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1"/>
  </p:notesMasterIdLst>
  <p:sldIdLst>
    <p:sldId id="1413" r:id="rId2"/>
    <p:sldId id="1506" r:id="rId3"/>
    <p:sldId id="1523" r:id="rId4"/>
    <p:sldId id="1522" r:id="rId5"/>
    <p:sldId id="1521" r:id="rId6"/>
    <p:sldId id="1499" r:id="rId7"/>
    <p:sldId id="1510" r:id="rId8"/>
    <p:sldId id="1511" r:id="rId9"/>
    <p:sldId id="1512" r:id="rId10"/>
    <p:sldId id="1497" r:id="rId11"/>
    <p:sldId id="1526" r:id="rId12"/>
    <p:sldId id="1527" r:id="rId13"/>
    <p:sldId id="1519" r:id="rId14"/>
    <p:sldId id="1529" r:id="rId15"/>
    <p:sldId id="1515" r:id="rId16"/>
    <p:sldId id="1520" r:id="rId17"/>
    <p:sldId id="1516" r:id="rId18"/>
    <p:sldId id="1504" r:id="rId19"/>
    <p:sldId id="1502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1D1"/>
    <a:srgbClr val="315397"/>
    <a:srgbClr val="00FF00"/>
    <a:srgbClr val="B0C2E5"/>
    <a:srgbClr val="F2F2F2"/>
    <a:srgbClr val="D31145"/>
    <a:srgbClr val="305983"/>
    <a:srgbClr val="FFE699"/>
    <a:srgbClr val="3D67BC"/>
    <a:srgbClr val="00C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867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List_aplikace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29055639894149E-2"/>
          <c:y val="2.7386809338901984E-2"/>
          <c:w val="0.81243309387165319"/>
          <c:h val="0.81903612087622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Sheet1!$B$2:$BB$2</c:f>
              <c:numCache>
                <c:formatCode>General</c:formatCode>
                <c:ptCount val="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625</c:v>
                </c:pt>
                <c:pt idx="22">
                  <c:v>2406</c:v>
                </c:pt>
                <c:pt idx="23">
                  <c:v>5094</c:v>
                </c:pt>
                <c:pt idx="24">
                  <c:v>7710</c:v>
                </c:pt>
                <c:pt idx="25">
                  <c:v>9419</c:v>
                </c:pt>
                <c:pt idx="26">
                  <c:v>10422</c:v>
                </c:pt>
                <c:pt idx="27">
                  <c:v>11261</c:v>
                </c:pt>
                <c:pt idx="28">
                  <c:v>12119</c:v>
                </c:pt>
                <c:pt idx="29">
                  <c:v>15029</c:v>
                </c:pt>
                <c:pt idx="30">
                  <c:v>18965</c:v>
                </c:pt>
                <c:pt idx="31">
                  <c:v>23429</c:v>
                </c:pt>
                <c:pt idx="32">
                  <c:v>29484</c:v>
                </c:pt>
                <c:pt idx="33">
                  <c:v>37200</c:v>
                </c:pt>
                <c:pt idx="34">
                  <c:v>38268</c:v>
                </c:pt>
                <c:pt idx="35">
                  <c:v>39389</c:v>
                </c:pt>
                <c:pt idx="36">
                  <c:v>47165</c:v>
                </c:pt>
                <c:pt idx="37">
                  <c:v>57177</c:v>
                </c:pt>
                <c:pt idx="38">
                  <c:v>68065</c:v>
                </c:pt>
                <c:pt idx="39">
                  <c:v>80867</c:v>
                </c:pt>
                <c:pt idx="40">
                  <c:v>91400</c:v>
                </c:pt>
                <c:pt idx="41">
                  <c:v>93698</c:v>
                </c:pt>
                <c:pt idx="42">
                  <c:v>96008</c:v>
                </c:pt>
                <c:pt idx="43">
                  <c:v>107183</c:v>
                </c:pt>
                <c:pt idx="44">
                  <c:v>118835</c:v>
                </c:pt>
                <c:pt idx="45">
                  <c:v>131650</c:v>
                </c:pt>
                <c:pt idx="46">
                  <c:v>147344</c:v>
                </c:pt>
                <c:pt idx="47">
                  <c:v>161570</c:v>
                </c:pt>
                <c:pt idx="48">
                  <c:v>164330</c:v>
                </c:pt>
                <c:pt idx="49">
                  <c:v>165653</c:v>
                </c:pt>
                <c:pt idx="50">
                  <c:v>174773</c:v>
                </c:pt>
                <c:pt idx="51" formatCode="#,##0">
                  <c:v>182958</c:v>
                </c:pt>
                <c:pt idx="52" formatCode="#,##0">
                  <c:v>189776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7E-4C54-9ECD-9E2F8A4A2DF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Sheet1!$B$3:$BB$3</c:f>
              <c:numCache>
                <c:formatCode>General</c:formatCode>
                <c:ptCount val="53"/>
                <c:pt idx="0">
                  <c:v>1261</c:v>
                </c:pt>
                <c:pt idx="1">
                  <c:v>3545</c:v>
                </c:pt>
                <c:pt idx="2">
                  <c:v>7005</c:v>
                </c:pt>
                <c:pt idx="3">
                  <c:v>10473</c:v>
                </c:pt>
                <c:pt idx="4">
                  <c:v>11784</c:v>
                </c:pt>
                <c:pt idx="5">
                  <c:v>12046</c:v>
                </c:pt>
                <c:pt idx="6">
                  <c:v>13304</c:v>
                </c:pt>
                <c:pt idx="7">
                  <c:v>14220</c:v>
                </c:pt>
                <c:pt idx="8">
                  <c:v>17790</c:v>
                </c:pt>
                <c:pt idx="9">
                  <c:v>22299</c:v>
                </c:pt>
                <c:pt idx="10">
                  <c:v>28105</c:v>
                </c:pt>
                <c:pt idx="11">
                  <c:v>36046</c:v>
                </c:pt>
                <c:pt idx="12">
                  <c:v>45985</c:v>
                </c:pt>
                <c:pt idx="13">
                  <c:v>47980</c:v>
                </c:pt>
                <c:pt idx="14">
                  <c:v>49694</c:v>
                </c:pt>
                <c:pt idx="15">
                  <c:v>59463</c:v>
                </c:pt>
                <c:pt idx="16">
                  <c:v>72832</c:v>
                </c:pt>
                <c:pt idx="17">
                  <c:v>86305</c:v>
                </c:pt>
                <c:pt idx="18">
                  <c:v>101426</c:v>
                </c:pt>
                <c:pt idx="19">
                  <c:v>115265</c:v>
                </c:pt>
                <c:pt idx="20">
                  <c:v>118606</c:v>
                </c:pt>
                <c:pt idx="21">
                  <c:v>121051</c:v>
                </c:pt>
                <c:pt idx="22">
                  <c:v>133455</c:v>
                </c:pt>
                <c:pt idx="23">
                  <c:v>145738</c:v>
                </c:pt>
                <c:pt idx="24">
                  <c:v>159035</c:v>
                </c:pt>
                <c:pt idx="25">
                  <c:v>174289</c:v>
                </c:pt>
                <c:pt idx="26">
                  <c:v>188857</c:v>
                </c:pt>
                <c:pt idx="27">
                  <c:v>192066</c:v>
                </c:pt>
                <c:pt idx="28">
                  <c:v>194293</c:v>
                </c:pt>
                <c:pt idx="29">
                  <c:v>203804</c:v>
                </c:pt>
                <c:pt idx="30">
                  <c:v>214139</c:v>
                </c:pt>
                <c:pt idx="31">
                  <c:v>222961</c:v>
                </c:pt>
                <c:pt idx="32">
                  <c:v>229959</c:v>
                </c:pt>
                <c:pt idx="33">
                  <c:v>235979</c:v>
                </c:pt>
                <c:pt idx="34">
                  <c:v>236693</c:v>
                </c:pt>
                <c:pt idx="35">
                  <c:v>237387</c:v>
                </c:pt>
                <c:pt idx="36">
                  <c:v>241043</c:v>
                </c:pt>
                <c:pt idx="37">
                  <c:v>245072</c:v>
                </c:pt>
                <c:pt idx="38">
                  <c:v>249333</c:v>
                </c:pt>
                <c:pt idx="39">
                  <c:v>254077</c:v>
                </c:pt>
                <c:pt idx="40">
                  <c:v>259342</c:v>
                </c:pt>
                <c:pt idx="41">
                  <c:v>260172</c:v>
                </c:pt>
                <c:pt idx="42">
                  <c:v>260996</c:v>
                </c:pt>
                <c:pt idx="43">
                  <c:v>264632</c:v>
                </c:pt>
                <c:pt idx="44">
                  <c:v>269456</c:v>
                </c:pt>
                <c:pt idx="45">
                  <c:v>274755</c:v>
                </c:pt>
                <c:pt idx="46">
                  <c:v>280593</c:v>
                </c:pt>
                <c:pt idx="47">
                  <c:v>286669</c:v>
                </c:pt>
                <c:pt idx="48">
                  <c:v>288164</c:v>
                </c:pt>
                <c:pt idx="49">
                  <c:v>289110</c:v>
                </c:pt>
                <c:pt idx="50">
                  <c:v>295055</c:v>
                </c:pt>
                <c:pt idx="51" formatCode="#,##0">
                  <c:v>302973</c:v>
                </c:pt>
                <c:pt idx="52" formatCode="#,##0">
                  <c:v>310867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7E-4C54-9ECD-9E2F8A4A2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26195977639026"/>
          <c:y val="9.0462389009884403E-2"/>
          <c:w val="0.12547941142709895"/>
          <c:h val="0.106908657694383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Hlavní město Praha</c:v>
                </c:pt>
                <c:pt idx="1">
                  <c:v>Olomoucký kraj</c:v>
                </c:pt>
                <c:pt idx="2">
                  <c:v>Jihomoravský kraj</c:v>
                </c:pt>
                <c:pt idx="3">
                  <c:v>ČR</c:v>
                </c:pt>
                <c:pt idx="4">
                  <c:v>Kraj Vysočina</c:v>
                </c:pt>
                <c:pt idx="5">
                  <c:v>Středočeský kraj</c:v>
                </c:pt>
                <c:pt idx="6">
                  <c:v>Královéhradecký kraj</c:v>
                </c:pt>
                <c:pt idx="7">
                  <c:v>Pardubický kraj</c:v>
                </c:pt>
                <c:pt idx="8">
                  <c:v>Jihočeský kraj</c:v>
                </c:pt>
                <c:pt idx="9">
                  <c:v>Moravskoslezský kraj</c:v>
                </c:pt>
                <c:pt idx="10">
                  <c:v>Zlínský kraj</c:v>
                </c:pt>
                <c:pt idx="11">
                  <c:v>Plzeňský kraj</c:v>
                </c:pt>
                <c:pt idx="12">
                  <c:v>Karlovarský kraj</c:v>
                </c:pt>
                <c:pt idx="13">
                  <c:v>Liberecký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41.03295609604335</c:v>
                </c:pt>
                <c:pt idx="1">
                  <c:v>31.742917494046822</c:v>
                </c:pt>
                <c:pt idx="2">
                  <c:v>29.259498200067284</c:v>
                </c:pt>
                <c:pt idx="3">
                  <c:v>29.06945700737586</c:v>
                </c:pt>
                <c:pt idx="4">
                  <c:v>28.588913974339608</c:v>
                </c:pt>
                <c:pt idx="5">
                  <c:v>28.462084365418395</c:v>
                </c:pt>
                <c:pt idx="6">
                  <c:v>27.776821046792605</c:v>
                </c:pt>
                <c:pt idx="7">
                  <c:v>27.254707631318137</c:v>
                </c:pt>
                <c:pt idx="8">
                  <c:v>26.872313040400073</c:v>
                </c:pt>
                <c:pt idx="9">
                  <c:v>26.698008144675018</c:v>
                </c:pt>
                <c:pt idx="10">
                  <c:v>26.399224107594989</c:v>
                </c:pt>
                <c:pt idx="11">
                  <c:v>26.331626261444754</c:v>
                </c:pt>
                <c:pt idx="12">
                  <c:v>25.052262916406484</c:v>
                </c:pt>
                <c:pt idx="13">
                  <c:v>22.540512520002707</c:v>
                </c:pt>
                <c:pt idx="14">
                  <c:v>17.669449976551984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5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50043996456476E-2"/>
          <c:y val="2.504305948307951E-2"/>
          <c:w val="0.70677679818264716"/>
          <c:h val="0.81903612087622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ZP v nemocnicích / ZZS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Sheet1!$B$2:$BB$2</c:f>
              <c:numCache>
                <c:formatCode>General</c:formatCode>
                <c:ptCount val="53"/>
                <c:pt idx="0">
                  <c:v>888</c:v>
                </c:pt>
                <c:pt idx="1">
                  <c:v>1729</c:v>
                </c:pt>
                <c:pt idx="2">
                  <c:v>2505</c:v>
                </c:pt>
                <c:pt idx="3">
                  <c:v>2470</c:v>
                </c:pt>
                <c:pt idx="4">
                  <c:v>792</c:v>
                </c:pt>
                <c:pt idx="5">
                  <c:v>164</c:v>
                </c:pt>
                <c:pt idx="6">
                  <c:v>1014</c:v>
                </c:pt>
                <c:pt idx="7">
                  <c:v>694</c:v>
                </c:pt>
                <c:pt idx="8">
                  <c:v>2528</c:v>
                </c:pt>
                <c:pt idx="9">
                  <c:v>3196</c:v>
                </c:pt>
                <c:pt idx="10">
                  <c:v>3819</c:v>
                </c:pt>
                <c:pt idx="11">
                  <c:v>4419</c:v>
                </c:pt>
                <c:pt idx="12">
                  <c:v>5130</c:v>
                </c:pt>
                <c:pt idx="13">
                  <c:v>743</c:v>
                </c:pt>
                <c:pt idx="14">
                  <c:v>625</c:v>
                </c:pt>
                <c:pt idx="15">
                  <c:v>4848</c:v>
                </c:pt>
                <c:pt idx="16">
                  <c:v>5584</c:v>
                </c:pt>
                <c:pt idx="17">
                  <c:v>4244</c:v>
                </c:pt>
                <c:pt idx="18">
                  <c:v>4320</c:v>
                </c:pt>
                <c:pt idx="19">
                  <c:v>3125</c:v>
                </c:pt>
                <c:pt idx="20">
                  <c:v>378</c:v>
                </c:pt>
                <c:pt idx="21">
                  <c:v>781</c:v>
                </c:pt>
                <c:pt idx="22">
                  <c:v>3165</c:v>
                </c:pt>
                <c:pt idx="23">
                  <c:v>3323</c:v>
                </c:pt>
                <c:pt idx="24">
                  <c:v>3117</c:v>
                </c:pt>
                <c:pt idx="25">
                  <c:v>2507</c:v>
                </c:pt>
                <c:pt idx="26">
                  <c:v>1771</c:v>
                </c:pt>
                <c:pt idx="27">
                  <c:v>876</c:v>
                </c:pt>
                <c:pt idx="28">
                  <c:v>738</c:v>
                </c:pt>
                <c:pt idx="29">
                  <c:v>2684</c:v>
                </c:pt>
                <c:pt idx="30">
                  <c:v>3690</c:v>
                </c:pt>
                <c:pt idx="31">
                  <c:v>3661</c:v>
                </c:pt>
                <c:pt idx="32">
                  <c:v>4301</c:v>
                </c:pt>
                <c:pt idx="33">
                  <c:v>4968</c:v>
                </c:pt>
                <c:pt idx="34">
                  <c:v>490</c:v>
                </c:pt>
                <c:pt idx="35">
                  <c:v>478</c:v>
                </c:pt>
                <c:pt idx="36">
                  <c:v>4179</c:v>
                </c:pt>
                <c:pt idx="37">
                  <c:v>5142</c:v>
                </c:pt>
                <c:pt idx="38">
                  <c:v>4455</c:v>
                </c:pt>
                <c:pt idx="39">
                  <c:v>4561</c:v>
                </c:pt>
                <c:pt idx="40">
                  <c:v>3591</c:v>
                </c:pt>
                <c:pt idx="41">
                  <c:v>425</c:v>
                </c:pt>
                <c:pt idx="42">
                  <c:v>431</c:v>
                </c:pt>
                <c:pt idx="43">
                  <c:v>2649</c:v>
                </c:pt>
                <c:pt idx="44">
                  <c:v>2008</c:v>
                </c:pt>
                <c:pt idx="45">
                  <c:v>1853</c:v>
                </c:pt>
                <c:pt idx="46">
                  <c:v>1768</c:v>
                </c:pt>
                <c:pt idx="47">
                  <c:v>1731</c:v>
                </c:pt>
                <c:pt idx="48">
                  <c:v>392</c:v>
                </c:pt>
                <c:pt idx="49">
                  <c:v>56</c:v>
                </c:pt>
                <c:pt idx="50">
                  <c:v>1242</c:v>
                </c:pt>
                <c:pt idx="51">
                  <c:v>1035</c:v>
                </c:pt>
                <c:pt idx="52">
                  <c:v>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Ostatní zdravotnictví / ochrana veřejného zdraví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Sheet1!$B$3:$BB$3</c:f>
              <c:numCache>
                <c:formatCode>General</c:formatCode>
                <c:ptCount val="53"/>
                <c:pt idx="0">
                  <c:v>202</c:v>
                </c:pt>
                <c:pt idx="1">
                  <c:v>265</c:v>
                </c:pt>
                <c:pt idx="2">
                  <c:v>353</c:v>
                </c:pt>
                <c:pt idx="3">
                  <c:v>423</c:v>
                </c:pt>
                <c:pt idx="4">
                  <c:v>187</c:v>
                </c:pt>
                <c:pt idx="5">
                  <c:v>83</c:v>
                </c:pt>
                <c:pt idx="6">
                  <c:v>179</c:v>
                </c:pt>
                <c:pt idx="7">
                  <c:v>178</c:v>
                </c:pt>
                <c:pt idx="8">
                  <c:v>773</c:v>
                </c:pt>
                <c:pt idx="9">
                  <c:v>990</c:v>
                </c:pt>
                <c:pt idx="10">
                  <c:v>1462</c:v>
                </c:pt>
                <c:pt idx="11">
                  <c:v>2045</c:v>
                </c:pt>
                <c:pt idx="12">
                  <c:v>2207</c:v>
                </c:pt>
                <c:pt idx="13">
                  <c:v>561</c:v>
                </c:pt>
                <c:pt idx="14">
                  <c:v>531</c:v>
                </c:pt>
                <c:pt idx="15">
                  <c:v>2454</c:v>
                </c:pt>
                <c:pt idx="16">
                  <c:v>2987</c:v>
                </c:pt>
                <c:pt idx="17">
                  <c:v>3255</c:v>
                </c:pt>
                <c:pt idx="18">
                  <c:v>3628</c:v>
                </c:pt>
                <c:pt idx="19">
                  <c:v>3785</c:v>
                </c:pt>
                <c:pt idx="20">
                  <c:v>707</c:v>
                </c:pt>
                <c:pt idx="21">
                  <c:v>415</c:v>
                </c:pt>
                <c:pt idx="22">
                  <c:v>3577</c:v>
                </c:pt>
                <c:pt idx="23">
                  <c:v>3083</c:v>
                </c:pt>
                <c:pt idx="24">
                  <c:v>3140</c:v>
                </c:pt>
                <c:pt idx="25">
                  <c:v>3031</c:v>
                </c:pt>
                <c:pt idx="26">
                  <c:v>2399</c:v>
                </c:pt>
                <c:pt idx="27">
                  <c:v>495</c:v>
                </c:pt>
                <c:pt idx="28">
                  <c:v>518</c:v>
                </c:pt>
                <c:pt idx="29">
                  <c:v>2166</c:v>
                </c:pt>
                <c:pt idx="30">
                  <c:v>2167</c:v>
                </c:pt>
                <c:pt idx="31">
                  <c:v>2354</c:v>
                </c:pt>
                <c:pt idx="32">
                  <c:v>2497</c:v>
                </c:pt>
                <c:pt idx="33">
                  <c:v>2567</c:v>
                </c:pt>
                <c:pt idx="34">
                  <c:v>258</c:v>
                </c:pt>
                <c:pt idx="35">
                  <c:v>247</c:v>
                </c:pt>
                <c:pt idx="36">
                  <c:v>2794</c:v>
                </c:pt>
                <c:pt idx="37">
                  <c:v>2995</c:v>
                </c:pt>
                <c:pt idx="38">
                  <c:v>3312</c:v>
                </c:pt>
                <c:pt idx="39">
                  <c:v>3934</c:v>
                </c:pt>
                <c:pt idx="40">
                  <c:v>3758</c:v>
                </c:pt>
                <c:pt idx="41">
                  <c:v>557</c:v>
                </c:pt>
                <c:pt idx="42">
                  <c:v>489</c:v>
                </c:pt>
                <c:pt idx="43">
                  <c:v>3601</c:v>
                </c:pt>
                <c:pt idx="44">
                  <c:v>3534</c:v>
                </c:pt>
                <c:pt idx="45">
                  <c:v>3585</c:v>
                </c:pt>
                <c:pt idx="46">
                  <c:v>3924</c:v>
                </c:pt>
                <c:pt idx="47">
                  <c:v>3555</c:v>
                </c:pt>
                <c:pt idx="48">
                  <c:v>741</c:v>
                </c:pt>
                <c:pt idx="49">
                  <c:v>463</c:v>
                </c:pt>
                <c:pt idx="50">
                  <c:v>3195</c:v>
                </c:pt>
                <c:pt idx="51">
                  <c:v>2585</c:v>
                </c:pt>
                <c:pt idx="52">
                  <c:v>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0-4096-9444-F0B82C4ABB9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Klienti a pracovníci v sociálních službách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Sheet1!$B$4:$BB$4</c:f>
              <c:numCache>
                <c:formatCode>General</c:formatCode>
                <c:ptCount val="53"/>
                <c:pt idx="0">
                  <c:v>10</c:v>
                </c:pt>
                <c:pt idx="1">
                  <c:v>76</c:v>
                </c:pt>
                <c:pt idx="2">
                  <c:v>312</c:v>
                </c:pt>
                <c:pt idx="3">
                  <c:v>283</c:v>
                </c:pt>
                <c:pt idx="4">
                  <c:v>195</c:v>
                </c:pt>
                <c:pt idx="5">
                  <c:v>4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12</c:v>
                </c:pt>
                <c:pt idx="10">
                  <c:v>55</c:v>
                </c:pt>
                <c:pt idx="11">
                  <c:v>616</c:v>
                </c:pt>
                <c:pt idx="12">
                  <c:v>1590</c:v>
                </c:pt>
                <c:pt idx="13">
                  <c:v>302</c:v>
                </c:pt>
                <c:pt idx="14">
                  <c:v>80</c:v>
                </c:pt>
                <c:pt idx="15">
                  <c:v>918</c:v>
                </c:pt>
                <c:pt idx="16">
                  <c:v>1943</c:v>
                </c:pt>
                <c:pt idx="17">
                  <c:v>2876</c:v>
                </c:pt>
                <c:pt idx="18">
                  <c:v>4009</c:v>
                </c:pt>
                <c:pt idx="19">
                  <c:v>3838</c:v>
                </c:pt>
                <c:pt idx="20">
                  <c:v>618</c:v>
                </c:pt>
                <c:pt idx="21">
                  <c:v>98</c:v>
                </c:pt>
                <c:pt idx="22">
                  <c:v>2675</c:v>
                </c:pt>
                <c:pt idx="23">
                  <c:v>3462</c:v>
                </c:pt>
                <c:pt idx="24">
                  <c:v>3793</c:v>
                </c:pt>
                <c:pt idx="25">
                  <c:v>3595</c:v>
                </c:pt>
                <c:pt idx="26">
                  <c:v>2976</c:v>
                </c:pt>
                <c:pt idx="27">
                  <c:v>595</c:v>
                </c:pt>
                <c:pt idx="28">
                  <c:v>123</c:v>
                </c:pt>
                <c:pt idx="29">
                  <c:v>1876</c:v>
                </c:pt>
                <c:pt idx="30">
                  <c:v>2645</c:v>
                </c:pt>
                <c:pt idx="31">
                  <c:v>2321</c:v>
                </c:pt>
                <c:pt idx="32">
                  <c:v>1794</c:v>
                </c:pt>
                <c:pt idx="33">
                  <c:v>1789</c:v>
                </c:pt>
                <c:pt idx="34">
                  <c:v>178</c:v>
                </c:pt>
                <c:pt idx="35">
                  <c:v>65</c:v>
                </c:pt>
                <c:pt idx="36">
                  <c:v>1196</c:v>
                </c:pt>
                <c:pt idx="37">
                  <c:v>1554</c:v>
                </c:pt>
                <c:pt idx="38">
                  <c:v>2119</c:v>
                </c:pt>
                <c:pt idx="39">
                  <c:v>3303</c:v>
                </c:pt>
                <c:pt idx="40">
                  <c:v>2945</c:v>
                </c:pt>
                <c:pt idx="41">
                  <c:v>40</c:v>
                </c:pt>
                <c:pt idx="42">
                  <c:v>35</c:v>
                </c:pt>
                <c:pt idx="43">
                  <c:v>2611</c:v>
                </c:pt>
                <c:pt idx="44">
                  <c:v>3541</c:v>
                </c:pt>
                <c:pt idx="45">
                  <c:v>4618</c:v>
                </c:pt>
                <c:pt idx="46">
                  <c:v>5122</c:v>
                </c:pt>
                <c:pt idx="47">
                  <c:v>4390</c:v>
                </c:pt>
                <c:pt idx="48">
                  <c:v>516</c:v>
                </c:pt>
                <c:pt idx="49">
                  <c:v>95</c:v>
                </c:pt>
                <c:pt idx="50">
                  <c:v>2151</c:v>
                </c:pt>
                <c:pt idx="51">
                  <c:v>3544</c:v>
                </c:pt>
                <c:pt idx="52">
                  <c:v>3060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0-4096-9444-F0B82C4ABB9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Ostatní - pracovníci kritické infrastruktury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Sheet1!$B$5:$BB$5</c:f>
              <c:numCache>
                <c:formatCode>General</c:formatCode>
                <c:ptCount val="53"/>
                <c:pt idx="0">
                  <c:v>7</c:v>
                </c:pt>
                <c:pt idx="1">
                  <c:v>8</c:v>
                </c:pt>
                <c:pt idx="2">
                  <c:v>5</c:v>
                </c:pt>
                <c:pt idx="3">
                  <c:v>37</c:v>
                </c:pt>
                <c:pt idx="4">
                  <c:v>2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41</c:v>
                </c:pt>
                <c:pt idx="10">
                  <c:v>83</c:v>
                </c:pt>
                <c:pt idx="11">
                  <c:v>152</c:v>
                </c:pt>
                <c:pt idx="12">
                  <c:v>179</c:v>
                </c:pt>
                <c:pt idx="13">
                  <c:v>26</c:v>
                </c:pt>
                <c:pt idx="14">
                  <c:v>3</c:v>
                </c:pt>
                <c:pt idx="15">
                  <c:v>485</c:v>
                </c:pt>
                <c:pt idx="16">
                  <c:v>868</c:v>
                </c:pt>
                <c:pt idx="17">
                  <c:v>903</c:v>
                </c:pt>
                <c:pt idx="18">
                  <c:v>836</c:v>
                </c:pt>
                <c:pt idx="19">
                  <c:v>847</c:v>
                </c:pt>
                <c:pt idx="20">
                  <c:v>0</c:v>
                </c:pt>
                <c:pt idx="21">
                  <c:v>0</c:v>
                </c:pt>
                <c:pt idx="22">
                  <c:v>116</c:v>
                </c:pt>
                <c:pt idx="23">
                  <c:v>113</c:v>
                </c:pt>
                <c:pt idx="24">
                  <c:v>80</c:v>
                </c:pt>
                <c:pt idx="25">
                  <c:v>119</c:v>
                </c:pt>
                <c:pt idx="26">
                  <c:v>33</c:v>
                </c:pt>
                <c:pt idx="27">
                  <c:v>3</c:v>
                </c:pt>
                <c:pt idx="28">
                  <c:v>4</c:v>
                </c:pt>
                <c:pt idx="29">
                  <c:v>25</c:v>
                </c:pt>
                <c:pt idx="30">
                  <c:v>45</c:v>
                </c:pt>
                <c:pt idx="31">
                  <c:v>46</c:v>
                </c:pt>
                <c:pt idx="32">
                  <c:v>114</c:v>
                </c:pt>
                <c:pt idx="33">
                  <c:v>144</c:v>
                </c:pt>
                <c:pt idx="34">
                  <c:v>0</c:v>
                </c:pt>
                <c:pt idx="35">
                  <c:v>20</c:v>
                </c:pt>
                <c:pt idx="36">
                  <c:v>426</c:v>
                </c:pt>
                <c:pt idx="37">
                  <c:v>673</c:v>
                </c:pt>
                <c:pt idx="38">
                  <c:v>769</c:v>
                </c:pt>
                <c:pt idx="39">
                  <c:v>809</c:v>
                </c:pt>
                <c:pt idx="40">
                  <c:v>812</c:v>
                </c:pt>
                <c:pt idx="41">
                  <c:v>5</c:v>
                </c:pt>
                <c:pt idx="42">
                  <c:v>3</c:v>
                </c:pt>
                <c:pt idx="43">
                  <c:v>250</c:v>
                </c:pt>
                <c:pt idx="44">
                  <c:v>313</c:v>
                </c:pt>
                <c:pt idx="45">
                  <c:v>196</c:v>
                </c:pt>
                <c:pt idx="46">
                  <c:v>336</c:v>
                </c:pt>
                <c:pt idx="47">
                  <c:v>162</c:v>
                </c:pt>
                <c:pt idx="48">
                  <c:v>5</c:v>
                </c:pt>
                <c:pt idx="49">
                  <c:v>0</c:v>
                </c:pt>
                <c:pt idx="50">
                  <c:v>79</c:v>
                </c:pt>
                <c:pt idx="51">
                  <c:v>49</c:v>
                </c:pt>
                <c:pt idx="5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0-4096-9444-F0B82C4ABB9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Ostatní - věk 80+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Sheet1!$B$6:$BB$6</c:f>
              <c:numCache>
                <c:formatCode>General</c:formatCode>
                <c:ptCount val="53"/>
                <c:pt idx="0">
                  <c:v>13</c:v>
                </c:pt>
                <c:pt idx="1">
                  <c:v>30</c:v>
                </c:pt>
                <c:pt idx="2">
                  <c:v>36</c:v>
                </c:pt>
                <c:pt idx="3">
                  <c:v>18</c:v>
                </c:pt>
                <c:pt idx="4">
                  <c:v>20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19</c:v>
                </c:pt>
                <c:pt idx="9">
                  <c:v>31</c:v>
                </c:pt>
                <c:pt idx="10">
                  <c:v>38</c:v>
                </c:pt>
                <c:pt idx="11">
                  <c:v>63</c:v>
                </c:pt>
                <c:pt idx="12">
                  <c:v>73</c:v>
                </c:pt>
                <c:pt idx="13">
                  <c:v>41</c:v>
                </c:pt>
                <c:pt idx="14">
                  <c:v>66</c:v>
                </c:pt>
                <c:pt idx="15">
                  <c:v>146</c:v>
                </c:pt>
                <c:pt idx="16">
                  <c:v>553</c:v>
                </c:pt>
                <c:pt idx="17">
                  <c:v>474</c:v>
                </c:pt>
                <c:pt idx="18">
                  <c:v>572</c:v>
                </c:pt>
                <c:pt idx="19">
                  <c:v>748</c:v>
                </c:pt>
                <c:pt idx="20">
                  <c:v>1184</c:v>
                </c:pt>
                <c:pt idx="21">
                  <c:v>1470</c:v>
                </c:pt>
                <c:pt idx="22">
                  <c:v>3647</c:v>
                </c:pt>
                <c:pt idx="23">
                  <c:v>4157</c:v>
                </c:pt>
                <c:pt idx="24">
                  <c:v>4821</c:v>
                </c:pt>
                <c:pt idx="25">
                  <c:v>6851</c:v>
                </c:pt>
                <c:pt idx="26">
                  <c:v>7699</c:v>
                </c:pt>
                <c:pt idx="27">
                  <c:v>1989</c:v>
                </c:pt>
                <c:pt idx="28">
                  <c:v>1566</c:v>
                </c:pt>
                <c:pt idx="29">
                  <c:v>5259</c:v>
                </c:pt>
                <c:pt idx="30">
                  <c:v>5293</c:v>
                </c:pt>
                <c:pt idx="31">
                  <c:v>4472</c:v>
                </c:pt>
                <c:pt idx="32">
                  <c:v>3852</c:v>
                </c:pt>
                <c:pt idx="33">
                  <c:v>3546</c:v>
                </c:pt>
                <c:pt idx="34">
                  <c:v>584</c:v>
                </c:pt>
                <c:pt idx="35">
                  <c:v>612</c:v>
                </c:pt>
                <c:pt idx="36">
                  <c:v>2127</c:v>
                </c:pt>
                <c:pt idx="37">
                  <c:v>2459</c:v>
                </c:pt>
                <c:pt idx="38">
                  <c:v>2816</c:v>
                </c:pt>
                <c:pt idx="39">
                  <c:v>3143</c:v>
                </c:pt>
                <c:pt idx="40">
                  <c:v>3347</c:v>
                </c:pt>
                <c:pt idx="41">
                  <c:v>1722</c:v>
                </c:pt>
                <c:pt idx="42">
                  <c:v>1927</c:v>
                </c:pt>
                <c:pt idx="43">
                  <c:v>4784</c:v>
                </c:pt>
                <c:pt idx="44">
                  <c:v>6057</c:v>
                </c:pt>
                <c:pt idx="45">
                  <c:v>6546</c:v>
                </c:pt>
                <c:pt idx="46">
                  <c:v>8958</c:v>
                </c:pt>
                <c:pt idx="47">
                  <c:v>9382</c:v>
                </c:pt>
                <c:pt idx="48">
                  <c:v>2381</c:v>
                </c:pt>
                <c:pt idx="49">
                  <c:v>1570</c:v>
                </c:pt>
                <c:pt idx="50">
                  <c:v>7597</c:v>
                </c:pt>
                <c:pt idx="51">
                  <c:v>8230</c:v>
                </c:pt>
                <c:pt idx="52">
                  <c:v>7601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1-4CDD-9AA3-A6FE8BE8B71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Ostatní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Sheet1!$B$1:$BB$1</c:f>
              <c:strCache>
                <c:ptCount val="53"/>
                <c:pt idx="0">
                  <c:v>27.12.2020</c:v>
                </c:pt>
                <c:pt idx="1">
                  <c:v>28.12.2020</c:v>
                </c:pt>
                <c:pt idx="2">
                  <c:v>29.12.2020</c:v>
                </c:pt>
                <c:pt idx="3">
                  <c:v>30.12.2020</c:v>
                </c:pt>
                <c:pt idx="4">
                  <c:v>31.12.2020</c:v>
                </c:pt>
                <c:pt idx="5">
                  <c:v>01.01.2021</c:v>
                </c:pt>
                <c:pt idx="6">
                  <c:v>02.01.2021</c:v>
                </c:pt>
                <c:pt idx="7">
                  <c:v>03.01.2021</c:v>
                </c:pt>
                <c:pt idx="8">
                  <c:v>04.01.2021</c:v>
                </c:pt>
                <c:pt idx="9">
                  <c:v>05.01.2021</c:v>
                </c:pt>
                <c:pt idx="10">
                  <c:v>06.01.2021</c:v>
                </c:pt>
                <c:pt idx="11">
                  <c:v>07.01.2021</c:v>
                </c:pt>
                <c:pt idx="12">
                  <c:v>08.01.2021</c:v>
                </c:pt>
                <c:pt idx="13">
                  <c:v>09.01.2021</c:v>
                </c:pt>
                <c:pt idx="14">
                  <c:v>10.01.2021</c:v>
                </c:pt>
                <c:pt idx="15">
                  <c:v>11.01.2021</c:v>
                </c:pt>
                <c:pt idx="16">
                  <c:v>12.01.2021</c:v>
                </c:pt>
                <c:pt idx="17">
                  <c:v>13.01.2021</c:v>
                </c:pt>
                <c:pt idx="18">
                  <c:v>14.01.2021</c:v>
                </c:pt>
                <c:pt idx="19">
                  <c:v>15.01.2021</c:v>
                </c:pt>
                <c:pt idx="20">
                  <c:v>16.01.2021</c:v>
                </c:pt>
                <c:pt idx="21">
                  <c:v>17.01.2021</c:v>
                </c:pt>
                <c:pt idx="22">
                  <c:v>18.01.2021</c:v>
                </c:pt>
                <c:pt idx="23">
                  <c:v>19.01.2021</c:v>
                </c:pt>
                <c:pt idx="24">
                  <c:v>20.01.2021</c:v>
                </c:pt>
                <c:pt idx="25">
                  <c:v>21.01.2021</c:v>
                </c:pt>
                <c:pt idx="26">
                  <c:v>22.01.2021</c:v>
                </c:pt>
                <c:pt idx="27">
                  <c:v>23.01.2021</c:v>
                </c:pt>
                <c:pt idx="28">
                  <c:v>24.01.2021</c:v>
                </c:pt>
                <c:pt idx="29">
                  <c:v>25.01.2021</c:v>
                </c:pt>
                <c:pt idx="30">
                  <c:v>26.01.2021</c:v>
                </c:pt>
                <c:pt idx="31">
                  <c:v>27.01.2021</c:v>
                </c:pt>
                <c:pt idx="32">
                  <c:v>28.01.2021</c:v>
                </c:pt>
                <c:pt idx="33">
                  <c:v>29.01.2021</c:v>
                </c:pt>
                <c:pt idx="34">
                  <c:v>30.01.2021</c:v>
                </c:pt>
                <c:pt idx="35">
                  <c:v>31.01.2021</c:v>
                </c:pt>
                <c:pt idx="36">
                  <c:v>01.02.2021</c:v>
                </c:pt>
                <c:pt idx="37">
                  <c:v>02.02.2021</c:v>
                </c:pt>
                <c:pt idx="38">
                  <c:v>03.02.2021</c:v>
                </c:pt>
                <c:pt idx="39">
                  <c:v>04.02.2021</c:v>
                </c:pt>
                <c:pt idx="40">
                  <c:v>05.02.2021</c:v>
                </c:pt>
                <c:pt idx="41">
                  <c:v>06.02.2021</c:v>
                </c:pt>
                <c:pt idx="42">
                  <c:v>07.02.2021</c:v>
                </c:pt>
                <c:pt idx="43">
                  <c:v>08.02.2021</c:v>
                </c:pt>
                <c:pt idx="44">
                  <c:v>09.02.2021</c:v>
                </c:pt>
                <c:pt idx="45">
                  <c:v>10.02.2021</c:v>
                </c:pt>
                <c:pt idx="46">
                  <c:v>11.02.2021</c:v>
                </c:pt>
                <c:pt idx="47">
                  <c:v>12.02.2021</c:v>
                </c:pt>
                <c:pt idx="48">
                  <c:v>13.02.2021</c:v>
                </c:pt>
                <c:pt idx="49">
                  <c:v>14.02.2021</c:v>
                </c:pt>
                <c:pt idx="50">
                  <c:v>15.02.2021</c:v>
                </c:pt>
                <c:pt idx="51">
                  <c:v>16.02.2021</c:v>
                </c:pt>
                <c:pt idx="52">
                  <c:v>17.02.2021</c:v>
                </c:pt>
              </c:strCache>
            </c:strRef>
          </c:cat>
          <c:val>
            <c:numRef>
              <c:f>Sheet1!$B$7:$BB$7</c:f>
              <c:numCache>
                <c:formatCode>General</c:formatCode>
                <c:ptCount val="53"/>
                <c:pt idx="0">
                  <c:v>141</c:v>
                </c:pt>
                <c:pt idx="1">
                  <c:v>176</c:v>
                </c:pt>
                <c:pt idx="2">
                  <c:v>249</c:v>
                </c:pt>
                <c:pt idx="3" formatCode="###0">
                  <c:v>237</c:v>
                </c:pt>
                <c:pt idx="4">
                  <c:v>115</c:v>
                </c:pt>
                <c:pt idx="5">
                  <c:v>6</c:v>
                </c:pt>
                <c:pt idx="6">
                  <c:v>60</c:v>
                </c:pt>
                <c:pt idx="7">
                  <c:v>40</c:v>
                </c:pt>
                <c:pt idx="8">
                  <c:v>233</c:v>
                </c:pt>
                <c:pt idx="9">
                  <c:v>239</c:v>
                </c:pt>
                <c:pt idx="10">
                  <c:v>349</c:v>
                </c:pt>
                <c:pt idx="11">
                  <c:v>646</c:v>
                </c:pt>
                <c:pt idx="12">
                  <c:v>760</c:v>
                </c:pt>
                <c:pt idx="13">
                  <c:v>322</c:v>
                </c:pt>
                <c:pt idx="14">
                  <c:v>409</c:v>
                </c:pt>
                <c:pt idx="15">
                  <c:v>918</c:v>
                </c:pt>
                <c:pt idx="16">
                  <c:v>1434</c:v>
                </c:pt>
                <c:pt idx="17">
                  <c:v>1721</c:v>
                </c:pt>
                <c:pt idx="18">
                  <c:v>1756</c:v>
                </c:pt>
                <c:pt idx="19">
                  <c:v>1496</c:v>
                </c:pt>
                <c:pt idx="20">
                  <c:v>454</c:v>
                </c:pt>
                <c:pt idx="21">
                  <c:v>306</c:v>
                </c:pt>
                <c:pt idx="22">
                  <c:v>1005</c:v>
                </c:pt>
                <c:pt idx="23">
                  <c:v>833</c:v>
                </c:pt>
                <c:pt idx="24">
                  <c:v>962</c:v>
                </c:pt>
                <c:pt idx="25">
                  <c:v>860</c:v>
                </c:pt>
                <c:pt idx="26">
                  <c:v>693</c:v>
                </c:pt>
                <c:pt idx="27">
                  <c:v>90</c:v>
                </c:pt>
                <c:pt idx="28">
                  <c:v>136</c:v>
                </c:pt>
                <c:pt idx="29">
                  <c:v>411</c:v>
                </c:pt>
                <c:pt idx="30">
                  <c:v>431</c:v>
                </c:pt>
                <c:pt idx="31">
                  <c:v>432</c:v>
                </c:pt>
                <c:pt idx="32">
                  <c:v>495</c:v>
                </c:pt>
                <c:pt idx="33">
                  <c:v>722</c:v>
                </c:pt>
                <c:pt idx="34">
                  <c:v>272</c:v>
                </c:pt>
                <c:pt idx="35">
                  <c:v>393</c:v>
                </c:pt>
                <c:pt idx="36">
                  <c:v>710</c:v>
                </c:pt>
                <c:pt idx="37">
                  <c:v>1218</c:v>
                </c:pt>
                <c:pt idx="38">
                  <c:v>1678</c:v>
                </c:pt>
                <c:pt idx="39">
                  <c:v>1796</c:v>
                </c:pt>
                <c:pt idx="40">
                  <c:v>1345</c:v>
                </c:pt>
                <c:pt idx="41">
                  <c:v>379</c:v>
                </c:pt>
                <c:pt idx="42">
                  <c:v>249</c:v>
                </c:pt>
                <c:pt idx="43">
                  <c:v>916</c:v>
                </c:pt>
                <c:pt idx="44">
                  <c:v>1023</c:v>
                </c:pt>
                <c:pt idx="45">
                  <c:v>1316</c:v>
                </c:pt>
                <c:pt idx="46">
                  <c:v>1424</c:v>
                </c:pt>
                <c:pt idx="47">
                  <c:v>1082</c:v>
                </c:pt>
                <c:pt idx="48">
                  <c:v>220</c:v>
                </c:pt>
                <c:pt idx="49">
                  <c:v>85</c:v>
                </c:pt>
                <c:pt idx="50">
                  <c:v>801</c:v>
                </c:pt>
                <c:pt idx="51">
                  <c:v>660</c:v>
                </c:pt>
                <c:pt idx="52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6-4CB8-B871-212DB9058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1"/>
        <c:noMultiLvlLbl val="1"/>
      </c:catAx>
      <c:valAx>
        <c:axId val="508795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20394038169981"/>
          <c:y val="7.7742417057192592E-2"/>
          <c:w val="0.22794294406056415"/>
          <c:h val="0.70910976907751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315185741682282E-2"/>
          <c:y val="2.6417447585936279E-2"/>
          <c:w val="0.66727035727929074"/>
          <c:h val="0.83534302533904681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Zdravotničtí pracovníci / ochrana veřejného zdraví celkem</c:v>
                </c:pt>
              </c:strCache>
            </c:strRef>
          </c:tx>
          <c:spPr>
            <a:ln w="28575" cap="rnd">
              <a:solidFill>
                <a:srgbClr val="D31145"/>
              </a:solidFill>
              <a:round/>
            </a:ln>
            <a:effectLst/>
          </c:spPr>
          <c:marker>
            <c:symbol val="none"/>
          </c:marker>
          <c:cat>
            <c:strRef>
              <c:f>List1!$B$1:$BB$1</c:f>
              <c:strCache>
                <c:ptCount val="53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</c:strCache>
            </c:strRef>
          </c:cat>
          <c:val>
            <c:numRef>
              <c:f>List1!$B$2:$BB$2</c:f>
              <c:numCache>
                <c:formatCode>General</c:formatCode>
                <c:ptCount val="53"/>
                <c:pt idx="0">
                  <c:v>1090</c:v>
                </c:pt>
                <c:pt idx="1">
                  <c:v>3084</c:v>
                </c:pt>
                <c:pt idx="2">
                  <c:v>5942</c:v>
                </c:pt>
                <c:pt idx="3">
                  <c:v>8835</c:v>
                </c:pt>
                <c:pt idx="4">
                  <c:v>9814</c:v>
                </c:pt>
                <c:pt idx="5">
                  <c:v>10061</c:v>
                </c:pt>
                <c:pt idx="6">
                  <c:v>11254</c:v>
                </c:pt>
                <c:pt idx="7">
                  <c:v>12126</c:v>
                </c:pt>
                <c:pt idx="8">
                  <c:v>15427</c:v>
                </c:pt>
                <c:pt idx="9">
                  <c:v>19613</c:v>
                </c:pt>
                <c:pt idx="10">
                  <c:v>24894</c:v>
                </c:pt>
                <c:pt idx="11">
                  <c:v>31358</c:v>
                </c:pt>
                <c:pt idx="12">
                  <c:v>38695</c:v>
                </c:pt>
                <c:pt idx="13">
                  <c:v>39999</c:v>
                </c:pt>
                <c:pt idx="14">
                  <c:v>41155</c:v>
                </c:pt>
                <c:pt idx="15">
                  <c:v>48457</c:v>
                </c:pt>
                <c:pt idx="16">
                  <c:v>57028</c:v>
                </c:pt>
                <c:pt idx="17">
                  <c:v>64527</c:v>
                </c:pt>
                <c:pt idx="18">
                  <c:v>72475</c:v>
                </c:pt>
                <c:pt idx="19">
                  <c:v>79385</c:v>
                </c:pt>
                <c:pt idx="20">
                  <c:v>80470</c:v>
                </c:pt>
                <c:pt idx="21">
                  <c:v>81666</c:v>
                </c:pt>
                <c:pt idx="22">
                  <c:v>88408</c:v>
                </c:pt>
                <c:pt idx="23">
                  <c:v>94814</c:v>
                </c:pt>
                <c:pt idx="24">
                  <c:v>101071</c:v>
                </c:pt>
                <c:pt idx="25">
                  <c:v>106609</c:v>
                </c:pt>
                <c:pt idx="26">
                  <c:v>110779</c:v>
                </c:pt>
                <c:pt idx="27">
                  <c:v>112150</c:v>
                </c:pt>
                <c:pt idx="28">
                  <c:v>113406</c:v>
                </c:pt>
                <c:pt idx="29">
                  <c:v>118256</c:v>
                </c:pt>
                <c:pt idx="30">
                  <c:v>124113</c:v>
                </c:pt>
                <c:pt idx="31">
                  <c:v>130128</c:v>
                </c:pt>
                <c:pt idx="32">
                  <c:v>136926</c:v>
                </c:pt>
                <c:pt idx="33">
                  <c:v>144461</c:v>
                </c:pt>
                <c:pt idx="34">
                  <c:v>145209</c:v>
                </c:pt>
                <c:pt idx="35">
                  <c:v>145934</c:v>
                </c:pt>
                <c:pt idx="36">
                  <c:v>152907</c:v>
                </c:pt>
                <c:pt idx="37">
                  <c:v>161044</c:v>
                </c:pt>
                <c:pt idx="38">
                  <c:v>168811</c:v>
                </c:pt>
                <c:pt idx="39">
                  <c:v>177306</c:v>
                </c:pt>
                <c:pt idx="40">
                  <c:v>184655</c:v>
                </c:pt>
                <c:pt idx="41">
                  <c:v>185637</c:v>
                </c:pt>
                <c:pt idx="42">
                  <c:v>186557</c:v>
                </c:pt>
                <c:pt idx="43">
                  <c:v>192807</c:v>
                </c:pt>
                <c:pt idx="44">
                  <c:v>198349</c:v>
                </c:pt>
                <c:pt idx="45">
                  <c:v>203787</c:v>
                </c:pt>
                <c:pt idx="46">
                  <c:v>209479</c:v>
                </c:pt>
                <c:pt idx="47">
                  <c:v>214765</c:v>
                </c:pt>
                <c:pt idx="48">
                  <c:v>215898</c:v>
                </c:pt>
                <c:pt idx="49">
                  <c:v>216417</c:v>
                </c:pt>
                <c:pt idx="50">
                  <c:v>220854</c:v>
                </c:pt>
                <c:pt idx="51">
                  <c:v>224474</c:v>
                </c:pt>
                <c:pt idx="52">
                  <c:v>227441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B2-46E3-85FE-A83BCF6CC085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Pracovníci a klienti v sociálních službách</c:v>
                </c:pt>
              </c:strCache>
            </c:strRef>
          </c:tx>
          <c:spPr>
            <a:ln w="28575" cap="rnd">
              <a:solidFill>
                <a:srgbClr val="00CD61"/>
              </a:solidFill>
              <a:round/>
            </a:ln>
            <a:effectLst/>
          </c:spPr>
          <c:marker>
            <c:symbol val="none"/>
          </c:marker>
          <c:cat>
            <c:strRef>
              <c:f>List1!$B$1:$BB$1</c:f>
              <c:strCache>
                <c:ptCount val="53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</c:strCache>
            </c:strRef>
          </c:cat>
          <c:val>
            <c:numRef>
              <c:f>List1!$B$3:$BB$3</c:f>
              <c:numCache>
                <c:formatCode>General</c:formatCode>
                <c:ptCount val="53"/>
                <c:pt idx="0">
                  <c:v>10</c:v>
                </c:pt>
                <c:pt idx="1">
                  <c:v>86</c:v>
                </c:pt>
                <c:pt idx="2">
                  <c:v>398</c:v>
                </c:pt>
                <c:pt idx="3">
                  <c:v>681</c:v>
                </c:pt>
                <c:pt idx="4">
                  <c:v>876</c:v>
                </c:pt>
                <c:pt idx="5">
                  <c:v>880</c:v>
                </c:pt>
                <c:pt idx="6">
                  <c:v>880</c:v>
                </c:pt>
                <c:pt idx="7">
                  <c:v>882</c:v>
                </c:pt>
                <c:pt idx="8">
                  <c:v>885</c:v>
                </c:pt>
                <c:pt idx="9">
                  <c:v>897</c:v>
                </c:pt>
                <c:pt idx="10">
                  <c:v>952</c:v>
                </c:pt>
                <c:pt idx="11">
                  <c:v>1568</c:v>
                </c:pt>
                <c:pt idx="12">
                  <c:v>3158</c:v>
                </c:pt>
                <c:pt idx="13">
                  <c:v>3460</c:v>
                </c:pt>
                <c:pt idx="14">
                  <c:v>3540</c:v>
                </c:pt>
                <c:pt idx="15">
                  <c:v>4458</c:v>
                </c:pt>
                <c:pt idx="16">
                  <c:v>6401</c:v>
                </c:pt>
                <c:pt idx="17">
                  <c:v>9277</c:v>
                </c:pt>
                <c:pt idx="18">
                  <c:v>13286</c:v>
                </c:pt>
                <c:pt idx="19">
                  <c:v>17124</c:v>
                </c:pt>
                <c:pt idx="20">
                  <c:v>17742</c:v>
                </c:pt>
                <c:pt idx="21">
                  <c:v>17840</c:v>
                </c:pt>
                <c:pt idx="22">
                  <c:v>20515</c:v>
                </c:pt>
                <c:pt idx="23">
                  <c:v>23977</c:v>
                </c:pt>
                <c:pt idx="24">
                  <c:v>27770</c:v>
                </c:pt>
                <c:pt idx="25">
                  <c:v>31365</c:v>
                </c:pt>
                <c:pt idx="26">
                  <c:v>34341</c:v>
                </c:pt>
                <c:pt idx="27">
                  <c:v>34936</c:v>
                </c:pt>
                <c:pt idx="28">
                  <c:v>35059</c:v>
                </c:pt>
                <c:pt idx="29">
                  <c:v>36935</c:v>
                </c:pt>
                <c:pt idx="30">
                  <c:v>39580</c:v>
                </c:pt>
                <c:pt idx="31">
                  <c:v>41901</c:v>
                </c:pt>
                <c:pt idx="32">
                  <c:v>43695</c:v>
                </c:pt>
                <c:pt idx="33">
                  <c:v>45484</c:v>
                </c:pt>
                <c:pt idx="34">
                  <c:v>45662</c:v>
                </c:pt>
                <c:pt idx="35">
                  <c:v>45727</c:v>
                </c:pt>
                <c:pt idx="36">
                  <c:v>46923</c:v>
                </c:pt>
                <c:pt idx="37">
                  <c:v>48477</c:v>
                </c:pt>
                <c:pt idx="38">
                  <c:v>50596</c:v>
                </c:pt>
                <c:pt idx="39">
                  <c:v>53899</c:v>
                </c:pt>
                <c:pt idx="40">
                  <c:v>56844</c:v>
                </c:pt>
                <c:pt idx="41">
                  <c:v>56884</c:v>
                </c:pt>
                <c:pt idx="42">
                  <c:v>56919</c:v>
                </c:pt>
                <c:pt idx="43">
                  <c:v>59530</c:v>
                </c:pt>
                <c:pt idx="44">
                  <c:v>63071</c:v>
                </c:pt>
                <c:pt idx="45">
                  <c:v>67689</c:v>
                </c:pt>
                <c:pt idx="46">
                  <c:v>72811</c:v>
                </c:pt>
                <c:pt idx="47">
                  <c:v>77201</c:v>
                </c:pt>
                <c:pt idx="48">
                  <c:v>77717</c:v>
                </c:pt>
                <c:pt idx="49">
                  <c:v>77812</c:v>
                </c:pt>
                <c:pt idx="50">
                  <c:v>79963</c:v>
                </c:pt>
                <c:pt idx="51">
                  <c:v>83507</c:v>
                </c:pt>
                <c:pt idx="52">
                  <c:v>86567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B2-46E3-85FE-A83BCF6CC085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Osoby ve věku 80+ celkem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List1!$B$1:$BB$1</c:f>
              <c:strCache>
                <c:ptCount val="53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</c:strCache>
            </c:strRef>
          </c:cat>
          <c:val>
            <c:numRef>
              <c:f>List1!$B$4:$BB$4</c:f>
              <c:numCache>
                <c:formatCode>General</c:formatCode>
                <c:ptCount val="53"/>
                <c:pt idx="0">
                  <c:v>26</c:v>
                </c:pt>
                <c:pt idx="1">
                  <c:v>124</c:v>
                </c:pt>
                <c:pt idx="2">
                  <c:v>404</c:v>
                </c:pt>
                <c:pt idx="3">
                  <c:v>584</c:v>
                </c:pt>
                <c:pt idx="4">
                  <c:v>702</c:v>
                </c:pt>
                <c:pt idx="5">
                  <c:v>705</c:v>
                </c:pt>
                <c:pt idx="6">
                  <c:v>717</c:v>
                </c:pt>
                <c:pt idx="7">
                  <c:v>719</c:v>
                </c:pt>
                <c:pt idx="8">
                  <c:v>749</c:v>
                </c:pt>
                <c:pt idx="9">
                  <c:v>790</c:v>
                </c:pt>
                <c:pt idx="10">
                  <c:v>857</c:v>
                </c:pt>
                <c:pt idx="11">
                  <c:v>1255</c:v>
                </c:pt>
                <c:pt idx="12">
                  <c:v>2111</c:v>
                </c:pt>
                <c:pt idx="13">
                  <c:v>2297</c:v>
                </c:pt>
                <c:pt idx="14">
                  <c:v>2405</c:v>
                </c:pt>
                <c:pt idx="15">
                  <c:v>3042</c:v>
                </c:pt>
                <c:pt idx="16">
                  <c:v>4691</c:v>
                </c:pt>
                <c:pt idx="17">
                  <c:v>6379</c:v>
                </c:pt>
                <c:pt idx="18">
                  <c:v>8653</c:v>
                </c:pt>
                <c:pt idx="19">
                  <c:v>10902</c:v>
                </c:pt>
                <c:pt idx="20">
                  <c:v>12396</c:v>
                </c:pt>
                <c:pt idx="21">
                  <c:v>13941</c:v>
                </c:pt>
                <c:pt idx="22">
                  <c:v>18651</c:v>
                </c:pt>
                <c:pt idx="23">
                  <c:v>24258</c:v>
                </c:pt>
                <c:pt idx="24">
                  <c:v>30706</c:v>
                </c:pt>
                <c:pt idx="25">
                  <c:v>38860</c:v>
                </c:pt>
                <c:pt idx="26">
                  <c:v>47711</c:v>
                </c:pt>
                <c:pt idx="27">
                  <c:v>50165</c:v>
                </c:pt>
                <c:pt idx="28">
                  <c:v>51988</c:v>
                </c:pt>
                <c:pt idx="29">
                  <c:v>58094</c:v>
                </c:pt>
                <c:pt idx="30">
                  <c:v>64349</c:v>
                </c:pt>
                <c:pt idx="31">
                  <c:v>69751</c:v>
                </c:pt>
                <c:pt idx="32">
                  <c:v>74349</c:v>
                </c:pt>
                <c:pt idx="33">
                  <c:v>78602</c:v>
                </c:pt>
                <c:pt idx="34">
                  <c:v>79229</c:v>
                </c:pt>
                <c:pt idx="35">
                  <c:v>79883</c:v>
                </c:pt>
                <c:pt idx="36">
                  <c:v>82624</c:v>
                </c:pt>
                <c:pt idx="37">
                  <c:v>85850</c:v>
                </c:pt>
                <c:pt idx="38">
                  <c:v>89410</c:v>
                </c:pt>
                <c:pt idx="39">
                  <c:v>94090</c:v>
                </c:pt>
                <c:pt idx="40">
                  <c:v>98741</c:v>
                </c:pt>
                <c:pt idx="41">
                  <c:v>100513</c:v>
                </c:pt>
                <c:pt idx="42">
                  <c:v>102511</c:v>
                </c:pt>
                <c:pt idx="43">
                  <c:v>108264</c:v>
                </c:pt>
                <c:pt idx="44">
                  <c:v>115648</c:v>
                </c:pt>
                <c:pt idx="45">
                  <c:v>124061</c:v>
                </c:pt>
                <c:pt idx="46">
                  <c:v>134830</c:v>
                </c:pt>
                <c:pt idx="47">
                  <c:v>145762</c:v>
                </c:pt>
                <c:pt idx="48">
                  <c:v>148549</c:v>
                </c:pt>
                <c:pt idx="49">
                  <c:v>150305</c:v>
                </c:pt>
                <c:pt idx="50">
                  <c:v>158839</c:v>
                </c:pt>
                <c:pt idx="51">
                  <c:v>168686</c:v>
                </c:pt>
                <c:pt idx="52">
                  <c:v>177540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B2-46E3-85FE-A83BCF6CC085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Ostatní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List1!$B$1:$BB$1</c:f>
              <c:strCache>
                <c:ptCount val="53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</c:strCache>
            </c:strRef>
          </c:cat>
          <c:val>
            <c:numRef>
              <c:f>List1!$B$5:$BB$5</c:f>
              <c:numCache>
                <c:formatCode>General</c:formatCode>
                <c:ptCount val="53"/>
                <c:pt idx="0">
                  <c:v>141</c:v>
                </c:pt>
                <c:pt idx="1">
                  <c:v>317</c:v>
                </c:pt>
                <c:pt idx="2">
                  <c:v>566</c:v>
                </c:pt>
                <c:pt idx="3">
                  <c:v>803</c:v>
                </c:pt>
                <c:pt idx="4">
                  <c:v>918</c:v>
                </c:pt>
                <c:pt idx="5">
                  <c:v>924</c:v>
                </c:pt>
                <c:pt idx="6">
                  <c:v>984</c:v>
                </c:pt>
                <c:pt idx="7">
                  <c:v>1024</c:v>
                </c:pt>
                <c:pt idx="8">
                  <c:v>1257</c:v>
                </c:pt>
                <c:pt idx="9">
                  <c:v>1496</c:v>
                </c:pt>
                <c:pt idx="10">
                  <c:v>1845</c:v>
                </c:pt>
                <c:pt idx="11">
                  <c:v>2491</c:v>
                </c:pt>
                <c:pt idx="12">
                  <c:v>3251</c:v>
                </c:pt>
                <c:pt idx="13">
                  <c:v>3573</c:v>
                </c:pt>
                <c:pt idx="14">
                  <c:v>3982</c:v>
                </c:pt>
                <c:pt idx="15">
                  <c:v>4900</c:v>
                </c:pt>
                <c:pt idx="16">
                  <c:v>6334</c:v>
                </c:pt>
                <c:pt idx="17">
                  <c:v>8055</c:v>
                </c:pt>
                <c:pt idx="18">
                  <c:v>9811</c:v>
                </c:pt>
                <c:pt idx="19">
                  <c:v>11307</c:v>
                </c:pt>
                <c:pt idx="20">
                  <c:v>11761</c:v>
                </c:pt>
                <c:pt idx="21">
                  <c:v>12067</c:v>
                </c:pt>
                <c:pt idx="22">
                  <c:v>13072</c:v>
                </c:pt>
                <c:pt idx="23">
                  <c:v>13905</c:v>
                </c:pt>
                <c:pt idx="24">
                  <c:v>14867</c:v>
                </c:pt>
                <c:pt idx="25">
                  <c:v>15727</c:v>
                </c:pt>
                <c:pt idx="26">
                  <c:v>16420</c:v>
                </c:pt>
                <c:pt idx="27">
                  <c:v>16510</c:v>
                </c:pt>
                <c:pt idx="28">
                  <c:v>16646</c:v>
                </c:pt>
                <c:pt idx="29">
                  <c:v>17057</c:v>
                </c:pt>
                <c:pt idx="30">
                  <c:v>17488</c:v>
                </c:pt>
                <c:pt idx="31">
                  <c:v>17920</c:v>
                </c:pt>
                <c:pt idx="32">
                  <c:v>18415</c:v>
                </c:pt>
                <c:pt idx="33">
                  <c:v>19137</c:v>
                </c:pt>
                <c:pt idx="34">
                  <c:v>19409</c:v>
                </c:pt>
                <c:pt idx="35">
                  <c:v>19802</c:v>
                </c:pt>
                <c:pt idx="36">
                  <c:v>20512</c:v>
                </c:pt>
                <c:pt idx="37">
                  <c:v>21730</c:v>
                </c:pt>
                <c:pt idx="38">
                  <c:v>23408</c:v>
                </c:pt>
                <c:pt idx="39">
                  <c:v>25204</c:v>
                </c:pt>
                <c:pt idx="40">
                  <c:v>26549</c:v>
                </c:pt>
                <c:pt idx="41">
                  <c:v>26928</c:v>
                </c:pt>
                <c:pt idx="42">
                  <c:v>27177</c:v>
                </c:pt>
                <c:pt idx="43">
                  <c:v>28093</c:v>
                </c:pt>
                <c:pt idx="44">
                  <c:v>29116</c:v>
                </c:pt>
                <c:pt idx="45">
                  <c:v>30432</c:v>
                </c:pt>
                <c:pt idx="46">
                  <c:v>31856</c:v>
                </c:pt>
                <c:pt idx="47">
                  <c:v>32938</c:v>
                </c:pt>
                <c:pt idx="48">
                  <c:v>33158</c:v>
                </c:pt>
                <c:pt idx="49">
                  <c:v>33243</c:v>
                </c:pt>
                <c:pt idx="50">
                  <c:v>34044</c:v>
                </c:pt>
                <c:pt idx="51">
                  <c:v>34704</c:v>
                </c:pt>
                <c:pt idx="52">
                  <c:v>35578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B2-46E3-85FE-A83BCF6CC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5740047"/>
        <c:axId val="1249189871"/>
      </c:lineChart>
      <c:catAx>
        <c:axId val="133574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49189871"/>
        <c:crosses val="autoZero"/>
        <c:auto val="1"/>
        <c:lblAlgn val="ctr"/>
        <c:lblOffset val="100"/>
        <c:tickLblSkip val="1"/>
        <c:noMultiLvlLbl val="0"/>
      </c:catAx>
      <c:valAx>
        <c:axId val="12491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35740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75002744348294"/>
          <c:y val="0.17037009667659694"/>
          <c:w val="0.23774634206277787"/>
          <c:h val="0.58411354938883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+mn-lt"/>
        </a:defRPr>
      </a:pPr>
      <a:endParaRPr lang="cs-CZ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Pardubický kraj</c:v>
                </c:pt>
                <c:pt idx="5">
                  <c:v>Olomoucký kraj</c:v>
                </c:pt>
                <c:pt idx="6">
                  <c:v>Plzeňský kraj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Liberecký kraj</c:v>
                </c:pt>
                <c:pt idx="11">
                  <c:v>Zlínský kraj</c:v>
                </c:pt>
                <c:pt idx="12">
                  <c:v>Karlovarský kraj</c:v>
                </c:pt>
                <c:pt idx="13">
                  <c:v>Jihočeský kraj</c:v>
                </c:pt>
                <c:pt idx="14">
                  <c:v>Moravskoslezský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71.071149335418298</c:v>
                </c:pt>
                <c:pt idx="1">
                  <c:v>67.709124032184604</c:v>
                </c:pt>
                <c:pt idx="2">
                  <c:v>65.564156697161621</c:v>
                </c:pt>
                <c:pt idx="3">
                  <c:v>65.347758887171565</c:v>
                </c:pt>
                <c:pt idx="4">
                  <c:v>65.220643231114437</c:v>
                </c:pt>
                <c:pt idx="5">
                  <c:v>64.842300556586281</c:v>
                </c:pt>
                <c:pt idx="6">
                  <c:v>64.828362408553744</c:v>
                </c:pt>
                <c:pt idx="7">
                  <c:v>64.397905759162299</c:v>
                </c:pt>
                <c:pt idx="8">
                  <c:v>64.030149496465881</c:v>
                </c:pt>
                <c:pt idx="9">
                  <c:v>63.782991202346039</c:v>
                </c:pt>
                <c:pt idx="10">
                  <c:v>63.341443633414443</c:v>
                </c:pt>
                <c:pt idx="11">
                  <c:v>62.94552790854069</c:v>
                </c:pt>
                <c:pt idx="12">
                  <c:v>60.975609756097562</c:v>
                </c:pt>
                <c:pt idx="13">
                  <c:v>57.58637956935403</c:v>
                </c:pt>
                <c:pt idx="14">
                  <c:v>57.466420858572555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8-498E-AF17-8F5778D62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60212445764572553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Hlavní město Praha</c:v>
                </c:pt>
                <c:pt idx="2">
                  <c:v>Středočeský kraj</c:v>
                </c:pt>
                <c:pt idx="3">
                  <c:v>Karlovarský kraj</c:v>
                </c:pt>
                <c:pt idx="4">
                  <c:v>Jihomoravský kraj</c:v>
                </c:pt>
                <c:pt idx="5">
                  <c:v>ČR</c:v>
                </c:pt>
                <c:pt idx="6">
                  <c:v>Ústecký kraj</c:v>
                </c:pt>
                <c:pt idx="7">
                  <c:v>Královéhradecký kraj</c:v>
                </c:pt>
                <c:pt idx="8">
                  <c:v>Plzeňský kraj</c:v>
                </c:pt>
                <c:pt idx="9">
                  <c:v>Jihočeský kraj</c:v>
                </c:pt>
                <c:pt idx="10">
                  <c:v>Liberecký kraj</c:v>
                </c:pt>
                <c:pt idx="11">
                  <c:v>Pardubický kraj</c:v>
                </c:pt>
                <c:pt idx="12">
                  <c:v>Olomoucký kraj</c:v>
                </c:pt>
                <c:pt idx="13">
                  <c:v>Moravskoslezský kraj</c:v>
                </c:pt>
                <c:pt idx="14">
                  <c:v>Zlínský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56.196361139718498</c:v>
                </c:pt>
                <c:pt idx="1">
                  <c:v>51.849309190766327</c:v>
                </c:pt>
                <c:pt idx="2">
                  <c:v>51.710037174721194</c:v>
                </c:pt>
                <c:pt idx="3">
                  <c:v>50.107219442458891</c:v>
                </c:pt>
                <c:pt idx="4">
                  <c:v>47.56576598024045</c:v>
                </c:pt>
                <c:pt idx="5">
                  <c:v>46.663324674535538</c:v>
                </c:pt>
                <c:pt idx="6">
                  <c:v>46.60150034098659</c:v>
                </c:pt>
                <c:pt idx="7">
                  <c:v>46.390128642688374</c:v>
                </c:pt>
                <c:pt idx="8">
                  <c:v>44.117647058823529</c:v>
                </c:pt>
                <c:pt idx="9">
                  <c:v>43.806398687448727</c:v>
                </c:pt>
                <c:pt idx="10">
                  <c:v>43.356643356643353</c:v>
                </c:pt>
                <c:pt idx="11">
                  <c:v>43.271672107363074</c:v>
                </c:pt>
                <c:pt idx="12">
                  <c:v>41.484918793503475</c:v>
                </c:pt>
                <c:pt idx="13">
                  <c:v>41.313976377952756</c:v>
                </c:pt>
                <c:pt idx="14">
                  <c:v>39.642098877767665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0-47DE-ACA1-8E4053576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ax val="8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46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79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1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4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482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27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3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19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5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3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5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29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31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7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039226"/>
            <a:ext cx="11487705" cy="5587305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11FBEFA6-3CC9-4A8B-98AB-811AE091489A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C2747F8C-F296-41AB-B6E6-650FFEA0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28806D-A537-4323-B4ED-4983696D2AF8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B2B0A03-1219-4FC5-81C7-A43DCB123A0C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2E921148-1008-412D-AB36-245237C3D6B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28" name="Obrázek 2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480755B3-A38B-4215-974C-50EA6F66494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23" name="Grafický objekt 22">
              <a:extLst>
                <a:ext uri="{FF2B5EF4-FFF2-40B4-BE49-F238E27FC236}">
                  <a16:creationId xmlns:a16="http://schemas.microsoft.com/office/drawing/2014/main" id="{1A14BE4F-72B2-49A1-B4A4-7983F7AE57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DC58920C-B9EC-4A94-B9EB-451592F3EED9}"/>
              </a:ext>
            </a:extLst>
          </p:cNvPr>
          <p:cNvSpPr/>
          <p:nvPr userDrawn="1"/>
        </p:nvSpPr>
        <p:spPr>
          <a:xfrm>
            <a:off x="1" y="1"/>
            <a:ext cx="12192000" cy="79066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A3C58891-14E6-4818-B969-C72F93F0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1"/>
            <a:ext cx="5396696" cy="79066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B49FBB4-BF51-45C2-86CA-B4502DA62936}"/>
              </a:ext>
            </a:extLst>
          </p:cNvPr>
          <p:cNvGrpSpPr/>
          <p:nvPr userDrawn="1"/>
        </p:nvGrpSpPr>
        <p:grpSpPr>
          <a:xfrm>
            <a:off x="5972087" y="107328"/>
            <a:ext cx="6026262" cy="737003"/>
            <a:chOff x="5972087" y="329946"/>
            <a:chExt cx="6026262" cy="737003"/>
          </a:xfrm>
        </p:grpSpPr>
        <p:grpSp>
          <p:nvGrpSpPr>
            <p:cNvPr id="14" name="Skupina 13">
              <a:extLst>
                <a:ext uri="{FF2B5EF4-FFF2-40B4-BE49-F238E27FC236}">
                  <a16:creationId xmlns:a16="http://schemas.microsoft.com/office/drawing/2014/main" id="{1533BE81-CFEE-48A9-AF03-143EC513CB79}"/>
                </a:ext>
              </a:extLst>
            </p:cNvPr>
            <p:cNvGrpSpPr/>
            <p:nvPr userDrawn="1"/>
          </p:nvGrpSpPr>
          <p:grpSpPr>
            <a:xfrm>
              <a:off x="8116661" y="349032"/>
              <a:ext cx="3881688" cy="450808"/>
              <a:chOff x="8214317" y="349032"/>
              <a:chExt cx="3881688" cy="450808"/>
            </a:xfrm>
          </p:grpSpPr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2BA1D09A-64DD-4910-BF60-CC7075472A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88933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8" name="Obrázek 17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3A04F306-61D6-499B-9F34-24714C7AFE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49032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5" name="Grafický objekt 14">
              <a:extLst>
                <a:ext uri="{FF2B5EF4-FFF2-40B4-BE49-F238E27FC236}">
                  <a16:creationId xmlns:a16="http://schemas.microsoft.com/office/drawing/2014/main" id="{62747C58-6152-448D-9270-C4FE61C51F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al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7251005-B581-4C6B-9623-FE7C9E672C61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2ABA8342-40EF-4EF8-878F-E756BF1AA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EC133C2D-E49B-4A76-8E4C-7963743679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2342" y="93094"/>
            <a:ext cx="4017507" cy="504000"/>
            <a:chOff x="5972087" y="329946"/>
            <a:chExt cx="6026262" cy="73700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7B0E7EF1-130B-4AF3-9B9B-F57B675459BE}"/>
                </a:ext>
              </a:extLst>
            </p:cNvPr>
            <p:cNvGrpSpPr/>
            <p:nvPr userDrawn="1"/>
          </p:nvGrpSpPr>
          <p:grpSpPr>
            <a:xfrm>
              <a:off x="8116661" y="331276"/>
              <a:ext cx="3881688" cy="450808"/>
              <a:chOff x="8214317" y="331276"/>
              <a:chExt cx="3881688" cy="450808"/>
            </a:xfrm>
          </p:grpSpPr>
          <p:pic>
            <p:nvPicPr>
              <p:cNvPr id="14" name="Grafický objekt 13">
                <a:extLst>
                  <a:ext uri="{FF2B5EF4-FFF2-40B4-BE49-F238E27FC236}">
                    <a16:creationId xmlns:a16="http://schemas.microsoft.com/office/drawing/2014/main" id="{5A70A0E6-773C-4F6E-853C-28A61AEF1D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214317" y="471177"/>
                <a:ext cx="2963998" cy="252000"/>
              </a:xfrm>
              <a:prstGeom prst="rect">
                <a:avLst/>
              </a:prstGeom>
            </p:spPr>
          </p:pic>
          <p:pic>
            <p:nvPicPr>
              <p:cNvPr id="15" name="Obrázek 14" descr="Obsah obrázku kreslení&#10;&#10;Popis byl vytvořen automaticky">
                <a:extLst>
                  <a:ext uri="{FF2B5EF4-FFF2-40B4-BE49-F238E27FC236}">
                    <a16:creationId xmlns:a16="http://schemas.microsoft.com/office/drawing/2014/main" id="{7F95AEA6-4367-4B52-93A3-3068041EC4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30075" y="331276"/>
                <a:ext cx="665930" cy="450808"/>
              </a:xfrm>
              <a:prstGeom prst="rect">
                <a:avLst/>
              </a:prstGeom>
            </p:spPr>
          </p:pic>
        </p:grpSp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ABAFA576-D9BF-4267-9BD2-2B78AD34E6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t="-1" b="-2685"/>
            <a:stretch/>
          </p:blipFill>
          <p:spPr>
            <a:xfrm>
              <a:off x="5972087" y="329946"/>
              <a:ext cx="1892814" cy="73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4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1" r:id="rId4"/>
    <p:sldLayoutId id="2147483665" r:id="rId5"/>
    <p:sldLayoutId id="214748367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17. 2.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vybraných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200" dirty="0"/>
              <a:t>Registrace a očkování u </a:t>
            </a:r>
            <a:r>
              <a:rPr lang="cs-CZ" sz="2200" dirty="0" err="1"/>
              <a:t>seniorních</a:t>
            </a:r>
            <a:r>
              <a:rPr lang="cs-CZ" sz="2200" dirty="0"/>
              <a:t> skupin 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12177" y="731058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 err="1"/>
              <a:t>Seniorní</a:t>
            </a:r>
            <a:r>
              <a:rPr lang="cs-CZ" sz="2800" b="1" dirty="0"/>
              <a:t> skupiny byly očkovány již z prvních dodaných dávek vakcín </a:t>
            </a:r>
            <a:r>
              <a:rPr lang="cs-CZ" sz="2800" b="1" dirty="0" err="1"/>
              <a:t>Comirnaty</a:t>
            </a:r>
            <a:r>
              <a:rPr lang="cs-CZ" sz="2800" b="1" dirty="0"/>
              <a:t> i Moderna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6879656" y="2749972"/>
            <a:ext cx="3372175" cy="1090221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sz="2400" b="1" dirty="0"/>
              <a:t>123 930 osob ve věku</a:t>
            </a:r>
          </a:p>
          <a:p>
            <a:r>
              <a:rPr lang="cs-CZ" sz="2400" b="1" dirty="0"/>
              <a:t>80+ let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1621856" y="2749971"/>
            <a:ext cx="3372175" cy="109022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32 041 osob ve věku 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65 – 79 let 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881976" y="2138317"/>
            <a:ext cx="790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>
                <a:solidFill>
                  <a:schemeClr val="tx2"/>
                </a:solidFill>
              </a:rPr>
              <a:t>K 17. 2. evidujeme vykázaná očkování u: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202684" y="2957003"/>
            <a:ext cx="146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1" dirty="0"/>
              <a:t>+</a:t>
            </a:r>
            <a:endParaRPr lang="en-US" sz="3600" b="1" i="1" dirty="0"/>
          </a:p>
        </p:txBody>
      </p:sp>
      <p:sp>
        <p:nvSpPr>
          <p:cNvPr id="5" name="Šipka dolů 4"/>
          <p:cNvSpPr/>
          <p:nvPr/>
        </p:nvSpPr>
        <p:spPr>
          <a:xfrm>
            <a:off x="5283768" y="1695877"/>
            <a:ext cx="1104181" cy="333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Přímá spojnice 10"/>
          <p:cNvCxnSpPr>
            <a:cxnSpLocks/>
          </p:cNvCxnSpPr>
          <p:nvPr/>
        </p:nvCxnSpPr>
        <p:spPr>
          <a:xfrm flipV="1">
            <a:off x="655606" y="4157575"/>
            <a:ext cx="10545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 dolů 11"/>
          <p:cNvSpPr/>
          <p:nvPr/>
        </p:nvSpPr>
        <p:spPr>
          <a:xfrm rot="2419505">
            <a:off x="2736284" y="4135381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52425" y="4821091"/>
            <a:ext cx="41865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200" b="1" dirty="0"/>
              <a:t>Starší věkové kategorie jsou významně zastoupeny i mezi očkovanými zdravotnickými pracovníky a klienty sociálních služeb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5165481" y="5843992"/>
            <a:ext cx="4081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200" b="1" dirty="0">
                <a:solidFill>
                  <a:schemeClr val="tx2"/>
                </a:solidFill>
              </a:rPr>
              <a:t>Očkováno je nyní cca 28,1 % </a:t>
            </a:r>
          </a:p>
          <a:p>
            <a:pPr algn="ctr"/>
            <a:r>
              <a:rPr lang="cs-CZ" sz="2200" b="1" dirty="0">
                <a:solidFill>
                  <a:schemeClr val="tx2"/>
                </a:solidFill>
              </a:rPr>
              <a:t>všech osob ve věku 80+</a:t>
            </a:r>
          </a:p>
        </p:txBody>
      </p:sp>
      <p:sp>
        <p:nvSpPr>
          <p:cNvPr id="19" name="Šipka dolů 18"/>
          <p:cNvSpPr/>
          <p:nvPr/>
        </p:nvSpPr>
        <p:spPr>
          <a:xfrm>
            <a:off x="6893644" y="4097061"/>
            <a:ext cx="592322" cy="167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Šipka dolů 20"/>
          <p:cNvSpPr/>
          <p:nvPr/>
        </p:nvSpPr>
        <p:spPr>
          <a:xfrm rot="19022330">
            <a:off x="8717257" y="4118179"/>
            <a:ext cx="592322" cy="68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7691845" y="4846257"/>
            <a:ext cx="41865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cs-CZ" sz="2200" b="1" dirty="0"/>
              <a:t>Registraci provedlo 216 890</a:t>
            </a:r>
          </a:p>
          <a:p>
            <a:pPr algn="r"/>
            <a:r>
              <a:rPr lang="cs-CZ" sz="2200" b="1" dirty="0"/>
              <a:t> seniorů, což je cca 49,2 %</a:t>
            </a:r>
          </a:p>
        </p:txBody>
      </p:sp>
    </p:spTree>
    <p:extLst>
      <p:ext uri="{BB962C8B-B14F-4D97-AF65-F5344CB8AC3E}">
        <p14:creationId xmlns:p14="http://schemas.microsoft.com/office/powerpoint/2010/main" val="317385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BB75F09-DB3B-4D39-B3C6-6CECBCCF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05989"/>
              </p:ext>
            </p:extLst>
          </p:nvPr>
        </p:nvGraphicFramePr>
        <p:xfrm>
          <a:off x="4330700" y="1681956"/>
          <a:ext cx="6689724" cy="4654335"/>
        </p:xfrm>
        <a:graphic>
          <a:graphicData uri="http://schemas.openxmlformats.org/drawingml/2006/table">
            <a:tbl>
              <a:tblPr/>
              <a:tblGrid>
                <a:gridCol w="2229908">
                  <a:extLst>
                    <a:ext uri="{9D8B030D-6E8A-4147-A177-3AD203B41FA5}">
                      <a16:colId xmlns:a16="http://schemas.microsoft.com/office/drawing/2014/main" val="3101942138"/>
                    </a:ext>
                  </a:extLst>
                </a:gridCol>
                <a:gridCol w="2229908">
                  <a:extLst>
                    <a:ext uri="{9D8B030D-6E8A-4147-A177-3AD203B41FA5}">
                      <a16:colId xmlns:a16="http://schemas.microsoft.com/office/drawing/2014/main" val="443911934"/>
                    </a:ext>
                  </a:extLst>
                </a:gridCol>
                <a:gridCol w="2229908">
                  <a:extLst>
                    <a:ext uri="{9D8B030D-6E8A-4147-A177-3AD203B41FA5}">
                      <a16:colId xmlns:a16="http://schemas.microsoft.com/office/drawing/2014/main" val="2775494642"/>
                    </a:ext>
                  </a:extLst>
                </a:gridCol>
              </a:tblGrid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34863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78782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17703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49636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77566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28221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39949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39425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26934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020823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74001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031328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44224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404120"/>
                  </a:ext>
                </a:extLst>
              </a:tr>
              <a:tr h="310289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051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39529"/>
              </p:ext>
            </p:extLst>
          </p:nvPr>
        </p:nvGraphicFramePr>
        <p:xfrm>
          <a:off x="600438" y="924142"/>
          <a:ext cx="10419986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334304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94650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vakcinace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Zdravotničtí pracovníci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1 897 (3,5 %)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3 702 (6,9 %)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47 899 (89,5 %)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 (22,2 %)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8 356 (75,6 %)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3 709 (30,9 %)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8 140 (67,9 %)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1 929 (22,9 %)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1 593 (18,9 %)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4 887 (58,1 %)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(23,1 %)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2 308 (75,0 %)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(2,5 %)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(16,7 %)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4 019 (80,8 %)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(3,0 %)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1 147 (32,0 %)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2 335 (65,1 %)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2 007 (24,6 %)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6 001 (73,5 %)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(2,7 %)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7 385 (96,3 %)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1 878 (32,1 %)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3 922 (66,9 %)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 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4 733 (29,3 %)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11 166 (69,0 %)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2 495 (17,3 %)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11 726 (81,3 %)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2 200 (31,8 %)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4 596 (66,4 %)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 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3 650 (16,8 %)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17 858 (82,2 %)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177 540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5 628 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31 314 (17,6 %)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140 598 (79,2 %)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Aplikované dávky </a:t>
            </a:r>
            <a:r>
              <a:rPr lang="cs-CZ" dirty="0" smtClean="0"/>
              <a:t>očkovaní: </a:t>
            </a:r>
            <a:r>
              <a:rPr lang="cs-CZ" dirty="0"/>
              <a:t>senioři 80+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245F56E-7289-43A3-ABCB-E0E4CC990EE2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06A5DC0-6433-4F92-B34F-9135131FE27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18357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AC67986-3A74-4DDA-B02D-179A01F96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84057"/>
              </p:ext>
            </p:extLst>
          </p:nvPr>
        </p:nvGraphicFramePr>
        <p:xfrm>
          <a:off x="4321175" y="1491455"/>
          <a:ext cx="6699249" cy="4766464"/>
        </p:xfrm>
        <a:graphic>
          <a:graphicData uri="http://schemas.openxmlformats.org/drawingml/2006/table">
            <a:tbl>
              <a:tblPr/>
              <a:tblGrid>
                <a:gridCol w="2233083">
                  <a:extLst>
                    <a:ext uri="{9D8B030D-6E8A-4147-A177-3AD203B41FA5}">
                      <a16:colId xmlns:a16="http://schemas.microsoft.com/office/drawing/2014/main" val="705443269"/>
                    </a:ext>
                  </a:extLst>
                </a:gridCol>
                <a:gridCol w="2233083">
                  <a:extLst>
                    <a:ext uri="{9D8B030D-6E8A-4147-A177-3AD203B41FA5}">
                      <a16:colId xmlns:a16="http://schemas.microsoft.com/office/drawing/2014/main" val="1576376711"/>
                    </a:ext>
                  </a:extLst>
                </a:gridCol>
                <a:gridCol w="2233083">
                  <a:extLst>
                    <a:ext uri="{9D8B030D-6E8A-4147-A177-3AD203B41FA5}">
                      <a16:colId xmlns:a16="http://schemas.microsoft.com/office/drawing/2014/main" val="1906054457"/>
                    </a:ext>
                  </a:extLst>
                </a:gridCol>
              </a:tblGrid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37599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92462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76868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34760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40023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89884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46270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31127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65139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02490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2587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79828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21496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12595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82236"/>
                  </a:ext>
                </a:extLst>
              </a:tr>
              <a:tr h="297904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6876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45196"/>
              </p:ext>
            </p:extLst>
          </p:nvPr>
        </p:nvGraphicFramePr>
        <p:xfrm>
          <a:off x="600438" y="771742"/>
          <a:ext cx="10419986" cy="548618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334304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94650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2230344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</a:tblGrid>
              <a:tr h="738535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očkovaných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Zdravotničtí pracovníci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2 381 (8,5 %)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24 872 (88,4 %)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1 486 (10,6 %)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12 295 (87,3 %)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1 979 (29,5 %)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4 635 (69,2 %)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 (16,6 %)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1 070 (18,4 %)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3 790 (65,0 %)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 (19,5 %)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2 058 (78,6 %)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 (16,9 %)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3 284 (80,9 %)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 (27,4 %)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2 076 (70,0 %)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1 271 (23,9 %)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3 947 (74,2 %)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 (4,4 %)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7 208 (94,6 %)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1 211 (23,2 %)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3 958 (75,7 %)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2 642 (22,3 %)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9 008 (76,0 %)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1 494 (15,2 %)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8 186 (83,5 %)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1 637 (30,5 %)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3 638 (67,7 %)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2 631 (19,3 %)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10 878 (79,8 %)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29046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(29,0 %)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495 (69,3 %)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3 251 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20 351 (16,4 %)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100 328 (81,0 %)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 smtClean="0"/>
              <a:t>Očkované osoby: </a:t>
            </a:r>
            <a:r>
              <a:rPr lang="cs-CZ" dirty="0"/>
              <a:t>senioři 80+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245F56E-7289-43A3-ABCB-E0E4CC990EE2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98383C46-5A9C-477E-A106-FD7E7E8C696D}"/>
              </a:ext>
            </a:extLst>
          </p:cNvPr>
          <p:cNvSpPr/>
          <p:nvPr/>
        </p:nvSpPr>
        <p:spPr>
          <a:xfrm>
            <a:off x="143088" y="6306390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C32DDD2-7A7A-469D-8606-B5665468AD81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266303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42EDB431-E2EA-42A7-B332-9B5D490DE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65642"/>
              </p:ext>
            </p:extLst>
          </p:nvPr>
        </p:nvGraphicFramePr>
        <p:xfrm>
          <a:off x="2946892" y="1995487"/>
          <a:ext cx="9084159" cy="4466625"/>
        </p:xfrm>
        <a:graphic>
          <a:graphicData uri="http://schemas.openxmlformats.org/drawingml/2006/table">
            <a:tbl>
              <a:tblPr/>
              <a:tblGrid>
                <a:gridCol w="1297737">
                  <a:extLst>
                    <a:ext uri="{9D8B030D-6E8A-4147-A177-3AD203B41FA5}">
                      <a16:colId xmlns:a16="http://schemas.microsoft.com/office/drawing/2014/main" val="250492065"/>
                    </a:ext>
                  </a:extLst>
                </a:gridCol>
                <a:gridCol w="1297737">
                  <a:extLst>
                    <a:ext uri="{9D8B030D-6E8A-4147-A177-3AD203B41FA5}">
                      <a16:colId xmlns:a16="http://schemas.microsoft.com/office/drawing/2014/main" val="1671324773"/>
                    </a:ext>
                  </a:extLst>
                </a:gridCol>
                <a:gridCol w="1297737">
                  <a:extLst>
                    <a:ext uri="{9D8B030D-6E8A-4147-A177-3AD203B41FA5}">
                      <a16:colId xmlns:a16="http://schemas.microsoft.com/office/drawing/2014/main" val="751935985"/>
                    </a:ext>
                  </a:extLst>
                </a:gridCol>
                <a:gridCol w="1297737">
                  <a:extLst>
                    <a:ext uri="{9D8B030D-6E8A-4147-A177-3AD203B41FA5}">
                      <a16:colId xmlns:a16="http://schemas.microsoft.com/office/drawing/2014/main" val="182942887"/>
                    </a:ext>
                  </a:extLst>
                </a:gridCol>
                <a:gridCol w="1297737">
                  <a:extLst>
                    <a:ext uri="{9D8B030D-6E8A-4147-A177-3AD203B41FA5}">
                      <a16:colId xmlns:a16="http://schemas.microsoft.com/office/drawing/2014/main" val="2226442679"/>
                    </a:ext>
                  </a:extLst>
                </a:gridCol>
                <a:gridCol w="1297737">
                  <a:extLst>
                    <a:ext uri="{9D8B030D-6E8A-4147-A177-3AD203B41FA5}">
                      <a16:colId xmlns:a16="http://schemas.microsoft.com/office/drawing/2014/main" val="1698499201"/>
                    </a:ext>
                  </a:extLst>
                </a:gridCol>
                <a:gridCol w="1297737">
                  <a:extLst>
                    <a:ext uri="{9D8B030D-6E8A-4147-A177-3AD203B41FA5}">
                      <a16:colId xmlns:a16="http://schemas.microsoft.com/office/drawing/2014/main" val="4176588299"/>
                    </a:ext>
                  </a:extLst>
                </a:gridCol>
              </a:tblGrid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31482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7805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6564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24273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68524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5513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81576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97854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1895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5556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16780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739382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56853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67568"/>
                  </a:ext>
                </a:extLst>
              </a:tr>
              <a:tr h="2977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77403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sociálních zařízeních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99506"/>
              </p:ext>
            </p:extLst>
          </p:nvPr>
        </p:nvGraphicFramePr>
        <p:xfrm>
          <a:off x="160947" y="1074305"/>
          <a:ext cx="11874502" cy="538780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0985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87881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583579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vakcinací celkem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očkovaných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342912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18–29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30–49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50–64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65–79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 (5,2 %)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1 634 (18,1 %)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1 469 (16,3 %)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1 741 (19,3 %)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3 702 (41,0 %)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 (4,9 %)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2 536 (26,2 %)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2 474 (25,5 %)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1 746 (18,0 %)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2 451 (25,3 %)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(2,7 %)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1 652 (18,1 %)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1 637 (17,9 %)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1 891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3 709 (40,6 %)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(5,3 %)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760 (17,5 %)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(18,3 %)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961 (22,1 %)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1 593 (36,6 %)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(2,4 %)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 (17,3 %)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 (18,5 %)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 (21,5 %)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(40,3 %)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(2,9 %)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 (18,0 %)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 (19,8 %)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 (25,5 %)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(33,7 %)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(3,9 %)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 (19,8 %)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847 (24,3 %)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 (18,9 %)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1 147 (33,0 %)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 (3,2 %)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(15,7 %)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685 (15,2 %)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969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2 007 (44,4 %)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(4,2 %)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 (25,1 %)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 (25,1 %)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(13,7 %)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(31,9 %)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(3,1 %)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959 (19,5 %)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1 022 (20,8 %)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(18,1 %)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1 878 (38,3 %)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463 (3,5 %)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2 458 (18,7 %)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2 835 (21,5 %)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2 671 (20,3 %)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4 733 (35,9 %)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(3,2 %)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1 216 (18,4 %)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1 307 (19,8 %)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1 367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2 495 (37,8 %)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(2,5 %)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1 034 (17,3 %)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1 171 (19,5 %)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1 433 (23,9 %)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2 200 (36,7 %)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 (2,8 %)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2 100 (19,4 %)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2 527 (23,4 %)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2 241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3 650 (33,7 %)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97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3 113 (3,6 %)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16 659 (19,2 %)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17 748 (20,5 %)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17 662 (20,4 %)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31 314 (36,2 %)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C6FFFED-13A4-4A03-BD26-00013CB21341}"/>
              </a:ext>
            </a:extLst>
          </p:cNvPr>
          <p:cNvSpPr txBox="1"/>
          <p:nvPr/>
        </p:nvSpPr>
        <p:spPr>
          <a:xfrm>
            <a:off x="5733475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9D5AAD9-759E-4EB8-B1E0-14789DBC7EF0}"/>
              </a:ext>
            </a:extLst>
          </p:cNvPr>
          <p:cNvSpPr/>
          <p:nvPr/>
        </p:nvSpPr>
        <p:spPr>
          <a:xfrm>
            <a:off x="284663" y="629370"/>
            <a:ext cx="9615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cs-CZ" sz="2000" b="1" dirty="0">
                <a:solidFill>
                  <a:srgbClr val="000000"/>
                </a:solidFill>
              </a:rPr>
              <a:t>Počet podaných dávek u klientů a pracovníků v sociálních službách dle věku </a:t>
            </a:r>
          </a:p>
        </p:txBody>
      </p:sp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5AD9E62C-3B16-4D6B-864E-C9F02F68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73769"/>
              </p:ext>
            </p:extLst>
          </p:nvPr>
        </p:nvGraphicFramePr>
        <p:xfrm>
          <a:off x="3008120" y="1432174"/>
          <a:ext cx="7631394" cy="192405"/>
        </p:xfrm>
        <a:graphic>
          <a:graphicData uri="http://schemas.openxmlformats.org/drawingml/2006/table">
            <a:tbl>
              <a:tblPr/>
              <a:tblGrid>
                <a:gridCol w="5067656">
                  <a:extLst>
                    <a:ext uri="{9D8B030D-6E8A-4147-A177-3AD203B41FA5}">
                      <a16:colId xmlns:a16="http://schemas.microsoft.com/office/drawing/2014/main" val="4056577386"/>
                    </a:ext>
                  </a:extLst>
                </a:gridCol>
                <a:gridCol w="121815">
                  <a:extLst>
                    <a:ext uri="{9D8B030D-6E8A-4147-A177-3AD203B41FA5}">
                      <a16:colId xmlns:a16="http://schemas.microsoft.com/office/drawing/2014/main" val="457037554"/>
                    </a:ext>
                  </a:extLst>
                </a:gridCol>
                <a:gridCol w="2441923">
                  <a:extLst>
                    <a:ext uri="{9D8B030D-6E8A-4147-A177-3AD203B41FA5}">
                      <a16:colId xmlns:a16="http://schemas.microsoft.com/office/drawing/2014/main" val="837994236"/>
                    </a:ext>
                  </a:extLst>
                </a:gridCol>
              </a:tblGrid>
              <a:tr h="95611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555639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616DA5E-1F63-4E85-84D0-825587E0B8F1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39484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F2E62905-C1DC-4945-902D-6E4FE66B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28135"/>
              </p:ext>
            </p:extLst>
          </p:nvPr>
        </p:nvGraphicFramePr>
        <p:xfrm>
          <a:off x="2946317" y="1928815"/>
          <a:ext cx="9084733" cy="4387088"/>
        </p:xfrm>
        <a:graphic>
          <a:graphicData uri="http://schemas.openxmlformats.org/drawingml/2006/table">
            <a:tbl>
              <a:tblPr/>
              <a:tblGrid>
                <a:gridCol w="1297819">
                  <a:extLst>
                    <a:ext uri="{9D8B030D-6E8A-4147-A177-3AD203B41FA5}">
                      <a16:colId xmlns:a16="http://schemas.microsoft.com/office/drawing/2014/main" val="444747117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3141202209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3816141393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3820044372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2056569238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3740899699"/>
                    </a:ext>
                  </a:extLst>
                </a:gridCol>
                <a:gridCol w="1297819">
                  <a:extLst>
                    <a:ext uri="{9D8B030D-6E8A-4147-A177-3AD203B41FA5}">
                      <a16:colId xmlns:a16="http://schemas.microsoft.com/office/drawing/2014/main" val="1354363165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84297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90259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74371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24365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276956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88088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8153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86977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573404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04666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4511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2653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28164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488617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0847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8774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sociálních zařízeních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97816"/>
              </p:ext>
            </p:extLst>
          </p:nvPr>
        </p:nvGraphicFramePr>
        <p:xfrm>
          <a:off x="160947" y="1074305"/>
          <a:ext cx="11874502" cy="5241604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0985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878819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1297975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538042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celkem</a:t>
                      </a: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očkovaných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316154">
                <a:tc vMerge="1"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18–29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30–49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50–64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65–79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80+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 (3,8 %)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822 (15,7 %)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(14,2 %)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1 090 (20,8 %)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2 381 (45,4 %)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 (4,6 %)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1 596 (26,2 %)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1 584 (26,0 %)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(18,7 %)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1 486 (24,4 %)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(2,9 %)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885 (18,1 %)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 (17,4 %)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(21,2 %)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1 979 (40,4 %)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(5,1 %)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 (18,8 %)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 (18,2 %)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 (21,6 %)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1 070 (36,0 %)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(3,4 %)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 (16,7 %)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 (18,0 %)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 (40,4 %)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(4,0 %)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 (19,2 %)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 (18,9 %)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 (24,0 %)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 (33,8 %)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(3,3 %)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(17,1 %)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 (22,5 %)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529 (22,5 %)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 (34,5 %)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(3,4 %)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 (14,9 %)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414 (15,0 %)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 (20,7 %)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1 271 (45,9 %)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(4,2 %)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(20,7 %)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 (23,4 %)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 (17,8 %)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 (33,9 %)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(3,4 %)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 (21,2 %)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 (21,1 %)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 (17,5 %)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1 211 (36,8 %)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 (3,2 %)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1 333 (18,2 %)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1 542 (21,0 %)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1 569 (21,4 %)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2 642 (36,0 %)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(3,3 %)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(19,5 %)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 (20,3 %)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836 (20,4 %)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1 494 (36,5 %)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(2,6 %)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(16,3 %)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(19,4 %)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1 107 (24,8 %)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1 637 (36,7 %)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 (3,5 %)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1 560 (19,8 %)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1 803 (22,9 %)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1 619 (20,5 %)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2 631 (33,4 %)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436034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(9,2 %)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 (31,8 %)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 (26,7 %)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(12,6 %)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(19,3 %)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7421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2 094 (3,7 %)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10 940 (19,3 %)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11 528 (20,3 %)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11 788 (20,8 %)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20 351 (35,9 %)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C6FFFED-13A4-4A03-BD26-00013CB21341}"/>
              </a:ext>
            </a:extLst>
          </p:cNvPr>
          <p:cNvSpPr txBox="1"/>
          <p:nvPr/>
        </p:nvSpPr>
        <p:spPr>
          <a:xfrm>
            <a:off x="5733475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FDD82F5-B22B-48C7-9416-3A69E7D77416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9D5AAD9-759E-4EB8-B1E0-14789DBC7EF0}"/>
              </a:ext>
            </a:extLst>
          </p:cNvPr>
          <p:cNvSpPr/>
          <p:nvPr/>
        </p:nvSpPr>
        <p:spPr>
          <a:xfrm>
            <a:off x="284663" y="629370"/>
            <a:ext cx="7516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cs-CZ" sz="2000" b="1" dirty="0">
                <a:solidFill>
                  <a:srgbClr val="000000"/>
                </a:solidFill>
              </a:rPr>
              <a:t>Očkovaní klienti a pracovníci v sociálních službách dle věku </a:t>
            </a:r>
          </a:p>
        </p:txBody>
      </p:sp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5AD9E62C-3B16-4D6B-864E-C9F02F68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1337"/>
              </p:ext>
            </p:extLst>
          </p:nvPr>
        </p:nvGraphicFramePr>
        <p:xfrm>
          <a:off x="3008120" y="1327399"/>
          <a:ext cx="7631394" cy="192405"/>
        </p:xfrm>
        <a:graphic>
          <a:graphicData uri="http://schemas.openxmlformats.org/drawingml/2006/table">
            <a:tbl>
              <a:tblPr/>
              <a:tblGrid>
                <a:gridCol w="5067656">
                  <a:extLst>
                    <a:ext uri="{9D8B030D-6E8A-4147-A177-3AD203B41FA5}">
                      <a16:colId xmlns:a16="http://schemas.microsoft.com/office/drawing/2014/main" val="4056577386"/>
                    </a:ext>
                  </a:extLst>
                </a:gridCol>
                <a:gridCol w="121815">
                  <a:extLst>
                    <a:ext uri="{9D8B030D-6E8A-4147-A177-3AD203B41FA5}">
                      <a16:colId xmlns:a16="http://schemas.microsoft.com/office/drawing/2014/main" val="457037554"/>
                    </a:ext>
                  </a:extLst>
                </a:gridCol>
                <a:gridCol w="2441923">
                  <a:extLst>
                    <a:ext uri="{9D8B030D-6E8A-4147-A177-3AD203B41FA5}">
                      <a16:colId xmlns:a16="http://schemas.microsoft.com/office/drawing/2014/main" val="837994236"/>
                    </a:ext>
                  </a:extLst>
                </a:gridCol>
              </a:tblGrid>
              <a:tr h="95611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555639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11ADCDB1-5F47-4846-AC77-DD3F6AEBC085}"/>
              </a:ext>
            </a:extLst>
          </p:cNvPr>
          <p:cNvSpPr/>
          <p:nvPr/>
        </p:nvSpPr>
        <p:spPr>
          <a:xfrm>
            <a:off x="143088" y="631591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4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3EB9036-D04D-4D95-8368-3B98A8EBE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90365"/>
              </p:ext>
            </p:extLst>
          </p:nvPr>
        </p:nvGraphicFramePr>
        <p:xfrm>
          <a:off x="2571836" y="1435258"/>
          <a:ext cx="9129480" cy="4968592"/>
        </p:xfrm>
        <a:graphic>
          <a:graphicData uri="http://schemas.openxmlformats.org/drawingml/2006/table">
            <a:tbl>
              <a:tblPr/>
              <a:tblGrid>
                <a:gridCol w="1521580">
                  <a:extLst>
                    <a:ext uri="{9D8B030D-6E8A-4147-A177-3AD203B41FA5}">
                      <a16:colId xmlns:a16="http://schemas.microsoft.com/office/drawing/2014/main" val="2181319522"/>
                    </a:ext>
                  </a:extLst>
                </a:gridCol>
                <a:gridCol w="1521580">
                  <a:extLst>
                    <a:ext uri="{9D8B030D-6E8A-4147-A177-3AD203B41FA5}">
                      <a16:colId xmlns:a16="http://schemas.microsoft.com/office/drawing/2014/main" val="2621396043"/>
                    </a:ext>
                  </a:extLst>
                </a:gridCol>
                <a:gridCol w="1521580">
                  <a:extLst>
                    <a:ext uri="{9D8B030D-6E8A-4147-A177-3AD203B41FA5}">
                      <a16:colId xmlns:a16="http://schemas.microsoft.com/office/drawing/2014/main" val="724627625"/>
                    </a:ext>
                  </a:extLst>
                </a:gridCol>
                <a:gridCol w="1521580">
                  <a:extLst>
                    <a:ext uri="{9D8B030D-6E8A-4147-A177-3AD203B41FA5}">
                      <a16:colId xmlns:a16="http://schemas.microsoft.com/office/drawing/2014/main" val="2876981523"/>
                    </a:ext>
                  </a:extLst>
                </a:gridCol>
                <a:gridCol w="1521580">
                  <a:extLst>
                    <a:ext uri="{9D8B030D-6E8A-4147-A177-3AD203B41FA5}">
                      <a16:colId xmlns:a16="http://schemas.microsoft.com/office/drawing/2014/main" val="3030040881"/>
                    </a:ext>
                  </a:extLst>
                </a:gridCol>
                <a:gridCol w="1521580">
                  <a:extLst>
                    <a:ext uri="{9D8B030D-6E8A-4147-A177-3AD203B41FA5}">
                      <a16:colId xmlns:a16="http://schemas.microsoft.com/office/drawing/2014/main" val="2597961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4875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0615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1364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1351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084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63482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4544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859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4766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7424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213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1134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4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7995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7578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9740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949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35709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druhou dávkou*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Očkování 80+ let – přehled 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15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177 540 dávek, z toho 53 610 jsou dávky druhé v pořadí 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0647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FA83F42-ABDF-48F3-BB75-4E0084B35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31585"/>
              </p:ext>
            </p:extLst>
          </p:nvPr>
        </p:nvGraphicFramePr>
        <p:xfrm>
          <a:off x="3228235" y="1901189"/>
          <a:ext cx="8087466" cy="4571392"/>
        </p:xfrm>
        <a:graphic>
          <a:graphicData uri="http://schemas.openxmlformats.org/drawingml/2006/table">
            <a:tbl>
              <a:tblPr/>
              <a:tblGrid>
                <a:gridCol w="1347911">
                  <a:extLst>
                    <a:ext uri="{9D8B030D-6E8A-4147-A177-3AD203B41FA5}">
                      <a16:colId xmlns:a16="http://schemas.microsoft.com/office/drawing/2014/main" val="119467683"/>
                    </a:ext>
                  </a:extLst>
                </a:gridCol>
                <a:gridCol w="1347911">
                  <a:extLst>
                    <a:ext uri="{9D8B030D-6E8A-4147-A177-3AD203B41FA5}">
                      <a16:colId xmlns:a16="http://schemas.microsoft.com/office/drawing/2014/main" val="1723211703"/>
                    </a:ext>
                  </a:extLst>
                </a:gridCol>
                <a:gridCol w="1347911">
                  <a:extLst>
                    <a:ext uri="{9D8B030D-6E8A-4147-A177-3AD203B41FA5}">
                      <a16:colId xmlns:a16="http://schemas.microsoft.com/office/drawing/2014/main" val="2278645722"/>
                    </a:ext>
                  </a:extLst>
                </a:gridCol>
                <a:gridCol w="1347911">
                  <a:extLst>
                    <a:ext uri="{9D8B030D-6E8A-4147-A177-3AD203B41FA5}">
                      <a16:colId xmlns:a16="http://schemas.microsoft.com/office/drawing/2014/main" val="2869531512"/>
                    </a:ext>
                  </a:extLst>
                </a:gridCol>
                <a:gridCol w="1347911">
                  <a:extLst>
                    <a:ext uri="{9D8B030D-6E8A-4147-A177-3AD203B41FA5}">
                      <a16:colId xmlns:a16="http://schemas.microsoft.com/office/drawing/2014/main" val="1789179260"/>
                    </a:ext>
                  </a:extLst>
                </a:gridCol>
                <a:gridCol w="1347911">
                  <a:extLst>
                    <a:ext uri="{9D8B030D-6E8A-4147-A177-3AD203B41FA5}">
                      <a16:colId xmlns:a16="http://schemas.microsoft.com/office/drawing/2014/main" val="740194979"/>
                    </a:ext>
                  </a:extLst>
                </a:gridCol>
              </a:tblGrid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0833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58145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50572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59216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76528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2663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9140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93717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448805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8442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62534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9824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06568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20275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43181"/>
                  </a:ext>
                </a:extLst>
              </a:tr>
              <a:tr h="285712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0920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regionech podle věku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72150"/>
              </p:ext>
            </p:extLst>
          </p:nvPr>
        </p:nvGraphicFramePr>
        <p:xfrm>
          <a:off x="584742" y="914617"/>
          <a:ext cx="10730957" cy="555796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643425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350829137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201837000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869229158"/>
                    </a:ext>
                  </a:extLst>
                </a:gridCol>
                <a:gridCol w="1347922">
                  <a:extLst>
                    <a:ext uri="{9D8B030D-6E8A-4147-A177-3AD203B41FA5}">
                      <a16:colId xmlns:a16="http://schemas.microsoft.com/office/drawing/2014/main" val="353863929"/>
                    </a:ext>
                  </a:extLst>
                </a:gridCol>
              </a:tblGrid>
              <a:tr h="462535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</a:t>
                      </a:r>
                    </a:p>
                    <a:p>
                      <a:pPr algn="l" fontAlgn="b"/>
                      <a:r>
                        <a:rPr lang="cs-CZ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podle 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očkovaných osob </a:t>
                      </a:r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(alespoň 1. dávka)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Počet obyvatel</a:t>
                      </a:r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Podíl očkovaných v populaci</a:t>
                      </a:r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6014"/>
                  </a:ext>
                </a:extLst>
              </a:tr>
              <a:tr h="505898">
                <a:tc vMerge="1">
                  <a:txBody>
                    <a:bodyPr/>
                    <a:lstStyle/>
                    <a:p>
                      <a:pPr algn="l" fontAlgn="b"/>
                      <a:endParaRPr lang="cs-CZ" sz="16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65–79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80+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Hlavní město Praha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54 941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51,22 %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Středočeský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14 078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50 201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28,04 %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Jihočeský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27 325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24,51 %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Plzeňský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Karlovarský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22,55 %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>
                          <a:effectLst/>
                        </a:rPr>
                        <a:t>Ústecký kraj</a:t>
                      </a:r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Liberecký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Královéhradecký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25 198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21,12 %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Pardubický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33,35 %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Kraj Vysočina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80 992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23 299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22,43 %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Jihomoravský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11 847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52 432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22,59 %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Olomoucký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9 808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35,20 %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Zlínský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19,59 %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u="none" strike="noStrike" dirty="0">
                          <a:effectLst/>
                        </a:rPr>
                        <a:t>Moravskoslezský kraj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192 721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48 108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28,33 %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61622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neuvedeno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8527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dirty="0">
                          <a:effectLst/>
                        </a:rPr>
                        <a:t>ČR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123 930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1 690 530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441 100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28,10 %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D600CA81-09D1-4A26-B2FD-376191A340BA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</p:spTree>
    <p:extLst>
      <p:ext uri="{BB962C8B-B14F-4D97-AF65-F5344CB8AC3E}">
        <p14:creationId xmlns:p14="http://schemas.microsoft.com/office/powerpoint/2010/main" val="14674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Prioritní skupiny pro očkování – aplikované dávky v čase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4413185" y="638829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2049974" y="3143254"/>
            <a:ext cx="498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Kumulativní počet aplikovaných dávek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FDFE61B8-F449-4A66-9A16-364371C6A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076717"/>
              </p:ext>
            </p:extLst>
          </p:nvPr>
        </p:nvGraphicFramePr>
        <p:xfrm>
          <a:off x="657224" y="731338"/>
          <a:ext cx="11377929" cy="5818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5619201-FB04-4641-AC77-14154175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42841"/>
              </p:ext>
            </p:extLst>
          </p:nvPr>
        </p:nvGraphicFramePr>
        <p:xfrm>
          <a:off x="9405832" y="1618165"/>
          <a:ext cx="2515162" cy="3406760"/>
        </p:xfrm>
        <a:graphic>
          <a:graphicData uri="http://schemas.openxmlformats.org/drawingml/2006/table">
            <a:tbl>
              <a:tblPr/>
              <a:tblGrid>
                <a:gridCol w="1936750">
                  <a:extLst>
                    <a:ext uri="{9D8B030D-6E8A-4147-A177-3AD203B41FA5}">
                      <a16:colId xmlns:a16="http://schemas.microsoft.com/office/drawing/2014/main" val="2493138386"/>
                    </a:ext>
                  </a:extLst>
                </a:gridCol>
                <a:gridCol w="578412">
                  <a:extLst>
                    <a:ext uri="{9D8B030D-6E8A-4147-A177-3AD203B41FA5}">
                      <a16:colId xmlns:a16="http://schemas.microsoft.com/office/drawing/2014/main" val="477226283"/>
                    </a:ext>
                  </a:extLst>
                </a:gridCol>
              </a:tblGrid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Zdravotničtí pracovníci / ochrana veřejného zdraví celkem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227 441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6711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Pracovníci a klienti v sociálních službách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1769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ve věku 80+ celkem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1812"/>
                  </a:ext>
                </a:extLst>
              </a:tr>
              <a:tr h="8516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0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zdravotničtí pracovníci celkem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42488E7D-BBBA-434F-B593-669897479465}"/>
              </a:ext>
            </a:extLst>
          </p:cNvPr>
          <p:cNvSpPr/>
          <p:nvPr/>
        </p:nvSpPr>
        <p:spPr>
          <a:xfrm>
            <a:off x="1733551" y="647079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0C428FC5-EA14-48AE-B731-D5EA9FEB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27433"/>
              </p:ext>
            </p:extLst>
          </p:nvPr>
        </p:nvGraphicFramePr>
        <p:xfrm>
          <a:off x="1638300" y="1012746"/>
          <a:ext cx="8743949" cy="429610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53596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563451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992626">
                <a:tc>
                  <a:txBody>
                    <a:bodyPr/>
                    <a:lstStyle/>
                    <a:p>
                      <a:pPr algn="ctr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Celkový počet zdravotníků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 dirty="0">
                          <a:effectLst/>
                        </a:rPr>
                        <a:t>Počet očkovaných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u="none" strike="noStrike">
                          <a:effectLst/>
                        </a:rPr>
                        <a:t>Podíl očkovaných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(včetně zubních lékařů)*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65 000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(§ 5 Všeobecná sestra, § 5a Dětská sestra,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§ 6 Porodní asistentka, § 21b Praktická sestra)*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99 300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4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82 700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82587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u="none" strike="noStrike">
                          <a:effectLst/>
                        </a:rPr>
                        <a:t>CELKEM</a:t>
                      </a:r>
                      <a:endParaRPr lang="cs-CZ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effectLst/>
                        </a:rPr>
                        <a:t>247 000</a:t>
                      </a:r>
                      <a:endParaRPr lang="cs-CZ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100 036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  <p:sp>
        <p:nvSpPr>
          <p:cNvPr id="5" name="Obdélník 4">
            <a:extLst>
              <a:ext uri="{FF2B5EF4-FFF2-40B4-BE49-F238E27FC236}">
                <a16:creationId xmlns:a16="http://schemas.microsoft.com/office/drawing/2014/main" id="{06CEB3EC-DF77-41AB-AC86-42661609CAE5}"/>
              </a:ext>
            </a:extLst>
          </p:cNvPr>
          <p:cNvSpPr/>
          <p:nvPr/>
        </p:nvSpPr>
        <p:spPr>
          <a:xfrm>
            <a:off x="394998" y="5633935"/>
            <a:ext cx="114541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17. 2. 2021</a:t>
            </a:r>
          </a:p>
        </p:txBody>
      </p:sp>
    </p:spTree>
    <p:extLst>
      <p:ext uri="{BB962C8B-B14F-4D97-AF65-F5344CB8AC3E}">
        <p14:creationId xmlns:p14="http://schemas.microsoft.com/office/powerpoint/2010/main" val="140379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8" y="0"/>
            <a:ext cx="8037065" cy="576000"/>
          </a:xfrm>
        </p:spPr>
        <p:txBody>
          <a:bodyPr/>
          <a:lstStyle/>
          <a:p>
            <a:r>
              <a:rPr lang="cs-CZ" dirty="0"/>
              <a:t>Očkovaní zdravotníci v nemocnicích akutní lůžkové péče a ZZS</a:t>
            </a:r>
          </a:p>
        </p:txBody>
      </p:sp>
      <p:graphicFrame>
        <p:nvGraphicFramePr>
          <p:cNvPr id="9" name="Chart 6">
            <a:extLst>
              <a:ext uri="{FF2B5EF4-FFF2-40B4-BE49-F238E27FC236}">
                <a16:creationId xmlns:a16="http://schemas.microsoft.com/office/drawing/2014/main" id="{95B21923-74CC-4971-8ACF-75603B949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573"/>
              </p:ext>
            </p:extLst>
          </p:nvPr>
        </p:nvGraphicFramePr>
        <p:xfrm>
          <a:off x="38711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859ED9E0-6A53-405A-BD02-85A115DFB578}"/>
              </a:ext>
            </a:extLst>
          </p:cNvPr>
          <p:cNvSpPr txBox="1"/>
          <p:nvPr/>
        </p:nvSpPr>
        <p:spPr>
          <a:xfrm>
            <a:off x="1681579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DE006A4-47CC-483A-94C2-37A91796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33813"/>
              </p:ext>
            </p:extLst>
          </p:nvPr>
        </p:nvGraphicFramePr>
        <p:xfrm>
          <a:off x="5098826" y="1245141"/>
          <a:ext cx="1013589" cy="5010075"/>
        </p:xfrm>
        <a:graphic>
          <a:graphicData uri="http://schemas.openxmlformats.org/drawingml/2006/table">
            <a:tbl>
              <a:tblPr/>
              <a:tblGrid>
                <a:gridCol w="1013589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3" name="Obdélník 12">
            <a:extLst>
              <a:ext uri="{FF2B5EF4-FFF2-40B4-BE49-F238E27FC236}">
                <a16:creationId xmlns:a16="http://schemas.microsoft.com/office/drawing/2014/main" id="{A045BA81-95DE-42BA-99D6-CBB4DCCC5501}"/>
              </a:ext>
            </a:extLst>
          </p:cNvPr>
          <p:cNvSpPr/>
          <p:nvPr/>
        </p:nvSpPr>
        <p:spPr>
          <a:xfrm>
            <a:off x="172060" y="6354140"/>
            <a:ext cx="81051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/>
              <a:t>Do analýzy jsou zahrnuti pouze zdravotničtí pracovníci nahlášení poskytovateli zdravotnických služeb jako aktuálně zaměstnaní.</a:t>
            </a:r>
          </a:p>
          <a:p>
            <a:r>
              <a:rPr lang="cs-CZ" sz="1100" dirty="0"/>
              <a:t>Zdroj: Národní registr zdravotnických pracovníků (NRZP), ÚZIS ČR; Informační systém infekční nemoci (ISIN)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1F59839-6B54-4C6A-814C-0F7D2FA4596F}"/>
              </a:ext>
            </a:extLst>
          </p:cNvPr>
          <p:cNvSpPr txBox="1"/>
          <p:nvPr/>
        </p:nvSpPr>
        <p:spPr>
          <a:xfrm>
            <a:off x="295885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Lékaři </a:t>
            </a:r>
            <a:r>
              <a:rPr lang="cs-CZ" sz="1400" dirty="0"/>
              <a:t>(včetně zubních lékařů)</a:t>
            </a:r>
            <a:endParaRPr lang="cs-CZ" dirty="0"/>
          </a:p>
        </p:txBody>
      </p:sp>
      <p:graphicFrame>
        <p:nvGraphicFramePr>
          <p:cNvPr id="15" name="Chart 6">
            <a:extLst>
              <a:ext uri="{FF2B5EF4-FFF2-40B4-BE49-F238E27FC236}">
                <a16:creationId xmlns:a16="http://schemas.microsoft.com/office/drawing/2014/main" id="{04728811-3D14-4440-A95A-65B5E485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836868"/>
              </p:ext>
            </p:extLst>
          </p:nvPr>
        </p:nvGraphicFramePr>
        <p:xfrm>
          <a:off x="6213649" y="1281717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7">
            <a:extLst>
              <a:ext uri="{FF2B5EF4-FFF2-40B4-BE49-F238E27FC236}">
                <a16:creationId xmlns:a16="http://schemas.microsoft.com/office/drawing/2014/main" id="{68CBEAFC-AB11-4E0B-8467-5B7AAE3834DA}"/>
              </a:ext>
            </a:extLst>
          </p:cNvPr>
          <p:cNvSpPr txBox="1"/>
          <p:nvPr/>
        </p:nvSpPr>
        <p:spPr>
          <a:xfrm>
            <a:off x="7856517" y="1079435"/>
            <a:ext cx="317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/>
              <a:t>Podíl vakcinovaných (%)</a:t>
            </a: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38E50632-3864-418D-91C6-3A9FEBF81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56951"/>
              </p:ext>
            </p:extLst>
          </p:nvPr>
        </p:nvGraphicFramePr>
        <p:xfrm>
          <a:off x="11210544" y="1244893"/>
          <a:ext cx="950976" cy="5010075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očkovaných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18" name="TextBox 7">
            <a:extLst>
              <a:ext uri="{FF2B5EF4-FFF2-40B4-BE49-F238E27FC236}">
                <a16:creationId xmlns:a16="http://schemas.microsoft.com/office/drawing/2014/main" id="{0A250D1E-21AE-452B-8E14-DA72C406298D}"/>
              </a:ext>
            </a:extLst>
          </p:cNvPr>
          <p:cNvSpPr txBox="1"/>
          <p:nvPr/>
        </p:nvSpPr>
        <p:spPr>
          <a:xfrm>
            <a:off x="6470823" y="725400"/>
            <a:ext cx="5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Sestry*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FD5F7F0-9879-44F5-8A51-0926E63C659F}"/>
              </a:ext>
            </a:extLst>
          </p:cNvPr>
          <p:cNvSpPr/>
          <p:nvPr/>
        </p:nvSpPr>
        <p:spPr>
          <a:xfrm>
            <a:off x="8410574" y="6354140"/>
            <a:ext cx="3429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/>
              <a:t>*Sestry</a:t>
            </a:r>
            <a:r>
              <a:rPr lang="cs-CZ" sz="1100" dirty="0"/>
              <a:t> - § 5 Všeobecná sestra, § 5a Dětská sestra, § 6 Porodní asistentka, § 21b Praktická sestra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D1107EB-D187-4678-AF28-2A18CAE50957}"/>
              </a:ext>
            </a:extLst>
          </p:cNvPr>
          <p:cNvSpPr txBox="1"/>
          <p:nvPr/>
        </p:nvSpPr>
        <p:spPr>
          <a:xfrm>
            <a:off x="5427835" y="596549"/>
            <a:ext cx="20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17. 2. 2021</a:t>
            </a:r>
          </a:p>
        </p:txBody>
      </p:sp>
    </p:spTree>
    <p:extLst>
      <p:ext uri="{BB962C8B-B14F-4D97-AF65-F5344CB8AC3E}">
        <p14:creationId xmlns:p14="http://schemas.microsoft.com/office/powerpoint/2010/main" val="147317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471308" y="6427113"/>
            <a:ext cx="90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Celkový počet dodaných dávek vakcíny</a:t>
            </a:r>
            <a:r>
              <a:rPr lang="en-US" sz="1100" dirty="0"/>
              <a:t> je po</a:t>
            </a:r>
            <a:r>
              <a:rPr lang="cs-CZ" sz="1100" dirty="0"/>
              <a:t>čítán jako počet dodaných lahviček x 5 u </a:t>
            </a:r>
            <a:r>
              <a:rPr lang="cs-CZ" sz="1100" dirty="0" err="1"/>
              <a:t>Comirnaty</a:t>
            </a:r>
            <a:r>
              <a:rPr lang="cs-CZ" sz="1100" dirty="0"/>
              <a:t> a x 10 u Moderna. Jde o přibližný počet, neboť u </a:t>
            </a:r>
            <a:r>
              <a:rPr lang="cs-CZ" sz="1100" dirty="0" err="1"/>
              <a:t>Comirnaty</a:t>
            </a:r>
            <a:r>
              <a:rPr lang="cs-CZ" sz="1100" dirty="0"/>
              <a:t> je nově možné očkovat z lahvičky 6 dávek.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3117255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284 527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3117256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187 062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732149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323005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21 927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323006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2 714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956949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163902" y="731058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27111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17. 2.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313394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17. 2.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5721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500 643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966688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osob se dvěma dávkami očkování: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189 776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534423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1. dávkou</a:t>
            </a:r>
            <a:r>
              <a:rPr lang="en-US" dirty="0"/>
              <a:t>: </a:t>
            </a:r>
            <a:r>
              <a:rPr lang="cs-CZ" dirty="0"/>
              <a:t>4 413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534424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0</a:t>
            </a:r>
            <a:endParaRPr lang="cs-CZ" dirty="0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5168367"/>
            <a:ext cx="36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AstraZeneca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73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celkového počtu aplikovaných dávek vakcín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3BCA46-775D-4E93-86AC-03D972CA0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789529"/>
              </p:ext>
            </p:extLst>
          </p:nvPr>
        </p:nvGraphicFramePr>
        <p:xfrm>
          <a:off x="645558" y="704850"/>
          <a:ext cx="11490913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9">
            <a:extLst>
              <a:ext uri="{FF2B5EF4-FFF2-40B4-BE49-F238E27FC236}">
                <a16:creationId xmlns:a16="http://schemas.microsoft.com/office/drawing/2014/main" id="{8BACB184-F3E0-41E7-A67A-F9CABEB0ACF8}"/>
              </a:ext>
            </a:extLst>
          </p:cNvPr>
          <p:cNvSpPr txBox="1"/>
          <p:nvPr/>
        </p:nvSpPr>
        <p:spPr>
          <a:xfrm>
            <a:off x="4255563" y="6544573"/>
            <a:ext cx="3202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 vakcinace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C6438592-190E-4149-ABBF-409698462C50}"/>
              </a:ext>
            </a:extLst>
          </p:cNvPr>
          <p:cNvSpPr txBox="1"/>
          <p:nvPr/>
        </p:nvSpPr>
        <p:spPr>
          <a:xfrm rot="16200000">
            <a:off x="-1828594" y="3054317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aplikovaných dávek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53E00ED-56BB-420F-B113-B71F787B0392}"/>
              </a:ext>
            </a:extLst>
          </p:cNvPr>
          <p:cNvSpPr/>
          <p:nvPr/>
        </p:nvSpPr>
        <p:spPr>
          <a:xfrm>
            <a:off x="10718450" y="4646531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189 776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F01900B-6E9D-47EC-802D-7FA811352E83}"/>
              </a:ext>
            </a:extLst>
          </p:cNvPr>
          <p:cNvSpPr/>
          <p:nvPr/>
        </p:nvSpPr>
        <p:spPr>
          <a:xfrm>
            <a:off x="10718450" y="2811617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310 867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514A1A4-5233-4B9C-9764-1C6817015E00}"/>
              </a:ext>
            </a:extLst>
          </p:cNvPr>
          <p:cNvSpPr/>
          <p:nvPr/>
        </p:nvSpPr>
        <p:spPr>
          <a:xfrm>
            <a:off x="10711683" y="1337658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500 643</a:t>
            </a:r>
          </a:p>
        </p:txBody>
      </p:sp>
    </p:spTree>
    <p:extLst>
      <p:ext uri="{BB962C8B-B14F-4D97-AF65-F5344CB8AC3E}">
        <p14:creationId xmlns:p14="http://schemas.microsoft.com/office/powerpoint/2010/main" val="27727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sz="2400" dirty="0"/>
              <a:t>Přehled dle místa bydliště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17.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411117" y="779609"/>
            <a:ext cx="111894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aplikovaných dávek očkování se liší mezi kraji, přičemž velmi výrazně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dominuje Praha. To je částečně dáno i tím, že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Praze je očkováno velké množství osob s bydlištěm v jiných regionech (zejména v STČ)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Šipka dolů 3"/>
          <p:cNvSpPr/>
          <p:nvPr/>
        </p:nvSpPr>
        <p:spPr>
          <a:xfrm>
            <a:off x="5449173" y="2657157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82999" y="3340327"/>
            <a:ext cx="11496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Pouze cca 70 % všech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dávek bylo v Praze aplikováno u obyvatel Prahy; cca 19 % konzumovali obyvatelé Středočeského kraje, 2,2 % obyvatelé Ústeckého kraje a 1,2 % obyvatelé Jihočeského kraje. Obdobně, byť v menším rozsahu proběhla i částečná migrace obyvatel moravských krajů a Vysočiny za očkováním v </a:t>
            </a:r>
            <a:r>
              <a:rPr lang="cs-CZ" sz="2400" dirty="0">
                <a:solidFill>
                  <a:srgbClr val="000000"/>
                </a:solidFill>
              </a:rPr>
              <a:t>JMK. Migrace mezi kraji jsou vzájemné a probíhají zejména v geograficky sousedících oblastech, např. 9 % všech dávek podaných v STČ bylo aplikováno obyvatelům Prahy. 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 vakcinací do jiného kraje nejvíce míří obyvatelé STČ (40 %), Pardubického kraje (22 %), Ústeckého kraje (17 %), Kraje Vysočina (15 %) a Libereckého kraje (15 %).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53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836889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/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&lt;</a:t>
            </a:r>
            <a:r>
              <a:rPr lang="en-US" sz="1600" dirty="0"/>
              <a:t> </a:t>
            </a:r>
            <a:r>
              <a:rPr lang="cs-CZ" sz="1600" dirty="0"/>
              <a:t>20,</a:t>
            </a:r>
            <a:r>
              <a:rPr lang="en-US" sz="1600" dirty="0"/>
              <a:t>00</a:t>
            </a:r>
            <a:endParaRPr lang="cs-CZ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20,00–24,99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25,00–29,99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&gt; </a:t>
            </a:r>
            <a:r>
              <a:rPr lang="cs-CZ" sz="1600" dirty="0"/>
              <a:t>30,0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81747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310 867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92627" y="99623"/>
            <a:ext cx="2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Počty unikátních osob (nikoli dávek)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507896" y="6516521"/>
            <a:ext cx="4509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dirty="0">
                <a:solidFill>
                  <a:srgbClr val="000000"/>
                </a:solidFill>
              </a:rPr>
              <a:t>Bydliště není uvedeno u 4 958 osob z počáteční fáze vakcinace</a:t>
            </a:r>
          </a:p>
        </p:txBody>
      </p:sp>
    </p:spTree>
    <p:extLst>
      <p:ext uri="{BB962C8B-B14F-4D97-AF65-F5344CB8AC3E}">
        <p14:creationId xmlns:p14="http://schemas.microsoft.com/office/powerpoint/2010/main" val="195334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B3480E06-BE85-41C1-8D50-C880B999D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09243"/>
              </p:ext>
            </p:extLst>
          </p:nvPr>
        </p:nvGraphicFramePr>
        <p:xfrm>
          <a:off x="2371724" y="1267619"/>
          <a:ext cx="9495900" cy="5236125"/>
        </p:xfrm>
        <a:graphic>
          <a:graphicData uri="http://schemas.openxmlformats.org/drawingml/2006/table">
            <a:tbl>
              <a:tblPr/>
              <a:tblGrid>
                <a:gridCol w="633060">
                  <a:extLst>
                    <a:ext uri="{9D8B030D-6E8A-4147-A177-3AD203B41FA5}">
                      <a16:colId xmlns:a16="http://schemas.microsoft.com/office/drawing/2014/main" val="4129303583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3531288907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947763471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2882997193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791781415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2444302308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654502895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306319551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4265124747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934262229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952223788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1697660176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436989750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630119519"/>
                    </a:ext>
                  </a:extLst>
                </a:gridCol>
                <a:gridCol w="633060">
                  <a:extLst>
                    <a:ext uri="{9D8B030D-6E8A-4147-A177-3AD203B41FA5}">
                      <a16:colId xmlns:a16="http://schemas.microsoft.com/office/drawing/2014/main" val="2378251725"/>
                    </a:ext>
                  </a:extLst>
                </a:gridCol>
              </a:tblGrid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52735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84771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73203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70557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29512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03757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22639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004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C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29248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15778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86078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14413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38208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54008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7156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97547"/>
              </p:ext>
            </p:extLst>
          </p:nvPr>
        </p:nvGraphicFramePr>
        <p:xfrm>
          <a:off x="143088" y="696869"/>
          <a:ext cx="11724543" cy="580687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167282383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694546854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43636145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356670231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010596797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556683558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417538234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795437690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422071925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7635609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1060881626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3949225402"/>
                    </a:ext>
                  </a:extLst>
                </a:gridCol>
                <a:gridCol w="633152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1958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01039"/>
                  </a:ext>
                </a:extLst>
              </a:tr>
              <a:tr h="3820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VAKCINACE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Počet dávek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neuvedeno*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85 254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29 320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23 513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  <a:latin typeface="+mn-lt"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13 651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15 852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18 627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60 918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54 840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20 994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49 516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4859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61 784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31 747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25 756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16 139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20 247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58 477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30 768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52 075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9 136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TextBox 6">
            <a:extLst>
              <a:ext uri="{FF2B5EF4-FFF2-40B4-BE49-F238E27FC236}">
                <a16:creationId xmlns:a16="http://schemas.microsoft.com/office/drawing/2014/main" id="{B8D22A3B-2947-4885-8B7A-E28FC2A0AB45}"/>
              </a:ext>
            </a:extLst>
          </p:cNvPr>
          <p:cNvSpPr txBox="1"/>
          <p:nvPr/>
        </p:nvSpPr>
        <p:spPr>
          <a:xfrm>
            <a:off x="543820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17. 2. 2021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4196BAF-5EC1-4DF8-938E-5797D064ED1B}"/>
              </a:ext>
            </a:extLst>
          </p:cNvPr>
          <p:cNvSpPr/>
          <p:nvPr/>
        </p:nvSpPr>
        <p:spPr>
          <a:xfrm>
            <a:off x="143088" y="6563565"/>
            <a:ext cx="11950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"/>
            <a:r>
              <a:rPr lang="cs-CZ" sz="1100" dirty="0">
                <a:solidFill>
                  <a:srgbClr val="000000"/>
                </a:solidFill>
              </a:rPr>
              <a:t>* Bydliště není uvedeno zpravidla u osob očkovaných na začátku očkovací kampaně z důvodu nefunkčnosti ztotožnění proti základním registrům v tomto období (nebylo ověřeno a uloženo).</a:t>
            </a:r>
            <a:endParaRPr lang="cs-CZ" sz="1100" i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vybraných skupin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A4F3-4E68-4416-AC19-AF13BC48D3B9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17. 2. 2021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4667" y="777104"/>
            <a:ext cx="10682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Očkování v naprosté většině aplikací sleduje stanovené prioritní skupiny</a:t>
            </a:r>
          </a:p>
        </p:txBody>
      </p:sp>
      <p:sp>
        <p:nvSpPr>
          <p:cNvPr id="4" name="Šipka dolů 3"/>
          <p:cNvSpPr/>
          <p:nvPr/>
        </p:nvSpPr>
        <p:spPr>
          <a:xfrm>
            <a:off x="5403461" y="1880559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375266" y="2762220"/>
            <a:ext cx="11403983" cy="138499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Jsou očkování zdravotničtí pracovníci </a:t>
            </a:r>
            <a:r>
              <a:rPr lang="cs-CZ" sz="2800" b="1" dirty="0">
                <a:solidFill>
                  <a:srgbClr val="FFFFFF"/>
                </a:solidFill>
              </a:rPr>
              <a:t>(45,4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celku), </a:t>
            </a:r>
            <a:r>
              <a:rPr lang="cs-CZ" sz="2800" b="1" dirty="0">
                <a:solidFill>
                  <a:srgbClr val="FFFFFF"/>
                </a:solidFill>
              </a:rPr>
              <a:t>klienti a pracovníci sociálních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služeb </a:t>
            </a:r>
            <a:r>
              <a:rPr lang="cs-CZ" sz="2800" b="1" dirty="0">
                <a:solidFill>
                  <a:srgbClr val="FFFFFF"/>
                </a:solidFill>
              </a:rPr>
              <a:t>(17,3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%), </a:t>
            </a:r>
            <a:r>
              <a:rPr lang="cs-CZ" sz="2800" b="1" dirty="0">
                <a:solidFill>
                  <a:srgbClr val="FFFFFF"/>
                </a:solidFill>
              </a:rPr>
              <a:t>pracovníci kritické infrastruktury (2,1 %) a senioři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80+ </a:t>
            </a:r>
            <a:r>
              <a:rPr lang="cs-CZ" sz="2800" b="1" dirty="0">
                <a:solidFill>
                  <a:srgbClr val="FFFFFF"/>
                </a:solidFill>
              </a:rPr>
              <a:t>(28,1 </a:t>
            </a: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%).  </a:t>
            </a:r>
          </a:p>
        </p:txBody>
      </p:sp>
      <p:sp>
        <p:nvSpPr>
          <p:cNvPr id="24" name="Šipka dolů 23"/>
          <p:cNvSpPr/>
          <p:nvPr/>
        </p:nvSpPr>
        <p:spPr>
          <a:xfrm>
            <a:off x="5390575" y="5694612"/>
            <a:ext cx="1164566" cy="6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283185" y="4413082"/>
            <a:ext cx="1149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Zbývajících cca 7,1 % osob středního až velmi mladého věku </a:t>
            </a:r>
            <a:r>
              <a:rPr lang="cs-CZ" sz="2000" i="1" dirty="0">
                <a:solidFill>
                  <a:srgbClr val="000000"/>
                </a:solidFill>
              </a:rPr>
              <a:t>(</a:t>
            </a:r>
            <a:r>
              <a:rPr lang="pl-PL" sz="2000" i="1" dirty="0">
                <a:solidFill>
                  <a:srgbClr val="000000"/>
                </a:solidFill>
              </a:rPr>
              <a:t>17 373 osob / 30 095 vakcinací  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mladších 29 let) jsou většinou medici, studenti či dobrovolníci pracující na odběrných místech a jinde ve zdravotnictví při péči o COVID+ pacienty, nebo v sociálních službách  </a:t>
            </a:r>
          </a:p>
        </p:txBody>
      </p:sp>
    </p:spTree>
    <p:extLst>
      <p:ext uri="{BB962C8B-B14F-4D97-AF65-F5344CB8AC3E}">
        <p14:creationId xmlns:p14="http://schemas.microsoft.com/office/powerpoint/2010/main" val="8773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6CFA08F-DFB2-456E-8038-AE707D88A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0769"/>
              </p:ext>
            </p:extLst>
          </p:nvPr>
        </p:nvGraphicFramePr>
        <p:xfrm>
          <a:off x="3190874" y="1472406"/>
          <a:ext cx="8647974" cy="4645950"/>
        </p:xfrm>
        <a:graphic>
          <a:graphicData uri="http://schemas.openxmlformats.org/drawingml/2006/table">
            <a:tbl>
              <a:tblPr/>
              <a:tblGrid>
                <a:gridCol w="1423175">
                  <a:extLst>
                    <a:ext uri="{9D8B030D-6E8A-4147-A177-3AD203B41FA5}">
                      <a16:colId xmlns:a16="http://schemas.microsoft.com/office/drawing/2014/main" val="3259148256"/>
                    </a:ext>
                  </a:extLst>
                </a:gridCol>
                <a:gridCol w="1423175">
                  <a:extLst>
                    <a:ext uri="{9D8B030D-6E8A-4147-A177-3AD203B41FA5}">
                      <a16:colId xmlns:a16="http://schemas.microsoft.com/office/drawing/2014/main" val="668260346"/>
                    </a:ext>
                  </a:extLst>
                </a:gridCol>
                <a:gridCol w="1423175">
                  <a:extLst>
                    <a:ext uri="{9D8B030D-6E8A-4147-A177-3AD203B41FA5}">
                      <a16:colId xmlns:a16="http://schemas.microsoft.com/office/drawing/2014/main" val="3874026016"/>
                    </a:ext>
                  </a:extLst>
                </a:gridCol>
                <a:gridCol w="1459483">
                  <a:extLst>
                    <a:ext uri="{9D8B030D-6E8A-4147-A177-3AD203B41FA5}">
                      <a16:colId xmlns:a16="http://schemas.microsoft.com/office/drawing/2014/main" val="3698753839"/>
                    </a:ext>
                  </a:extLst>
                </a:gridCol>
                <a:gridCol w="1459483">
                  <a:extLst>
                    <a:ext uri="{9D8B030D-6E8A-4147-A177-3AD203B41FA5}">
                      <a16:colId xmlns:a16="http://schemas.microsoft.com/office/drawing/2014/main" val="2768297216"/>
                    </a:ext>
                  </a:extLst>
                </a:gridCol>
                <a:gridCol w="1459483">
                  <a:extLst>
                    <a:ext uri="{9D8B030D-6E8A-4147-A177-3AD203B41FA5}">
                      <a16:colId xmlns:a16="http://schemas.microsoft.com/office/drawing/2014/main" val="3082930314"/>
                    </a:ext>
                  </a:extLst>
                </a:gridCol>
              </a:tblGrid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26264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05226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30249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92420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91844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8757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26158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53766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2068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36574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55038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50415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78651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5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71670"/>
                  </a:ext>
                </a:extLst>
              </a:tr>
              <a:tr h="30973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0240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dle prioritních kategorií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0250"/>
              </p:ext>
            </p:extLst>
          </p:nvPr>
        </p:nvGraphicFramePr>
        <p:xfrm>
          <a:off x="353152" y="706210"/>
          <a:ext cx="11485696" cy="541214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9436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900593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1231245903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440240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</a:tblGrid>
              <a:tr h="770227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ZP v nemocnicích / ZZS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zdravotnictví / ochrana veřejného zdraví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Klienti a pracovníci v sociálních službách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–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pracovníci kritické infrastruktury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 –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 80 a více let*</a:t>
                      </a:r>
                    </a:p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23 737 (19,4 %)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26 447 (21,6 %)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9 019 (7,4 %)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1 999 (1,6 %)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47 899 (39,1 %)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13 513 (11,0 %)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13 456 (30,2 %)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9 578 (21,5 %)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9 693 (21,8 %)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(0,3 %)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8 356 (18,8 %)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3 360 (7,5 %)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7 608 (24,3 %)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3 884 (12,4 %)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9 141 (29,2 %)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 (0,8 %)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8 140 (26,0 %)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2 226 (7,1 %)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4 303 (17,2 %)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10 282 (41,1 %)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4 351 (17,4 %)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 (0,9 %)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4 887 (19,5 %)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951 (3,8 %)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2 895 (26,8 %)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2 456 (22,8 %)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1 765 (16,4 %)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 (5,1 %)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2 308 (21,4 %)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818 (7,6 %)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8 667 (40,9 %)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4 612 (21,8 %)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2 460 (11,6 %)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4 019 (19,0 %)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1 436 (6,8 %)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4 068 (27,0 %)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3 534 (23,5 %)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3 481 (23,1 %)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2 335 (15,5 %)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1 633 (10,8 %)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6 715 (26,3 %)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4 789 (18,8 %)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4 520 (17,7 %)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 (0,6 %)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6 001 (23,5 %)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3 322 (13,0 %)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5 315 (30,9 %)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3 403 (19,8 %)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 (3,8 %)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 (1,8 %)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7 385 (43,0 %)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(0,8 %)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5 324 (26,9 %)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4 703 (23,7 %)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4 907 (24,8 %)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(0,8 %)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3 922 (19,8 %)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 (4,1 %)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60 918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18 444 (30,3 %)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8 844 (14,5 %)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13 173 (21,6 %)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6 140 (10,1 %)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11 166 (18,3 %)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3 151 (5,2 %)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7 332 (23,5 %)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4 540 (14,6 %)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6 600 (21,2 %)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 (0,5 %)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11 726 (37,6 %)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820 (2,6 %)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4 847 (21,1 %)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6 652 (29,0 %)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5 991 (26,1 %)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(0,3 %)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4 596 (20,0 %)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 (3,3 %)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13 392 (25,5 %)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7 614 (14,5 %)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10 817 (20,6 %)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(0,5 %)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17 858 (33,9 %)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2 646 (5,0 %)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946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126 103 (25,2 %)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101 338 (20,2 %)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86 567 (17,3 %)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10 459 (2,1 %)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140 598 (28,1 %)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35 578 (7,1 %)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01B45DCB-A3A6-4350-8A61-90F29254024D}"/>
              </a:ext>
            </a:extLst>
          </p:cNvPr>
          <p:cNvSpPr txBox="1"/>
          <p:nvPr/>
        </p:nvSpPr>
        <p:spPr>
          <a:xfrm>
            <a:off x="5765437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>
                <a:solidFill>
                  <a:srgbClr val="FFFFFF"/>
                </a:solidFill>
              </a:rPr>
              <a:t>Stav k 17. 2. 2021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03276" y="6118352"/>
            <a:ext cx="1158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Kategorií „Ostatní“ jsou označeni senioři nespadající do jiné kategorie, neboť ve věku 80+ jsou očkovány i osoby, které jsou začleněny do kategorie zdravotníků (dle vzdělání) nebo sociálních zřízení (dle pobytu)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150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v čase</a:t>
            </a:r>
            <a:r>
              <a:rPr lang="en-US" dirty="0"/>
              <a:t> </a:t>
            </a:r>
            <a:r>
              <a:rPr lang="en-US" dirty="0" err="1"/>
              <a:t>dle</a:t>
            </a:r>
            <a:r>
              <a:rPr lang="en-US" dirty="0"/>
              <a:t> </a:t>
            </a:r>
            <a:r>
              <a:rPr lang="en-US" dirty="0" err="1"/>
              <a:t>indikace</a:t>
            </a:r>
            <a:r>
              <a:rPr lang="cs-CZ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629560"/>
              </p:ext>
            </p:extLst>
          </p:nvPr>
        </p:nvGraphicFramePr>
        <p:xfrm>
          <a:off x="490291" y="1234525"/>
          <a:ext cx="11701709" cy="54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9309194" y="6215358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67883" y="3405492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Počet aplikovaných dávek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449352" y="718843"/>
            <a:ext cx="4563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Zdravotničtí a sociální pracovníci tvoří cca 56 % všech vakcinací.  </a:t>
            </a:r>
            <a:endParaRPr lang="en-US" b="1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6856115" y="718842"/>
            <a:ext cx="4563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Je očkováno cca 41 % všech zdravotnických pracovníků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39423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2F500C3B-2BAF-4CA5-849A-B1EC376A25DB}" vid="{C99570C5-ACCF-4382-8246-136F83C2805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COVID-PES-sablona</Template>
  <TotalTime>5701</TotalTime>
  <Words>5334</Words>
  <Application>Microsoft Office PowerPoint</Application>
  <PresentationFormat>Širokoúhlá obrazovka</PresentationFormat>
  <Paragraphs>1346</Paragraphs>
  <Slides>19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2" baseType="lpstr">
      <vt:lpstr>Arial</vt:lpstr>
      <vt:lpstr>Calibri</vt:lpstr>
      <vt:lpstr>Motiv Office</vt:lpstr>
      <vt:lpstr>Prezentace aplikace PowerPoint</vt:lpstr>
      <vt:lpstr>Zadávání dat o očkování</vt:lpstr>
      <vt:lpstr>Vývoj celkového počtu aplikovaných dávek vakcín v čase </vt:lpstr>
      <vt:lpstr>Přehled dle místa bydliště</vt:lpstr>
      <vt:lpstr>Očkovaní v krajích (podle místa bydliště)</vt:lpstr>
      <vt:lpstr>Očkovaní po regionech</vt:lpstr>
      <vt:lpstr>Očkovaní dle vybraných skupin </vt:lpstr>
      <vt:lpstr>Očkovaní dle prioritních kategorií </vt:lpstr>
      <vt:lpstr>Vývoj počtu vakcinací v čase dle indikace </vt:lpstr>
      <vt:lpstr>Registrace a očkování u seniorních skupin </vt:lpstr>
      <vt:lpstr>Aplikované dávky očkovaní: senioři 80+ let</vt:lpstr>
      <vt:lpstr>Očkované osoby: senioři 80+ let</vt:lpstr>
      <vt:lpstr>Očkovaní v sociálních zařízeních</vt:lpstr>
      <vt:lpstr>Očkovaní v sociálních zařízeních</vt:lpstr>
      <vt:lpstr>Očkování 80+ let – přehled dle regionů</vt:lpstr>
      <vt:lpstr>Očkovaní po regionech podle věku</vt:lpstr>
      <vt:lpstr>Prioritní skupiny pro očkování – aplikované dávky v čase</vt:lpstr>
      <vt:lpstr>Očkovaní zdravotničtí pracovníci celkem</vt:lpstr>
      <vt:lpstr>Očkovaní zdravotníci v nemocnicích akutní lůžkové péče a ZZS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Protiepidemický systém ČR PES</dc:title>
  <dc:creator>Martin Komenda</dc:creator>
  <cp:lastModifiedBy>Ladislav Dušek</cp:lastModifiedBy>
  <cp:revision>375</cp:revision>
  <dcterms:created xsi:type="dcterms:W3CDTF">2020-11-11T17:36:28Z</dcterms:created>
  <dcterms:modified xsi:type="dcterms:W3CDTF">2021-02-18T05:51:18Z</dcterms:modified>
</cp:coreProperties>
</file>