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85" r:id="rId10"/>
    <p:sldId id="1386" r:id="rId11"/>
    <p:sldId id="1343" r:id="rId12"/>
    <p:sldId id="1344" r:id="rId13"/>
    <p:sldId id="1345" r:id="rId14"/>
    <p:sldId id="1346" r:id="rId15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85"/>
            <p14:sldId id="1386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30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18.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11300"/>
              </p:ext>
            </p:extLst>
          </p:nvPr>
        </p:nvGraphicFramePr>
        <p:xfrm>
          <a:off x="332646" y="832093"/>
          <a:ext cx="11405086" cy="506528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situace.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částečně uvolněn, onkologická aj. neodkladná operativa zcela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s dostatečnou kapacitou, spíše nižší počet příjmů.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 úkor elektivní péče dále udržována navýšená kapacita standardní i IP péče pro C+ pacienty.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Navyšování elektivní činnosti, část pracovišť zakonzervován.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06327"/>
              </p:ext>
            </p:extLst>
          </p:nvPr>
        </p:nvGraphicFramePr>
        <p:xfrm>
          <a:off x="288084" y="735512"/>
          <a:ext cx="11587543" cy="573551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Částečné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pacienty v intenzivní a standardní péči,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Trendový pokles počtu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 intenzivní 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navyšování elektivní operativy, část pracovišť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standby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připravenost k event. změně zpět do „COVID“ režimu.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Vyšší nemocnost personálu, ale zatím toto není limitací k poskytování péče.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60-70%.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 a je vysoký tlak na následnou péči.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Vše ale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 je i tak již za hranou svých možností a kapacit a převádí již druhým rokem strašlivá kvanta dovolené a osobního volna.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69636"/>
              </p:ext>
            </p:extLst>
          </p:nvPr>
        </p:nvGraphicFramePr>
        <p:xfrm>
          <a:off x="376606" y="813855"/>
          <a:ext cx="11519385" cy="4817815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(mimo ECMO) jen sporadicky při potřebě náročné 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65"/>
              </p:ext>
            </p:extLst>
          </p:nvPr>
        </p:nvGraphicFramePr>
        <p:xfrm>
          <a:off x="434413" y="847512"/>
          <a:ext cx="11435203" cy="5357055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Pomalý pokles celkového počtu C19 hospitalizací, trvá vyšší zatížení intenzivní péče.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Nově C19 JIP zatěžují pacienti kde je COVID-19 vedlejší diagnóza náhodně zjištěná při léčbě jiné patologie.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mezi 20-50%; přetrvává problém v intenzivní péči s velkým počtem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pacientů; problém v oblasti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interních lůžek (značná část byla transformována 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covidové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18.1.2022 00:31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307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5274"/>
              </p:ext>
            </p:extLst>
          </p:nvPr>
        </p:nvGraphicFramePr>
        <p:xfrm>
          <a:off x="332818" y="1019729"/>
          <a:ext cx="8960652" cy="5348847"/>
        </p:xfrm>
        <a:graphic>
          <a:graphicData uri="http://schemas.openxmlformats.org/drawingml/2006/table">
            <a:tbl>
              <a:tblPr/>
              <a:tblGrid>
                <a:gridCol w="1902117">
                  <a:extLst>
                    <a:ext uri="{9D8B030D-6E8A-4147-A177-3AD203B41FA5}">
                      <a16:colId xmlns:a16="http://schemas.microsoft.com/office/drawing/2014/main" val="294171638"/>
                    </a:ext>
                  </a:extLst>
                </a:gridCol>
                <a:gridCol w="1164561">
                  <a:extLst>
                    <a:ext uri="{9D8B030D-6E8A-4147-A177-3AD203B41FA5}">
                      <a16:colId xmlns:a16="http://schemas.microsoft.com/office/drawing/2014/main" val="453382692"/>
                    </a:ext>
                  </a:extLst>
                </a:gridCol>
                <a:gridCol w="1077219">
                  <a:extLst>
                    <a:ext uri="{9D8B030D-6E8A-4147-A177-3AD203B41FA5}">
                      <a16:colId xmlns:a16="http://schemas.microsoft.com/office/drawing/2014/main" val="2318861220"/>
                    </a:ext>
                  </a:extLst>
                </a:gridCol>
                <a:gridCol w="1073986">
                  <a:extLst>
                    <a:ext uri="{9D8B030D-6E8A-4147-A177-3AD203B41FA5}">
                      <a16:colId xmlns:a16="http://schemas.microsoft.com/office/drawing/2014/main" val="211038014"/>
                    </a:ext>
                  </a:extLst>
                </a:gridCol>
                <a:gridCol w="1112802">
                  <a:extLst>
                    <a:ext uri="{9D8B030D-6E8A-4147-A177-3AD203B41FA5}">
                      <a16:colId xmlns:a16="http://schemas.microsoft.com/office/drawing/2014/main" val="536065816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287255225"/>
                    </a:ext>
                  </a:extLst>
                </a:gridCol>
                <a:gridCol w="1513929">
                  <a:extLst>
                    <a:ext uri="{9D8B030D-6E8A-4147-A177-3AD203B41FA5}">
                      <a16:colId xmlns:a16="http://schemas.microsoft.com/office/drawing/2014/main" val="1427294740"/>
                    </a:ext>
                  </a:extLst>
                </a:gridCol>
              </a:tblGrid>
              <a:tr h="1788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43556"/>
                  </a:ext>
                </a:extLst>
              </a:tr>
              <a:tr h="1788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18.01. 2022, 12:00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22638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70427"/>
                  </a:ext>
                </a:extLst>
              </a:tr>
              <a:tr h="166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93835"/>
                  </a:ext>
                </a:extLst>
              </a:tr>
              <a:tr h="6451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434453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3113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483805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1222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902670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3607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6313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4558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08556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30077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46790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2095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00756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4296"/>
                  </a:ext>
                </a:extLst>
              </a:tr>
              <a:tr h="17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116246"/>
                  </a:ext>
                </a:extLst>
              </a:tr>
              <a:tr h="1660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06192"/>
                  </a:ext>
                </a:extLst>
              </a:tr>
              <a:tr h="1596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48565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286622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29174"/>
                  </a:ext>
                </a:extLst>
              </a:tr>
              <a:tr h="1596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5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25536"/>
              </p:ext>
            </p:extLst>
          </p:nvPr>
        </p:nvGraphicFramePr>
        <p:xfrm>
          <a:off x="332819" y="987914"/>
          <a:ext cx="8899106" cy="5350475"/>
        </p:xfrm>
        <a:graphic>
          <a:graphicData uri="http://schemas.openxmlformats.org/drawingml/2006/table">
            <a:tbl>
              <a:tblPr/>
              <a:tblGrid>
                <a:gridCol w="1889051">
                  <a:extLst>
                    <a:ext uri="{9D8B030D-6E8A-4147-A177-3AD203B41FA5}">
                      <a16:colId xmlns:a16="http://schemas.microsoft.com/office/drawing/2014/main" val="2336867375"/>
                    </a:ext>
                  </a:extLst>
                </a:gridCol>
                <a:gridCol w="1156564">
                  <a:extLst>
                    <a:ext uri="{9D8B030D-6E8A-4147-A177-3AD203B41FA5}">
                      <a16:colId xmlns:a16="http://schemas.microsoft.com/office/drawing/2014/main" val="3984996627"/>
                    </a:ext>
                  </a:extLst>
                </a:gridCol>
                <a:gridCol w="1069821">
                  <a:extLst>
                    <a:ext uri="{9D8B030D-6E8A-4147-A177-3AD203B41FA5}">
                      <a16:colId xmlns:a16="http://schemas.microsoft.com/office/drawing/2014/main" val="2506364760"/>
                    </a:ext>
                  </a:extLst>
                </a:gridCol>
                <a:gridCol w="1066608">
                  <a:extLst>
                    <a:ext uri="{9D8B030D-6E8A-4147-A177-3AD203B41FA5}">
                      <a16:colId xmlns:a16="http://schemas.microsoft.com/office/drawing/2014/main" val="2233067119"/>
                    </a:ext>
                  </a:extLst>
                </a:gridCol>
                <a:gridCol w="1105159">
                  <a:extLst>
                    <a:ext uri="{9D8B030D-6E8A-4147-A177-3AD203B41FA5}">
                      <a16:colId xmlns:a16="http://schemas.microsoft.com/office/drawing/2014/main" val="1389349729"/>
                    </a:ext>
                  </a:extLst>
                </a:gridCol>
                <a:gridCol w="1108372">
                  <a:extLst>
                    <a:ext uri="{9D8B030D-6E8A-4147-A177-3AD203B41FA5}">
                      <a16:colId xmlns:a16="http://schemas.microsoft.com/office/drawing/2014/main" val="2320260066"/>
                    </a:ext>
                  </a:extLst>
                </a:gridCol>
                <a:gridCol w="1503531">
                  <a:extLst>
                    <a:ext uri="{9D8B030D-6E8A-4147-A177-3AD203B41FA5}">
                      <a16:colId xmlns:a16="http://schemas.microsoft.com/office/drawing/2014/main" val="1652578229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560752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18.01. 2022, 12:00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28420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78303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53951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0283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26626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13004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7903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11775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1939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34457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9084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82242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0320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37960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67081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4601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899287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53086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689783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59787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58666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526518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2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18.1.2022 00:31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353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42120"/>
              </p:ext>
            </p:extLst>
          </p:nvPr>
        </p:nvGraphicFramePr>
        <p:xfrm>
          <a:off x="332818" y="1001471"/>
          <a:ext cx="8433113" cy="5309784"/>
        </p:xfrm>
        <a:graphic>
          <a:graphicData uri="http://schemas.openxmlformats.org/drawingml/2006/table">
            <a:tbl>
              <a:tblPr/>
              <a:tblGrid>
                <a:gridCol w="1714024">
                  <a:extLst>
                    <a:ext uri="{9D8B030D-6E8A-4147-A177-3AD203B41FA5}">
                      <a16:colId xmlns:a16="http://schemas.microsoft.com/office/drawing/2014/main" val="270233382"/>
                    </a:ext>
                  </a:extLst>
                </a:gridCol>
                <a:gridCol w="1049402">
                  <a:extLst>
                    <a:ext uri="{9D8B030D-6E8A-4147-A177-3AD203B41FA5}">
                      <a16:colId xmlns:a16="http://schemas.microsoft.com/office/drawing/2014/main" val="103727184"/>
                    </a:ext>
                  </a:extLst>
                </a:gridCol>
                <a:gridCol w="970696">
                  <a:extLst>
                    <a:ext uri="{9D8B030D-6E8A-4147-A177-3AD203B41FA5}">
                      <a16:colId xmlns:a16="http://schemas.microsoft.com/office/drawing/2014/main" val="1354280962"/>
                    </a:ext>
                  </a:extLst>
                </a:gridCol>
                <a:gridCol w="967782">
                  <a:extLst>
                    <a:ext uri="{9D8B030D-6E8A-4147-A177-3AD203B41FA5}">
                      <a16:colId xmlns:a16="http://schemas.microsoft.com/office/drawing/2014/main" val="3732711477"/>
                    </a:ext>
                  </a:extLst>
                </a:gridCol>
                <a:gridCol w="1002763">
                  <a:extLst>
                    <a:ext uri="{9D8B030D-6E8A-4147-A177-3AD203B41FA5}">
                      <a16:colId xmlns:a16="http://schemas.microsoft.com/office/drawing/2014/main" val="3136132313"/>
                    </a:ext>
                  </a:extLst>
                </a:gridCol>
                <a:gridCol w="1364223">
                  <a:extLst>
                    <a:ext uri="{9D8B030D-6E8A-4147-A177-3AD203B41FA5}">
                      <a16:colId xmlns:a16="http://schemas.microsoft.com/office/drawing/2014/main" val="2003065361"/>
                    </a:ext>
                  </a:extLst>
                </a:gridCol>
                <a:gridCol w="1364223">
                  <a:extLst>
                    <a:ext uri="{9D8B030D-6E8A-4147-A177-3AD203B41FA5}">
                      <a16:colId xmlns:a16="http://schemas.microsoft.com/office/drawing/2014/main" val="1179284536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50928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18.01. 2022, 12:00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72972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16577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29889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5107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4837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2075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4994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057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5645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543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2192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9370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9525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1404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565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5477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76114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42265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358986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32744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70094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73942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4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031898" y="5621842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18.1.2022 12:00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91477" y="5621842"/>
            <a:ext cx="559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všechna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36941"/>
              </p:ext>
            </p:extLst>
          </p:nvPr>
        </p:nvGraphicFramePr>
        <p:xfrm>
          <a:off x="332820" y="1682135"/>
          <a:ext cx="5681119" cy="3781717"/>
        </p:xfrm>
        <a:graphic>
          <a:graphicData uri="http://schemas.openxmlformats.org/drawingml/2006/table">
            <a:tbl>
              <a:tblPr/>
              <a:tblGrid>
                <a:gridCol w="3544966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589833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46320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13.01.2022 14:16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10:14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u sv. Anny v Brně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12:09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12:40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Podlesí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14:03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14.01.2022 20:54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7:02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Podhorská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11:51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Klatovská nemocnice,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15.01.2022 12:31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3696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5899"/>
              </p:ext>
            </p:extLst>
          </p:nvPr>
        </p:nvGraphicFramePr>
        <p:xfrm>
          <a:off x="6191427" y="1682135"/>
          <a:ext cx="5549237" cy="3080677"/>
        </p:xfrm>
        <a:graphic>
          <a:graphicData uri="http://schemas.openxmlformats.org/drawingml/2006/table">
            <a:tbl>
              <a:tblPr/>
              <a:tblGrid>
                <a:gridCol w="3462673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576140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10424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KKN a.s., Nemocnice Cheb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8:16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KKN a.s., Nemocnice Karlovy Vary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8:16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8:18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9:19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v Motole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9:21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 Hospital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Hořovice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10:46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11:05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16.01.2022 11:46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13463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18.1.2022 0:31 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1 660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003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(60,4 %)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307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40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(2,4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223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(72,6 %)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443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(26,7 %)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353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174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(10,5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803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(59,3 %)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273" y="3026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19086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18.1.2022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8690" y="3059750"/>
            <a:ext cx="10397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17.1. bylo 133 nově přijatých C+ pacientů a 166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ČR, nižší počty příjmů C+ pac, ve všech krajích obnovena elektivní operativa s omezením do 20 % nebo méně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defRPr/>
            </a:pPr>
            <a:endParaRPr lang="cs-CZ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pacienti k 18.1.2022 -&gt; 102 celkem, z toho 61 pac na JIP, z toho 48 pac na UPV/ECMO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pokles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podílu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 začíná stagnovat.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Týdenní srovnání počtu hospitalizovaných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23949" t="12846" r="11110" b="18082"/>
          <a:stretch/>
        </p:blipFill>
        <p:spPr>
          <a:xfrm>
            <a:off x="1033112" y="958039"/>
            <a:ext cx="9082813" cy="54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Týdenní srovnání počtu hospitalizovaných na JIP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2"/>
          <a:srcRect l="23710" t="15545" r="9413" b="14477"/>
          <a:stretch/>
        </p:blipFill>
        <p:spPr>
          <a:xfrm>
            <a:off x="1021302" y="967155"/>
            <a:ext cx="9196755" cy="54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3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25224</TotalTime>
  <Words>2034</Words>
  <Application>Microsoft Office PowerPoint</Application>
  <PresentationFormat>Širokoúhlá obrazovka</PresentationFormat>
  <Paragraphs>595</Paragraphs>
  <Slides>13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</vt:lpstr>
      <vt:lpstr>Týdenní srovnání počtu hospitalizovaných</vt:lpstr>
      <vt:lpstr>Týdenní srovnání počtu hospitalizovaných na JIP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1903</cp:revision>
  <cp:lastPrinted>2020-10-20T04:21:56Z</cp:lastPrinted>
  <dcterms:created xsi:type="dcterms:W3CDTF">2020-07-15T10:33:32Z</dcterms:created>
  <dcterms:modified xsi:type="dcterms:W3CDTF">2022-01-18T11:03:54Z</dcterms:modified>
</cp:coreProperties>
</file>