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DB69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4. </a:t>
            </a:r>
            <a:r>
              <a:rPr lang="cs-CZ" b="1" dirty="0" smtClean="0"/>
              <a:t>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51028"/>
              </p:ext>
            </p:extLst>
          </p:nvPr>
        </p:nvGraphicFramePr>
        <p:xfrm>
          <a:off x="323851" y="638008"/>
          <a:ext cx="11519385" cy="5517643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73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Zlepšení situace v nemocnici KV a Chebu Nicméně stále ponechána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reprofilizována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IP tak, aby mohla být výpomoc v rámci kraje.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291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71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423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 - vyčerpány lidské i materiální zdroje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Dnes plná nemocnice Nové Město n/M. hrozí překlady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zatím v rámci krajských nemocnic.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81846"/>
              </p:ext>
            </p:extLst>
          </p:nvPr>
        </p:nvGraphicFramePr>
        <p:xfrm>
          <a:off x="372867" y="838718"/>
          <a:ext cx="11435203" cy="495475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Postupný pokles C19 hospitalizací, na JIP méně vyjádřený.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 dále zatěžují pacienti post-COVID mimo evidenci ISIN.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zvládnutelná v rámci ULK. 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dostatečn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nadále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4</a:t>
            </a:r>
            <a:r>
              <a:rPr lang="cs-CZ" b="1" dirty="0" smtClean="0"/>
              <a:t>.1.2022 00:38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538</a:t>
            </a:r>
            <a:endParaRPr lang="cs-CZ" b="1" dirty="0" smtClean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95826"/>
              </p:ext>
            </p:extLst>
          </p:nvPr>
        </p:nvGraphicFramePr>
        <p:xfrm>
          <a:off x="332816" y="1025526"/>
          <a:ext cx="8960652" cy="5348847"/>
        </p:xfrm>
        <a:graphic>
          <a:graphicData uri="http://schemas.openxmlformats.org/drawingml/2006/table">
            <a:tbl>
              <a:tblPr/>
              <a:tblGrid>
                <a:gridCol w="1902117">
                  <a:extLst>
                    <a:ext uri="{9D8B030D-6E8A-4147-A177-3AD203B41FA5}">
                      <a16:colId xmlns:a16="http://schemas.microsoft.com/office/drawing/2014/main" val="3397436903"/>
                    </a:ext>
                  </a:extLst>
                </a:gridCol>
                <a:gridCol w="1164561">
                  <a:extLst>
                    <a:ext uri="{9D8B030D-6E8A-4147-A177-3AD203B41FA5}">
                      <a16:colId xmlns:a16="http://schemas.microsoft.com/office/drawing/2014/main" val="407242033"/>
                    </a:ext>
                  </a:extLst>
                </a:gridCol>
                <a:gridCol w="1077219">
                  <a:extLst>
                    <a:ext uri="{9D8B030D-6E8A-4147-A177-3AD203B41FA5}">
                      <a16:colId xmlns:a16="http://schemas.microsoft.com/office/drawing/2014/main" val="2591264335"/>
                    </a:ext>
                  </a:extLst>
                </a:gridCol>
                <a:gridCol w="1073985">
                  <a:extLst>
                    <a:ext uri="{9D8B030D-6E8A-4147-A177-3AD203B41FA5}">
                      <a16:colId xmlns:a16="http://schemas.microsoft.com/office/drawing/2014/main" val="1041994270"/>
                    </a:ext>
                  </a:extLst>
                </a:gridCol>
                <a:gridCol w="1112803">
                  <a:extLst>
                    <a:ext uri="{9D8B030D-6E8A-4147-A177-3AD203B41FA5}">
                      <a16:colId xmlns:a16="http://schemas.microsoft.com/office/drawing/2014/main" val="3124029450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000070314"/>
                    </a:ext>
                  </a:extLst>
                </a:gridCol>
                <a:gridCol w="1513929">
                  <a:extLst>
                    <a:ext uri="{9D8B030D-6E8A-4147-A177-3AD203B41FA5}">
                      <a16:colId xmlns:a16="http://schemas.microsoft.com/office/drawing/2014/main" val="2760222667"/>
                    </a:ext>
                  </a:extLst>
                </a:gridCol>
              </a:tblGrid>
              <a:tr h="1788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24678"/>
                  </a:ext>
                </a:extLst>
              </a:tr>
              <a:tr h="1788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04.01.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547018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905073"/>
                  </a:ext>
                </a:extLst>
              </a:tr>
              <a:tr h="166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2826"/>
                  </a:ext>
                </a:extLst>
              </a:tr>
              <a:tr h="6451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4066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50475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123473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043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896384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4124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46516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68960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599816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60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80757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88355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08088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015633"/>
                  </a:ext>
                </a:extLst>
              </a:tr>
              <a:tr h="17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100796"/>
                  </a:ext>
                </a:extLst>
              </a:tr>
              <a:tr h="1660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116201"/>
                  </a:ext>
                </a:extLst>
              </a:tr>
              <a:tr h="1596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732354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8514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723800"/>
                  </a:ext>
                </a:extLst>
              </a:tr>
              <a:tr h="1596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88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87330"/>
              </p:ext>
            </p:extLst>
          </p:nvPr>
        </p:nvGraphicFramePr>
        <p:xfrm>
          <a:off x="332818" y="1006050"/>
          <a:ext cx="9162874" cy="5350475"/>
        </p:xfrm>
        <a:graphic>
          <a:graphicData uri="http://schemas.openxmlformats.org/drawingml/2006/table">
            <a:tbl>
              <a:tblPr/>
              <a:tblGrid>
                <a:gridCol w="1945043">
                  <a:extLst>
                    <a:ext uri="{9D8B030D-6E8A-4147-A177-3AD203B41FA5}">
                      <a16:colId xmlns:a16="http://schemas.microsoft.com/office/drawing/2014/main" val="1551649237"/>
                    </a:ext>
                  </a:extLst>
                </a:gridCol>
                <a:gridCol w="1190843">
                  <a:extLst>
                    <a:ext uri="{9D8B030D-6E8A-4147-A177-3AD203B41FA5}">
                      <a16:colId xmlns:a16="http://schemas.microsoft.com/office/drawing/2014/main" val="723080270"/>
                    </a:ext>
                  </a:extLst>
                </a:gridCol>
                <a:gridCol w="1101529">
                  <a:extLst>
                    <a:ext uri="{9D8B030D-6E8A-4147-A177-3AD203B41FA5}">
                      <a16:colId xmlns:a16="http://schemas.microsoft.com/office/drawing/2014/main" val="2479164800"/>
                    </a:ext>
                  </a:extLst>
                </a:gridCol>
                <a:gridCol w="1098221">
                  <a:extLst>
                    <a:ext uri="{9D8B030D-6E8A-4147-A177-3AD203B41FA5}">
                      <a16:colId xmlns:a16="http://schemas.microsoft.com/office/drawing/2014/main" val="84030870"/>
                    </a:ext>
                  </a:extLst>
                </a:gridCol>
                <a:gridCol w="1137916">
                  <a:extLst>
                    <a:ext uri="{9D8B030D-6E8A-4147-A177-3AD203B41FA5}">
                      <a16:colId xmlns:a16="http://schemas.microsoft.com/office/drawing/2014/main" val="2773559196"/>
                    </a:ext>
                  </a:extLst>
                </a:gridCol>
                <a:gridCol w="1141225">
                  <a:extLst>
                    <a:ext uri="{9D8B030D-6E8A-4147-A177-3AD203B41FA5}">
                      <a16:colId xmlns:a16="http://schemas.microsoft.com/office/drawing/2014/main" val="440094088"/>
                    </a:ext>
                  </a:extLst>
                </a:gridCol>
                <a:gridCol w="1548097">
                  <a:extLst>
                    <a:ext uri="{9D8B030D-6E8A-4147-A177-3AD203B41FA5}">
                      <a16:colId xmlns:a16="http://schemas.microsoft.com/office/drawing/2014/main" val="974090155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58605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04.01.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847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67958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49595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8774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45703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3774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75400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51564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37648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74453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84291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7438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1609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39088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675962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696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95037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338530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56072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83484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565282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64409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4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4.1.2022 00:38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2</a:t>
            </a:r>
            <a:r>
              <a:rPr lang="cs-CZ" sz="2000" b="1" dirty="0" smtClean="0"/>
              <a:t> </a:t>
            </a:r>
            <a:r>
              <a:rPr lang="cs-CZ" sz="2000" b="1" dirty="0" smtClean="0"/>
              <a:t>273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71401"/>
              </p:ext>
            </p:extLst>
          </p:nvPr>
        </p:nvGraphicFramePr>
        <p:xfrm>
          <a:off x="332818" y="1010262"/>
          <a:ext cx="8608960" cy="5309784"/>
        </p:xfrm>
        <a:graphic>
          <a:graphicData uri="http://schemas.openxmlformats.org/drawingml/2006/table">
            <a:tbl>
              <a:tblPr/>
              <a:tblGrid>
                <a:gridCol w="1749764">
                  <a:extLst>
                    <a:ext uri="{9D8B030D-6E8A-4147-A177-3AD203B41FA5}">
                      <a16:colId xmlns:a16="http://schemas.microsoft.com/office/drawing/2014/main" val="1231894825"/>
                    </a:ext>
                  </a:extLst>
                </a:gridCol>
                <a:gridCol w="1071284">
                  <a:extLst>
                    <a:ext uri="{9D8B030D-6E8A-4147-A177-3AD203B41FA5}">
                      <a16:colId xmlns:a16="http://schemas.microsoft.com/office/drawing/2014/main" val="517758591"/>
                    </a:ext>
                  </a:extLst>
                </a:gridCol>
                <a:gridCol w="990937">
                  <a:extLst>
                    <a:ext uri="{9D8B030D-6E8A-4147-A177-3AD203B41FA5}">
                      <a16:colId xmlns:a16="http://schemas.microsoft.com/office/drawing/2014/main" val="3783206399"/>
                    </a:ext>
                  </a:extLst>
                </a:gridCol>
                <a:gridCol w="987962">
                  <a:extLst>
                    <a:ext uri="{9D8B030D-6E8A-4147-A177-3AD203B41FA5}">
                      <a16:colId xmlns:a16="http://schemas.microsoft.com/office/drawing/2014/main" val="3226588910"/>
                    </a:ext>
                  </a:extLst>
                </a:gridCol>
                <a:gridCol w="1023673">
                  <a:extLst>
                    <a:ext uri="{9D8B030D-6E8A-4147-A177-3AD203B41FA5}">
                      <a16:colId xmlns:a16="http://schemas.microsoft.com/office/drawing/2014/main" val="1687613433"/>
                    </a:ext>
                  </a:extLst>
                </a:gridCol>
                <a:gridCol w="1392670">
                  <a:extLst>
                    <a:ext uri="{9D8B030D-6E8A-4147-A177-3AD203B41FA5}">
                      <a16:colId xmlns:a16="http://schemas.microsoft.com/office/drawing/2014/main" val="3025863716"/>
                    </a:ext>
                  </a:extLst>
                </a:gridCol>
                <a:gridCol w="1392670">
                  <a:extLst>
                    <a:ext uri="{9D8B030D-6E8A-4147-A177-3AD203B41FA5}">
                      <a16:colId xmlns:a16="http://schemas.microsoft.com/office/drawing/2014/main" val="2048490461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17163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04.01.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11200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523449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76278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88232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1842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3370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5301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043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0883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4204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8712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932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8996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1305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59265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4963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689828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38123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85904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833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28499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537078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71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4.1.2022 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77472"/>
              </p:ext>
            </p:extLst>
          </p:nvPr>
        </p:nvGraphicFramePr>
        <p:xfrm>
          <a:off x="1730793" y="1476593"/>
          <a:ext cx="6059191" cy="4150572"/>
        </p:xfrm>
        <a:graphic>
          <a:graphicData uri="http://schemas.openxmlformats.org/drawingml/2006/table">
            <a:tbl>
              <a:tblPr/>
              <a:tblGrid>
                <a:gridCol w="3780880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29085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49226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94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JESSENIA a.s., Rehabilitační nemocnice Beroun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22.12.2021 8:46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Klinika Dr. Pírka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27.12.2021 11:24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Institut klinické a experimentální medicíny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5:53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8:33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10:49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30.12.2021 16:44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8:00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Mulačova nemocnice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31.12.2021 20:15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 10:11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Městská nemocnice v Odrách,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01.01.2022 17:01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8499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Znojmo,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02.01.2022 9:28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281623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78087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4.1.2022 0:38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2 811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1 682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(59,8 %)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538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106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3,8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382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(71 %)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775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(27,6 %)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2 273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248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(8,8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1 321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58,1%)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00350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4.1.2022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35,4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722482" y="3533958"/>
            <a:ext cx="1095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Dne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 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3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.12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 bylo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172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nově přijatých C+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pacientů a 229 propuštěných.</a:t>
            </a: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V krajích je stále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omezený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personál a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,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ale dochází k mírnému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zlepšení situace.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 Lůžka jsou, ale stále obsazena post-COVID pac.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54406"/>
              </p:ext>
            </p:extLst>
          </p:nvPr>
        </p:nvGraphicFramePr>
        <p:xfrm>
          <a:off x="332646" y="832094"/>
          <a:ext cx="11405086" cy="520604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 stabilizuje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ZZS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HMP nemá problém se závozy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792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nadále do začátku ledna zastaven, onkologická aj. neodkladná operativa bez omezení.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pozvolna zlepšuje, standardní lůžka s dostatečnou kapacitou, více riziková stran kapacit je intenzivní péče, kde zůstává dlouhodobě mnoho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 pacientů s omezením akutní kapacity.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19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29223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pokles zátěže, kapacity t.č. mírně redukovány, do příštího týdne navýšení elektivní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činnnosti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0902"/>
              </p:ext>
            </p:extLst>
          </p:nvPr>
        </p:nvGraphicFramePr>
        <p:xfrm>
          <a:off x="279292" y="797060"/>
          <a:ext cx="11587543" cy="5711740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46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38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lokálně, výrazně omezená kapacita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Omezená možnost překladů již neinfekčních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Pokles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9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relativně stabilní, snižuje se počet pac. na standardních odd., v IP postupně taktéž v porovnání s předchozím týdnem.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nyní víc než 50%, akutní/neodkladný provoz zajištěn, personální stabilizace i snížená operativa částečně daná vánočními svátky.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511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23877</TotalTime>
  <Words>2086</Words>
  <Application>Microsoft Office PowerPoint</Application>
  <PresentationFormat>Širokoúhlá obrazovka</PresentationFormat>
  <Paragraphs>574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1806</cp:revision>
  <cp:lastPrinted>2020-10-20T04:21:56Z</cp:lastPrinted>
  <dcterms:created xsi:type="dcterms:W3CDTF">2020-07-15T10:33:32Z</dcterms:created>
  <dcterms:modified xsi:type="dcterms:W3CDTF">2022-01-04T10:43:15Z</dcterms:modified>
</cp:coreProperties>
</file>