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1277" r:id="rId3"/>
    <p:sldId id="1293" r:id="rId4"/>
    <p:sldId id="1294" r:id="rId5"/>
    <p:sldId id="1296" r:id="rId6"/>
    <p:sldId id="1316" r:id="rId7"/>
    <p:sldId id="1300" r:id="rId8"/>
    <p:sldId id="1301" r:id="rId9"/>
    <p:sldId id="1302" r:id="rId10"/>
    <p:sldId id="1303" r:id="rId11"/>
    <p:sldId id="1307" r:id="rId12"/>
    <p:sldId id="1308" r:id="rId13"/>
    <p:sldId id="1315" r:id="rId14"/>
    <p:sldId id="1305" r:id="rId15"/>
    <p:sldId id="1304" r:id="rId16"/>
    <p:sldId id="1313" r:id="rId17"/>
    <p:sldId id="1314" r:id="rId1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16"/>
            <p14:sldId id="1300"/>
            <p14:sldId id="1301"/>
            <p14:sldId id="1302"/>
            <p14:sldId id="1303"/>
            <p14:sldId id="1307"/>
            <p14:sldId id="1308"/>
            <p14:sldId id="1315"/>
            <p14:sldId id="1305"/>
            <p14:sldId id="1304"/>
            <p14:sldId id="1313"/>
            <p14:sldId id="1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D243"/>
    <a:srgbClr val="F5C28F"/>
    <a:srgbClr val="F1CA7B"/>
    <a:srgbClr val="F5AC83"/>
    <a:srgbClr val="FDE3EA"/>
    <a:srgbClr val="F1592F"/>
    <a:srgbClr val="B4F3AB"/>
    <a:srgbClr val="EF7B5B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01-4B4E-94E4-42B231A3C087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01-4B4E-94E4-42B231A3C0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Pardubický kraj</c:v>
                </c:pt>
                <c:pt idx="4">
                  <c:v>Jihomoravský kraj</c:v>
                </c:pt>
                <c:pt idx="5">
                  <c:v>Zlínský kraj</c:v>
                </c:pt>
                <c:pt idx="6">
                  <c:v>Plzeňský kraj</c:v>
                </c:pt>
                <c:pt idx="7">
                  <c:v>Moravskoslezský kraj</c:v>
                </c:pt>
                <c:pt idx="8">
                  <c:v>Královéhradecký kraj</c:v>
                </c:pt>
                <c:pt idx="9">
                  <c:v>ČR</c:v>
                </c:pt>
                <c:pt idx="10">
                  <c:v>Liberecký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0.50505050505000004</c:v>
                </c:pt>
                <c:pt idx="1">
                  <c:v>0.48979591836699998</c:v>
                </c:pt>
                <c:pt idx="2">
                  <c:v>0.45726495726400002</c:v>
                </c:pt>
                <c:pt idx="3">
                  <c:v>0.42519685039299998</c:v>
                </c:pt>
                <c:pt idx="4">
                  <c:v>0.40253164556900001</c:v>
                </c:pt>
                <c:pt idx="5">
                  <c:v>0.37888198757699998</c:v>
                </c:pt>
                <c:pt idx="6">
                  <c:v>0.36160714285700002</c:v>
                </c:pt>
                <c:pt idx="7">
                  <c:v>0.34131736526899997</c:v>
                </c:pt>
                <c:pt idx="8">
                  <c:v>0.33043478260800002</c:v>
                </c:pt>
                <c:pt idx="9">
                  <c:v>0.32015810276599999</c:v>
                </c:pt>
                <c:pt idx="10">
                  <c:v>0.32</c:v>
                </c:pt>
                <c:pt idx="11">
                  <c:v>0.31313131313100001</c:v>
                </c:pt>
                <c:pt idx="12">
                  <c:v>0.27519379844899999</c:v>
                </c:pt>
                <c:pt idx="13">
                  <c:v>0.18072289156599999</c:v>
                </c:pt>
                <c:pt idx="14">
                  <c:v>0.15668789808899999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01-4B4E-94E4-42B231A3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A-46B6-8BD6-64EBF669B88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Moravskoslezský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Liberecký kraj</c:v>
                </c:pt>
                <c:pt idx="10">
                  <c:v>Ústecký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0.48387096774100002</c:v>
                </c:pt>
                <c:pt idx="1">
                  <c:v>0.44927536231800003</c:v>
                </c:pt>
                <c:pt idx="2">
                  <c:v>0.36764705882299997</c:v>
                </c:pt>
                <c:pt idx="3">
                  <c:v>0.31304347826000001</c:v>
                </c:pt>
                <c:pt idx="4">
                  <c:v>0.3125</c:v>
                </c:pt>
                <c:pt idx="5">
                  <c:v>0.30303030303</c:v>
                </c:pt>
                <c:pt idx="6">
                  <c:v>0.23624595469199999</c:v>
                </c:pt>
                <c:pt idx="7">
                  <c:v>0.234765234765</c:v>
                </c:pt>
                <c:pt idx="8">
                  <c:v>0.23225806451600001</c:v>
                </c:pt>
                <c:pt idx="9">
                  <c:v>0.22784810126499999</c:v>
                </c:pt>
                <c:pt idx="10">
                  <c:v>0.226086956521</c:v>
                </c:pt>
                <c:pt idx="11">
                  <c:v>0.2</c:v>
                </c:pt>
                <c:pt idx="12">
                  <c:v>0.19298245614000001</c:v>
                </c:pt>
                <c:pt idx="13">
                  <c:v>0.13953488372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4-4795-AF96-EB28975A58F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0.384527872582</c:v>
                </c:pt>
                <c:pt idx="1">
                  <c:v>0.33742331288299998</c:v>
                </c:pt>
                <c:pt idx="2">
                  <c:v>0.30599755201899997</c:v>
                </c:pt>
                <c:pt idx="3">
                  <c:v>0.30540242557800001</c:v>
                </c:pt>
                <c:pt idx="4">
                  <c:v>0.29856584093799998</c:v>
                </c:pt>
                <c:pt idx="5">
                  <c:v>0.26069246435799998</c:v>
                </c:pt>
                <c:pt idx="6">
                  <c:v>0.23976261127500001</c:v>
                </c:pt>
                <c:pt idx="7">
                  <c:v>0.223804546642</c:v>
                </c:pt>
                <c:pt idx="8">
                  <c:v>0.22079937912299999</c:v>
                </c:pt>
                <c:pt idx="9">
                  <c:v>0.18518518518499999</c:v>
                </c:pt>
                <c:pt idx="10">
                  <c:v>0.17286652078699999</c:v>
                </c:pt>
                <c:pt idx="11">
                  <c:v>0.165368271954</c:v>
                </c:pt>
                <c:pt idx="12">
                  <c:v>0.15550239234400001</c:v>
                </c:pt>
                <c:pt idx="13">
                  <c:v>0.12675616609400001</c:v>
                </c:pt>
                <c:pt idx="14">
                  <c:v>0.122703894195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795</c:v>
                </c:pt>
                <c:pt idx="50">
                  <c:v>838</c:v>
                </c:pt>
                <c:pt idx="51">
                  <c:v>919</c:v>
                </c:pt>
                <c:pt idx="52">
                  <c:v>927</c:v>
                </c:pt>
                <c:pt idx="53">
                  <c:v>990</c:v>
                </c:pt>
                <c:pt idx="54">
                  <c:v>1172</c:v>
                </c:pt>
                <c:pt idx="55">
                  <c:v>1293</c:v>
                </c:pt>
                <c:pt idx="56">
                  <c:v>1394</c:v>
                </c:pt>
                <c:pt idx="57">
                  <c:v>1388</c:v>
                </c:pt>
                <c:pt idx="58">
                  <c:v>1574</c:v>
                </c:pt>
                <c:pt idx="59">
                  <c:v>1594</c:v>
                </c:pt>
                <c:pt idx="60">
                  <c:v>1727</c:v>
                </c:pt>
                <c:pt idx="61">
                  <c:v>2101</c:v>
                </c:pt>
                <c:pt idx="62">
                  <c:v>2288</c:v>
                </c:pt>
                <c:pt idx="63">
                  <c:v>2488</c:v>
                </c:pt>
                <c:pt idx="64">
                  <c:v>2651</c:v>
                </c:pt>
                <c:pt idx="65">
                  <c:v>2784</c:v>
                </c:pt>
                <c:pt idx="66">
                  <c:v>2791</c:v>
                </c:pt>
                <c:pt idx="67">
                  <c:v>2929</c:v>
                </c:pt>
                <c:pt idx="68">
                  <c:v>3364</c:v>
                </c:pt>
                <c:pt idx="69">
                  <c:v>3539</c:v>
                </c:pt>
                <c:pt idx="70">
                  <c:v>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138</c:v>
                </c:pt>
                <c:pt idx="50">
                  <c:v>142</c:v>
                </c:pt>
                <c:pt idx="51">
                  <c:v>152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318</c:v>
                </c:pt>
                <c:pt idx="63">
                  <c:v>346</c:v>
                </c:pt>
                <c:pt idx="64">
                  <c:v>346</c:v>
                </c:pt>
                <c:pt idx="65">
                  <c:v>384</c:v>
                </c:pt>
                <c:pt idx="66">
                  <c:v>389</c:v>
                </c:pt>
                <c:pt idx="67">
                  <c:v>424</c:v>
                </c:pt>
                <c:pt idx="68">
                  <c:v>470</c:v>
                </c:pt>
                <c:pt idx="69">
                  <c:v>485</c:v>
                </c:pt>
                <c:pt idx="70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77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357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5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15.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Přehled vývoje </a:t>
            </a:r>
            <a:r>
              <a:rPr lang="cs-CZ" sz="2800" dirty="0"/>
              <a:t>počtu nových případů od dubna 2020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C00B93-7A35-4256-8F4C-9EB77752A817}"/>
              </a:ext>
            </a:extLst>
          </p:cNvPr>
          <p:cNvSpPr txBox="1"/>
          <p:nvPr/>
        </p:nvSpPr>
        <p:spPr>
          <a:xfrm>
            <a:off x="9103449" y="2274079"/>
            <a:ext cx="282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Data </a:t>
            </a:r>
            <a:r>
              <a:rPr lang="cs-CZ" dirty="0"/>
              <a:t>k 10.11. 2021</a:t>
            </a:r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dirty="0" smtClean="0"/>
              <a:t>20.10</a:t>
            </a:r>
            <a:r>
              <a:rPr lang="cs-CZ" dirty="0"/>
              <a:t>. 2020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6BE18299-A080-4000-A7DF-34046686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29798"/>
              </p:ext>
            </p:extLst>
          </p:nvPr>
        </p:nvGraphicFramePr>
        <p:xfrm>
          <a:off x="9021391" y="3875478"/>
          <a:ext cx="29912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76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00367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20.10. 2020</a:t>
                      </a:r>
                      <a:endParaRPr lang="cs-CZ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+mn-lt"/>
                        </a:rPr>
                        <a:t> 10</a:t>
                      </a:r>
                      <a:r>
                        <a:rPr kumimoji="0" lang="cs-CZ" sz="14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.11. 2021</a:t>
                      </a:r>
                      <a:endParaRPr lang="cs-CZ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7denní incidence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600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614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Klouzavý průměr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9 172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9387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97BDEC9A-F89D-47F9-BAD7-D79366A5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1" y="1247531"/>
            <a:ext cx="8801899" cy="488738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0617794" y="5831028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9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Trend zátěže nemocnic 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729760" y="1433145"/>
            <a:ext cx="9715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 smtClean="0"/>
              <a:t>Momentálně jsme na stejném počtu hospitalizovaných jako minulý rok koncem října</a:t>
            </a:r>
            <a:r>
              <a:rPr lang="cs-CZ" sz="2000" dirty="0" smtClean="0"/>
              <a:t>, kdy začala situace pozvolna eskalovat, ale záhy se počet hospitalizovaných začal zvyšoval rapidním tempem. Nyní očekáváme stejný průběh podle vysoce rizikového scénáře.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Vývoj zátěže bohužel postupuje dle nastavených predikcí na nejvyšší úrovni rizika. </a:t>
            </a:r>
            <a:r>
              <a:rPr lang="cs-CZ" sz="2000" b="1" dirty="0" smtClean="0"/>
              <a:t>Zátěž </a:t>
            </a:r>
            <a:r>
              <a:rPr lang="cs-CZ" sz="2000" b="1" dirty="0"/>
              <a:t>nemocnic v dalších dnech silně </a:t>
            </a:r>
            <a:r>
              <a:rPr lang="cs-CZ" sz="2000" b="1" dirty="0" smtClean="0"/>
              <a:t>poroste</a:t>
            </a:r>
            <a:r>
              <a:rPr lang="cs-CZ" sz="2000" dirty="0" smtClean="0"/>
              <a:t>. </a:t>
            </a:r>
            <a:r>
              <a:rPr lang="cs-CZ" sz="2000" dirty="0"/>
              <a:t>Významný růst je patrný u vysoce intenzivní péče (UPV/ECMO), kde se </a:t>
            </a:r>
            <a:r>
              <a:rPr lang="cs-CZ" sz="2000" b="1" dirty="0"/>
              <a:t>počty aktuálně léčených zvyšují denně v desítkách</a:t>
            </a:r>
            <a:r>
              <a:rPr lang="cs-CZ" sz="2000" dirty="0"/>
              <a:t>.  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/>
              <a:t>Narůstá celková </a:t>
            </a:r>
            <a:r>
              <a:rPr lang="cs-CZ" sz="2000" b="1" dirty="0" err="1"/>
              <a:t>obložnost</a:t>
            </a:r>
            <a:r>
              <a:rPr lang="cs-CZ" sz="2000" b="1" dirty="0"/>
              <a:t> JIP </a:t>
            </a:r>
            <a:r>
              <a:rPr lang="cs-CZ" sz="2000" b="1" dirty="0" smtClean="0"/>
              <a:t>lůžek</a:t>
            </a:r>
            <a:r>
              <a:rPr lang="cs-CZ" sz="2000" dirty="0" smtClean="0"/>
              <a:t>, </a:t>
            </a:r>
            <a:r>
              <a:rPr lang="cs-CZ" sz="2000" dirty="0"/>
              <a:t>podíl nyní aktuálně dostupných lůžek (funkčních) se </a:t>
            </a:r>
            <a:r>
              <a:rPr lang="cs-CZ" sz="2000" b="1" dirty="0"/>
              <a:t>stále drží nad 30%</a:t>
            </a:r>
            <a:r>
              <a:rPr lang="cs-CZ" sz="2000" dirty="0"/>
              <a:t>,</a:t>
            </a:r>
            <a:r>
              <a:rPr lang="cs-CZ" sz="2000" b="1" dirty="0"/>
              <a:t> </a:t>
            </a:r>
            <a:r>
              <a:rPr lang="cs-CZ" sz="2000" dirty="0"/>
              <a:t>neboť </a:t>
            </a:r>
            <a:r>
              <a:rPr lang="cs-CZ" sz="2000" b="1" dirty="0"/>
              <a:t>v některých krajích již dochází k omezení </a:t>
            </a:r>
            <a:r>
              <a:rPr lang="cs-CZ" sz="2000" b="1" dirty="0" smtClean="0"/>
              <a:t>péče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8992" y="3094607"/>
            <a:ext cx="137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0:23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9029"/>
              </p:ext>
            </p:extLst>
          </p:nvPr>
        </p:nvGraphicFramePr>
        <p:xfrm>
          <a:off x="3222484" y="153820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DBC369A-374C-4D0B-BFC5-D0C88959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972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2 804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5832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6421A9A-E139-4972-9667-EAF6CC5F0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1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134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7" name="Tabulk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98186"/>
              </p:ext>
            </p:extLst>
          </p:nvPr>
        </p:nvGraphicFramePr>
        <p:xfrm>
          <a:off x="404448" y="1112705"/>
          <a:ext cx="10805744" cy="5634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687">
                  <a:extLst>
                    <a:ext uri="{9D8B030D-6E8A-4147-A177-3AD203B41FA5}">
                      <a16:colId xmlns:a16="http://schemas.microsoft.com/office/drawing/2014/main" val="2834067333"/>
                    </a:ext>
                  </a:extLst>
                </a:gridCol>
                <a:gridCol w="1843957">
                  <a:extLst>
                    <a:ext uri="{9D8B030D-6E8A-4147-A177-3AD203B41FA5}">
                      <a16:colId xmlns:a16="http://schemas.microsoft.com/office/drawing/2014/main" val="3782463506"/>
                    </a:ext>
                  </a:extLst>
                </a:gridCol>
                <a:gridCol w="2096417">
                  <a:extLst>
                    <a:ext uri="{9D8B030D-6E8A-4147-A177-3AD203B41FA5}">
                      <a16:colId xmlns:a16="http://schemas.microsoft.com/office/drawing/2014/main" val="1929144908"/>
                    </a:ext>
                  </a:extLst>
                </a:gridCol>
                <a:gridCol w="2089383">
                  <a:extLst>
                    <a:ext uri="{9D8B030D-6E8A-4147-A177-3AD203B41FA5}">
                      <a16:colId xmlns:a16="http://schemas.microsoft.com/office/drawing/2014/main" val="1110750250"/>
                    </a:ext>
                  </a:extLst>
                </a:gridCol>
                <a:gridCol w="3200300">
                  <a:extLst>
                    <a:ext uri="{9D8B030D-6E8A-4147-A177-3AD203B41FA5}">
                      <a16:colId xmlns:a16="http://schemas.microsoft.com/office/drawing/2014/main" val="2502313200"/>
                    </a:ext>
                  </a:extLst>
                </a:gridCol>
              </a:tblGrid>
              <a:tr h="43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10645"/>
                  </a:ext>
                </a:extLst>
              </a:tr>
              <a:tr h="152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Zatím snaha zachovat co nejvyšší  elektivní provoz. Situace se ale lineárně zhoršuje. Při neočekávaném výkyvu či podcenění rychlosti nástupu počtu pacientů, hlavně v IP, nemusí být situace zvladatelná vlastními silami. Již teď nutno HFNO opět provozovat na standardních/infekčních odděleních.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2758"/>
                  </a:ext>
                </a:extLst>
              </a:tr>
              <a:tr h="98847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Ústecký </a:t>
                      </a:r>
                      <a:endParaRPr lang="cs-CZ" sz="13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3083"/>
                  </a:ext>
                </a:extLst>
              </a:tr>
              <a:tr h="98847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69366"/>
                  </a:ext>
                </a:extLst>
              </a:tr>
              <a:tr h="73728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Odlišná situace v různých okresech JMK – nejhorší v BM, BV (+Blansko a Vyškov).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30228"/>
                  </a:ext>
                </a:extLst>
              </a:tr>
              <a:tr h="9551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Před ev. omezením elektivní péče budeme informovat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33481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-259765" y="65968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3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51938"/>
              </p:ext>
            </p:extLst>
          </p:nvPr>
        </p:nvGraphicFramePr>
        <p:xfrm>
          <a:off x="350804" y="902266"/>
          <a:ext cx="11212371" cy="588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639">
                  <a:extLst>
                    <a:ext uri="{9D8B030D-6E8A-4147-A177-3AD203B41FA5}">
                      <a16:colId xmlns:a16="http://schemas.microsoft.com/office/drawing/2014/main" val="1610750162"/>
                    </a:ext>
                  </a:extLst>
                </a:gridCol>
                <a:gridCol w="1705709">
                  <a:extLst>
                    <a:ext uri="{9D8B030D-6E8A-4147-A177-3AD203B41FA5}">
                      <a16:colId xmlns:a16="http://schemas.microsoft.com/office/drawing/2014/main" val="1127923130"/>
                    </a:ext>
                  </a:extLst>
                </a:gridCol>
                <a:gridCol w="2540977">
                  <a:extLst>
                    <a:ext uri="{9D8B030D-6E8A-4147-A177-3AD203B41FA5}">
                      <a16:colId xmlns:a16="http://schemas.microsoft.com/office/drawing/2014/main" val="1716916788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50096010"/>
                    </a:ext>
                  </a:extLst>
                </a:gridCol>
                <a:gridCol w="3545477">
                  <a:extLst>
                    <a:ext uri="{9D8B030D-6E8A-4147-A177-3AD203B41FA5}">
                      <a16:colId xmlns:a16="http://schemas.microsoft.com/office/drawing/2014/main" val="3305887813"/>
                    </a:ext>
                  </a:extLst>
                </a:gridCol>
              </a:tblGrid>
              <a:tr h="46274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příštího týdne se posuneme o stupeň k horšímu.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25"/>
                  </a:ext>
                </a:extLst>
              </a:tr>
              <a:tr h="52207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omezovaná většinou v rozmezí 20-50% - pro toto chybí kolonka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Očekáváme další zhoršování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72390"/>
                  </a:ext>
                </a:extLst>
              </a:tr>
              <a:tr h="67631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Olomoucký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omezená 20-50%, situace se denně mění, od 12.11.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cca na 50% ve všech nemocnicích a další zhoršení situace.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77480"/>
                  </a:ext>
                </a:extLst>
              </a:tr>
              <a:tr h="11983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Dle risk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mappingu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bude v následujících 2 týdnech nutná další přestavba odd.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jednotky a omezení elektivní péče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Oproti jarní vlně epidemie je zde dalším faktorem vyhoření zdravotníků generující další problémy 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menších ZZ je jakákoli transformace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jednotku spojená s omezením jiné péče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96931"/>
                  </a:ext>
                </a:extLst>
              </a:tr>
              <a:tr h="58139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přímořízených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nemocnicích kraje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(Jih,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Město)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obdobná, zatím bez překladů v rámci kraje.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51088"/>
                  </a:ext>
                </a:extLst>
              </a:tr>
              <a:tr h="46274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74921"/>
                  </a:ext>
                </a:extLst>
              </a:tr>
              <a:tr h="67631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r>
                        <a:rPr lang="cs-CZ" sz="13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12.11.21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975763"/>
                  </a:ext>
                </a:extLst>
              </a:tr>
            </a:tbl>
          </a:graphicData>
        </a:graphic>
      </p:graphicFrame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1109"/>
              </p:ext>
            </p:extLst>
          </p:nvPr>
        </p:nvGraphicFramePr>
        <p:xfrm>
          <a:off x="350805" y="472422"/>
          <a:ext cx="11212371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847">
                  <a:extLst>
                    <a:ext uri="{9D8B030D-6E8A-4147-A177-3AD203B41FA5}">
                      <a16:colId xmlns:a16="http://schemas.microsoft.com/office/drawing/2014/main" val="666802223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2137881836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573308869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050542260"/>
                    </a:ext>
                  </a:extLst>
                </a:gridCol>
                <a:gridCol w="3527893">
                  <a:extLst>
                    <a:ext uri="{9D8B030D-6E8A-4147-A177-3AD203B41FA5}">
                      <a16:colId xmlns:a16="http://schemas.microsoft.com/office/drawing/2014/main" val="690364964"/>
                    </a:ext>
                  </a:extLst>
                </a:gridCol>
              </a:tblGrid>
              <a:tr h="376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88282"/>
                  </a:ext>
                </a:extLst>
              </a:tr>
            </a:tbl>
          </a:graphicData>
        </a:graphic>
      </p:graphicFrame>
      <p:sp>
        <p:nvSpPr>
          <p:cNvPr id="5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4638" y="-8792"/>
            <a:ext cx="7440022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-284365" y="94542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15.11.2021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564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53211"/>
              </p:ext>
            </p:extLst>
          </p:nvPr>
        </p:nvGraphicFramePr>
        <p:xfrm>
          <a:off x="332818" y="1015999"/>
          <a:ext cx="8792709" cy="5338617"/>
        </p:xfrm>
        <a:graphic>
          <a:graphicData uri="http://schemas.openxmlformats.org/drawingml/2006/table">
            <a:tbl>
              <a:tblPr/>
              <a:tblGrid>
                <a:gridCol w="2342448">
                  <a:extLst>
                    <a:ext uri="{9D8B030D-6E8A-4147-A177-3AD203B41FA5}">
                      <a16:colId xmlns:a16="http://schemas.microsoft.com/office/drawing/2014/main" val="1529912468"/>
                    </a:ext>
                  </a:extLst>
                </a:gridCol>
                <a:gridCol w="1334109">
                  <a:extLst>
                    <a:ext uri="{9D8B030D-6E8A-4147-A177-3AD203B41FA5}">
                      <a16:colId xmlns:a16="http://schemas.microsoft.com/office/drawing/2014/main" val="1945950066"/>
                    </a:ext>
                  </a:extLst>
                </a:gridCol>
                <a:gridCol w="1318596">
                  <a:extLst>
                    <a:ext uri="{9D8B030D-6E8A-4147-A177-3AD203B41FA5}">
                      <a16:colId xmlns:a16="http://schemas.microsoft.com/office/drawing/2014/main" val="3574291428"/>
                    </a:ext>
                  </a:extLst>
                </a:gridCol>
                <a:gridCol w="1318596">
                  <a:extLst>
                    <a:ext uri="{9D8B030D-6E8A-4147-A177-3AD203B41FA5}">
                      <a16:colId xmlns:a16="http://schemas.microsoft.com/office/drawing/2014/main" val="2156450883"/>
                    </a:ext>
                  </a:extLst>
                </a:gridCol>
                <a:gridCol w="1380647">
                  <a:extLst>
                    <a:ext uri="{9D8B030D-6E8A-4147-A177-3AD203B41FA5}">
                      <a16:colId xmlns:a16="http://schemas.microsoft.com/office/drawing/2014/main" val="1682749593"/>
                    </a:ext>
                  </a:extLst>
                </a:gridCol>
                <a:gridCol w="1098313">
                  <a:extLst>
                    <a:ext uri="{9D8B030D-6E8A-4147-A177-3AD203B41FA5}">
                      <a16:colId xmlns:a16="http://schemas.microsoft.com/office/drawing/2014/main" val="595784609"/>
                    </a:ext>
                  </a:extLst>
                </a:gridCol>
              </a:tblGrid>
              <a:tr h="2207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021"/>
                  </a:ext>
                </a:extLst>
              </a:tr>
              <a:tr h="2207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15.11. 2021, 11:30 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78020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4609"/>
                  </a:ext>
                </a:extLst>
              </a:tr>
              <a:tr h="1955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32260"/>
                  </a:ext>
                </a:extLst>
              </a:tr>
              <a:tr h="7631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79870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66045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15828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77011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80910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813125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07062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38713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35876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5888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77541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38424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041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57956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30599"/>
                  </a:ext>
                </a:extLst>
              </a:tr>
              <a:tr h="2049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3 551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928546"/>
                  </a:ext>
                </a:extLst>
              </a:tr>
              <a:tr h="26805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1333"/>
                  </a:ext>
                </a:extLst>
              </a:tr>
              <a:tr h="189504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44757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03309"/>
                  </a:ext>
                </a:extLst>
              </a:tr>
              <a:tr h="18950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19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79636"/>
              </p:ext>
            </p:extLst>
          </p:nvPr>
        </p:nvGraphicFramePr>
        <p:xfrm>
          <a:off x="332819" y="1043712"/>
          <a:ext cx="8632615" cy="5324768"/>
        </p:xfrm>
        <a:graphic>
          <a:graphicData uri="http://schemas.openxmlformats.org/drawingml/2006/table">
            <a:tbl>
              <a:tblPr/>
              <a:tblGrid>
                <a:gridCol w="1987686">
                  <a:extLst>
                    <a:ext uri="{9D8B030D-6E8A-4147-A177-3AD203B41FA5}">
                      <a16:colId xmlns:a16="http://schemas.microsoft.com/office/drawing/2014/main" val="1012768603"/>
                    </a:ext>
                  </a:extLst>
                </a:gridCol>
                <a:gridCol w="1132060">
                  <a:extLst>
                    <a:ext uri="{9D8B030D-6E8A-4147-A177-3AD203B41FA5}">
                      <a16:colId xmlns:a16="http://schemas.microsoft.com/office/drawing/2014/main" val="2796116234"/>
                    </a:ext>
                  </a:extLst>
                </a:gridCol>
                <a:gridCol w="1118896">
                  <a:extLst>
                    <a:ext uri="{9D8B030D-6E8A-4147-A177-3AD203B41FA5}">
                      <a16:colId xmlns:a16="http://schemas.microsoft.com/office/drawing/2014/main" val="493389259"/>
                    </a:ext>
                  </a:extLst>
                </a:gridCol>
                <a:gridCol w="1118896">
                  <a:extLst>
                    <a:ext uri="{9D8B030D-6E8A-4147-A177-3AD203B41FA5}">
                      <a16:colId xmlns:a16="http://schemas.microsoft.com/office/drawing/2014/main" val="3993559920"/>
                    </a:ext>
                  </a:extLst>
                </a:gridCol>
                <a:gridCol w="1171551">
                  <a:extLst>
                    <a:ext uri="{9D8B030D-6E8A-4147-A177-3AD203B41FA5}">
                      <a16:colId xmlns:a16="http://schemas.microsoft.com/office/drawing/2014/main" val="3009210468"/>
                    </a:ext>
                  </a:extLst>
                </a:gridCol>
                <a:gridCol w="931975">
                  <a:extLst>
                    <a:ext uri="{9D8B030D-6E8A-4147-A177-3AD203B41FA5}">
                      <a16:colId xmlns:a16="http://schemas.microsoft.com/office/drawing/2014/main" val="4047495685"/>
                    </a:ext>
                  </a:extLst>
                </a:gridCol>
                <a:gridCol w="1171551">
                  <a:extLst>
                    <a:ext uri="{9D8B030D-6E8A-4147-A177-3AD203B41FA5}">
                      <a16:colId xmlns:a16="http://schemas.microsoft.com/office/drawing/2014/main" val="2787621138"/>
                    </a:ext>
                  </a:extLst>
                </a:gridCol>
              </a:tblGrid>
              <a:tr h="2095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062333"/>
                  </a:ext>
                </a:extLst>
              </a:tr>
              <a:tr h="21656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15.11. 2021, 11:30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42124"/>
                  </a:ext>
                </a:extLst>
              </a:tr>
              <a:tr h="19181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32507"/>
                  </a:ext>
                </a:extLst>
              </a:tr>
              <a:tr h="1918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45179"/>
                  </a:ext>
                </a:extLst>
              </a:tr>
              <a:tr h="74867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493630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962024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716790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69755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4253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727659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7149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77309"/>
                  </a:ext>
                </a:extLst>
              </a:tr>
              <a:tr h="1933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26299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67589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32655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262915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06560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4690"/>
                  </a:ext>
                </a:extLst>
              </a:tr>
              <a:tr h="1918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6887"/>
                  </a:ext>
                </a:extLst>
              </a:tr>
              <a:tr h="208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91699"/>
                  </a:ext>
                </a:extLst>
              </a:tr>
              <a:tr h="18562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02638"/>
                  </a:ext>
                </a:extLst>
              </a:tr>
              <a:tr h="17943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54748"/>
                  </a:ext>
                </a:extLst>
              </a:tr>
              <a:tr h="35268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68141"/>
                  </a:ext>
                </a:extLst>
              </a:tr>
              <a:tr h="18562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2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15.11.2021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3 249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38072"/>
              </p:ext>
            </p:extLst>
          </p:nvPr>
        </p:nvGraphicFramePr>
        <p:xfrm>
          <a:off x="332818" y="1016006"/>
          <a:ext cx="8720147" cy="5338611"/>
        </p:xfrm>
        <a:graphic>
          <a:graphicData uri="http://schemas.openxmlformats.org/drawingml/2006/table">
            <a:tbl>
              <a:tblPr/>
              <a:tblGrid>
                <a:gridCol w="2006006">
                  <a:extLst>
                    <a:ext uri="{9D8B030D-6E8A-4147-A177-3AD203B41FA5}">
                      <a16:colId xmlns:a16="http://schemas.microsoft.com/office/drawing/2014/main" val="321493490"/>
                    </a:ext>
                  </a:extLst>
                </a:gridCol>
                <a:gridCol w="1142493">
                  <a:extLst>
                    <a:ext uri="{9D8B030D-6E8A-4147-A177-3AD203B41FA5}">
                      <a16:colId xmlns:a16="http://schemas.microsoft.com/office/drawing/2014/main" val="3283989709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3439987393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932507969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073760149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1539696640"/>
                    </a:ext>
                  </a:extLst>
                </a:gridCol>
                <a:gridCol w="948536">
                  <a:extLst>
                    <a:ext uri="{9D8B030D-6E8A-4147-A177-3AD203B41FA5}">
                      <a16:colId xmlns:a16="http://schemas.microsoft.com/office/drawing/2014/main" val="1492642287"/>
                    </a:ext>
                  </a:extLst>
                </a:gridCol>
              </a:tblGrid>
              <a:tr h="22397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94868"/>
                  </a:ext>
                </a:extLst>
              </a:tr>
              <a:tr h="223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15.11. 2021, 11:30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02562"/>
                  </a:ext>
                </a:extLst>
              </a:tr>
              <a:tr h="19838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10617"/>
                  </a:ext>
                </a:extLst>
              </a:tr>
              <a:tr h="223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04934"/>
                  </a:ext>
                </a:extLst>
              </a:tr>
              <a:tr h="58233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49771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3 180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18326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87866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65112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77018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86870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5705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9502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60405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23737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17983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71391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49023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0500"/>
                  </a:ext>
                </a:extLst>
              </a:tr>
              <a:tr h="198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15299"/>
                  </a:ext>
                </a:extLst>
              </a:tr>
              <a:tr h="2159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36171"/>
                  </a:ext>
                </a:extLst>
              </a:tr>
              <a:tr h="193225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58833"/>
                  </a:ext>
                </a:extLst>
              </a:tr>
              <a:tr h="19322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37730"/>
                  </a:ext>
                </a:extLst>
              </a:tr>
              <a:tr h="38000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283390"/>
                  </a:ext>
                </a:extLst>
              </a:tr>
              <a:tr h="19322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1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 mezi ZZ krajů za posledních 24 h.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Od 12.11.21 do 14.11.21, nebyl žádán po NDLP žádný </a:t>
            </a:r>
            <a:r>
              <a:rPr lang="cs-CZ" dirty="0" smtClean="0"/>
              <a:t>mezikrajový překlad </a:t>
            </a:r>
            <a:r>
              <a:rPr lang="cs-CZ" dirty="0" smtClean="0"/>
              <a:t>pacientů.</a:t>
            </a:r>
            <a:endParaRPr lang="cs-CZ" dirty="0" smtClean="0"/>
          </a:p>
          <a:p>
            <a:r>
              <a:rPr lang="cs-CZ" b="1" dirty="0" smtClean="0">
                <a:solidFill>
                  <a:srgbClr val="FF0000"/>
                </a:solidFill>
              </a:rPr>
              <a:t>K 15.11.21, neaktualizováno přes 50 ZZ</a:t>
            </a:r>
            <a:r>
              <a:rPr lang="cs-CZ" b="1" dirty="0" smtClean="0">
                <a:solidFill>
                  <a:srgbClr val="FF0000"/>
                </a:solidFill>
              </a:rPr>
              <a:t>. </a:t>
            </a:r>
            <a:r>
              <a:rPr lang="cs-CZ" b="1" dirty="0" smtClean="0">
                <a:solidFill>
                  <a:srgbClr val="FF0000"/>
                </a:solidFill>
              </a:rPr>
              <a:t>Informace v tabulce nejsou přesné.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15.11.2021 </a:t>
            </a:r>
            <a:r>
              <a:rPr lang="cs-CZ" dirty="0" smtClean="0">
                <a:solidFill>
                  <a:srgbClr val="FF0000"/>
                </a:solidFill>
              </a:rPr>
              <a:t>11:55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2319"/>
              </p:ext>
            </p:extLst>
          </p:nvPr>
        </p:nvGraphicFramePr>
        <p:xfrm>
          <a:off x="1556238" y="1843894"/>
          <a:ext cx="6084277" cy="3084186"/>
        </p:xfrm>
        <a:graphic>
          <a:graphicData uri="http://schemas.openxmlformats.org/drawingml/2006/table">
            <a:tbl>
              <a:tblPr/>
              <a:tblGrid>
                <a:gridCol w="3675184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691612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7174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Vršovická zdravotní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21:19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00370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14:01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3792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10.11.2021 11:54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1556238" y="5144655"/>
            <a:ext cx="608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 smtClean="0">
                <a:solidFill>
                  <a:srgbClr val="FF0000"/>
                </a:solidFill>
              </a:rPr>
              <a:t>K 15.11.21 neaktualizováno přes 50 ZZ v ČR.</a:t>
            </a:r>
            <a:endParaRPr lang="cs-CZ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743061" y="595629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14.11.2021 07:44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86364" y="6094797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81449"/>
              </p:ext>
            </p:extLst>
          </p:nvPr>
        </p:nvGraphicFramePr>
        <p:xfrm>
          <a:off x="7849405" y="3029771"/>
          <a:ext cx="3804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95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66813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3 484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15,1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91792" y="409570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14.11.2021 07:35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212817"/>
              </p:ext>
            </p:extLst>
          </p:nvPr>
        </p:nvGraphicFramePr>
        <p:xfrm>
          <a:off x="295564" y="1064647"/>
          <a:ext cx="8142042" cy="565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26415" y="69531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39" y="612996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40" y="616513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034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18944</TotalTime>
  <Words>2199</Words>
  <Application>Microsoft Office PowerPoint</Application>
  <PresentationFormat>Širokoúhlá obrazovka</PresentationFormat>
  <Paragraphs>653</Paragraphs>
  <Slides>16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 mezi ZZ krajů za posledních 24 h.</vt:lpstr>
      <vt:lpstr>Seznam nemocnic neaktualizovaných déle než 48 h 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  <vt:lpstr>Přehled vývoje počtu nových případů od dubna 2020 </vt:lpstr>
      <vt:lpstr>Trend zátěže nemocnic </vt:lpstr>
      <vt:lpstr>Risk mapping – zdroj UZIS </vt:lpstr>
      <vt:lpstr>Predikce celkového počtu hospitalizací – aktuální počet léčených </vt:lpstr>
      <vt:lpstr>Predikce počtu pacientů na JIP – aktuální počet případů </vt:lpstr>
      <vt:lpstr>Hodnocení situace v krajích od KKIP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1449</cp:revision>
  <cp:lastPrinted>2020-10-20T04:21:56Z</cp:lastPrinted>
  <dcterms:created xsi:type="dcterms:W3CDTF">2020-07-15T10:33:32Z</dcterms:created>
  <dcterms:modified xsi:type="dcterms:W3CDTF">2021-11-15T13:27:20Z</dcterms:modified>
</cp:coreProperties>
</file>