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6" r:id="rId6"/>
    <p:sldId id="1299" r:id="rId7"/>
    <p:sldId id="1298" r:id="rId8"/>
    <p:sldId id="1300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9"/>
            <p14:sldId id="1298"/>
            <p14:sldId id="1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62</c:v>
                </c:pt>
                <c:pt idx="1">
                  <c:v>64</c:v>
                </c:pt>
                <c:pt idx="2">
                  <c:v>63</c:v>
                </c:pt>
                <c:pt idx="3">
                  <c:v>60</c:v>
                </c:pt>
                <c:pt idx="4">
                  <c:v>68</c:v>
                </c:pt>
                <c:pt idx="5">
                  <c:v>91</c:v>
                </c:pt>
                <c:pt idx="6">
                  <c:v>96</c:v>
                </c:pt>
                <c:pt idx="7">
                  <c:v>101</c:v>
                </c:pt>
                <c:pt idx="8">
                  <c:v>112</c:v>
                </c:pt>
                <c:pt idx="9">
                  <c:v>116</c:v>
                </c:pt>
                <c:pt idx="10">
                  <c:v>114</c:v>
                </c:pt>
                <c:pt idx="11">
                  <c:v>126</c:v>
                </c:pt>
                <c:pt idx="12">
                  <c:v>156</c:v>
                </c:pt>
                <c:pt idx="13">
                  <c:v>162</c:v>
                </c:pt>
                <c:pt idx="14">
                  <c:v>167</c:v>
                </c:pt>
                <c:pt idx="15">
                  <c:v>165</c:v>
                </c:pt>
                <c:pt idx="16">
                  <c:v>180</c:v>
                </c:pt>
                <c:pt idx="17">
                  <c:v>158</c:v>
                </c:pt>
                <c:pt idx="18">
                  <c:v>161</c:v>
                </c:pt>
                <c:pt idx="19">
                  <c:v>180</c:v>
                </c:pt>
                <c:pt idx="20">
                  <c:v>176</c:v>
                </c:pt>
                <c:pt idx="21">
                  <c:v>178</c:v>
                </c:pt>
                <c:pt idx="22">
                  <c:v>180</c:v>
                </c:pt>
                <c:pt idx="23">
                  <c:v>186</c:v>
                </c:pt>
                <c:pt idx="24">
                  <c:v>187</c:v>
                </c:pt>
                <c:pt idx="25">
                  <c:v>196</c:v>
                </c:pt>
                <c:pt idx="26">
                  <c:v>228</c:v>
                </c:pt>
                <c:pt idx="27">
                  <c:v>225</c:v>
                </c:pt>
                <c:pt idx="28">
                  <c:v>252</c:v>
                </c:pt>
                <c:pt idx="29">
                  <c:v>249</c:v>
                </c:pt>
                <c:pt idx="30">
                  <c:v>240</c:v>
                </c:pt>
                <c:pt idx="31">
                  <c:v>229</c:v>
                </c:pt>
                <c:pt idx="32">
                  <c:v>242</c:v>
                </c:pt>
                <c:pt idx="33">
                  <c:v>294</c:v>
                </c:pt>
                <c:pt idx="34">
                  <c:v>296</c:v>
                </c:pt>
                <c:pt idx="35">
                  <c:v>319</c:v>
                </c:pt>
                <c:pt idx="36">
                  <c:v>311</c:v>
                </c:pt>
                <c:pt idx="37">
                  <c:v>337</c:v>
                </c:pt>
                <c:pt idx="38">
                  <c:v>328</c:v>
                </c:pt>
                <c:pt idx="39">
                  <c:v>345</c:v>
                </c:pt>
                <c:pt idx="40">
                  <c:v>420</c:v>
                </c:pt>
                <c:pt idx="41">
                  <c:v>438</c:v>
                </c:pt>
                <c:pt idx="42">
                  <c:v>463</c:v>
                </c:pt>
                <c:pt idx="43">
                  <c:v>487</c:v>
                </c:pt>
                <c:pt idx="44">
                  <c:v>516</c:v>
                </c:pt>
                <c:pt idx="45">
                  <c:v>508</c:v>
                </c:pt>
                <c:pt idx="46">
                  <c:v>532</c:v>
                </c:pt>
                <c:pt idx="47">
                  <c:v>653</c:v>
                </c:pt>
                <c:pt idx="48">
                  <c:v>716</c:v>
                </c:pt>
                <c:pt idx="49">
                  <c:v>785</c:v>
                </c:pt>
                <c:pt idx="50">
                  <c:v>828</c:v>
                </c:pt>
                <c:pt idx="51">
                  <c:v>904</c:v>
                </c:pt>
                <c:pt idx="52">
                  <c:v>915</c:v>
                </c:pt>
                <c:pt idx="53">
                  <c:v>975</c:v>
                </c:pt>
                <c:pt idx="54">
                  <c:v>1153</c:v>
                </c:pt>
                <c:pt idx="55">
                  <c:v>1268</c:v>
                </c:pt>
                <c:pt idx="56">
                  <c:v>1365</c:v>
                </c:pt>
                <c:pt idx="57">
                  <c:v>1360</c:v>
                </c:pt>
                <c:pt idx="58">
                  <c:v>1529</c:v>
                </c:pt>
                <c:pt idx="59">
                  <c:v>1543</c:v>
                </c:pt>
                <c:pt idx="60">
                  <c:v>1670</c:v>
                </c:pt>
                <c:pt idx="61">
                  <c:v>1982</c:v>
                </c:pt>
                <c:pt idx="62">
                  <c:v>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45</c:v>
                </c:pt>
                <c:pt idx="17">
                  <c:v>42</c:v>
                </c:pt>
                <c:pt idx="18">
                  <c:v>39</c:v>
                </c:pt>
                <c:pt idx="19">
                  <c:v>41</c:v>
                </c:pt>
                <c:pt idx="20">
                  <c:v>39</c:v>
                </c:pt>
                <c:pt idx="21">
                  <c:v>37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43</c:v>
                </c:pt>
                <c:pt idx="32">
                  <c:v>50</c:v>
                </c:pt>
                <c:pt idx="33">
                  <c:v>56</c:v>
                </c:pt>
                <c:pt idx="34">
                  <c:v>70</c:v>
                </c:pt>
                <c:pt idx="35">
                  <c:v>84</c:v>
                </c:pt>
                <c:pt idx="36">
                  <c:v>74</c:v>
                </c:pt>
                <c:pt idx="37">
                  <c:v>77</c:v>
                </c:pt>
                <c:pt idx="38">
                  <c:v>76</c:v>
                </c:pt>
                <c:pt idx="39">
                  <c:v>76</c:v>
                </c:pt>
                <c:pt idx="40">
                  <c:v>98</c:v>
                </c:pt>
                <c:pt idx="41">
                  <c:v>111</c:v>
                </c:pt>
                <c:pt idx="42">
                  <c:v>112</c:v>
                </c:pt>
                <c:pt idx="43">
                  <c:v>114</c:v>
                </c:pt>
                <c:pt idx="44">
                  <c:v>113</c:v>
                </c:pt>
                <c:pt idx="45">
                  <c:v>109</c:v>
                </c:pt>
                <c:pt idx="46">
                  <c:v>113</c:v>
                </c:pt>
                <c:pt idx="47">
                  <c:v>130</c:v>
                </c:pt>
                <c:pt idx="48">
                  <c:v>143</c:v>
                </c:pt>
                <c:pt idx="49">
                  <c:v>136</c:v>
                </c:pt>
                <c:pt idx="50">
                  <c:v>140</c:v>
                </c:pt>
                <c:pt idx="51">
                  <c:v>149</c:v>
                </c:pt>
                <c:pt idx="52">
                  <c:v>149</c:v>
                </c:pt>
                <c:pt idx="53">
                  <c:v>160</c:v>
                </c:pt>
                <c:pt idx="54">
                  <c:v>169</c:v>
                </c:pt>
                <c:pt idx="55">
                  <c:v>192</c:v>
                </c:pt>
                <c:pt idx="56">
                  <c:v>208</c:v>
                </c:pt>
                <c:pt idx="57">
                  <c:v>202</c:v>
                </c:pt>
                <c:pt idx="58">
                  <c:v>230</c:v>
                </c:pt>
                <c:pt idx="59">
                  <c:v>235</c:v>
                </c:pt>
                <c:pt idx="60">
                  <c:v>260</c:v>
                </c:pt>
                <c:pt idx="61">
                  <c:v>301</c:v>
                </c:pt>
                <c:pt idx="62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05.11.2021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5</a:t>
            </a:r>
            <a:r>
              <a:rPr lang="cs-CZ" b="1" dirty="0" smtClean="0"/>
              <a:t>. </a:t>
            </a:r>
            <a:r>
              <a:rPr lang="cs-CZ" b="1" dirty="0" smtClean="0"/>
              <a:t>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/>
              <a:t>5</a:t>
            </a:r>
            <a:r>
              <a:rPr lang="cs-CZ" b="1" dirty="0" smtClean="0"/>
              <a:t>.11.2021 </a:t>
            </a:r>
            <a:r>
              <a:rPr lang="cs-CZ" b="1" dirty="0" smtClean="0"/>
              <a:t>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335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10200"/>
              </p:ext>
            </p:extLst>
          </p:nvPr>
        </p:nvGraphicFramePr>
        <p:xfrm>
          <a:off x="332817" y="1006763"/>
          <a:ext cx="8866600" cy="5245572"/>
        </p:xfrm>
        <a:graphic>
          <a:graphicData uri="http://schemas.openxmlformats.org/drawingml/2006/table">
            <a:tbl>
              <a:tblPr/>
              <a:tblGrid>
                <a:gridCol w="2362133">
                  <a:extLst>
                    <a:ext uri="{9D8B030D-6E8A-4147-A177-3AD203B41FA5}">
                      <a16:colId xmlns:a16="http://schemas.microsoft.com/office/drawing/2014/main" val="1065786506"/>
                    </a:ext>
                  </a:extLst>
                </a:gridCol>
                <a:gridCol w="1345321">
                  <a:extLst>
                    <a:ext uri="{9D8B030D-6E8A-4147-A177-3AD203B41FA5}">
                      <a16:colId xmlns:a16="http://schemas.microsoft.com/office/drawing/2014/main" val="2068858452"/>
                    </a:ext>
                  </a:extLst>
                </a:gridCol>
                <a:gridCol w="1329677">
                  <a:extLst>
                    <a:ext uri="{9D8B030D-6E8A-4147-A177-3AD203B41FA5}">
                      <a16:colId xmlns:a16="http://schemas.microsoft.com/office/drawing/2014/main" val="2280698253"/>
                    </a:ext>
                  </a:extLst>
                </a:gridCol>
                <a:gridCol w="1329677">
                  <a:extLst>
                    <a:ext uri="{9D8B030D-6E8A-4147-A177-3AD203B41FA5}">
                      <a16:colId xmlns:a16="http://schemas.microsoft.com/office/drawing/2014/main" val="1540186107"/>
                    </a:ext>
                  </a:extLst>
                </a:gridCol>
                <a:gridCol w="1392250">
                  <a:extLst>
                    <a:ext uri="{9D8B030D-6E8A-4147-A177-3AD203B41FA5}">
                      <a16:colId xmlns:a16="http://schemas.microsoft.com/office/drawing/2014/main" val="317141941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1363910729"/>
                    </a:ext>
                  </a:extLst>
                </a:gridCol>
              </a:tblGrid>
              <a:tr h="21446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30294"/>
                  </a:ext>
                </a:extLst>
              </a:tr>
              <a:tr h="21446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5.11. 2021, 12:00h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901"/>
                  </a:ext>
                </a:extLst>
              </a:tr>
              <a:tr h="17770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01091"/>
                  </a:ext>
                </a:extLst>
              </a:tr>
              <a:tr h="1899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1789"/>
                  </a:ext>
                </a:extLst>
              </a:tr>
              <a:tr h="74144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18182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347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89647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74160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53040"/>
                  </a:ext>
                </a:extLst>
              </a:tr>
              <a:tr h="1914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12908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05784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9533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5434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0260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98338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432543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35919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64192"/>
                  </a:ext>
                </a:extLst>
              </a:tr>
              <a:tr h="2068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57919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72928"/>
                  </a:ext>
                </a:extLst>
              </a:tr>
              <a:tr h="26042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09478"/>
                  </a:ext>
                </a:extLst>
              </a:tr>
              <a:tr h="17770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59816"/>
                  </a:ext>
                </a:extLst>
              </a:tr>
              <a:tr h="20680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19289"/>
                  </a:ext>
                </a:extLst>
              </a:tr>
              <a:tr h="18382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4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14817"/>
              </p:ext>
            </p:extLst>
          </p:nvPr>
        </p:nvGraphicFramePr>
        <p:xfrm>
          <a:off x="332818" y="896492"/>
          <a:ext cx="8245546" cy="5340528"/>
        </p:xfrm>
        <a:graphic>
          <a:graphicData uri="http://schemas.openxmlformats.org/drawingml/2006/table">
            <a:tbl>
              <a:tblPr/>
              <a:tblGrid>
                <a:gridCol w="2196679">
                  <a:extLst>
                    <a:ext uri="{9D8B030D-6E8A-4147-A177-3AD203B41FA5}">
                      <a16:colId xmlns:a16="http://schemas.microsoft.com/office/drawing/2014/main" val="1420945841"/>
                    </a:ext>
                  </a:extLst>
                </a:gridCol>
                <a:gridCol w="1251088">
                  <a:extLst>
                    <a:ext uri="{9D8B030D-6E8A-4147-A177-3AD203B41FA5}">
                      <a16:colId xmlns:a16="http://schemas.microsoft.com/office/drawing/2014/main" val="984819856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647680966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1962444840"/>
                    </a:ext>
                  </a:extLst>
                </a:gridCol>
                <a:gridCol w="1294731">
                  <a:extLst>
                    <a:ext uri="{9D8B030D-6E8A-4147-A177-3AD203B41FA5}">
                      <a16:colId xmlns:a16="http://schemas.microsoft.com/office/drawing/2014/main" val="3437913271"/>
                    </a:ext>
                  </a:extLst>
                </a:gridCol>
                <a:gridCol w="1029966">
                  <a:extLst>
                    <a:ext uri="{9D8B030D-6E8A-4147-A177-3AD203B41FA5}">
                      <a16:colId xmlns:a16="http://schemas.microsoft.com/office/drawing/2014/main" val="1791248400"/>
                    </a:ext>
                  </a:extLst>
                </a:gridCol>
              </a:tblGrid>
              <a:tr h="2094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70141"/>
                  </a:ext>
                </a:extLst>
              </a:tr>
              <a:tr h="21576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5.11.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72936"/>
                  </a:ext>
                </a:extLst>
              </a:tr>
              <a:tr h="19110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86894"/>
                  </a:ext>
                </a:extLst>
              </a:tr>
              <a:tr h="1911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46662"/>
                  </a:ext>
                </a:extLst>
              </a:tr>
              <a:tr h="74592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97796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79743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763802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14496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81506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92698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67071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82348"/>
                  </a:ext>
                </a:extLst>
              </a:tr>
              <a:tr h="1926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802933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97877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37373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251850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988091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6681"/>
                  </a:ext>
                </a:extLst>
              </a:tr>
              <a:tr h="1911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71446"/>
                  </a:ext>
                </a:extLst>
              </a:tr>
              <a:tr h="2080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3" marR="5083" marT="50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83" marR="5083" marT="50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346961"/>
                  </a:ext>
                </a:extLst>
              </a:tr>
              <a:tr h="18493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50861"/>
                  </a:ext>
                </a:extLst>
              </a:tr>
              <a:tr h="17877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93610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382"/>
                  </a:ext>
                </a:extLst>
              </a:tr>
              <a:tr h="18493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12797"/>
                  </a:ext>
                </a:extLst>
              </a:tr>
              <a:tr h="18493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" marR="5083" marT="50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3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496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5.11.2021 </a:t>
            </a:r>
            <a:r>
              <a:rPr lang="cs-CZ" b="1" dirty="0" smtClean="0"/>
              <a:t>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2154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74717"/>
              </p:ext>
            </p:extLst>
          </p:nvPr>
        </p:nvGraphicFramePr>
        <p:xfrm>
          <a:off x="332818" y="988287"/>
          <a:ext cx="8720147" cy="5206215"/>
        </p:xfrm>
        <a:graphic>
          <a:graphicData uri="http://schemas.openxmlformats.org/drawingml/2006/table">
            <a:tbl>
              <a:tblPr/>
              <a:tblGrid>
                <a:gridCol w="2006006">
                  <a:extLst>
                    <a:ext uri="{9D8B030D-6E8A-4147-A177-3AD203B41FA5}">
                      <a16:colId xmlns:a16="http://schemas.microsoft.com/office/drawing/2014/main" val="1273513640"/>
                    </a:ext>
                  </a:extLst>
                </a:gridCol>
                <a:gridCol w="1142493">
                  <a:extLst>
                    <a:ext uri="{9D8B030D-6E8A-4147-A177-3AD203B41FA5}">
                      <a16:colId xmlns:a16="http://schemas.microsoft.com/office/drawing/2014/main" val="1725844903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2736288322"/>
                    </a:ext>
                  </a:extLst>
                </a:gridCol>
                <a:gridCol w="1129209">
                  <a:extLst>
                    <a:ext uri="{9D8B030D-6E8A-4147-A177-3AD203B41FA5}">
                      <a16:colId xmlns:a16="http://schemas.microsoft.com/office/drawing/2014/main" val="279502529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2155473504"/>
                    </a:ext>
                  </a:extLst>
                </a:gridCol>
                <a:gridCol w="1182347">
                  <a:extLst>
                    <a:ext uri="{9D8B030D-6E8A-4147-A177-3AD203B41FA5}">
                      <a16:colId xmlns:a16="http://schemas.microsoft.com/office/drawing/2014/main" val="695899369"/>
                    </a:ext>
                  </a:extLst>
                </a:gridCol>
                <a:gridCol w="948536">
                  <a:extLst>
                    <a:ext uri="{9D8B030D-6E8A-4147-A177-3AD203B41FA5}">
                      <a16:colId xmlns:a16="http://schemas.microsoft.com/office/drawing/2014/main" val="3851495314"/>
                    </a:ext>
                  </a:extLst>
                </a:gridCol>
              </a:tblGrid>
              <a:tr h="21893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8065"/>
                  </a:ext>
                </a:extLst>
              </a:tr>
              <a:tr h="21893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5.11. 2021,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101308"/>
                  </a:ext>
                </a:extLst>
              </a:tr>
              <a:tr h="19391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24233"/>
                  </a:ext>
                </a:extLst>
              </a:tr>
              <a:tr h="2189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30435"/>
                  </a:ext>
                </a:extLst>
              </a:tr>
              <a:tr h="56923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81815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748183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53113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49435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84768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20992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06116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31533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02371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18387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357969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642128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83480"/>
                  </a:ext>
                </a:extLst>
              </a:tr>
              <a:tr h="1876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03274"/>
                  </a:ext>
                </a:extLst>
              </a:tr>
              <a:tr h="1939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35527"/>
                  </a:ext>
                </a:extLst>
              </a:tr>
              <a:tr h="2111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230"/>
                  </a:ext>
                </a:extLst>
              </a:tr>
              <a:tr h="18766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86895"/>
                  </a:ext>
                </a:extLst>
              </a:tr>
              <a:tr h="187604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428395"/>
                  </a:ext>
                </a:extLst>
              </a:tr>
              <a:tr h="36895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843376"/>
                  </a:ext>
                </a:extLst>
              </a:tr>
              <a:tr h="18766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7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</a:t>
            </a:r>
            <a:r>
              <a:rPr lang="cs-CZ" sz="1800" dirty="0" smtClean="0"/>
              <a:t>hospitalizací C+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3C82BBE-A834-4C36-BECC-96F860D283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5 667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0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</a:t>
            </a:r>
            <a:r>
              <a:rPr lang="cs-CZ" sz="1800" dirty="0" smtClean="0"/>
              <a:t>C+ pacientů </a:t>
            </a:r>
            <a:r>
              <a:rPr lang="cs-CZ" sz="1800" dirty="0"/>
              <a:t>na </a:t>
            </a:r>
            <a:r>
              <a:rPr lang="cs-CZ" sz="1800" dirty="0" smtClean="0"/>
              <a:t>JIP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2D7FBC8-3764-4B37-9E31-1C9E305D1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1 203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4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07769" y="3163669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5.11</a:t>
            </a:r>
            <a:r>
              <a:rPr lang="cs-CZ" dirty="0" smtClean="0">
                <a:solidFill>
                  <a:srgbClr val="FF0000"/>
                </a:solidFill>
              </a:rPr>
              <a:t>. 2021 </a:t>
            </a:r>
            <a:r>
              <a:rPr lang="cs-CZ" dirty="0" smtClean="0">
                <a:solidFill>
                  <a:srgbClr val="FF0000"/>
                </a:solidFill>
              </a:rPr>
              <a:t>11:05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1259254" y="1133886"/>
          <a:ext cx="6952762" cy="4782450"/>
        </p:xfrm>
        <a:graphic>
          <a:graphicData uri="http://schemas.openxmlformats.org/drawingml/2006/table">
            <a:tbl>
              <a:tblPr/>
              <a:tblGrid>
                <a:gridCol w="3865675">
                  <a:extLst>
                    <a:ext uri="{9D8B030D-6E8A-4147-A177-3AD203B41FA5}">
                      <a16:colId xmlns:a16="http://schemas.microsoft.com/office/drawing/2014/main" val="3683644295"/>
                    </a:ext>
                  </a:extLst>
                </a:gridCol>
                <a:gridCol w="922622">
                  <a:extLst>
                    <a:ext uri="{9D8B030D-6E8A-4147-A177-3AD203B41FA5}">
                      <a16:colId xmlns:a16="http://schemas.microsoft.com/office/drawing/2014/main" val="2708748755"/>
                    </a:ext>
                  </a:extLst>
                </a:gridCol>
                <a:gridCol w="2164465">
                  <a:extLst>
                    <a:ext uri="{9D8B030D-6E8A-4147-A177-3AD203B41FA5}">
                      <a16:colId xmlns:a16="http://schemas.microsoft.com/office/drawing/2014/main" val="2310019515"/>
                    </a:ext>
                  </a:extLst>
                </a:gridCol>
              </a:tblGrid>
              <a:tr h="2686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0396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Stodská nemocnice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22.10.2021 7:54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258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25.10.2021 11:19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839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Na Františku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0:56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17158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Nem. Pardubického kraje, a.s., Svitavská nem.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12:35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0941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23:17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22066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Havlíčkův Brod,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6:14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62564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Český Krumlov,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7:17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6471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První privátní chirurgické centrum, spol. s 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7:40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79847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9:30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6690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 Klinika Zlín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10:25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57793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10:51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25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18300</TotalTime>
  <Words>1116</Words>
  <Application>Microsoft Office PowerPoint</Application>
  <PresentationFormat>Širokoúhlá obrazovka</PresentationFormat>
  <Paragraphs>497</Paragraphs>
  <Slides>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Predikce celkového počtu hospitalizací C+</vt:lpstr>
      <vt:lpstr>Predikce počtu C+ pacientů na JIP</vt:lpstr>
      <vt:lpstr>Seznam nemocnic neaktualizovaných déle než 48 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1371</cp:revision>
  <cp:lastPrinted>2020-10-20T04:21:56Z</cp:lastPrinted>
  <dcterms:created xsi:type="dcterms:W3CDTF">2020-07-15T10:33:32Z</dcterms:created>
  <dcterms:modified xsi:type="dcterms:W3CDTF">2021-11-05T10:52:36Z</dcterms:modified>
</cp:coreProperties>
</file>