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47" r:id="rId3"/>
    <p:sldMasterId id="2147483774" r:id="rId4"/>
  </p:sldMasterIdLst>
  <p:notesMasterIdLst>
    <p:notesMasterId r:id="rId20"/>
  </p:notesMasterIdLst>
  <p:handoutMasterIdLst>
    <p:handoutMasterId r:id="rId21"/>
  </p:handoutMasterIdLst>
  <p:sldIdLst>
    <p:sldId id="1277" r:id="rId5"/>
    <p:sldId id="1293" r:id="rId6"/>
    <p:sldId id="1294" r:id="rId7"/>
    <p:sldId id="1296" r:id="rId8"/>
    <p:sldId id="1352" r:id="rId9"/>
    <p:sldId id="1351" r:id="rId10"/>
    <p:sldId id="1347" r:id="rId11"/>
    <p:sldId id="1348" r:id="rId12"/>
    <p:sldId id="1320" r:id="rId13"/>
    <p:sldId id="1333" r:id="rId14"/>
    <p:sldId id="1343" r:id="rId15"/>
    <p:sldId id="1344" r:id="rId16"/>
    <p:sldId id="1345" r:id="rId17"/>
    <p:sldId id="1346" r:id="rId18"/>
    <p:sldId id="1353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2"/>
            <p14:sldId id="1351"/>
            <p14:sldId id="1347"/>
            <p14:sldId id="1348"/>
            <p14:sldId id="1320"/>
            <p14:sldId id="1333"/>
            <p14:sldId id="1343"/>
            <p14:sldId id="1344"/>
            <p14:sldId id="1345"/>
            <p14:sldId id="1346"/>
            <p14:sldId id="1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1592F"/>
    <a:srgbClr val="FF5D37"/>
    <a:srgbClr val="FF3300"/>
    <a:srgbClr val="FFD243"/>
    <a:srgbClr val="FF7A5B"/>
    <a:srgbClr val="F5C28F"/>
    <a:srgbClr val="F1CA7B"/>
    <a:srgbClr val="F5AC83"/>
    <a:srgbClr val="FD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3404</c:v>
                </c:pt>
                <c:pt idx="39">
                  <c:v>3590</c:v>
                </c:pt>
                <c:pt idx="40">
                  <c:v>3741</c:v>
                </c:pt>
                <c:pt idx="41">
                  <c:v>3878</c:v>
                </c:pt>
                <c:pt idx="42">
                  <c:v>4041</c:v>
                </c:pt>
                <c:pt idx="43">
                  <c:v>3936</c:v>
                </c:pt>
                <c:pt idx="44">
                  <c:v>4077</c:v>
                </c:pt>
                <c:pt idx="45">
                  <c:v>4710</c:v>
                </c:pt>
                <c:pt idx="46">
                  <c:v>4752</c:v>
                </c:pt>
                <c:pt idx="47">
                  <c:v>4732</c:v>
                </c:pt>
                <c:pt idx="48">
                  <c:v>5082</c:v>
                </c:pt>
                <c:pt idx="49">
                  <c:v>5163</c:v>
                </c:pt>
                <c:pt idx="50">
                  <c:v>5017</c:v>
                </c:pt>
                <c:pt idx="51">
                  <c:v>5242</c:v>
                </c:pt>
                <c:pt idx="52">
                  <c:v>5764</c:v>
                </c:pt>
                <c:pt idx="53">
                  <c:v>5582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560</c:v>
                </c:pt>
                <c:pt idx="44">
                  <c:v>599</c:v>
                </c:pt>
                <c:pt idx="45">
                  <c:v>643</c:v>
                </c:pt>
                <c:pt idx="46">
                  <c:v>650</c:v>
                </c:pt>
                <c:pt idx="47">
                  <c:v>690</c:v>
                </c:pt>
                <c:pt idx="48">
                  <c:v>715</c:v>
                </c:pt>
                <c:pt idx="49">
                  <c:v>735</c:v>
                </c:pt>
                <c:pt idx="50">
                  <c:v>738</c:v>
                </c:pt>
                <c:pt idx="51">
                  <c:v>768</c:v>
                </c:pt>
                <c:pt idx="52">
                  <c:v>800</c:v>
                </c:pt>
                <c:pt idx="53">
                  <c:v>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25.11.2021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38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53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29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74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8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09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71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3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4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99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2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76327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8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286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6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794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18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91975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chart" Target="../charts/char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chart" Target="../charts/char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25.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56513"/>
              </p:ext>
            </p:extLst>
          </p:nvPr>
        </p:nvGraphicFramePr>
        <p:xfrm>
          <a:off x="1455230" y="153403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7 810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25.11.2021 0:36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59087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28,3 %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038"/>
              </p:ext>
            </p:extLst>
          </p:nvPr>
        </p:nvGraphicFramePr>
        <p:xfrm>
          <a:off x="359022" y="963978"/>
          <a:ext cx="11405086" cy="4752339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2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6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22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67757"/>
              </p:ext>
            </p:extLst>
          </p:nvPr>
        </p:nvGraphicFramePr>
        <p:xfrm>
          <a:off x="332644" y="881602"/>
          <a:ext cx="11587543" cy="568689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 k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19.11.21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omezená cca 40-50%, situace se denně mění, hrozí další restrikce elektivní péče a pouze akutní provoz, začíná být velký problém nedostatek kvalifikovaného personálu v IP (lékaři i NLZP).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  <a:tr h="76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16601"/>
              </p:ext>
            </p:extLst>
          </p:nvPr>
        </p:nvGraphicFramePr>
        <p:xfrm>
          <a:off x="359021" y="849024"/>
          <a:ext cx="11519385" cy="530622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4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Před 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001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13.11.21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584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 posledních dnech překlady pac. IP mezi ZZ v rámci kraje zejména z Kolínska.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Oproti jarní vlně epidemie je zde dalším faktorem vyhoření zdravotníků generující další problémy.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 menších ZZ je jakákoli transformace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jednotku spojená s omezením jiné péče.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301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18.11.21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Jak předvídají prognózy, při setrvalém trendu vyčerpáme kapacitu si navzájem v kraji pomoci, a to hlavně u nejtěžších nemocných (JIP a UPV), do několika málo dní.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Mezikrajové překlady pacientů </a:t>
            </a: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914400" y="2083775"/>
            <a:ext cx="7482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JHM - Kyjovská nemocnice rozhodla o aktivaci HPO</a:t>
            </a:r>
          </a:p>
          <a:p>
            <a:r>
              <a:rPr lang="cs-CZ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FN Brno omezuje ambulantní péči – nedostatek personálu</a:t>
            </a:r>
          </a:p>
          <a:p>
            <a:endParaRPr lang="cs-CZ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0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25.11.2021 00:34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837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424"/>
              </p:ext>
            </p:extLst>
          </p:nvPr>
        </p:nvGraphicFramePr>
        <p:xfrm>
          <a:off x="394364" y="1032746"/>
          <a:ext cx="8776014" cy="5317321"/>
        </p:xfrm>
        <a:graphic>
          <a:graphicData uri="http://schemas.openxmlformats.org/drawingml/2006/table">
            <a:tbl>
              <a:tblPr/>
              <a:tblGrid>
                <a:gridCol w="1909806">
                  <a:extLst>
                    <a:ext uri="{9D8B030D-6E8A-4147-A177-3AD203B41FA5}">
                      <a16:colId xmlns:a16="http://schemas.microsoft.com/office/drawing/2014/main" val="1714764693"/>
                    </a:ext>
                  </a:extLst>
                </a:gridCol>
                <a:gridCol w="1169270">
                  <a:extLst>
                    <a:ext uri="{9D8B030D-6E8A-4147-A177-3AD203B41FA5}">
                      <a16:colId xmlns:a16="http://schemas.microsoft.com/office/drawing/2014/main" val="546887402"/>
                    </a:ext>
                  </a:extLst>
                </a:gridCol>
                <a:gridCol w="1081574">
                  <a:extLst>
                    <a:ext uri="{9D8B030D-6E8A-4147-A177-3AD203B41FA5}">
                      <a16:colId xmlns:a16="http://schemas.microsoft.com/office/drawing/2014/main" val="3006601958"/>
                    </a:ext>
                  </a:extLst>
                </a:gridCol>
                <a:gridCol w="1078326">
                  <a:extLst>
                    <a:ext uri="{9D8B030D-6E8A-4147-A177-3AD203B41FA5}">
                      <a16:colId xmlns:a16="http://schemas.microsoft.com/office/drawing/2014/main" val="1377577203"/>
                    </a:ext>
                  </a:extLst>
                </a:gridCol>
                <a:gridCol w="1117301">
                  <a:extLst>
                    <a:ext uri="{9D8B030D-6E8A-4147-A177-3AD203B41FA5}">
                      <a16:colId xmlns:a16="http://schemas.microsoft.com/office/drawing/2014/main" val="2281601839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1629266194"/>
                    </a:ext>
                  </a:extLst>
                </a:gridCol>
                <a:gridCol w="1299188">
                  <a:extLst>
                    <a:ext uri="{9D8B030D-6E8A-4147-A177-3AD203B41FA5}">
                      <a16:colId xmlns:a16="http://schemas.microsoft.com/office/drawing/2014/main" val="2738620331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211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25.11. 2021, 11:00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68907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9479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28207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744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90644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76603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3607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290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22709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3424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5968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85217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577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8678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1156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59504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56680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00670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00193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496238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5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130990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4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69735"/>
              </p:ext>
            </p:extLst>
          </p:nvPr>
        </p:nvGraphicFramePr>
        <p:xfrm>
          <a:off x="332819" y="1025523"/>
          <a:ext cx="8811181" cy="5322322"/>
        </p:xfrm>
        <a:graphic>
          <a:graphicData uri="http://schemas.openxmlformats.org/drawingml/2006/table">
            <a:tbl>
              <a:tblPr/>
              <a:tblGrid>
                <a:gridCol w="1917459">
                  <a:extLst>
                    <a:ext uri="{9D8B030D-6E8A-4147-A177-3AD203B41FA5}">
                      <a16:colId xmlns:a16="http://schemas.microsoft.com/office/drawing/2014/main" val="1814619849"/>
                    </a:ext>
                  </a:extLst>
                </a:gridCol>
                <a:gridCol w="1173955">
                  <a:extLst>
                    <a:ext uri="{9D8B030D-6E8A-4147-A177-3AD203B41FA5}">
                      <a16:colId xmlns:a16="http://schemas.microsoft.com/office/drawing/2014/main" val="2022938808"/>
                    </a:ext>
                  </a:extLst>
                </a:gridCol>
                <a:gridCol w="1085908">
                  <a:extLst>
                    <a:ext uri="{9D8B030D-6E8A-4147-A177-3AD203B41FA5}">
                      <a16:colId xmlns:a16="http://schemas.microsoft.com/office/drawing/2014/main" val="1217956551"/>
                    </a:ext>
                  </a:extLst>
                </a:gridCol>
                <a:gridCol w="1082647">
                  <a:extLst>
                    <a:ext uri="{9D8B030D-6E8A-4147-A177-3AD203B41FA5}">
                      <a16:colId xmlns:a16="http://schemas.microsoft.com/office/drawing/2014/main" val="244249861"/>
                    </a:ext>
                  </a:extLst>
                </a:gridCol>
                <a:gridCol w="1121779">
                  <a:extLst>
                    <a:ext uri="{9D8B030D-6E8A-4147-A177-3AD203B41FA5}">
                      <a16:colId xmlns:a16="http://schemas.microsoft.com/office/drawing/2014/main" val="4128551929"/>
                    </a:ext>
                  </a:extLst>
                </a:gridCol>
                <a:gridCol w="1125040">
                  <a:extLst>
                    <a:ext uri="{9D8B030D-6E8A-4147-A177-3AD203B41FA5}">
                      <a16:colId xmlns:a16="http://schemas.microsoft.com/office/drawing/2014/main" val="2984814481"/>
                    </a:ext>
                  </a:extLst>
                </a:gridCol>
                <a:gridCol w="1304393">
                  <a:extLst>
                    <a:ext uri="{9D8B030D-6E8A-4147-A177-3AD203B41FA5}">
                      <a16:colId xmlns:a16="http://schemas.microsoft.com/office/drawing/2014/main" val="1759267064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14224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25.11. 2021, 11:00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2458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27825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66174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8496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2101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3061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03933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61170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6032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9570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9965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6672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7207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6655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4059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1439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74342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627780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4519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17035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99361"/>
                  </a:ext>
                </a:extLst>
              </a:tr>
              <a:tr h="7543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404953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0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25.11.2021 00:34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5 049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9356"/>
              </p:ext>
            </p:extLst>
          </p:nvPr>
        </p:nvGraphicFramePr>
        <p:xfrm>
          <a:off x="270564" y="1014180"/>
          <a:ext cx="8688797" cy="5303976"/>
        </p:xfrm>
        <a:graphic>
          <a:graphicData uri="http://schemas.openxmlformats.org/drawingml/2006/table">
            <a:tbl>
              <a:tblPr/>
              <a:tblGrid>
                <a:gridCol w="1853778">
                  <a:extLst>
                    <a:ext uri="{9D8B030D-6E8A-4147-A177-3AD203B41FA5}">
                      <a16:colId xmlns:a16="http://schemas.microsoft.com/office/drawing/2014/main" val="2074916930"/>
                    </a:ext>
                  </a:extLst>
                </a:gridCol>
                <a:gridCol w="1134966">
                  <a:extLst>
                    <a:ext uri="{9D8B030D-6E8A-4147-A177-3AD203B41FA5}">
                      <a16:colId xmlns:a16="http://schemas.microsoft.com/office/drawing/2014/main" val="3222032081"/>
                    </a:ext>
                  </a:extLst>
                </a:gridCol>
                <a:gridCol w="1049843">
                  <a:extLst>
                    <a:ext uri="{9D8B030D-6E8A-4147-A177-3AD203B41FA5}">
                      <a16:colId xmlns:a16="http://schemas.microsoft.com/office/drawing/2014/main" val="3955389205"/>
                    </a:ext>
                  </a:extLst>
                </a:gridCol>
                <a:gridCol w="1046691">
                  <a:extLst>
                    <a:ext uri="{9D8B030D-6E8A-4147-A177-3AD203B41FA5}">
                      <a16:colId xmlns:a16="http://schemas.microsoft.com/office/drawing/2014/main" val="65665859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1943575254"/>
                    </a:ext>
                  </a:extLst>
                </a:gridCol>
                <a:gridCol w="1261074">
                  <a:extLst>
                    <a:ext uri="{9D8B030D-6E8A-4147-A177-3AD203B41FA5}">
                      <a16:colId xmlns:a16="http://schemas.microsoft.com/office/drawing/2014/main" val="2956915237"/>
                    </a:ext>
                  </a:extLst>
                </a:gridCol>
                <a:gridCol w="1257921">
                  <a:extLst>
                    <a:ext uri="{9D8B030D-6E8A-4147-A177-3AD203B41FA5}">
                      <a16:colId xmlns:a16="http://schemas.microsoft.com/office/drawing/2014/main" val="755638057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3718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25.11. 2021, 11:00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252585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61810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24112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6025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6379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0086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852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7797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48303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4975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2165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0716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86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1897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2977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27160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6550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1555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40099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40199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442283"/>
                  </a:ext>
                </a:extLst>
              </a:tr>
              <a:tr h="344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603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9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Mezikrajové překlady pacientů </a:t>
            </a: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332819" y="1538653"/>
            <a:ext cx="98852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25.11. Na žádost </a:t>
            </a:r>
            <a:r>
              <a:rPr lang="cs-CZ" sz="2000" dirty="0">
                <a:solidFill>
                  <a:srgbClr val="000000"/>
                </a:solidFill>
              </a:rPr>
              <a:t>KKIP JHM prof. </a:t>
            </a:r>
            <a:r>
              <a:rPr lang="cs-CZ" sz="2000" dirty="0" smtClean="0">
                <a:solidFill>
                  <a:srgbClr val="000000"/>
                </a:solidFill>
              </a:rPr>
              <a:t>Šrámek zorganizován hromadný transport pacientů:</a:t>
            </a:r>
          </a:p>
          <a:p>
            <a:endParaRPr lang="cs-CZ" sz="2000" dirty="0">
              <a:solidFill>
                <a:srgbClr val="00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</a:rPr>
              <a:t>	</a:t>
            </a:r>
            <a:r>
              <a:rPr lang="cs-CZ" sz="2000" dirty="0" smtClean="0">
                <a:solidFill>
                  <a:srgbClr val="000000"/>
                </a:solidFill>
              </a:rPr>
              <a:t>10 pacientů s O</a:t>
            </a:r>
            <a:r>
              <a:rPr lang="cs-CZ" sz="2000" baseline="-25000" dirty="0" smtClean="0">
                <a:solidFill>
                  <a:srgbClr val="000000"/>
                </a:solidFill>
              </a:rPr>
              <a:t>2</a:t>
            </a:r>
            <a:r>
              <a:rPr lang="cs-CZ" sz="2000" dirty="0" smtClean="0">
                <a:solidFill>
                  <a:srgbClr val="000000"/>
                </a:solidFill>
              </a:rPr>
              <a:t> přepraveno </a:t>
            </a:r>
            <a:r>
              <a:rPr lang="cs-CZ" sz="2000" dirty="0"/>
              <a:t>Mercedes </a:t>
            </a:r>
            <a:r>
              <a:rPr lang="cs-CZ" sz="2000" dirty="0" err="1"/>
              <a:t>Benz</a:t>
            </a:r>
            <a:r>
              <a:rPr lang="cs-CZ" sz="2000" dirty="0"/>
              <a:t> </a:t>
            </a:r>
            <a:r>
              <a:rPr lang="cs-CZ" sz="2000" dirty="0" err="1"/>
              <a:t>Atego</a:t>
            </a:r>
            <a:r>
              <a:rPr lang="cs-CZ" sz="2000" dirty="0"/>
              <a:t> </a:t>
            </a:r>
            <a:r>
              <a:rPr lang="cs-CZ" sz="2000" dirty="0" smtClean="0"/>
              <a:t>–</a:t>
            </a:r>
            <a:r>
              <a:rPr lang="cs-CZ" sz="2000" b="1" dirty="0" smtClean="0"/>
              <a:t> </a:t>
            </a:r>
            <a:r>
              <a:rPr lang="cs-CZ" sz="2000" b="1" dirty="0" smtClean="0"/>
              <a:t>Fénix </a:t>
            </a:r>
            <a:r>
              <a:rPr lang="cs-CZ" sz="2000" dirty="0" smtClean="0"/>
              <a:t>ZZS HMP</a:t>
            </a:r>
            <a:endParaRPr lang="cs-CZ" sz="2000" dirty="0"/>
          </a:p>
          <a:p>
            <a:r>
              <a:rPr lang="cs-CZ" sz="2000" baseline="-25000" dirty="0">
                <a:solidFill>
                  <a:srgbClr val="000000"/>
                </a:solidFill>
              </a:rPr>
              <a:t>	</a:t>
            </a:r>
            <a:r>
              <a:rPr lang="cs-CZ" sz="2000" dirty="0" smtClean="0">
                <a:solidFill>
                  <a:srgbClr val="000000"/>
                </a:solidFill>
              </a:rPr>
              <a:t>  5 </a:t>
            </a:r>
            <a:r>
              <a:rPr lang="cs-CZ" sz="2000" dirty="0">
                <a:solidFill>
                  <a:srgbClr val="000000"/>
                </a:solidFill>
              </a:rPr>
              <a:t>pacientů s </a:t>
            </a:r>
            <a:r>
              <a:rPr lang="cs-CZ" sz="2000" dirty="0" smtClean="0">
                <a:solidFill>
                  <a:srgbClr val="000000"/>
                </a:solidFill>
              </a:rPr>
              <a:t>O</a:t>
            </a:r>
            <a:r>
              <a:rPr lang="cs-CZ" sz="2000" baseline="-25000" dirty="0" smtClean="0">
                <a:solidFill>
                  <a:srgbClr val="000000"/>
                </a:solidFill>
              </a:rPr>
              <a:t>2</a:t>
            </a:r>
            <a:r>
              <a:rPr lang="cs-CZ" sz="2000" dirty="0" smtClean="0">
                <a:solidFill>
                  <a:srgbClr val="000000"/>
                </a:solidFill>
              </a:rPr>
              <a:t> dalšími vozy ZZS HMP</a:t>
            </a:r>
          </a:p>
          <a:p>
            <a:r>
              <a:rPr lang="cs-CZ" sz="2000" dirty="0" smtClean="0">
                <a:solidFill>
                  <a:srgbClr val="000000"/>
                </a:solidFill>
              </a:rPr>
              <a:t>	  2 pacienti s UPV přepraveni </a:t>
            </a:r>
            <a:r>
              <a:rPr lang="cs-CZ" sz="2000" dirty="0" smtClean="0">
                <a:solidFill>
                  <a:srgbClr val="000000"/>
                </a:solidFill>
              </a:rPr>
              <a:t>vozy ZZS </a:t>
            </a:r>
            <a:r>
              <a:rPr lang="cs-CZ" sz="2000" dirty="0" smtClean="0">
                <a:solidFill>
                  <a:srgbClr val="000000"/>
                </a:solidFill>
              </a:rPr>
              <a:t>JMK</a:t>
            </a:r>
          </a:p>
          <a:p>
            <a:r>
              <a:rPr lang="cs-CZ" sz="2000" dirty="0" smtClean="0">
                <a:solidFill>
                  <a:srgbClr val="000000"/>
                </a:solidFill>
              </a:rPr>
              <a:t>	  2 </a:t>
            </a:r>
            <a:r>
              <a:rPr lang="cs-CZ" sz="2000" dirty="0">
                <a:solidFill>
                  <a:srgbClr val="000000"/>
                </a:solidFill>
              </a:rPr>
              <a:t>pacienti s UPV </a:t>
            </a:r>
            <a:r>
              <a:rPr lang="cs-CZ" sz="2000" dirty="0" smtClean="0">
                <a:solidFill>
                  <a:srgbClr val="000000"/>
                </a:solidFill>
              </a:rPr>
              <a:t>transportováni </a:t>
            </a:r>
            <a:r>
              <a:rPr lang="cs-CZ" b="1" dirty="0"/>
              <a:t>W-3A </a:t>
            </a:r>
            <a:r>
              <a:rPr lang="cs-CZ" b="1" dirty="0" smtClean="0"/>
              <a:t>Sokol </a:t>
            </a:r>
            <a:r>
              <a:rPr lang="cs-CZ" sz="2000" dirty="0" smtClean="0">
                <a:solidFill>
                  <a:srgbClr val="000000"/>
                </a:solidFill>
              </a:rPr>
              <a:t>LZS </a:t>
            </a:r>
            <a:r>
              <a:rPr lang="cs-CZ" sz="2000" dirty="0" smtClean="0">
                <a:solidFill>
                  <a:srgbClr val="000000"/>
                </a:solidFill>
              </a:rPr>
              <a:t>Líně</a:t>
            </a:r>
            <a:endParaRPr lang="cs-CZ" sz="2000" dirty="0">
              <a:solidFill>
                <a:srgbClr val="000000"/>
              </a:solidFill>
            </a:endParaRPr>
          </a:p>
          <a:p>
            <a:endParaRPr lang="cs-CZ" dirty="0" smtClean="0">
              <a:solidFill>
                <a:srgbClr val="000000"/>
              </a:solidFill>
            </a:endParaRPr>
          </a:p>
          <a:p>
            <a:endParaRPr lang="cs-CZ" dirty="0">
              <a:solidFill>
                <a:srgbClr val="000000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5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Situační schéma transportu 25.11.2021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799869" y="1016606"/>
            <a:ext cx="1415900" cy="90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FN Brno Bohunice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797069" y="4710668"/>
            <a:ext cx="1211895" cy="82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FNUSA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Brno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4399554" y="3487224"/>
            <a:ext cx="211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Kontakt na lékaře: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MUDr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Kolouch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ředitel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ZZS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HMP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6987008" y="3315936"/>
            <a:ext cx="196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Praha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Šipka doprava 19"/>
          <p:cNvSpPr/>
          <p:nvPr/>
        </p:nvSpPr>
        <p:spPr>
          <a:xfrm rot="1262766">
            <a:off x="2543886" y="2657663"/>
            <a:ext cx="2030569" cy="190391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Šipka doprava 24"/>
          <p:cNvSpPr/>
          <p:nvPr/>
        </p:nvSpPr>
        <p:spPr>
          <a:xfrm rot="1418969" flipV="1">
            <a:off x="6443459" y="2264977"/>
            <a:ext cx="3299805" cy="222489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797069" y="5638713"/>
            <a:ext cx="18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2x UPV pacienti</a:t>
            </a:r>
            <a:endParaRPr kumimoji="0" lang="cs-CZ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Šipka doprava 21"/>
          <p:cNvSpPr/>
          <p:nvPr/>
        </p:nvSpPr>
        <p:spPr>
          <a:xfrm rot="20921651">
            <a:off x="2505875" y="1849809"/>
            <a:ext cx="1969320" cy="19176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97070" y="5952473"/>
            <a:ext cx="640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Kontaktní osoba: KKIP JHM prof. Šrámek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797071" y="1946903"/>
            <a:ext cx="198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2x UPV pacient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15x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 s O</a:t>
            </a:r>
            <a:r>
              <a:rPr kumimoji="0" lang="cs-CZ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797069" y="2691790"/>
            <a:ext cx="211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Kontaktní osoba: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prof. </a:t>
            </a:r>
            <a:r>
              <a:rPr kumimoji="0" lang="cs-CZ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Ludka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9" name="Obrázek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16" y="2691790"/>
            <a:ext cx="1979281" cy="781816"/>
          </a:xfrm>
          <a:prstGeom prst="rect">
            <a:avLst/>
          </a:prstGeom>
        </p:spPr>
      </p:pic>
      <p:sp>
        <p:nvSpPr>
          <p:cNvPr id="50" name="Šipka doprava 49"/>
          <p:cNvSpPr/>
          <p:nvPr/>
        </p:nvSpPr>
        <p:spPr>
          <a:xfrm rot="3200065">
            <a:off x="6313514" y="3619050"/>
            <a:ext cx="1464375" cy="24864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8" name="Obrázek 7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43" y="1286692"/>
            <a:ext cx="1985364" cy="995736"/>
          </a:xfrm>
          <a:prstGeom prst="rect">
            <a:avLst/>
          </a:prstGeom>
        </p:spPr>
      </p:pic>
      <p:sp>
        <p:nvSpPr>
          <p:cNvPr id="83" name="Obdélník 82"/>
          <p:cNvSpPr/>
          <p:nvPr/>
        </p:nvSpPr>
        <p:spPr>
          <a:xfrm>
            <a:off x="9247642" y="3113355"/>
            <a:ext cx="1211895" cy="720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FN Motol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9247642" y="3960235"/>
            <a:ext cx="1211894" cy="720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FN Bulovka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bdélník 84"/>
          <p:cNvSpPr/>
          <p:nvPr/>
        </p:nvSpPr>
        <p:spPr>
          <a:xfrm>
            <a:off x="9247642" y="4807115"/>
            <a:ext cx="1211895" cy="720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VFN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Šipka doprava 85"/>
          <p:cNvSpPr/>
          <p:nvPr/>
        </p:nvSpPr>
        <p:spPr>
          <a:xfrm rot="20073529" flipV="1">
            <a:off x="7455390" y="3845358"/>
            <a:ext cx="1818742" cy="207121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Šipka doprava 86"/>
          <p:cNvSpPr/>
          <p:nvPr/>
        </p:nvSpPr>
        <p:spPr>
          <a:xfrm flipV="1">
            <a:off x="7519414" y="4251745"/>
            <a:ext cx="1711021" cy="17896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Šipka doprava 87"/>
          <p:cNvSpPr/>
          <p:nvPr/>
        </p:nvSpPr>
        <p:spPr>
          <a:xfrm rot="1486283" flipV="1">
            <a:off x="7455791" y="4627040"/>
            <a:ext cx="1838266" cy="213453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487757" y="4497116"/>
            <a:ext cx="75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5x O</a:t>
            </a:r>
            <a:r>
              <a:rPr kumimoji="0" lang="cs-CZ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8467806" y="3902797"/>
            <a:ext cx="75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5x O</a:t>
            </a:r>
            <a:r>
              <a:rPr kumimoji="0" lang="cs-CZ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8455222" y="3139967"/>
            <a:ext cx="75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5x O</a:t>
            </a:r>
            <a:r>
              <a:rPr kumimoji="0" lang="cs-CZ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8336763" y="2072728"/>
            <a:ext cx="11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x UPV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0459537" y="3276339"/>
            <a:ext cx="19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Vymazal</a:t>
            </a:r>
          </a:p>
        </p:txBody>
      </p:sp>
      <p:sp>
        <p:nvSpPr>
          <p:cNvPr id="43" name="TextovéPole 42"/>
          <p:cNvSpPr txBox="1"/>
          <p:nvPr/>
        </p:nvSpPr>
        <p:spPr>
          <a:xfrm>
            <a:off x="10459537" y="4087463"/>
            <a:ext cx="19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prim.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Roháčová</a:t>
            </a:r>
          </a:p>
        </p:txBody>
      </p:sp>
      <p:sp>
        <p:nvSpPr>
          <p:cNvPr id="45" name="TextovéPole 44"/>
          <p:cNvSpPr txBox="1"/>
          <p:nvPr/>
        </p:nvSpPr>
        <p:spPr>
          <a:xfrm>
            <a:off x="10459537" y="4978777"/>
            <a:ext cx="19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prim.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Bláha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313197" y="921269"/>
            <a:ext cx="26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Koordinace přes NDLP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bdélník 47"/>
          <p:cNvSpPr/>
          <p:nvPr/>
        </p:nvSpPr>
        <p:spPr>
          <a:xfrm>
            <a:off x="9247642" y="5656382"/>
            <a:ext cx="1211895" cy="720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</a:rPr>
              <a:t>Nem</a:t>
            </a:r>
            <a:r>
              <a:rPr lang="cs-CZ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Homolka</a:t>
            </a:r>
            <a:endParaRPr kumimoji="0" lang="cs-CZ" sz="18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24654" y="5380707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</a:rPr>
              <a:t>Převoz </a:t>
            </a:r>
            <a:r>
              <a:rPr lang="cs-CZ" dirty="0">
                <a:solidFill>
                  <a:srgbClr val="000000"/>
                </a:solidFill>
              </a:rPr>
              <a:t>ZZS </a:t>
            </a:r>
            <a:r>
              <a:rPr lang="cs-CZ" dirty="0" smtClean="0">
                <a:solidFill>
                  <a:srgbClr val="000000"/>
                </a:solidFill>
              </a:rPr>
              <a:t>JMK</a:t>
            </a:r>
            <a:endParaRPr lang="cs-CZ" dirty="0"/>
          </a:p>
        </p:txBody>
      </p:sp>
      <p:sp>
        <p:nvSpPr>
          <p:cNvPr id="35" name="Šipka doprava 34"/>
          <p:cNvSpPr/>
          <p:nvPr/>
        </p:nvSpPr>
        <p:spPr>
          <a:xfrm>
            <a:off x="2631222" y="5708861"/>
            <a:ext cx="4683977" cy="202385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Šipka doprava 36"/>
          <p:cNvSpPr/>
          <p:nvPr/>
        </p:nvSpPr>
        <p:spPr>
          <a:xfrm rot="20882917" flipV="1">
            <a:off x="7358502" y="5510376"/>
            <a:ext cx="1818742" cy="207121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Šipka doprava 39"/>
          <p:cNvSpPr/>
          <p:nvPr/>
        </p:nvSpPr>
        <p:spPr>
          <a:xfrm rot="436379" flipV="1">
            <a:off x="7362287" y="5824362"/>
            <a:ext cx="1838266" cy="213453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8209672" y="5093653"/>
            <a:ext cx="11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x UPV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ovéPole 41"/>
          <p:cNvSpPr txBox="1"/>
          <p:nvPr/>
        </p:nvSpPr>
        <p:spPr>
          <a:xfrm>
            <a:off x="8332466" y="5625387"/>
            <a:ext cx="11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x UPV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10375675" y="5783984"/>
            <a:ext cx="20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MUDr. Mikulenka</a:t>
            </a:r>
          </a:p>
        </p:txBody>
      </p:sp>
    </p:spTree>
    <p:extLst>
      <p:ext uri="{BB962C8B-B14F-4D97-AF65-F5344CB8AC3E}">
        <p14:creationId xmlns:p14="http://schemas.microsoft.com/office/powerpoint/2010/main" val="27808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AD4F5B81-DEEF-420C-B58A-FBC4192C32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11 396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4 834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4 064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5 755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23.11.2021 0:36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2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48E49E2-A0EC-489C-AB52-5B28B9BF5E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1 058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03538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23.11.2021 0:36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0250"/>
              </p:ext>
            </p:extLst>
          </p:nvPr>
        </p:nvGraphicFramePr>
        <p:xfrm>
          <a:off x="8663882" y="3136993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</a:t>
                      </a:r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5 726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5 652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8663618" y="1734499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23.11.2021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21.10.2020</a:t>
            </a:r>
            <a:endParaRPr lang="cs-CZ" b="1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5525"/>
              </p:ext>
            </p:extLst>
          </p:nvPr>
        </p:nvGraphicFramePr>
        <p:xfrm>
          <a:off x="9219319" y="4593432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7">
            <a:extLst>
              <a:ext uri="{FF2B5EF4-FFF2-40B4-BE49-F238E27FC236}">
                <a16:creationId xmlns:a16="http://schemas.microsoft.com/office/drawing/2014/main" id="{DDE47825-8D0A-43E6-8EFE-5C6F1ED70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92" y="914673"/>
            <a:ext cx="8336772" cy="54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2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21539</TotalTime>
  <Words>2223</Words>
  <Application>Microsoft Office PowerPoint</Application>
  <PresentationFormat>Širokoúhlá obrazovka</PresentationFormat>
  <Paragraphs>681</Paragraphs>
  <Slides>15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2_Motiv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Mezikrajové překlady pacientů </vt:lpstr>
      <vt:lpstr>Situační schéma transportu 25.11.2021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  <vt:lpstr>Mezikrajové překlady pacientů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1563</cp:revision>
  <cp:lastPrinted>2020-10-20T04:21:56Z</cp:lastPrinted>
  <dcterms:created xsi:type="dcterms:W3CDTF">2020-07-15T10:33:32Z</dcterms:created>
  <dcterms:modified xsi:type="dcterms:W3CDTF">2021-11-25T15:30:44Z</dcterms:modified>
</cp:coreProperties>
</file>