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6" r:id="rId6"/>
    <p:sldId id="1300" r:id="rId7"/>
    <p:sldId id="1301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00"/>
            <p14:sldId id="1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6</a:t>
            </a:r>
            <a:r>
              <a:rPr lang="cs-CZ" b="1" dirty="0" smtClean="0"/>
              <a:t>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/>
              <a:t>6</a:t>
            </a:r>
            <a:r>
              <a:rPr lang="cs-CZ" b="1" dirty="0" smtClean="0"/>
              <a:t>.11.2021 </a:t>
            </a:r>
            <a:r>
              <a:rPr lang="cs-CZ" b="1" dirty="0" smtClean="0"/>
              <a:t>00:38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364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40446"/>
              </p:ext>
            </p:extLst>
          </p:nvPr>
        </p:nvGraphicFramePr>
        <p:xfrm>
          <a:off x="332819" y="1034474"/>
          <a:ext cx="8281584" cy="5232573"/>
        </p:xfrm>
        <a:graphic>
          <a:graphicData uri="http://schemas.openxmlformats.org/drawingml/2006/table">
            <a:tbl>
              <a:tblPr/>
              <a:tblGrid>
                <a:gridCol w="2206280">
                  <a:extLst>
                    <a:ext uri="{9D8B030D-6E8A-4147-A177-3AD203B41FA5}">
                      <a16:colId xmlns:a16="http://schemas.microsoft.com/office/drawing/2014/main" val="2314490403"/>
                    </a:ext>
                  </a:extLst>
                </a:gridCol>
                <a:gridCol w="1256557">
                  <a:extLst>
                    <a:ext uri="{9D8B030D-6E8A-4147-A177-3AD203B41FA5}">
                      <a16:colId xmlns:a16="http://schemas.microsoft.com/office/drawing/2014/main" val="733177217"/>
                    </a:ext>
                  </a:extLst>
                </a:gridCol>
                <a:gridCol w="1241945">
                  <a:extLst>
                    <a:ext uri="{9D8B030D-6E8A-4147-A177-3AD203B41FA5}">
                      <a16:colId xmlns:a16="http://schemas.microsoft.com/office/drawing/2014/main" val="272663915"/>
                    </a:ext>
                  </a:extLst>
                </a:gridCol>
                <a:gridCol w="1241945">
                  <a:extLst>
                    <a:ext uri="{9D8B030D-6E8A-4147-A177-3AD203B41FA5}">
                      <a16:colId xmlns:a16="http://schemas.microsoft.com/office/drawing/2014/main" val="136219517"/>
                    </a:ext>
                  </a:extLst>
                </a:gridCol>
                <a:gridCol w="1300390">
                  <a:extLst>
                    <a:ext uri="{9D8B030D-6E8A-4147-A177-3AD203B41FA5}">
                      <a16:colId xmlns:a16="http://schemas.microsoft.com/office/drawing/2014/main" val="9921035"/>
                    </a:ext>
                  </a:extLst>
                </a:gridCol>
                <a:gridCol w="1034467">
                  <a:extLst>
                    <a:ext uri="{9D8B030D-6E8A-4147-A177-3AD203B41FA5}">
                      <a16:colId xmlns:a16="http://schemas.microsoft.com/office/drawing/2014/main" val="1006300634"/>
                    </a:ext>
                  </a:extLst>
                </a:gridCol>
              </a:tblGrid>
              <a:tr h="21331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55728"/>
                  </a:ext>
                </a:extLst>
              </a:tr>
              <a:tr h="21331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81411"/>
                  </a:ext>
                </a:extLst>
              </a:tr>
              <a:tr h="17674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06241"/>
                  </a:ext>
                </a:extLst>
              </a:tr>
              <a:tr h="1889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760668"/>
                  </a:ext>
                </a:extLst>
              </a:tr>
              <a:tr h="73747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23646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714388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65588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79348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005450"/>
                  </a:ext>
                </a:extLst>
              </a:tr>
              <a:tr h="190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171081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523030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70867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87950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74351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473318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01519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34582"/>
                  </a:ext>
                </a:extLst>
              </a:tr>
              <a:tr h="1828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981622"/>
                  </a:ext>
                </a:extLst>
              </a:tr>
              <a:tr h="2057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84522"/>
                  </a:ext>
                </a:extLst>
              </a:tr>
              <a:tr h="1980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3 484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430354"/>
                  </a:ext>
                </a:extLst>
              </a:tr>
              <a:tr h="25902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00303"/>
                  </a:ext>
                </a:extLst>
              </a:tr>
              <a:tr h="17674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088502"/>
                  </a:ext>
                </a:extLst>
              </a:tr>
              <a:tr h="20570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52204"/>
                  </a:ext>
                </a:extLst>
              </a:tr>
              <a:tr h="18284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26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32445"/>
              </p:ext>
            </p:extLst>
          </p:nvPr>
        </p:nvGraphicFramePr>
        <p:xfrm>
          <a:off x="415635" y="979050"/>
          <a:ext cx="8252886" cy="5357097"/>
        </p:xfrm>
        <a:graphic>
          <a:graphicData uri="http://schemas.openxmlformats.org/drawingml/2006/table">
            <a:tbl>
              <a:tblPr/>
              <a:tblGrid>
                <a:gridCol w="2198634">
                  <a:extLst>
                    <a:ext uri="{9D8B030D-6E8A-4147-A177-3AD203B41FA5}">
                      <a16:colId xmlns:a16="http://schemas.microsoft.com/office/drawing/2014/main" val="18341185"/>
                    </a:ext>
                  </a:extLst>
                </a:gridCol>
                <a:gridCol w="1252203">
                  <a:extLst>
                    <a:ext uri="{9D8B030D-6E8A-4147-A177-3AD203B41FA5}">
                      <a16:colId xmlns:a16="http://schemas.microsoft.com/office/drawing/2014/main" val="2862597660"/>
                    </a:ext>
                  </a:extLst>
                </a:gridCol>
                <a:gridCol w="1237642">
                  <a:extLst>
                    <a:ext uri="{9D8B030D-6E8A-4147-A177-3AD203B41FA5}">
                      <a16:colId xmlns:a16="http://schemas.microsoft.com/office/drawing/2014/main" val="646585096"/>
                    </a:ext>
                  </a:extLst>
                </a:gridCol>
                <a:gridCol w="1237642">
                  <a:extLst>
                    <a:ext uri="{9D8B030D-6E8A-4147-A177-3AD203B41FA5}">
                      <a16:colId xmlns:a16="http://schemas.microsoft.com/office/drawing/2014/main" val="3762618310"/>
                    </a:ext>
                  </a:extLst>
                </a:gridCol>
                <a:gridCol w="1295883">
                  <a:extLst>
                    <a:ext uri="{9D8B030D-6E8A-4147-A177-3AD203B41FA5}">
                      <a16:colId xmlns:a16="http://schemas.microsoft.com/office/drawing/2014/main" val="1093027514"/>
                    </a:ext>
                  </a:extLst>
                </a:gridCol>
                <a:gridCol w="1030882">
                  <a:extLst>
                    <a:ext uri="{9D8B030D-6E8A-4147-A177-3AD203B41FA5}">
                      <a16:colId xmlns:a16="http://schemas.microsoft.com/office/drawing/2014/main" val="1379087277"/>
                    </a:ext>
                  </a:extLst>
                </a:gridCol>
              </a:tblGrid>
              <a:tr h="21378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307257"/>
                  </a:ext>
                </a:extLst>
              </a:tr>
              <a:tr h="22674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40512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40027"/>
                  </a:ext>
                </a:extLst>
              </a:tr>
              <a:tr h="2008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03777"/>
                  </a:ext>
                </a:extLst>
              </a:tr>
              <a:tr h="78387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24131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40818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807014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34083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829939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68967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51506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7769"/>
                  </a:ext>
                </a:extLst>
              </a:tr>
              <a:tr h="202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915566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04193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228137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80688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738456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68418"/>
                  </a:ext>
                </a:extLst>
              </a:tr>
              <a:tr h="2008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986617"/>
                  </a:ext>
                </a:extLst>
              </a:tr>
              <a:tr h="2186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68" marR="5268" marT="5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68" marR="5268" marT="5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27110"/>
                  </a:ext>
                </a:extLst>
              </a:tr>
              <a:tr h="19434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78505"/>
                  </a:ext>
                </a:extLst>
              </a:tr>
              <a:tr h="193893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75110"/>
                  </a:ext>
                </a:extLst>
              </a:tr>
              <a:tr h="19434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133265"/>
                  </a:ext>
                </a:extLst>
              </a:tr>
              <a:tr h="19434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8" marR="5268" marT="5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93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496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6.11.2021 </a:t>
            </a:r>
            <a:r>
              <a:rPr lang="cs-CZ" b="1" dirty="0" smtClean="0"/>
              <a:t>00:38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2247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52667"/>
              </p:ext>
            </p:extLst>
          </p:nvPr>
        </p:nvGraphicFramePr>
        <p:xfrm>
          <a:off x="332818" y="988287"/>
          <a:ext cx="8720147" cy="5329382"/>
        </p:xfrm>
        <a:graphic>
          <a:graphicData uri="http://schemas.openxmlformats.org/drawingml/2006/table">
            <a:tbl>
              <a:tblPr/>
              <a:tblGrid>
                <a:gridCol w="2006006">
                  <a:extLst>
                    <a:ext uri="{9D8B030D-6E8A-4147-A177-3AD203B41FA5}">
                      <a16:colId xmlns:a16="http://schemas.microsoft.com/office/drawing/2014/main" val="1054779802"/>
                    </a:ext>
                  </a:extLst>
                </a:gridCol>
                <a:gridCol w="1142493">
                  <a:extLst>
                    <a:ext uri="{9D8B030D-6E8A-4147-A177-3AD203B41FA5}">
                      <a16:colId xmlns:a16="http://schemas.microsoft.com/office/drawing/2014/main" val="2737642096"/>
                    </a:ext>
                  </a:extLst>
                </a:gridCol>
                <a:gridCol w="1129209">
                  <a:extLst>
                    <a:ext uri="{9D8B030D-6E8A-4147-A177-3AD203B41FA5}">
                      <a16:colId xmlns:a16="http://schemas.microsoft.com/office/drawing/2014/main" val="2311560956"/>
                    </a:ext>
                  </a:extLst>
                </a:gridCol>
                <a:gridCol w="1129209">
                  <a:extLst>
                    <a:ext uri="{9D8B030D-6E8A-4147-A177-3AD203B41FA5}">
                      <a16:colId xmlns:a16="http://schemas.microsoft.com/office/drawing/2014/main" val="124905970"/>
                    </a:ext>
                  </a:extLst>
                </a:gridCol>
                <a:gridCol w="1182347">
                  <a:extLst>
                    <a:ext uri="{9D8B030D-6E8A-4147-A177-3AD203B41FA5}">
                      <a16:colId xmlns:a16="http://schemas.microsoft.com/office/drawing/2014/main" val="2202124077"/>
                    </a:ext>
                  </a:extLst>
                </a:gridCol>
                <a:gridCol w="1182347">
                  <a:extLst>
                    <a:ext uri="{9D8B030D-6E8A-4147-A177-3AD203B41FA5}">
                      <a16:colId xmlns:a16="http://schemas.microsoft.com/office/drawing/2014/main" val="2695633537"/>
                    </a:ext>
                  </a:extLst>
                </a:gridCol>
                <a:gridCol w="948536">
                  <a:extLst>
                    <a:ext uri="{9D8B030D-6E8A-4147-A177-3AD203B41FA5}">
                      <a16:colId xmlns:a16="http://schemas.microsoft.com/office/drawing/2014/main" val="17573033"/>
                    </a:ext>
                  </a:extLst>
                </a:gridCol>
              </a:tblGrid>
              <a:tr h="22453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7621"/>
                  </a:ext>
                </a:extLst>
              </a:tr>
              <a:tr h="22453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812279"/>
                  </a:ext>
                </a:extLst>
              </a:tr>
              <a:tr h="19887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80251"/>
                  </a:ext>
                </a:extLst>
              </a:tr>
              <a:tr h="2245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25299"/>
                  </a:ext>
                </a:extLst>
              </a:tr>
              <a:tr h="58379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62177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82045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16153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34976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20957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43165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75156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577459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288248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660529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123098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06273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65496"/>
                  </a:ext>
                </a:extLst>
              </a:tr>
              <a:tr h="192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822158"/>
                  </a:ext>
                </a:extLst>
              </a:tr>
              <a:tr h="1988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82288"/>
                  </a:ext>
                </a:extLst>
              </a:tr>
              <a:tr h="21651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23 012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65918"/>
                  </a:ext>
                </a:extLst>
              </a:tr>
              <a:tr h="192461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97380"/>
                  </a:ext>
                </a:extLst>
              </a:tr>
              <a:tr h="19240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578407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637016"/>
                  </a:ext>
                </a:extLst>
              </a:tr>
              <a:tr h="192461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5x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23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07769" y="3163669"/>
            <a:ext cx="220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6.11</a:t>
            </a:r>
            <a:r>
              <a:rPr lang="cs-CZ" dirty="0" smtClean="0">
                <a:solidFill>
                  <a:srgbClr val="FF0000"/>
                </a:solidFill>
              </a:rPr>
              <a:t>. 2021 </a:t>
            </a:r>
            <a:r>
              <a:rPr lang="cs-CZ" dirty="0" smtClean="0">
                <a:solidFill>
                  <a:srgbClr val="FF0000"/>
                </a:solidFill>
              </a:rPr>
              <a:t>14:05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10378"/>
              </p:ext>
            </p:extLst>
          </p:nvPr>
        </p:nvGraphicFramePr>
        <p:xfrm>
          <a:off x="1166890" y="1095609"/>
          <a:ext cx="6952762" cy="4782450"/>
        </p:xfrm>
        <a:graphic>
          <a:graphicData uri="http://schemas.openxmlformats.org/drawingml/2006/table">
            <a:tbl>
              <a:tblPr/>
              <a:tblGrid>
                <a:gridCol w="3865675">
                  <a:extLst>
                    <a:ext uri="{9D8B030D-6E8A-4147-A177-3AD203B41FA5}">
                      <a16:colId xmlns:a16="http://schemas.microsoft.com/office/drawing/2014/main" val="3683644295"/>
                    </a:ext>
                  </a:extLst>
                </a:gridCol>
                <a:gridCol w="922622">
                  <a:extLst>
                    <a:ext uri="{9D8B030D-6E8A-4147-A177-3AD203B41FA5}">
                      <a16:colId xmlns:a16="http://schemas.microsoft.com/office/drawing/2014/main" val="2708748755"/>
                    </a:ext>
                  </a:extLst>
                </a:gridCol>
                <a:gridCol w="2164465">
                  <a:extLst>
                    <a:ext uri="{9D8B030D-6E8A-4147-A177-3AD203B41FA5}">
                      <a16:colId xmlns:a16="http://schemas.microsoft.com/office/drawing/2014/main" val="2310019515"/>
                    </a:ext>
                  </a:extLst>
                </a:gridCol>
              </a:tblGrid>
              <a:tr h="26867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0396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Stodská</a:t>
                      </a:r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nemocnice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22.10.2021 7:54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3258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25.10.2021 11:19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6839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Strakonice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18:35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17158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</a:t>
                      </a:r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zdrav. Zařízení Krnov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12:35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70941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NEMOS PLUS s.r.o., Nemocnice Ostrov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01.11.2021 23:17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22066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62564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26471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79847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76690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57793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25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Překlady pacientů za posledních 24h.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 </a:t>
            </a:r>
            <a:r>
              <a:rPr lang="cs-CZ" b="1" dirty="0" smtClean="0"/>
              <a:t>(STČ) </a:t>
            </a:r>
            <a:r>
              <a:rPr lang="cs-CZ" b="1" dirty="0" err="1" smtClean="0"/>
              <a:t>Nem</a:t>
            </a:r>
            <a:r>
              <a:rPr lang="cs-CZ" b="1" dirty="0" smtClean="0"/>
              <a:t>. Beroun pacientka *1960, C+ do ARO </a:t>
            </a:r>
            <a:r>
              <a:rPr lang="cs-CZ" b="1" dirty="0" err="1"/>
              <a:t>n</a:t>
            </a:r>
            <a:r>
              <a:rPr lang="cs-CZ" b="1" dirty="0" err="1" smtClean="0"/>
              <a:t>em</a:t>
            </a:r>
            <a:r>
              <a:rPr lang="cs-CZ" b="1" dirty="0" smtClean="0"/>
              <a:t>. Karlovy Vary (KVK)</a:t>
            </a:r>
          </a:p>
          <a:p>
            <a:pPr marL="0" indent="0">
              <a:buNone/>
            </a:pPr>
            <a:endParaRPr lang="cs-CZ" b="1" dirty="0"/>
          </a:p>
          <a:p>
            <a:pPr marL="0" indent="0">
              <a:buNone/>
            </a:pPr>
            <a:r>
              <a:rPr lang="cs-CZ" b="1" dirty="0" smtClean="0"/>
              <a:t>(ULK) </a:t>
            </a:r>
            <a:r>
              <a:rPr lang="cs-CZ" b="1" dirty="0" err="1" smtClean="0"/>
              <a:t>Nem</a:t>
            </a:r>
            <a:r>
              <a:rPr lang="cs-CZ" b="1" dirty="0" smtClean="0"/>
              <a:t>. Ústí n. L. Dětské odd. pac. *2021 C+ UPV, na dětské odd. </a:t>
            </a:r>
            <a:r>
              <a:rPr lang="cs-CZ" b="1" dirty="0" err="1" smtClean="0"/>
              <a:t>nem</a:t>
            </a:r>
            <a:r>
              <a:rPr lang="cs-CZ" b="1" dirty="0" smtClean="0"/>
              <a:t>. Motol (PHA)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4916981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18334</TotalTime>
  <Words>825</Words>
  <Application>Microsoft Office PowerPoint</Application>
  <PresentationFormat>Širokoúhlá obrazovka</PresentationFormat>
  <Paragraphs>386</Paragraphs>
  <Slides>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Seznam nemocnic neaktualizovaných déle než 48 h </vt:lpstr>
      <vt:lpstr>Překlady pacientů za posledních 24h.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1377</cp:revision>
  <cp:lastPrinted>2020-10-20T04:21:56Z</cp:lastPrinted>
  <dcterms:created xsi:type="dcterms:W3CDTF">2020-07-15T10:33:32Z</dcterms:created>
  <dcterms:modified xsi:type="dcterms:W3CDTF">2021-11-06T13:30:17Z</dcterms:modified>
</cp:coreProperties>
</file>