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9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4174" r:id="rId2"/>
    <p:sldMasterId id="2147484184" r:id="rId3"/>
    <p:sldMasterId id="2147484190" r:id="rId4"/>
  </p:sldMasterIdLst>
  <p:notesMasterIdLst>
    <p:notesMasterId r:id="rId29"/>
  </p:notesMasterIdLst>
  <p:sldIdLst>
    <p:sldId id="2081" r:id="rId5"/>
    <p:sldId id="2085" r:id="rId6"/>
    <p:sldId id="2086" r:id="rId7"/>
    <p:sldId id="2114" r:id="rId8"/>
    <p:sldId id="2076" r:id="rId9"/>
    <p:sldId id="2107" r:id="rId10"/>
    <p:sldId id="2101" r:id="rId11"/>
    <p:sldId id="2113" r:id="rId12"/>
    <p:sldId id="2110" r:id="rId13"/>
    <p:sldId id="2098" r:id="rId14"/>
    <p:sldId id="2088" r:id="rId15"/>
    <p:sldId id="2084" r:id="rId16"/>
    <p:sldId id="2108" r:id="rId17"/>
    <p:sldId id="1772" r:id="rId18"/>
    <p:sldId id="2105" r:id="rId19"/>
    <p:sldId id="2083" r:id="rId20"/>
    <p:sldId id="2100" r:id="rId21"/>
    <p:sldId id="2089" r:id="rId22"/>
    <p:sldId id="1989" r:id="rId23"/>
    <p:sldId id="2090" r:id="rId24"/>
    <p:sldId id="1842" r:id="rId25"/>
    <p:sldId id="2102" r:id="rId26"/>
    <p:sldId id="2103" r:id="rId27"/>
    <p:sldId id="210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chová Anna Mgr." initials="KAM" lastIdx="1" clrIdx="0">
    <p:extLst>
      <p:ext uri="{19B8F6BF-5375-455C-9EA6-DF929625EA0E}">
        <p15:presenceInfo xmlns:p15="http://schemas.microsoft.com/office/powerpoint/2012/main" userId="Klechová Anna Mg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DE5F5"/>
    <a:srgbClr val="F7E7E9"/>
    <a:srgbClr val="FBCBD8"/>
    <a:srgbClr val="C00000"/>
    <a:srgbClr val="FFFFFF"/>
    <a:srgbClr val="FFCCFF"/>
    <a:srgbClr val="305983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721" autoAdjust="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8069204330972E-2"/>
          <c:y val="8.3481760709576552E-2"/>
          <c:w val="0.91740097734358894"/>
          <c:h val="0.741789624120147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List1!$A$2:$A$55</c:f>
              <c:numCache>
                <c:formatCode>m/d/yyyy</c:formatCode>
                <c:ptCount val="54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</c:numCache>
            </c:numRef>
          </c:cat>
          <c:val>
            <c:numRef>
              <c:f>List1!$B$2:$B$55</c:f>
              <c:numCache>
                <c:formatCode>General</c:formatCode>
                <c:ptCount val="54"/>
                <c:pt idx="0">
                  <c:v>380074</c:v>
                </c:pt>
                <c:pt idx="1">
                  <c:v>400266</c:v>
                </c:pt>
                <c:pt idx="2">
                  <c:v>418771</c:v>
                </c:pt>
                <c:pt idx="3">
                  <c:v>785857</c:v>
                </c:pt>
                <c:pt idx="4">
                  <c:v>799538</c:v>
                </c:pt>
                <c:pt idx="5">
                  <c:v>799695</c:v>
                </c:pt>
                <c:pt idx="6">
                  <c:v>800741</c:v>
                </c:pt>
                <c:pt idx="7">
                  <c:v>1209018</c:v>
                </c:pt>
                <c:pt idx="8">
                  <c:v>1234433</c:v>
                </c:pt>
                <c:pt idx="9">
                  <c:v>1260580</c:v>
                </c:pt>
                <c:pt idx="10">
                  <c:v>1644355</c:v>
                </c:pt>
                <c:pt idx="11">
                  <c:v>1662523</c:v>
                </c:pt>
                <c:pt idx="12">
                  <c:v>1662664</c:v>
                </c:pt>
                <c:pt idx="13">
                  <c:v>1665873</c:v>
                </c:pt>
                <c:pt idx="14">
                  <c:v>2103054</c:v>
                </c:pt>
                <c:pt idx="15">
                  <c:v>2149719</c:v>
                </c:pt>
                <c:pt idx="16">
                  <c:v>2197815</c:v>
                </c:pt>
                <c:pt idx="17">
                  <c:v>2620675</c:v>
                </c:pt>
                <c:pt idx="18">
                  <c:v>2659902</c:v>
                </c:pt>
                <c:pt idx="19">
                  <c:v>2660067</c:v>
                </c:pt>
                <c:pt idx="20">
                  <c:v>2663394</c:v>
                </c:pt>
                <c:pt idx="21">
                  <c:v>3135780</c:v>
                </c:pt>
                <c:pt idx="22">
                  <c:v>3168741</c:v>
                </c:pt>
                <c:pt idx="23">
                  <c:v>3199547</c:v>
                </c:pt>
                <c:pt idx="24">
                  <c:v>3304407</c:v>
                </c:pt>
                <c:pt idx="25">
                  <c:v>3326012</c:v>
                </c:pt>
                <c:pt idx="26">
                  <c:v>3326603</c:v>
                </c:pt>
                <c:pt idx="27">
                  <c:v>3330124</c:v>
                </c:pt>
                <c:pt idx="28">
                  <c:v>3843569</c:v>
                </c:pt>
                <c:pt idx="29">
                  <c:v>3879037</c:v>
                </c:pt>
                <c:pt idx="30">
                  <c:v>3905239</c:v>
                </c:pt>
                <c:pt idx="31">
                  <c:v>4088742</c:v>
                </c:pt>
                <c:pt idx="32">
                  <c:v>4102496</c:v>
                </c:pt>
                <c:pt idx="33">
                  <c:v>4102522</c:v>
                </c:pt>
                <c:pt idx="34">
                  <c:v>4698722</c:v>
                </c:pt>
                <c:pt idx="35">
                  <c:v>4871992</c:v>
                </c:pt>
                <c:pt idx="36">
                  <c:v>4915558</c:v>
                </c:pt>
                <c:pt idx="37">
                  <c:v>4955576</c:v>
                </c:pt>
                <c:pt idx="38">
                  <c:v>5070066</c:v>
                </c:pt>
                <c:pt idx="39">
                  <c:v>5090195</c:v>
                </c:pt>
                <c:pt idx="40">
                  <c:v>5106691</c:v>
                </c:pt>
                <c:pt idx="41">
                  <c:v>5114175</c:v>
                </c:pt>
                <c:pt idx="42">
                  <c:v>5956713</c:v>
                </c:pt>
                <c:pt idx="43">
                  <c:v>6046619</c:v>
                </c:pt>
                <c:pt idx="44">
                  <c:v>6107443</c:v>
                </c:pt>
                <c:pt idx="45">
                  <c:v>6141760</c:v>
                </c:pt>
                <c:pt idx="46">
                  <c:v>6153577</c:v>
                </c:pt>
                <c:pt idx="47">
                  <c:v>6167571</c:v>
                </c:pt>
                <c:pt idx="48">
                  <c:v>6173874</c:v>
                </c:pt>
                <c:pt idx="49">
                  <c:v>6982664</c:v>
                </c:pt>
                <c:pt idx="50">
                  <c:v>7082158</c:v>
                </c:pt>
                <c:pt idx="51">
                  <c:v>7127051</c:v>
                </c:pt>
                <c:pt idx="52">
                  <c:v>7158582</c:v>
                </c:pt>
                <c:pt idx="53">
                  <c:v>7170808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A-4B66-9E45-FC701E9D0F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8A-4B66-9E45-FC701E9D0F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8A-4B66-9E45-FC701E9D0F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8A-4B66-9E45-FC701E9D0F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8A-4B66-9E45-FC701E9D0F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8A-4B66-9E45-FC701E9D0F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78A-4B66-9E45-FC701E9D0F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78A-4B66-9E45-FC701E9D0FD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78A-4B66-9E45-FC701E9D0F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List1!$A$2:$A$55</c:f>
              <c:numCache>
                <c:formatCode>m/d/yyyy</c:formatCode>
                <c:ptCount val="54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</c:numCache>
            </c:numRef>
          </c:cat>
          <c:val>
            <c:numRef>
              <c:f>List1!$C$2:$C$55</c:f>
              <c:numCache>
                <c:formatCode>General</c:formatCode>
                <c:ptCount val="54"/>
                <c:pt idx="0">
                  <c:v>147838</c:v>
                </c:pt>
                <c:pt idx="1">
                  <c:v>160889</c:v>
                </c:pt>
                <c:pt idx="2">
                  <c:v>171139</c:v>
                </c:pt>
                <c:pt idx="3">
                  <c:v>280026</c:v>
                </c:pt>
                <c:pt idx="4">
                  <c:v>287848</c:v>
                </c:pt>
                <c:pt idx="5">
                  <c:v>287925</c:v>
                </c:pt>
                <c:pt idx="6">
                  <c:v>288226</c:v>
                </c:pt>
                <c:pt idx="7">
                  <c:v>432044</c:v>
                </c:pt>
                <c:pt idx="8">
                  <c:v>443327</c:v>
                </c:pt>
                <c:pt idx="9">
                  <c:v>453390</c:v>
                </c:pt>
                <c:pt idx="10">
                  <c:v>560060</c:v>
                </c:pt>
                <c:pt idx="11">
                  <c:v>567250</c:v>
                </c:pt>
                <c:pt idx="12">
                  <c:v>567349</c:v>
                </c:pt>
                <c:pt idx="13">
                  <c:v>567718</c:v>
                </c:pt>
                <c:pt idx="14">
                  <c:v>700427</c:v>
                </c:pt>
                <c:pt idx="15">
                  <c:v>711391</c:v>
                </c:pt>
                <c:pt idx="16">
                  <c:v>721090</c:v>
                </c:pt>
                <c:pt idx="17">
                  <c:v>815397</c:v>
                </c:pt>
                <c:pt idx="18">
                  <c:v>822639</c:v>
                </c:pt>
                <c:pt idx="19">
                  <c:v>822702</c:v>
                </c:pt>
                <c:pt idx="20">
                  <c:v>823016</c:v>
                </c:pt>
                <c:pt idx="21">
                  <c:v>951222</c:v>
                </c:pt>
                <c:pt idx="22">
                  <c:v>960945</c:v>
                </c:pt>
                <c:pt idx="23">
                  <c:v>966691</c:v>
                </c:pt>
                <c:pt idx="24">
                  <c:v>974278</c:v>
                </c:pt>
                <c:pt idx="25">
                  <c:v>977769</c:v>
                </c:pt>
                <c:pt idx="26">
                  <c:v>977826</c:v>
                </c:pt>
                <c:pt idx="27">
                  <c:v>978152</c:v>
                </c:pt>
                <c:pt idx="28">
                  <c:v>1101070</c:v>
                </c:pt>
                <c:pt idx="29">
                  <c:v>1110134</c:v>
                </c:pt>
                <c:pt idx="30">
                  <c:v>1114207</c:v>
                </c:pt>
                <c:pt idx="31">
                  <c:v>1119856</c:v>
                </c:pt>
                <c:pt idx="32">
                  <c:v>1121574</c:v>
                </c:pt>
                <c:pt idx="33">
                  <c:v>1121586</c:v>
                </c:pt>
                <c:pt idx="34">
                  <c:v>1218244</c:v>
                </c:pt>
                <c:pt idx="35">
                  <c:v>1249114</c:v>
                </c:pt>
                <c:pt idx="36">
                  <c:v>1257503</c:v>
                </c:pt>
                <c:pt idx="37">
                  <c:v>1263983</c:v>
                </c:pt>
                <c:pt idx="38">
                  <c:v>1269116</c:v>
                </c:pt>
                <c:pt idx="39">
                  <c:v>1271209</c:v>
                </c:pt>
                <c:pt idx="40">
                  <c:v>1273090</c:v>
                </c:pt>
                <c:pt idx="41">
                  <c:v>1273293</c:v>
                </c:pt>
                <c:pt idx="42">
                  <c:v>1363578</c:v>
                </c:pt>
                <c:pt idx="43">
                  <c:v>1374784</c:v>
                </c:pt>
                <c:pt idx="44">
                  <c:v>1380014</c:v>
                </c:pt>
                <c:pt idx="45">
                  <c:v>1384073</c:v>
                </c:pt>
                <c:pt idx="46">
                  <c:v>1385471</c:v>
                </c:pt>
                <c:pt idx="47">
                  <c:v>1386899</c:v>
                </c:pt>
                <c:pt idx="48">
                  <c:v>1387006</c:v>
                </c:pt>
                <c:pt idx="49">
                  <c:v>1447522</c:v>
                </c:pt>
                <c:pt idx="50">
                  <c:v>1456357</c:v>
                </c:pt>
                <c:pt idx="51">
                  <c:v>1459827</c:v>
                </c:pt>
                <c:pt idx="52">
                  <c:v>1462418</c:v>
                </c:pt>
                <c:pt idx="53">
                  <c:v>1463401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8A-4B66-9E45-FC701E9D0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dateAx>
        <c:axId val="488445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Offset val="100"/>
        <c:baseTimeUnit val="days"/>
        <c:majorUnit val="1"/>
      </c:date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4560783597242141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441.08656323803501</c:v>
                </c:pt>
                <c:pt idx="1">
                  <c:v>504.97410116735398</c:v>
                </c:pt>
                <c:pt idx="2">
                  <c:v>651.87793104396701</c:v>
                </c:pt>
                <c:pt idx="3">
                  <c:v>543.73170734756604</c:v>
                </c:pt>
                <c:pt idx="4">
                  <c:v>294.43278243355201</c:v>
                </c:pt>
                <c:pt idx="5">
                  <c:v>212.291662238714</c:v>
                </c:pt>
                <c:pt idx="6">
                  <c:v>183.28596987158701</c:v>
                </c:pt>
                <c:pt idx="7">
                  <c:v>154.78037564872099</c:v>
                </c:pt>
                <c:pt idx="8">
                  <c:v>117.77311297342099</c:v>
                </c:pt>
                <c:pt idx="9">
                  <c:v>180.78547915028301</c:v>
                </c:pt>
                <c:pt idx="10">
                  <c:v>184.411190696174</c:v>
                </c:pt>
                <c:pt idx="11">
                  <c:v>264.551918313969</c:v>
                </c:pt>
                <c:pt idx="12">
                  <c:v>194.66320265351999</c:v>
                </c:pt>
                <c:pt idx="13">
                  <c:v>235.921299555037</c:v>
                </c:pt>
                <c:pt idx="14">
                  <c:v>556.60923456228204</c:v>
                </c:pt>
                <c:pt idx="15">
                  <c:v>798.65673638451506</c:v>
                </c:pt>
                <c:pt idx="16">
                  <c:v>777.65261432556099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5030486293927378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816.02504662748402</c:v>
                </c:pt>
                <c:pt idx="1">
                  <c:v>930.434261417122</c:v>
                </c:pt>
                <c:pt idx="2">
                  <c:v>1151.1435632917401</c:v>
                </c:pt>
                <c:pt idx="3">
                  <c:v>1095.08481089866</c:v>
                </c:pt>
                <c:pt idx="4">
                  <c:v>759.261152694874</c:v>
                </c:pt>
                <c:pt idx="5">
                  <c:v>623.52140633428598</c:v>
                </c:pt>
                <c:pt idx="6">
                  <c:v>530.442723115597</c:v>
                </c:pt>
                <c:pt idx="7">
                  <c:v>431.37033681085597</c:v>
                </c:pt>
                <c:pt idx="8">
                  <c:v>325.77539126541097</c:v>
                </c:pt>
                <c:pt idx="9">
                  <c:v>340.23079282588901</c:v>
                </c:pt>
                <c:pt idx="10">
                  <c:v>292.45745352235798</c:v>
                </c:pt>
                <c:pt idx="11">
                  <c:v>275.18148580373702</c:v>
                </c:pt>
                <c:pt idx="12">
                  <c:v>239.04298190254201</c:v>
                </c:pt>
                <c:pt idx="13">
                  <c:v>230.05242727346399</c:v>
                </c:pt>
                <c:pt idx="14">
                  <c:v>267.072358099079</c:v>
                </c:pt>
                <c:pt idx="15">
                  <c:v>191.26964259901001</c:v>
                </c:pt>
                <c:pt idx="16">
                  <c:v>164.650549481544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8.9243512370193803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984.12261619810999</c:v>
                </c:pt>
                <c:pt idx="1">
                  <c:v>1136.30163470867</c:v>
                </c:pt>
                <c:pt idx="2">
                  <c:v>1398.0780133936501</c:v>
                </c:pt>
                <c:pt idx="3">
                  <c:v>1529.97440356025</c:v>
                </c:pt>
                <c:pt idx="4">
                  <c:v>1556.18762498724</c:v>
                </c:pt>
                <c:pt idx="5">
                  <c:v>1519.8923953190999</c:v>
                </c:pt>
                <c:pt idx="6">
                  <c:v>1325.4875540573501</c:v>
                </c:pt>
                <c:pt idx="7">
                  <c:v>1075.3351378151201</c:v>
                </c:pt>
                <c:pt idx="8">
                  <c:v>949.72517631653204</c:v>
                </c:pt>
                <c:pt idx="9">
                  <c:v>947.47155094497998</c:v>
                </c:pt>
                <c:pt idx="10">
                  <c:v>904.29683330051705</c:v>
                </c:pt>
                <c:pt idx="11">
                  <c:v>982.46205013486099</c:v>
                </c:pt>
                <c:pt idx="12">
                  <c:v>1144.72307688658</c:v>
                </c:pt>
                <c:pt idx="13">
                  <c:v>1315.0497102312199</c:v>
                </c:pt>
                <c:pt idx="14">
                  <c:v>1971.32914079939</c:v>
                </c:pt>
                <c:pt idx="15">
                  <c:v>1710.62026886936</c:v>
                </c:pt>
                <c:pt idx="16">
                  <c:v>1766.9609031581499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91280497940653E-2"/>
                  <c:y val="-8.9243512370193817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20.421607378129</c:v>
                </c:pt>
                <c:pt idx="1">
                  <c:v>19.584382871536</c:v>
                </c:pt>
                <c:pt idx="2">
                  <c:v>21.362530413624999</c:v>
                </c:pt>
                <c:pt idx="3">
                  <c:v>18.853171155516002</c:v>
                </c:pt>
                <c:pt idx="4">
                  <c:v>24.172185430462999</c:v>
                </c:pt>
                <c:pt idx="5">
                  <c:v>24.003189792663001</c:v>
                </c:pt>
                <c:pt idx="6">
                  <c:v>21.000981354267999</c:v>
                </c:pt>
                <c:pt idx="7">
                  <c:v>20.129032258064001</c:v>
                </c:pt>
                <c:pt idx="8">
                  <c:v>20.605187319883999</c:v>
                </c:pt>
                <c:pt idx="9">
                  <c:v>17.169069462646998</c:v>
                </c:pt>
                <c:pt idx="10">
                  <c:v>15.739268680445001</c:v>
                </c:pt>
                <c:pt idx="11">
                  <c:v>10.990712074303</c:v>
                </c:pt>
                <c:pt idx="12">
                  <c:v>10.375939849624</c:v>
                </c:pt>
                <c:pt idx="13">
                  <c:v>7.6040172166420001</c:v>
                </c:pt>
                <c:pt idx="14">
                  <c:v>2.9729729729719998</c:v>
                </c:pt>
                <c:pt idx="15">
                  <c:v>1.997146932952</c:v>
                </c:pt>
                <c:pt idx="16">
                  <c:v>2.7696793002910001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8788107867409221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18.140589569159999</c:v>
                </c:pt>
                <c:pt idx="1">
                  <c:v>20.698192621935998</c:v>
                </c:pt>
                <c:pt idx="2">
                  <c:v>19.965477560414001</c:v>
                </c:pt>
                <c:pt idx="3">
                  <c:v>20.832375258679999</c:v>
                </c:pt>
                <c:pt idx="4">
                  <c:v>27.940552016984999</c:v>
                </c:pt>
                <c:pt idx="5">
                  <c:v>26.442873969375</c:v>
                </c:pt>
                <c:pt idx="6">
                  <c:v>25.306957708049001</c:v>
                </c:pt>
                <c:pt idx="7">
                  <c:v>20.678513731824999</c:v>
                </c:pt>
                <c:pt idx="8">
                  <c:v>21.443736730360001</c:v>
                </c:pt>
                <c:pt idx="9">
                  <c:v>18.118948824343001</c:v>
                </c:pt>
                <c:pt idx="10">
                  <c:v>13.084745762711</c:v>
                </c:pt>
                <c:pt idx="11">
                  <c:v>8.7429111531189996</c:v>
                </c:pt>
                <c:pt idx="12">
                  <c:v>9.3770070648679997</c:v>
                </c:pt>
                <c:pt idx="13">
                  <c:v>4.7164811870690002</c:v>
                </c:pt>
                <c:pt idx="14">
                  <c:v>2.1338724168910002</c:v>
                </c:pt>
                <c:pt idx="15">
                  <c:v>0.78271759549099995</c:v>
                </c:pt>
                <c:pt idx="16">
                  <c:v>0.675241157556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6.2550406639208522E-2"/>
                  <c:y val="-0.20666918654150146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3BA-40DA-B60C-C8A480E48534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27.224536160545</c:v>
                </c:pt>
                <c:pt idx="1">
                  <c:v>26.127762640023999</c:v>
                </c:pt>
                <c:pt idx="2">
                  <c:v>33.304916169366003</c:v>
                </c:pt>
                <c:pt idx="3">
                  <c:v>29.988193624556999</c:v>
                </c:pt>
                <c:pt idx="4">
                  <c:v>33.262430204731999</c:v>
                </c:pt>
                <c:pt idx="5">
                  <c:v>27.828467153283999</c:v>
                </c:pt>
                <c:pt idx="6">
                  <c:v>25.277082588487001</c:v>
                </c:pt>
                <c:pt idx="7">
                  <c:v>20.016785564414</c:v>
                </c:pt>
                <c:pt idx="8">
                  <c:v>18.941233608547002</c:v>
                </c:pt>
                <c:pt idx="9">
                  <c:v>16.235693090291999</c:v>
                </c:pt>
                <c:pt idx="10">
                  <c:v>13.333333333333</c:v>
                </c:pt>
                <c:pt idx="11">
                  <c:v>11.541889483065001</c:v>
                </c:pt>
                <c:pt idx="12">
                  <c:v>6.472081218274</c:v>
                </c:pt>
                <c:pt idx="13">
                  <c:v>4.2903320599469996</c:v>
                </c:pt>
                <c:pt idx="14">
                  <c:v>1.7850408548079999</c:v>
                </c:pt>
                <c:pt idx="15">
                  <c:v>0.89247032319499997</c:v>
                </c:pt>
                <c:pt idx="16">
                  <c:v>0.97264437689899996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BA-40DA-B60C-C8A480E48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8188008299010653E-3"/>
                  <c:y val="-0.12681972810501224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22.575070209547999</c:v>
                </c:pt>
                <c:pt idx="1">
                  <c:v>24.478969306555001</c:v>
                </c:pt>
                <c:pt idx="2">
                  <c:v>26.003062787135999</c:v>
                </c:pt>
                <c:pt idx="3">
                  <c:v>27.623953638119001</c:v>
                </c:pt>
                <c:pt idx="4">
                  <c:v>36.080798699791004</c:v>
                </c:pt>
                <c:pt idx="5">
                  <c:v>38.054848741870998</c:v>
                </c:pt>
                <c:pt idx="6">
                  <c:v>38.484546360917001</c:v>
                </c:pt>
                <c:pt idx="7">
                  <c:v>34.859011033919003</c:v>
                </c:pt>
                <c:pt idx="8">
                  <c:v>33.387445887444997</c:v>
                </c:pt>
                <c:pt idx="9">
                  <c:v>28.808290155440002</c:v>
                </c:pt>
                <c:pt idx="10">
                  <c:v>25.678119349005001</c:v>
                </c:pt>
                <c:pt idx="11">
                  <c:v>24.663677130044</c:v>
                </c:pt>
                <c:pt idx="12">
                  <c:v>24.778761061946</c:v>
                </c:pt>
                <c:pt idx="13">
                  <c:v>18.697318007661998</c:v>
                </c:pt>
                <c:pt idx="14">
                  <c:v>13.267326732673</c:v>
                </c:pt>
                <c:pt idx="15">
                  <c:v>10.783410138248</c:v>
                </c:pt>
                <c:pt idx="16">
                  <c:v>6.9593147751600002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0333459327075069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2E-4708-B3D9-CEE9753FE499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19.509483776835001</c:v>
                </c:pt>
                <c:pt idx="1">
                  <c:v>19.627720504009002</c:v>
                </c:pt>
                <c:pt idx="2">
                  <c:v>20.687503000624002</c:v>
                </c:pt>
                <c:pt idx="3">
                  <c:v>21.926675369885999</c:v>
                </c:pt>
                <c:pt idx="4">
                  <c:v>28.262146513384</c:v>
                </c:pt>
                <c:pt idx="5">
                  <c:v>30.589283725074999</c:v>
                </c:pt>
                <c:pt idx="6">
                  <c:v>28.003161222338999</c:v>
                </c:pt>
                <c:pt idx="7">
                  <c:v>26.791639017916001</c:v>
                </c:pt>
                <c:pt idx="8">
                  <c:v>24.472393945853</c:v>
                </c:pt>
                <c:pt idx="9">
                  <c:v>18.299783729828</c:v>
                </c:pt>
                <c:pt idx="10">
                  <c:v>12.190790308258</c:v>
                </c:pt>
                <c:pt idx="11">
                  <c:v>8.8303722504230002</c:v>
                </c:pt>
                <c:pt idx="12">
                  <c:v>9.0515491814360001</c:v>
                </c:pt>
                <c:pt idx="13">
                  <c:v>6.3703088214920003</c:v>
                </c:pt>
                <c:pt idx="14">
                  <c:v>2.780608531081</c:v>
                </c:pt>
                <c:pt idx="15">
                  <c:v>2.5820486143950001</c:v>
                </c:pt>
                <c:pt idx="16">
                  <c:v>1.490939044481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E-4708-B3D9-CEE9753FE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1728201244851596E-2"/>
                  <c:y val="-9.3940539337046075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27.190550801493998</c:v>
                </c:pt>
                <c:pt idx="1">
                  <c:v>29.446764091858</c:v>
                </c:pt>
                <c:pt idx="2">
                  <c:v>31.339611436327999</c:v>
                </c:pt>
                <c:pt idx="3">
                  <c:v>29.211566788123001</c:v>
                </c:pt>
                <c:pt idx="4">
                  <c:v>29.733231707317</c:v>
                </c:pt>
                <c:pt idx="5">
                  <c:v>27.501170594662</c:v>
                </c:pt>
                <c:pt idx="6">
                  <c:v>24.026845637583001</c:v>
                </c:pt>
                <c:pt idx="7">
                  <c:v>22.479594087799999</c:v>
                </c:pt>
                <c:pt idx="8">
                  <c:v>18.74609716498</c:v>
                </c:pt>
                <c:pt idx="9">
                  <c:v>16.549824737104998</c:v>
                </c:pt>
                <c:pt idx="10">
                  <c:v>12.263903462748999</c:v>
                </c:pt>
                <c:pt idx="11">
                  <c:v>9.5617529880469991</c:v>
                </c:pt>
                <c:pt idx="12">
                  <c:v>7.0562635996259999</c:v>
                </c:pt>
                <c:pt idx="13">
                  <c:v>3.950572742851</c:v>
                </c:pt>
                <c:pt idx="14">
                  <c:v>1.955475330926</c:v>
                </c:pt>
                <c:pt idx="15">
                  <c:v>1.6710581056710001</c:v>
                </c:pt>
                <c:pt idx="16">
                  <c:v>1.382828757467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Ústecký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Moravskoslezský kraj</c:v>
                </c:pt>
                <c:pt idx="8">
                  <c:v>ČR</c:v>
                </c:pt>
                <c:pt idx="9">
                  <c:v>Hlavní město Praha</c:v>
                </c:pt>
                <c:pt idx="10">
                  <c:v>Středočeský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35.624165058631</c:v>
                </c:pt>
                <c:pt idx="1">
                  <c:v>33.865300766201997</c:v>
                </c:pt>
                <c:pt idx="2">
                  <c:v>30.494002846106</c:v>
                </c:pt>
                <c:pt idx="3">
                  <c:v>23.014959723819999</c:v>
                </c:pt>
                <c:pt idx="4">
                  <c:v>19.580488043664001</c:v>
                </c:pt>
                <c:pt idx="5">
                  <c:v>18.037518037518002</c:v>
                </c:pt>
                <c:pt idx="6">
                  <c:v>17.985072389915999</c:v>
                </c:pt>
                <c:pt idx="7">
                  <c:v>16.663333999866001</c:v>
                </c:pt>
                <c:pt idx="8">
                  <c:v>16.570826179084001</c:v>
                </c:pt>
                <c:pt idx="9">
                  <c:v>12.194130558491</c:v>
                </c:pt>
                <c:pt idx="10">
                  <c:v>10.031222179032</c:v>
                </c:pt>
                <c:pt idx="11">
                  <c:v>7.4693755602029999</c:v>
                </c:pt>
                <c:pt idx="12">
                  <c:v>7.166917508779</c:v>
                </c:pt>
                <c:pt idx="13">
                  <c:v>6.1037018951990003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Středočeský kraj</c:v>
                </c:pt>
                <c:pt idx="2">
                  <c:v>Moravskoslezský kraj</c:v>
                </c:pt>
                <c:pt idx="3">
                  <c:v>Hlavní město Praha</c:v>
                </c:pt>
                <c:pt idx="4">
                  <c:v>Ústecký kraj</c:v>
                </c:pt>
                <c:pt idx="5">
                  <c:v>Zlínský kraj</c:v>
                </c:pt>
                <c:pt idx="6">
                  <c:v>Liberecký kraj</c:v>
                </c:pt>
                <c:pt idx="7">
                  <c:v>Olomoucký kraj</c:v>
                </c:pt>
                <c:pt idx="8">
                  <c:v>Jihočeský kraj</c:v>
                </c:pt>
                <c:pt idx="9">
                  <c:v>Kraj Vysočina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297</c:v>
                </c:pt>
                <c:pt idx="1">
                  <c:v>295</c:v>
                </c:pt>
                <c:pt idx="2">
                  <c:v>287</c:v>
                </c:pt>
                <c:pt idx="3">
                  <c:v>262</c:v>
                </c:pt>
                <c:pt idx="4">
                  <c:v>236</c:v>
                </c:pt>
                <c:pt idx="5">
                  <c:v>226</c:v>
                </c:pt>
                <c:pt idx="6">
                  <c:v>208</c:v>
                </c:pt>
                <c:pt idx="7">
                  <c:v>192</c:v>
                </c:pt>
                <c:pt idx="8">
                  <c:v>190</c:v>
                </c:pt>
                <c:pt idx="9">
                  <c:v>124</c:v>
                </c:pt>
                <c:pt idx="10">
                  <c:v>109</c:v>
                </c:pt>
                <c:pt idx="11">
                  <c:v>109</c:v>
                </c:pt>
                <c:pt idx="12">
                  <c:v>108</c:v>
                </c:pt>
                <c:pt idx="1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Ústecký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Moravskoslezský kraj</c:v>
                </c:pt>
                <c:pt idx="8">
                  <c:v>ČR</c:v>
                </c:pt>
                <c:pt idx="9">
                  <c:v>Hlavní město Praha</c:v>
                </c:pt>
                <c:pt idx="10">
                  <c:v>Středočeský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282.024640047498</c:v>
                </c:pt>
                <c:pt idx="1">
                  <c:v>292.08821910849503</c:v>
                </c:pt>
                <c:pt idx="2">
                  <c:v>304.94002846106901</c:v>
                </c:pt>
                <c:pt idx="3">
                  <c:v>193.983231957915</c:v>
                </c:pt>
                <c:pt idx="4">
                  <c:v>369.58171182416697</c:v>
                </c:pt>
                <c:pt idx="5">
                  <c:v>364.357864357864</c:v>
                </c:pt>
                <c:pt idx="6">
                  <c:v>179.850723899163</c:v>
                </c:pt>
                <c:pt idx="7">
                  <c:v>226.62134239818701</c:v>
                </c:pt>
                <c:pt idx="8">
                  <c:v>248.38610730138799</c:v>
                </c:pt>
                <c:pt idx="9">
                  <c:v>222.204156843617</c:v>
                </c:pt>
                <c:pt idx="10">
                  <c:v>295.92105428145101</c:v>
                </c:pt>
                <c:pt idx="11">
                  <c:v>268.89752016731398</c:v>
                </c:pt>
                <c:pt idx="12">
                  <c:v>172.00602021070699</c:v>
                </c:pt>
                <c:pt idx="13">
                  <c:v>177.007354960783</c:v>
                </c:pt>
                <c:pt idx="14">
                  <c:v>72.950102130142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2BF-8BD6-5FBE1940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Ústecký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Moravskoslezský kraj</c:v>
                </c:pt>
                <c:pt idx="8">
                  <c:v>ČR</c:v>
                </c:pt>
                <c:pt idx="9">
                  <c:v>Hlavní město Praha</c:v>
                </c:pt>
                <c:pt idx="10">
                  <c:v>Středočeský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255.30651625352499</c:v>
                </c:pt>
                <c:pt idx="1">
                  <c:v>139.69436566058499</c:v>
                </c:pt>
                <c:pt idx="2">
                  <c:v>159.246459307447</c:v>
                </c:pt>
                <c:pt idx="3">
                  <c:v>69.044879171461005</c:v>
                </c:pt>
                <c:pt idx="4">
                  <c:v>244.75610054580599</c:v>
                </c:pt>
                <c:pt idx="5">
                  <c:v>151.51515151515099</c:v>
                </c:pt>
                <c:pt idx="6">
                  <c:v>152.87311531428901</c:v>
                </c:pt>
                <c:pt idx="7">
                  <c:v>173.29867359861299</c:v>
                </c:pt>
                <c:pt idx="8">
                  <c:v>158.127990240841</c:v>
                </c:pt>
                <c:pt idx="9">
                  <c:v>157.16879386499701</c:v>
                </c:pt>
                <c:pt idx="10">
                  <c:v>125.390277237902</c:v>
                </c:pt>
                <c:pt idx="11">
                  <c:v>224.08126680609499</c:v>
                </c:pt>
                <c:pt idx="12">
                  <c:v>50.168422561455998</c:v>
                </c:pt>
                <c:pt idx="13">
                  <c:v>167.85180211798399</c:v>
                </c:pt>
                <c:pt idx="14">
                  <c:v>124.01517362124299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2BF-8BD6-5FBE1940F7D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Ústecký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Moravskoslezský kraj</c:v>
                </c:pt>
                <c:pt idx="8">
                  <c:v>ČR</c:v>
                </c:pt>
                <c:pt idx="9">
                  <c:v>Hlavní město Praha</c:v>
                </c:pt>
                <c:pt idx="10">
                  <c:v>Středočeský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145.46534065607801</c:v>
                </c:pt>
                <c:pt idx="1">
                  <c:v>42.331625957752998</c:v>
                </c:pt>
                <c:pt idx="2">
                  <c:v>155.85823676899</c:v>
                </c:pt>
                <c:pt idx="3">
                  <c:v>55.893473614991997</c:v>
                </c:pt>
                <c:pt idx="4">
                  <c:v>163.98658736569001</c:v>
                </c:pt>
                <c:pt idx="5">
                  <c:v>72.150072150072006</c:v>
                </c:pt>
                <c:pt idx="6">
                  <c:v>91.424117982073994</c:v>
                </c:pt>
                <c:pt idx="7">
                  <c:v>111.644337799106</c:v>
                </c:pt>
                <c:pt idx="8">
                  <c:v>94.841537067527</c:v>
                </c:pt>
                <c:pt idx="9">
                  <c:v>75.874590141721995</c:v>
                </c:pt>
                <c:pt idx="10">
                  <c:v>82.757582977015005</c:v>
                </c:pt>
                <c:pt idx="11">
                  <c:v>134.44876008365699</c:v>
                </c:pt>
                <c:pt idx="12">
                  <c:v>50.168422561455998</c:v>
                </c:pt>
                <c:pt idx="13">
                  <c:v>82.399975585191996</c:v>
                </c:pt>
                <c:pt idx="14">
                  <c:v>14.590020426028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2-4B90-B8EF-7C911D5510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Ústecký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Moravskoslezský kraj</c:v>
                </c:pt>
                <c:pt idx="8">
                  <c:v>ČR</c:v>
                </c:pt>
                <c:pt idx="9">
                  <c:v>Hlavní město Praha</c:v>
                </c:pt>
                <c:pt idx="10">
                  <c:v>Středočeský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35.624165058631</c:v>
                </c:pt>
                <c:pt idx="1">
                  <c:v>33.865300766201997</c:v>
                </c:pt>
                <c:pt idx="2">
                  <c:v>30.494002846106</c:v>
                </c:pt>
                <c:pt idx="3">
                  <c:v>23.014959723819999</c:v>
                </c:pt>
                <c:pt idx="4">
                  <c:v>19.580488043664001</c:v>
                </c:pt>
                <c:pt idx="5">
                  <c:v>18.037518037518002</c:v>
                </c:pt>
                <c:pt idx="6">
                  <c:v>17.985072389915999</c:v>
                </c:pt>
                <c:pt idx="7">
                  <c:v>16.663333999866001</c:v>
                </c:pt>
                <c:pt idx="8">
                  <c:v>16.570826179084001</c:v>
                </c:pt>
                <c:pt idx="9">
                  <c:v>12.194130558491</c:v>
                </c:pt>
                <c:pt idx="10">
                  <c:v>10.031222179032</c:v>
                </c:pt>
                <c:pt idx="11">
                  <c:v>7.4693755602029999</c:v>
                </c:pt>
                <c:pt idx="12">
                  <c:v>7.166917508779</c:v>
                </c:pt>
                <c:pt idx="13">
                  <c:v>6.1037018951990003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2BF-8BD6-5FBE1940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Liberecký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Hlavní město Praha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66.486087170646996</c:v>
                </c:pt>
                <c:pt idx="1">
                  <c:v>59.120872624078999</c:v>
                </c:pt>
                <c:pt idx="2">
                  <c:v>54.378664649138997</c:v>
                </c:pt>
                <c:pt idx="3">
                  <c:v>43.741661745728997</c:v>
                </c:pt>
                <c:pt idx="4">
                  <c:v>34.407519301778997</c:v>
                </c:pt>
                <c:pt idx="5">
                  <c:v>33.381551129408997</c:v>
                </c:pt>
                <c:pt idx="6">
                  <c:v>32.657326671238003</c:v>
                </c:pt>
                <c:pt idx="7">
                  <c:v>31.379932533144999</c:v>
                </c:pt>
                <c:pt idx="8">
                  <c:v>30.120179516269001</c:v>
                </c:pt>
                <c:pt idx="9">
                  <c:v>29.464999789535</c:v>
                </c:pt>
                <c:pt idx="10">
                  <c:v>18.123915801464999</c:v>
                </c:pt>
                <c:pt idx="11">
                  <c:v>16.399971885762</c:v>
                </c:pt>
                <c:pt idx="12">
                  <c:v>13.701257775463</c:v>
                </c:pt>
                <c:pt idx="13">
                  <c:v>5.0205843960229997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Liberecký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Hlavní město Praha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327.50554050726402</c:v>
                </c:pt>
                <c:pt idx="1">
                  <c:v>384.28567205651899</c:v>
                </c:pt>
                <c:pt idx="2">
                  <c:v>286.07906184981999</c:v>
                </c:pt>
                <c:pt idx="3">
                  <c:v>310.565798394681</c:v>
                </c:pt>
                <c:pt idx="4">
                  <c:v>349.11043974488001</c:v>
                </c:pt>
                <c:pt idx="5">
                  <c:v>328.68950531541799</c:v>
                </c:pt>
                <c:pt idx="6">
                  <c:v>463.73403873158901</c:v>
                </c:pt>
                <c:pt idx="7">
                  <c:v>288.02295217922398</c:v>
                </c:pt>
                <c:pt idx="8">
                  <c:v>255.01751990441801</c:v>
                </c:pt>
                <c:pt idx="9">
                  <c:v>441.974996843035</c:v>
                </c:pt>
                <c:pt idx="10">
                  <c:v>396.13701680345901</c:v>
                </c:pt>
                <c:pt idx="11">
                  <c:v>318.62802520909901</c:v>
                </c:pt>
                <c:pt idx="12">
                  <c:v>443.92075192502602</c:v>
                </c:pt>
                <c:pt idx="13">
                  <c:v>225.92629782106599</c:v>
                </c:pt>
                <c:pt idx="14">
                  <c:v>96.581031485416005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2-4CBF-BBB0-B856CD71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Liberecký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Hlavní město Praha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312.73085446934198</c:v>
                </c:pt>
                <c:pt idx="1">
                  <c:v>224.65931597150299</c:v>
                </c:pt>
                <c:pt idx="2">
                  <c:v>235.24683185171099</c:v>
                </c:pt>
                <c:pt idx="3">
                  <c:v>251.514555037945</c:v>
                </c:pt>
                <c:pt idx="4">
                  <c:v>192.178583417254</c:v>
                </c:pt>
                <c:pt idx="5">
                  <c:v>225.79431213375599</c:v>
                </c:pt>
                <c:pt idx="6">
                  <c:v>262.89147970347102</c:v>
                </c:pt>
                <c:pt idx="7">
                  <c:v>209.57312084636101</c:v>
                </c:pt>
                <c:pt idx="8">
                  <c:v>159.63695143622999</c:v>
                </c:pt>
                <c:pt idx="9">
                  <c:v>345.16142610598899</c:v>
                </c:pt>
                <c:pt idx="10">
                  <c:v>346.94353105662401</c:v>
                </c:pt>
                <c:pt idx="11">
                  <c:v>156.971159478012</c:v>
                </c:pt>
                <c:pt idx="12">
                  <c:v>350.75219905187203</c:v>
                </c:pt>
                <c:pt idx="13">
                  <c:v>100.411687920473</c:v>
                </c:pt>
                <c:pt idx="14">
                  <c:v>96.581031485416005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2-4CBF-BBB0-B856CD71C7F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Liberecký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Hlavní město Praha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216.695395222851</c:v>
                </c:pt>
                <c:pt idx="1">
                  <c:v>94.593396198527003</c:v>
                </c:pt>
                <c:pt idx="2">
                  <c:v>189.14318138831001</c:v>
                </c:pt>
                <c:pt idx="3">
                  <c:v>131.224985237189</c:v>
                </c:pt>
                <c:pt idx="4">
                  <c:v>125.88116817724</c:v>
                </c:pt>
                <c:pt idx="5">
                  <c:v>146.77880534054799</c:v>
                </c:pt>
                <c:pt idx="6">
                  <c:v>189.41249469318399</c:v>
                </c:pt>
                <c:pt idx="7">
                  <c:v>187.15888332268599</c:v>
                </c:pt>
                <c:pt idx="8">
                  <c:v>117.468700113452</c:v>
                </c:pt>
                <c:pt idx="9">
                  <c:v>212.56892705307899</c:v>
                </c:pt>
                <c:pt idx="10">
                  <c:v>150.169588069285</c:v>
                </c:pt>
                <c:pt idx="11">
                  <c:v>74.971300049199002</c:v>
                </c:pt>
                <c:pt idx="12">
                  <c:v>189.07735730140001</c:v>
                </c:pt>
                <c:pt idx="13">
                  <c:v>47.695551762225001</c:v>
                </c:pt>
                <c:pt idx="14">
                  <c:v>24.145257871354001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2-4CBF-BBB0-B856CD71C7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Liberecký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Hlavní město Praha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66.486087170646996</c:v>
                </c:pt>
                <c:pt idx="1">
                  <c:v>59.120872624078999</c:v>
                </c:pt>
                <c:pt idx="2">
                  <c:v>54.378664649138997</c:v>
                </c:pt>
                <c:pt idx="3">
                  <c:v>43.741661745728997</c:v>
                </c:pt>
                <c:pt idx="4">
                  <c:v>34.407519301778997</c:v>
                </c:pt>
                <c:pt idx="5">
                  <c:v>33.381551129408997</c:v>
                </c:pt>
                <c:pt idx="6">
                  <c:v>32.657326671238003</c:v>
                </c:pt>
                <c:pt idx="7">
                  <c:v>31.379932533144999</c:v>
                </c:pt>
                <c:pt idx="8">
                  <c:v>30.120179516269001</c:v>
                </c:pt>
                <c:pt idx="9">
                  <c:v>29.464999789535</c:v>
                </c:pt>
                <c:pt idx="10">
                  <c:v>18.123915801464999</c:v>
                </c:pt>
                <c:pt idx="11">
                  <c:v>16.399971885762</c:v>
                </c:pt>
                <c:pt idx="12">
                  <c:v>13.701257775463</c:v>
                </c:pt>
                <c:pt idx="13">
                  <c:v>5.0205843960229997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12-4CBF-BBB0-B856CD71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Plzeňský kraj</c:v>
                </c:pt>
                <c:pt idx="2">
                  <c:v>Zlínský kraj</c:v>
                </c:pt>
                <c:pt idx="3">
                  <c:v>Liberecký kraj</c:v>
                </c:pt>
                <c:pt idx="4">
                  <c:v>Moravskoslezský kraj</c:v>
                </c:pt>
                <c:pt idx="5">
                  <c:v>Olomoucký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Středočeský kraj</c:v>
                </c:pt>
                <c:pt idx="9">
                  <c:v>Ústecký kraj</c:v>
                </c:pt>
                <c:pt idx="10">
                  <c:v>Jihomoravský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95.419847328244003</c:v>
                </c:pt>
                <c:pt idx="1">
                  <c:v>74.541787248969001</c:v>
                </c:pt>
                <c:pt idx="2">
                  <c:v>59.614492945617997</c:v>
                </c:pt>
                <c:pt idx="3">
                  <c:v>58.068797699369</c:v>
                </c:pt>
                <c:pt idx="4">
                  <c:v>45.141513395480999</c:v>
                </c:pt>
                <c:pt idx="5">
                  <c:v>43.944629766494003</c:v>
                </c:pt>
                <c:pt idx="6">
                  <c:v>41.514151581214001</c:v>
                </c:pt>
                <c:pt idx="7">
                  <c:v>40.373179115063003</c:v>
                </c:pt>
                <c:pt idx="8">
                  <c:v>34.885007104628997</c:v>
                </c:pt>
                <c:pt idx="9">
                  <c:v>32.834158945879999</c:v>
                </c:pt>
                <c:pt idx="10">
                  <c:v>32.180030626510998</c:v>
                </c:pt>
                <c:pt idx="11">
                  <c:v>29.688273132111998</c:v>
                </c:pt>
                <c:pt idx="12">
                  <c:v>21.625258301696</c:v>
                </c:pt>
                <c:pt idx="13">
                  <c:v>4.535970244035</c:v>
                </c:pt>
                <c:pt idx="14">
                  <c:v>4.1881308372069999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Plzeňský kraj</c:v>
                </c:pt>
                <c:pt idx="2">
                  <c:v>Zlínský kraj</c:v>
                </c:pt>
                <c:pt idx="3">
                  <c:v>Liberecký kraj</c:v>
                </c:pt>
                <c:pt idx="4">
                  <c:v>Moravskoslezský kraj</c:v>
                </c:pt>
                <c:pt idx="5">
                  <c:v>Olomoucký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Středočeský kraj</c:v>
                </c:pt>
                <c:pt idx="9">
                  <c:v>Ústecký kraj</c:v>
                </c:pt>
                <c:pt idx="10">
                  <c:v>Jihomoravský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537.46689515500805</c:v>
                </c:pt>
                <c:pt idx="1">
                  <c:v>339.82285363500802</c:v>
                </c:pt>
                <c:pt idx="2">
                  <c:v>355.47901349053802</c:v>
                </c:pt>
                <c:pt idx="3">
                  <c:v>522.61917929432502</c:v>
                </c:pt>
                <c:pt idx="4">
                  <c:v>341.18585705887199</c:v>
                </c:pt>
                <c:pt idx="5">
                  <c:v>449.43371352096301</c:v>
                </c:pt>
                <c:pt idx="6">
                  <c:v>411.70177182398902</c:v>
                </c:pt>
                <c:pt idx="7">
                  <c:v>340.44410497026502</c:v>
                </c:pt>
                <c:pt idx="8">
                  <c:v>451.80338469654203</c:v>
                </c:pt>
                <c:pt idx="9">
                  <c:v>612.42844294707902</c:v>
                </c:pt>
                <c:pt idx="10">
                  <c:v>346.21274329212798</c:v>
                </c:pt>
                <c:pt idx="11">
                  <c:v>482.434438396833</c:v>
                </c:pt>
                <c:pt idx="12">
                  <c:v>521.40900571867905</c:v>
                </c:pt>
                <c:pt idx="13">
                  <c:v>265.354259276059</c:v>
                </c:pt>
                <c:pt idx="14">
                  <c:v>113.079532604598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Plzeňský kraj</c:v>
                </c:pt>
                <c:pt idx="2">
                  <c:v>Zlínský kraj</c:v>
                </c:pt>
                <c:pt idx="3">
                  <c:v>Liberecký kraj</c:v>
                </c:pt>
                <c:pt idx="4">
                  <c:v>Moravskoslezský kraj</c:v>
                </c:pt>
                <c:pt idx="5">
                  <c:v>Olomoucký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Středočeský kraj</c:v>
                </c:pt>
                <c:pt idx="9">
                  <c:v>Ústecký kraj</c:v>
                </c:pt>
                <c:pt idx="10">
                  <c:v>Jihomoravský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368.04798255179901</c:v>
                </c:pt>
                <c:pt idx="1">
                  <c:v>197.316495659037</c:v>
                </c:pt>
                <c:pt idx="2">
                  <c:v>357.68695767371003</c:v>
                </c:pt>
                <c:pt idx="3">
                  <c:v>345.64760535339002</c:v>
                </c:pt>
                <c:pt idx="4">
                  <c:v>293.94473838918202</c:v>
                </c:pt>
                <c:pt idx="5">
                  <c:v>335.57717276231898</c:v>
                </c:pt>
                <c:pt idx="6">
                  <c:v>289.29433059023597</c:v>
                </c:pt>
                <c:pt idx="7">
                  <c:v>200.77472857220701</c:v>
                </c:pt>
                <c:pt idx="8">
                  <c:v>265.46639552791203</c:v>
                </c:pt>
                <c:pt idx="9">
                  <c:v>362.60332053276898</c:v>
                </c:pt>
                <c:pt idx="10">
                  <c:v>250.78230764109199</c:v>
                </c:pt>
                <c:pt idx="11">
                  <c:v>452.74616526471999</c:v>
                </c:pt>
                <c:pt idx="12">
                  <c:v>394.060262386467</c:v>
                </c:pt>
                <c:pt idx="13">
                  <c:v>161.026943663249</c:v>
                </c:pt>
                <c:pt idx="14">
                  <c:v>129.83205595342699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Plzeňský kraj</c:v>
                </c:pt>
                <c:pt idx="2">
                  <c:v>Zlínský kraj</c:v>
                </c:pt>
                <c:pt idx="3">
                  <c:v>Liberecký kraj</c:v>
                </c:pt>
                <c:pt idx="4">
                  <c:v>Moravskoslezský kraj</c:v>
                </c:pt>
                <c:pt idx="5">
                  <c:v>Olomoucký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Středočeský kraj</c:v>
                </c:pt>
                <c:pt idx="9">
                  <c:v>Ústecký kraj</c:v>
                </c:pt>
                <c:pt idx="10">
                  <c:v>Jihomoravský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198.62906994859</c:v>
                </c:pt>
                <c:pt idx="1">
                  <c:v>98.658247829518004</c:v>
                </c:pt>
                <c:pt idx="2">
                  <c:v>223.00236250027501</c:v>
                </c:pt>
                <c:pt idx="3">
                  <c:v>116.13759539873899</c:v>
                </c:pt>
                <c:pt idx="4">
                  <c:v>149.071974468799</c:v>
                </c:pt>
                <c:pt idx="5">
                  <c:v>155.80368735393401</c:v>
                </c:pt>
                <c:pt idx="6">
                  <c:v>148.620662660748</c:v>
                </c:pt>
                <c:pt idx="7">
                  <c:v>108.025533307872</c:v>
                </c:pt>
                <c:pt idx="8">
                  <c:v>124.22465944575301</c:v>
                </c:pt>
                <c:pt idx="9">
                  <c:v>209.85310282802001</c:v>
                </c:pt>
                <c:pt idx="10">
                  <c:v>175.32568410306399</c:v>
                </c:pt>
                <c:pt idx="11">
                  <c:v>239.98020781791101</c:v>
                </c:pt>
                <c:pt idx="12">
                  <c:v>153.77961458984001</c:v>
                </c:pt>
                <c:pt idx="13">
                  <c:v>40.823732196316001</c:v>
                </c:pt>
                <c:pt idx="14">
                  <c:v>58.633831720902002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Plzeňský kraj</c:v>
                </c:pt>
                <c:pt idx="2">
                  <c:v>Zlínský kraj</c:v>
                </c:pt>
                <c:pt idx="3">
                  <c:v>Liberecký kraj</c:v>
                </c:pt>
                <c:pt idx="4">
                  <c:v>Moravskoslezský kraj</c:v>
                </c:pt>
                <c:pt idx="5">
                  <c:v>Olomoucký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Středočeský kraj</c:v>
                </c:pt>
                <c:pt idx="9">
                  <c:v>Ústecký kraj</c:v>
                </c:pt>
                <c:pt idx="10">
                  <c:v>Jihomoravský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95.419847328244003</c:v>
                </c:pt>
                <c:pt idx="1">
                  <c:v>74.541787248969001</c:v>
                </c:pt>
                <c:pt idx="2">
                  <c:v>59.614492945617997</c:v>
                </c:pt>
                <c:pt idx="3">
                  <c:v>58.068797699369</c:v>
                </c:pt>
                <c:pt idx="4">
                  <c:v>45.141513395480999</c:v>
                </c:pt>
                <c:pt idx="5">
                  <c:v>43.944629766494003</c:v>
                </c:pt>
                <c:pt idx="6">
                  <c:v>41.514151581214001</c:v>
                </c:pt>
                <c:pt idx="7">
                  <c:v>40.373179115063003</c:v>
                </c:pt>
                <c:pt idx="8">
                  <c:v>34.885007104628997</c:v>
                </c:pt>
                <c:pt idx="9">
                  <c:v>32.834158945879999</c:v>
                </c:pt>
                <c:pt idx="10">
                  <c:v>32.180030626510998</c:v>
                </c:pt>
                <c:pt idx="11">
                  <c:v>29.688273132111998</c:v>
                </c:pt>
                <c:pt idx="12">
                  <c:v>21.625258301696</c:v>
                </c:pt>
                <c:pt idx="13">
                  <c:v>4.535970244035</c:v>
                </c:pt>
                <c:pt idx="14">
                  <c:v>4.1881308372069999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Moravskoslezský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Liberecký kraj</c:v>
                </c:pt>
                <c:pt idx="6">
                  <c:v>Ústecký kraj</c:v>
                </c:pt>
                <c:pt idx="7">
                  <c:v>Hlavní město Praha</c:v>
                </c:pt>
                <c:pt idx="8">
                  <c:v>Olomoucký kraj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59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49</c:v>
                </c:pt>
                <c:pt idx="5">
                  <c:v>47</c:v>
                </c:pt>
                <c:pt idx="6">
                  <c:v>44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  <c:pt idx="10">
                  <c:v>22</c:v>
                </c:pt>
                <c:pt idx="11">
                  <c:v>16</c:v>
                </c:pt>
                <c:pt idx="12">
                  <c:v>13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Zlínský kraj</c:v>
                </c:pt>
                <c:pt idx="2">
                  <c:v>Ústecký kraj</c:v>
                </c:pt>
                <c:pt idx="3">
                  <c:v>Jihočeský kraj</c:v>
                </c:pt>
                <c:pt idx="4">
                  <c:v>Olomoucký kraj</c:v>
                </c:pt>
                <c:pt idx="5">
                  <c:v>Jihomoravský kraj</c:v>
                </c:pt>
                <c:pt idx="6">
                  <c:v>Moravskoslezský kraj</c:v>
                </c:pt>
                <c:pt idx="7">
                  <c:v>Kraj Vysočina</c:v>
                </c:pt>
                <c:pt idx="8">
                  <c:v>Hlavní město Praha</c:v>
                </c:pt>
                <c:pt idx="9">
                  <c:v>Středočeský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66.053134665828296</c:v>
                </c:pt>
                <c:pt idx="1">
                  <c:v>55.582335638606608</c:v>
                </c:pt>
                <c:pt idx="2">
                  <c:v>46.388206388206392</c:v>
                </c:pt>
                <c:pt idx="3">
                  <c:v>43.394252773806315</c:v>
                </c:pt>
                <c:pt idx="4">
                  <c:v>42.156479582650853</c:v>
                </c:pt>
                <c:pt idx="5">
                  <c:v>36.748875261696533</c:v>
                </c:pt>
                <c:pt idx="6">
                  <c:v>36.03820803463686</c:v>
                </c:pt>
                <c:pt idx="7">
                  <c:v>34.399247655164189</c:v>
                </c:pt>
                <c:pt idx="8">
                  <c:v>32.974141728398791</c:v>
                </c:pt>
                <c:pt idx="9">
                  <c:v>30.994297049342922</c:v>
                </c:pt>
                <c:pt idx="10">
                  <c:v>29.838488913222008</c:v>
                </c:pt>
                <c:pt idx="11">
                  <c:v>28.220722295147329</c:v>
                </c:pt>
                <c:pt idx="12">
                  <c:v>27.461350691619202</c:v>
                </c:pt>
                <c:pt idx="13">
                  <c:v>16.225694171835336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Kraj Vysočina</c:v>
                </c:pt>
                <c:pt idx="2">
                  <c:v>Zlínský kraj</c:v>
                </c:pt>
                <c:pt idx="3">
                  <c:v>Olomoucký kraj</c:v>
                </c:pt>
                <c:pt idx="4">
                  <c:v>Ústecký kraj</c:v>
                </c:pt>
                <c:pt idx="5">
                  <c:v>Jihočeský kraj</c:v>
                </c:pt>
                <c:pt idx="6">
                  <c:v>Jihomoravský kraj</c:v>
                </c:pt>
                <c:pt idx="7">
                  <c:v>Středočeský kraj</c:v>
                </c:pt>
                <c:pt idx="8">
                  <c:v>Moravskoslezský kraj</c:v>
                </c:pt>
                <c:pt idx="9">
                  <c:v>Pardubický kraj</c:v>
                </c:pt>
                <c:pt idx="10">
                  <c:v>Hlavní město Praha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68.937193816187033</c:v>
                </c:pt>
                <c:pt idx="1">
                  <c:v>65.306122448979593</c:v>
                </c:pt>
                <c:pt idx="2">
                  <c:v>53.105593427911863</c:v>
                </c:pt>
                <c:pt idx="3">
                  <c:v>41.843630353369456</c:v>
                </c:pt>
                <c:pt idx="4">
                  <c:v>41.434773191701744</c:v>
                </c:pt>
                <c:pt idx="5">
                  <c:v>34.534816028101474</c:v>
                </c:pt>
                <c:pt idx="6">
                  <c:v>34.467247352155958</c:v>
                </c:pt>
                <c:pt idx="7">
                  <c:v>34.204084370074781</c:v>
                </c:pt>
                <c:pt idx="8">
                  <c:v>32.87291331711603</c:v>
                </c:pt>
                <c:pt idx="9">
                  <c:v>30.149789636695036</c:v>
                </c:pt>
                <c:pt idx="10">
                  <c:v>26.925324909865832</c:v>
                </c:pt>
                <c:pt idx="11">
                  <c:v>22.772883189342291</c:v>
                </c:pt>
                <c:pt idx="12">
                  <c:v>14.008167839401743</c:v>
                </c:pt>
                <c:pt idx="13">
                  <c:v>9.0293453724604973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262.66522347698202</c:v>
                </c:pt>
                <c:pt idx="1">
                  <c:v>320.66311510377898</c:v>
                </c:pt>
                <c:pt idx="2">
                  <c:v>437.54032528179198</c:v>
                </c:pt>
                <c:pt idx="3">
                  <c:v>440.36089143993399</c:v>
                </c:pt>
                <c:pt idx="4">
                  <c:v>400.69667984106098</c:v>
                </c:pt>
                <c:pt idx="5">
                  <c:v>337.410226667747</c:v>
                </c:pt>
                <c:pt idx="6">
                  <c:v>280.646332735138</c:v>
                </c:pt>
                <c:pt idx="7">
                  <c:v>210.30846416646901</c:v>
                </c:pt>
                <c:pt idx="8">
                  <c:v>153.89714100362701</c:v>
                </c:pt>
                <c:pt idx="9">
                  <c:v>140.323166367569</c:v>
                </c:pt>
                <c:pt idx="10">
                  <c:v>108.768082473354</c:v>
                </c:pt>
                <c:pt idx="11">
                  <c:v>94.488966297760001</c:v>
                </c:pt>
                <c:pt idx="12">
                  <c:v>81.091277046585006</c:v>
                </c:pt>
                <c:pt idx="13">
                  <c:v>57.997891626795997</c:v>
                </c:pt>
                <c:pt idx="14">
                  <c:v>42.308492372130999</c:v>
                </c:pt>
                <c:pt idx="15">
                  <c:v>24.503668498859</c:v>
                </c:pt>
                <c:pt idx="16">
                  <c:v>16.570826179084001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483.09480735594298</c:v>
                </c:pt>
                <c:pt idx="1">
                  <c:v>613.99549661620995</c:v>
                </c:pt>
                <c:pt idx="2">
                  <c:v>773.90187824360498</c:v>
                </c:pt>
                <c:pt idx="3">
                  <c:v>729.51816794045806</c:v>
                </c:pt>
                <c:pt idx="4">
                  <c:v>588.99058940317002</c:v>
                </c:pt>
                <c:pt idx="5">
                  <c:v>467.21669127566201</c:v>
                </c:pt>
                <c:pt idx="6">
                  <c:v>364.19647355793501</c:v>
                </c:pt>
                <c:pt idx="7">
                  <c:v>273.17861130246803</c:v>
                </c:pt>
                <c:pt idx="8">
                  <c:v>196.53857069449799</c:v>
                </c:pt>
                <c:pt idx="9">
                  <c:v>201.539552137106</c:v>
                </c:pt>
                <c:pt idx="10">
                  <c:v>172.408835233914</c:v>
                </c:pt>
                <c:pt idx="11">
                  <c:v>151.27968863889501</c:v>
                </c:pt>
                <c:pt idx="12">
                  <c:v>119.89853008652899</c:v>
                </c:pt>
                <c:pt idx="13">
                  <c:v>76.890089680098995</c:v>
                </c:pt>
                <c:pt idx="14">
                  <c:v>67.388224939143996</c:v>
                </c:pt>
                <c:pt idx="15">
                  <c:v>46.134053808059001</c:v>
                </c:pt>
                <c:pt idx="16">
                  <c:v>33.381551129408997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404.34783640103097</c:v>
                </c:pt>
                <c:pt idx="1">
                  <c:v>510.624064448941</c:v>
                </c:pt>
                <c:pt idx="2">
                  <c:v>679.52735545365397</c:v>
                </c:pt>
                <c:pt idx="3">
                  <c:v>711.90839368700199</c:v>
                </c:pt>
                <c:pt idx="4">
                  <c:v>718.78788166331697</c:v>
                </c:pt>
                <c:pt idx="5">
                  <c:v>615.12111457194101</c:v>
                </c:pt>
                <c:pt idx="6">
                  <c:v>469.58436031436798</c:v>
                </c:pt>
                <c:pt idx="7">
                  <c:v>358.08921035339199</c:v>
                </c:pt>
                <c:pt idx="8">
                  <c:v>262.132214269955</c:v>
                </c:pt>
                <c:pt idx="9">
                  <c:v>236.63066401292301</c:v>
                </c:pt>
                <c:pt idx="10">
                  <c:v>170.68246892962199</c:v>
                </c:pt>
                <c:pt idx="11">
                  <c:v>151.111511755621</c:v>
                </c:pt>
                <c:pt idx="12">
                  <c:v>120.03520400054001</c:v>
                </c:pt>
                <c:pt idx="13">
                  <c:v>79.825782897592006</c:v>
                </c:pt>
                <c:pt idx="14">
                  <c:v>63.931793435069999</c:v>
                </c:pt>
                <c:pt idx="15">
                  <c:v>48.156415834209</c:v>
                </c:pt>
                <c:pt idx="16">
                  <c:v>41.514151581214001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396.48157104974098</c:v>
                </c:pt>
                <c:pt idx="1">
                  <c:v>499.27811668765202</c:v>
                </c:pt>
                <c:pt idx="2">
                  <c:v>651.57264688888802</c:v>
                </c:pt>
                <c:pt idx="3">
                  <c:v>648.58647963004103</c:v>
                </c:pt>
                <c:pt idx="4">
                  <c:v>590.17523824863997</c:v>
                </c:pt>
                <c:pt idx="5">
                  <c:v>490.319614911109</c:v>
                </c:pt>
                <c:pt idx="6">
                  <c:v>382.95332846799198</c:v>
                </c:pt>
                <c:pt idx="7">
                  <c:v>289.43199931589601</c:v>
                </c:pt>
                <c:pt idx="8">
                  <c:v>210.61528166570201</c:v>
                </c:pt>
                <c:pt idx="9">
                  <c:v>199.21355213191899</c:v>
                </c:pt>
                <c:pt idx="10">
                  <c:v>155.41643233548501</c:v>
                </c:pt>
                <c:pt idx="11">
                  <c:v>136.63977457151799</c:v>
                </c:pt>
                <c:pt idx="12">
                  <c:v>109.990494034226</c:v>
                </c:pt>
                <c:pt idx="13">
                  <c:v>73.161097841770001</c:v>
                </c:pt>
                <c:pt idx="14">
                  <c:v>59.632855260020001</c:v>
                </c:pt>
                <c:pt idx="15">
                  <c:v>41.353892039194001</c:v>
                </c:pt>
                <c:pt idx="16">
                  <c:v>32.169165470313999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492.60043448859</c:v>
                </c:pt>
                <c:pt idx="1">
                  <c:v>593.03235341196103</c:v>
                </c:pt>
                <c:pt idx="2">
                  <c:v>759.23839564214404</c:v>
                </c:pt>
                <c:pt idx="3">
                  <c:v>790.25193666434996</c:v>
                </c:pt>
                <c:pt idx="4">
                  <c:v>746.31530819601198</c:v>
                </c:pt>
                <c:pt idx="5">
                  <c:v>629.28801450450703</c:v>
                </c:pt>
                <c:pt idx="6">
                  <c:v>481.69570343317702</c:v>
                </c:pt>
                <c:pt idx="7">
                  <c:v>360.90267999417199</c:v>
                </c:pt>
                <c:pt idx="8">
                  <c:v>263.87206535886497</c:v>
                </c:pt>
                <c:pt idx="9">
                  <c:v>208.451362797038</c:v>
                </c:pt>
                <c:pt idx="10">
                  <c:v>165.48653555386099</c:v>
                </c:pt>
                <c:pt idx="11">
                  <c:v>138.58446125348999</c:v>
                </c:pt>
                <c:pt idx="12">
                  <c:v>106.48698809552801</c:v>
                </c:pt>
                <c:pt idx="13">
                  <c:v>73.632631291045996</c:v>
                </c:pt>
                <c:pt idx="14">
                  <c:v>49.58989521086</c:v>
                </c:pt>
                <c:pt idx="15">
                  <c:v>31.574195575183001</c:v>
                </c:pt>
                <c:pt idx="16">
                  <c:v>22.659788182841002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5.8641006224257983E-2"/>
                  <c:y val="0.1080316202376029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ECA-480F-AC39-EDF76856668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313.25392664568</c:v>
                </c:pt>
                <c:pt idx="1">
                  <c:v>391.77497906500599</c:v>
                </c:pt>
                <c:pt idx="2">
                  <c:v>417.395141183698</c:v>
                </c:pt>
                <c:pt idx="3">
                  <c:v>502.32123413269801</c:v>
                </c:pt>
                <c:pt idx="4">
                  <c:v>446.09921170556697</c:v>
                </c:pt>
                <c:pt idx="5">
                  <c:v>389.995801140097</c:v>
                </c:pt>
                <c:pt idx="6">
                  <c:v>331.75737706473501</c:v>
                </c:pt>
                <c:pt idx="7">
                  <c:v>282.65206633724102</c:v>
                </c:pt>
                <c:pt idx="8">
                  <c:v>244.22182315920301</c:v>
                </c:pt>
                <c:pt idx="9">
                  <c:v>279.80538165738699</c:v>
                </c:pt>
                <c:pt idx="10">
                  <c:v>240.18901986274199</c:v>
                </c:pt>
                <c:pt idx="11">
                  <c:v>266.165017566416</c:v>
                </c:pt>
                <c:pt idx="12">
                  <c:v>280.39844096568999</c:v>
                </c:pt>
                <c:pt idx="13">
                  <c:v>403.63616523106703</c:v>
                </c:pt>
                <c:pt idx="14">
                  <c:v>943.55735951018005</c:v>
                </c:pt>
                <c:pt idx="15">
                  <c:v>1368.89949542514</c:v>
                </c:pt>
                <c:pt idx="16">
                  <c:v>975.58256215854601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A-480F-AC39-EDF76856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2.7365802904653725E-2"/>
                  <c:y val="-7.9849458436489218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37-4491-852B-AB561D3BC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1799.47814758646</c:v>
                </c:pt>
                <c:pt idx="1">
                  <c:v>2182.92839969844</c:v>
                </c:pt>
                <c:pt idx="2">
                  <c:v>2604.1360617021001</c:v>
                </c:pt>
                <c:pt idx="3">
                  <c:v>2298.45107102268</c:v>
                </c:pt>
                <c:pt idx="4">
                  <c:v>1489.91739628902</c:v>
                </c:pt>
                <c:pt idx="5">
                  <c:v>1122.34526025732</c:v>
                </c:pt>
                <c:pt idx="6">
                  <c:v>949.186277807019</c:v>
                </c:pt>
                <c:pt idx="7">
                  <c:v>753.64790340104196</c:v>
                </c:pt>
                <c:pt idx="8">
                  <c:v>586.49009868186602</c:v>
                </c:pt>
                <c:pt idx="9">
                  <c:v>751.52248628793404</c:v>
                </c:pt>
                <c:pt idx="10">
                  <c:v>985.56841780199295</c:v>
                </c:pt>
                <c:pt idx="11">
                  <c:v>1182.23201303255</c:v>
                </c:pt>
                <c:pt idx="12">
                  <c:v>924.05634605791295</c:v>
                </c:pt>
                <c:pt idx="13">
                  <c:v>902.80217492682903</c:v>
                </c:pt>
                <c:pt idx="14">
                  <c:v>1717.58707646375</c:v>
                </c:pt>
                <c:pt idx="15">
                  <c:v>1321.8844198173799</c:v>
                </c:pt>
                <c:pt idx="16">
                  <c:v>1517.7978678315601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7-4491-852B-AB561D3BC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44-4D44-AC8D-B055E249C3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44-4D44-AC8D-B055E249C3B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44-4D44-AC8D-B055E249C3B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44-4D44-AC8D-B055E249C3B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44-4D44-AC8D-B055E249C3B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44-4D44-AC8D-B055E249C3B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44-4D44-AC8D-B055E249C3B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44-4D44-AC8D-B055E249C3B6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44-4D44-AC8D-B055E249C3B6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44-4D44-AC8D-B055E249C3B6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44-4D44-AC8D-B055E249C3B6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44-4D44-AC8D-B055E249C3B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344-4D44-AC8D-B055E249C3B6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344-4D44-AC8D-B055E249C3B6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344-4D44-AC8D-B055E249C3B6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344-4D44-AC8D-B055E249C3B6}"/>
                </c:ext>
              </c:extLst>
            </c:dLbl>
            <c:dLbl>
              <c:idx val="16"/>
              <c:layout>
                <c:manualLayout>
                  <c:x val="-6.2550406639208522E-2"/>
                  <c:y val="-0.122122701138159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37468E-673D-436E-985F-46C9EF4516A4}" type="VALUE">
                      <a:rPr lang="en-US" smtClean="0"/>
                      <a:pPr>
                        <a:defRPr/>
                      </a:pPr>
                      <a:t>[HODNOTA]</a:t>
                    </a:fld>
                    <a:endParaRPr lang="cs-CZ"/>
                  </a:p>
                </c:rich>
              </c:tx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06.02 - 12.02</c:v>
                </c:pt>
                <c:pt idx="1">
                  <c:v>13.02 - 19.02</c:v>
                </c:pt>
                <c:pt idx="2">
                  <c:v>20.02 - 26.02</c:v>
                </c:pt>
                <c:pt idx="3">
                  <c:v>27.02 - 05.03</c:v>
                </c:pt>
                <c:pt idx="4">
                  <c:v>06.03 - 12.03</c:v>
                </c:pt>
                <c:pt idx="5">
                  <c:v>13.03 - 19.03</c:v>
                </c:pt>
                <c:pt idx="6">
                  <c:v>20.03 - 26.03</c:v>
                </c:pt>
                <c:pt idx="7">
                  <c:v>27.03 - 02.04</c:v>
                </c:pt>
                <c:pt idx="8">
                  <c:v>03.04 - 09.04</c:v>
                </c:pt>
                <c:pt idx="9">
                  <c:v>10.04 - 16.04</c:v>
                </c:pt>
                <c:pt idx="10">
                  <c:v>17.04 - 23.04</c:v>
                </c:pt>
                <c:pt idx="11">
                  <c:v>24.04 - 30.04</c:v>
                </c:pt>
                <c:pt idx="12">
                  <c:v>01.05 - 07.05</c:v>
                </c:pt>
                <c:pt idx="13">
                  <c:v>08.05 - 14.05</c:v>
                </c:pt>
                <c:pt idx="14">
                  <c:v>15.05 - 21.05</c:v>
                </c:pt>
                <c:pt idx="15">
                  <c:v>22.05 - 28.05</c:v>
                </c:pt>
                <c:pt idx="16">
                  <c:v>29.05 - 04.06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267.60121425373097</c:v>
                </c:pt>
                <c:pt idx="1">
                  <c:v>279.94119119560202</c:v>
                </c:pt>
                <c:pt idx="2">
                  <c:v>362.26646593637503</c:v>
                </c:pt>
                <c:pt idx="3">
                  <c:v>405.80895600269298</c:v>
                </c:pt>
                <c:pt idx="4">
                  <c:v>266.19093117466002</c:v>
                </c:pt>
                <c:pt idx="5">
                  <c:v>221.061872644386</c:v>
                </c:pt>
                <c:pt idx="6">
                  <c:v>179.63480719667399</c:v>
                </c:pt>
                <c:pt idx="7">
                  <c:v>136.62117328500699</c:v>
                </c:pt>
                <c:pt idx="8">
                  <c:v>122.34205710941301</c:v>
                </c:pt>
                <c:pt idx="9">
                  <c:v>134.50574866640099</c:v>
                </c:pt>
                <c:pt idx="10">
                  <c:v>110.88350709196099</c:v>
                </c:pt>
                <c:pt idx="11">
                  <c:v>113.880358634987</c:v>
                </c:pt>
                <c:pt idx="12">
                  <c:v>117.22978094778</c:v>
                </c:pt>
                <c:pt idx="13">
                  <c:v>122.870913264064</c:v>
                </c:pt>
                <c:pt idx="14">
                  <c:v>130.45118481407101</c:v>
                </c:pt>
                <c:pt idx="15">
                  <c:v>123.5760548036</c:v>
                </c:pt>
                <c:pt idx="16">
                  <c:v>120.931774030342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0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0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8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5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6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456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4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930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5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D3D988A-38CF-4B35-BE79-653349F08EA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1E4874C8-049D-425A-B61A-352FEB318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9AB1B653-4A88-4E8D-96A2-5C0EBB7F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9F1456EA-4541-48E1-AB60-E6DAB56C558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E01E90ED-357E-40A6-AD28-747087321CD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7F8E84A5-6449-432E-ADB6-18264DBF2B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D0E2827-15A6-4BAB-ACC7-CB3D469C1A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8973F025-355D-4512-B710-6105D84C1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3EA5D4-B03A-4B11-A4C0-282F833283D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0E5FA04C-AABA-46E8-A370-3327A676F38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BBC17E35-0B10-48FD-91F9-B3AB3B1231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B4162CB-0524-4344-AE6A-3B7812F497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21835B84-8F55-43D8-954E-4CF1DE31F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3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BBEA9DF-5A8A-4302-AFFF-E12DBC52A24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1B4E032-66E8-49E2-854E-F1371E2F8485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2" name="Grafický objekt 11">
                <a:extLst>
                  <a:ext uri="{FF2B5EF4-FFF2-40B4-BE49-F238E27FC236}">
                    <a16:creationId xmlns:a16="http://schemas.microsoft.com/office/drawing/2014/main" id="{BC470F14-8C7A-4F18-B530-7CC671133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3" name="Grafický objekt 12">
                <a:extLst>
                  <a:ext uri="{FF2B5EF4-FFF2-40B4-BE49-F238E27FC236}">
                    <a16:creationId xmlns:a16="http://schemas.microsoft.com/office/drawing/2014/main" id="{E7742909-C46D-44BD-B539-A4F7ABD251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1" name="Obrázek 10" descr="Obsah obrázku kreslení&#10;&#10;Popis byl vytvořen automaticky">
              <a:extLst>
                <a:ext uri="{FF2B5EF4-FFF2-40B4-BE49-F238E27FC236}">
                  <a16:creationId xmlns:a16="http://schemas.microsoft.com/office/drawing/2014/main" id="{1763603A-3381-4433-AF56-EE1B41765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45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333F920-D1E5-4994-9EBD-9A89C42CBE3E}"/>
              </a:ext>
            </a:extLst>
          </p:cNvPr>
          <p:cNvGrpSpPr/>
          <p:nvPr userDrawn="1"/>
        </p:nvGrpSpPr>
        <p:grpSpPr>
          <a:xfrm>
            <a:off x="6279927" y="124978"/>
            <a:ext cx="5742276" cy="451023"/>
            <a:chOff x="6353729" y="329946"/>
            <a:chExt cx="5742276" cy="451023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7CF9DDBB-3FCE-4A6B-9324-5F5CE7374982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5822CFA-D4E2-4051-A738-DC3855AFF0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3386CBD1-D029-4EDD-804C-74BF73942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EBA595F3-4136-4431-A34D-3FE6EB8224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4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04600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EDDAB015-EBF0-4938-889E-56AD1CB499F3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5686FF4F-BD31-4284-A6F4-E2F29A74A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402B9ECF-11DA-4FAD-9387-9E5672897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93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6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48496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9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24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441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chart" Target="../charts/chart8.xml"/><Relationship Id="rId3" Type="http://schemas.openxmlformats.org/officeDocument/2006/relationships/tags" Target="../tags/tag160.xml"/><Relationship Id="rId21" Type="http://schemas.openxmlformats.org/officeDocument/2006/relationships/tags" Target="../tags/tag178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chart" Target="../charts/chart7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chart" Target="../charts/chart11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0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chart" Target="../charts/chart9.xml"/><Relationship Id="rId30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chart" Target="../charts/chart14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chart" Target="../charts/chart13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29" Type="http://schemas.openxmlformats.org/officeDocument/2006/relationships/chart" Target="../charts/chart17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6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chart" Target="../charts/chart15.xml"/><Relationship Id="rId30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chart" Target="../charts/chart20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chart" Target="../charts/chart19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2" Type="http://schemas.openxmlformats.org/officeDocument/2006/relationships/tags" Target="../tags/tag216.xml"/><Relationship Id="rId16" Type="http://schemas.openxmlformats.org/officeDocument/2006/relationships/chart" Target="../charts/chart22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chart" Target="../charts/chart21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chart" Target="../charts/chart23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slideLayout" Target="../slideLayouts/slideLayout27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10" Type="http://schemas.openxmlformats.org/officeDocument/2006/relationships/tags" Target="../tags/tag237.xml"/><Relationship Id="rId19" Type="http://schemas.openxmlformats.org/officeDocument/2006/relationships/chart" Target="../charts/chart24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chart" Target="../charts/chart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5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image" Target="../media/image17.png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34" Type="http://schemas.openxmlformats.org/officeDocument/2006/relationships/image" Target="../media/image12.png"/><Relationship Id="rId42" Type="http://schemas.openxmlformats.org/officeDocument/2006/relationships/image" Target="../media/image20.png"/><Relationship Id="rId47" Type="http://schemas.openxmlformats.org/officeDocument/2006/relationships/image" Target="../media/image25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slideLayout" Target="../slideLayouts/slideLayout9.xml"/><Relationship Id="rId38" Type="http://schemas.openxmlformats.org/officeDocument/2006/relationships/image" Target="../media/image16.png"/><Relationship Id="rId46" Type="http://schemas.openxmlformats.org/officeDocument/2006/relationships/image" Target="../media/image2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image" Target="../media/image19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image" Target="../media/image14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image" Target="../media/image13.png"/><Relationship Id="rId4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image" Target="../media/image31.png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34" Type="http://schemas.openxmlformats.org/officeDocument/2006/relationships/image" Target="../media/image26.png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slideLayout" Target="../slideLayouts/slideLayout9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41" Type="http://schemas.openxmlformats.org/officeDocument/2006/relationships/image" Target="../media/image33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tags" Target="../tags/tag94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36" Type="http://schemas.openxmlformats.org/officeDocument/2006/relationships/image" Target="../media/image28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tags" Target="../tags/tag93.xml"/><Relationship Id="rId44" Type="http://schemas.openxmlformats.org/officeDocument/2006/relationships/image" Target="../media/image36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Relationship Id="rId35" Type="http://schemas.openxmlformats.org/officeDocument/2006/relationships/image" Target="../media/image27.png"/><Relationship Id="rId4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67967"/>
          </a:xfrm>
        </p:spPr>
        <p:txBody>
          <a:bodyPr>
            <a:normAutofit/>
          </a:bodyPr>
          <a:lstStyle/>
          <a:p>
            <a:r>
              <a:rPr lang="cs-CZ" sz="4000" b="1" dirty="0"/>
              <a:t>Souhrnné výsledky testů ze škol</a:t>
            </a:r>
          </a:p>
          <a:p>
            <a:r>
              <a:rPr lang="cs-CZ" sz="4000" i="1" dirty="0"/>
              <a:t>- Průběžné </a:t>
            </a:r>
            <a:r>
              <a:rPr lang="cs-CZ" sz="4000" i="1" dirty="0" smtClean="0"/>
              <a:t>analýzy: </a:t>
            </a:r>
            <a:r>
              <a:rPr lang="cs-CZ" sz="4000" i="1" dirty="0"/>
              <a:t>5. 6. 2021- </a:t>
            </a:r>
          </a:p>
        </p:txBody>
      </p:sp>
    </p:spTree>
    <p:extLst>
      <p:ext uri="{BB962C8B-B14F-4D97-AF65-F5344CB8AC3E}">
        <p14:creationId xmlns:p14="http://schemas.microsoft.com/office/powerpoint/2010/main" val="21682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souhrnné hodnocení 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5195493"/>
              </p:ext>
            </p:extLst>
          </p:nvPr>
        </p:nvGraphicFramePr>
        <p:xfrm>
          <a:off x="263825" y="1187288"/>
          <a:ext cx="11657891" cy="5224733"/>
        </p:xfrm>
        <a:graphic>
          <a:graphicData uri="http://schemas.openxmlformats.org/drawingml/2006/table">
            <a:tbl>
              <a:tblPr/>
              <a:tblGrid>
                <a:gridCol w="1434913">
                  <a:extLst>
                    <a:ext uri="{9D8B030D-6E8A-4147-A177-3AD203B41FA5}">
                      <a16:colId xmlns:a16="http://schemas.microsoft.com/office/drawing/2014/main" val="66156072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50681433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215986214"/>
                    </a:ext>
                  </a:extLst>
                </a:gridCol>
                <a:gridCol w="1756853">
                  <a:extLst>
                    <a:ext uri="{9D8B030D-6E8A-4147-A177-3AD203B41FA5}">
                      <a16:colId xmlns:a16="http://schemas.microsoft.com/office/drawing/2014/main" val="571367351"/>
                    </a:ext>
                  </a:extLst>
                </a:gridCol>
                <a:gridCol w="1575630">
                  <a:extLst>
                    <a:ext uri="{9D8B030D-6E8A-4147-A177-3AD203B41FA5}">
                      <a16:colId xmlns:a16="http://schemas.microsoft.com/office/drawing/2014/main" val="361299477"/>
                    </a:ext>
                  </a:extLst>
                </a:gridCol>
                <a:gridCol w="1611037">
                  <a:extLst>
                    <a:ext uri="{9D8B030D-6E8A-4147-A177-3AD203B41FA5}">
                      <a16:colId xmlns:a16="http://schemas.microsoft.com/office/drawing/2014/main" val="604021784"/>
                    </a:ext>
                  </a:extLst>
                </a:gridCol>
                <a:gridCol w="1847659">
                  <a:extLst>
                    <a:ext uri="{9D8B030D-6E8A-4147-A177-3AD203B41FA5}">
                      <a16:colId xmlns:a16="http://schemas.microsoft.com/office/drawing/2014/main" val="3985373225"/>
                    </a:ext>
                  </a:extLst>
                </a:gridCol>
                <a:gridCol w="321046">
                  <a:extLst>
                    <a:ext uri="{9D8B030D-6E8A-4147-A177-3AD203B41FA5}">
                      <a16:colId xmlns:a16="http://schemas.microsoft.com/office/drawing/2014/main" val="2540171068"/>
                    </a:ext>
                  </a:extLst>
                </a:gridCol>
              </a:tblGrid>
              <a:tr h="428495"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effectLst/>
                          <a:latin typeface="+mn-lt"/>
                        </a:rPr>
                        <a:t>Hodnocený týden 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Žáci*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Zaměstnanci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2023"/>
                  </a:ext>
                </a:extLst>
              </a:tr>
              <a:tr h="774570">
                <a:tc vMerge="1">
                  <a:txBody>
                    <a:bodyPr/>
                    <a:lstStyle/>
                    <a:p>
                      <a:pPr algn="ctr"/>
                      <a:endParaRPr lang="cs-CZ" dirty="0">
                        <a:effectLst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Záchyt v % provedených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Záchyt na 100tis.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neprůkazných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Záchyt v % provedených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Záchyt na 100tis.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neprůkazných testů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8919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1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12.4. – 18.4.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19800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2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19.4.</a:t>
                      </a:r>
                      <a:r>
                        <a:rPr lang="cs-CZ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25.4.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06264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26.4. – 2.5.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76232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4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3.5. – 9.5.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894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5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10.5. – 16.5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3359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6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17.5. – 23.5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90130"/>
                  </a:ext>
                </a:extLst>
              </a:tr>
              <a:tr h="5253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Týden 7</a:t>
                      </a:r>
                      <a:b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24.5.-30.5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19632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47501"/>
                  </a:ext>
                </a:extLst>
              </a:tr>
            </a:tbl>
          </a:graphicData>
        </a:graphic>
      </p:graphicFrame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3825" y="747481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</a:t>
            </a:r>
            <a:endParaRPr lang="cs-CZ" sz="1400" i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40EDBC-756B-45F8-84B9-3427EA067C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7629" y="6412021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Výsledky všech testů v rámci testování ve školách bez ohledu na věk žáka.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09200" y="664068"/>
            <a:ext cx="687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Podkladem pro tabulku jsou agregované výsledky testů hlášené přímo ze škol. </a:t>
            </a:r>
          </a:p>
          <a:p>
            <a:pPr algn="r"/>
            <a:r>
              <a:rPr lang="cs-CZ" sz="1400" i="1" dirty="0"/>
              <a:t>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361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Výsledky testů ze škol v relaci s celkovými populačními záchyty nemoci u dětí 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013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14300" y="412883"/>
            <a:ext cx="11820525" cy="632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Všechny pozitivně potvrzené případy jsou šetřeny epidemiology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 na KHS. Tato šetření umožňují odlišit děti pravděpodobně nakažené v souvislosti se školní docházkou. U dětí ve věku 5 – 11 let, které jsou ve škole nejdéle, prokázalo epidemické šetření KHS u 30</a:t>
            </a:r>
            <a:r>
              <a:rPr lang="cs-CZ" sz="2800" b="1" dirty="0">
                <a:cs typeface="Arial" panose="020B0604020202020204" pitchFamily="34" charset="0"/>
              </a:rPr>
              <a:t> % z celkem zachycených nákaz souvislost se školou. Dále tento podíl nákaz souvisejících se školou klesá k 19 % (věková kategorie 12 – 15 let) a k 3 % (věková kategorie 16 – 19 let).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cs-CZ" sz="2800" dirty="0"/>
              <a:t>Diagnostika založená pouze na AG testech přispívá u dětí k cca 2 - 5% celkových pozitivních záchytů. V testovaných věkových kategoriích dětí je očekávatelně zaznamenán významně nižší podíl symptomatických pacientů než v celkové populaci, cca 30%.  </a:t>
            </a:r>
            <a:endParaRPr lang="cs-CZ" sz="2800" dirty="0">
              <a:solidFill>
                <a:srgbClr val="0000FF"/>
              </a:solidFill>
            </a:endParaRPr>
          </a:p>
          <a:p>
            <a:pPr lvl="0" algn="ctr">
              <a:defRPr/>
            </a:pPr>
            <a:endParaRPr lang="cs-CZ" sz="3200" b="1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041176" y="328779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41176" y="593836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3000" dirty="0"/>
              <a:t>Testy hlášení ze škol – průběžné výsledky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solidFill>
                  <a:srgbClr val="000000"/>
                </a:solidFill>
                <a:latin typeface="Arial" panose="020B0604020202020204"/>
              </a:rPr>
              <a:t>(bez dělení na </a:t>
            </a:r>
            <a:r>
              <a:rPr lang="cs-CZ" sz="1600" i="1" dirty="0">
                <a:latin typeface="Arial" panose="020B0604020202020204"/>
              </a:rPr>
              <a:t>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6" name="TextovéPole 5"/>
          <p:cNvSpPr txBox="1"/>
          <p:nvPr>
            <p:custDataLst>
              <p:tags r:id="rId3"/>
            </p:custDataLst>
          </p:nvPr>
        </p:nvSpPr>
        <p:spPr>
          <a:xfrm>
            <a:off x="4455775" y="3156370"/>
            <a:ext cx="2221250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7 171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2 674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</a:t>
            </a:r>
          </a:p>
        </p:txBody>
      </p:sp>
      <p:sp>
        <p:nvSpPr>
          <p:cNvPr id="8" name="Šipka doprava 7"/>
          <p:cNvSpPr/>
          <p:nvPr/>
        </p:nvSpPr>
        <p:spPr>
          <a:xfrm>
            <a:off x="7150615" y="3324401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>
            <p:custDataLst>
              <p:tags r:id="rId4"/>
            </p:custDataLst>
          </p:nvPr>
        </p:nvSpPr>
        <p:spPr>
          <a:xfrm>
            <a:off x="8286750" y="3158610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Cca </a:t>
            </a:r>
            <a:r>
              <a:rPr lang="cs-CZ" sz="2200" b="1" dirty="0">
                <a:latin typeface="Arial" panose="020B0604020202020204"/>
              </a:rPr>
              <a:t>37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záchytů na 100tis. testů</a:t>
            </a:r>
          </a:p>
        </p:txBody>
      </p:sp>
      <p:sp>
        <p:nvSpPr>
          <p:cNvPr id="10" name="TextovéPole 9"/>
          <p:cNvSpPr txBox="1"/>
          <p:nvPr>
            <p:custDataLst>
              <p:tags r:id="rId5"/>
            </p:custDataLst>
          </p:nvPr>
        </p:nvSpPr>
        <p:spPr>
          <a:xfrm>
            <a:off x="456172" y="3275726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Ž</a:t>
            </a:r>
            <a:r>
              <a:rPr kumimoji="0" lang="cs-CZ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áci</a:t>
            </a:r>
            <a:r>
              <a:rPr kumimoji="0" lang="cs-CZ" sz="3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celkem* 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ovéPole 10"/>
          <p:cNvSpPr txBox="1"/>
          <p:nvPr>
            <p:custDataLst>
              <p:tags r:id="rId6"/>
            </p:custDataLst>
          </p:nvPr>
        </p:nvSpPr>
        <p:spPr>
          <a:xfrm>
            <a:off x="4417674" y="1170788"/>
            <a:ext cx="2160227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463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528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</a:t>
            </a:r>
          </a:p>
        </p:txBody>
      </p:sp>
      <p:sp>
        <p:nvSpPr>
          <p:cNvPr id="12" name="Šipka doprava 11"/>
          <p:cNvSpPr/>
          <p:nvPr/>
        </p:nvSpPr>
        <p:spPr>
          <a:xfrm>
            <a:off x="7172504" y="1407712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>
            <p:custDataLst>
              <p:tags r:id="rId7"/>
            </p:custDataLst>
          </p:nvPr>
        </p:nvSpPr>
        <p:spPr>
          <a:xfrm>
            <a:off x="8286749" y="1226505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36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 na 100tis. testů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56172" y="1367895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Zaměstnanci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648748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9"/>
            </p:custDataLst>
          </p:nvPr>
        </p:nvSpPr>
        <p:spPr>
          <a:xfrm>
            <a:off x="292231" y="4849009"/>
            <a:ext cx="3182928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</a:t>
            </a:r>
            <a:br>
              <a:rPr lang="cs-CZ" sz="2000" dirty="0">
                <a:solidFill>
                  <a:schemeClr val="bg1"/>
                </a:solidFill>
              </a:rPr>
            </a:br>
            <a:r>
              <a:rPr lang="cs-CZ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10 819 </a:t>
            </a:r>
            <a:r>
              <a:rPr lang="cs-CZ" sz="2000" dirty="0">
                <a:solidFill>
                  <a:schemeClr val="bg1"/>
                </a:solidFill>
              </a:rPr>
              <a:t>nákaz u dětí </a:t>
            </a:r>
          </a:p>
          <a:p>
            <a:r>
              <a:rPr lang="cs-CZ" sz="2000" dirty="0">
                <a:solidFill>
                  <a:schemeClr val="bg1"/>
                </a:solidFill>
              </a:rPr>
              <a:t>(5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ovéPole 15"/>
          <p:cNvSpPr txBox="1"/>
          <p:nvPr>
            <p:custDataLst>
              <p:tags r:id="rId10"/>
            </p:custDataLst>
          </p:nvPr>
        </p:nvSpPr>
        <p:spPr>
          <a:xfrm>
            <a:off x="8964951" y="4973578"/>
            <a:ext cx="321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Testy provedené přímo ve školách potvrdily </a:t>
            </a:r>
          </a:p>
          <a:p>
            <a:r>
              <a:rPr lang="cs-CZ" sz="2200" b="1" dirty="0"/>
              <a:t>2 674 </a:t>
            </a:r>
            <a:r>
              <a:rPr lang="cs-CZ" sz="2200" dirty="0"/>
              <a:t>záchytů nákazy</a:t>
            </a:r>
          </a:p>
        </p:txBody>
      </p:sp>
      <p:sp>
        <p:nvSpPr>
          <p:cNvPr id="17" name="TextovéPole 16"/>
          <p:cNvSpPr txBox="1"/>
          <p:nvPr>
            <p:custDataLst>
              <p:tags r:id="rId11"/>
            </p:custDataLst>
          </p:nvPr>
        </p:nvSpPr>
        <p:spPr>
          <a:xfrm>
            <a:off x="4196094" y="4573164"/>
            <a:ext cx="4330707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Epidemická šetření všech záznamů v </a:t>
            </a:r>
            <a:r>
              <a:rPr lang="cs-CZ" sz="2200" b="1" dirty="0"/>
              <a:t>ISIN</a:t>
            </a:r>
            <a:r>
              <a:rPr lang="cs-CZ" sz="2200" dirty="0"/>
              <a:t> prokázala </a:t>
            </a:r>
          </a:p>
          <a:p>
            <a:r>
              <a:rPr lang="cs-CZ" sz="2200" b="1" dirty="0"/>
              <a:t>2 805 </a:t>
            </a:r>
            <a:r>
              <a:rPr lang="cs-CZ" sz="2200" dirty="0"/>
              <a:t>nákaz dětí ve věku 5 – 15 let pravděpodobně souvisejících se školním kolektivem </a:t>
            </a: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0" y="2505075"/>
            <a:ext cx="121920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 doprava 4"/>
          <p:cNvSpPr/>
          <p:nvPr/>
        </p:nvSpPr>
        <p:spPr>
          <a:xfrm>
            <a:off x="3746873" y="321187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Šipka doprava 20"/>
          <p:cNvSpPr/>
          <p:nvPr/>
        </p:nvSpPr>
        <p:spPr>
          <a:xfrm>
            <a:off x="3475159" y="1210900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Šipka doprava 21"/>
          <p:cNvSpPr/>
          <p:nvPr/>
        </p:nvSpPr>
        <p:spPr>
          <a:xfrm rot="5400000">
            <a:off x="1581204" y="394704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 doprava 22"/>
          <p:cNvSpPr/>
          <p:nvPr/>
        </p:nvSpPr>
        <p:spPr>
          <a:xfrm>
            <a:off x="3746873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 doprava 24"/>
          <p:cNvSpPr/>
          <p:nvPr/>
        </p:nvSpPr>
        <p:spPr>
          <a:xfrm rot="10800000">
            <a:off x="8583951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/>
        </p:nvSpPr>
        <p:spPr>
          <a:xfrm>
            <a:off x="3746873" y="2689602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Testy ve školách 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3649937" y="782752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Testy ve školách </a:t>
            </a:r>
          </a:p>
        </p:txBody>
      </p:sp>
    </p:spTree>
    <p:extLst>
      <p:ext uri="{BB962C8B-B14F-4D97-AF65-F5344CB8AC3E}">
        <p14:creationId xmlns:p14="http://schemas.microsoft.com/office/powerpoint/2010/main" val="13370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Populační záchyty nákazy u dětí různých věkových kategorií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latin typeface="Arial" panose="020B0604020202020204"/>
              </a:rPr>
              <a:t>(bez dělení na 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10" name="TextovéPole 9"/>
          <p:cNvSpPr txBox="1"/>
          <p:nvPr>
            <p:custDataLst>
              <p:tags r:id="rId3"/>
            </p:custDataLst>
          </p:nvPr>
        </p:nvSpPr>
        <p:spPr>
          <a:xfrm>
            <a:off x="224157" y="1009108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5 – 11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48748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5"/>
            </p:custDataLst>
          </p:nvPr>
        </p:nvSpPr>
        <p:spPr>
          <a:xfrm>
            <a:off x="292231" y="1543834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6 753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(5 – 11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ovéPole 16"/>
          <p:cNvSpPr txBox="1"/>
          <p:nvPr>
            <p:custDataLst>
              <p:tags r:id="rId6"/>
            </p:custDataLst>
          </p:nvPr>
        </p:nvSpPr>
        <p:spPr>
          <a:xfrm>
            <a:off x="5289543" y="1402633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2 017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(30 % celku)</a:t>
            </a:r>
          </a:p>
        </p:txBody>
      </p:sp>
      <p:sp>
        <p:nvSpPr>
          <p:cNvPr id="23" name="Šipka doprava 22"/>
          <p:cNvSpPr/>
          <p:nvPr/>
        </p:nvSpPr>
        <p:spPr>
          <a:xfrm>
            <a:off x="4794623" y="171243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/>
          <p:cNvSpPr txBox="1"/>
          <p:nvPr>
            <p:custDataLst>
              <p:tags r:id="rId7"/>
            </p:custDataLst>
          </p:nvPr>
        </p:nvSpPr>
        <p:spPr>
          <a:xfrm>
            <a:off x="224157" y="2725899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12 – 15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>
            <p:custDataLst>
              <p:tags r:id="rId8"/>
            </p:custDataLst>
          </p:nvPr>
        </p:nvSpPr>
        <p:spPr>
          <a:xfrm>
            <a:off x="292231" y="3308250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4 066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(12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ovéPole 28"/>
          <p:cNvSpPr txBox="1"/>
          <p:nvPr>
            <p:custDataLst>
              <p:tags r:id="rId9"/>
            </p:custDataLst>
          </p:nvPr>
        </p:nvSpPr>
        <p:spPr>
          <a:xfrm>
            <a:off x="5289543" y="3149720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788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(19 % celku)</a:t>
            </a:r>
          </a:p>
        </p:txBody>
      </p:sp>
      <p:sp>
        <p:nvSpPr>
          <p:cNvPr id="30" name="Šipka doprava 29"/>
          <p:cNvSpPr/>
          <p:nvPr/>
        </p:nvSpPr>
        <p:spPr>
          <a:xfrm>
            <a:off x="4794623" y="345951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>
            <p:custDataLst>
              <p:tags r:id="rId10"/>
            </p:custDataLst>
          </p:nvPr>
        </p:nvSpPr>
        <p:spPr>
          <a:xfrm>
            <a:off x="224157" y="4518452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16 – 19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/>
          <p:cNvSpPr txBox="1"/>
          <p:nvPr>
            <p:custDataLst>
              <p:tags r:id="rId11"/>
            </p:custDataLst>
          </p:nvPr>
        </p:nvSpPr>
        <p:spPr>
          <a:xfrm>
            <a:off x="292231" y="5081753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3 342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(16 – 19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ovéPole 32"/>
          <p:cNvSpPr txBox="1"/>
          <p:nvPr>
            <p:custDataLst>
              <p:tags r:id="rId12"/>
            </p:custDataLst>
          </p:nvPr>
        </p:nvSpPr>
        <p:spPr>
          <a:xfrm>
            <a:off x="5289543" y="4913698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108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(3 % celku)</a:t>
            </a:r>
          </a:p>
        </p:txBody>
      </p:sp>
      <p:sp>
        <p:nvSpPr>
          <p:cNvPr id="34" name="Šipka doprava 33"/>
          <p:cNvSpPr/>
          <p:nvPr/>
        </p:nvSpPr>
        <p:spPr>
          <a:xfrm>
            <a:off x="4794623" y="5204446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>
            <p:custDataLst>
              <p:tags r:id="rId13"/>
            </p:custDataLst>
          </p:nvPr>
        </p:nvSpPr>
        <p:spPr>
          <a:xfrm>
            <a:off x="9505950" y="2357659"/>
            <a:ext cx="2581275" cy="3108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Průběžně hodnocená data</a:t>
            </a:r>
          </a:p>
          <a:p>
            <a:r>
              <a:rPr lang="cs-CZ" sz="1400" dirty="0"/>
              <a:t>o nákazách žáků ukazují </a:t>
            </a:r>
          </a:p>
          <a:p>
            <a:r>
              <a:rPr lang="cs-CZ" sz="1400" dirty="0"/>
              <a:t>na logický gradient v podílu nákaz souvisejících se školou (výsledky epidemických šetření KHS). </a:t>
            </a:r>
          </a:p>
          <a:p>
            <a:r>
              <a:rPr lang="cs-CZ" sz="1400" dirty="0"/>
              <a:t>Věková kategorie, která je nejdéle ve škole (5 – 11 let) vykazuje 30 % z celkem zachycených nákaz (po 12.4.) jako souvisejících se školou, dále tento podíl klesá k 19 % (třída 12 – 15 let) a k 3 % (16 – 19 let). </a:t>
            </a:r>
          </a:p>
        </p:txBody>
      </p:sp>
    </p:spTree>
    <p:extLst>
      <p:ext uri="{BB962C8B-B14F-4D97-AF65-F5344CB8AC3E}">
        <p14:creationId xmlns:p14="http://schemas.microsoft.com/office/powerpoint/2010/main" val="251977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12.4 – 4.6.2021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1680048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10 819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10 323 (95.4%)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3 422 (31.6%)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6 901 (63.8%)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496 (4.6%)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280 (2.6%)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216 (2.0%)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28939840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2 805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2 743 (97.8%)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859 (30.6%)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1 884 (67.2%)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62 (2.2%)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31 (1.1%)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31 (1.1%)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>
            <p:custDataLst>
              <p:tags r:id="rId6"/>
            </p:custDataLst>
          </p:nvPr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>
            <p:custDataLst>
              <p:tags r:id="rId8"/>
            </p:custDataLst>
          </p:nvPr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4383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12.4 – 4.6.2021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7940299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6 753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6 479 (95.9%)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2 076 (30.7%)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4 403 (65.2%)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274 (4.1%)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150 (2.2%)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124 (1.8%)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89320310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2 017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1 979 (98.1%)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614 (30.4%)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1 365 (67.7%)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38 (1.9%)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16 (0.8%)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22 (1.1%)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1969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12.4 – 2.6.2021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895338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4 066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3 844 (94.5%)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1 346 (33.1%)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2 498 (61.4%)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222 (5.5%)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130 (3.2%)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92 (2.3%)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71209303"/>
              </p:ext>
            </p:extLst>
          </p:nvPr>
        </p:nvGraphicFramePr>
        <p:xfrm>
          <a:off x="6684709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788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764 (97.0%)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245 (31.1%)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519 (65.9%)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24 (3.0%)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 (1.9%)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 (1.1%)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4.6.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8968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Celkové počty nově potvrzených případů </a:t>
            </a:r>
          </a:p>
          <a:p>
            <a:r>
              <a:rPr lang="cs-CZ" sz="4000" b="1" dirty="0"/>
              <a:t>dětí v populaci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32456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524209"/>
              </p:ext>
            </p:extLst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56BE7CCB-72FB-4FD9-853A-D05AEC7FC5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31583" y="1542954"/>
            <a:ext cx="204105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21.12. do 3.1. vánoční školní prázdniny</a:t>
            </a:r>
            <a:endParaRPr kumimoji="0" lang="cs-CZ" sz="18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81030" y="1581538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6D42FF0-6565-403F-B660-2326C9C9049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23955" y="1971700"/>
            <a:ext cx="321183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4. 1. pokračuje výuka pouze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</a:rPr>
              <a:t>v MŠ a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1. a 2. třídách ZŠ, </a:t>
            </a:r>
            <a:b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přípravných třídách, speciálních </a:t>
            </a:r>
            <a:b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praktických školách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837235" y="1853967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86853" y="2523596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</a:t>
            </a:r>
            <a:r>
              <a:rPr kumimoji="0" lang="cs-CZ" sz="1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ZŠ v rotačním režimu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>
            <a:off x="6829074" y="3315626"/>
            <a:ext cx="545" cy="10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932892" y="1559490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200" b="1" i="1" dirty="0">
                <a:solidFill>
                  <a:srgbClr val="000000"/>
                </a:solidFill>
              </a:rPr>
              <a:t>26. 4. MŠ otevřeny zcela, SŠ a VOŠ praktické vyučování v PLK, HKK, KVK </a:t>
            </a:r>
            <a:br>
              <a:rPr lang="cs-CZ" sz="1200" b="1" i="1" dirty="0">
                <a:solidFill>
                  <a:srgbClr val="000000"/>
                </a:solidFill>
              </a:rPr>
            </a:br>
            <a:r>
              <a:rPr lang="cs-CZ" sz="1200" b="1" i="1" dirty="0">
                <a:solidFill>
                  <a:srgbClr val="000000"/>
                </a:solidFill>
              </a:rPr>
              <a:t>od 3. 5. dále STC, LBK, PAK, PHA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 s rozšířením rotační výuky 2. st. ZŠ a od 10. 5. ve zbývajících krajích</a:t>
            </a:r>
            <a:endParaRPr lang="cs-CZ" sz="1200" b="1" i="1" dirty="0">
              <a:solidFill>
                <a:srgbClr val="00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794423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299165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8787125" y="252359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2454D-DD98-4298-B7F5-F6E7FDB99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8577"/>
            <a:ext cx="11686436" cy="576000"/>
          </a:xfrm>
        </p:spPr>
        <p:txBody>
          <a:bodyPr/>
          <a:lstStyle/>
          <a:p>
            <a:pPr algn="ctr"/>
            <a:r>
              <a:rPr lang="cs-CZ" sz="2400" dirty="0"/>
              <a:t>Harmonogram otevírání školských zařízení v krajích ČR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B917A4C-0A6E-4A20-B4B4-7BEC1A524D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3843" y="837488"/>
          <a:ext cx="10263501" cy="5435344"/>
        </p:xfrm>
        <a:graphic>
          <a:graphicData uri="http://schemas.openxmlformats.org/drawingml/2006/table">
            <a:tbl>
              <a:tblPr/>
              <a:tblGrid>
                <a:gridCol w="1557713">
                  <a:extLst>
                    <a:ext uri="{9D8B030D-6E8A-4147-A177-3AD203B41FA5}">
                      <a16:colId xmlns:a16="http://schemas.microsoft.com/office/drawing/2014/main" val="121576139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1935044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652802359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22872413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5015731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711309026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41985561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3161230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4501224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83752418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265492353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285019563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08247929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78618505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676138909"/>
                    </a:ext>
                  </a:extLst>
                </a:gridCol>
              </a:tblGrid>
              <a:tr h="58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Datum změny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- předškolní děti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bez roušek a testování dětí (pouze zaměstnanci),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- 1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rotačně, 2x týdně testy a roušky 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4067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435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zcela, ZŠ - 2.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11-15 let 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vč. niž. st.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rotačně, test 2x týdně (1. st. 1x týdně),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14397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MŠ zcela, ZŠ - 2. stupeň (vč. niž.st. gymnázií) rotačně, test 2x týdně (1. st. 1x týdně), 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Otevření škol ve zbývajících krajích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dle režimu z 3. 5. 2021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56110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(</a:t>
                      </a:r>
                      <a:r>
                        <a:rPr lang="pl-PL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6-15 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zcela a bez rotací (test 1x týdně)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rotací 1. stupeň ZŠ (2. st. 2x týdně test)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3525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stupeň ZŠ bez rotací v celé ČR (test 1x týdně),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teoretická výuka bez rotací (test 1x týdně) na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19-22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a VŠ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19-25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1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 16">
            <a:extLst>
              <a:ext uri="{FF2B5EF4-FFF2-40B4-BE49-F238E27FC236}">
                <a16:creationId xmlns:a16="http://schemas.microsoft.com/office/drawing/2014/main" id="{82435891-AD00-4FB1-A73A-2B68645AA38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136830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1" name="Graf 16">
            <a:extLst>
              <a:ext uri="{FF2B5EF4-FFF2-40B4-BE49-F238E27FC236}">
                <a16:creationId xmlns:a16="http://schemas.microsoft.com/office/drawing/2014/main" id="{7266C885-8B68-464B-99FA-0474E08A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3371569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testů na 100 tis. dětí v čase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6200000">
            <a:off x="-35890" y="160091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41061819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12884856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26069698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889709421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7A93131A-8E01-44B7-A2A2-A1EFEC4360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13856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 934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2487157-9490-45CB-A4BF-887D0952671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992129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N=686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AD0D1D-DDE7-45FA-A69D-268EA00074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414538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N=6 220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191FCF-0AC0-4145-960F-283F6CCEFCE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876412" y="2513080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N=8 225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5E3DA0-21F5-4650-971E-957CCD67CF9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87641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N=14 897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A804B45-F645-487E-B6EF-5C2CC8EDA3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34250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N=12 140</a:t>
            </a:r>
          </a:p>
        </p:txBody>
      </p:sp>
    </p:spTree>
    <p:extLst>
      <p:ext uri="{BB962C8B-B14F-4D97-AF65-F5344CB8AC3E}">
        <p14:creationId xmlns:p14="http://schemas.microsoft.com/office/powerpoint/2010/main" val="253800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nově COVID-19 pozitivních na 100 testů u dětí v čase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074390015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69963846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2" name="Graf 16">
            <a:extLst>
              <a:ext uri="{FF2B5EF4-FFF2-40B4-BE49-F238E27FC236}">
                <a16:creationId xmlns:a16="http://schemas.microsoft.com/office/drawing/2014/main" id="{0D0112F6-E60E-4310-AF92-E2A52E7E478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86319944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4548215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6" name="Graf 16">
            <a:extLst>
              <a:ext uri="{FF2B5EF4-FFF2-40B4-BE49-F238E27FC236}">
                <a16:creationId xmlns:a16="http://schemas.microsoft.com/office/drawing/2014/main" id="{6DEB7949-763A-40DA-B63C-FE897037DA7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86814666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34821894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30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31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-46432" y="172402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765CE34-BA7B-4D0A-BDD0-7754F6E059C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561431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 934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95EB96D-4360-4A5F-BBA6-DD6970FBD8A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01937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N=686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59BA51D-7547-4F6A-AF8C-73B62C7974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970670" y="2543611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N=6 220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50F700-BD9B-4F07-9F57-5ACB46BC8E8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255753" y="2543611"/>
            <a:ext cx="840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N=8 225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A38787E-9710-4D2A-A711-372AE644843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280688" y="5639306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N=14 897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A9C1513-F4A3-42A4-BC61-9C1BE01CB4D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688015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N=12 140</a:t>
            </a:r>
          </a:p>
        </p:txBody>
      </p:sp>
    </p:spTree>
    <p:extLst>
      <p:ext uri="{BB962C8B-B14F-4D97-AF65-F5344CB8AC3E}">
        <p14:creationId xmlns:p14="http://schemas.microsoft.com/office/powerpoint/2010/main" val="311492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CB9C751-AE9B-44A7-8FB4-829A6D1267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4362487"/>
            <a:ext cx="8050306" cy="332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7289105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0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4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85FA95-C1A5-4C64-9392-6663D81F7BA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1491425"/>
              </p:ext>
            </p:extLst>
          </p:nvPr>
        </p:nvGraphicFramePr>
        <p:xfrm>
          <a:off x="5037332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983370" y="2345701"/>
            <a:ext cx="30523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Klesající počet nově nakažených dětí </a:t>
            </a: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věku 0 – 4 let je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velmi silně patrný mezi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13.4. a 1.5., a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dále rovněž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mezi 1.5. a 4.6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Počty nakažených dětí  dané věkové kategorie klesají ve všech krajích. 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D48701E7-F1B4-4F9C-8212-C3B87420926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1C140140-1983-45CC-A10B-066345AEDC3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4.6.2021</a:t>
            </a:r>
          </a:p>
        </p:txBody>
      </p:sp>
    </p:spTree>
    <p:extLst>
      <p:ext uri="{BB962C8B-B14F-4D97-AF65-F5344CB8AC3E}">
        <p14:creationId xmlns:p14="http://schemas.microsoft.com/office/powerpoint/2010/main" val="429402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3351473"/>
            <a:ext cx="8050306" cy="314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1175547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5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11 let</a:t>
            </a:r>
            <a:endParaRPr lang="cs-CZ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47953" y="1643022"/>
            <a:ext cx="32707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Klesající počet nově nakažených dětí </a:t>
            </a: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věku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je velmi silně patrný mezi 13.4. a 1.5., a dále rovněž mezi 1.5. a 4.6. Počty nakažených dětí  dané věkové kategorie klesají ve všech krajích.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Zlínský kraj.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6FB5FCE5-711C-4C26-8879-27C613FC76D5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9280223"/>
              </p:ext>
            </p:extLst>
          </p:nvPr>
        </p:nvGraphicFramePr>
        <p:xfrm>
          <a:off x="4849396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9" name="Rectangle 14">
            <a:extLst>
              <a:ext uri="{FF2B5EF4-FFF2-40B4-BE49-F238E27FC236}">
                <a16:creationId xmlns:a16="http://schemas.microsoft.com/office/drawing/2014/main" id="{917AEC26-943C-4BAF-A0AF-9551675FCB6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7C36DEF-778B-4375-AA60-A601C49BBA0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9D08931-F140-400B-AEF1-5ED5FBA4931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BDA947B-5EF2-4284-B5B5-03EB0325FF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54B0F530-38B8-4DA9-A11D-B8541C2A29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.6.2021</a:t>
            </a:r>
          </a:p>
        </p:txBody>
      </p:sp>
    </p:spTree>
    <p:extLst>
      <p:ext uri="{BB962C8B-B14F-4D97-AF65-F5344CB8AC3E}">
        <p14:creationId xmlns:p14="http://schemas.microsoft.com/office/powerpoint/2010/main" val="253784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556" y="3684125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642771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4725A0A-299D-4402-8473-3C63C6E510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729748" y="1727136"/>
            <a:ext cx="34275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Klesající počet nově nakažených dětí </a:t>
            </a: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věku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je velmi silně patrný mezi 13.4. a 1.5., a dále rovněž mezi 1.5. a 4.6. Počty nakažených dětí  dané věkové kategorie klesají ve všech krajích.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především kraj Jihočeský.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198284786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9" name="TextBox 16">
            <a:extLst>
              <a:ext uri="{FF2B5EF4-FFF2-40B4-BE49-F238E27FC236}">
                <a16:creationId xmlns:a16="http://schemas.microsoft.com/office/drawing/2014/main" id="{49DD5679-FB51-41D3-B6F9-89ECAD0AA80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AA2AF1B9-964B-4451-BED5-A91D3BA022D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07B47C78-2DF9-4B3E-BB33-B6B7E6F42C8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FD59DF9-D173-45BA-A7B7-9793ED6E471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6A69B2-B455-46C3-AAF9-9E1582D02E8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8197353-E87D-4843-92C6-B53E5C792A3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50B1CED-E1EB-4514-A55F-35A58766637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AC523703-45E9-42CF-9603-6A0CE7BB9CA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4.6.2021</a:t>
            </a:r>
          </a:p>
        </p:txBody>
      </p:sp>
    </p:spTree>
    <p:extLst>
      <p:ext uri="{BB962C8B-B14F-4D97-AF65-F5344CB8AC3E}">
        <p14:creationId xmlns:p14="http://schemas.microsoft.com/office/powerpoint/2010/main" val="42668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Kumulativní počet testů provedených přímo ve školách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648748"/>
            <a:ext cx="731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18:00 -&gt; celkový přehled bez dělení dle věkových skupin žáků</a:t>
            </a:r>
            <a:endParaRPr lang="cs-CZ" sz="1400" i="1" dirty="0"/>
          </a:p>
        </p:txBody>
      </p:sp>
      <p:graphicFrame>
        <p:nvGraphicFramePr>
          <p:cNvPr id="10" name="Graf 16">
            <a:extLst>
              <a:ext uri="{FF2B5EF4-FFF2-40B4-BE49-F238E27FC236}">
                <a16:creationId xmlns:a16="http://schemas.microsoft.com/office/drawing/2014/main" id="{3A451FDC-44C3-49C1-9378-D6D6BC55CE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204337"/>
              </p:ext>
            </p:extLst>
          </p:nvPr>
        </p:nvGraphicFramePr>
        <p:xfrm>
          <a:off x="559687" y="1099751"/>
          <a:ext cx="11460862" cy="542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Obdélník 11">
            <a:extLst>
              <a:ext uri="{FF2B5EF4-FFF2-40B4-BE49-F238E27FC236}">
                <a16:creationId xmlns:a16="http://schemas.microsoft.com/office/drawing/2014/main" id="{4E11FDD2-C553-4CA5-95B2-1ADDA68989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018131" y="3390256"/>
            <a:ext cx="458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umulativní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počet provedených testů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59DA486-5B4D-4CF3-B2A1-103CD2BC1928}"/>
              </a:ext>
            </a:extLst>
          </p:cNvPr>
          <p:cNvGrpSpPr/>
          <p:nvPr/>
        </p:nvGrpSpPr>
        <p:grpSpPr>
          <a:xfrm>
            <a:off x="1655097" y="1583258"/>
            <a:ext cx="2057077" cy="777412"/>
            <a:chOff x="1655097" y="1583258"/>
            <a:chExt cx="2057077" cy="77741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2C0E3F8-2447-4A01-AEF4-0B4F66FC950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5415" y="1583258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>
                  <a:solidFill>
                    <a:srgbClr val="000000"/>
                  </a:solidFill>
                </a:rPr>
                <a:t>Žáci</a:t>
              </a:r>
              <a:endParaRPr lang="cs-CZ" sz="1400" i="1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E946716-5D4D-4616-9BBC-6ABF19E856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75415" y="2052893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/>
                <a:t>Zaměstnanci</a:t>
              </a:r>
            </a:p>
          </p:txBody>
        </p: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802A874-F297-42E0-8C76-702FD285E35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655097" y="1746056"/>
              <a:ext cx="620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816A37-A9CE-41EA-87A4-E63CEBE7D94E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655097" y="2206782"/>
              <a:ext cx="6205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4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4775" y="117608"/>
            <a:ext cx="11953875" cy="619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Testy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prováděné přímo ve školách jsou školami </a:t>
            </a:r>
            <a:r>
              <a:rPr kumimoji="0" lang="cs-CZ" sz="28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agregovaně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hlášeny do centrálního systému, který umožňuje sledovat vývoj pozitivních záchytů nákazy.</a:t>
            </a:r>
            <a:endParaRPr kumimoji="0" lang="cs-CZ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Z průběžných dat vyplývá,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že testy prováděné ve školách neindikují </a:t>
            </a:r>
            <a:r>
              <a:rPr lang="cs-CZ" sz="2800" b="1" dirty="0" smtClean="0">
                <a:solidFill>
                  <a:srgbClr val="0000FF"/>
                </a:solidFill>
                <a:latin typeface="Calibri" panose="020F0502020204030204"/>
                <a:cs typeface="Arial" panose="020B0604020202020204" pitchFamily="34" charset="0"/>
              </a:rPr>
              <a:t>populačně významný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rizikový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vývoj či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eskalaci šíření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epidemie. Hodnoty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v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jednotlivých krajích různě v čase fluktuují, ale kontinuálně nerostou. </a:t>
            </a:r>
            <a:r>
              <a:rPr lang="cs-CZ" sz="2800" b="1" dirty="0">
                <a:solidFill>
                  <a:srgbClr val="0000FF"/>
                </a:solidFill>
              </a:rPr>
              <a:t>Počty záchytů ve školách přepočítané na 100 tis. AG testů jsou dlouhodobě zvýšené v krajích Libereckém a Zlínském. </a:t>
            </a:r>
            <a:endParaRPr lang="cs-CZ" sz="3200" b="1" dirty="0">
              <a:solidFill>
                <a:srgbClr val="0000FF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V 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týdnu od 17.5. – 23.5. došlo 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k nárůstu relativního počtu nákaz 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zachycených přímo ve školách u 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žáků ve více krajích. </a:t>
            </a:r>
            <a:r>
              <a:rPr lang="cs-CZ" sz="2400" noProof="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ato změna 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souvisela 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 návratem dalších ročníků do škol po 17.5., a tedy může jít o „</a:t>
            </a:r>
            <a:r>
              <a:rPr kumimoji="0" lang="cs-CZ" sz="24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harvesting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“ nákaz zjištěných u nových kohort studentů vracejících se do škol. Nárůst se v žádném z regionů významně 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nevymykal 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dlouhodobému průměru. 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V dalším období </a:t>
            </a:r>
            <a:r>
              <a:rPr kumimoji="0" lang="cs-CZ" sz="24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záchytovost</a:t>
            </a:r>
            <a:r>
              <a:rPr kumimoji="0" lang="cs-CZ" sz="2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testů opět klesla.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55201" y="123437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55200" y="4070686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55200" y="6372498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12.4–4.6.2021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168184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35196" y="1893272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žáci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16128966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48827" y="1902635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zaměstnanci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</a:t>
            </a:r>
            <a:endParaRPr lang="cs-CZ" sz="1400" i="1" dirty="0"/>
          </a:p>
        </p:txBody>
      </p:sp>
      <p:sp>
        <p:nvSpPr>
          <p:cNvPr id="2" name="Obdélník 1"/>
          <p:cNvSpPr/>
          <p:nvPr/>
        </p:nvSpPr>
        <p:spPr>
          <a:xfrm>
            <a:off x="1243240" y="1031009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Celkové absolutní počty pozitivních záchytů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34314" y="1639506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646254" y="1639506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9659569" y="5630645"/>
            <a:ext cx="2656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2611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12.4–4.6.2021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7134075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56924" y="1893272"/>
            <a:ext cx="338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žáků na 100 tis. testů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01518914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4039" y="1902635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učitelů na 100 tis. testů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5. 6. 2021 18:00</a:t>
            </a:r>
            <a:endParaRPr lang="cs-CZ" sz="1400" i="1" dirty="0"/>
          </a:p>
        </p:txBody>
      </p:sp>
      <p:sp>
        <p:nvSpPr>
          <p:cNvPr id="2" name="Obdélník 1"/>
          <p:cNvSpPr/>
          <p:nvPr>
            <p:custDataLst>
              <p:tags r:id="rId7"/>
            </p:custDataLst>
          </p:nvPr>
        </p:nvSpPr>
        <p:spPr>
          <a:xfrm>
            <a:off x="1173083" y="1058739"/>
            <a:ext cx="1067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Počty pozitivních záchytů na 100 tisíc testů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08998" y="1687128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398604" y="1687128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10007960" y="541520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9313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dle krajů (přepočet na 100tis. testů)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E0DB2-2682-4D37-A37F-9BFB1E10B44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879462"/>
              </p:ext>
            </p:extLst>
          </p:nvPr>
        </p:nvGraphicFramePr>
        <p:xfrm>
          <a:off x="164994" y="706582"/>
          <a:ext cx="11584512" cy="5802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416">
                  <a:extLst>
                    <a:ext uri="{9D8B030D-6E8A-4147-A177-3AD203B41FA5}">
                      <a16:colId xmlns:a16="http://schemas.microsoft.com/office/drawing/2014/main" val="187592025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692636823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3268959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3851000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52331077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217694765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80837993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23918811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011977694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775486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639203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1822374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40204603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5635768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445118585"/>
                    </a:ext>
                  </a:extLst>
                </a:gridCol>
              </a:tblGrid>
              <a:tr h="429471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žáků na 100 000 testů*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zaměstnanců na 100 000 testů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9627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05095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12.4. – 18.4.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19.4. – 25.4.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26.4. – 2.5.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12.4. – 18.4.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19.4. – 25.4.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26.4. – 2.5.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32302"/>
                  </a:ext>
                </a:extLst>
              </a:tr>
              <a:tr h="36945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Hlavní město Praha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98492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Středočeský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37651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53328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Plzeňský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14.7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37266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Karlovarský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7246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Ústecký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49927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Liberecký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89.0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00003"/>
                  </a:ext>
                </a:extLst>
              </a:tr>
              <a:tr h="418527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Královéhradecký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70394"/>
                  </a:ext>
                </a:extLst>
              </a:tr>
              <a:tr h="307553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Pardubický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61970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Kraj Vysočina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73110"/>
                  </a:ext>
                </a:extLst>
              </a:tr>
              <a:tr h="36945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Jihomoravský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20904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Olomoucký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80585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Zlínský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50184"/>
                  </a:ext>
                </a:extLst>
              </a:tr>
              <a:tr h="418527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Moravskoslezský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47631"/>
                  </a:ext>
                </a:extLst>
              </a:tr>
              <a:tr h="275936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90863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9C1FABC3-68C3-430D-8101-D384F9E55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419" y="6584345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Přímé výsledky všech testů v rámci testování ve školách bez ohledu na věk žáka (testy hlášené </a:t>
            </a:r>
            <a:r>
              <a:rPr lang="cs-CZ" sz="1400" i="1" dirty="0" err="1"/>
              <a:t>agregovaně</a:t>
            </a:r>
            <a:r>
              <a:rPr lang="cs-CZ" sz="1400" i="1" dirty="0"/>
              <a:t>, bez verifikace)</a:t>
            </a:r>
          </a:p>
        </p:txBody>
      </p:sp>
    </p:spTree>
    <p:extLst>
      <p:ext uri="{BB962C8B-B14F-4D97-AF65-F5344CB8AC3E}">
        <p14:creationId xmlns:p14="http://schemas.microsoft.com/office/powerpoint/2010/main" val="17117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19052"/>
            <a:ext cx="12125325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ŽÁCI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40D1DD-A50D-45F9-9BE1-0C9327F0D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62121" y="13579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D34076A-ECD6-43D2-B728-44346AB837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A08870A-F9CD-4231-B1E9-E0AA1559AF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273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58DD397-363F-4CDD-90B7-07538C7ADC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69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1A4C7DC-9C9C-4FF8-874C-7CD3A9531F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9898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D876EDA-77D6-4239-A272-75E57ACB73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0591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73A35FA-14A4-4602-A6DE-371FE0E2A1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362123" y="3558214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7A4A096-A1F8-4B95-AB0A-E8D49E9EE2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362124" y="569181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08A122B-7B8C-408A-BF61-14C2E9903E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8413074-0481-4B1B-87D7-A1C60A1B4D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7273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2BCBC7-8CED-42BA-913B-27FDAA8E98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956926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240316-4F03-4364-AB3A-B1647FD0F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898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5F1A4D7-B6F1-40A6-B28D-29C13D542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0591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08398CB-0D27-4564-85C4-F80B60787DA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A564B04-399B-49EB-B1AC-C24A27A65D5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7273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CEF57A-2AFD-4177-88B2-6790A549F4E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56926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E15864A-B682-410D-92B7-37384580B81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098982" y="490180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9896286" y="5193648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D24A0B3-688B-4FEF-A735-7AC139F25397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851135" y="990595"/>
            <a:ext cx="2072820" cy="167654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3CBB53F-398D-44EA-8B9F-38BAEC548478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931235" y="974286"/>
            <a:ext cx="2048434" cy="167044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5B2CF57-D46A-4630-BDE1-28813079F5E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4979669" y="980383"/>
            <a:ext cx="2078916" cy="166435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FC74C9DA-81CB-416D-A739-385DB5B68BA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7081328" y="970420"/>
            <a:ext cx="2048434" cy="1664352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3D53E90-7304-428D-9944-51719228C16E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9129762" y="958163"/>
            <a:ext cx="2078916" cy="1670449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E463F801-2565-4E30-A787-FE69DBE613BD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83348" y="3049994"/>
            <a:ext cx="2048434" cy="1670449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FD343BEC-BF22-4BCE-8624-BE170599C887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832764" y="3053042"/>
            <a:ext cx="2078916" cy="1664352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74188EA-51FA-451C-ABE5-3C2C2F4A4D20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4951095" y="3053042"/>
            <a:ext cx="2048434" cy="1664352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4094698A-8E5F-4D21-95AB-04ADFD58369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99529" y="3034204"/>
            <a:ext cx="2078916" cy="1670449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847BD03B-933B-438F-A096-E97465D5D982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121800" y="3050245"/>
            <a:ext cx="2048434" cy="1670449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CA7E132B-3F5D-438F-8553-89634B8F2D0E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83348" y="5150390"/>
            <a:ext cx="2078916" cy="1664352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E3BD42FB-E250-4A13-A28E-BA9C9089C6F2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884337" y="5150390"/>
            <a:ext cx="2048434" cy="1664352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443EFBD2-FFB0-4B64-AC67-EF09D1B412EF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974376" y="5164139"/>
            <a:ext cx="2078916" cy="1670449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E8502401-7680-40BE-B7D5-77E1F7E9D826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7081328" y="5155425"/>
            <a:ext cx="2048434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6515" y="26817"/>
            <a:ext cx="11543560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ZAMĚSTNANCI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B7BF9C-A8C5-4F77-B27E-5BD853320F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71295" y="132936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7B17EE-36F1-4666-86D3-051B7FB711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3577065-92DE-4AD3-AAE1-0A135D1BBF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558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31C5CE-498E-49AF-A82A-C9886886AD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71201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DD5F9-45FE-41FB-A021-BD86799DBF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994207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75450C0-57EE-4978-ABDE-87834EE795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082087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C49786-37BE-4610-AA3C-ACC6F822C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571297" y="3529638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EA6A183-6D1C-4DDE-9F9B-5B86BDA78F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571298" y="56632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971F6D-FEF1-419E-B425-FF15CA4676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DBE2BB-85D3-4704-A4A5-E3220D1C3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1558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C0EE4D-F316-4BAD-B03E-D62778D4997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871201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0F1744-A848-4586-844E-1081D3232AF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994207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3CB9CF-00ED-45DF-A0B6-0BE17F7F60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082087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09BAF25-CB6F-48CA-91CF-8809AB1F8DB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3178B9A-BBF7-4D5C-9D13-F19FDF5D8D3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1558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923BFE-A086-436F-A617-0727AB0D8A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871201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64ADC04-3CCA-42FF-A4D4-86B50BCD5A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994207" y="490180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9896286" y="5193648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38C6639F-CAAD-4CE8-9158-9B25BCDE938F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612571" y="869901"/>
            <a:ext cx="2048434" cy="1670449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852E0097-A567-4A99-9A88-270C04A208E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652828" y="869901"/>
            <a:ext cx="2072820" cy="1670449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63BF0347-B495-4678-9F77-10661A7521F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4701259" y="869901"/>
            <a:ext cx="2048434" cy="1664352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06A79B9C-9073-4801-AACC-0D00B775756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749693" y="863804"/>
            <a:ext cx="2072820" cy="1664352"/>
          </a:xfrm>
          <a:prstGeom prst="rect">
            <a:avLst/>
          </a:prstGeom>
        </p:spPr>
      </p:pic>
      <p:pic>
        <p:nvPicPr>
          <p:cNvPr id="28" name="Obrázek 27">
            <a:extLst>
              <a:ext uri="{FF2B5EF4-FFF2-40B4-BE49-F238E27FC236}">
                <a16:creationId xmlns:a16="http://schemas.microsoft.com/office/drawing/2014/main" id="{13AD1451-FD11-46F9-A3DE-3A967F8AFB2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8791760" y="849601"/>
            <a:ext cx="2048434" cy="1670449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85B7B676-3500-4B37-BA0E-D29F38195AA8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654364" y="3041071"/>
            <a:ext cx="2072820" cy="167044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874CCF8E-1CBA-499E-BE17-F9454A801BF1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702199" y="3044119"/>
            <a:ext cx="2048434" cy="1664352"/>
          </a:xfrm>
          <a:prstGeom prst="rect">
            <a:avLst/>
          </a:prstGeom>
        </p:spPr>
      </p:pic>
      <p:pic>
        <p:nvPicPr>
          <p:cNvPr id="31" name="Obrázek 30">
            <a:extLst>
              <a:ext uri="{FF2B5EF4-FFF2-40B4-BE49-F238E27FC236}">
                <a16:creationId xmlns:a16="http://schemas.microsoft.com/office/drawing/2014/main" id="{B7FCB3BD-EB40-4E57-BBDE-C46EF42DB7C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4725648" y="3028633"/>
            <a:ext cx="2072820" cy="1664352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C6AC9E8A-2DA6-41E9-86DD-40F75F5A1EB3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774079" y="3041071"/>
            <a:ext cx="2048434" cy="1670449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626F9764-B88C-47AA-AA99-3E648388F97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859876" y="3038022"/>
            <a:ext cx="2072820" cy="1670449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583663ED-DE5E-4A7D-9861-43563AD09F60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612571" y="5155923"/>
            <a:ext cx="2048434" cy="1664352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5DF1DAB4-4378-45EA-9E30-88BC471319EE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661005" y="5155923"/>
            <a:ext cx="2072820" cy="1664352"/>
          </a:xfrm>
          <a:prstGeom prst="rect">
            <a:avLst/>
          </a:prstGeom>
        </p:spPr>
      </p:pic>
      <p:pic>
        <p:nvPicPr>
          <p:cNvPr id="41" name="Obrázek 40">
            <a:extLst>
              <a:ext uri="{FF2B5EF4-FFF2-40B4-BE49-F238E27FC236}">
                <a16:creationId xmlns:a16="http://schemas.microsoft.com/office/drawing/2014/main" id="{2788FBBF-73AF-4885-8C7B-583048E2AD6A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750815" y="5157555"/>
            <a:ext cx="2048434" cy="1670449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1B36B314-0932-422D-A92B-9500DE38B83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6807932" y="5157555"/>
            <a:ext cx="2072820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92a72d3433424d4497ed1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3219</Words>
  <Application>Microsoft Office PowerPoint</Application>
  <PresentationFormat>Širokoúhlá obrazovka</PresentationFormat>
  <Paragraphs>666</Paragraphs>
  <Slides>24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24</vt:i4>
      </vt:variant>
    </vt:vector>
  </HeadingPairs>
  <TitlesOfParts>
    <vt:vector size="32" baseType="lpstr">
      <vt:lpstr>Arial</vt:lpstr>
      <vt:lpstr>Arial (Základní text)</vt:lpstr>
      <vt:lpstr>Calibri</vt:lpstr>
      <vt:lpstr>Calibri Light</vt:lpstr>
      <vt:lpstr>1_Motiv systému Office</vt:lpstr>
      <vt:lpstr>5_Motiv Office</vt:lpstr>
      <vt:lpstr>1_Motiv Office</vt:lpstr>
      <vt:lpstr>12_Motiv Office</vt:lpstr>
      <vt:lpstr>Datová a informační základna  pro management pandemie COVID-19</vt:lpstr>
      <vt:lpstr>Harmonogram otevírání školských zařízení v krajích ČR 2021</vt:lpstr>
      <vt:lpstr>Kumulativní počet testů provedených přímo ve školách </vt:lpstr>
      <vt:lpstr>Prezentace aplikace PowerPoint</vt:lpstr>
      <vt:lpstr>Testy ve školách – průběžné výsledky (dle CFA) 12.4–4.6.2021 </vt:lpstr>
      <vt:lpstr>Testy ve školách – průběžné výsledky (dle CFA) 12.4–4.6.2021 </vt:lpstr>
      <vt:lpstr>Testy ve školách – průběžné výsledky dle krajů (přepočet na 100tis. testů)</vt:lpstr>
      <vt:lpstr>Testy ve školách – průběžné výsledky dle krajů (přepočet na 100tis. testů): ŽÁCI</vt:lpstr>
      <vt:lpstr>Testy ve školách – průběžné výsledky dle krajů (přepočet na 100tis. testů): ZAMĚSTNANCI</vt:lpstr>
      <vt:lpstr>Testy ve školách – souhrnné hodnocení </vt:lpstr>
      <vt:lpstr>Datová a informační základna  pro management pandemie COVID-19</vt:lpstr>
      <vt:lpstr>Prezentace aplikace PowerPoint</vt:lpstr>
      <vt:lpstr>Testy hlášení ze škol – průběžné výsledky</vt:lpstr>
      <vt:lpstr>Populační záchyty nákazy u dětí různých věkových kategorií</vt:lpstr>
      <vt:lpstr>Výsledky testů u dětí 5-15 let mezi 12.4 – 4.6.2021</vt:lpstr>
      <vt:lpstr>Výsledky testů u dětí 5-11 let mezi 12.4 – 4.6.2021</vt:lpstr>
      <vt:lpstr>Výsledky testů u dětí 12-15 let mezi 12.4 – 2.6.2021</vt:lpstr>
      <vt:lpstr>Datová a informační základna  pro management pandemie COVID-19</vt:lpstr>
      <vt:lpstr>Počty COVID-19 pozitivních v ČR na 100 000 v populaci</vt:lpstr>
      <vt:lpstr>Počty testů na 100 tis. dětí v čase</vt:lpstr>
      <vt:lpstr>Počty nově COVID-19 pozitivních na 100 testů u dětí v čase</vt:lpstr>
      <vt:lpstr>Nové případy za 7 dní na 100 000 obyvatel: srovnání krajů k 4.6.: 0–4 let</vt:lpstr>
      <vt:lpstr>Nové případy za 7 dní na 100 000 obyvatel: srovnání krajů k 4.6.: 5–11 let</vt:lpstr>
      <vt:lpstr>Nové případy za 7 dní na 100 000 obyvatel: srovnání krajů k 4.6.: 12–19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3123</cp:revision>
  <dcterms:created xsi:type="dcterms:W3CDTF">2020-03-16T10:06:11Z</dcterms:created>
  <dcterms:modified xsi:type="dcterms:W3CDTF">2021-06-06T18:46:15Z</dcterms:modified>
</cp:coreProperties>
</file>