
<file path=[Content_Types].xml><?xml version="1.0" encoding="utf-8"?>
<Types xmlns="http://schemas.openxmlformats.org/package/2006/content-types">
  <Default Extension="png" ContentType="image/png"/>
  <Default Extension="tmp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4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5.xml" ContentType="application/vnd.openxmlformats-officedocument.presentationml.notesSlide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notesSlides/notesSlide6.xml" ContentType="application/vnd.openxmlformats-officedocument.presentationml.notesSlide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notesSlides/notesSlide7.xml" ContentType="application/vnd.openxmlformats-officedocument.presentationml.notesSlide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notesSlides/notesSlide8.xml" ContentType="application/vnd.openxmlformats-officedocument.presentationml.notesSlide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notesSlides/notesSlide9.xml" ContentType="application/vnd.openxmlformats-officedocument.presentationml.notesSlide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notesSlides/notesSlide10.xml" ContentType="application/vnd.openxmlformats-officedocument.presentationml.notesSlide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notesSlides/notesSlide11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notesSlides/notesSlide12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4174" r:id="rId2"/>
    <p:sldMasterId id="2147484184" r:id="rId3"/>
    <p:sldMasterId id="2147484190" r:id="rId4"/>
  </p:sldMasterIdLst>
  <p:notesMasterIdLst>
    <p:notesMasterId r:id="rId29"/>
  </p:notesMasterIdLst>
  <p:sldIdLst>
    <p:sldId id="2081" r:id="rId5"/>
    <p:sldId id="2085" r:id="rId6"/>
    <p:sldId id="2086" r:id="rId7"/>
    <p:sldId id="2114" r:id="rId8"/>
    <p:sldId id="2076" r:id="rId9"/>
    <p:sldId id="2107" r:id="rId10"/>
    <p:sldId id="2101" r:id="rId11"/>
    <p:sldId id="2113" r:id="rId12"/>
    <p:sldId id="2110" r:id="rId13"/>
    <p:sldId id="2098" r:id="rId14"/>
    <p:sldId id="2088" r:id="rId15"/>
    <p:sldId id="2084" r:id="rId16"/>
    <p:sldId id="2108" r:id="rId17"/>
    <p:sldId id="1772" r:id="rId18"/>
    <p:sldId id="2105" r:id="rId19"/>
    <p:sldId id="2083" r:id="rId20"/>
    <p:sldId id="2100" r:id="rId21"/>
    <p:sldId id="2089" r:id="rId22"/>
    <p:sldId id="1989" r:id="rId23"/>
    <p:sldId id="2090" r:id="rId24"/>
    <p:sldId id="1842" r:id="rId25"/>
    <p:sldId id="2102" r:id="rId26"/>
    <p:sldId id="2103" r:id="rId27"/>
    <p:sldId id="2104" r:id="rId28"/>
  </p:sldIdLst>
  <p:sldSz cx="12192000" cy="6858000"/>
  <p:notesSz cx="6858000" cy="9144000"/>
  <p:custDataLst>
    <p:tags r:id="rId30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24" userDrawn="1">
          <p15:clr>
            <a:srgbClr val="A4A3A4"/>
          </p15:clr>
        </p15:guide>
        <p15:guide id="2" pos="41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lechová Anna Mgr." initials="KAM" lastIdx="1" clrIdx="0">
    <p:extLst>
      <p:ext uri="{19B8F6BF-5375-455C-9EA6-DF929625EA0E}">
        <p15:presenceInfo xmlns:p15="http://schemas.microsoft.com/office/powerpoint/2012/main" userId="Klechová Anna Mgr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4DE5F5"/>
    <a:srgbClr val="F7E7E9"/>
    <a:srgbClr val="FBCBD8"/>
    <a:srgbClr val="C00000"/>
    <a:srgbClr val="FFFFFF"/>
    <a:srgbClr val="FFCCFF"/>
    <a:srgbClr val="305983"/>
    <a:srgbClr val="D311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Světlý styl 1 – zvýraznění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3721" autoAdjust="0"/>
  </p:normalViewPr>
  <p:slideViewPr>
    <p:cSldViewPr snapToGrid="0">
      <p:cViewPr varScale="1">
        <p:scale>
          <a:sx n="107" d="100"/>
          <a:sy n="107" d="100"/>
        </p:scale>
        <p:origin x="108" y="114"/>
      </p:cViewPr>
      <p:guideLst>
        <p:guide orient="horz" pos="4224"/>
        <p:guide pos="41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31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ags" Target="tags/tag1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578069204330972E-2"/>
          <c:y val="8.3481760709576552E-2"/>
          <c:w val="0.91740097734358894"/>
          <c:h val="0.74178962412014737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List1!$A$2:$A$58</c:f>
              <c:numCache>
                <c:formatCode>m/d/yyyy</c:formatCode>
                <c:ptCount val="57"/>
                <c:pt idx="0">
                  <c:v>44298</c:v>
                </c:pt>
                <c:pt idx="1">
                  <c:v>44299</c:v>
                </c:pt>
                <c:pt idx="2">
                  <c:v>44300</c:v>
                </c:pt>
                <c:pt idx="3">
                  <c:v>44301</c:v>
                </c:pt>
                <c:pt idx="4">
                  <c:v>44302</c:v>
                </c:pt>
                <c:pt idx="5">
                  <c:v>44303</c:v>
                </c:pt>
                <c:pt idx="6">
                  <c:v>44304</c:v>
                </c:pt>
                <c:pt idx="7">
                  <c:v>44305</c:v>
                </c:pt>
                <c:pt idx="8">
                  <c:v>44306</c:v>
                </c:pt>
                <c:pt idx="9">
                  <c:v>44307</c:v>
                </c:pt>
                <c:pt idx="10">
                  <c:v>44308</c:v>
                </c:pt>
                <c:pt idx="11">
                  <c:v>44309</c:v>
                </c:pt>
                <c:pt idx="12">
                  <c:v>44310</c:v>
                </c:pt>
                <c:pt idx="13">
                  <c:v>44311</c:v>
                </c:pt>
                <c:pt idx="14">
                  <c:v>44312</c:v>
                </c:pt>
                <c:pt idx="15">
                  <c:v>44313</c:v>
                </c:pt>
                <c:pt idx="16">
                  <c:v>44314</c:v>
                </c:pt>
                <c:pt idx="17">
                  <c:v>44315</c:v>
                </c:pt>
                <c:pt idx="18">
                  <c:v>44316</c:v>
                </c:pt>
                <c:pt idx="19">
                  <c:v>44317</c:v>
                </c:pt>
                <c:pt idx="20">
                  <c:v>44318</c:v>
                </c:pt>
                <c:pt idx="21">
                  <c:v>44319</c:v>
                </c:pt>
                <c:pt idx="22">
                  <c:v>44320</c:v>
                </c:pt>
                <c:pt idx="23">
                  <c:v>44321</c:v>
                </c:pt>
                <c:pt idx="24">
                  <c:v>44322</c:v>
                </c:pt>
                <c:pt idx="25">
                  <c:v>44323</c:v>
                </c:pt>
                <c:pt idx="26">
                  <c:v>44324</c:v>
                </c:pt>
                <c:pt idx="27">
                  <c:v>44325</c:v>
                </c:pt>
                <c:pt idx="28">
                  <c:v>44326</c:v>
                </c:pt>
                <c:pt idx="29">
                  <c:v>44327</c:v>
                </c:pt>
                <c:pt idx="30">
                  <c:v>44328</c:v>
                </c:pt>
                <c:pt idx="31">
                  <c:v>44329</c:v>
                </c:pt>
                <c:pt idx="32">
                  <c:v>44330</c:v>
                </c:pt>
                <c:pt idx="33">
                  <c:v>44331</c:v>
                </c:pt>
                <c:pt idx="34">
                  <c:v>44332</c:v>
                </c:pt>
                <c:pt idx="35">
                  <c:v>44333</c:v>
                </c:pt>
                <c:pt idx="36">
                  <c:v>44334</c:v>
                </c:pt>
                <c:pt idx="37">
                  <c:v>44335</c:v>
                </c:pt>
                <c:pt idx="38">
                  <c:v>44336</c:v>
                </c:pt>
                <c:pt idx="39">
                  <c:v>44337</c:v>
                </c:pt>
                <c:pt idx="40">
                  <c:v>44338</c:v>
                </c:pt>
                <c:pt idx="41">
                  <c:v>44339</c:v>
                </c:pt>
                <c:pt idx="42">
                  <c:v>44340</c:v>
                </c:pt>
                <c:pt idx="43">
                  <c:v>44341</c:v>
                </c:pt>
                <c:pt idx="44">
                  <c:v>44342</c:v>
                </c:pt>
                <c:pt idx="45">
                  <c:v>44343</c:v>
                </c:pt>
                <c:pt idx="46">
                  <c:v>44344</c:v>
                </c:pt>
                <c:pt idx="47">
                  <c:v>44345</c:v>
                </c:pt>
                <c:pt idx="48">
                  <c:v>44346</c:v>
                </c:pt>
                <c:pt idx="49">
                  <c:v>44347</c:v>
                </c:pt>
                <c:pt idx="50">
                  <c:v>44348</c:v>
                </c:pt>
                <c:pt idx="51">
                  <c:v>44349</c:v>
                </c:pt>
                <c:pt idx="52">
                  <c:v>44350</c:v>
                </c:pt>
                <c:pt idx="53">
                  <c:v>44351</c:v>
                </c:pt>
                <c:pt idx="54">
                  <c:v>44352</c:v>
                </c:pt>
                <c:pt idx="55">
                  <c:v>44353</c:v>
                </c:pt>
                <c:pt idx="56">
                  <c:v>44354</c:v>
                </c:pt>
              </c:numCache>
            </c:numRef>
          </c:cat>
          <c:val>
            <c:numRef>
              <c:f>List1!$B$2:$B$58</c:f>
              <c:numCache>
                <c:formatCode>General</c:formatCode>
                <c:ptCount val="57"/>
                <c:pt idx="0">
                  <c:v>380074</c:v>
                </c:pt>
                <c:pt idx="1">
                  <c:v>400266</c:v>
                </c:pt>
                <c:pt idx="2">
                  <c:v>418771</c:v>
                </c:pt>
                <c:pt idx="3">
                  <c:v>785857</c:v>
                </c:pt>
                <c:pt idx="4">
                  <c:v>799538</c:v>
                </c:pt>
                <c:pt idx="5">
                  <c:v>799695</c:v>
                </c:pt>
                <c:pt idx="6">
                  <c:v>800741</c:v>
                </c:pt>
                <c:pt idx="7">
                  <c:v>1209018</c:v>
                </c:pt>
                <c:pt idx="8">
                  <c:v>1234433</c:v>
                </c:pt>
                <c:pt idx="9">
                  <c:v>1260580</c:v>
                </c:pt>
                <c:pt idx="10">
                  <c:v>1644355</c:v>
                </c:pt>
                <c:pt idx="11">
                  <c:v>1662523</c:v>
                </c:pt>
                <c:pt idx="12">
                  <c:v>1662664</c:v>
                </c:pt>
                <c:pt idx="13">
                  <c:v>1665873</c:v>
                </c:pt>
                <c:pt idx="14">
                  <c:v>2103054</c:v>
                </c:pt>
                <c:pt idx="15">
                  <c:v>2149719</c:v>
                </c:pt>
                <c:pt idx="16">
                  <c:v>2197815</c:v>
                </c:pt>
                <c:pt idx="17">
                  <c:v>2620675</c:v>
                </c:pt>
                <c:pt idx="18">
                  <c:v>2659902</c:v>
                </c:pt>
                <c:pt idx="19">
                  <c:v>2660067</c:v>
                </c:pt>
                <c:pt idx="20">
                  <c:v>2663394</c:v>
                </c:pt>
                <c:pt idx="21">
                  <c:v>3135780</c:v>
                </c:pt>
                <c:pt idx="22">
                  <c:v>3168741</c:v>
                </c:pt>
                <c:pt idx="23">
                  <c:v>3199547</c:v>
                </c:pt>
                <c:pt idx="24">
                  <c:v>3304407</c:v>
                </c:pt>
                <c:pt idx="25">
                  <c:v>3326012</c:v>
                </c:pt>
                <c:pt idx="26">
                  <c:v>3326603</c:v>
                </c:pt>
                <c:pt idx="27">
                  <c:v>3330124</c:v>
                </c:pt>
                <c:pt idx="28">
                  <c:v>3843569</c:v>
                </c:pt>
                <c:pt idx="29">
                  <c:v>3879037</c:v>
                </c:pt>
                <c:pt idx="30">
                  <c:v>3905239</c:v>
                </c:pt>
                <c:pt idx="31">
                  <c:v>4088742</c:v>
                </c:pt>
                <c:pt idx="32">
                  <c:v>4102496</c:v>
                </c:pt>
                <c:pt idx="33">
                  <c:v>4102522</c:v>
                </c:pt>
                <c:pt idx="34">
                  <c:v>4698722</c:v>
                </c:pt>
                <c:pt idx="35">
                  <c:v>4871992</c:v>
                </c:pt>
                <c:pt idx="36">
                  <c:v>4915558</c:v>
                </c:pt>
                <c:pt idx="37">
                  <c:v>4955576</c:v>
                </c:pt>
                <c:pt idx="38">
                  <c:v>5070066</c:v>
                </c:pt>
                <c:pt idx="39">
                  <c:v>5090195</c:v>
                </c:pt>
                <c:pt idx="40">
                  <c:v>5106691</c:v>
                </c:pt>
                <c:pt idx="41">
                  <c:v>5114175</c:v>
                </c:pt>
                <c:pt idx="42">
                  <c:v>5956713</c:v>
                </c:pt>
                <c:pt idx="43">
                  <c:v>6046619</c:v>
                </c:pt>
                <c:pt idx="44">
                  <c:v>6107443</c:v>
                </c:pt>
                <c:pt idx="45">
                  <c:v>6141760</c:v>
                </c:pt>
                <c:pt idx="46">
                  <c:v>6153577</c:v>
                </c:pt>
                <c:pt idx="47">
                  <c:v>6167571</c:v>
                </c:pt>
                <c:pt idx="48">
                  <c:v>6173874</c:v>
                </c:pt>
                <c:pt idx="49">
                  <c:v>6982664</c:v>
                </c:pt>
                <c:pt idx="50">
                  <c:v>7082158</c:v>
                </c:pt>
                <c:pt idx="51">
                  <c:v>7127051</c:v>
                </c:pt>
                <c:pt idx="52">
                  <c:v>7158582</c:v>
                </c:pt>
                <c:pt idx="53">
                  <c:v>7170808</c:v>
                </c:pt>
                <c:pt idx="54">
                  <c:v>7171955</c:v>
                </c:pt>
                <c:pt idx="55">
                  <c:v>7178393</c:v>
                </c:pt>
                <c:pt idx="56">
                  <c:v>7966889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578A-4B66-9E45-FC701E9D0FDA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578A-4B66-9E45-FC701E9D0FDA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578A-4B66-9E45-FC701E9D0FDA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578A-4B66-9E45-FC701E9D0FDA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578A-4B66-9E45-FC701E9D0FDA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578A-4B66-9E45-FC701E9D0FDA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578A-4B66-9E45-FC701E9D0FDA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578A-4B66-9E45-FC701E9D0FDA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578A-4B66-9E45-FC701E9D0FDA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List1!$A$2:$A$58</c:f>
              <c:numCache>
                <c:formatCode>m/d/yyyy</c:formatCode>
                <c:ptCount val="57"/>
                <c:pt idx="0">
                  <c:v>44298</c:v>
                </c:pt>
                <c:pt idx="1">
                  <c:v>44299</c:v>
                </c:pt>
                <c:pt idx="2">
                  <c:v>44300</c:v>
                </c:pt>
                <c:pt idx="3">
                  <c:v>44301</c:v>
                </c:pt>
                <c:pt idx="4">
                  <c:v>44302</c:v>
                </c:pt>
                <c:pt idx="5">
                  <c:v>44303</c:v>
                </c:pt>
                <c:pt idx="6">
                  <c:v>44304</c:v>
                </c:pt>
                <c:pt idx="7">
                  <c:v>44305</c:v>
                </c:pt>
                <c:pt idx="8">
                  <c:v>44306</c:v>
                </c:pt>
                <c:pt idx="9">
                  <c:v>44307</c:v>
                </c:pt>
                <c:pt idx="10">
                  <c:v>44308</c:v>
                </c:pt>
                <c:pt idx="11">
                  <c:v>44309</c:v>
                </c:pt>
                <c:pt idx="12">
                  <c:v>44310</c:v>
                </c:pt>
                <c:pt idx="13">
                  <c:v>44311</c:v>
                </c:pt>
                <c:pt idx="14">
                  <c:v>44312</c:v>
                </c:pt>
                <c:pt idx="15">
                  <c:v>44313</c:v>
                </c:pt>
                <c:pt idx="16">
                  <c:v>44314</c:v>
                </c:pt>
                <c:pt idx="17">
                  <c:v>44315</c:v>
                </c:pt>
                <c:pt idx="18">
                  <c:v>44316</c:v>
                </c:pt>
                <c:pt idx="19">
                  <c:v>44317</c:v>
                </c:pt>
                <c:pt idx="20">
                  <c:v>44318</c:v>
                </c:pt>
                <c:pt idx="21">
                  <c:v>44319</c:v>
                </c:pt>
                <c:pt idx="22">
                  <c:v>44320</c:v>
                </c:pt>
                <c:pt idx="23">
                  <c:v>44321</c:v>
                </c:pt>
                <c:pt idx="24">
                  <c:v>44322</c:v>
                </c:pt>
                <c:pt idx="25">
                  <c:v>44323</c:v>
                </c:pt>
                <c:pt idx="26">
                  <c:v>44324</c:v>
                </c:pt>
                <c:pt idx="27">
                  <c:v>44325</c:v>
                </c:pt>
                <c:pt idx="28">
                  <c:v>44326</c:v>
                </c:pt>
                <c:pt idx="29">
                  <c:v>44327</c:v>
                </c:pt>
                <c:pt idx="30">
                  <c:v>44328</c:v>
                </c:pt>
                <c:pt idx="31">
                  <c:v>44329</c:v>
                </c:pt>
                <c:pt idx="32">
                  <c:v>44330</c:v>
                </c:pt>
                <c:pt idx="33">
                  <c:v>44331</c:v>
                </c:pt>
                <c:pt idx="34">
                  <c:v>44332</c:v>
                </c:pt>
                <c:pt idx="35">
                  <c:v>44333</c:v>
                </c:pt>
                <c:pt idx="36">
                  <c:v>44334</c:v>
                </c:pt>
                <c:pt idx="37">
                  <c:v>44335</c:v>
                </c:pt>
                <c:pt idx="38">
                  <c:v>44336</c:v>
                </c:pt>
                <c:pt idx="39">
                  <c:v>44337</c:v>
                </c:pt>
                <c:pt idx="40">
                  <c:v>44338</c:v>
                </c:pt>
                <c:pt idx="41">
                  <c:v>44339</c:v>
                </c:pt>
                <c:pt idx="42">
                  <c:v>44340</c:v>
                </c:pt>
                <c:pt idx="43">
                  <c:v>44341</c:v>
                </c:pt>
                <c:pt idx="44">
                  <c:v>44342</c:v>
                </c:pt>
                <c:pt idx="45">
                  <c:v>44343</c:v>
                </c:pt>
                <c:pt idx="46">
                  <c:v>44344</c:v>
                </c:pt>
                <c:pt idx="47">
                  <c:v>44345</c:v>
                </c:pt>
                <c:pt idx="48">
                  <c:v>44346</c:v>
                </c:pt>
                <c:pt idx="49">
                  <c:v>44347</c:v>
                </c:pt>
                <c:pt idx="50">
                  <c:v>44348</c:v>
                </c:pt>
                <c:pt idx="51">
                  <c:v>44349</c:v>
                </c:pt>
                <c:pt idx="52">
                  <c:v>44350</c:v>
                </c:pt>
                <c:pt idx="53">
                  <c:v>44351</c:v>
                </c:pt>
                <c:pt idx="54">
                  <c:v>44352</c:v>
                </c:pt>
                <c:pt idx="55">
                  <c:v>44353</c:v>
                </c:pt>
                <c:pt idx="56">
                  <c:v>44354</c:v>
                </c:pt>
              </c:numCache>
            </c:numRef>
          </c:cat>
          <c:val>
            <c:numRef>
              <c:f>List1!$C$2:$C$58</c:f>
              <c:numCache>
                <c:formatCode>General</c:formatCode>
                <c:ptCount val="57"/>
                <c:pt idx="0">
                  <c:v>147838</c:v>
                </c:pt>
                <c:pt idx="1">
                  <c:v>160889</c:v>
                </c:pt>
                <c:pt idx="2">
                  <c:v>171139</c:v>
                </c:pt>
                <c:pt idx="3">
                  <c:v>280026</c:v>
                </c:pt>
                <c:pt idx="4">
                  <c:v>287848</c:v>
                </c:pt>
                <c:pt idx="5">
                  <c:v>287925</c:v>
                </c:pt>
                <c:pt idx="6">
                  <c:v>288226</c:v>
                </c:pt>
                <c:pt idx="7">
                  <c:v>432044</c:v>
                </c:pt>
                <c:pt idx="8">
                  <c:v>443327</c:v>
                </c:pt>
                <c:pt idx="9">
                  <c:v>453390</c:v>
                </c:pt>
                <c:pt idx="10">
                  <c:v>560060</c:v>
                </c:pt>
                <c:pt idx="11">
                  <c:v>567250</c:v>
                </c:pt>
                <c:pt idx="12">
                  <c:v>567349</c:v>
                </c:pt>
                <c:pt idx="13">
                  <c:v>567718</c:v>
                </c:pt>
                <c:pt idx="14">
                  <c:v>700427</c:v>
                </c:pt>
                <c:pt idx="15">
                  <c:v>711391</c:v>
                </c:pt>
                <c:pt idx="16">
                  <c:v>721090</c:v>
                </c:pt>
                <c:pt idx="17">
                  <c:v>815397</c:v>
                </c:pt>
                <c:pt idx="18">
                  <c:v>822639</c:v>
                </c:pt>
                <c:pt idx="19">
                  <c:v>822702</c:v>
                </c:pt>
                <c:pt idx="20">
                  <c:v>823016</c:v>
                </c:pt>
                <c:pt idx="21">
                  <c:v>951222</c:v>
                </c:pt>
                <c:pt idx="22">
                  <c:v>960945</c:v>
                </c:pt>
                <c:pt idx="23">
                  <c:v>966691</c:v>
                </c:pt>
                <c:pt idx="24">
                  <c:v>974278</c:v>
                </c:pt>
                <c:pt idx="25">
                  <c:v>977769</c:v>
                </c:pt>
                <c:pt idx="26">
                  <c:v>977826</c:v>
                </c:pt>
                <c:pt idx="27">
                  <c:v>978152</c:v>
                </c:pt>
                <c:pt idx="28">
                  <c:v>1101070</c:v>
                </c:pt>
                <c:pt idx="29">
                  <c:v>1110134</c:v>
                </c:pt>
                <c:pt idx="30">
                  <c:v>1114207</c:v>
                </c:pt>
                <c:pt idx="31">
                  <c:v>1119856</c:v>
                </c:pt>
                <c:pt idx="32">
                  <c:v>1121574</c:v>
                </c:pt>
                <c:pt idx="33">
                  <c:v>1121586</c:v>
                </c:pt>
                <c:pt idx="34">
                  <c:v>1218244</c:v>
                </c:pt>
                <c:pt idx="35">
                  <c:v>1249114</c:v>
                </c:pt>
                <c:pt idx="36">
                  <c:v>1257503</c:v>
                </c:pt>
                <c:pt idx="37">
                  <c:v>1263983</c:v>
                </c:pt>
                <c:pt idx="38">
                  <c:v>1269116</c:v>
                </c:pt>
                <c:pt idx="39">
                  <c:v>1271209</c:v>
                </c:pt>
                <c:pt idx="40">
                  <c:v>1273090</c:v>
                </c:pt>
                <c:pt idx="41">
                  <c:v>1273293</c:v>
                </c:pt>
                <c:pt idx="42">
                  <c:v>1363578</c:v>
                </c:pt>
                <c:pt idx="43">
                  <c:v>1374784</c:v>
                </c:pt>
                <c:pt idx="44">
                  <c:v>1380014</c:v>
                </c:pt>
                <c:pt idx="45">
                  <c:v>1384073</c:v>
                </c:pt>
                <c:pt idx="46">
                  <c:v>1385471</c:v>
                </c:pt>
                <c:pt idx="47">
                  <c:v>1386899</c:v>
                </c:pt>
                <c:pt idx="48">
                  <c:v>1387006</c:v>
                </c:pt>
                <c:pt idx="49">
                  <c:v>1447522</c:v>
                </c:pt>
                <c:pt idx="50">
                  <c:v>1456357</c:v>
                </c:pt>
                <c:pt idx="51">
                  <c:v>1459827</c:v>
                </c:pt>
                <c:pt idx="52">
                  <c:v>1462418</c:v>
                </c:pt>
                <c:pt idx="53">
                  <c:v>1463401</c:v>
                </c:pt>
                <c:pt idx="54">
                  <c:v>1463427</c:v>
                </c:pt>
                <c:pt idx="55">
                  <c:v>1463539</c:v>
                </c:pt>
                <c:pt idx="56">
                  <c:v>1515639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578A-4B66-9E45-FC701E9D0F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8445264"/>
        <c:axId val="494149648"/>
      </c:lineChart>
      <c:dateAx>
        <c:axId val="48844526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94149648"/>
        <c:crosses val="autoZero"/>
        <c:auto val="1"/>
        <c:lblOffset val="100"/>
        <c:baseTimeUnit val="days"/>
        <c:majorUnit val="1"/>
      </c:date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94269833917821E-2"/>
          <c:y val="4.1915155129150068E-2"/>
          <c:w val="0.81706720452149362"/>
          <c:h val="0.76753447806737263"/>
        </c:manualLayout>
      </c:layout>
      <c:lineChart>
        <c:grouping val="standard"/>
        <c:varyColors val="0"/>
        <c:ser>
          <c:idx val="0"/>
          <c:order val="0"/>
          <c:tx>
            <c:strRef>
              <c:f>List1!$B$1</c:f>
              <c:strCache>
                <c:ptCount val="1"/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16"/>
              <c:layout>
                <c:manualLayout>
                  <c:x val="-4.3003404564455852E-2"/>
                  <c:y val="-0.14560783597242141"/>
                </c:manualLayout>
              </c:layout>
              <c:numFmt formatCode="#,##0.0" sourceLinked="0"/>
              <c:spPr>
                <a:solidFill>
                  <a:srgbClr val="FBCBD8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F5DC-4226-9A77-4315FCD6D276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List1!$A$2:$A$18</c:f>
              <c:strCache>
                <c:ptCount val="17"/>
                <c:pt idx="0">
                  <c:v>09.02 - 15.02</c:v>
                </c:pt>
                <c:pt idx="1">
                  <c:v>16.02 - 22.02</c:v>
                </c:pt>
                <c:pt idx="2">
                  <c:v>23.02 - 01.03</c:v>
                </c:pt>
                <c:pt idx="3">
                  <c:v>02.03 - 08.03</c:v>
                </c:pt>
                <c:pt idx="4">
                  <c:v>09.03 - 15.03</c:v>
                </c:pt>
                <c:pt idx="5">
                  <c:v>16.03 - 22.03</c:v>
                </c:pt>
                <c:pt idx="6">
                  <c:v>23.03 - 29.03</c:v>
                </c:pt>
                <c:pt idx="7">
                  <c:v>30.03 - 05.04</c:v>
                </c:pt>
                <c:pt idx="8">
                  <c:v>06.04 - 12.04</c:v>
                </c:pt>
                <c:pt idx="9">
                  <c:v>13.04 - 19.04</c:v>
                </c:pt>
                <c:pt idx="10">
                  <c:v>20.04 - 26.04</c:v>
                </c:pt>
                <c:pt idx="11">
                  <c:v>27.04 - 03.05</c:v>
                </c:pt>
                <c:pt idx="12">
                  <c:v>04.05 - 10.05</c:v>
                </c:pt>
                <c:pt idx="13">
                  <c:v>11.05 - 17.05</c:v>
                </c:pt>
                <c:pt idx="14">
                  <c:v>18.05 - 24.05</c:v>
                </c:pt>
                <c:pt idx="15">
                  <c:v>25.05 - 31.05</c:v>
                </c:pt>
                <c:pt idx="16">
                  <c:v>01.06 - 07.06</c:v>
                </c:pt>
              </c:strCache>
            </c:strRef>
          </c:cat>
          <c:val>
            <c:numRef>
              <c:f>List1!$B$2:$B$18</c:f>
              <c:numCache>
                <c:formatCode>General</c:formatCode>
                <c:ptCount val="17"/>
                <c:pt idx="0">
                  <c:v>446.58764282490398</c:v>
                </c:pt>
                <c:pt idx="1">
                  <c:v>548.48263971804397</c:v>
                </c:pt>
                <c:pt idx="2">
                  <c:v>665.00550733081297</c:v>
                </c:pt>
                <c:pt idx="3">
                  <c:v>479.84416941824799</c:v>
                </c:pt>
                <c:pt idx="4">
                  <c:v>266.427286354947</c:v>
                </c:pt>
                <c:pt idx="5">
                  <c:v>195.16330079778101</c:v>
                </c:pt>
                <c:pt idx="6">
                  <c:v>179.03513564536999</c:v>
                </c:pt>
                <c:pt idx="7">
                  <c:v>127.775075858637</c:v>
                </c:pt>
                <c:pt idx="8">
                  <c:v>155.40549832904699</c:v>
                </c:pt>
                <c:pt idx="9">
                  <c:v>173.15898245030499</c:v>
                </c:pt>
                <c:pt idx="10">
                  <c:v>196.038472550237</c:v>
                </c:pt>
                <c:pt idx="11">
                  <c:v>266.80235996314201</c:v>
                </c:pt>
                <c:pt idx="12">
                  <c:v>227.41963110260301</c:v>
                </c:pt>
                <c:pt idx="13">
                  <c:v>327.93935809902598</c:v>
                </c:pt>
                <c:pt idx="14">
                  <c:v>659.00432959968305</c:v>
                </c:pt>
                <c:pt idx="15">
                  <c:v>704.26321165528702</c:v>
                </c:pt>
                <c:pt idx="16">
                  <c:v>873.04633534331094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5DC-4226-9A77-4315FCD6D2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8445264"/>
        <c:axId val="494149648"/>
      </c:line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tickLblSkip val="1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94269833917821E-2"/>
          <c:y val="4.1915155129150068E-2"/>
          <c:w val="0.81706720452149362"/>
          <c:h val="0.76753447806737263"/>
        </c:manualLayout>
      </c:layout>
      <c:lineChart>
        <c:grouping val="standard"/>
        <c:varyColors val="0"/>
        <c:ser>
          <c:idx val="0"/>
          <c:order val="0"/>
          <c:tx>
            <c:strRef>
              <c:f>List1!$D$1</c:f>
              <c:strCache>
                <c:ptCount val="1"/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16"/>
              <c:layout>
                <c:manualLayout>
                  <c:x val="0"/>
                  <c:y val="-0.15030486293927378"/>
                </c:manualLayout>
              </c:layout>
              <c:numFmt formatCode="#,##0.0" sourceLinked="0"/>
              <c:spPr>
                <a:solidFill>
                  <a:srgbClr val="FBCBD8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en-US" sz="12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61CE-4A2A-887C-F4A54C3D865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List1!$A$2:$A$18</c:f>
              <c:strCache>
                <c:ptCount val="17"/>
                <c:pt idx="0">
                  <c:v>09.02 - 15.02</c:v>
                </c:pt>
                <c:pt idx="1">
                  <c:v>16.02 - 22.02</c:v>
                </c:pt>
                <c:pt idx="2">
                  <c:v>23.02 - 01.03</c:v>
                </c:pt>
                <c:pt idx="3">
                  <c:v>02.03 - 08.03</c:v>
                </c:pt>
                <c:pt idx="4">
                  <c:v>09.03 - 15.03</c:v>
                </c:pt>
                <c:pt idx="5">
                  <c:v>16.03 - 22.03</c:v>
                </c:pt>
                <c:pt idx="6">
                  <c:v>23.03 - 29.03</c:v>
                </c:pt>
                <c:pt idx="7">
                  <c:v>30.03 - 05.04</c:v>
                </c:pt>
                <c:pt idx="8">
                  <c:v>06.04 - 12.04</c:v>
                </c:pt>
                <c:pt idx="9">
                  <c:v>13.04 - 19.04</c:v>
                </c:pt>
                <c:pt idx="10">
                  <c:v>20.04 - 26.04</c:v>
                </c:pt>
                <c:pt idx="11">
                  <c:v>27.04 - 03.05</c:v>
                </c:pt>
                <c:pt idx="12">
                  <c:v>04.05 - 10.05</c:v>
                </c:pt>
                <c:pt idx="13">
                  <c:v>11.05 - 17.05</c:v>
                </c:pt>
                <c:pt idx="14">
                  <c:v>18.05 - 24.05</c:v>
                </c:pt>
                <c:pt idx="15">
                  <c:v>25.05 - 31.05</c:v>
                </c:pt>
                <c:pt idx="16">
                  <c:v>01.06 - 07.06</c:v>
                </c:pt>
              </c:strCache>
            </c:strRef>
          </c:cat>
          <c:val>
            <c:numRef>
              <c:f>List1!$D$2:$D$18</c:f>
              <c:numCache>
                <c:formatCode>General</c:formatCode>
                <c:ptCount val="17"/>
                <c:pt idx="0">
                  <c:v>829.42273587865895</c:v>
                </c:pt>
                <c:pt idx="1">
                  <c:v>1001.82984229509</c:v>
                </c:pt>
                <c:pt idx="2">
                  <c:v>1169.6535287045399</c:v>
                </c:pt>
                <c:pt idx="3">
                  <c:v>1025.8046546393</c:v>
                </c:pt>
                <c:pt idx="4">
                  <c:v>695.62212875179296</c:v>
                </c:pt>
                <c:pt idx="5">
                  <c:v>596.54974244705204</c:v>
                </c:pt>
                <c:pt idx="6">
                  <c:v>500.826778455105</c:v>
                </c:pt>
                <c:pt idx="7">
                  <c:v>351.68934284334199</c:v>
                </c:pt>
                <c:pt idx="8">
                  <c:v>366.14474440382003</c:v>
                </c:pt>
                <c:pt idx="9">
                  <c:v>331.416523581695</c:v>
                </c:pt>
                <c:pt idx="10">
                  <c:v>282.23290119909302</c:v>
                </c:pt>
                <c:pt idx="11">
                  <c:v>267.95378502349803</c:v>
                </c:pt>
                <c:pt idx="12">
                  <c:v>230.93385419788299</c:v>
                </c:pt>
                <c:pt idx="13">
                  <c:v>234.28327651067701</c:v>
                </c:pt>
                <c:pt idx="14">
                  <c:v>260.02094270372402</c:v>
                </c:pt>
                <c:pt idx="15">
                  <c:v>177.87195334783499</c:v>
                </c:pt>
                <c:pt idx="16">
                  <c:v>147.90343791757601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CE-4A2A-887C-F4A54C3D86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8445264"/>
        <c:axId val="494149648"/>
      </c:line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tickLblSkip val="1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94269833917821E-2"/>
          <c:y val="4.1915155129150068E-2"/>
          <c:w val="0.81706720452149362"/>
          <c:h val="0.76753447806737263"/>
        </c:manualLayout>
      </c:layout>
      <c:lineChart>
        <c:grouping val="standard"/>
        <c:varyColors val="0"/>
        <c:ser>
          <c:idx val="0"/>
          <c:order val="0"/>
          <c:tx>
            <c:strRef>
              <c:f>List1!$D$1</c:f>
              <c:strCache>
                <c:ptCount val="1"/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16"/>
              <c:layout>
                <c:manualLayout>
                  <c:x val="0"/>
                  <c:y val="-8.9243512370193803E-2"/>
                </c:manualLayout>
              </c:layout>
              <c:numFmt formatCode="#,##0.0" sourceLinked="0"/>
              <c:spPr>
                <a:solidFill>
                  <a:srgbClr val="FBCBD8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BF29-438D-8691-E33F037B41E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List1!$A$2:$A$18</c:f>
              <c:strCache>
                <c:ptCount val="17"/>
                <c:pt idx="0">
                  <c:v>09.02 - 15.02</c:v>
                </c:pt>
                <c:pt idx="1">
                  <c:v>16.02 - 22.02</c:v>
                </c:pt>
                <c:pt idx="2">
                  <c:v>23.02 - 01.03</c:v>
                </c:pt>
                <c:pt idx="3">
                  <c:v>02.03 - 08.03</c:v>
                </c:pt>
                <c:pt idx="4">
                  <c:v>09.03 - 15.03</c:v>
                </c:pt>
                <c:pt idx="5">
                  <c:v>16.03 - 22.03</c:v>
                </c:pt>
                <c:pt idx="6">
                  <c:v>23.03 - 29.03</c:v>
                </c:pt>
                <c:pt idx="7">
                  <c:v>30.03 - 05.04</c:v>
                </c:pt>
                <c:pt idx="8">
                  <c:v>06.04 - 12.04</c:v>
                </c:pt>
                <c:pt idx="9">
                  <c:v>13.04 - 19.04</c:v>
                </c:pt>
                <c:pt idx="10">
                  <c:v>20.04 - 26.04</c:v>
                </c:pt>
                <c:pt idx="11">
                  <c:v>27.04 - 03.05</c:v>
                </c:pt>
                <c:pt idx="12">
                  <c:v>04.05 - 10.05</c:v>
                </c:pt>
                <c:pt idx="13">
                  <c:v>11.05 - 17.05</c:v>
                </c:pt>
                <c:pt idx="14">
                  <c:v>18.05 - 24.05</c:v>
                </c:pt>
                <c:pt idx="15">
                  <c:v>25.05 - 31.05</c:v>
                </c:pt>
                <c:pt idx="16">
                  <c:v>01.06 - 07.06</c:v>
                </c:pt>
              </c:strCache>
            </c:strRef>
          </c:cat>
          <c:val>
            <c:numRef>
              <c:f>List1!$D$2:$D$18</c:f>
              <c:numCache>
                <c:formatCode>General</c:formatCode>
                <c:ptCount val="17"/>
                <c:pt idx="0">
                  <c:v>1023.62036613109</c:v>
                </c:pt>
                <c:pt idx="1">
                  <c:v>1212.8062854797699</c:v>
                </c:pt>
                <c:pt idx="2">
                  <c:v>1461.17952379709</c:v>
                </c:pt>
                <c:pt idx="3">
                  <c:v>1524.75548164718</c:v>
                </c:pt>
                <c:pt idx="4">
                  <c:v>1569.3535416315699</c:v>
                </c:pt>
                <c:pt idx="5">
                  <c:v>1486.68107405412</c:v>
                </c:pt>
                <c:pt idx="6">
                  <c:v>1265.23272833376</c:v>
                </c:pt>
                <c:pt idx="7">
                  <c:v>872.03440692882998</c:v>
                </c:pt>
                <c:pt idx="8">
                  <c:v>1067.98120239216</c:v>
                </c:pt>
                <c:pt idx="9">
                  <c:v>938.33843759711306</c:v>
                </c:pt>
                <c:pt idx="10">
                  <c:v>922.44444813459097</c:v>
                </c:pt>
                <c:pt idx="11">
                  <c:v>1086.8404883962</c:v>
                </c:pt>
                <c:pt idx="12">
                  <c:v>1237.9520001518199</c:v>
                </c:pt>
                <c:pt idx="13">
                  <c:v>1614.1888253392799</c:v>
                </c:pt>
                <c:pt idx="14">
                  <c:v>1994.9329012698499</c:v>
                </c:pt>
                <c:pt idx="15">
                  <c:v>1609.9187983195</c:v>
                </c:pt>
                <c:pt idx="16">
                  <c:v>1778.8220893242201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F29-438D-8691-E33F037B41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8445264"/>
        <c:axId val="494149648"/>
      </c:line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tickLblSkip val="1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94269833917821E-2"/>
          <c:y val="4.1915155129150068E-2"/>
          <c:w val="0.81706720452149362"/>
          <c:h val="0.76753447806737263"/>
        </c:manualLayout>
      </c:layout>
      <c:lineChart>
        <c:grouping val="standard"/>
        <c:varyColors val="0"/>
        <c:ser>
          <c:idx val="0"/>
          <c:order val="0"/>
          <c:tx>
            <c:strRef>
              <c:f>List1!$B$1</c:f>
              <c:strCache>
                <c:ptCount val="1"/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16"/>
              <c:layout>
                <c:manualLayout>
                  <c:x val="-4.691280497940653E-2"/>
                  <c:y val="-8.9243512370193817E-2"/>
                </c:manualLayout>
              </c:layout>
              <c:numFmt formatCode="###0\,00%" sourceLinked="0"/>
              <c:spPr>
                <a:solidFill>
                  <a:srgbClr val="FBCBD8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1-1CFE-413A-BD75-2190FD42981C}"/>
                </c:ext>
              </c:extLst>
            </c:dLbl>
            <c:numFmt formatCode="###0\,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List1!$A$2:$A$18</c:f>
              <c:strCache>
                <c:ptCount val="17"/>
                <c:pt idx="0">
                  <c:v>09.02 - 15.02</c:v>
                </c:pt>
                <c:pt idx="1">
                  <c:v>16.02 - 22.02</c:v>
                </c:pt>
                <c:pt idx="2">
                  <c:v>23.02 - 01.03</c:v>
                </c:pt>
                <c:pt idx="3">
                  <c:v>02.03 - 08.03</c:v>
                </c:pt>
                <c:pt idx="4">
                  <c:v>09.03 - 15.03</c:v>
                </c:pt>
                <c:pt idx="5">
                  <c:v>16.03 - 22.03</c:v>
                </c:pt>
                <c:pt idx="6">
                  <c:v>23.03 - 29.03</c:v>
                </c:pt>
                <c:pt idx="7">
                  <c:v>30.03 - 05.04</c:v>
                </c:pt>
                <c:pt idx="8">
                  <c:v>06.04 - 12.04</c:v>
                </c:pt>
                <c:pt idx="9">
                  <c:v>13.04 - 19.04</c:v>
                </c:pt>
                <c:pt idx="10">
                  <c:v>20.04 - 26.04</c:v>
                </c:pt>
                <c:pt idx="11">
                  <c:v>27.04 - 03.05</c:v>
                </c:pt>
                <c:pt idx="12">
                  <c:v>04.05 - 10.05</c:v>
                </c:pt>
                <c:pt idx="13">
                  <c:v>11.05 - 17.05</c:v>
                </c:pt>
                <c:pt idx="14">
                  <c:v>18.05 - 24.05</c:v>
                </c:pt>
                <c:pt idx="15">
                  <c:v>25.05 - 31.05</c:v>
                </c:pt>
                <c:pt idx="16">
                  <c:v>01.06 - 07.06</c:v>
                </c:pt>
              </c:strCache>
            </c:strRef>
          </c:cat>
          <c:val>
            <c:numRef>
              <c:f>List1!$B$2:$B$18</c:f>
              <c:numCache>
                <c:formatCode>General</c:formatCode>
                <c:ptCount val="17"/>
                <c:pt idx="0">
                  <c:v>19.685039370078002</c:v>
                </c:pt>
                <c:pt idx="1">
                  <c:v>21.296847114812</c:v>
                </c:pt>
                <c:pt idx="2">
                  <c:v>20.498866213151</c:v>
                </c:pt>
                <c:pt idx="3">
                  <c:v>19.577464788732001</c:v>
                </c:pt>
                <c:pt idx="4">
                  <c:v>24.373259052923999</c:v>
                </c:pt>
                <c:pt idx="5">
                  <c:v>23.720136518771</c:v>
                </c:pt>
                <c:pt idx="6">
                  <c:v>21.413721413720999</c:v>
                </c:pt>
                <c:pt idx="7">
                  <c:v>18.768768768767998</c:v>
                </c:pt>
                <c:pt idx="8">
                  <c:v>18.867924528301</c:v>
                </c:pt>
                <c:pt idx="9">
                  <c:v>18.688981868898001</c:v>
                </c:pt>
                <c:pt idx="10">
                  <c:v>13.291139240506</c:v>
                </c:pt>
                <c:pt idx="11">
                  <c:v>11.182108626198</c:v>
                </c:pt>
                <c:pt idx="12">
                  <c:v>10.235131396957</c:v>
                </c:pt>
                <c:pt idx="13">
                  <c:v>6.0478199718700001</c:v>
                </c:pt>
                <c:pt idx="14">
                  <c:v>2.7496382054990001</c:v>
                </c:pt>
                <c:pt idx="15">
                  <c:v>1.7496635262439999</c:v>
                </c:pt>
                <c:pt idx="16">
                  <c:v>2.1276595744679998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F86-4857-841A-55D66F44B6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8445264"/>
        <c:axId val="494149648"/>
      </c:line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tickLblSkip val="1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94269833917821E-2"/>
          <c:y val="4.1915155129150068E-2"/>
          <c:w val="0.81706720452149362"/>
          <c:h val="0.76753447806737263"/>
        </c:manualLayout>
      </c:layout>
      <c:lineChart>
        <c:grouping val="standard"/>
        <c:varyColors val="0"/>
        <c:ser>
          <c:idx val="0"/>
          <c:order val="0"/>
          <c:tx>
            <c:strRef>
              <c:f>List1!$B$1</c:f>
              <c:strCache>
                <c:ptCount val="1"/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16"/>
              <c:layout>
                <c:manualLayout>
                  <c:x val="-4.3003404564455852E-2"/>
                  <c:y val="-0.18788107867409221"/>
                </c:manualLayout>
              </c:layout>
              <c:numFmt formatCode="###0\,00%" sourceLinked="0"/>
              <c:spPr>
                <a:solidFill>
                  <a:srgbClr val="FBCBD8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F5DC-4226-9A77-4315FCD6D276}"/>
                </c:ext>
              </c:extLst>
            </c:dLbl>
            <c:numFmt formatCode="###0\,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List1!$A$2:$A$18</c:f>
              <c:strCache>
                <c:ptCount val="17"/>
                <c:pt idx="0">
                  <c:v>09.02 - 15.02</c:v>
                </c:pt>
                <c:pt idx="1">
                  <c:v>16.02 - 22.02</c:v>
                </c:pt>
                <c:pt idx="2">
                  <c:v>23.02 - 01.03</c:v>
                </c:pt>
                <c:pt idx="3">
                  <c:v>02.03 - 08.03</c:v>
                </c:pt>
                <c:pt idx="4">
                  <c:v>09.03 - 15.03</c:v>
                </c:pt>
                <c:pt idx="5">
                  <c:v>16.03 - 22.03</c:v>
                </c:pt>
                <c:pt idx="6">
                  <c:v>23.03 - 29.03</c:v>
                </c:pt>
                <c:pt idx="7">
                  <c:v>30.03 - 05.04</c:v>
                </c:pt>
                <c:pt idx="8">
                  <c:v>06.04 - 12.04</c:v>
                </c:pt>
                <c:pt idx="9">
                  <c:v>13.04 - 19.04</c:v>
                </c:pt>
                <c:pt idx="10">
                  <c:v>20.04 - 26.04</c:v>
                </c:pt>
                <c:pt idx="11">
                  <c:v>27.04 - 03.05</c:v>
                </c:pt>
                <c:pt idx="12">
                  <c:v>04.05 - 10.05</c:v>
                </c:pt>
                <c:pt idx="13">
                  <c:v>11.05 - 17.05</c:v>
                </c:pt>
                <c:pt idx="14">
                  <c:v>18.05 - 24.05</c:v>
                </c:pt>
                <c:pt idx="15">
                  <c:v>25.05 - 31.05</c:v>
                </c:pt>
                <c:pt idx="16">
                  <c:v>01.06 - 07.06</c:v>
                </c:pt>
              </c:strCache>
            </c:strRef>
          </c:cat>
          <c:val>
            <c:numRef>
              <c:f>List1!$B$2:$B$18</c:f>
              <c:numCache>
                <c:formatCode>General</c:formatCode>
                <c:ptCount val="17"/>
                <c:pt idx="0">
                  <c:v>19.232922732361999</c:v>
                </c:pt>
                <c:pt idx="1">
                  <c:v>20.469569181672998</c:v>
                </c:pt>
                <c:pt idx="2">
                  <c:v>19.909757473209002</c:v>
                </c:pt>
                <c:pt idx="3">
                  <c:v>21.625846795205</c:v>
                </c:pt>
                <c:pt idx="4">
                  <c:v>27.827311121539001</c:v>
                </c:pt>
                <c:pt idx="5">
                  <c:v>27.226137091607001</c:v>
                </c:pt>
                <c:pt idx="6">
                  <c:v>23.952513966480002</c:v>
                </c:pt>
                <c:pt idx="7">
                  <c:v>21.037181996086002</c:v>
                </c:pt>
                <c:pt idx="8">
                  <c:v>20.675784392598</c:v>
                </c:pt>
                <c:pt idx="9">
                  <c:v>16.53429602888</c:v>
                </c:pt>
                <c:pt idx="10">
                  <c:v>12.563775510204</c:v>
                </c:pt>
                <c:pt idx="11">
                  <c:v>8.7160262417989998</c:v>
                </c:pt>
                <c:pt idx="12">
                  <c:v>6.5420560747660002</c:v>
                </c:pt>
                <c:pt idx="13">
                  <c:v>4.117422798322</c:v>
                </c:pt>
                <c:pt idx="14">
                  <c:v>1.290077784101</c:v>
                </c:pt>
                <c:pt idx="15">
                  <c:v>0.95863660571599996</c:v>
                </c:pt>
                <c:pt idx="16">
                  <c:v>0.37233280824800002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5DC-4226-9A77-4315FCD6D2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8445264"/>
        <c:axId val="494149648"/>
      </c:line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tickLblSkip val="1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94269833917821E-2"/>
          <c:y val="4.1915155129150068E-2"/>
          <c:w val="0.81706720452149362"/>
          <c:h val="0.76753447806737263"/>
        </c:manualLayout>
      </c:layout>
      <c:lineChart>
        <c:grouping val="standard"/>
        <c:varyColors val="0"/>
        <c:ser>
          <c:idx val="0"/>
          <c:order val="0"/>
          <c:tx>
            <c:strRef>
              <c:f>List1!$B$1</c:f>
              <c:strCache>
                <c:ptCount val="1"/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16"/>
              <c:layout>
                <c:manualLayout>
                  <c:x val="-6.2550406639208522E-2"/>
                  <c:y val="-0.20666918654150146"/>
                </c:manualLayout>
              </c:layout>
              <c:numFmt formatCode="###0\,00%" sourceLinked="0"/>
              <c:spPr>
                <a:solidFill>
                  <a:srgbClr val="FBCBD8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23BA-40DA-B60C-C8A480E48534}"/>
                </c:ext>
              </c:extLst>
            </c:dLbl>
            <c:numFmt formatCode="###0\,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List1!$A$2:$A$18</c:f>
              <c:strCache>
                <c:ptCount val="17"/>
                <c:pt idx="0">
                  <c:v>09.02 - 15.02</c:v>
                </c:pt>
                <c:pt idx="1">
                  <c:v>16.02 - 22.02</c:v>
                </c:pt>
                <c:pt idx="2">
                  <c:v>23.02 - 01.03</c:v>
                </c:pt>
                <c:pt idx="3">
                  <c:v>02.03 - 08.03</c:v>
                </c:pt>
                <c:pt idx="4">
                  <c:v>09.03 - 15.03</c:v>
                </c:pt>
                <c:pt idx="5">
                  <c:v>16.03 - 22.03</c:v>
                </c:pt>
                <c:pt idx="6">
                  <c:v>23.03 - 29.03</c:v>
                </c:pt>
                <c:pt idx="7">
                  <c:v>30.03 - 05.04</c:v>
                </c:pt>
                <c:pt idx="8">
                  <c:v>06.04 - 12.04</c:v>
                </c:pt>
                <c:pt idx="9">
                  <c:v>13.04 - 19.04</c:v>
                </c:pt>
                <c:pt idx="10">
                  <c:v>20.04 - 26.04</c:v>
                </c:pt>
                <c:pt idx="11">
                  <c:v>27.04 - 03.05</c:v>
                </c:pt>
                <c:pt idx="12">
                  <c:v>04.05 - 10.05</c:v>
                </c:pt>
                <c:pt idx="13">
                  <c:v>11.05 - 17.05</c:v>
                </c:pt>
                <c:pt idx="14">
                  <c:v>18.05 - 24.05</c:v>
                </c:pt>
                <c:pt idx="15">
                  <c:v>25.05 - 31.05</c:v>
                </c:pt>
                <c:pt idx="16">
                  <c:v>01.06 - 07.06</c:v>
                </c:pt>
              </c:strCache>
            </c:strRef>
          </c:cat>
          <c:val>
            <c:numRef>
              <c:f>List1!$B$2:$B$18</c:f>
              <c:numCache>
                <c:formatCode>General</c:formatCode>
                <c:ptCount val="17"/>
                <c:pt idx="0">
                  <c:v>28.650036683785</c:v>
                </c:pt>
                <c:pt idx="1">
                  <c:v>26.348182883939</c:v>
                </c:pt>
                <c:pt idx="2">
                  <c:v>32.725377800936997</c:v>
                </c:pt>
                <c:pt idx="3">
                  <c:v>30.693069306929999</c:v>
                </c:pt>
                <c:pt idx="4">
                  <c:v>31.407368142062001</c:v>
                </c:pt>
                <c:pt idx="5">
                  <c:v>27.357901311679999</c:v>
                </c:pt>
                <c:pt idx="6">
                  <c:v>25.182622068434998</c:v>
                </c:pt>
                <c:pt idx="7">
                  <c:v>18.480392156861999</c:v>
                </c:pt>
                <c:pt idx="8">
                  <c:v>17.699473471040001</c:v>
                </c:pt>
                <c:pt idx="9">
                  <c:v>16.152784169351001</c:v>
                </c:pt>
                <c:pt idx="10">
                  <c:v>14.307228915662</c:v>
                </c:pt>
                <c:pt idx="11">
                  <c:v>9.4974446337299998</c:v>
                </c:pt>
                <c:pt idx="12">
                  <c:v>4.7574334898270001</c:v>
                </c:pt>
                <c:pt idx="13">
                  <c:v>2.7549263439830001</c:v>
                </c:pt>
                <c:pt idx="14">
                  <c:v>1.609952433223</c:v>
                </c:pt>
                <c:pt idx="15">
                  <c:v>0.98113207547100001</c:v>
                </c:pt>
                <c:pt idx="16">
                  <c:v>0.68441877874000001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3BA-40DA-B60C-C8A480E485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8445264"/>
        <c:axId val="494149648"/>
      </c:line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tickLblSkip val="1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94269833917821E-2"/>
          <c:y val="4.1915155129150068E-2"/>
          <c:w val="0.81706720452149362"/>
          <c:h val="0.76753447806737263"/>
        </c:manualLayout>
      </c:layout>
      <c:lineChart>
        <c:grouping val="standard"/>
        <c:varyColors val="0"/>
        <c:ser>
          <c:idx val="0"/>
          <c:order val="0"/>
          <c:tx>
            <c:strRef>
              <c:f>List1!$D$1</c:f>
              <c:strCache>
                <c:ptCount val="1"/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16"/>
              <c:layout>
                <c:manualLayout>
                  <c:x val="-7.8188008299010653E-3"/>
                  <c:y val="-0.12681972810501224"/>
                </c:manualLayout>
              </c:layout>
              <c:numFmt formatCode="###0\,00%" sourceLinked="0"/>
              <c:spPr>
                <a:solidFill>
                  <a:srgbClr val="FBCBD8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61CE-4A2A-887C-F4A54C3D8656}"/>
                </c:ext>
              </c:extLst>
            </c:dLbl>
            <c:numFmt formatCode="###0\,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List1!$A$2:$A$18</c:f>
              <c:strCache>
                <c:ptCount val="17"/>
                <c:pt idx="0">
                  <c:v>09.02 - 15.02</c:v>
                </c:pt>
                <c:pt idx="1">
                  <c:v>16.02 - 22.02</c:v>
                </c:pt>
                <c:pt idx="2">
                  <c:v>23.02 - 01.03</c:v>
                </c:pt>
                <c:pt idx="3">
                  <c:v>02.03 - 08.03</c:v>
                </c:pt>
                <c:pt idx="4">
                  <c:v>09.03 - 15.03</c:v>
                </c:pt>
                <c:pt idx="5">
                  <c:v>16.03 - 22.03</c:v>
                </c:pt>
                <c:pt idx="6">
                  <c:v>23.03 - 29.03</c:v>
                </c:pt>
                <c:pt idx="7">
                  <c:v>30.03 - 05.04</c:v>
                </c:pt>
                <c:pt idx="8">
                  <c:v>06.04 - 12.04</c:v>
                </c:pt>
                <c:pt idx="9">
                  <c:v>13.04 - 19.04</c:v>
                </c:pt>
                <c:pt idx="10">
                  <c:v>20.04 - 26.04</c:v>
                </c:pt>
                <c:pt idx="11">
                  <c:v>27.04 - 03.05</c:v>
                </c:pt>
                <c:pt idx="12">
                  <c:v>04.05 - 10.05</c:v>
                </c:pt>
                <c:pt idx="13">
                  <c:v>11.05 - 17.05</c:v>
                </c:pt>
                <c:pt idx="14">
                  <c:v>18.05 - 24.05</c:v>
                </c:pt>
                <c:pt idx="15">
                  <c:v>25.05 - 31.05</c:v>
                </c:pt>
                <c:pt idx="16">
                  <c:v>01.06 - 07.06</c:v>
                </c:pt>
              </c:strCache>
            </c:strRef>
          </c:cat>
          <c:val>
            <c:numRef>
              <c:f>List1!$D$2:$D$18</c:f>
              <c:numCache>
                <c:formatCode>General</c:formatCode>
                <c:ptCount val="17"/>
                <c:pt idx="0">
                  <c:v>23.018065887353</c:v>
                </c:pt>
                <c:pt idx="1">
                  <c:v>24.740453985571001</c:v>
                </c:pt>
                <c:pt idx="2">
                  <c:v>25.817633760361002</c:v>
                </c:pt>
                <c:pt idx="3">
                  <c:v>29.472417941227</c:v>
                </c:pt>
                <c:pt idx="4">
                  <c:v>37.734414597060002</c:v>
                </c:pt>
                <c:pt idx="5">
                  <c:v>37.559101654846003</c:v>
                </c:pt>
                <c:pt idx="6">
                  <c:v>38.542766631467003</c:v>
                </c:pt>
                <c:pt idx="7">
                  <c:v>35.037593984962001</c:v>
                </c:pt>
                <c:pt idx="8">
                  <c:v>30.717380837745999</c:v>
                </c:pt>
                <c:pt idx="9">
                  <c:v>28.936170212764999</c:v>
                </c:pt>
                <c:pt idx="10">
                  <c:v>25.171767645220999</c:v>
                </c:pt>
                <c:pt idx="11">
                  <c:v>23.75</c:v>
                </c:pt>
                <c:pt idx="12">
                  <c:v>23.282442748091</c:v>
                </c:pt>
                <c:pt idx="13">
                  <c:v>17.983446200149999</c:v>
                </c:pt>
                <c:pt idx="14">
                  <c:v>12.542372881355</c:v>
                </c:pt>
                <c:pt idx="15">
                  <c:v>8.9197224975220006</c:v>
                </c:pt>
                <c:pt idx="16">
                  <c:v>7.0321811680569999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CE-4A2A-887C-F4A54C3D86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8445264"/>
        <c:axId val="494149648"/>
      </c:line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tickLblSkip val="1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94269833917821E-2"/>
          <c:y val="4.1915155129150068E-2"/>
          <c:w val="0.81706720452149362"/>
          <c:h val="0.76753447806737263"/>
        </c:manualLayout>
      </c:layout>
      <c:lineChart>
        <c:grouping val="standard"/>
        <c:varyColors val="0"/>
        <c:ser>
          <c:idx val="0"/>
          <c:order val="0"/>
          <c:tx>
            <c:strRef>
              <c:f>List1!$D$1</c:f>
              <c:strCache>
                <c:ptCount val="1"/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16"/>
              <c:layout>
                <c:manualLayout>
                  <c:x val="0"/>
                  <c:y val="-0.10333459327075069"/>
                </c:manualLayout>
              </c:layout>
              <c:numFmt formatCode="###0\,00%" sourceLinked="0"/>
              <c:spPr>
                <a:solidFill>
                  <a:srgbClr val="FBCBD8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E62E-4708-B3D9-CEE9753FE499}"/>
                </c:ext>
              </c:extLst>
            </c:dLbl>
            <c:numFmt formatCode="###0\,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List1!$A$2:$A$18</c:f>
              <c:strCache>
                <c:ptCount val="17"/>
                <c:pt idx="0">
                  <c:v>09.02 - 15.02</c:v>
                </c:pt>
                <c:pt idx="1">
                  <c:v>16.02 - 22.02</c:v>
                </c:pt>
                <c:pt idx="2">
                  <c:v>23.02 - 01.03</c:v>
                </c:pt>
                <c:pt idx="3">
                  <c:v>02.03 - 08.03</c:v>
                </c:pt>
                <c:pt idx="4">
                  <c:v>09.03 - 15.03</c:v>
                </c:pt>
                <c:pt idx="5">
                  <c:v>16.03 - 22.03</c:v>
                </c:pt>
                <c:pt idx="6">
                  <c:v>23.03 - 29.03</c:v>
                </c:pt>
                <c:pt idx="7">
                  <c:v>30.03 - 05.04</c:v>
                </c:pt>
                <c:pt idx="8">
                  <c:v>06.04 - 12.04</c:v>
                </c:pt>
                <c:pt idx="9">
                  <c:v>13.04 - 19.04</c:v>
                </c:pt>
                <c:pt idx="10">
                  <c:v>20.04 - 26.04</c:v>
                </c:pt>
                <c:pt idx="11">
                  <c:v>27.04 - 03.05</c:v>
                </c:pt>
                <c:pt idx="12">
                  <c:v>04.05 - 10.05</c:v>
                </c:pt>
                <c:pt idx="13">
                  <c:v>11.05 - 17.05</c:v>
                </c:pt>
                <c:pt idx="14">
                  <c:v>18.05 - 24.05</c:v>
                </c:pt>
                <c:pt idx="15">
                  <c:v>25.05 - 31.05</c:v>
                </c:pt>
                <c:pt idx="16">
                  <c:v>01.06 - 07.06</c:v>
                </c:pt>
              </c:strCache>
            </c:strRef>
          </c:cat>
          <c:val>
            <c:numRef>
              <c:f>List1!$D$2:$D$18</c:f>
              <c:numCache>
                <c:formatCode>General</c:formatCode>
                <c:ptCount val="17"/>
                <c:pt idx="0">
                  <c:v>19.683561276481001</c:v>
                </c:pt>
                <c:pt idx="1">
                  <c:v>19.991544681074998</c:v>
                </c:pt>
                <c:pt idx="2">
                  <c:v>20.869068038879</c:v>
                </c:pt>
                <c:pt idx="3">
                  <c:v>22.998962085597</c:v>
                </c:pt>
                <c:pt idx="4">
                  <c:v>29.70464135021</c:v>
                </c:pt>
                <c:pt idx="5">
                  <c:v>29.142725810158002</c:v>
                </c:pt>
                <c:pt idx="6">
                  <c:v>28.630175836642</c:v>
                </c:pt>
                <c:pt idx="7">
                  <c:v>26.217382371069998</c:v>
                </c:pt>
                <c:pt idx="8">
                  <c:v>21.207508878740999</c:v>
                </c:pt>
                <c:pt idx="9">
                  <c:v>17.011673151749999</c:v>
                </c:pt>
                <c:pt idx="10">
                  <c:v>10.792220113851</c:v>
                </c:pt>
                <c:pt idx="11">
                  <c:v>8.101345010947</c:v>
                </c:pt>
                <c:pt idx="12">
                  <c:v>8.3037241742330004</c:v>
                </c:pt>
                <c:pt idx="13">
                  <c:v>4.1466522889909996</c:v>
                </c:pt>
                <c:pt idx="14">
                  <c:v>2.807365205185</c:v>
                </c:pt>
                <c:pt idx="15">
                  <c:v>2.1415441176469998</c:v>
                </c:pt>
                <c:pt idx="16">
                  <c:v>1.253196930946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62E-4708-B3D9-CEE9753FE4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8445264"/>
        <c:axId val="494149648"/>
      </c:line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tickLblSkip val="1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94269833917821E-2"/>
          <c:y val="4.1915155129150068E-2"/>
          <c:w val="0.81706720452149362"/>
          <c:h val="0.76753447806737263"/>
        </c:manualLayout>
      </c:layout>
      <c:lineChart>
        <c:grouping val="standard"/>
        <c:varyColors val="0"/>
        <c:ser>
          <c:idx val="0"/>
          <c:order val="0"/>
          <c:tx>
            <c:strRef>
              <c:f>List1!$D$1</c:f>
              <c:strCache>
                <c:ptCount val="1"/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16"/>
              <c:layout>
                <c:manualLayout>
                  <c:x val="-1.1728201244851596E-2"/>
                  <c:y val="-9.3940539337046075E-2"/>
                </c:manualLayout>
              </c:layout>
              <c:numFmt formatCode="###0\,00%" sourceLinked="0"/>
              <c:spPr>
                <a:solidFill>
                  <a:srgbClr val="FBCBD8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BF29-438D-8691-E33F037B41E3}"/>
                </c:ext>
              </c:extLst>
            </c:dLbl>
            <c:numFmt formatCode="###0\,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List1!$A$2:$A$18</c:f>
              <c:strCache>
                <c:ptCount val="17"/>
                <c:pt idx="0">
                  <c:v>09.02 - 15.02</c:v>
                </c:pt>
                <c:pt idx="1">
                  <c:v>16.02 - 22.02</c:v>
                </c:pt>
                <c:pt idx="2">
                  <c:v>23.02 - 01.03</c:v>
                </c:pt>
                <c:pt idx="3">
                  <c:v>02.03 - 08.03</c:v>
                </c:pt>
                <c:pt idx="4">
                  <c:v>09.03 - 15.03</c:v>
                </c:pt>
                <c:pt idx="5">
                  <c:v>16.03 - 22.03</c:v>
                </c:pt>
                <c:pt idx="6">
                  <c:v>23.03 - 29.03</c:v>
                </c:pt>
                <c:pt idx="7">
                  <c:v>30.03 - 05.04</c:v>
                </c:pt>
                <c:pt idx="8">
                  <c:v>06.04 - 12.04</c:v>
                </c:pt>
                <c:pt idx="9">
                  <c:v>13.04 - 19.04</c:v>
                </c:pt>
                <c:pt idx="10">
                  <c:v>20.04 - 26.04</c:v>
                </c:pt>
                <c:pt idx="11">
                  <c:v>27.04 - 03.05</c:v>
                </c:pt>
                <c:pt idx="12">
                  <c:v>04.05 - 10.05</c:v>
                </c:pt>
                <c:pt idx="13">
                  <c:v>11.05 - 17.05</c:v>
                </c:pt>
                <c:pt idx="14">
                  <c:v>18.05 - 24.05</c:v>
                </c:pt>
                <c:pt idx="15">
                  <c:v>25.05 - 31.05</c:v>
                </c:pt>
                <c:pt idx="16">
                  <c:v>01.06 - 07.06</c:v>
                </c:pt>
              </c:strCache>
            </c:strRef>
          </c:cat>
          <c:val>
            <c:numRef>
              <c:f>List1!$D$2:$D$18</c:f>
              <c:numCache>
                <c:formatCode>General</c:formatCode>
                <c:ptCount val="17"/>
                <c:pt idx="0">
                  <c:v>27.856315179606</c:v>
                </c:pt>
                <c:pt idx="1">
                  <c:v>30.356968215157998</c:v>
                </c:pt>
                <c:pt idx="2">
                  <c:v>30.181021186784001</c:v>
                </c:pt>
                <c:pt idx="3">
                  <c:v>29.295993776740001</c:v>
                </c:pt>
                <c:pt idx="4">
                  <c:v>29.249489834479</c:v>
                </c:pt>
                <c:pt idx="5">
                  <c:v>26.807084729534999</c:v>
                </c:pt>
                <c:pt idx="6">
                  <c:v>23.521139964376001</c:v>
                </c:pt>
                <c:pt idx="7">
                  <c:v>21.653971708377998</c:v>
                </c:pt>
                <c:pt idx="8">
                  <c:v>18.269657929808002</c:v>
                </c:pt>
                <c:pt idx="9">
                  <c:v>15.080267981291</c:v>
                </c:pt>
                <c:pt idx="10">
                  <c:v>11.418284685611001</c:v>
                </c:pt>
                <c:pt idx="11">
                  <c:v>8.1850922187049999</c:v>
                </c:pt>
                <c:pt idx="12">
                  <c:v>5.825428763054</c:v>
                </c:pt>
                <c:pt idx="13">
                  <c:v>2.9612756264229998</c:v>
                </c:pt>
                <c:pt idx="14">
                  <c:v>1.7718056959390001</c:v>
                </c:pt>
                <c:pt idx="15">
                  <c:v>1.5103514329909999</c:v>
                </c:pt>
                <c:pt idx="16">
                  <c:v>1.3135960525429999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F29-438D-8691-E33F037B41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8445264"/>
        <c:axId val="494149648"/>
      </c:line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tickLblSkip val="1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Jihočeský kraj</c:v>
                </c:pt>
                <c:pt idx="1">
                  <c:v>Liberecký kraj</c:v>
                </c:pt>
                <c:pt idx="2">
                  <c:v>Jihomoravský kraj</c:v>
                </c:pt>
                <c:pt idx="3">
                  <c:v>Zlínský kraj</c:v>
                </c:pt>
                <c:pt idx="4">
                  <c:v>Pardubický kraj</c:v>
                </c:pt>
                <c:pt idx="5">
                  <c:v>Ústecký kraj</c:v>
                </c:pt>
                <c:pt idx="6">
                  <c:v>ČR</c:v>
                </c:pt>
                <c:pt idx="7">
                  <c:v>Plzeňský kraj</c:v>
                </c:pt>
                <c:pt idx="8">
                  <c:v>Středočeský kraj</c:v>
                </c:pt>
                <c:pt idx="9">
                  <c:v>Moravskoslezský kraj</c:v>
                </c:pt>
                <c:pt idx="10">
                  <c:v>Hlavní město Praha</c:v>
                </c:pt>
                <c:pt idx="11">
                  <c:v>Kraj Vysočina</c:v>
                </c:pt>
                <c:pt idx="12">
                  <c:v>Královéhradecký kraj</c:v>
                </c:pt>
                <c:pt idx="13">
                  <c:v>Olomoucký kraj</c:v>
                </c:pt>
                <c:pt idx="14">
                  <c:v>Karlovarský kraj</c:v>
                </c:pt>
              </c:strCache>
            </c:strRef>
          </c:cat>
          <c:val>
            <c:numRef>
              <c:f>Sheet1!$E$2:$E$16</c:f>
              <c:numCache>
                <c:formatCode>General</c:formatCode>
                <c:ptCount val="15"/>
                <c:pt idx="0">
                  <c:v>26.718123793973</c:v>
                </c:pt>
                <c:pt idx="1">
                  <c:v>25.398975574651001</c:v>
                </c:pt>
                <c:pt idx="2">
                  <c:v>22.481340487394998</c:v>
                </c:pt>
                <c:pt idx="3">
                  <c:v>20.329335230737001</c:v>
                </c:pt>
                <c:pt idx="4">
                  <c:v>18.037518037518002</c:v>
                </c:pt>
                <c:pt idx="5">
                  <c:v>17.132927038205999</c:v>
                </c:pt>
                <c:pt idx="6">
                  <c:v>14.279116175594</c:v>
                </c:pt>
                <c:pt idx="7">
                  <c:v>13.151405556467999</c:v>
                </c:pt>
                <c:pt idx="8">
                  <c:v>12.539027723789999</c:v>
                </c:pt>
                <c:pt idx="9">
                  <c:v>11.664333799906</c:v>
                </c:pt>
                <c:pt idx="10">
                  <c:v>9.4843237677150007</c:v>
                </c:pt>
                <c:pt idx="11">
                  <c:v>7.4693755602029999</c:v>
                </c:pt>
                <c:pt idx="12">
                  <c:v>7.166917508779</c:v>
                </c:pt>
                <c:pt idx="13">
                  <c:v>3.0518509475990001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2B-4171-AE9D-D1549822F9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918312239"/>
        <c:axId val="1994523775"/>
      </c:barChart>
      <c:catAx>
        <c:axId val="1918312239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994523775"/>
        <c:crosses val="autoZero"/>
        <c:auto val="1"/>
        <c:lblAlgn val="ctr"/>
        <c:lblOffset val="100"/>
        <c:noMultiLvlLbl val="0"/>
      </c:catAx>
      <c:valAx>
        <c:axId val="1994523775"/>
        <c:scaling>
          <c:orientation val="minMax"/>
        </c:scaling>
        <c:delete val="0"/>
        <c:axPos val="t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9183122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Sum of PozitivnichZaku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Sheet1!$A$2:$A$15</c:f>
              <c:strCache>
                <c:ptCount val="14"/>
                <c:pt idx="0">
                  <c:v>Středočeský kraj</c:v>
                </c:pt>
                <c:pt idx="1">
                  <c:v>Jihomoravský kraj</c:v>
                </c:pt>
                <c:pt idx="2">
                  <c:v>Moravskoslezský kraj</c:v>
                </c:pt>
                <c:pt idx="3">
                  <c:v>Hlavní město Praha</c:v>
                </c:pt>
                <c:pt idx="4">
                  <c:v>Ústecký kraj</c:v>
                </c:pt>
                <c:pt idx="5">
                  <c:v>Zlínský kraj</c:v>
                </c:pt>
                <c:pt idx="6">
                  <c:v>Liberecký kraj</c:v>
                </c:pt>
                <c:pt idx="7">
                  <c:v>Jihočeský kraj</c:v>
                </c:pt>
                <c:pt idx="8">
                  <c:v>Olomoucký kraj</c:v>
                </c:pt>
                <c:pt idx="9">
                  <c:v>Kraj Vysočina</c:v>
                </c:pt>
                <c:pt idx="10">
                  <c:v>Královéhradecký kraj</c:v>
                </c:pt>
                <c:pt idx="11">
                  <c:v>Plzeňský kraj</c:v>
                </c:pt>
                <c:pt idx="12">
                  <c:v>Pardubický kraj</c:v>
                </c:pt>
                <c:pt idx="13">
                  <c:v>Karlovarský kraj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325</c:v>
                </c:pt>
                <c:pt idx="1">
                  <c:v>321</c:v>
                </c:pt>
                <c:pt idx="2">
                  <c:v>307</c:v>
                </c:pt>
                <c:pt idx="3">
                  <c:v>290</c:v>
                </c:pt>
                <c:pt idx="4">
                  <c:v>255</c:v>
                </c:pt>
                <c:pt idx="5">
                  <c:v>253</c:v>
                </c:pt>
                <c:pt idx="6">
                  <c:v>216</c:v>
                </c:pt>
                <c:pt idx="7">
                  <c:v>212</c:v>
                </c:pt>
                <c:pt idx="8">
                  <c:v>211</c:v>
                </c:pt>
                <c:pt idx="9">
                  <c:v>134</c:v>
                </c:pt>
                <c:pt idx="10">
                  <c:v>128</c:v>
                </c:pt>
                <c:pt idx="11">
                  <c:v>119</c:v>
                </c:pt>
                <c:pt idx="12">
                  <c:v>112</c:v>
                </c:pt>
                <c:pt idx="13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08-40FB-B8E1-F503FBE633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709227824"/>
        <c:axId val="493545440"/>
      </c:barChart>
      <c:catAx>
        <c:axId val="70922782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93545440"/>
        <c:crosses val="autoZero"/>
        <c:auto val="1"/>
        <c:lblAlgn val="ctr"/>
        <c:lblOffset val="100"/>
        <c:noMultiLvlLbl val="0"/>
      </c:catAx>
      <c:valAx>
        <c:axId val="493545440"/>
        <c:scaling>
          <c:orientation val="minMax"/>
        </c:scaling>
        <c:delete val="0"/>
        <c:axPos val="t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09227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30.3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Jihočeský kraj</c:v>
                </c:pt>
                <c:pt idx="1">
                  <c:v>Liberecký kraj</c:v>
                </c:pt>
                <c:pt idx="2">
                  <c:v>Jihomoravský kraj</c:v>
                </c:pt>
                <c:pt idx="3">
                  <c:v>Zlínský kraj</c:v>
                </c:pt>
                <c:pt idx="4">
                  <c:v>Pardubický kraj</c:v>
                </c:pt>
                <c:pt idx="5">
                  <c:v>Ústecký kraj</c:v>
                </c:pt>
                <c:pt idx="6">
                  <c:v>ČR</c:v>
                </c:pt>
                <c:pt idx="7">
                  <c:v>Plzeňský kraj</c:v>
                </c:pt>
                <c:pt idx="8">
                  <c:v>Středočeský kraj</c:v>
                </c:pt>
                <c:pt idx="9">
                  <c:v>Moravskoslezský kraj</c:v>
                </c:pt>
                <c:pt idx="10">
                  <c:v>Hlavní město Praha</c:v>
                </c:pt>
                <c:pt idx="11">
                  <c:v>Kraj Vysočina</c:v>
                </c:pt>
                <c:pt idx="12">
                  <c:v>Královéhradecký kraj</c:v>
                </c:pt>
                <c:pt idx="13">
                  <c:v>Olomoucký kraj</c:v>
                </c:pt>
                <c:pt idx="14">
                  <c:v>Karlovarský kraj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282.024640047498</c:v>
                </c:pt>
                <c:pt idx="1">
                  <c:v>292.08821910849503</c:v>
                </c:pt>
                <c:pt idx="2">
                  <c:v>179.850723899163</c:v>
                </c:pt>
                <c:pt idx="3">
                  <c:v>304.94002846106901</c:v>
                </c:pt>
                <c:pt idx="4">
                  <c:v>364.357864357864</c:v>
                </c:pt>
                <c:pt idx="5">
                  <c:v>369.58171182416697</c:v>
                </c:pt>
                <c:pt idx="6">
                  <c:v>248.38610730138799</c:v>
                </c:pt>
                <c:pt idx="7">
                  <c:v>193.983231957915</c:v>
                </c:pt>
                <c:pt idx="8">
                  <c:v>295.92105428145101</c:v>
                </c:pt>
                <c:pt idx="9">
                  <c:v>226.62134239818701</c:v>
                </c:pt>
                <c:pt idx="10">
                  <c:v>222.204156843617</c:v>
                </c:pt>
                <c:pt idx="11">
                  <c:v>268.89752016731398</c:v>
                </c:pt>
                <c:pt idx="12">
                  <c:v>172.00602021070699</c:v>
                </c:pt>
                <c:pt idx="13">
                  <c:v>177.007354960783</c:v>
                </c:pt>
                <c:pt idx="14">
                  <c:v>72.950102130142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D0-42BF-8BD6-5FBE1940F7D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13.4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Jihočeský kraj</c:v>
                </c:pt>
                <c:pt idx="1">
                  <c:v>Liberecký kraj</c:v>
                </c:pt>
                <c:pt idx="2">
                  <c:v>Jihomoravský kraj</c:v>
                </c:pt>
                <c:pt idx="3">
                  <c:v>Zlínský kraj</c:v>
                </c:pt>
                <c:pt idx="4">
                  <c:v>Pardubický kraj</c:v>
                </c:pt>
                <c:pt idx="5">
                  <c:v>Ústecký kraj</c:v>
                </c:pt>
                <c:pt idx="6">
                  <c:v>ČR</c:v>
                </c:pt>
                <c:pt idx="7">
                  <c:v>Plzeňský kraj</c:v>
                </c:pt>
                <c:pt idx="8">
                  <c:v>Středočeský kraj</c:v>
                </c:pt>
                <c:pt idx="9">
                  <c:v>Moravskoslezský kraj</c:v>
                </c:pt>
                <c:pt idx="10">
                  <c:v>Hlavní město Praha</c:v>
                </c:pt>
                <c:pt idx="11">
                  <c:v>Kraj Vysočina</c:v>
                </c:pt>
                <c:pt idx="12">
                  <c:v>Královéhradecký kraj</c:v>
                </c:pt>
                <c:pt idx="13">
                  <c:v>Olomoucký kraj</c:v>
                </c:pt>
                <c:pt idx="14">
                  <c:v>Karlovarský kraj</c:v>
                </c:pt>
              </c:strCache>
            </c:strRef>
          </c:cat>
          <c:val>
            <c:numRef>
              <c:f>Sheet1!$C$2:$C$16</c:f>
              <c:numCache>
                <c:formatCode>General</c:formatCode>
                <c:ptCount val="15"/>
                <c:pt idx="0">
                  <c:v>255.30651625352499</c:v>
                </c:pt>
                <c:pt idx="1">
                  <c:v>139.69436566058499</c:v>
                </c:pt>
                <c:pt idx="2">
                  <c:v>152.87311531428901</c:v>
                </c:pt>
                <c:pt idx="3">
                  <c:v>159.246459307447</c:v>
                </c:pt>
                <c:pt idx="4">
                  <c:v>151.51515151515099</c:v>
                </c:pt>
                <c:pt idx="5">
                  <c:v>244.75610054580599</c:v>
                </c:pt>
                <c:pt idx="6">
                  <c:v>158.127990240841</c:v>
                </c:pt>
                <c:pt idx="7">
                  <c:v>69.044879171461005</c:v>
                </c:pt>
                <c:pt idx="8">
                  <c:v>125.390277237902</c:v>
                </c:pt>
                <c:pt idx="9">
                  <c:v>173.29867359861299</c:v>
                </c:pt>
                <c:pt idx="10">
                  <c:v>157.16879386499701</c:v>
                </c:pt>
                <c:pt idx="11">
                  <c:v>224.08126680609499</c:v>
                </c:pt>
                <c:pt idx="12">
                  <c:v>50.168422561455998</c:v>
                </c:pt>
                <c:pt idx="13">
                  <c:v>167.85180211798399</c:v>
                </c:pt>
                <c:pt idx="14">
                  <c:v>124.01517362124299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D0-42BF-8BD6-5FBE1940F7D1}"/>
            </c:ext>
          </c:extLst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1.5</c:v>
                </c:pt>
              </c:strCache>
            </c:strRef>
          </c:tx>
          <c:spPr>
            <a:solidFill>
              <a:srgbClr val="305983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Jihočeský kraj</c:v>
                </c:pt>
                <c:pt idx="1">
                  <c:v>Liberecký kraj</c:v>
                </c:pt>
                <c:pt idx="2">
                  <c:v>Jihomoravský kraj</c:v>
                </c:pt>
                <c:pt idx="3">
                  <c:v>Zlínský kraj</c:v>
                </c:pt>
                <c:pt idx="4">
                  <c:v>Pardubický kraj</c:v>
                </c:pt>
                <c:pt idx="5">
                  <c:v>Ústecký kraj</c:v>
                </c:pt>
                <c:pt idx="6">
                  <c:v>ČR</c:v>
                </c:pt>
                <c:pt idx="7">
                  <c:v>Plzeňský kraj</c:v>
                </c:pt>
                <c:pt idx="8">
                  <c:v>Středočeský kraj</c:v>
                </c:pt>
                <c:pt idx="9">
                  <c:v>Moravskoslezský kraj</c:v>
                </c:pt>
                <c:pt idx="10">
                  <c:v>Hlavní město Praha</c:v>
                </c:pt>
                <c:pt idx="11">
                  <c:v>Kraj Vysočina</c:v>
                </c:pt>
                <c:pt idx="12">
                  <c:v>Královéhradecký kraj</c:v>
                </c:pt>
                <c:pt idx="13">
                  <c:v>Olomoucký kraj</c:v>
                </c:pt>
                <c:pt idx="14">
                  <c:v>Karlovarský kraj</c:v>
                </c:pt>
              </c:strCache>
            </c:strRef>
          </c:cat>
          <c:val>
            <c:numRef>
              <c:f>Sheet1!$D$2:$D$16</c:f>
              <c:numCache>
                <c:formatCode>General</c:formatCode>
                <c:ptCount val="15"/>
                <c:pt idx="0">
                  <c:v>145.46534065607801</c:v>
                </c:pt>
                <c:pt idx="1">
                  <c:v>42.331625957752998</c:v>
                </c:pt>
                <c:pt idx="2">
                  <c:v>91.424117982073994</c:v>
                </c:pt>
                <c:pt idx="3">
                  <c:v>155.85823676899</c:v>
                </c:pt>
                <c:pt idx="4">
                  <c:v>72.150072150072006</c:v>
                </c:pt>
                <c:pt idx="5">
                  <c:v>163.98658736569001</c:v>
                </c:pt>
                <c:pt idx="6">
                  <c:v>94.841537067527</c:v>
                </c:pt>
                <c:pt idx="7">
                  <c:v>55.893473614991997</c:v>
                </c:pt>
                <c:pt idx="8">
                  <c:v>82.757582977015005</c:v>
                </c:pt>
                <c:pt idx="9">
                  <c:v>111.644337799106</c:v>
                </c:pt>
                <c:pt idx="10">
                  <c:v>75.874590141721995</c:v>
                </c:pt>
                <c:pt idx="11">
                  <c:v>134.44876008365699</c:v>
                </c:pt>
                <c:pt idx="12">
                  <c:v>50.168422561455998</c:v>
                </c:pt>
                <c:pt idx="13">
                  <c:v>82.399975585191996</c:v>
                </c:pt>
                <c:pt idx="14">
                  <c:v>14.590020426028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1F2-4B90-B8EF-7C911D5510F9}"/>
            </c:ext>
          </c:extLst>
        </c:ser>
        <c:ser>
          <c:idx val="2"/>
          <c:order val="3"/>
          <c:tx>
            <c:strRef>
              <c:f>Sheet1!$E$1</c:f>
              <c:strCache>
                <c:ptCount val="1"/>
                <c:pt idx="0">
                  <c:v>Sloupec1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Jihočeský kraj</c:v>
                </c:pt>
                <c:pt idx="1">
                  <c:v>Liberecký kraj</c:v>
                </c:pt>
                <c:pt idx="2">
                  <c:v>Jihomoravský kraj</c:v>
                </c:pt>
                <c:pt idx="3">
                  <c:v>Zlínský kraj</c:v>
                </c:pt>
                <c:pt idx="4">
                  <c:v>Pardubický kraj</c:v>
                </c:pt>
                <c:pt idx="5">
                  <c:v>Ústecký kraj</c:v>
                </c:pt>
                <c:pt idx="6">
                  <c:v>ČR</c:v>
                </c:pt>
                <c:pt idx="7">
                  <c:v>Plzeňský kraj</c:v>
                </c:pt>
                <c:pt idx="8">
                  <c:v>Středočeský kraj</c:v>
                </c:pt>
                <c:pt idx="9">
                  <c:v>Moravskoslezský kraj</c:v>
                </c:pt>
                <c:pt idx="10">
                  <c:v>Hlavní město Praha</c:v>
                </c:pt>
                <c:pt idx="11">
                  <c:v>Kraj Vysočina</c:v>
                </c:pt>
                <c:pt idx="12">
                  <c:v>Královéhradecký kraj</c:v>
                </c:pt>
                <c:pt idx="13">
                  <c:v>Olomoucký kraj</c:v>
                </c:pt>
                <c:pt idx="14">
                  <c:v>Karlovarský kraj</c:v>
                </c:pt>
              </c:strCache>
            </c:strRef>
          </c:cat>
          <c:val>
            <c:numRef>
              <c:f>Sheet1!$E$2:$E$16</c:f>
              <c:numCache>
                <c:formatCode>General</c:formatCode>
                <c:ptCount val="15"/>
                <c:pt idx="0">
                  <c:v>26.718123793973</c:v>
                </c:pt>
                <c:pt idx="1">
                  <c:v>25.398975574651001</c:v>
                </c:pt>
                <c:pt idx="2">
                  <c:v>22.481340487394998</c:v>
                </c:pt>
                <c:pt idx="3">
                  <c:v>20.329335230737001</c:v>
                </c:pt>
                <c:pt idx="4">
                  <c:v>18.037518037518002</c:v>
                </c:pt>
                <c:pt idx="5">
                  <c:v>17.132927038205999</c:v>
                </c:pt>
                <c:pt idx="6">
                  <c:v>14.279116175594</c:v>
                </c:pt>
                <c:pt idx="7">
                  <c:v>13.151405556467999</c:v>
                </c:pt>
                <c:pt idx="8">
                  <c:v>12.539027723789999</c:v>
                </c:pt>
                <c:pt idx="9">
                  <c:v>11.664333799906</c:v>
                </c:pt>
                <c:pt idx="10">
                  <c:v>9.4843237677150007</c:v>
                </c:pt>
                <c:pt idx="11">
                  <c:v>7.4693755602029999</c:v>
                </c:pt>
                <c:pt idx="12">
                  <c:v>7.166917508779</c:v>
                </c:pt>
                <c:pt idx="13">
                  <c:v>3.0518509475990001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6D0-42BF-8BD6-5FBE1940F7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918312239"/>
        <c:axId val="1994523775"/>
      </c:barChart>
      <c:catAx>
        <c:axId val="1918312239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extTo"/>
        <c:crossAx val="1994523775"/>
        <c:crosses val="autoZero"/>
        <c:auto val="1"/>
        <c:lblAlgn val="ctr"/>
        <c:lblOffset val="100"/>
        <c:noMultiLvlLbl val="0"/>
      </c:catAx>
      <c:valAx>
        <c:axId val="1994523775"/>
        <c:scaling>
          <c:orientation val="minMax"/>
        </c:scaling>
        <c:delete val="0"/>
        <c:axPos val="t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9183122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Moravskoslezský kraj</c:v>
                </c:pt>
                <c:pt idx="1">
                  <c:v>Zlínský kraj</c:v>
                </c:pt>
                <c:pt idx="2">
                  <c:v>Liberecký kraj</c:v>
                </c:pt>
                <c:pt idx="3">
                  <c:v>Olomoucký kraj</c:v>
                </c:pt>
                <c:pt idx="4">
                  <c:v>Pardubický kraj</c:v>
                </c:pt>
                <c:pt idx="5">
                  <c:v>Jihomoravský kraj</c:v>
                </c:pt>
                <c:pt idx="6">
                  <c:v>Hlavní město Praha</c:v>
                </c:pt>
                <c:pt idx="7">
                  <c:v>ČR</c:v>
                </c:pt>
                <c:pt idx="8">
                  <c:v>Středočeský kraj</c:v>
                </c:pt>
                <c:pt idx="9">
                  <c:v>Jihočeský kraj</c:v>
                </c:pt>
                <c:pt idx="10">
                  <c:v>Ústecký kraj</c:v>
                </c:pt>
                <c:pt idx="11">
                  <c:v>Plzeňský kraj</c:v>
                </c:pt>
                <c:pt idx="12">
                  <c:v>Kraj Vysočina</c:v>
                </c:pt>
                <c:pt idx="13">
                  <c:v>Karlovarský kraj</c:v>
                </c:pt>
                <c:pt idx="14">
                  <c:v>Královéhradecký kraj</c:v>
                </c:pt>
              </c:strCache>
            </c:strRef>
          </c:cat>
          <c:val>
            <c:numRef>
              <c:f>Sheet1!$E$2:$E$16</c:f>
              <c:numCache>
                <c:formatCode>General</c:formatCode>
                <c:ptCount val="15"/>
                <c:pt idx="0">
                  <c:v>42.557215812369002</c:v>
                </c:pt>
                <c:pt idx="1">
                  <c:v>41.861610440778001</c:v>
                </c:pt>
                <c:pt idx="2">
                  <c:v>41.384610836855003</c:v>
                </c:pt>
                <c:pt idx="3">
                  <c:v>30.619163222009998</c:v>
                </c:pt>
                <c:pt idx="4">
                  <c:v>28.480439116587998</c:v>
                </c:pt>
                <c:pt idx="5">
                  <c:v>28.017796904592998</c:v>
                </c:pt>
                <c:pt idx="6">
                  <c:v>27.108161564642</c:v>
                </c:pt>
                <c:pt idx="7">
                  <c:v>26.505201645822002</c:v>
                </c:pt>
                <c:pt idx="8">
                  <c:v>24.337025847599001</c:v>
                </c:pt>
                <c:pt idx="9">
                  <c:v>23.151071263205999</c:v>
                </c:pt>
                <c:pt idx="10">
                  <c:v>19.594396002743</c:v>
                </c:pt>
                <c:pt idx="11">
                  <c:v>16.399971885762</c:v>
                </c:pt>
                <c:pt idx="12">
                  <c:v>13.701257775463</c:v>
                </c:pt>
                <c:pt idx="13">
                  <c:v>9.6581031485410005</c:v>
                </c:pt>
                <c:pt idx="14">
                  <c:v>5.0205843960229997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2B-4171-AE9D-D1549822F9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918312239"/>
        <c:axId val="1994523775"/>
      </c:barChart>
      <c:catAx>
        <c:axId val="1918312239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994523775"/>
        <c:crosses val="autoZero"/>
        <c:auto val="1"/>
        <c:lblAlgn val="ctr"/>
        <c:lblOffset val="100"/>
        <c:noMultiLvlLbl val="0"/>
      </c:catAx>
      <c:valAx>
        <c:axId val="1994523775"/>
        <c:scaling>
          <c:orientation val="minMax"/>
        </c:scaling>
        <c:delete val="0"/>
        <c:axPos val="t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9183122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30.3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Moravskoslezský kraj</c:v>
                </c:pt>
                <c:pt idx="1">
                  <c:v>Zlínský kraj</c:v>
                </c:pt>
                <c:pt idx="2">
                  <c:v>Liberecký kraj</c:v>
                </c:pt>
                <c:pt idx="3">
                  <c:v>Olomoucký kraj</c:v>
                </c:pt>
                <c:pt idx="4">
                  <c:v>Pardubický kraj</c:v>
                </c:pt>
                <c:pt idx="5">
                  <c:v>Jihomoravský kraj</c:v>
                </c:pt>
                <c:pt idx="6">
                  <c:v>Hlavní město Praha</c:v>
                </c:pt>
                <c:pt idx="7">
                  <c:v>ČR</c:v>
                </c:pt>
                <c:pt idx="8">
                  <c:v>Středočeský kraj</c:v>
                </c:pt>
                <c:pt idx="9">
                  <c:v>Jihočeský kraj</c:v>
                </c:pt>
                <c:pt idx="10">
                  <c:v>Ústecký kraj</c:v>
                </c:pt>
                <c:pt idx="11">
                  <c:v>Plzeňský kraj</c:v>
                </c:pt>
                <c:pt idx="12">
                  <c:v>Kraj Vysočina</c:v>
                </c:pt>
                <c:pt idx="13">
                  <c:v>Karlovarský kraj</c:v>
                </c:pt>
                <c:pt idx="14">
                  <c:v>Královéhradecký kraj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286.07906184981999</c:v>
                </c:pt>
                <c:pt idx="1">
                  <c:v>327.50554050726402</c:v>
                </c:pt>
                <c:pt idx="2">
                  <c:v>384.28567205651899</c:v>
                </c:pt>
                <c:pt idx="3">
                  <c:v>310.565798394681</c:v>
                </c:pt>
                <c:pt idx="4">
                  <c:v>396.13701680345901</c:v>
                </c:pt>
                <c:pt idx="5">
                  <c:v>288.02295217922398</c:v>
                </c:pt>
                <c:pt idx="6">
                  <c:v>255.01751990441801</c:v>
                </c:pt>
                <c:pt idx="7">
                  <c:v>328.68950531541799</c:v>
                </c:pt>
                <c:pt idx="8">
                  <c:v>349.11043974488001</c:v>
                </c:pt>
                <c:pt idx="9">
                  <c:v>441.974996843035</c:v>
                </c:pt>
                <c:pt idx="10">
                  <c:v>463.73403873158901</c:v>
                </c:pt>
                <c:pt idx="11">
                  <c:v>318.62802520909901</c:v>
                </c:pt>
                <c:pt idx="12">
                  <c:v>443.92075192502602</c:v>
                </c:pt>
                <c:pt idx="13">
                  <c:v>96.581031485416005</c:v>
                </c:pt>
                <c:pt idx="14">
                  <c:v>225.92629782106599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12-4CBF-BBB0-B856CD71C7F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13.4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Moravskoslezský kraj</c:v>
                </c:pt>
                <c:pt idx="1">
                  <c:v>Zlínský kraj</c:v>
                </c:pt>
                <c:pt idx="2">
                  <c:v>Liberecký kraj</c:v>
                </c:pt>
                <c:pt idx="3">
                  <c:v>Olomoucký kraj</c:v>
                </c:pt>
                <c:pt idx="4">
                  <c:v>Pardubický kraj</c:v>
                </c:pt>
                <c:pt idx="5">
                  <c:v>Jihomoravský kraj</c:v>
                </c:pt>
                <c:pt idx="6">
                  <c:v>Hlavní město Praha</c:v>
                </c:pt>
                <c:pt idx="7">
                  <c:v>ČR</c:v>
                </c:pt>
                <c:pt idx="8">
                  <c:v>Středočeský kraj</c:v>
                </c:pt>
                <c:pt idx="9">
                  <c:v>Jihočeský kraj</c:v>
                </c:pt>
                <c:pt idx="10">
                  <c:v>Ústecký kraj</c:v>
                </c:pt>
                <c:pt idx="11">
                  <c:v>Plzeňský kraj</c:v>
                </c:pt>
                <c:pt idx="12">
                  <c:v>Kraj Vysočina</c:v>
                </c:pt>
                <c:pt idx="13">
                  <c:v>Karlovarský kraj</c:v>
                </c:pt>
                <c:pt idx="14">
                  <c:v>Královéhradecký kraj</c:v>
                </c:pt>
              </c:strCache>
            </c:strRef>
          </c:cat>
          <c:val>
            <c:numRef>
              <c:f>Sheet1!$C$2:$C$16</c:f>
              <c:numCache>
                <c:formatCode>General</c:formatCode>
                <c:ptCount val="15"/>
                <c:pt idx="0">
                  <c:v>235.24683185171099</c:v>
                </c:pt>
                <c:pt idx="1">
                  <c:v>312.73085446934198</c:v>
                </c:pt>
                <c:pt idx="2">
                  <c:v>224.65931597150299</c:v>
                </c:pt>
                <c:pt idx="3">
                  <c:v>251.514555037945</c:v>
                </c:pt>
                <c:pt idx="4">
                  <c:v>346.94353105662401</c:v>
                </c:pt>
                <c:pt idx="5">
                  <c:v>209.57312084636101</c:v>
                </c:pt>
                <c:pt idx="6">
                  <c:v>159.63695143622999</c:v>
                </c:pt>
                <c:pt idx="7">
                  <c:v>225.79431213375599</c:v>
                </c:pt>
                <c:pt idx="8">
                  <c:v>192.178583417254</c:v>
                </c:pt>
                <c:pt idx="9">
                  <c:v>345.16142610598899</c:v>
                </c:pt>
                <c:pt idx="10">
                  <c:v>262.89147970347102</c:v>
                </c:pt>
                <c:pt idx="11">
                  <c:v>156.971159478012</c:v>
                </c:pt>
                <c:pt idx="12">
                  <c:v>350.75219905187203</c:v>
                </c:pt>
                <c:pt idx="13">
                  <c:v>96.581031485416005</c:v>
                </c:pt>
                <c:pt idx="14">
                  <c:v>100.411687920473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12-4CBF-BBB0-B856CD71C7F9}"/>
            </c:ext>
          </c:extLst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1.5</c:v>
                </c:pt>
              </c:strCache>
            </c:strRef>
          </c:tx>
          <c:spPr>
            <a:solidFill>
              <a:srgbClr val="305983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Moravskoslezský kraj</c:v>
                </c:pt>
                <c:pt idx="1">
                  <c:v>Zlínský kraj</c:v>
                </c:pt>
                <c:pt idx="2">
                  <c:v>Liberecký kraj</c:v>
                </c:pt>
                <c:pt idx="3">
                  <c:v>Olomoucký kraj</c:v>
                </c:pt>
                <c:pt idx="4">
                  <c:v>Pardubický kraj</c:v>
                </c:pt>
                <c:pt idx="5">
                  <c:v>Jihomoravský kraj</c:v>
                </c:pt>
                <c:pt idx="6">
                  <c:v>Hlavní město Praha</c:v>
                </c:pt>
                <c:pt idx="7">
                  <c:v>ČR</c:v>
                </c:pt>
                <c:pt idx="8">
                  <c:v>Středočeský kraj</c:v>
                </c:pt>
                <c:pt idx="9">
                  <c:v>Jihočeský kraj</c:v>
                </c:pt>
                <c:pt idx="10">
                  <c:v>Ústecký kraj</c:v>
                </c:pt>
                <c:pt idx="11">
                  <c:v>Plzeňský kraj</c:v>
                </c:pt>
                <c:pt idx="12">
                  <c:v>Kraj Vysočina</c:v>
                </c:pt>
                <c:pt idx="13">
                  <c:v>Karlovarský kraj</c:v>
                </c:pt>
                <c:pt idx="14">
                  <c:v>Královéhradecký kraj</c:v>
                </c:pt>
              </c:strCache>
            </c:strRef>
          </c:cat>
          <c:val>
            <c:numRef>
              <c:f>Sheet1!$D$2:$D$16</c:f>
              <c:numCache>
                <c:formatCode>General</c:formatCode>
                <c:ptCount val="15"/>
                <c:pt idx="0">
                  <c:v>189.14318138831001</c:v>
                </c:pt>
                <c:pt idx="1">
                  <c:v>216.695395222851</c:v>
                </c:pt>
                <c:pt idx="2">
                  <c:v>94.593396198527003</c:v>
                </c:pt>
                <c:pt idx="3">
                  <c:v>131.224985237189</c:v>
                </c:pt>
                <c:pt idx="4">
                  <c:v>150.169588069285</c:v>
                </c:pt>
                <c:pt idx="5">
                  <c:v>187.15888332268599</c:v>
                </c:pt>
                <c:pt idx="6">
                  <c:v>117.468700113452</c:v>
                </c:pt>
                <c:pt idx="7">
                  <c:v>146.77880534054799</c:v>
                </c:pt>
                <c:pt idx="8">
                  <c:v>125.88116817724</c:v>
                </c:pt>
                <c:pt idx="9">
                  <c:v>212.56892705307899</c:v>
                </c:pt>
                <c:pt idx="10">
                  <c:v>189.41249469318399</c:v>
                </c:pt>
                <c:pt idx="11">
                  <c:v>74.971300049199002</c:v>
                </c:pt>
                <c:pt idx="12">
                  <c:v>189.07735730140001</c:v>
                </c:pt>
                <c:pt idx="13">
                  <c:v>24.145257871354001</c:v>
                </c:pt>
                <c:pt idx="14">
                  <c:v>47.695551762225001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C12-4CBF-BBB0-B856CD71C7F9}"/>
            </c:ext>
          </c:extLst>
        </c:ser>
        <c:ser>
          <c:idx val="2"/>
          <c:order val="3"/>
          <c:tx>
            <c:strRef>
              <c:f>Sheet1!$E$1</c:f>
              <c:strCache>
                <c:ptCount val="1"/>
                <c:pt idx="0">
                  <c:v>Sloupec2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Moravskoslezský kraj</c:v>
                </c:pt>
                <c:pt idx="1">
                  <c:v>Zlínský kraj</c:v>
                </c:pt>
                <c:pt idx="2">
                  <c:v>Liberecký kraj</c:v>
                </c:pt>
                <c:pt idx="3">
                  <c:v>Olomoucký kraj</c:v>
                </c:pt>
                <c:pt idx="4">
                  <c:v>Pardubický kraj</c:v>
                </c:pt>
                <c:pt idx="5">
                  <c:v>Jihomoravský kraj</c:v>
                </c:pt>
                <c:pt idx="6">
                  <c:v>Hlavní město Praha</c:v>
                </c:pt>
                <c:pt idx="7">
                  <c:v>ČR</c:v>
                </c:pt>
                <c:pt idx="8">
                  <c:v>Středočeský kraj</c:v>
                </c:pt>
                <c:pt idx="9">
                  <c:v>Jihočeský kraj</c:v>
                </c:pt>
                <c:pt idx="10">
                  <c:v>Ústecký kraj</c:v>
                </c:pt>
                <c:pt idx="11">
                  <c:v>Plzeňský kraj</c:v>
                </c:pt>
                <c:pt idx="12">
                  <c:v>Kraj Vysočina</c:v>
                </c:pt>
                <c:pt idx="13">
                  <c:v>Karlovarský kraj</c:v>
                </c:pt>
                <c:pt idx="14">
                  <c:v>Královéhradecký kraj</c:v>
                </c:pt>
              </c:strCache>
            </c:strRef>
          </c:cat>
          <c:val>
            <c:numRef>
              <c:f>Sheet1!$E$2:$E$16</c:f>
              <c:numCache>
                <c:formatCode>General</c:formatCode>
                <c:ptCount val="15"/>
                <c:pt idx="0">
                  <c:v>42.557215812369002</c:v>
                </c:pt>
                <c:pt idx="1">
                  <c:v>41.861610440778001</c:v>
                </c:pt>
                <c:pt idx="2">
                  <c:v>41.384610836855003</c:v>
                </c:pt>
                <c:pt idx="3">
                  <c:v>30.619163222009998</c:v>
                </c:pt>
                <c:pt idx="4">
                  <c:v>28.480439116587998</c:v>
                </c:pt>
                <c:pt idx="5">
                  <c:v>28.017796904592998</c:v>
                </c:pt>
                <c:pt idx="6">
                  <c:v>27.108161564642</c:v>
                </c:pt>
                <c:pt idx="7">
                  <c:v>26.505201645822002</c:v>
                </c:pt>
                <c:pt idx="8">
                  <c:v>24.337025847599001</c:v>
                </c:pt>
                <c:pt idx="9">
                  <c:v>23.151071263205999</c:v>
                </c:pt>
                <c:pt idx="10">
                  <c:v>19.594396002743</c:v>
                </c:pt>
                <c:pt idx="11">
                  <c:v>16.399971885762</c:v>
                </c:pt>
                <c:pt idx="12">
                  <c:v>13.701257775463</c:v>
                </c:pt>
                <c:pt idx="13">
                  <c:v>9.6581031485410005</c:v>
                </c:pt>
                <c:pt idx="14">
                  <c:v>5.0205843960229997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C12-4CBF-BBB0-B856CD71C7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918312239"/>
        <c:axId val="1994523775"/>
      </c:barChart>
      <c:catAx>
        <c:axId val="1918312239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extTo"/>
        <c:crossAx val="1994523775"/>
        <c:crosses val="autoZero"/>
        <c:auto val="1"/>
        <c:lblAlgn val="ctr"/>
        <c:lblOffset val="100"/>
        <c:noMultiLvlLbl val="0"/>
      </c:catAx>
      <c:valAx>
        <c:axId val="1994523775"/>
        <c:scaling>
          <c:orientation val="minMax"/>
        </c:scaling>
        <c:delete val="0"/>
        <c:axPos val="t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9183122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Plzeňský kraj</c:v>
                </c:pt>
                <c:pt idx="1">
                  <c:v>Jihočeský kraj</c:v>
                </c:pt>
                <c:pt idx="2">
                  <c:v>Liberecký kraj</c:v>
                </c:pt>
                <c:pt idx="3">
                  <c:v>Moravskoslezský kraj</c:v>
                </c:pt>
                <c:pt idx="4">
                  <c:v>Zlínský kraj</c:v>
                </c:pt>
                <c:pt idx="5">
                  <c:v>ČR</c:v>
                </c:pt>
                <c:pt idx="6">
                  <c:v>Jihomoravský kraj</c:v>
                </c:pt>
                <c:pt idx="7">
                  <c:v>Hlavní město Praha</c:v>
                </c:pt>
                <c:pt idx="8">
                  <c:v>Ústecký kraj</c:v>
                </c:pt>
                <c:pt idx="9">
                  <c:v>Kraj Vysočina</c:v>
                </c:pt>
                <c:pt idx="10">
                  <c:v>Olomoucký kraj</c:v>
                </c:pt>
                <c:pt idx="11">
                  <c:v>Středočeský kraj</c:v>
                </c:pt>
                <c:pt idx="12">
                  <c:v>Pardubický kraj</c:v>
                </c:pt>
                <c:pt idx="13">
                  <c:v>Karlovarský kraj</c:v>
                </c:pt>
                <c:pt idx="14">
                  <c:v>Královéhradecký kraj</c:v>
                </c:pt>
              </c:strCache>
            </c:strRef>
          </c:cat>
          <c:val>
            <c:numRef>
              <c:f>Sheet1!$E$2:$E$16</c:f>
              <c:numCache>
                <c:formatCode>General</c:formatCode>
                <c:ptCount val="15"/>
                <c:pt idx="0">
                  <c:v>89.888625800227999</c:v>
                </c:pt>
                <c:pt idx="1">
                  <c:v>89.577815859167998</c:v>
                </c:pt>
                <c:pt idx="2">
                  <c:v>66.364340227849993</c:v>
                </c:pt>
                <c:pt idx="3">
                  <c:v>46.191316032585</c:v>
                </c:pt>
                <c:pt idx="4">
                  <c:v>41.950939480248998</c:v>
                </c:pt>
                <c:pt idx="5">
                  <c:v>39.734973656305002</c:v>
                </c:pt>
                <c:pt idx="6">
                  <c:v>36.618655540512997</c:v>
                </c:pt>
                <c:pt idx="7">
                  <c:v>34.917344099513997</c:v>
                </c:pt>
                <c:pt idx="8">
                  <c:v>32.834158945879999</c:v>
                </c:pt>
                <c:pt idx="9">
                  <c:v>32.162295893122</c:v>
                </c:pt>
                <c:pt idx="10">
                  <c:v>31.959730739268</c:v>
                </c:pt>
                <c:pt idx="11">
                  <c:v>26.376468786427001</c:v>
                </c:pt>
                <c:pt idx="12">
                  <c:v>21.625258301696</c:v>
                </c:pt>
                <c:pt idx="13">
                  <c:v>12.564392511622</c:v>
                </c:pt>
                <c:pt idx="14">
                  <c:v>2.267985122017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2B-4171-AE9D-D1549822F9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918312239"/>
        <c:axId val="1994523775"/>
      </c:barChart>
      <c:catAx>
        <c:axId val="1918312239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994523775"/>
        <c:crosses val="autoZero"/>
        <c:auto val="1"/>
        <c:lblAlgn val="ctr"/>
        <c:lblOffset val="100"/>
        <c:noMultiLvlLbl val="0"/>
      </c:catAx>
      <c:valAx>
        <c:axId val="1994523775"/>
        <c:scaling>
          <c:orientation val="minMax"/>
        </c:scaling>
        <c:delete val="0"/>
        <c:axPos val="t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9183122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30.3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Plzeňský kraj</c:v>
                </c:pt>
                <c:pt idx="1">
                  <c:v>Jihočeský kraj</c:v>
                </c:pt>
                <c:pt idx="2">
                  <c:v>Liberecký kraj</c:v>
                </c:pt>
                <c:pt idx="3">
                  <c:v>Moravskoslezský kraj</c:v>
                </c:pt>
                <c:pt idx="4">
                  <c:v>Zlínský kraj</c:v>
                </c:pt>
                <c:pt idx="5">
                  <c:v>ČR</c:v>
                </c:pt>
                <c:pt idx="6">
                  <c:v>Jihomoravský kraj</c:v>
                </c:pt>
                <c:pt idx="7">
                  <c:v>Hlavní město Praha</c:v>
                </c:pt>
                <c:pt idx="8">
                  <c:v>Ústecký kraj</c:v>
                </c:pt>
                <c:pt idx="9">
                  <c:v>Kraj Vysočina</c:v>
                </c:pt>
                <c:pt idx="10">
                  <c:v>Olomoucký kraj</c:v>
                </c:pt>
                <c:pt idx="11">
                  <c:v>Středočeský kraj</c:v>
                </c:pt>
                <c:pt idx="12">
                  <c:v>Pardubický kraj</c:v>
                </c:pt>
                <c:pt idx="13">
                  <c:v>Karlovarský kraj</c:v>
                </c:pt>
                <c:pt idx="14">
                  <c:v>Královéhradecký kraj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339.82285363500802</c:v>
                </c:pt>
                <c:pt idx="1">
                  <c:v>537.46689515500805</c:v>
                </c:pt>
                <c:pt idx="2">
                  <c:v>522.61917929432502</c:v>
                </c:pt>
                <c:pt idx="3">
                  <c:v>341.18585705887199</c:v>
                </c:pt>
                <c:pt idx="4">
                  <c:v>355.47901349053802</c:v>
                </c:pt>
                <c:pt idx="5">
                  <c:v>411.70177182398902</c:v>
                </c:pt>
                <c:pt idx="6">
                  <c:v>346.21274329212798</c:v>
                </c:pt>
                <c:pt idx="7">
                  <c:v>340.44410497026502</c:v>
                </c:pt>
                <c:pt idx="8">
                  <c:v>612.42844294707902</c:v>
                </c:pt>
                <c:pt idx="9">
                  <c:v>482.434438396833</c:v>
                </c:pt>
                <c:pt idx="10">
                  <c:v>449.43371352096301</c:v>
                </c:pt>
                <c:pt idx="11">
                  <c:v>451.80338469654203</c:v>
                </c:pt>
                <c:pt idx="12">
                  <c:v>521.40900571867905</c:v>
                </c:pt>
                <c:pt idx="13">
                  <c:v>113.079532604598</c:v>
                </c:pt>
                <c:pt idx="14">
                  <c:v>265.354259276059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6F-4ABE-BBEB-A66F965F78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13.4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Plzeňský kraj</c:v>
                </c:pt>
                <c:pt idx="1">
                  <c:v>Jihočeský kraj</c:v>
                </c:pt>
                <c:pt idx="2">
                  <c:v>Liberecký kraj</c:v>
                </c:pt>
                <c:pt idx="3">
                  <c:v>Moravskoslezský kraj</c:v>
                </c:pt>
                <c:pt idx="4">
                  <c:v>Zlínský kraj</c:v>
                </c:pt>
                <c:pt idx="5">
                  <c:v>ČR</c:v>
                </c:pt>
                <c:pt idx="6">
                  <c:v>Jihomoravský kraj</c:v>
                </c:pt>
                <c:pt idx="7">
                  <c:v>Hlavní město Praha</c:v>
                </c:pt>
                <c:pt idx="8">
                  <c:v>Ústecký kraj</c:v>
                </c:pt>
                <c:pt idx="9">
                  <c:v>Kraj Vysočina</c:v>
                </c:pt>
                <c:pt idx="10">
                  <c:v>Olomoucký kraj</c:v>
                </c:pt>
                <c:pt idx="11">
                  <c:v>Středočeský kraj</c:v>
                </c:pt>
                <c:pt idx="12">
                  <c:v>Pardubický kraj</c:v>
                </c:pt>
                <c:pt idx="13">
                  <c:v>Karlovarský kraj</c:v>
                </c:pt>
                <c:pt idx="14">
                  <c:v>Královéhradecký kraj</c:v>
                </c:pt>
              </c:strCache>
            </c:strRef>
          </c:cat>
          <c:val>
            <c:numRef>
              <c:f>Sheet1!$C$2:$C$16</c:f>
              <c:numCache>
                <c:formatCode>General</c:formatCode>
                <c:ptCount val="15"/>
                <c:pt idx="0">
                  <c:v>197.316495659037</c:v>
                </c:pt>
                <c:pt idx="1">
                  <c:v>368.04798255179901</c:v>
                </c:pt>
                <c:pt idx="2">
                  <c:v>345.64760535339002</c:v>
                </c:pt>
                <c:pt idx="3">
                  <c:v>293.94473838918202</c:v>
                </c:pt>
                <c:pt idx="4">
                  <c:v>357.68695767371003</c:v>
                </c:pt>
                <c:pt idx="5">
                  <c:v>289.29433059023597</c:v>
                </c:pt>
                <c:pt idx="6">
                  <c:v>250.78230764109199</c:v>
                </c:pt>
                <c:pt idx="7">
                  <c:v>200.77472857220701</c:v>
                </c:pt>
                <c:pt idx="8">
                  <c:v>362.60332053276898</c:v>
                </c:pt>
                <c:pt idx="9">
                  <c:v>452.74616526471999</c:v>
                </c:pt>
                <c:pt idx="10">
                  <c:v>335.57717276231898</c:v>
                </c:pt>
                <c:pt idx="11">
                  <c:v>265.46639552791203</c:v>
                </c:pt>
                <c:pt idx="12">
                  <c:v>394.060262386467</c:v>
                </c:pt>
                <c:pt idx="13">
                  <c:v>129.83205595342699</c:v>
                </c:pt>
                <c:pt idx="14">
                  <c:v>161.026943663249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C6F-4ABE-BBEB-A66F965F7806}"/>
            </c:ext>
          </c:extLst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1.5</c:v>
                </c:pt>
              </c:strCache>
            </c:strRef>
          </c:tx>
          <c:spPr>
            <a:solidFill>
              <a:srgbClr val="305983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Plzeňský kraj</c:v>
                </c:pt>
                <c:pt idx="1">
                  <c:v>Jihočeský kraj</c:v>
                </c:pt>
                <c:pt idx="2">
                  <c:v>Liberecký kraj</c:v>
                </c:pt>
                <c:pt idx="3">
                  <c:v>Moravskoslezský kraj</c:v>
                </c:pt>
                <c:pt idx="4">
                  <c:v>Zlínský kraj</c:v>
                </c:pt>
                <c:pt idx="5">
                  <c:v>ČR</c:v>
                </c:pt>
                <c:pt idx="6">
                  <c:v>Jihomoravský kraj</c:v>
                </c:pt>
                <c:pt idx="7">
                  <c:v>Hlavní město Praha</c:v>
                </c:pt>
                <c:pt idx="8">
                  <c:v>Ústecký kraj</c:v>
                </c:pt>
                <c:pt idx="9">
                  <c:v>Kraj Vysočina</c:v>
                </c:pt>
                <c:pt idx="10">
                  <c:v>Olomoucký kraj</c:v>
                </c:pt>
                <c:pt idx="11">
                  <c:v>Středočeský kraj</c:v>
                </c:pt>
                <c:pt idx="12">
                  <c:v>Pardubický kraj</c:v>
                </c:pt>
                <c:pt idx="13">
                  <c:v>Karlovarský kraj</c:v>
                </c:pt>
                <c:pt idx="14">
                  <c:v>Královéhradecký kraj</c:v>
                </c:pt>
              </c:strCache>
            </c:strRef>
          </c:cat>
          <c:val>
            <c:numRef>
              <c:f>Sheet1!$D$2:$D$16</c:f>
              <c:numCache>
                <c:formatCode>General</c:formatCode>
                <c:ptCount val="15"/>
                <c:pt idx="0">
                  <c:v>100.85065333684101</c:v>
                </c:pt>
                <c:pt idx="1">
                  <c:v>198.62906994859</c:v>
                </c:pt>
                <c:pt idx="2">
                  <c:v>116.13759539873899</c:v>
                </c:pt>
                <c:pt idx="3">
                  <c:v>149.071974468799</c:v>
                </c:pt>
                <c:pt idx="4">
                  <c:v>223.00236250027501</c:v>
                </c:pt>
                <c:pt idx="5">
                  <c:v>148.620662660748</c:v>
                </c:pt>
                <c:pt idx="6">
                  <c:v>175.32568410306399</c:v>
                </c:pt>
                <c:pt idx="7">
                  <c:v>106.93436630476199</c:v>
                </c:pt>
                <c:pt idx="8">
                  <c:v>209.85310282802001</c:v>
                </c:pt>
                <c:pt idx="9">
                  <c:v>239.98020781791101</c:v>
                </c:pt>
                <c:pt idx="10">
                  <c:v>155.80368735393401</c:v>
                </c:pt>
                <c:pt idx="11">
                  <c:v>124.22465944575301</c:v>
                </c:pt>
                <c:pt idx="12">
                  <c:v>153.77961458984001</c:v>
                </c:pt>
                <c:pt idx="13">
                  <c:v>58.633831720902002</c:v>
                </c:pt>
                <c:pt idx="14">
                  <c:v>40.823732196316001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C6F-4ABE-BBEB-A66F965F7806}"/>
            </c:ext>
          </c:extLst>
        </c:ser>
        <c:ser>
          <c:idx val="2"/>
          <c:order val="3"/>
          <c:tx>
            <c:strRef>
              <c:f>Sheet1!$E$1</c:f>
              <c:strCache>
                <c:ptCount val="1"/>
                <c:pt idx="0">
                  <c:v>Sloupec1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Plzeňský kraj</c:v>
                </c:pt>
                <c:pt idx="1">
                  <c:v>Jihočeský kraj</c:v>
                </c:pt>
                <c:pt idx="2">
                  <c:v>Liberecký kraj</c:v>
                </c:pt>
                <c:pt idx="3">
                  <c:v>Moravskoslezský kraj</c:v>
                </c:pt>
                <c:pt idx="4">
                  <c:v>Zlínský kraj</c:v>
                </c:pt>
                <c:pt idx="5">
                  <c:v>ČR</c:v>
                </c:pt>
                <c:pt idx="6">
                  <c:v>Jihomoravský kraj</c:v>
                </c:pt>
                <c:pt idx="7">
                  <c:v>Hlavní město Praha</c:v>
                </c:pt>
                <c:pt idx="8">
                  <c:v>Ústecký kraj</c:v>
                </c:pt>
                <c:pt idx="9">
                  <c:v>Kraj Vysočina</c:v>
                </c:pt>
                <c:pt idx="10">
                  <c:v>Olomoucký kraj</c:v>
                </c:pt>
                <c:pt idx="11">
                  <c:v>Středočeský kraj</c:v>
                </c:pt>
                <c:pt idx="12">
                  <c:v>Pardubický kraj</c:v>
                </c:pt>
                <c:pt idx="13">
                  <c:v>Karlovarský kraj</c:v>
                </c:pt>
                <c:pt idx="14">
                  <c:v>Královéhradecký kraj</c:v>
                </c:pt>
              </c:strCache>
            </c:strRef>
          </c:cat>
          <c:val>
            <c:numRef>
              <c:f>Sheet1!$E$2:$E$16</c:f>
              <c:numCache>
                <c:formatCode>General</c:formatCode>
                <c:ptCount val="15"/>
                <c:pt idx="0">
                  <c:v>89.888625800227999</c:v>
                </c:pt>
                <c:pt idx="1">
                  <c:v>89.577815859167998</c:v>
                </c:pt>
                <c:pt idx="2">
                  <c:v>66.364340227849993</c:v>
                </c:pt>
                <c:pt idx="3">
                  <c:v>46.191316032585</c:v>
                </c:pt>
                <c:pt idx="4">
                  <c:v>41.950939480248998</c:v>
                </c:pt>
                <c:pt idx="5">
                  <c:v>39.734973656305002</c:v>
                </c:pt>
                <c:pt idx="6">
                  <c:v>36.618655540512997</c:v>
                </c:pt>
                <c:pt idx="7">
                  <c:v>34.917344099513997</c:v>
                </c:pt>
                <c:pt idx="8">
                  <c:v>32.834158945879999</c:v>
                </c:pt>
                <c:pt idx="9">
                  <c:v>32.162295893122</c:v>
                </c:pt>
                <c:pt idx="10">
                  <c:v>31.959730739268</c:v>
                </c:pt>
                <c:pt idx="11">
                  <c:v>26.376468786427001</c:v>
                </c:pt>
                <c:pt idx="12">
                  <c:v>21.625258301696</c:v>
                </c:pt>
                <c:pt idx="13">
                  <c:v>12.564392511622</c:v>
                </c:pt>
                <c:pt idx="14">
                  <c:v>2.267985122017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C6F-4ABE-BBEB-A66F965F78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918312239"/>
        <c:axId val="1994523775"/>
      </c:barChart>
      <c:catAx>
        <c:axId val="1918312239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extTo"/>
        <c:crossAx val="1994523775"/>
        <c:crosses val="autoZero"/>
        <c:auto val="1"/>
        <c:lblAlgn val="ctr"/>
        <c:lblOffset val="100"/>
        <c:noMultiLvlLbl val="0"/>
      </c:catAx>
      <c:valAx>
        <c:axId val="1994523775"/>
        <c:scaling>
          <c:orientation val="minMax"/>
        </c:scaling>
        <c:delete val="0"/>
        <c:axPos val="t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9183122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Sum of PozitivnichZamestnancu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Sheet1!$A$2:$A$15</c:f>
              <c:strCache>
                <c:ptCount val="14"/>
                <c:pt idx="0">
                  <c:v>oravskoslezský kraj</c:v>
                </c:pt>
                <c:pt idx="1">
                  <c:v>Kraj Vysočina</c:v>
                </c:pt>
                <c:pt idx="2">
                  <c:v>Zlínský kraj</c:v>
                </c:pt>
                <c:pt idx="3">
                  <c:v>Olomoucký kraj</c:v>
                </c:pt>
                <c:pt idx="4">
                  <c:v>Ústecký kraj</c:v>
                </c:pt>
                <c:pt idx="5">
                  <c:v>Jihočeský kraj</c:v>
                </c:pt>
                <c:pt idx="6">
                  <c:v>Jihomoravský kraj</c:v>
                </c:pt>
                <c:pt idx="7">
                  <c:v>Středočeský kraj</c:v>
                </c:pt>
                <c:pt idx="8">
                  <c:v>Moravskoslezský kraj</c:v>
                </c:pt>
                <c:pt idx="9">
                  <c:v>Pardubický kraj</c:v>
                </c:pt>
                <c:pt idx="10">
                  <c:v>Hlavní město Praha</c:v>
                </c:pt>
                <c:pt idx="11">
                  <c:v>Plzeňský kraj</c:v>
                </c:pt>
                <c:pt idx="12">
                  <c:v>Královéhradecký kraj</c:v>
                </c:pt>
                <c:pt idx="13">
                  <c:v>Karlovarský kraj</c:v>
                </c:pt>
              </c:strCache>
            </c:strRef>
          </c:cat>
          <c:val>
            <c:numRef>
              <c:f>Sheet1!$B$2:$B$15</c:f>
              <c:numCache>
                <c:formatCode>0</c:formatCode>
                <c:ptCount val="14"/>
                <c:pt idx="0">
                  <c:v>68.884654843910297</c:v>
                </c:pt>
                <c:pt idx="1">
                  <c:v>65.272512740692392</c:v>
                </c:pt>
                <c:pt idx="2">
                  <c:v>51.981243434660662</c:v>
                </c:pt>
                <c:pt idx="3">
                  <c:v>43.890357706415308</c:v>
                </c:pt>
                <c:pt idx="4">
                  <c:v>41.422290840966646</c:v>
                </c:pt>
                <c:pt idx="5">
                  <c:v>34.501794093292851</c:v>
                </c:pt>
                <c:pt idx="6">
                  <c:v>34.410960182436412</c:v>
                </c:pt>
                <c:pt idx="7">
                  <c:v>34.17451787126258</c:v>
                </c:pt>
                <c:pt idx="8">
                  <c:v>33.437227576159259</c:v>
                </c:pt>
                <c:pt idx="9">
                  <c:v>31.490025876586483</c:v>
                </c:pt>
                <c:pt idx="10">
                  <c:v>26.892828797628184</c:v>
                </c:pt>
                <c:pt idx="11">
                  <c:v>22.763487366264513</c:v>
                </c:pt>
                <c:pt idx="12">
                  <c:v>13.995198570336639</c:v>
                </c:pt>
                <c:pt idx="13">
                  <c:v>9.0232348296864426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4E-4523-BB6B-1705CAE86B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709227824"/>
        <c:axId val="493545440"/>
      </c:barChart>
      <c:catAx>
        <c:axId val="70922782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93545440"/>
        <c:crosses val="autoZero"/>
        <c:auto val="1"/>
        <c:lblAlgn val="ctr"/>
        <c:lblOffset val="100"/>
        <c:noMultiLvlLbl val="0"/>
      </c:catAx>
      <c:valAx>
        <c:axId val="493545440"/>
        <c:scaling>
          <c:orientation val="minMax"/>
        </c:scaling>
        <c:delete val="0"/>
        <c:axPos val="t"/>
        <c:numFmt formatCode="0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09227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Sum of PozitivnichZaku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Sheet1!$A$2:$A$15</c:f>
              <c:strCache>
                <c:ptCount val="14"/>
                <c:pt idx="0">
                  <c:v>Liberecký kraj</c:v>
                </c:pt>
                <c:pt idx="1">
                  <c:v>Zlínský kraj</c:v>
                </c:pt>
                <c:pt idx="2">
                  <c:v>Ústecký kraj</c:v>
                </c:pt>
                <c:pt idx="3">
                  <c:v>Jihočeský kraj</c:v>
                </c:pt>
                <c:pt idx="4">
                  <c:v>Olomoucký kraj</c:v>
                </c:pt>
                <c:pt idx="5">
                  <c:v>Jihomoravský kraj</c:v>
                </c:pt>
                <c:pt idx="6">
                  <c:v>Moravskoslezský kraj</c:v>
                </c:pt>
                <c:pt idx="7">
                  <c:v>Hlavní město Praha</c:v>
                </c:pt>
                <c:pt idx="8">
                  <c:v>Kraj Vysočina</c:v>
                </c:pt>
                <c:pt idx="9">
                  <c:v>Středočeský kraj</c:v>
                </c:pt>
                <c:pt idx="10">
                  <c:v>Královéhradecký kraj</c:v>
                </c:pt>
                <c:pt idx="11">
                  <c:v>Plzeňský kraj</c:v>
                </c:pt>
                <c:pt idx="12">
                  <c:v>Pardubický kraj</c:v>
                </c:pt>
                <c:pt idx="13">
                  <c:v>Karlovarský kraj</c:v>
                </c:pt>
              </c:strCache>
            </c:strRef>
          </c:cat>
          <c:val>
            <c:numRef>
              <c:f>Sheet1!$B$2:$B$15</c:f>
              <c:numCache>
                <c:formatCode>0</c:formatCode>
                <c:ptCount val="14"/>
                <c:pt idx="0">
                  <c:v>61.863287861907395</c:v>
                </c:pt>
                <c:pt idx="1">
                  <c:v>55.358627631175878</c:v>
                </c:pt>
                <c:pt idx="2">
                  <c:v>44.651221429784641</c:v>
                </c:pt>
                <c:pt idx="3">
                  <c:v>43.502795875442466</c:v>
                </c:pt>
                <c:pt idx="4">
                  <c:v>41.739942355359233</c:v>
                </c:pt>
                <c:pt idx="5">
                  <c:v>35.676180314750603</c:v>
                </c:pt>
                <c:pt idx="6">
                  <c:v>34.503686387340409</c:v>
                </c:pt>
                <c:pt idx="7">
                  <c:v>33.525740254125111</c:v>
                </c:pt>
                <c:pt idx="8">
                  <c:v>33.357978406932482</c:v>
                </c:pt>
                <c:pt idx="9">
                  <c:v>30.885256993847658</c:v>
                </c:pt>
                <c:pt idx="10">
                  <c:v>29.183433841383476</c:v>
                </c:pt>
                <c:pt idx="11">
                  <c:v>27.682401436693372</c:v>
                </c:pt>
                <c:pt idx="12">
                  <c:v>27.590624114698166</c:v>
                </c:pt>
                <c:pt idx="13">
                  <c:v>24.315540903883473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08-40FB-B8E1-F503FBE633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709227824"/>
        <c:axId val="493545440"/>
      </c:barChart>
      <c:catAx>
        <c:axId val="70922782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93545440"/>
        <c:crosses val="autoZero"/>
        <c:auto val="1"/>
        <c:lblAlgn val="ctr"/>
        <c:lblOffset val="100"/>
        <c:noMultiLvlLbl val="0"/>
      </c:catAx>
      <c:valAx>
        <c:axId val="493545440"/>
        <c:scaling>
          <c:orientation val="minMax"/>
        </c:scaling>
        <c:delete val="0"/>
        <c:axPos val="t"/>
        <c:numFmt formatCode="0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09227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Sum of PozitivnichZamestnancu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Sheet1!$A$2:$A$15</c:f>
              <c:strCache>
                <c:ptCount val="14"/>
                <c:pt idx="0">
                  <c:v>Liberecký kraj</c:v>
                </c:pt>
                <c:pt idx="1">
                  <c:v>Kraj Vysočina</c:v>
                </c:pt>
                <c:pt idx="2">
                  <c:v>Zlínský kraj</c:v>
                </c:pt>
                <c:pt idx="3">
                  <c:v>Ústecký kraj</c:v>
                </c:pt>
                <c:pt idx="4">
                  <c:v>Olomoucký kraj</c:v>
                </c:pt>
                <c:pt idx="5">
                  <c:v>Jihočeský kraj</c:v>
                </c:pt>
                <c:pt idx="6">
                  <c:v>Jihomoravský kraj</c:v>
                </c:pt>
                <c:pt idx="7">
                  <c:v>Středočeský kraj</c:v>
                </c:pt>
                <c:pt idx="8">
                  <c:v>Moravskoslezský kraj</c:v>
                </c:pt>
                <c:pt idx="9">
                  <c:v>Pardubický kraj</c:v>
                </c:pt>
                <c:pt idx="10">
                  <c:v>Hlavní město Praha</c:v>
                </c:pt>
                <c:pt idx="11">
                  <c:v>Plzeňský kraj</c:v>
                </c:pt>
                <c:pt idx="12">
                  <c:v>Královéhradecký kraj</c:v>
                </c:pt>
                <c:pt idx="13">
                  <c:v>Karlovarský kraj</c:v>
                </c:pt>
              </c:strCache>
            </c:strRef>
          </c:cat>
          <c:val>
            <c:numRef>
              <c:f>Sheet1!$B$2:$B$15</c:f>
              <c:numCache>
                <c:formatCode>0</c:formatCode>
                <c:ptCount val="14"/>
                <c:pt idx="0">
                  <c:v>69.735999430726537</c:v>
                </c:pt>
                <c:pt idx="1">
                  <c:v>68.36772066902698</c:v>
                </c:pt>
                <c:pt idx="2">
                  <c:v>49.862877088007977</c:v>
                </c:pt>
                <c:pt idx="3">
                  <c:v>42.740483422148664</c:v>
                </c:pt>
                <c:pt idx="4">
                  <c:v>39.107545750814744</c:v>
                </c:pt>
                <c:pt idx="5">
                  <c:v>36.317067110117172</c:v>
                </c:pt>
                <c:pt idx="6">
                  <c:v>34.886730663185496</c:v>
                </c:pt>
                <c:pt idx="7">
                  <c:v>33.707573832551148</c:v>
                </c:pt>
                <c:pt idx="8">
                  <c:v>32.639879060658636</c:v>
                </c:pt>
                <c:pt idx="9">
                  <c:v>30.317010479140578</c:v>
                </c:pt>
                <c:pt idx="10">
                  <c:v>26.219192448872576</c:v>
                </c:pt>
                <c:pt idx="11">
                  <c:v>22.042210833746626</c:v>
                </c:pt>
                <c:pt idx="12">
                  <c:v>14.594735470419598</c:v>
                </c:pt>
                <c:pt idx="13">
                  <c:v>8.7904360056258799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4E-4523-BB6B-1705CAE86B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709227824"/>
        <c:axId val="493545440"/>
      </c:barChart>
      <c:catAx>
        <c:axId val="70922782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93545440"/>
        <c:crosses val="autoZero"/>
        <c:auto val="1"/>
        <c:lblAlgn val="ctr"/>
        <c:lblOffset val="100"/>
        <c:noMultiLvlLbl val="0"/>
      </c:catAx>
      <c:valAx>
        <c:axId val="493545440"/>
        <c:scaling>
          <c:orientation val="minMax"/>
        </c:scaling>
        <c:delete val="0"/>
        <c:axPos val="t"/>
        <c:numFmt formatCode="0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09227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999220866411182E-2"/>
          <c:y val="2.3315360590843423E-2"/>
          <c:w val="0.79539090943282509"/>
          <c:h val="0.7587762916834988"/>
        </c:manualLayout>
      </c:layout>
      <c:lineChart>
        <c:grouping val="standar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0–4 roky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strRef>
              <c:f>List1!$B$1:$R$1</c:f>
              <c:strCache>
                <c:ptCount val="17"/>
                <c:pt idx="0">
                  <c:v>09.02 - 15.02</c:v>
                </c:pt>
                <c:pt idx="1">
                  <c:v>16.02 - 22.02</c:v>
                </c:pt>
                <c:pt idx="2">
                  <c:v>23.02 - 01.03</c:v>
                </c:pt>
                <c:pt idx="3">
                  <c:v>02.03 - 08.03</c:v>
                </c:pt>
                <c:pt idx="4">
                  <c:v>09.03 - 15.03</c:v>
                </c:pt>
                <c:pt idx="5">
                  <c:v>16.03 - 22.03</c:v>
                </c:pt>
                <c:pt idx="6">
                  <c:v>23.03 - 29.03</c:v>
                </c:pt>
                <c:pt idx="7">
                  <c:v>30.03 - 05.04</c:v>
                </c:pt>
                <c:pt idx="8">
                  <c:v>06.04 - 12.04</c:v>
                </c:pt>
                <c:pt idx="9">
                  <c:v>13.04 - 19.04</c:v>
                </c:pt>
                <c:pt idx="10">
                  <c:v>20.04 - 26.04</c:v>
                </c:pt>
                <c:pt idx="11">
                  <c:v>27.04 - 03.05</c:v>
                </c:pt>
                <c:pt idx="12">
                  <c:v>04.05 - 10.05</c:v>
                </c:pt>
                <c:pt idx="13">
                  <c:v>11.05 - 17.05</c:v>
                </c:pt>
                <c:pt idx="14">
                  <c:v>18.05 - 24.05</c:v>
                </c:pt>
                <c:pt idx="15">
                  <c:v>25.05 - 31.05</c:v>
                </c:pt>
                <c:pt idx="16">
                  <c:v>01.06 - 07.06</c:v>
                </c:pt>
              </c:strCache>
            </c:strRef>
          </c:cat>
          <c:val>
            <c:numRef>
              <c:f>List1!$B$2:$R$2</c:f>
              <c:numCache>
                <c:formatCode>General</c:formatCode>
                <c:ptCount val="17"/>
                <c:pt idx="0">
                  <c:v>271.47949272117597</c:v>
                </c:pt>
                <c:pt idx="1">
                  <c:v>266.19093117466002</c:v>
                </c:pt>
                <c:pt idx="2">
                  <c:v>341.99364667472798</c:v>
                </c:pt>
                <c:pt idx="3">
                  <c:v>443.88659913761097</c:v>
                </c:pt>
                <c:pt idx="4">
                  <c:v>443.53402836784397</c:v>
                </c:pt>
                <c:pt idx="5">
                  <c:v>377.25072365150402</c:v>
                </c:pt>
                <c:pt idx="6">
                  <c:v>330.18252588750801</c:v>
                </c:pt>
                <c:pt idx="7">
                  <c:v>272.53720503047902</c:v>
                </c:pt>
                <c:pt idx="8">
                  <c:v>200.78905338274001</c:v>
                </c:pt>
                <c:pt idx="9">
                  <c:v>147.02201099315599</c:v>
                </c:pt>
                <c:pt idx="10">
                  <c:v>137.15002943965899</c:v>
                </c:pt>
                <c:pt idx="11">
                  <c:v>108.062940933818</c:v>
                </c:pt>
                <c:pt idx="12">
                  <c:v>91.315829369849993</c:v>
                </c:pt>
                <c:pt idx="13">
                  <c:v>74.921288575649001</c:v>
                </c:pt>
                <c:pt idx="14">
                  <c:v>60.113316245402999</c:v>
                </c:pt>
                <c:pt idx="15">
                  <c:v>38.253928519802002</c:v>
                </c:pt>
                <c:pt idx="16">
                  <c:v>23.445956189556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230-405E-9EEC-CAC00A93CD09}"/>
            </c:ext>
          </c:extLst>
        </c:ser>
        <c:ser>
          <c:idx val="1"/>
          <c:order val="1"/>
          <c:tx>
            <c:strRef>
              <c:f>List1!$A$3</c:f>
              <c:strCache>
                <c:ptCount val="1"/>
                <c:pt idx="0">
                  <c:v>5–11 let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strRef>
              <c:f>List1!$B$1:$R$1</c:f>
              <c:strCache>
                <c:ptCount val="17"/>
                <c:pt idx="0">
                  <c:v>09.02 - 15.02</c:v>
                </c:pt>
                <c:pt idx="1">
                  <c:v>16.02 - 22.02</c:v>
                </c:pt>
                <c:pt idx="2">
                  <c:v>23.02 - 01.03</c:v>
                </c:pt>
                <c:pt idx="3">
                  <c:v>02.03 - 08.03</c:v>
                </c:pt>
                <c:pt idx="4">
                  <c:v>09.03 - 15.03</c:v>
                </c:pt>
                <c:pt idx="5">
                  <c:v>16.03 - 22.03</c:v>
                </c:pt>
                <c:pt idx="6">
                  <c:v>23.03 - 29.03</c:v>
                </c:pt>
                <c:pt idx="7">
                  <c:v>30.03 - 05.04</c:v>
                </c:pt>
                <c:pt idx="8">
                  <c:v>06.04 - 12.04</c:v>
                </c:pt>
                <c:pt idx="9">
                  <c:v>13.04 - 19.04</c:v>
                </c:pt>
                <c:pt idx="10">
                  <c:v>20.04 - 26.04</c:v>
                </c:pt>
                <c:pt idx="11">
                  <c:v>27.04 - 03.05</c:v>
                </c:pt>
                <c:pt idx="12">
                  <c:v>04.05 - 10.05</c:v>
                </c:pt>
                <c:pt idx="13">
                  <c:v>11.05 - 17.05</c:v>
                </c:pt>
                <c:pt idx="14">
                  <c:v>18.05 - 24.05</c:v>
                </c:pt>
                <c:pt idx="15">
                  <c:v>25.05 - 31.05</c:v>
                </c:pt>
                <c:pt idx="16">
                  <c:v>01.06 - 07.06</c:v>
                </c:pt>
              </c:strCache>
            </c:strRef>
          </c:cat>
          <c:val>
            <c:numRef>
              <c:f>List1!$B$3:$R$3</c:f>
              <c:numCache>
                <c:formatCode>General</c:formatCode>
                <c:ptCount val="17"/>
                <c:pt idx="0">
                  <c:v>516.35133394928698</c:v>
                </c:pt>
                <c:pt idx="1">
                  <c:v>496.847506323115</c:v>
                </c:pt>
                <c:pt idx="2">
                  <c:v>660.50462403246604</c:v>
                </c:pt>
                <c:pt idx="3">
                  <c:v>783.903841128821</c:v>
                </c:pt>
                <c:pt idx="4">
                  <c:v>707.63887412904705</c:v>
                </c:pt>
                <c:pt idx="5">
                  <c:v>555.60903827376103</c:v>
                </c:pt>
                <c:pt idx="6">
                  <c:v>444.21217663966502</c:v>
                </c:pt>
                <c:pt idx="7">
                  <c:v>356.56997685795801</c:v>
                </c:pt>
                <c:pt idx="8">
                  <c:v>255.050053573013</c:v>
                </c:pt>
                <c:pt idx="9">
                  <c:v>191.162515643695</c:v>
                </c:pt>
                <c:pt idx="10">
                  <c:v>198.91403687973701</c:v>
                </c:pt>
                <c:pt idx="11">
                  <c:v>174.90932595521801</c:v>
                </c:pt>
                <c:pt idx="12">
                  <c:v>142.527971114331</c:v>
                </c:pt>
                <c:pt idx="13">
                  <c:v>117.27301482916</c:v>
                </c:pt>
                <c:pt idx="14">
                  <c:v>75.264770711251998</c:v>
                </c:pt>
                <c:pt idx="15">
                  <c:v>63.512464321122998</c:v>
                </c:pt>
                <c:pt idx="16">
                  <c:v>43.883612158886002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230-405E-9EEC-CAC00A93CD09}"/>
            </c:ext>
          </c:extLst>
        </c:ser>
        <c:ser>
          <c:idx val="2"/>
          <c:order val="2"/>
          <c:tx>
            <c:strRef>
              <c:f>List1!$A$4</c:f>
              <c:strCache>
                <c:ptCount val="1"/>
                <c:pt idx="0">
                  <c:v>12–19 let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strRef>
              <c:f>List1!$B$1:$R$1</c:f>
              <c:strCache>
                <c:ptCount val="17"/>
                <c:pt idx="0">
                  <c:v>09.02 - 15.02</c:v>
                </c:pt>
                <c:pt idx="1">
                  <c:v>16.02 - 22.02</c:v>
                </c:pt>
                <c:pt idx="2">
                  <c:v>23.02 - 01.03</c:v>
                </c:pt>
                <c:pt idx="3">
                  <c:v>02.03 - 08.03</c:v>
                </c:pt>
                <c:pt idx="4">
                  <c:v>09.03 - 15.03</c:v>
                </c:pt>
                <c:pt idx="5">
                  <c:v>16.03 - 22.03</c:v>
                </c:pt>
                <c:pt idx="6">
                  <c:v>23.03 - 29.03</c:v>
                </c:pt>
                <c:pt idx="7">
                  <c:v>30.03 - 05.04</c:v>
                </c:pt>
                <c:pt idx="8">
                  <c:v>06.04 - 12.04</c:v>
                </c:pt>
                <c:pt idx="9">
                  <c:v>13.04 - 19.04</c:v>
                </c:pt>
                <c:pt idx="10">
                  <c:v>20.04 - 26.04</c:v>
                </c:pt>
                <c:pt idx="11">
                  <c:v>27.04 - 03.05</c:v>
                </c:pt>
                <c:pt idx="12">
                  <c:v>04.05 - 10.05</c:v>
                </c:pt>
                <c:pt idx="13">
                  <c:v>11.05 - 17.05</c:v>
                </c:pt>
                <c:pt idx="14">
                  <c:v>18.05 - 24.05</c:v>
                </c:pt>
                <c:pt idx="15">
                  <c:v>25.05 - 31.05</c:v>
                </c:pt>
                <c:pt idx="16">
                  <c:v>01.06 - 07.06</c:v>
                </c:pt>
              </c:strCache>
            </c:strRef>
          </c:cat>
          <c:val>
            <c:numRef>
              <c:f>List1!$B$4:$R$4</c:f>
              <c:numCache>
                <c:formatCode>General</c:formatCode>
                <c:ptCount val="17"/>
                <c:pt idx="0">
                  <c:v>437.20332208102099</c:v>
                </c:pt>
                <c:pt idx="1">
                  <c:v>417.86958863034101</c:v>
                </c:pt>
                <c:pt idx="2">
                  <c:v>537.54895704590001</c:v>
                </c:pt>
                <c:pt idx="3">
                  <c:v>687.71157390823703</c:v>
                </c:pt>
                <c:pt idx="4">
                  <c:v>722.82068495977796</c:v>
                </c:pt>
                <c:pt idx="5">
                  <c:v>694.70967374621296</c:v>
                </c:pt>
                <c:pt idx="6">
                  <c:v>601.00630303432797</c:v>
                </c:pt>
                <c:pt idx="7">
                  <c:v>451.19952175697301</c:v>
                </c:pt>
                <c:pt idx="8">
                  <c:v>339.82298365765701</c:v>
                </c:pt>
                <c:pt idx="9">
                  <c:v>251.69437044382099</c:v>
                </c:pt>
                <c:pt idx="10">
                  <c:v>229.158116728305</c:v>
                </c:pt>
                <c:pt idx="11">
                  <c:v>170.08940962131899</c:v>
                </c:pt>
                <c:pt idx="12">
                  <c:v>143.16451702436001</c:v>
                </c:pt>
                <c:pt idx="13">
                  <c:v>114.93489394913399</c:v>
                </c:pt>
                <c:pt idx="14">
                  <c:v>77.690769387700996</c:v>
                </c:pt>
                <c:pt idx="15">
                  <c:v>59.898990138609001</c:v>
                </c:pt>
                <c:pt idx="16">
                  <c:v>46.851685355942003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230-405E-9EEC-CAC00A93CD09}"/>
            </c:ext>
          </c:extLst>
        </c:ser>
        <c:ser>
          <c:idx val="3"/>
          <c:order val="3"/>
          <c:tx>
            <c:strRef>
              <c:f>List1!$A$5</c:f>
              <c:strCache>
                <c:ptCount val="1"/>
                <c:pt idx="0">
                  <c:v>0–19 let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List1!$B$1:$R$1</c:f>
              <c:strCache>
                <c:ptCount val="17"/>
                <c:pt idx="0">
                  <c:v>09.02 - 15.02</c:v>
                </c:pt>
                <c:pt idx="1">
                  <c:v>16.02 - 22.02</c:v>
                </c:pt>
                <c:pt idx="2">
                  <c:v>23.02 - 01.03</c:v>
                </c:pt>
                <c:pt idx="3">
                  <c:v>02.03 - 08.03</c:v>
                </c:pt>
                <c:pt idx="4">
                  <c:v>09.03 - 15.03</c:v>
                </c:pt>
                <c:pt idx="5">
                  <c:v>16.03 - 22.03</c:v>
                </c:pt>
                <c:pt idx="6">
                  <c:v>23.03 - 29.03</c:v>
                </c:pt>
                <c:pt idx="7">
                  <c:v>30.03 - 05.04</c:v>
                </c:pt>
                <c:pt idx="8">
                  <c:v>06.04 - 12.04</c:v>
                </c:pt>
                <c:pt idx="9">
                  <c:v>13.04 - 19.04</c:v>
                </c:pt>
                <c:pt idx="10">
                  <c:v>20.04 - 26.04</c:v>
                </c:pt>
                <c:pt idx="11">
                  <c:v>27.04 - 03.05</c:v>
                </c:pt>
                <c:pt idx="12">
                  <c:v>04.05 - 10.05</c:v>
                </c:pt>
                <c:pt idx="13">
                  <c:v>11.05 - 17.05</c:v>
                </c:pt>
                <c:pt idx="14">
                  <c:v>18.05 - 24.05</c:v>
                </c:pt>
                <c:pt idx="15">
                  <c:v>25.05 - 31.05</c:v>
                </c:pt>
                <c:pt idx="16">
                  <c:v>01.06 - 07.06</c:v>
                </c:pt>
              </c:strCache>
            </c:strRef>
          </c:cat>
          <c:val>
            <c:numRef>
              <c:f>List1!$B$5:$R$5</c:f>
              <c:numCache>
                <c:formatCode>General</c:formatCode>
                <c:ptCount val="17"/>
                <c:pt idx="0">
                  <c:v>423.31183142090401</c:v>
                </c:pt>
                <c:pt idx="1">
                  <c:v>407.521340915785</c:v>
                </c:pt>
                <c:pt idx="2">
                  <c:v>531.85448678417299</c:v>
                </c:pt>
                <c:pt idx="3">
                  <c:v>659.94296420535602</c:v>
                </c:pt>
                <c:pt idx="4">
                  <c:v>645.64555732966005</c:v>
                </c:pt>
                <c:pt idx="5">
                  <c:v>562.89252829280304</c:v>
                </c:pt>
                <c:pt idx="6">
                  <c:v>474.755349198327</c:v>
                </c:pt>
                <c:pt idx="7">
                  <c:v>371.09914934953503</c:v>
                </c:pt>
                <c:pt idx="8">
                  <c:v>273.46052897690703</c:v>
                </c:pt>
                <c:pt idx="9">
                  <c:v>202.923638726245</c:v>
                </c:pt>
                <c:pt idx="10">
                  <c:v>194.598566368246</c:v>
                </c:pt>
                <c:pt idx="11">
                  <c:v>155.914126878627</c:v>
                </c:pt>
                <c:pt idx="12">
                  <c:v>129.62680600907299</c:v>
                </c:pt>
                <c:pt idx="13">
                  <c:v>105.511243145954</c:v>
                </c:pt>
                <c:pt idx="14">
                  <c:v>72.301443630888997</c:v>
                </c:pt>
                <c:pt idx="15">
                  <c:v>55.651298914889999</c:v>
                </c:pt>
                <c:pt idx="16">
                  <c:v>39.770318492835997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230-405E-9EEC-CAC00A93CD09}"/>
            </c:ext>
          </c:extLst>
        </c:ser>
        <c:ser>
          <c:idx val="4"/>
          <c:order val="4"/>
          <c:tx>
            <c:strRef>
              <c:f>List1!$A$6</c:f>
              <c:strCache>
                <c:ptCount val="1"/>
                <c:pt idx="0">
                  <c:v>Celá populace ČR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List1!$B$1:$R$1</c:f>
              <c:strCache>
                <c:ptCount val="17"/>
                <c:pt idx="0">
                  <c:v>09.02 - 15.02</c:v>
                </c:pt>
                <c:pt idx="1">
                  <c:v>16.02 - 22.02</c:v>
                </c:pt>
                <c:pt idx="2">
                  <c:v>23.02 - 01.03</c:v>
                </c:pt>
                <c:pt idx="3">
                  <c:v>02.03 - 08.03</c:v>
                </c:pt>
                <c:pt idx="4">
                  <c:v>09.03 - 15.03</c:v>
                </c:pt>
                <c:pt idx="5">
                  <c:v>16.03 - 22.03</c:v>
                </c:pt>
                <c:pt idx="6">
                  <c:v>23.03 - 29.03</c:v>
                </c:pt>
                <c:pt idx="7">
                  <c:v>30.03 - 05.04</c:v>
                </c:pt>
                <c:pt idx="8">
                  <c:v>06.04 - 12.04</c:v>
                </c:pt>
                <c:pt idx="9">
                  <c:v>13.04 - 19.04</c:v>
                </c:pt>
                <c:pt idx="10">
                  <c:v>20.04 - 26.04</c:v>
                </c:pt>
                <c:pt idx="11">
                  <c:v>27.04 - 03.05</c:v>
                </c:pt>
                <c:pt idx="12">
                  <c:v>04.05 - 10.05</c:v>
                </c:pt>
                <c:pt idx="13">
                  <c:v>11.05 - 17.05</c:v>
                </c:pt>
                <c:pt idx="14">
                  <c:v>18.05 - 24.05</c:v>
                </c:pt>
                <c:pt idx="15">
                  <c:v>25.05 - 31.05</c:v>
                </c:pt>
                <c:pt idx="16">
                  <c:v>01.06 - 07.06</c:v>
                </c:pt>
              </c:strCache>
            </c:strRef>
          </c:cat>
          <c:val>
            <c:numRef>
              <c:f>List1!$B$6:$R$6</c:f>
              <c:numCache>
                <c:formatCode>General</c:formatCode>
                <c:ptCount val="17"/>
                <c:pt idx="0">
                  <c:v>510.14892199678599</c:v>
                </c:pt>
                <c:pt idx="1">
                  <c:v>499.60861640080799</c:v>
                </c:pt>
                <c:pt idx="2">
                  <c:v>619.40180588700298</c:v>
                </c:pt>
                <c:pt idx="3">
                  <c:v>773.89016795995599</c:v>
                </c:pt>
                <c:pt idx="4">
                  <c:v>796.81159493418704</c:v>
                </c:pt>
                <c:pt idx="5">
                  <c:v>719.92716723587102</c:v>
                </c:pt>
                <c:pt idx="6">
                  <c:v>606.56281662381798</c:v>
                </c:pt>
                <c:pt idx="7">
                  <c:v>461.66164740678101</c:v>
                </c:pt>
                <c:pt idx="8">
                  <c:v>345.690253123383</c:v>
                </c:pt>
                <c:pt idx="9">
                  <c:v>255.49962403440099</c:v>
                </c:pt>
                <c:pt idx="10">
                  <c:v>200.83580511909301</c:v>
                </c:pt>
                <c:pt idx="11">
                  <c:v>163.225228856852</c:v>
                </c:pt>
                <c:pt idx="12">
                  <c:v>134.35151937851001</c:v>
                </c:pt>
                <c:pt idx="13">
                  <c:v>101.151425599692</c:v>
                </c:pt>
                <c:pt idx="14">
                  <c:v>71.249849440890998</c:v>
                </c:pt>
                <c:pt idx="15">
                  <c:v>46.562360624782002</c:v>
                </c:pt>
                <c:pt idx="16">
                  <c:v>29.761412520556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230-405E-9EEC-CAC00A93CD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8445264"/>
        <c:axId val="494149648"/>
      </c:line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tickLblSkip val="1"/>
        <c:noMultiLvlLbl val="0"/>
      </c:catAx>
      <c:valAx>
        <c:axId val="494149648"/>
        <c:scaling>
          <c:orientation val="minMax"/>
          <c:max val="12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4380214565155387"/>
          <c:y val="0.25415522984813471"/>
          <c:w val="0.14190389034991419"/>
          <c:h val="0.502802521439899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94269833917821E-2"/>
          <c:y val="4.1915155129150068E-2"/>
          <c:w val="0.81706720452149362"/>
          <c:h val="0.76753447806737263"/>
        </c:manualLayout>
      </c:layout>
      <c:lineChart>
        <c:grouping val="standard"/>
        <c:varyColors val="0"/>
        <c:ser>
          <c:idx val="0"/>
          <c:order val="0"/>
          <c:tx>
            <c:strRef>
              <c:f>List1!$B$1</c:f>
              <c:strCache>
                <c:ptCount val="1"/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16"/>
              <c:layout>
                <c:manualLayout>
                  <c:x val="-5.8641006224257983E-2"/>
                  <c:y val="0.1080316202376029"/>
                </c:manualLayout>
              </c:layout>
              <c:numFmt formatCode="#,##0.0" sourceLinked="0"/>
              <c:spPr>
                <a:solidFill>
                  <a:srgbClr val="FBCBD8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6ECA-480F-AC39-EDF768566684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List1!$A$2:$A$18</c:f>
              <c:strCache>
                <c:ptCount val="17"/>
                <c:pt idx="0">
                  <c:v>09.02 - 15.02</c:v>
                </c:pt>
                <c:pt idx="1">
                  <c:v>16.02 - 22.02</c:v>
                </c:pt>
                <c:pt idx="2">
                  <c:v>23.02 - 01.03</c:v>
                </c:pt>
                <c:pt idx="3">
                  <c:v>02.03 - 08.03</c:v>
                </c:pt>
                <c:pt idx="4">
                  <c:v>09.03 - 15.03</c:v>
                </c:pt>
                <c:pt idx="5">
                  <c:v>16.03 - 22.03</c:v>
                </c:pt>
                <c:pt idx="6">
                  <c:v>23.03 - 29.03</c:v>
                </c:pt>
                <c:pt idx="7">
                  <c:v>30.03 - 05.04</c:v>
                </c:pt>
                <c:pt idx="8">
                  <c:v>06.04 - 12.04</c:v>
                </c:pt>
                <c:pt idx="9">
                  <c:v>13.04 - 19.04</c:v>
                </c:pt>
                <c:pt idx="10">
                  <c:v>20.04 - 26.04</c:v>
                </c:pt>
                <c:pt idx="11">
                  <c:v>27.04 - 03.05</c:v>
                </c:pt>
                <c:pt idx="12">
                  <c:v>04.05 - 10.05</c:v>
                </c:pt>
                <c:pt idx="13">
                  <c:v>11.05 - 17.05</c:v>
                </c:pt>
                <c:pt idx="14">
                  <c:v>18.05 - 24.05</c:v>
                </c:pt>
                <c:pt idx="15">
                  <c:v>25.05 - 31.05</c:v>
                </c:pt>
                <c:pt idx="16">
                  <c:v>01.06 - 07.06</c:v>
                </c:pt>
              </c:strCache>
            </c:strRef>
          </c:cat>
          <c:val>
            <c:numRef>
              <c:f>List1!$B$2:$B$18</c:f>
              <c:numCache>
                <c:formatCode>General</c:formatCode>
                <c:ptCount val="17"/>
                <c:pt idx="0">
                  <c:v>323.33593488683198</c:v>
                </c:pt>
                <c:pt idx="1">
                  <c:v>404.70367198601298</c:v>
                </c:pt>
                <c:pt idx="2">
                  <c:v>455.23232505343401</c:v>
                </c:pt>
                <c:pt idx="3">
                  <c:v>479.19192110887798</c:v>
                </c:pt>
                <c:pt idx="4">
                  <c:v>447.52255404549402</c:v>
                </c:pt>
                <c:pt idx="5">
                  <c:v>379.79518103728401</c:v>
                </c:pt>
                <c:pt idx="6">
                  <c:v>308.50945217925499</c:v>
                </c:pt>
                <c:pt idx="7">
                  <c:v>241.96819778765101</c:v>
                </c:pt>
                <c:pt idx="8">
                  <c:v>292.85268644005401</c:v>
                </c:pt>
                <c:pt idx="9">
                  <c:v>257.74357538851302</c:v>
                </c:pt>
                <c:pt idx="10">
                  <c:v>236.274828427942</c:v>
                </c:pt>
                <c:pt idx="11">
                  <c:v>278.50065117911998</c:v>
                </c:pt>
                <c:pt idx="12">
                  <c:v>378.96489800566002</c:v>
                </c:pt>
                <c:pt idx="13">
                  <c:v>619.98420090002605</c:v>
                </c:pt>
                <c:pt idx="14">
                  <c:v>972.49865375537001</c:v>
                </c:pt>
                <c:pt idx="15">
                  <c:v>1257.2857336024999</c:v>
                </c:pt>
                <c:pt idx="16">
                  <c:v>1109.1395183883899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CA-480F-AC39-EDF7685666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8445264"/>
        <c:axId val="494149648"/>
      </c:line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tickLblSkip val="1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94269833917821E-2"/>
          <c:y val="4.1915155129150068E-2"/>
          <c:w val="0.81706720452149362"/>
          <c:h val="0.76753447806737263"/>
        </c:manualLayout>
      </c:layout>
      <c:lineChart>
        <c:grouping val="standard"/>
        <c:varyColors val="0"/>
        <c:ser>
          <c:idx val="0"/>
          <c:order val="0"/>
          <c:tx>
            <c:strRef>
              <c:f>List1!$D$1</c:f>
              <c:strCache>
                <c:ptCount val="1"/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16"/>
              <c:layout>
                <c:manualLayout>
                  <c:x val="-2.7365802904653725E-2"/>
                  <c:y val="-7.9849458436489218E-2"/>
                </c:manualLayout>
              </c:layout>
              <c:numFmt formatCode="#,##0.0" sourceLinked="0"/>
              <c:spPr>
                <a:solidFill>
                  <a:srgbClr val="FBCBD8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EF37-4491-852B-AB561D3BC93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List1!$A$2:$A$18</c:f>
              <c:strCache>
                <c:ptCount val="17"/>
                <c:pt idx="0">
                  <c:v>09.02 - 15.02</c:v>
                </c:pt>
                <c:pt idx="1">
                  <c:v>16.02 - 22.02</c:v>
                </c:pt>
                <c:pt idx="2">
                  <c:v>23.02 - 01.03</c:v>
                </c:pt>
                <c:pt idx="3">
                  <c:v>02.03 - 08.03</c:v>
                </c:pt>
                <c:pt idx="4">
                  <c:v>09.03 - 15.03</c:v>
                </c:pt>
                <c:pt idx="5">
                  <c:v>16.03 - 22.03</c:v>
                </c:pt>
                <c:pt idx="6">
                  <c:v>23.03 - 29.03</c:v>
                </c:pt>
                <c:pt idx="7">
                  <c:v>30.03 - 05.04</c:v>
                </c:pt>
                <c:pt idx="8">
                  <c:v>06.04 - 12.04</c:v>
                </c:pt>
                <c:pt idx="9">
                  <c:v>13.04 - 19.04</c:v>
                </c:pt>
                <c:pt idx="10">
                  <c:v>20.04 - 26.04</c:v>
                </c:pt>
                <c:pt idx="11">
                  <c:v>27.04 - 03.05</c:v>
                </c:pt>
                <c:pt idx="12">
                  <c:v>04.05 - 10.05</c:v>
                </c:pt>
                <c:pt idx="13">
                  <c:v>11.05 - 17.05</c:v>
                </c:pt>
                <c:pt idx="14">
                  <c:v>18.05 - 24.05</c:v>
                </c:pt>
                <c:pt idx="15">
                  <c:v>25.05 - 31.05</c:v>
                </c:pt>
                <c:pt idx="16">
                  <c:v>01.06 - 07.06</c:v>
                </c:pt>
              </c:strCache>
            </c:strRef>
          </c:cat>
          <c:val>
            <c:numRef>
              <c:f>List1!$D$2:$D$18</c:f>
              <c:numCache>
                <c:formatCode>General</c:formatCode>
                <c:ptCount val="17"/>
                <c:pt idx="0">
                  <c:v>1864.8659799485599</c:v>
                </c:pt>
                <c:pt idx="1">
                  <c:v>2365.83929596183</c:v>
                </c:pt>
                <c:pt idx="2">
                  <c:v>2624.0149629364701</c:v>
                </c:pt>
                <c:pt idx="3">
                  <c:v>2047.7768762119499</c:v>
                </c:pt>
                <c:pt idx="4">
                  <c:v>1333.3866771353801</c:v>
                </c:pt>
                <c:pt idx="5">
                  <c:v>1087.96351283939</c:v>
                </c:pt>
                <c:pt idx="6">
                  <c:v>881.67302833180997</c:v>
                </c:pt>
                <c:pt idx="7">
                  <c:v>608.494417029342</c:v>
                </c:pt>
                <c:pt idx="8">
                  <c:v>739.27008175354399</c:v>
                </c:pt>
                <c:pt idx="9">
                  <c:v>803.28264421892698</c:v>
                </c:pt>
                <c:pt idx="10">
                  <c:v>1054.2068881017799</c:v>
                </c:pt>
                <c:pt idx="11">
                  <c:v>1199.1103254013599</c:v>
                </c:pt>
                <c:pt idx="12">
                  <c:v>950.06144955947605</c:v>
                </c:pt>
                <c:pt idx="13">
                  <c:v>1275.3752924011301</c:v>
                </c:pt>
                <c:pt idx="14">
                  <c:v>1514.1721562856701</c:v>
                </c:pt>
                <c:pt idx="15">
                  <c:v>1360.2669523894001</c:v>
                </c:pt>
                <c:pt idx="16">
                  <c:v>1466.5378080448199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F37-4491-852B-AB561D3BC9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8445264"/>
        <c:axId val="494149648"/>
      </c:line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tickLblSkip val="1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94269833917821E-2"/>
          <c:y val="4.1915155129150068E-2"/>
          <c:w val="0.81706720452149362"/>
          <c:h val="0.76753447806737263"/>
        </c:manualLayout>
      </c:layout>
      <c:lineChart>
        <c:grouping val="standard"/>
        <c:varyColors val="0"/>
        <c:ser>
          <c:idx val="0"/>
          <c:order val="0"/>
          <c:tx>
            <c:strRef>
              <c:f>List1!$B$1</c:f>
              <c:strCache>
                <c:ptCount val="1"/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344-4D44-AC8D-B055E249C3B6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344-4D44-AC8D-B055E249C3B6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C344-4D44-AC8D-B055E249C3B6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C344-4D44-AC8D-B055E249C3B6}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C344-4D44-AC8D-B055E249C3B6}"/>
                </c:ext>
              </c:extLst>
            </c:dLbl>
            <c:dLbl>
              <c:idx val="5"/>
              <c:layout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C344-4D44-AC8D-B055E249C3B6}"/>
                </c:ext>
              </c:extLst>
            </c:dLbl>
            <c:dLbl>
              <c:idx val="6"/>
              <c:layout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C344-4D44-AC8D-B055E249C3B6}"/>
                </c:ext>
              </c:extLst>
            </c:dLbl>
            <c:dLbl>
              <c:idx val="7"/>
              <c:layout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C344-4D44-AC8D-B055E249C3B6}"/>
                </c:ext>
              </c:extLst>
            </c:dLbl>
            <c:dLbl>
              <c:idx val="8"/>
              <c:layout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C344-4D44-AC8D-B055E249C3B6}"/>
                </c:ext>
              </c:extLst>
            </c:dLbl>
            <c:dLbl>
              <c:idx val="9"/>
              <c:layout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C344-4D44-AC8D-B055E249C3B6}"/>
                </c:ext>
              </c:extLst>
            </c:dLbl>
            <c:dLbl>
              <c:idx val="10"/>
              <c:layout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C344-4D44-AC8D-B055E249C3B6}"/>
                </c:ext>
              </c:extLst>
            </c:dLbl>
            <c:dLbl>
              <c:idx val="11"/>
              <c:layout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C-C344-4D44-AC8D-B055E249C3B6}"/>
                </c:ext>
              </c:extLst>
            </c:dLbl>
            <c:dLbl>
              <c:idx val="12"/>
              <c:layout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D-C344-4D44-AC8D-B055E249C3B6}"/>
                </c:ext>
              </c:extLst>
            </c:dLbl>
            <c:dLbl>
              <c:idx val="13"/>
              <c:layout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E-C344-4D44-AC8D-B055E249C3B6}"/>
                </c:ext>
              </c:extLst>
            </c:dLbl>
            <c:dLbl>
              <c:idx val="14"/>
              <c:layout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F-C344-4D44-AC8D-B055E249C3B6}"/>
                </c:ext>
              </c:extLst>
            </c:dLbl>
            <c:dLbl>
              <c:idx val="15"/>
              <c:layout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0-C344-4D44-AC8D-B055E249C3B6}"/>
                </c:ext>
              </c:extLst>
            </c:dLbl>
            <c:dLbl>
              <c:idx val="16"/>
              <c:layout>
                <c:manualLayout>
                  <c:x val="-6.2550406639208522E-2"/>
                  <c:y val="-0.1221227011381599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B37468E-673D-436E-985F-46C9EF4516A4}" type="VALUE">
                      <a:rPr lang="en-US" smtClean="0"/>
                      <a:pPr>
                        <a:defRPr/>
                      </a:pPr>
                      <a:t>[HODNOTA]</a:t>
                    </a:fld>
                    <a:endParaRPr lang="cs-CZ"/>
                  </a:p>
                </c:rich>
              </c:tx>
              <c:numFmt formatCode="#,##0.0" sourceLinked="0"/>
              <c:spPr>
                <a:solidFill>
                  <a:srgbClr val="FBCBD8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1-1CFE-413A-BD75-2190FD42981C}"/>
                </c:ext>
              </c:extLst>
            </c:dLbl>
            <c:numFmt formatCode="###0\,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List1!$A$2:$A$18</c:f>
              <c:strCache>
                <c:ptCount val="17"/>
                <c:pt idx="0">
                  <c:v>09.02 - 15.02</c:v>
                </c:pt>
                <c:pt idx="1">
                  <c:v>16.02 - 22.02</c:v>
                </c:pt>
                <c:pt idx="2">
                  <c:v>23.02 - 01.03</c:v>
                </c:pt>
                <c:pt idx="3">
                  <c:v>02.03 - 08.03</c:v>
                </c:pt>
                <c:pt idx="4">
                  <c:v>09.03 - 15.03</c:v>
                </c:pt>
                <c:pt idx="5">
                  <c:v>16.03 - 22.03</c:v>
                </c:pt>
                <c:pt idx="6">
                  <c:v>23.03 - 29.03</c:v>
                </c:pt>
                <c:pt idx="7">
                  <c:v>30.03 - 05.04</c:v>
                </c:pt>
                <c:pt idx="8">
                  <c:v>06.04 - 12.04</c:v>
                </c:pt>
                <c:pt idx="9">
                  <c:v>13.04 - 19.04</c:v>
                </c:pt>
                <c:pt idx="10">
                  <c:v>20.04 - 26.04</c:v>
                </c:pt>
                <c:pt idx="11">
                  <c:v>27.04 - 03.05</c:v>
                </c:pt>
                <c:pt idx="12">
                  <c:v>04.05 - 10.05</c:v>
                </c:pt>
                <c:pt idx="13">
                  <c:v>11.05 - 17.05</c:v>
                </c:pt>
                <c:pt idx="14">
                  <c:v>18.05 - 24.05</c:v>
                </c:pt>
                <c:pt idx="15">
                  <c:v>25.05 - 31.05</c:v>
                </c:pt>
                <c:pt idx="16">
                  <c:v>01.06 - 07.06</c:v>
                </c:pt>
              </c:strCache>
            </c:strRef>
          </c:cat>
          <c:val>
            <c:numRef>
              <c:f>List1!$B$2:$B$18</c:f>
              <c:numCache>
                <c:formatCode>General</c:formatCode>
                <c:ptCount val="17"/>
                <c:pt idx="0">
                  <c:v>268.65892656303402</c:v>
                </c:pt>
                <c:pt idx="1">
                  <c:v>296.33573198980298</c:v>
                </c:pt>
                <c:pt idx="2">
                  <c:v>388.709273668957</c:v>
                </c:pt>
                <c:pt idx="3">
                  <c:v>375.48786980266601</c:v>
                </c:pt>
                <c:pt idx="4">
                  <c:v>253.145812693252</c:v>
                </c:pt>
                <c:pt idx="5">
                  <c:v>206.60647108390799</c:v>
                </c:pt>
                <c:pt idx="6">
                  <c:v>169.58654025829301</c:v>
                </c:pt>
                <c:pt idx="7">
                  <c:v>117.406066332664</c:v>
                </c:pt>
                <c:pt idx="8">
                  <c:v>140.14688098268499</c:v>
                </c:pt>
                <c:pt idx="9">
                  <c:v>126.396620961742</c:v>
                </c:pt>
                <c:pt idx="10">
                  <c:v>111.412363246612</c:v>
                </c:pt>
                <c:pt idx="11">
                  <c:v>110.354650937309</c:v>
                </c:pt>
                <c:pt idx="12">
                  <c:v>127.454333271045</c:v>
                </c:pt>
                <c:pt idx="13">
                  <c:v>125.338908652439</c:v>
                </c:pt>
                <c:pt idx="14">
                  <c:v>121.813200954761</c:v>
                </c:pt>
                <c:pt idx="15">
                  <c:v>130.98004096872299</c:v>
                </c:pt>
                <c:pt idx="16">
                  <c:v>115.995783253593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F86-4857-841A-55D66F44B6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8445264"/>
        <c:axId val="494149648"/>
      </c:line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tickLblSkip val="1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09.06.2021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14476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6857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3075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85089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4048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4741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8284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3881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5758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1447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519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903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7.png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1.tmp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1.tmp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Úvodní sníme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Obrázek 31">
            <a:extLst>
              <a:ext uri="{FF2B5EF4-FFF2-40B4-BE49-F238E27FC236}">
                <a16:creationId xmlns:a16="http://schemas.microsoft.com/office/drawing/2014/main" id="{195036A3-2C0E-4CFE-A711-5BBB07E7B7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728" y="1584000"/>
            <a:ext cx="5336537" cy="3060000"/>
          </a:xfrm>
          <a:prstGeom prst="rect">
            <a:avLst/>
          </a:prstGeom>
        </p:spPr>
      </p:pic>
      <p:sp>
        <p:nvSpPr>
          <p:cNvPr id="16" name="Obdélník 15"/>
          <p:cNvSpPr/>
          <p:nvPr userDrawn="1"/>
        </p:nvSpPr>
        <p:spPr>
          <a:xfrm>
            <a:off x="-3" y="-38466"/>
            <a:ext cx="12192000" cy="685800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0">
                <a:schemeClr val="accent5">
                  <a:lumMod val="52000"/>
                  <a:lumOff val="48000"/>
                  <a:alpha val="67000"/>
                </a:schemeClr>
              </a:gs>
              <a:gs pos="100000">
                <a:schemeClr val="accent4">
                  <a:alpha val="6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 dirty="0">
              <a:solidFill>
                <a:srgbClr val="274073"/>
              </a:solidFill>
            </a:endParaRPr>
          </a:p>
        </p:txBody>
      </p:sp>
      <p:sp>
        <p:nvSpPr>
          <p:cNvPr id="24" name="Obdélník 23"/>
          <p:cNvSpPr/>
          <p:nvPr userDrawn="1"/>
        </p:nvSpPr>
        <p:spPr>
          <a:xfrm>
            <a:off x="13436" y="5922000"/>
            <a:ext cx="12191997" cy="9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914400" y="2720943"/>
            <a:ext cx="10363200" cy="89153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887218"/>
            <a:ext cx="8534400" cy="694928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KLIKNUTÍM LZE UPRAVIT STYL PŘEDLOHY.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-3" y="689910"/>
            <a:ext cx="12192000" cy="108012"/>
          </a:xfrm>
          <a:prstGeom prst="rect">
            <a:avLst/>
          </a:prstGeom>
          <a:solidFill>
            <a:srgbClr val="724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13" name="Obdélník 12"/>
          <p:cNvSpPr/>
          <p:nvPr userDrawn="1"/>
        </p:nvSpPr>
        <p:spPr>
          <a:xfrm>
            <a:off x="-3" y="0"/>
            <a:ext cx="12192000" cy="6899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25" name="Obdélník 24"/>
          <p:cNvSpPr/>
          <p:nvPr userDrawn="1"/>
        </p:nvSpPr>
        <p:spPr>
          <a:xfrm>
            <a:off x="0" y="5879932"/>
            <a:ext cx="12192000" cy="45719"/>
          </a:xfrm>
          <a:prstGeom prst="rect">
            <a:avLst/>
          </a:prstGeom>
          <a:solidFill>
            <a:srgbClr val="004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>
              <a:solidFill>
                <a:schemeClr val="accent2"/>
              </a:solidFill>
            </a:endParaRPr>
          </a:p>
        </p:txBody>
      </p:sp>
      <p:sp>
        <p:nvSpPr>
          <p:cNvPr id="17" name="TextovéPole 16"/>
          <p:cNvSpPr txBox="1"/>
          <p:nvPr userDrawn="1"/>
        </p:nvSpPr>
        <p:spPr>
          <a:xfrm>
            <a:off x="2788357" y="151329"/>
            <a:ext cx="848924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100" dirty="0"/>
              <a:t>Národní koordinační centrum programů časného záchytu onemocnění I CZ.03.2.63/0.0/0.0/15_039/0006904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Datová základna realizace screeningových programů CZ.03.2.63/0.0/0.0/15_039/0007216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F88470AF-D48F-470D-AEEF-9666AC0B61BB}"/>
              </a:ext>
            </a:extLst>
          </p:cNvPr>
          <p:cNvGrpSpPr/>
          <p:nvPr userDrawn="1"/>
        </p:nvGrpSpPr>
        <p:grpSpPr>
          <a:xfrm>
            <a:off x="972000" y="99405"/>
            <a:ext cx="2394526" cy="521285"/>
            <a:chOff x="-3635511" y="3808741"/>
            <a:chExt cx="2394526" cy="521285"/>
          </a:xfrm>
        </p:grpSpPr>
        <p:pic>
          <p:nvPicPr>
            <p:cNvPr id="22" name="Obrázek 21">
              <a:extLst>
                <a:ext uri="{FF2B5EF4-FFF2-40B4-BE49-F238E27FC236}">
                  <a16:creationId xmlns:a16="http://schemas.microsoft.com/office/drawing/2014/main" id="{7C156A95-99FD-463F-A7F7-8DFAEC399BE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077"/>
            <a:stretch/>
          </p:blipFill>
          <p:spPr>
            <a:xfrm>
              <a:off x="-3635511" y="3808741"/>
              <a:ext cx="754652" cy="505853"/>
            </a:xfrm>
            <a:prstGeom prst="rect">
              <a:avLst/>
            </a:prstGeom>
          </p:spPr>
        </p:pic>
        <p:sp>
          <p:nvSpPr>
            <p:cNvPr id="23" name="TextovéPole 22">
              <a:extLst>
                <a:ext uri="{FF2B5EF4-FFF2-40B4-BE49-F238E27FC236}">
                  <a16:creationId xmlns:a16="http://schemas.microsoft.com/office/drawing/2014/main" id="{4A16176F-E232-43A6-B00C-47517659318E}"/>
                </a:ext>
              </a:extLst>
            </p:cNvPr>
            <p:cNvSpPr txBox="1"/>
            <p:nvPr userDrawn="1"/>
          </p:nvSpPr>
          <p:spPr>
            <a:xfrm>
              <a:off x="-2954432" y="3822195"/>
              <a:ext cx="171344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900" i="0" dirty="0">
                  <a:solidFill>
                    <a:schemeClr val="bg2">
                      <a:lumMod val="10000"/>
                    </a:schemeClr>
                  </a:solidFill>
                </a:rPr>
                <a:t>Evropská</a:t>
              </a:r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 unie</a:t>
              </a:r>
            </a:p>
            <a:p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Evropský sociální fond</a:t>
              </a:r>
            </a:p>
            <a:p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Operační program Zaměstnanost</a:t>
              </a:r>
              <a:endParaRPr lang="cs-CZ" sz="900" i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858CEEB2-107C-4552-B3EE-55408A9AA3DD}"/>
              </a:ext>
            </a:extLst>
          </p:cNvPr>
          <p:cNvSpPr txBox="1"/>
          <p:nvPr userDrawn="1"/>
        </p:nvSpPr>
        <p:spPr>
          <a:xfrm>
            <a:off x="1636734" y="6269165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900" dirty="0">
                <a:solidFill>
                  <a:schemeClr val="accent2"/>
                </a:solidFill>
              </a:rPr>
              <a:t>Ústav zdravotnických informací a statistiky České republiky</a:t>
            </a:r>
          </a:p>
          <a:p>
            <a:r>
              <a:rPr lang="cs-CZ" sz="900" i="1" dirty="0">
                <a:solidFill>
                  <a:schemeClr val="accent2"/>
                </a:solidFill>
              </a:rPr>
              <a:t>Institute </a:t>
            </a:r>
            <a:r>
              <a:rPr lang="cs-CZ" sz="900" i="1" dirty="0" err="1">
                <a:solidFill>
                  <a:schemeClr val="accent2"/>
                </a:solidFill>
              </a:rPr>
              <a:t>of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Health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Information</a:t>
            </a:r>
            <a:r>
              <a:rPr lang="cs-CZ" sz="900" i="1" dirty="0">
                <a:solidFill>
                  <a:schemeClr val="accent2"/>
                </a:solidFill>
              </a:rPr>
              <a:t> and </a:t>
            </a:r>
            <a:r>
              <a:rPr lang="cs-CZ" sz="900" i="1" dirty="0" err="1">
                <a:solidFill>
                  <a:schemeClr val="accent2"/>
                </a:solidFill>
              </a:rPr>
              <a:t>Statistics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of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the</a:t>
            </a:r>
            <a:r>
              <a:rPr lang="cs-CZ" sz="900" i="1" dirty="0">
                <a:solidFill>
                  <a:schemeClr val="accent2"/>
                </a:solidFill>
              </a:rPr>
              <a:t> Czech Republic</a:t>
            </a:r>
          </a:p>
        </p:txBody>
      </p:sp>
      <p:pic>
        <p:nvPicPr>
          <p:cNvPr id="27" name="Obrázek 26">
            <a:extLst>
              <a:ext uri="{FF2B5EF4-FFF2-40B4-BE49-F238E27FC236}">
                <a16:creationId xmlns:a16="http://schemas.microsoft.com/office/drawing/2014/main" id="{9DC5116B-C626-40A9-A244-031AB6F780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" y="6195600"/>
            <a:ext cx="654994" cy="432000"/>
          </a:xfrm>
          <a:prstGeom prst="rect">
            <a:avLst/>
          </a:prstGeom>
        </p:spPr>
      </p:pic>
      <p:pic>
        <p:nvPicPr>
          <p:cNvPr id="28" name="Grafický objekt 13">
            <a:extLst>
              <a:ext uri="{FF2B5EF4-FFF2-40B4-BE49-F238E27FC236}">
                <a16:creationId xmlns:a16="http://schemas.microsoft.com/office/drawing/2014/main" id="{C250F949-DEEF-49A4-8BDC-56E499AC995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360842" y="6300157"/>
            <a:ext cx="2859158" cy="24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89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178">
          <p15:clr>
            <a:srgbClr val="FBAE40"/>
          </p15:clr>
        </p15:guide>
        <p15:guide id="2" pos="7317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5695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21456787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8485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644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163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15421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5930273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80564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09.06.2021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145998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9" name="Skupina 8">
            <a:extLst>
              <a:ext uri="{FF2B5EF4-FFF2-40B4-BE49-F238E27FC236}">
                <a16:creationId xmlns:a16="http://schemas.microsoft.com/office/drawing/2014/main" id="{ED3D988A-38CF-4B35-BE79-653349F08EA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0" name="Grafický objekt 9">
              <a:extLst>
                <a:ext uri="{FF2B5EF4-FFF2-40B4-BE49-F238E27FC236}">
                  <a16:creationId xmlns:a16="http://schemas.microsoft.com/office/drawing/2014/main" id="{1E4874C8-049D-425A-B61A-352FEB3182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1" name="Grafický objekt 10">
              <a:extLst>
                <a:ext uri="{FF2B5EF4-FFF2-40B4-BE49-F238E27FC236}">
                  <a16:creationId xmlns:a16="http://schemas.microsoft.com/office/drawing/2014/main" id="{9AB1B653-4A88-4E8D-96A2-5C0EBB7FB47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0273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23392" y="980731"/>
            <a:ext cx="10944000" cy="4824537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623392" y="260648"/>
            <a:ext cx="10945216" cy="648072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16196756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9F1456EA-4541-48E1-AB60-E6DAB56C558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E01E90ED-357E-40A6-AD28-747087321CDD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5" name="Grafický objekt 14">
                <a:extLst>
                  <a:ext uri="{FF2B5EF4-FFF2-40B4-BE49-F238E27FC236}">
                    <a16:creationId xmlns:a16="http://schemas.microsoft.com/office/drawing/2014/main" id="{7F8E84A5-6449-432E-ADB6-18264DBF2B8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6" name="Grafický objekt 15">
                <a:extLst>
                  <a:ext uri="{FF2B5EF4-FFF2-40B4-BE49-F238E27FC236}">
                    <a16:creationId xmlns:a16="http://schemas.microsoft.com/office/drawing/2014/main" id="{5D0E2827-15A6-4BAB-ACC7-CB3D469C1A1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4" name="Obrázek 13" descr="Obsah obrázku kreslení&#10;&#10;Popis byl vytvořen automaticky">
              <a:extLst>
                <a:ext uri="{FF2B5EF4-FFF2-40B4-BE49-F238E27FC236}">
                  <a16:creationId xmlns:a16="http://schemas.microsoft.com/office/drawing/2014/main" id="{8973F025-355D-4512-B710-6105D84C116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80711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593EA5D4-B03A-4B11-A4C0-282F833283D5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2" name="Skupina 11">
              <a:extLst>
                <a:ext uri="{FF2B5EF4-FFF2-40B4-BE49-F238E27FC236}">
                  <a16:creationId xmlns:a16="http://schemas.microsoft.com/office/drawing/2014/main" id="{0E5FA04C-AABA-46E8-A370-3327A676F38D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5" name="Grafický objekt 14">
                <a:extLst>
                  <a:ext uri="{FF2B5EF4-FFF2-40B4-BE49-F238E27FC236}">
                    <a16:creationId xmlns:a16="http://schemas.microsoft.com/office/drawing/2014/main" id="{BBC17E35-0B10-48FD-91F9-B3AB3B12316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6" name="Grafický objekt 15">
                <a:extLst>
                  <a:ext uri="{FF2B5EF4-FFF2-40B4-BE49-F238E27FC236}">
                    <a16:creationId xmlns:a16="http://schemas.microsoft.com/office/drawing/2014/main" id="{5B4162CB-0524-4344-AE6A-3B7812F497E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4" name="Obrázek 13" descr="Obsah obrázku kreslení&#10;&#10;Popis byl vytvořen automaticky">
              <a:extLst>
                <a:ext uri="{FF2B5EF4-FFF2-40B4-BE49-F238E27FC236}">
                  <a16:creationId xmlns:a16="http://schemas.microsoft.com/office/drawing/2014/main" id="{21835B84-8F55-43D8-954E-4CF1DE31F1A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06388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9" name="Skupina 8">
            <a:extLst>
              <a:ext uri="{FF2B5EF4-FFF2-40B4-BE49-F238E27FC236}">
                <a16:creationId xmlns:a16="http://schemas.microsoft.com/office/drawing/2014/main" id="{2BBEA9DF-5A8A-4302-AFFF-E12DBC52A245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0" name="Skupina 9">
              <a:extLst>
                <a:ext uri="{FF2B5EF4-FFF2-40B4-BE49-F238E27FC236}">
                  <a16:creationId xmlns:a16="http://schemas.microsoft.com/office/drawing/2014/main" id="{E1B4E032-66E8-49E2-854E-F1371E2F8485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2" name="Grafický objekt 11">
                <a:extLst>
                  <a:ext uri="{FF2B5EF4-FFF2-40B4-BE49-F238E27FC236}">
                    <a16:creationId xmlns:a16="http://schemas.microsoft.com/office/drawing/2014/main" id="{BC470F14-8C7A-4F18-B530-7CC67113384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3" name="Grafický objekt 12">
                <a:extLst>
                  <a:ext uri="{FF2B5EF4-FFF2-40B4-BE49-F238E27FC236}">
                    <a16:creationId xmlns:a16="http://schemas.microsoft.com/office/drawing/2014/main" id="{E7742909-C46D-44BD-B539-A4F7ABD251C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1" name="Obrázek 10" descr="Obsah obrázku kreslení&#10;&#10;Popis byl vytvořen automaticky">
              <a:extLst>
                <a:ext uri="{FF2B5EF4-FFF2-40B4-BE49-F238E27FC236}">
                  <a16:creationId xmlns:a16="http://schemas.microsoft.com/office/drawing/2014/main" id="{1763603A-3381-4433-AF56-EE1B417657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14598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8" name="Skupina 7">
            <a:extLst>
              <a:ext uri="{FF2B5EF4-FFF2-40B4-BE49-F238E27FC236}">
                <a16:creationId xmlns:a16="http://schemas.microsoft.com/office/drawing/2014/main" id="{C333F920-D1E5-4994-9EBD-9A89C42CBE3E}"/>
              </a:ext>
            </a:extLst>
          </p:cNvPr>
          <p:cNvGrpSpPr/>
          <p:nvPr userDrawn="1"/>
        </p:nvGrpSpPr>
        <p:grpSpPr>
          <a:xfrm>
            <a:off x="6279927" y="124978"/>
            <a:ext cx="5742276" cy="451023"/>
            <a:chOff x="6353729" y="329946"/>
            <a:chExt cx="5742276" cy="451023"/>
          </a:xfrm>
        </p:grpSpPr>
        <p:grpSp>
          <p:nvGrpSpPr>
            <p:cNvPr id="11" name="Skupina 10">
              <a:extLst>
                <a:ext uri="{FF2B5EF4-FFF2-40B4-BE49-F238E27FC236}">
                  <a16:creationId xmlns:a16="http://schemas.microsoft.com/office/drawing/2014/main" id="{7CF9DDBB-3FCE-4A6B-9324-5F5CE7374982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6" name="Grafický objekt 15">
                <a:extLst>
                  <a:ext uri="{FF2B5EF4-FFF2-40B4-BE49-F238E27FC236}">
                    <a16:creationId xmlns:a16="http://schemas.microsoft.com/office/drawing/2014/main" id="{55822CFA-D4E2-4051-A738-DC3855AFF04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7" name="Grafický objekt 16">
                <a:extLst>
                  <a:ext uri="{FF2B5EF4-FFF2-40B4-BE49-F238E27FC236}">
                    <a16:creationId xmlns:a16="http://schemas.microsoft.com/office/drawing/2014/main" id="{3386CBD1-D029-4EDD-804C-74BF739420D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3" name="Obrázek 12" descr="Obsah obrázku kreslení&#10;&#10;Popis byl vytvořen automaticky">
              <a:extLst>
                <a:ext uri="{FF2B5EF4-FFF2-40B4-BE49-F238E27FC236}">
                  <a16:creationId xmlns:a16="http://schemas.microsoft.com/office/drawing/2014/main" id="{EBA595F3-4136-4431-A34D-3FE6EB82246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20610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57443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10460005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9" name="Skupina 8">
            <a:extLst>
              <a:ext uri="{FF2B5EF4-FFF2-40B4-BE49-F238E27FC236}">
                <a16:creationId xmlns:a16="http://schemas.microsoft.com/office/drawing/2014/main" id="{EDDAB015-EBF0-4938-889E-56AD1CB499F3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0" name="Grafický objekt 9">
              <a:extLst>
                <a:ext uri="{FF2B5EF4-FFF2-40B4-BE49-F238E27FC236}">
                  <a16:creationId xmlns:a16="http://schemas.microsoft.com/office/drawing/2014/main" id="{5686FF4F-BD31-4284-A6F4-E2F29A74A3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1" name="Grafický objekt 10">
              <a:extLst>
                <a:ext uri="{FF2B5EF4-FFF2-40B4-BE49-F238E27FC236}">
                  <a16:creationId xmlns:a16="http://schemas.microsoft.com/office/drawing/2014/main" id="{402B9ECF-11DA-4FAD-9387-9E56728971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86771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76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63084" y="3273006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963084" y="1772819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724F7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Kliknutím lze upravit styly předlohy textu.</a:t>
            </a:r>
          </a:p>
        </p:txBody>
      </p:sp>
      <p:sp>
        <p:nvSpPr>
          <p:cNvPr id="7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82985" y="6070628"/>
            <a:ext cx="1200000" cy="203079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E4EC567F-E7DA-47BB-AEB1-9930A46F27B5}" type="datetimeFigureOut">
              <a:rPr lang="cs-CZ" smtClean="0"/>
              <a:pPr/>
              <a:t>09.06.2021</a:t>
            </a:fld>
            <a:endParaRPr lang="cs-CZ" dirty="0"/>
          </a:p>
        </p:txBody>
      </p:sp>
      <p:sp>
        <p:nvSpPr>
          <p:cNvPr id="8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843916" y="6068291"/>
            <a:ext cx="8403411" cy="193324"/>
          </a:xfrm>
          <a:prstGeom prst="rect">
            <a:avLst/>
          </a:prstGeom>
        </p:spPr>
        <p:txBody>
          <a:bodyPr anchor="ctr"/>
          <a:lstStyle>
            <a:lvl1pPr algn="ctr">
              <a:defRPr sz="1050"/>
            </a:lvl1pPr>
          </a:lstStyle>
          <a:p>
            <a:endParaRPr lang="cs-CZ" dirty="0"/>
          </a:p>
        </p:txBody>
      </p:sp>
      <p:sp>
        <p:nvSpPr>
          <p:cNvPr id="9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408541" y="6065807"/>
            <a:ext cx="1200000" cy="211101"/>
          </a:xfrm>
          <a:prstGeom prst="rect">
            <a:avLst/>
          </a:prstGeom>
        </p:spPr>
        <p:txBody>
          <a:bodyPr anchor="ctr"/>
          <a:lstStyle>
            <a:lvl1pPr algn="r">
              <a:defRPr sz="1050"/>
            </a:lvl1pPr>
          </a:lstStyle>
          <a:p>
            <a:fld id="{84C9401D-42AF-4231-A83B-9F6747628248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66178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82985" y="6070628"/>
            <a:ext cx="1200000" cy="203079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E4EC567F-E7DA-47BB-AEB1-9930A46F27B5}" type="datetimeFigureOut">
              <a:rPr lang="cs-CZ" smtClean="0"/>
              <a:pPr/>
              <a:t>09.06.2021</a:t>
            </a:fld>
            <a:endParaRPr lang="cs-CZ" dirty="0"/>
          </a:p>
        </p:txBody>
      </p:sp>
      <p:sp>
        <p:nvSpPr>
          <p:cNvPr id="11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843916" y="6068291"/>
            <a:ext cx="8403411" cy="193324"/>
          </a:xfrm>
          <a:prstGeom prst="rect">
            <a:avLst/>
          </a:prstGeom>
        </p:spPr>
        <p:txBody>
          <a:bodyPr anchor="ctr"/>
          <a:lstStyle>
            <a:lvl1pPr algn="ctr">
              <a:defRPr sz="1050"/>
            </a:lvl1pPr>
          </a:lstStyle>
          <a:p>
            <a:endParaRPr lang="cs-CZ" dirty="0"/>
          </a:p>
        </p:txBody>
      </p:sp>
      <p:sp>
        <p:nvSpPr>
          <p:cNvPr id="12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408541" y="6065807"/>
            <a:ext cx="1200000" cy="211101"/>
          </a:xfrm>
          <a:prstGeom prst="rect">
            <a:avLst/>
          </a:prstGeom>
        </p:spPr>
        <p:txBody>
          <a:bodyPr anchor="ctr"/>
          <a:lstStyle>
            <a:lvl1pPr algn="r">
              <a:defRPr sz="1050"/>
            </a:lvl1pPr>
          </a:lstStyle>
          <a:p>
            <a:fld id="{84C9401D-42AF-4231-A83B-9F6747628248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6" name="Nadpis 1"/>
          <p:cNvSpPr>
            <a:spLocks noGrp="1"/>
          </p:cNvSpPr>
          <p:nvPr>
            <p:ph type="title" hasCustomPrompt="1"/>
          </p:nvPr>
        </p:nvSpPr>
        <p:spPr>
          <a:xfrm>
            <a:off x="623392" y="260648"/>
            <a:ext cx="10945216" cy="648072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709570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99383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6967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7484965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2926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2124502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image" Target="../media/image8.png"/><Relationship Id="rId5" Type="http://schemas.openxmlformats.org/officeDocument/2006/relationships/slideLayout" Target="../slideLayouts/slideLayout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24000" y="764707"/>
            <a:ext cx="10944000" cy="5040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A8B41E4C-7C53-49D1-A6A7-BADC85A98B77}"/>
              </a:ext>
            </a:extLst>
          </p:cNvPr>
          <p:cNvSpPr/>
          <p:nvPr userDrawn="1"/>
        </p:nvSpPr>
        <p:spPr>
          <a:xfrm>
            <a:off x="0" y="6272892"/>
            <a:ext cx="12192000" cy="1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>
              <a:solidFill>
                <a:schemeClr val="accent2"/>
              </a:solidFill>
            </a:endParaRP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10964C23-7502-44A3-900C-38F4C522DDF7}"/>
              </a:ext>
            </a:extLst>
          </p:cNvPr>
          <p:cNvGrpSpPr/>
          <p:nvPr userDrawn="1"/>
        </p:nvGrpSpPr>
        <p:grpSpPr>
          <a:xfrm>
            <a:off x="439358" y="6370574"/>
            <a:ext cx="2266057" cy="421394"/>
            <a:chOff x="-1238301" y="3808742"/>
            <a:chExt cx="2266057" cy="421394"/>
          </a:xfrm>
        </p:grpSpPr>
        <p:pic>
          <p:nvPicPr>
            <p:cNvPr id="13" name="Obrázek 12">
              <a:extLst>
                <a:ext uri="{FF2B5EF4-FFF2-40B4-BE49-F238E27FC236}">
                  <a16:creationId xmlns:a16="http://schemas.microsoft.com/office/drawing/2014/main" id="{CDBD5828-5EFB-4A41-A797-93B2FC7F04E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077"/>
            <a:stretch/>
          </p:blipFill>
          <p:spPr>
            <a:xfrm>
              <a:off x="-1238301" y="3808742"/>
              <a:ext cx="612000" cy="410232"/>
            </a:xfrm>
            <a:prstGeom prst="rect">
              <a:avLst/>
            </a:prstGeom>
          </p:spPr>
        </p:pic>
        <p:sp>
          <p:nvSpPr>
            <p:cNvPr id="17" name="TextovéPole 16">
              <a:extLst>
                <a:ext uri="{FF2B5EF4-FFF2-40B4-BE49-F238E27FC236}">
                  <a16:creationId xmlns:a16="http://schemas.microsoft.com/office/drawing/2014/main" id="{772FED2F-5B03-4031-96D4-0C82449E52B0}"/>
                </a:ext>
              </a:extLst>
            </p:cNvPr>
            <p:cNvSpPr txBox="1"/>
            <p:nvPr userDrawn="1"/>
          </p:nvSpPr>
          <p:spPr>
            <a:xfrm>
              <a:off x="-685691" y="3814638"/>
              <a:ext cx="171344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700" i="0" dirty="0">
                  <a:solidFill>
                    <a:schemeClr val="bg2">
                      <a:lumMod val="10000"/>
                    </a:schemeClr>
                  </a:solidFill>
                </a:rPr>
                <a:t>Evropská</a:t>
              </a:r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 unie</a:t>
              </a:r>
            </a:p>
            <a:p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Evropský sociální fond</a:t>
              </a:r>
            </a:p>
            <a:p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Operační program Zaměstnanost</a:t>
              </a:r>
              <a:endParaRPr lang="cs-CZ" sz="700" i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pic>
        <p:nvPicPr>
          <p:cNvPr id="18" name="Obrázek 17">
            <a:extLst>
              <a:ext uri="{FF2B5EF4-FFF2-40B4-BE49-F238E27FC236}">
                <a16:creationId xmlns:a16="http://schemas.microsoft.com/office/drawing/2014/main" id="{D3A64A3E-5CE1-4373-9488-123DE518BFF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168" y="6395690"/>
            <a:ext cx="1563511" cy="360000"/>
          </a:xfrm>
          <a:prstGeom prst="rect">
            <a:avLst/>
          </a:prstGeom>
        </p:spPr>
      </p:pic>
      <p:pic>
        <p:nvPicPr>
          <p:cNvPr id="22" name="Obrázek 21">
            <a:extLst>
              <a:ext uri="{FF2B5EF4-FFF2-40B4-BE49-F238E27FC236}">
                <a16:creationId xmlns:a16="http://schemas.microsoft.com/office/drawing/2014/main" id="{813C5B4A-5521-4F74-8DBB-23F3AD51747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432" y="6395690"/>
            <a:ext cx="545828" cy="360000"/>
          </a:xfrm>
          <a:prstGeom prst="rect">
            <a:avLst/>
          </a:prstGeom>
        </p:spPr>
      </p:pic>
      <p:pic>
        <p:nvPicPr>
          <p:cNvPr id="23" name="Grafický objekt 13">
            <a:extLst>
              <a:ext uri="{FF2B5EF4-FFF2-40B4-BE49-F238E27FC236}">
                <a16:creationId xmlns:a16="http://schemas.microsoft.com/office/drawing/2014/main" id="{4CAC0E8A-9294-4088-87D2-D875E5895AD2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9125012" y="6472776"/>
            <a:ext cx="2627630" cy="22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8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1" kern="1200">
          <a:solidFill>
            <a:srgbClr val="724F77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16">
          <p15:clr>
            <a:srgbClr val="F26B43"/>
          </p15:clr>
        </p15:guide>
        <p15:guide id="2" pos="489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BE882FD9-D878-4FCD-9C72-C60BD3C7D753}"/>
              </a:ext>
            </a:extLst>
          </p:cNvPr>
          <p:cNvSpPr/>
          <p:nvPr userDrawn="1"/>
        </p:nvSpPr>
        <p:spPr>
          <a:xfrm>
            <a:off x="1" y="1"/>
            <a:ext cx="12192000" cy="681036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2400" dirty="0">
              <a:solidFill>
                <a:schemeClr val="bg1"/>
              </a:solidFill>
              <a:latin typeface="Arial (Základní text)"/>
            </a:endParaRP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6" y="1"/>
            <a:ext cx="8808993" cy="681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77A8944-7C67-401C-A076-2F9A4BFDBF1A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2" name="Grafický objekt 11">
              <a:extLst>
                <a:ext uri="{FF2B5EF4-FFF2-40B4-BE49-F238E27FC236}">
                  <a16:creationId xmlns:a16="http://schemas.microsoft.com/office/drawing/2014/main" id="{85265334-1A97-4E03-A335-0EFFE9BA91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3" name="Obrázek 12" descr="Obsah obrázku kreslení&#10;&#10;Popis byl vytvořen automaticky">
              <a:extLst>
                <a:ext uri="{FF2B5EF4-FFF2-40B4-BE49-F238E27FC236}">
                  <a16:creationId xmlns:a16="http://schemas.microsoft.com/office/drawing/2014/main" id="{F366B753-F05F-414A-91C1-96175A86F10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14" name="Grafický objekt 13">
            <a:extLst>
              <a:ext uri="{FF2B5EF4-FFF2-40B4-BE49-F238E27FC236}">
                <a16:creationId xmlns:a16="http://schemas.microsoft.com/office/drawing/2014/main" id="{1E3E26BE-213E-4D1E-96AC-DD921E82501F}"/>
              </a:ext>
            </a:extLst>
          </p:cNvPr>
          <p:cNvPicPr>
            <a:picLocks noChangeAspect="1"/>
          </p:cNvPicPr>
          <p:nvPr userDrawn="1"/>
        </p:nvPicPr>
        <p:blipFill>
          <a:blip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7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5" r:id="rId1"/>
    <p:sldLayoutId id="2147484176" r:id="rId2"/>
    <p:sldLayoutId id="2147484177" r:id="rId3"/>
    <p:sldLayoutId id="2147484178" r:id="rId4"/>
    <p:sldLayoutId id="2147484179" r:id="rId5"/>
    <p:sldLayoutId id="2147484180" r:id="rId6"/>
    <p:sldLayoutId id="2147484181" r:id="rId7"/>
    <p:sldLayoutId id="2147484182" r:id="rId8"/>
    <p:sldLayoutId id="2147484183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09.06.2021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07299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5" r:id="rId1"/>
    <p:sldLayoutId id="2147484186" r:id="rId2"/>
    <p:sldLayoutId id="2147484187" r:id="rId3"/>
    <p:sldLayoutId id="2147484188" r:id="rId4"/>
    <p:sldLayoutId id="2147484189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BE882FD9-D878-4FCD-9C72-C60BD3C7D753}"/>
              </a:ext>
            </a:extLst>
          </p:cNvPr>
          <p:cNvSpPr/>
          <p:nvPr userDrawn="1"/>
        </p:nvSpPr>
        <p:spPr>
          <a:xfrm>
            <a:off x="1" y="1"/>
            <a:ext cx="12192000" cy="681036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2400" dirty="0">
              <a:solidFill>
                <a:schemeClr val="bg1"/>
              </a:solidFill>
              <a:latin typeface="Arial (Základní text)"/>
            </a:endParaRP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6" y="1"/>
            <a:ext cx="8808993" cy="681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544191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1" r:id="rId1"/>
    <p:sldLayoutId id="2147484192" r:id="rId2"/>
    <p:sldLayoutId id="2147484193" r:id="rId3"/>
    <p:sldLayoutId id="2147484194" r:id="rId4"/>
    <p:sldLayoutId id="2147484195" r:id="rId5"/>
    <p:sldLayoutId id="2147484196" r:id="rId6"/>
    <p:sldLayoutId id="2147484197" r:id="rId7"/>
    <p:sldLayoutId id="2147484198" r:id="rId8"/>
    <p:sldLayoutId id="2147484199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9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0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09.xml"/><Relationship Id="rId13" Type="http://schemas.openxmlformats.org/officeDocument/2006/relationships/notesSlide" Target="../notesSlides/notesSlide6.xml"/><Relationship Id="rId3" Type="http://schemas.openxmlformats.org/officeDocument/2006/relationships/tags" Target="../tags/tag104.xml"/><Relationship Id="rId7" Type="http://schemas.openxmlformats.org/officeDocument/2006/relationships/tags" Target="../tags/tag108.xml"/><Relationship Id="rId12" Type="http://schemas.openxmlformats.org/officeDocument/2006/relationships/slideLayout" Target="../slideLayouts/slideLayout9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11" Type="http://schemas.openxmlformats.org/officeDocument/2006/relationships/tags" Target="../tags/tag112.xml"/><Relationship Id="rId5" Type="http://schemas.openxmlformats.org/officeDocument/2006/relationships/tags" Target="../tags/tag106.xml"/><Relationship Id="rId10" Type="http://schemas.openxmlformats.org/officeDocument/2006/relationships/tags" Target="../tags/tag111.xml"/><Relationship Id="rId4" Type="http://schemas.openxmlformats.org/officeDocument/2006/relationships/tags" Target="../tags/tag105.xml"/><Relationship Id="rId9" Type="http://schemas.openxmlformats.org/officeDocument/2006/relationships/tags" Target="../tags/tag11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20.xml"/><Relationship Id="rId13" Type="http://schemas.openxmlformats.org/officeDocument/2006/relationships/tags" Target="../tags/tag125.xml"/><Relationship Id="rId3" Type="http://schemas.openxmlformats.org/officeDocument/2006/relationships/tags" Target="../tags/tag115.xml"/><Relationship Id="rId7" Type="http://schemas.openxmlformats.org/officeDocument/2006/relationships/tags" Target="../tags/tag119.xml"/><Relationship Id="rId12" Type="http://schemas.openxmlformats.org/officeDocument/2006/relationships/tags" Target="../tags/tag124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tags" Target="../tags/tag118.xml"/><Relationship Id="rId11" Type="http://schemas.openxmlformats.org/officeDocument/2006/relationships/tags" Target="../tags/tag123.xml"/><Relationship Id="rId5" Type="http://schemas.openxmlformats.org/officeDocument/2006/relationships/tags" Target="../tags/tag117.xml"/><Relationship Id="rId15" Type="http://schemas.openxmlformats.org/officeDocument/2006/relationships/notesSlide" Target="../notesSlides/notesSlide7.xml"/><Relationship Id="rId10" Type="http://schemas.openxmlformats.org/officeDocument/2006/relationships/tags" Target="../tags/tag122.xml"/><Relationship Id="rId4" Type="http://schemas.openxmlformats.org/officeDocument/2006/relationships/tags" Target="../tags/tag116.xml"/><Relationship Id="rId9" Type="http://schemas.openxmlformats.org/officeDocument/2006/relationships/tags" Target="../tags/tag121.xml"/><Relationship Id="rId14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3" Type="http://schemas.openxmlformats.org/officeDocument/2006/relationships/tags" Target="../tags/tag128.xml"/><Relationship Id="rId7" Type="http://schemas.openxmlformats.org/officeDocument/2006/relationships/slideLayout" Target="../slideLayouts/slideLayout9.xml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tags" Target="../tags/tag131.xml"/><Relationship Id="rId5" Type="http://schemas.openxmlformats.org/officeDocument/2006/relationships/tags" Target="../tags/tag130.xml"/><Relationship Id="rId4" Type="http://schemas.openxmlformats.org/officeDocument/2006/relationships/tags" Target="../tags/tag12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3" Type="http://schemas.openxmlformats.org/officeDocument/2006/relationships/tags" Target="../tags/tag134.xml"/><Relationship Id="rId7" Type="http://schemas.openxmlformats.org/officeDocument/2006/relationships/slideLayout" Target="../slideLayouts/slideLayout9.xml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6" Type="http://schemas.openxmlformats.org/officeDocument/2006/relationships/tags" Target="../tags/tag137.xml"/><Relationship Id="rId5" Type="http://schemas.openxmlformats.org/officeDocument/2006/relationships/tags" Target="../tags/tag136.xml"/><Relationship Id="rId4" Type="http://schemas.openxmlformats.org/officeDocument/2006/relationships/tags" Target="../tags/tag13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3" Type="http://schemas.openxmlformats.org/officeDocument/2006/relationships/tags" Target="../tags/tag140.xml"/><Relationship Id="rId7" Type="http://schemas.openxmlformats.org/officeDocument/2006/relationships/slideLayout" Target="../slideLayouts/slideLayout9.xml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6" Type="http://schemas.openxmlformats.org/officeDocument/2006/relationships/tags" Target="../tags/tag143.xml"/><Relationship Id="rId5" Type="http://schemas.openxmlformats.org/officeDocument/2006/relationships/tags" Target="../tags/tag142.xml"/><Relationship Id="rId4" Type="http://schemas.openxmlformats.org/officeDocument/2006/relationships/tags" Target="../tags/tag14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52.xml"/><Relationship Id="rId3" Type="http://schemas.openxmlformats.org/officeDocument/2006/relationships/tags" Target="../tags/tag147.xml"/><Relationship Id="rId7" Type="http://schemas.openxmlformats.org/officeDocument/2006/relationships/tags" Target="../tags/tag151.xml"/><Relationship Id="rId12" Type="http://schemas.openxmlformats.org/officeDocument/2006/relationships/chart" Target="../charts/chart6.xml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6" Type="http://schemas.openxmlformats.org/officeDocument/2006/relationships/tags" Target="../tags/tag150.xml"/><Relationship Id="rId11" Type="http://schemas.openxmlformats.org/officeDocument/2006/relationships/slideLayout" Target="../slideLayouts/slideLayout9.xml"/><Relationship Id="rId5" Type="http://schemas.openxmlformats.org/officeDocument/2006/relationships/tags" Target="../tags/tag149.xml"/><Relationship Id="rId10" Type="http://schemas.openxmlformats.org/officeDocument/2006/relationships/tags" Target="../tags/tag154.xml"/><Relationship Id="rId4" Type="http://schemas.openxmlformats.org/officeDocument/2006/relationships/tags" Target="../tags/tag148.xml"/><Relationship Id="rId9" Type="http://schemas.openxmlformats.org/officeDocument/2006/relationships/tags" Target="../tags/tag15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62.xml"/><Relationship Id="rId13" Type="http://schemas.openxmlformats.org/officeDocument/2006/relationships/tags" Target="../tags/tag167.xml"/><Relationship Id="rId18" Type="http://schemas.openxmlformats.org/officeDocument/2006/relationships/tags" Target="../tags/tag172.xml"/><Relationship Id="rId26" Type="http://schemas.openxmlformats.org/officeDocument/2006/relationships/chart" Target="../charts/chart8.xml"/><Relationship Id="rId3" Type="http://schemas.openxmlformats.org/officeDocument/2006/relationships/tags" Target="../tags/tag157.xml"/><Relationship Id="rId21" Type="http://schemas.openxmlformats.org/officeDocument/2006/relationships/tags" Target="../tags/tag175.xml"/><Relationship Id="rId7" Type="http://schemas.openxmlformats.org/officeDocument/2006/relationships/tags" Target="../tags/tag161.xml"/><Relationship Id="rId12" Type="http://schemas.openxmlformats.org/officeDocument/2006/relationships/tags" Target="../tags/tag166.xml"/><Relationship Id="rId17" Type="http://schemas.openxmlformats.org/officeDocument/2006/relationships/tags" Target="../tags/tag171.xml"/><Relationship Id="rId25" Type="http://schemas.openxmlformats.org/officeDocument/2006/relationships/chart" Target="../charts/chart7.xml"/><Relationship Id="rId2" Type="http://schemas.openxmlformats.org/officeDocument/2006/relationships/tags" Target="../tags/tag156.xml"/><Relationship Id="rId16" Type="http://schemas.openxmlformats.org/officeDocument/2006/relationships/tags" Target="../tags/tag170.xml"/><Relationship Id="rId20" Type="http://schemas.openxmlformats.org/officeDocument/2006/relationships/tags" Target="../tags/tag174.xml"/><Relationship Id="rId29" Type="http://schemas.openxmlformats.org/officeDocument/2006/relationships/chart" Target="../charts/chart11.xml"/><Relationship Id="rId1" Type="http://schemas.openxmlformats.org/officeDocument/2006/relationships/tags" Target="../tags/tag155.xml"/><Relationship Id="rId6" Type="http://schemas.openxmlformats.org/officeDocument/2006/relationships/tags" Target="../tags/tag160.xml"/><Relationship Id="rId11" Type="http://schemas.openxmlformats.org/officeDocument/2006/relationships/tags" Target="../tags/tag165.xml"/><Relationship Id="rId24" Type="http://schemas.openxmlformats.org/officeDocument/2006/relationships/notesSlide" Target="../notesSlides/notesSlide11.xml"/><Relationship Id="rId5" Type="http://schemas.openxmlformats.org/officeDocument/2006/relationships/tags" Target="../tags/tag159.xml"/><Relationship Id="rId15" Type="http://schemas.openxmlformats.org/officeDocument/2006/relationships/tags" Target="../tags/tag169.xml"/><Relationship Id="rId23" Type="http://schemas.openxmlformats.org/officeDocument/2006/relationships/slideLayout" Target="../slideLayouts/slideLayout9.xml"/><Relationship Id="rId28" Type="http://schemas.openxmlformats.org/officeDocument/2006/relationships/chart" Target="../charts/chart10.xml"/><Relationship Id="rId10" Type="http://schemas.openxmlformats.org/officeDocument/2006/relationships/tags" Target="../tags/tag164.xml"/><Relationship Id="rId19" Type="http://schemas.openxmlformats.org/officeDocument/2006/relationships/tags" Target="../tags/tag173.xml"/><Relationship Id="rId4" Type="http://schemas.openxmlformats.org/officeDocument/2006/relationships/tags" Target="../tags/tag158.xml"/><Relationship Id="rId9" Type="http://schemas.openxmlformats.org/officeDocument/2006/relationships/tags" Target="../tags/tag163.xml"/><Relationship Id="rId14" Type="http://schemas.openxmlformats.org/officeDocument/2006/relationships/tags" Target="../tags/tag168.xml"/><Relationship Id="rId22" Type="http://schemas.openxmlformats.org/officeDocument/2006/relationships/tags" Target="../tags/tag176.xml"/><Relationship Id="rId27" Type="http://schemas.openxmlformats.org/officeDocument/2006/relationships/chart" Target="../charts/chart9.xml"/><Relationship Id="rId30" Type="http://schemas.openxmlformats.org/officeDocument/2006/relationships/chart" Target="../charts/chart1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84.xml"/><Relationship Id="rId13" Type="http://schemas.openxmlformats.org/officeDocument/2006/relationships/tags" Target="../tags/tag189.xml"/><Relationship Id="rId18" Type="http://schemas.openxmlformats.org/officeDocument/2006/relationships/tags" Target="../tags/tag194.xml"/><Relationship Id="rId26" Type="http://schemas.openxmlformats.org/officeDocument/2006/relationships/chart" Target="../charts/chart14.xml"/><Relationship Id="rId3" Type="http://schemas.openxmlformats.org/officeDocument/2006/relationships/tags" Target="../tags/tag179.xml"/><Relationship Id="rId21" Type="http://schemas.openxmlformats.org/officeDocument/2006/relationships/tags" Target="../tags/tag197.xml"/><Relationship Id="rId7" Type="http://schemas.openxmlformats.org/officeDocument/2006/relationships/tags" Target="../tags/tag183.xml"/><Relationship Id="rId12" Type="http://schemas.openxmlformats.org/officeDocument/2006/relationships/tags" Target="../tags/tag188.xml"/><Relationship Id="rId17" Type="http://schemas.openxmlformats.org/officeDocument/2006/relationships/tags" Target="../tags/tag193.xml"/><Relationship Id="rId25" Type="http://schemas.openxmlformats.org/officeDocument/2006/relationships/chart" Target="../charts/chart13.xml"/><Relationship Id="rId2" Type="http://schemas.openxmlformats.org/officeDocument/2006/relationships/tags" Target="../tags/tag178.xml"/><Relationship Id="rId16" Type="http://schemas.openxmlformats.org/officeDocument/2006/relationships/tags" Target="../tags/tag192.xml"/><Relationship Id="rId20" Type="http://schemas.openxmlformats.org/officeDocument/2006/relationships/tags" Target="../tags/tag196.xml"/><Relationship Id="rId29" Type="http://schemas.openxmlformats.org/officeDocument/2006/relationships/chart" Target="../charts/chart17.xml"/><Relationship Id="rId1" Type="http://schemas.openxmlformats.org/officeDocument/2006/relationships/tags" Target="../tags/tag177.xml"/><Relationship Id="rId6" Type="http://schemas.openxmlformats.org/officeDocument/2006/relationships/tags" Target="../tags/tag182.xml"/><Relationship Id="rId11" Type="http://schemas.openxmlformats.org/officeDocument/2006/relationships/tags" Target="../tags/tag187.xml"/><Relationship Id="rId24" Type="http://schemas.openxmlformats.org/officeDocument/2006/relationships/notesSlide" Target="../notesSlides/notesSlide12.xml"/><Relationship Id="rId5" Type="http://schemas.openxmlformats.org/officeDocument/2006/relationships/tags" Target="../tags/tag181.xml"/><Relationship Id="rId15" Type="http://schemas.openxmlformats.org/officeDocument/2006/relationships/tags" Target="../tags/tag191.xml"/><Relationship Id="rId23" Type="http://schemas.openxmlformats.org/officeDocument/2006/relationships/slideLayout" Target="../slideLayouts/slideLayout9.xml"/><Relationship Id="rId28" Type="http://schemas.openxmlformats.org/officeDocument/2006/relationships/chart" Target="../charts/chart16.xml"/><Relationship Id="rId10" Type="http://schemas.openxmlformats.org/officeDocument/2006/relationships/tags" Target="../tags/tag186.xml"/><Relationship Id="rId19" Type="http://schemas.openxmlformats.org/officeDocument/2006/relationships/tags" Target="../tags/tag195.xml"/><Relationship Id="rId4" Type="http://schemas.openxmlformats.org/officeDocument/2006/relationships/tags" Target="../tags/tag180.xml"/><Relationship Id="rId9" Type="http://schemas.openxmlformats.org/officeDocument/2006/relationships/tags" Target="../tags/tag185.xml"/><Relationship Id="rId14" Type="http://schemas.openxmlformats.org/officeDocument/2006/relationships/tags" Target="../tags/tag190.xml"/><Relationship Id="rId22" Type="http://schemas.openxmlformats.org/officeDocument/2006/relationships/tags" Target="../tags/tag198.xml"/><Relationship Id="rId27" Type="http://schemas.openxmlformats.org/officeDocument/2006/relationships/chart" Target="../charts/chart15.xml"/><Relationship Id="rId30" Type="http://schemas.openxmlformats.org/officeDocument/2006/relationships/chart" Target="../charts/chart1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206.xml"/><Relationship Id="rId13" Type="http://schemas.openxmlformats.org/officeDocument/2006/relationships/tags" Target="../tags/tag211.xml"/><Relationship Id="rId3" Type="http://schemas.openxmlformats.org/officeDocument/2006/relationships/tags" Target="../tags/tag201.xml"/><Relationship Id="rId7" Type="http://schemas.openxmlformats.org/officeDocument/2006/relationships/tags" Target="../tags/tag205.xml"/><Relationship Id="rId12" Type="http://schemas.openxmlformats.org/officeDocument/2006/relationships/tags" Target="../tags/tag210.xml"/><Relationship Id="rId2" Type="http://schemas.openxmlformats.org/officeDocument/2006/relationships/tags" Target="../tags/tag200.xml"/><Relationship Id="rId16" Type="http://schemas.openxmlformats.org/officeDocument/2006/relationships/chart" Target="../charts/chart20.xml"/><Relationship Id="rId1" Type="http://schemas.openxmlformats.org/officeDocument/2006/relationships/tags" Target="../tags/tag199.xml"/><Relationship Id="rId6" Type="http://schemas.openxmlformats.org/officeDocument/2006/relationships/tags" Target="../tags/tag204.xml"/><Relationship Id="rId11" Type="http://schemas.openxmlformats.org/officeDocument/2006/relationships/tags" Target="../tags/tag209.xml"/><Relationship Id="rId5" Type="http://schemas.openxmlformats.org/officeDocument/2006/relationships/tags" Target="../tags/tag203.xml"/><Relationship Id="rId15" Type="http://schemas.openxmlformats.org/officeDocument/2006/relationships/chart" Target="../charts/chart19.xml"/><Relationship Id="rId10" Type="http://schemas.openxmlformats.org/officeDocument/2006/relationships/tags" Target="../tags/tag208.xml"/><Relationship Id="rId4" Type="http://schemas.openxmlformats.org/officeDocument/2006/relationships/tags" Target="../tags/tag202.xml"/><Relationship Id="rId9" Type="http://schemas.openxmlformats.org/officeDocument/2006/relationships/tags" Target="../tags/tag207.xml"/><Relationship Id="rId14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219.xml"/><Relationship Id="rId13" Type="http://schemas.openxmlformats.org/officeDocument/2006/relationships/tags" Target="../tags/tag224.xml"/><Relationship Id="rId3" Type="http://schemas.openxmlformats.org/officeDocument/2006/relationships/tags" Target="../tags/tag214.xml"/><Relationship Id="rId7" Type="http://schemas.openxmlformats.org/officeDocument/2006/relationships/tags" Target="../tags/tag218.xml"/><Relationship Id="rId12" Type="http://schemas.openxmlformats.org/officeDocument/2006/relationships/tags" Target="../tags/tag223.xml"/><Relationship Id="rId2" Type="http://schemas.openxmlformats.org/officeDocument/2006/relationships/tags" Target="../tags/tag213.xml"/><Relationship Id="rId16" Type="http://schemas.openxmlformats.org/officeDocument/2006/relationships/chart" Target="../charts/chart22.xml"/><Relationship Id="rId1" Type="http://schemas.openxmlformats.org/officeDocument/2006/relationships/tags" Target="../tags/tag212.xml"/><Relationship Id="rId6" Type="http://schemas.openxmlformats.org/officeDocument/2006/relationships/tags" Target="../tags/tag217.xml"/><Relationship Id="rId11" Type="http://schemas.openxmlformats.org/officeDocument/2006/relationships/tags" Target="../tags/tag222.xml"/><Relationship Id="rId5" Type="http://schemas.openxmlformats.org/officeDocument/2006/relationships/tags" Target="../tags/tag216.xml"/><Relationship Id="rId15" Type="http://schemas.openxmlformats.org/officeDocument/2006/relationships/chart" Target="../charts/chart21.xml"/><Relationship Id="rId10" Type="http://schemas.openxmlformats.org/officeDocument/2006/relationships/tags" Target="../tags/tag221.xml"/><Relationship Id="rId4" Type="http://schemas.openxmlformats.org/officeDocument/2006/relationships/tags" Target="../tags/tag215.xml"/><Relationship Id="rId9" Type="http://schemas.openxmlformats.org/officeDocument/2006/relationships/tags" Target="../tags/tag220.xml"/><Relationship Id="rId14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232.xml"/><Relationship Id="rId13" Type="http://schemas.openxmlformats.org/officeDocument/2006/relationships/tags" Target="../tags/tag237.xml"/><Relationship Id="rId18" Type="http://schemas.openxmlformats.org/officeDocument/2006/relationships/chart" Target="../charts/chart23.xml"/><Relationship Id="rId3" Type="http://schemas.openxmlformats.org/officeDocument/2006/relationships/tags" Target="../tags/tag227.xml"/><Relationship Id="rId7" Type="http://schemas.openxmlformats.org/officeDocument/2006/relationships/tags" Target="../tags/tag231.xml"/><Relationship Id="rId12" Type="http://schemas.openxmlformats.org/officeDocument/2006/relationships/tags" Target="../tags/tag236.xml"/><Relationship Id="rId17" Type="http://schemas.openxmlformats.org/officeDocument/2006/relationships/slideLayout" Target="../slideLayouts/slideLayout27.xml"/><Relationship Id="rId2" Type="http://schemas.openxmlformats.org/officeDocument/2006/relationships/tags" Target="../tags/tag226.xml"/><Relationship Id="rId16" Type="http://schemas.openxmlformats.org/officeDocument/2006/relationships/tags" Target="../tags/tag240.xml"/><Relationship Id="rId1" Type="http://schemas.openxmlformats.org/officeDocument/2006/relationships/tags" Target="../tags/tag225.xml"/><Relationship Id="rId6" Type="http://schemas.openxmlformats.org/officeDocument/2006/relationships/tags" Target="../tags/tag230.xml"/><Relationship Id="rId11" Type="http://schemas.openxmlformats.org/officeDocument/2006/relationships/tags" Target="../tags/tag235.xml"/><Relationship Id="rId5" Type="http://schemas.openxmlformats.org/officeDocument/2006/relationships/tags" Target="../tags/tag229.xml"/><Relationship Id="rId15" Type="http://schemas.openxmlformats.org/officeDocument/2006/relationships/tags" Target="../tags/tag239.xml"/><Relationship Id="rId10" Type="http://schemas.openxmlformats.org/officeDocument/2006/relationships/tags" Target="../tags/tag234.xml"/><Relationship Id="rId19" Type="http://schemas.openxmlformats.org/officeDocument/2006/relationships/chart" Target="../charts/chart24.xml"/><Relationship Id="rId4" Type="http://schemas.openxmlformats.org/officeDocument/2006/relationships/tags" Target="../tags/tag228.xml"/><Relationship Id="rId9" Type="http://schemas.openxmlformats.org/officeDocument/2006/relationships/tags" Target="../tags/tag233.xml"/><Relationship Id="rId14" Type="http://schemas.openxmlformats.org/officeDocument/2006/relationships/tags" Target="../tags/tag23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chart" Target="../charts/chart1.xml"/><Relationship Id="rId5" Type="http://schemas.openxmlformats.org/officeDocument/2006/relationships/tags" Target="../tags/tag10.xml"/><Relationship Id="rId10" Type="http://schemas.openxmlformats.org/officeDocument/2006/relationships/notesSlide" Target="../notesSlides/notesSlide1.xml"/><Relationship Id="rId4" Type="http://schemas.openxmlformats.org/officeDocument/2006/relationships/tags" Target="../tags/tag9.xml"/><Relationship Id="rId9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17.xml"/><Relationship Id="rId7" Type="http://schemas.openxmlformats.org/officeDocument/2006/relationships/slideLayout" Target="../slideLayouts/slideLayout9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10" Type="http://schemas.openxmlformats.org/officeDocument/2006/relationships/chart" Target="../charts/chart3.xml"/><Relationship Id="rId4" Type="http://schemas.openxmlformats.org/officeDocument/2006/relationships/tags" Target="../tags/tag18.xml"/><Relationship Id="rId9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chart" Target="../charts/chart5.xml"/><Relationship Id="rId5" Type="http://schemas.openxmlformats.org/officeDocument/2006/relationships/tags" Target="../tags/tag25.xml"/><Relationship Id="rId10" Type="http://schemas.openxmlformats.org/officeDocument/2006/relationships/chart" Target="../charts/chart4.xml"/><Relationship Id="rId4" Type="http://schemas.openxmlformats.org/officeDocument/2006/relationships/tags" Target="../tags/tag24.xml"/><Relationship Id="rId9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tags" Target="../tags/tag43.xml"/><Relationship Id="rId18" Type="http://schemas.openxmlformats.org/officeDocument/2006/relationships/tags" Target="../tags/tag48.xml"/><Relationship Id="rId26" Type="http://schemas.openxmlformats.org/officeDocument/2006/relationships/tags" Target="../tags/tag56.xml"/><Relationship Id="rId39" Type="http://schemas.openxmlformats.org/officeDocument/2006/relationships/image" Target="../media/image17.png"/><Relationship Id="rId3" Type="http://schemas.openxmlformats.org/officeDocument/2006/relationships/tags" Target="../tags/tag33.xml"/><Relationship Id="rId21" Type="http://schemas.openxmlformats.org/officeDocument/2006/relationships/tags" Target="../tags/tag51.xml"/><Relationship Id="rId34" Type="http://schemas.openxmlformats.org/officeDocument/2006/relationships/image" Target="../media/image12.png"/><Relationship Id="rId42" Type="http://schemas.openxmlformats.org/officeDocument/2006/relationships/image" Target="../media/image20.png"/><Relationship Id="rId47" Type="http://schemas.openxmlformats.org/officeDocument/2006/relationships/image" Target="../media/image25.png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17" Type="http://schemas.openxmlformats.org/officeDocument/2006/relationships/tags" Target="../tags/tag47.xml"/><Relationship Id="rId25" Type="http://schemas.openxmlformats.org/officeDocument/2006/relationships/tags" Target="../tags/tag55.xml"/><Relationship Id="rId33" Type="http://schemas.openxmlformats.org/officeDocument/2006/relationships/slideLayout" Target="../slideLayouts/slideLayout9.xml"/><Relationship Id="rId38" Type="http://schemas.openxmlformats.org/officeDocument/2006/relationships/image" Target="../media/image16.png"/><Relationship Id="rId46" Type="http://schemas.openxmlformats.org/officeDocument/2006/relationships/image" Target="../media/image24.png"/><Relationship Id="rId2" Type="http://schemas.openxmlformats.org/officeDocument/2006/relationships/tags" Target="../tags/tag32.xml"/><Relationship Id="rId16" Type="http://schemas.openxmlformats.org/officeDocument/2006/relationships/tags" Target="../tags/tag46.xml"/><Relationship Id="rId20" Type="http://schemas.openxmlformats.org/officeDocument/2006/relationships/tags" Target="../tags/tag50.xml"/><Relationship Id="rId29" Type="http://schemas.openxmlformats.org/officeDocument/2006/relationships/tags" Target="../tags/tag59.xml"/><Relationship Id="rId41" Type="http://schemas.openxmlformats.org/officeDocument/2006/relationships/image" Target="../media/image19.png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24" Type="http://schemas.openxmlformats.org/officeDocument/2006/relationships/tags" Target="../tags/tag54.xml"/><Relationship Id="rId32" Type="http://schemas.openxmlformats.org/officeDocument/2006/relationships/tags" Target="../tags/tag62.xml"/><Relationship Id="rId37" Type="http://schemas.openxmlformats.org/officeDocument/2006/relationships/image" Target="../media/image15.png"/><Relationship Id="rId40" Type="http://schemas.openxmlformats.org/officeDocument/2006/relationships/image" Target="../media/image18.png"/><Relationship Id="rId45" Type="http://schemas.openxmlformats.org/officeDocument/2006/relationships/image" Target="../media/image23.png"/><Relationship Id="rId5" Type="http://schemas.openxmlformats.org/officeDocument/2006/relationships/tags" Target="../tags/tag35.xml"/><Relationship Id="rId15" Type="http://schemas.openxmlformats.org/officeDocument/2006/relationships/tags" Target="../tags/tag45.xml"/><Relationship Id="rId23" Type="http://schemas.openxmlformats.org/officeDocument/2006/relationships/tags" Target="../tags/tag53.xml"/><Relationship Id="rId28" Type="http://schemas.openxmlformats.org/officeDocument/2006/relationships/tags" Target="../tags/tag58.xml"/><Relationship Id="rId36" Type="http://schemas.openxmlformats.org/officeDocument/2006/relationships/image" Target="../media/image14.png"/><Relationship Id="rId10" Type="http://schemas.openxmlformats.org/officeDocument/2006/relationships/tags" Target="../tags/tag40.xml"/><Relationship Id="rId19" Type="http://schemas.openxmlformats.org/officeDocument/2006/relationships/tags" Target="../tags/tag49.xml"/><Relationship Id="rId31" Type="http://schemas.openxmlformats.org/officeDocument/2006/relationships/tags" Target="../tags/tag61.xml"/><Relationship Id="rId44" Type="http://schemas.openxmlformats.org/officeDocument/2006/relationships/image" Target="../media/image22.png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tags" Target="../tags/tag44.xml"/><Relationship Id="rId22" Type="http://schemas.openxmlformats.org/officeDocument/2006/relationships/tags" Target="../tags/tag52.xml"/><Relationship Id="rId27" Type="http://schemas.openxmlformats.org/officeDocument/2006/relationships/tags" Target="../tags/tag57.xml"/><Relationship Id="rId30" Type="http://schemas.openxmlformats.org/officeDocument/2006/relationships/tags" Target="../tags/tag60.xml"/><Relationship Id="rId35" Type="http://schemas.openxmlformats.org/officeDocument/2006/relationships/image" Target="../media/image13.png"/><Relationship Id="rId43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70.xml"/><Relationship Id="rId13" Type="http://schemas.openxmlformats.org/officeDocument/2006/relationships/tags" Target="../tags/tag75.xml"/><Relationship Id="rId18" Type="http://schemas.openxmlformats.org/officeDocument/2006/relationships/tags" Target="../tags/tag80.xml"/><Relationship Id="rId26" Type="http://schemas.openxmlformats.org/officeDocument/2006/relationships/tags" Target="../tags/tag88.xml"/><Relationship Id="rId39" Type="http://schemas.openxmlformats.org/officeDocument/2006/relationships/image" Target="../media/image30.png"/><Relationship Id="rId3" Type="http://schemas.openxmlformats.org/officeDocument/2006/relationships/tags" Target="../tags/tag65.xml"/><Relationship Id="rId21" Type="http://schemas.openxmlformats.org/officeDocument/2006/relationships/tags" Target="../tags/tag83.xml"/><Relationship Id="rId34" Type="http://schemas.openxmlformats.org/officeDocument/2006/relationships/slideLayout" Target="../slideLayouts/slideLayout9.xml"/><Relationship Id="rId42" Type="http://schemas.openxmlformats.org/officeDocument/2006/relationships/image" Target="../media/image33.png"/><Relationship Id="rId47" Type="http://schemas.openxmlformats.org/officeDocument/2006/relationships/image" Target="../media/image38.png"/><Relationship Id="rId7" Type="http://schemas.openxmlformats.org/officeDocument/2006/relationships/tags" Target="../tags/tag69.xml"/><Relationship Id="rId12" Type="http://schemas.openxmlformats.org/officeDocument/2006/relationships/tags" Target="../tags/tag74.xml"/><Relationship Id="rId17" Type="http://schemas.openxmlformats.org/officeDocument/2006/relationships/tags" Target="../tags/tag79.xml"/><Relationship Id="rId25" Type="http://schemas.openxmlformats.org/officeDocument/2006/relationships/tags" Target="../tags/tag87.xml"/><Relationship Id="rId33" Type="http://schemas.openxmlformats.org/officeDocument/2006/relationships/tags" Target="../tags/tag95.xml"/><Relationship Id="rId38" Type="http://schemas.openxmlformats.org/officeDocument/2006/relationships/image" Target="../media/image29.png"/><Relationship Id="rId46" Type="http://schemas.openxmlformats.org/officeDocument/2006/relationships/image" Target="../media/image37.png"/><Relationship Id="rId2" Type="http://schemas.openxmlformats.org/officeDocument/2006/relationships/tags" Target="../tags/tag64.xml"/><Relationship Id="rId16" Type="http://schemas.openxmlformats.org/officeDocument/2006/relationships/tags" Target="../tags/tag78.xml"/><Relationship Id="rId20" Type="http://schemas.openxmlformats.org/officeDocument/2006/relationships/tags" Target="../tags/tag82.xml"/><Relationship Id="rId29" Type="http://schemas.openxmlformats.org/officeDocument/2006/relationships/tags" Target="../tags/tag91.xml"/><Relationship Id="rId41" Type="http://schemas.openxmlformats.org/officeDocument/2006/relationships/image" Target="../media/image32.png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11" Type="http://schemas.openxmlformats.org/officeDocument/2006/relationships/tags" Target="../tags/tag73.xml"/><Relationship Id="rId24" Type="http://schemas.openxmlformats.org/officeDocument/2006/relationships/tags" Target="../tags/tag86.xml"/><Relationship Id="rId32" Type="http://schemas.openxmlformats.org/officeDocument/2006/relationships/tags" Target="../tags/tag94.xml"/><Relationship Id="rId37" Type="http://schemas.openxmlformats.org/officeDocument/2006/relationships/image" Target="../media/image28.png"/><Relationship Id="rId40" Type="http://schemas.openxmlformats.org/officeDocument/2006/relationships/image" Target="../media/image31.png"/><Relationship Id="rId45" Type="http://schemas.openxmlformats.org/officeDocument/2006/relationships/image" Target="../media/image36.png"/><Relationship Id="rId5" Type="http://schemas.openxmlformats.org/officeDocument/2006/relationships/tags" Target="../tags/tag67.xml"/><Relationship Id="rId15" Type="http://schemas.openxmlformats.org/officeDocument/2006/relationships/tags" Target="../tags/tag77.xml"/><Relationship Id="rId23" Type="http://schemas.openxmlformats.org/officeDocument/2006/relationships/tags" Target="../tags/tag85.xml"/><Relationship Id="rId28" Type="http://schemas.openxmlformats.org/officeDocument/2006/relationships/tags" Target="../tags/tag90.xml"/><Relationship Id="rId36" Type="http://schemas.openxmlformats.org/officeDocument/2006/relationships/image" Target="../media/image27.png"/><Relationship Id="rId10" Type="http://schemas.openxmlformats.org/officeDocument/2006/relationships/tags" Target="../tags/tag72.xml"/><Relationship Id="rId19" Type="http://schemas.openxmlformats.org/officeDocument/2006/relationships/tags" Target="../tags/tag81.xml"/><Relationship Id="rId31" Type="http://schemas.openxmlformats.org/officeDocument/2006/relationships/tags" Target="../tags/tag93.xml"/><Relationship Id="rId44" Type="http://schemas.openxmlformats.org/officeDocument/2006/relationships/image" Target="../media/image35.png"/><Relationship Id="rId4" Type="http://schemas.openxmlformats.org/officeDocument/2006/relationships/tags" Target="../tags/tag66.xml"/><Relationship Id="rId9" Type="http://schemas.openxmlformats.org/officeDocument/2006/relationships/tags" Target="../tags/tag71.xml"/><Relationship Id="rId14" Type="http://schemas.openxmlformats.org/officeDocument/2006/relationships/tags" Target="../tags/tag76.xml"/><Relationship Id="rId22" Type="http://schemas.openxmlformats.org/officeDocument/2006/relationships/tags" Target="../tags/tag84.xml"/><Relationship Id="rId27" Type="http://schemas.openxmlformats.org/officeDocument/2006/relationships/tags" Target="../tags/tag89.xml"/><Relationship Id="rId30" Type="http://schemas.openxmlformats.org/officeDocument/2006/relationships/tags" Target="../tags/tag92.xml"/><Relationship Id="rId35" Type="http://schemas.openxmlformats.org/officeDocument/2006/relationships/image" Target="../media/image26.png"/><Relationship Id="rId43" Type="http://schemas.openxmlformats.org/officeDocument/2006/relationships/image" Target="../media/image34.png"/><Relationship Id="rId48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43346" y="3693109"/>
            <a:ext cx="11905307" cy="2367967"/>
          </a:xfrm>
        </p:spPr>
        <p:txBody>
          <a:bodyPr>
            <a:normAutofit/>
          </a:bodyPr>
          <a:lstStyle/>
          <a:p>
            <a:r>
              <a:rPr lang="cs-CZ" sz="4000" b="1" dirty="0"/>
              <a:t>Souhrnné výsledky testů ze škol</a:t>
            </a:r>
          </a:p>
          <a:p>
            <a:r>
              <a:rPr lang="cs-CZ" sz="4000" i="1" dirty="0"/>
              <a:t>- Průběžné hlášení: 8. 6. 2021- </a:t>
            </a:r>
          </a:p>
        </p:txBody>
      </p:sp>
    </p:spTree>
    <p:extLst>
      <p:ext uri="{BB962C8B-B14F-4D97-AF65-F5344CB8AC3E}">
        <p14:creationId xmlns:p14="http://schemas.microsoft.com/office/powerpoint/2010/main" val="2168229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64994" y="39452"/>
            <a:ext cx="11855555" cy="576000"/>
          </a:xfrm>
        </p:spPr>
        <p:txBody>
          <a:bodyPr/>
          <a:lstStyle/>
          <a:p>
            <a:pPr algn="ctr"/>
            <a:r>
              <a:rPr lang="cs-CZ" sz="2400" dirty="0"/>
              <a:t>Testy ve školách – souhrnné hodnocení </a:t>
            </a:r>
          </a:p>
        </p:txBody>
      </p:sp>
      <p:graphicFrame>
        <p:nvGraphicFramePr>
          <p:cNvPr id="2" name="Tabulka 1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31423881"/>
              </p:ext>
            </p:extLst>
          </p:nvPr>
        </p:nvGraphicFramePr>
        <p:xfrm>
          <a:off x="263825" y="1187288"/>
          <a:ext cx="11657891" cy="5052185"/>
        </p:xfrm>
        <a:graphic>
          <a:graphicData uri="http://schemas.openxmlformats.org/drawingml/2006/table">
            <a:tbl>
              <a:tblPr/>
              <a:tblGrid>
                <a:gridCol w="1434913">
                  <a:extLst>
                    <a:ext uri="{9D8B030D-6E8A-4147-A177-3AD203B41FA5}">
                      <a16:colId xmlns:a16="http://schemas.microsoft.com/office/drawing/2014/main" val="661560722"/>
                    </a:ext>
                  </a:extLst>
                </a:gridCol>
                <a:gridCol w="1649506">
                  <a:extLst>
                    <a:ext uri="{9D8B030D-6E8A-4147-A177-3AD203B41FA5}">
                      <a16:colId xmlns:a16="http://schemas.microsoft.com/office/drawing/2014/main" val="2506814337"/>
                    </a:ext>
                  </a:extLst>
                </a:gridCol>
                <a:gridCol w="1461247">
                  <a:extLst>
                    <a:ext uri="{9D8B030D-6E8A-4147-A177-3AD203B41FA5}">
                      <a16:colId xmlns:a16="http://schemas.microsoft.com/office/drawing/2014/main" val="215986214"/>
                    </a:ext>
                  </a:extLst>
                </a:gridCol>
                <a:gridCol w="1756853">
                  <a:extLst>
                    <a:ext uri="{9D8B030D-6E8A-4147-A177-3AD203B41FA5}">
                      <a16:colId xmlns:a16="http://schemas.microsoft.com/office/drawing/2014/main" val="571367351"/>
                    </a:ext>
                  </a:extLst>
                </a:gridCol>
                <a:gridCol w="1575630">
                  <a:extLst>
                    <a:ext uri="{9D8B030D-6E8A-4147-A177-3AD203B41FA5}">
                      <a16:colId xmlns:a16="http://schemas.microsoft.com/office/drawing/2014/main" val="361299477"/>
                    </a:ext>
                  </a:extLst>
                </a:gridCol>
                <a:gridCol w="1611037">
                  <a:extLst>
                    <a:ext uri="{9D8B030D-6E8A-4147-A177-3AD203B41FA5}">
                      <a16:colId xmlns:a16="http://schemas.microsoft.com/office/drawing/2014/main" val="604021784"/>
                    </a:ext>
                  </a:extLst>
                </a:gridCol>
                <a:gridCol w="1847659">
                  <a:extLst>
                    <a:ext uri="{9D8B030D-6E8A-4147-A177-3AD203B41FA5}">
                      <a16:colId xmlns:a16="http://schemas.microsoft.com/office/drawing/2014/main" val="3985373225"/>
                    </a:ext>
                  </a:extLst>
                </a:gridCol>
                <a:gridCol w="321046">
                  <a:extLst>
                    <a:ext uri="{9D8B030D-6E8A-4147-A177-3AD203B41FA5}">
                      <a16:colId xmlns:a16="http://schemas.microsoft.com/office/drawing/2014/main" val="2540171068"/>
                    </a:ext>
                  </a:extLst>
                </a:gridCol>
              </a:tblGrid>
              <a:tr h="510161">
                <a:tc rowSpan="2">
                  <a:txBody>
                    <a:bodyPr/>
                    <a:lstStyle/>
                    <a:p>
                      <a:pPr algn="ctr"/>
                      <a:r>
                        <a:rPr lang="cs-CZ" b="1" dirty="0">
                          <a:effectLst/>
                        </a:rPr>
                        <a:t>Hodnocený týden </a:t>
                      </a:r>
                    </a:p>
                  </a:txBody>
                  <a:tcPr marL="44450" marR="4445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cs-CZ" b="1" dirty="0">
                          <a:solidFill>
                            <a:schemeClr val="tx1"/>
                          </a:solidFill>
                          <a:effectLst/>
                        </a:rPr>
                        <a:t>Žáci*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b="1" dirty="0">
                          <a:solidFill>
                            <a:schemeClr val="tx1"/>
                          </a:solidFill>
                          <a:effectLst/>
                        </a:rPr>
                        <a:t>Zaměstnanci 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382023"/>
                  </a:ext>
                </a:extLst>
              </a:tr>
              <a:tr h="824200">
                <a:tc vMerge="1">
                  <a:txBody>
                    <a:bodyPr/>
                    <a:lstStyle/>
                    <a:p>
                      <a:pPr algn="ctr"/>
                      <a:endParaRPr lang="cs-CZ" dirty="0">
                        <a:effectLst/>
                      </a:endParaRP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1" dirty="0">
                          <a:solidFill>
                            <a:schemeClr val="tx1"/>
                          </a:solidFill>
                          <a:effectLst/>
                        </a:rPr>
                        <a:t>Záchyt v % provedených testů</a:t>
                      </a:r>
                      <a:endParaRPr lang="cs-CZ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1" dirty="0">
                          <a:solidFill>
                            <a:schemeClr val="tx1"/>
                          </a:solidFill>
                          <a:effectLst/>
                        </a:rPr>
                        <a:t>Záchyt na 100tis. testů</a:t>
                      </a:r>
                      <a:endParaRPr lang="cs-CZ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1" dirty="0">
                          <a:solidFill>
                            <a:schemeClr val="tx1"/>
                          </a:solidFill>
                          <a:effectLst/>
                        </a:rPr>
                        <a:t>% neprůkazných testů</a:t>
                      </a:r>
                      <a:endParaRPr lang="cs-CZ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1" dirty="0">
                          <a:solidFill>
                            <a:schemeClr val="tx1"/>
                          </a:solidFill>
                          <a:effectLst/>
                        </a:rPr>
                        <a:t>Záchyt v % provedených testů</a:t>
                      </a:r>
                      <a:endParaRPr lang="cs-CZ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1" dirty="0">
                          <a:solidFill>
                            <a:schemeClr val="tx1"/>
                          </a:solidFill>
                          <a:effectLst/>
                        </a:rPr>
                        <a:t>Záchyt na 100tis. testů</a:t>
                      </a:r>
                      <a:endParaRPr lang="cs-CZ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b="1" dirty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</a:p>
                    <a:p>
                      <a:pPr algn="ctr"/>
                      <a:r>
                        <a:rPr lang="cs-CZ" b="1" dirty="0">
                          <a:solidFill>
                            <a:schemeClr val="tx1"/>
                          </a:solidFill>
                          <a:effectLst/>
                        </a:rPr>
                        <a:t>neprůkazných testů</a:t>
                      </a:r>
                      <a:endParaRPr lang="cs-CZ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668919"/>
                  </a:ext>
                </a:extLst>
              </a:tr>
              <a:tr h="559006"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Týden 1</a:t>
                      </a:r>
                    </a:p>
                    <a:p>
                      <a:pPr algn="ctr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26.4– 2.5.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0,039%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0,035%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L>
                      <a:noFill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919800"/>
                  </a:ext>
                </a:extLst>
              </a:tr>
              <a:tr h="559006"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Týden 2</a:t>
                      </a:r>
                    </a:p>
                    <a:p>
                      <a:pPr algn="ctr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3.5.</a:t>
                      </a:r>
                      <a:r>
                        <a:rPr lang="cs-CZ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– 9.5.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0,027%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0,023%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L>
                      <a:noFill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1906264"/>
                  </a:ext>
                </a:extLst>
              </a:tr>
              <a:tr h="559006"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Týden 3</a:t>
                      </a:r>
                    </a:p>
                    <a:p>
                      <a:pPr algn="ctr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10.5. – 16.5.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0,025%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0,032%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L>
                      <a:noFill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8076232"/>
                  </a:ext>
                </a:extLst>
              </a:tr>
              <a:tr h="36631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Týden 4</a:t>
                      </a:r>
                    </a:p>
                    <a:p>
                      <a:pPr algn="ctr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17.5. – 23.5.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0,049%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0,048%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L>
                      <a:noFill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5249894"/>
                  </a:ext>
                </a:extLst>
              </a:tr>
              <a:tr h="36631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Týden 5</a:t>
                      </a:r>
                    </a:p>
                    <a:p>
                      <a:pPr algn="ctr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24.5. – 30.5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0,035%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0,039%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L>
                      <a:noFill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8433359"/>
                  </a:ext>
                </a:extLst>
              </a:tr>
              <a:tr h="55800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Týden 6</a:t>
                      </a:r>
                    </a:p>
                    <a:p>
                      <a:pPr algn="ctr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31.5. – 6.6.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0,038%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0,036%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L>
                      <a:noFill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4490130"/>
                  </a:ext>
                </a:extLst>
              </a:tr>
              <a:tr h="36631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0,038%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0,036%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L>
                      <a:noFill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6247501"/>
                  </a:ext>
                </a:extLst>
              </a:tr>
            </a:tbl>
          </a:graphicData>
        </a:graphic>
      </p:graphicFrame>
      <p:sp>
        <p:nvSpPr>
          <p:cNvPr id="19" name="TextBox 4">
            <a:extLst>
              <a:ext uri="{FF2B5EF4-FFF2-40B4-BE49-F238E27FC236}">
                <a16:creationId xmlns:a16="http://schemas.microsoft.com/office/drawing/2014/main" id="{9F9BCD63-50E0-4D36-9A76-86F564E370F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3825" y="747481"/>
            <a:ext cx="2749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i="1" dirty="0">
                <a:solidFill>
                  <a:srgbClr val="000000"/>
                </a:solidFill>
              </a:rPr>
              <a:t>Datum exportu: 8. 6. 2021 18:00</a:t>
            </a:r>
            <a:endParaRPr lang="cs-CZ" sz="1400" i="1" dirty="0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8E40EDBC-756B-45F8-84B9-3427EA067CA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7629" y="6412021"/>
            <a:ext cx="11584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i="1" dirty="0"/>
              <a:t>Výsledky všech testů v rámci testování ve školách bez ohledu na věk žáka.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5209200" y="664068"/>
            <a:ext cx="6878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1400" i="1" dirty="0"/>
              <a:t>Podkladem pro tabulku jsou agregované výsledky testů hlášené přímo ze škol. </a:t>
            </a:r>
          </a:p>
          <a:p>
            <a:pPr algn="r"/>
            <a:r>
              <a:rPr lang="cs-CZ" sz="1400" i="1" dirty="0"/>
              <a:t>Jde tedy o průběžná data bez následných konfirmací. </a:t>
            </a:r>
          </a:p>
        </p:txBody>
      </p:sp>
    </p:spTree>
    <p:extLst>
      <p:ext uri="{BB962C8B-B14F-4D97-AF65-F5344CB8AC3E}">
        <p14:creationId xmlns:p14="http://schemas.microsoft.com/office/powerpoint/2010/main" val="736146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346" y="3769310"/>
            <a:ext cx="11905307" cy="1802816"/>
          </a:xfrm>
        </p:spPr>
        <p:txBody>
          <a:bodyPr>
            <a:normAutofit/>
          </a:bodyPr>
          <a:lstStyle/>
          <a:p>
            <a:r>
              <a:rPr lang="cs-CZ" sz="4000" b="1" dirty="0"/>
              <a:t>Výsledky testů ze škol v relaci s celkovými populačními záchyty nemoci u dětí </a:t>
            </a:r>
            <a:endParaRPr lang="cs-CZ" sz="4000" i="1" dirty="0"/>
          </a:p>
        </p:txBody>
      </p:sp>
    </p:spTree>
    <p:extLst>
      <p:ext uri="{BB962C8B-B14F-4D97-AF65-F5344CB8AC3E}">
        <p14:creationId xmlns:p14="http://schemas.microsoft.com/office/powerpoint/2010/main" val="2013923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/>
          <p:cNvSpPr txBox="1"/>
          <p:nvPr>
            <p:custDataLst>
              <p:tags r:id="rId1"/>
            </p:custDataLst>
          </p:nvPr>
        </p:nvSpPr>
        <p:spPr>
          <a:xfrm>
            <a:off x="114300" y="412883"/>
            <a:ext cx="118205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</a:rPr>
              <a:t>Všechny pozitivně potvrzené případy jsou šetřeny epidemiology</a:t>
            </a:r>
            <a:r>
              <a:rPr kumimoji="0" lang="cs-CZ" sz="28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</a:rPr>
              <a:t> na KHS. Tato šetření umožňují odlišit děti pravděpodobně nakažené v souvislosti se školní docházkou. U dětí ve věku 5 – 11 let, které jsou ve škole nejdéle, prokázalo epidemické šetření KHS u 30</a:t>
            </a:r>
            <a:r>
              <a:rPr lang="cs-CZ" sz="2800" b="1" dirty="0">
                <a:cs typeface="Arial" panose="020B0604020202020204" pitchFamily="34" charset="0"/>
              </a:rPr>
              <a:t> % z celkem zachycených nákaz souvislost se školou. Dále tento podíl nákaz souvisejících se školou klesá k </a:t>
            </a:r>
            <a:r>
              <a:rPr lang="cs-CZ" sz="2800" b="1" dirty="0" smtClean="0">
                <a:cs typeface="Arial" panose="020B0604020202020204" pitchFamily="34" charset="0"/>
              </a:rPr>
              <a:t>20 </a:t>
            </a:r>
            <a:r>
              <a:rPr lang="cs-CZ" sz="2800" b="1" dirty="0">
                <a:cs typeface="Arial" panose="020B0604020202020204" pitchFamily="34" charset="0"/>
              </a:rPr>
              <a:t>% (věková kategorie 12 – 15 let) a k 3 % (věková kategorie 16 – 19 let). </a:t>
            </a:r>
            <a:endParaRPr kumimoji="0" lang="cs-CZ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 txBox="1">
            <a:spLocks/>
          </p:cNvSpPr>
          <p:nvPr/>
        </p:nvSpPr>
        <p:spPr>
          <a:xfrm>
            <a:off x="430358" y="619620"/>
            <a:ext cx="11249025" cy="871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cs-CZ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0" name="Šipka dolů 9"/>
          <p:cNvSpPr/>
          <p:nvPr/>
        </p:nvSpPr>
        <p:spPr>
          <a:xfrm>
            <a:off x="5248707" y="3413296"/>
            <a:ext cx="1551709" cy="3929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1258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64994" y="39452"/>
            <a:ext cx="11855555" cy="576000"/>
          </a:xfrm>
        </p:spPr>
        <p:txBody>
          <a:bodyPr/>
          <a:lstStyle/>
          <a:p>
            <a:pPr algn="ctr"/>
            <a:r>
              <a:rPr lang="cs-CZ" sz="3000" dirty="0"/>
              <a:t>Testy hlášení ze škol – průběžné výsledky</a:t>
            </a:r>
          </a:p>
        </p:txBody>
      </p:sp>
      <p:sp>
        <p:nvSpPr>
          <p:cNvPr id="3" name="TextovéPole 2"/>
          <p:cNvSpPr txBox="1"/>
          <p:nvPr>
            <p:custDataLst>
              <p:tags r:id="rId2"/>
            </p:custDataLst>
          </p:nvPr>
        </p:nvSpPr>
        <p:spPr>
          <a:xfrm>
            <a:off x="224157" y="6476694"/>
            <a:ext cx="12097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i="1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rPr>
              <a:t>* CELKOVÝ SOUHRN V DATECH</a:t>
            </a:r>
            <a:r>
              <a:rPr kumimoji="0" lang="cs-CZ" sz="1600" i="1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rPr>
              <a:t> </a:t>
            </a:r>
            <a:r>
              <a:rPr lang="cs-CZ" sz="1600" i="1" dirty="0">
                <a:solidFill>
                  <a:srgbClr val="000000"/>
                </a:solidFill>
                <a:latin typeface="Arial" panose="020B0604020202020204"/>
              </a:rPr>
              <a:t>(bez dělení na </a:t>
            </a:r>
            <a:r>
              <a:rPr lang="cs-CZ" sz="1600" i="1" dirty="0">
                <a:latin typeface="Arial" panose="020B0604020202020204"/>
              </a:rPr>
              <a:t>věkové kategorie žáků, které nejsou v datech testování ve školách k dispozici)</a:t>
            </a:r>
            <a:r>
              <a:rPr kumimoji="0" lang="cs-CZ" sz="1600" i="1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</a:rPr>
              <a:t> </a:t>
            </a:r>
          </a:p>
        </p:txBody>
      </p:sp>
      <p:sp>
        <p:nvSpPr>
          <p:cNvPr id="6" name="TextovéPole 5"/>
          <p:cNvSpPr txBox="1"/>
          <p:nvPr>
            <p:custDataLst>
              <p:tags r:id="rId3"/>
            </p:custDataLst>
          </p:nvPr>
        </p:nvSpPr>
        <p:spPr>
          <a:xfrm>
            <a:off x="4455775" y="3156370"/>
            <a:ext cx="2221250" cy="76944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2200" b="1" dirty="0">
                <a:solidFill>
                  <a:srgbClr val="FFFFFF"/>
                </a:solidFill>
                <a:latin typeface="Arial" panose="020B0604020202020204"/>
              </a:rPr>
              <a:t>7 966 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tis. testů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2200" b="1" dirty="0">
                <a:solidFill>
                  <a:srgbClr val="FFFFFF"/>
                </a:solidFill>
                <a:latin typeface="Arial" panose="020B0604020202020204"/>
              </a:rPr>
              <a:t>2 935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záchytů</a:t>
            </a:r>
          </a:p>
        </p:txBody>
      </p:sp>
      <p:sp>
        <p:nvSpPr>
          <p:cNvPr id="8" name="Šipka doprava 7"/>
          <p:cNvSpPr/>
          <p:nvPr/>
        </p:nvSpPr>
        <p:spPr>
          <a:xfrm>
            <a:off x="7150615" y="3324401"/>
            <a:ext cx="733246" cy="3881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TextovéPole 8"/>
          <p:cNvSpPr txBox="1"/>
          <p:nvPr>
            <p:custDataLst>
              <p:tags r:id="rId4"/>
            </p:custDataLst>
          </p:nvPr>
        </p:nvSpPr>
        <p:spPr>
          <a:xfrm>
            <a:off x="8286750" y="3158610"/>
            <a:ext cx="2475781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</a:rPr>
              <a:t>Cca </a:t>
            </a:r>
            <a:r>
              <a:rPr lang="cs-CZ" sz="2200" b="1" dirty="0">
                <a:latin typeface="Arial" panose="020B0604020202020204"/>
              </a:rPr>
              <a:t>37</a:t>
            </a:r>
            <a:r>
              <a:rPr kumimoji="0" lang="cs-CZ" sz="2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</a:rPr>
              <a:t> záchytů na 100tis. testů</a:t>
            </a:r>
          </a:p>
        </p:txBody>
      </p:sp>
      <p:sp>
        <p:nvSpPr>
          <p:cNvPr id="10" name="TextovéPole 9"/>
          <p:cNvSpPr txBox="1"/>
          <p:nvPr>
            <p:custDataLst>
              <p:tags r:id="rId5"/>
            </p:custDataLst>
          </p:nvPr>
        </p:nvSpPr>
        <p:spPr>
          <a:xfrm>
            <a:off x="456172" y="3275726"/>
            <a:ext cx="2767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3200" b="1" i="1" dirty="0">
                <a:solidFill>
                  <a:srgbClr val="000000"/>
                </a:solidFill>
                <a:latin typeface="Arial" panose="020B0604020202020204"/>
              </a:rPr>
              <a:t>Ž</a:t>
            </a:r>
            <a:r>
              <a:rPr kumimoji="0" lang="cs-CZ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áci</a:t>
            </a:r>
            <a:r>
              <a:rPr kumimoji="0" lang="cs-CZ" sz="3200" b="1" i="1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celkem* </a:t>
            </a:r>
            <a:endParaRPr kumimoji="0" lang="cs-CZ" sz="32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" name="TextovéPole 10"/>
          <p:cNvSpPr txBox="1"/>
          <p:nvPr>
            <p:custDataLst>
              <p:tags r:id="rId6"/>
            </p:custDataLst>
          </p:nvPr>
        </p:nvSpPr>
        <p:spPr>
          <a:xfrm>
            <a:off x="4417674" y="1170788"/>
            <a:ext cx="2160227" cy="76944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 </a:t>
            </a:r>
            <a:r>
              <a:rPr lang="cs-CZ" sz="2200" b="1" dirty="0">
                <a:solidFill>
                  <a:srgbClr val="FFFFFF"/>
                </a:solidFill>
                <a:latin typeface="Arial" panose="020B0604020202020204"/>
              </a:rPr>
              <a:t>515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tis. testů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2200" b="1" dirty="0">
                <a:solidFill>
                  <a:srgbClr val="FFFFFF"/>
                </a:solidFill>
                <a:latin typeface="Arial" panose="020B0604020202020204"/>
              </a:rPr>
              <a:t>546 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záchytů</a:t>
            </a:r>
          </a:p>
        </p:txBody>
      </p:sp>
      <p:sp>
        <p:nvSpPr>
          <p:cNvPr id="12" name="Šipka doprava 11"/>
          <p:cNvSpPr/>
          <p:nvPr/>
        </p:nvSpPr>
        <p:spPr>
          <a:xfrm>
            <a:off x="7172504" y="1407712"/>
            <a:ext cx="733246" cy="3881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" name="TextovéPole 12"/>
          <p:cNvSpPr txBox="1"/>
          <p:nvPr>
            <p:custDataLst>
              <p:tags r:id="rId7"/>
            </p:custDataLst>
          </p:nvPr>
        </p:nvSpPr>
        <p:spPr>
          <a:xfrm>
            <a:off x="8286749" y="1226505"/>
            <a:ext cx="2475781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Cca 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36</a:t>
            </a:r>
            <a:r>
              <a:rPr kumimoji="0" lang="cs-CZ" sz="2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záchytů na 100tis. testů</a:t>
            </a:r>
          </a:p>
        </p:txBody>
      </p:sp>
      <p:sp>
        <p:nvSpPr>
          <p:cNvPr id="14" name="TextovéPole 13"/>
          <p:cNvSpPr txBox="1"/>
          <p:nvPr/>
        </p:nvSpPr>
        <p:spPr>
          <a:xfrm>
            <a:off x="456172" y="1367895"/>
            <a:ext cx="2767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Zaměstnanci</a:t>
            </a:r>
          </a:p>
        </p:txBody>
      </p:sp>
      <p:sp>
        <p:nvSpPr>
          <p:cNvPr id="19" name="TextBox 4">
            <a:extLst>
              <a:ext uri="{FF2B5EF4-FFF2-40B4-BE49-F238E27FC236}">
                <a16:creationId xmlns:a16="http://schemas.microsoft.com/office/drawing/2014/main" id="{9F9BCD63-50E0-4D36-9A76-86F564E370FE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0" y="648748"/>
            <a:ext cx="2749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i="1" dirty="0">
                <a:solidFill>
                  <a:srgbClr val="000000"/>
                </a:solidFill>
              </a:rPr>
              <a:t>Datum exportu: 8. 6. 2021 18:00</a:t>
            </a:r>
            <a:endParaRPr lang="cs-CZ" sz="1400" i="1" dirty="0"/>
          </a:p>
        </p:txBody>
      </p:sp>
      <p:sp>
        <p:nvSpPr>
          <p:cNvPr id="15" name="TextovéPole 14"/>
          <p:cNvSpPr txBox="1"/>
          <p:nvPr>
            <p:custDataLst>
              <p:tags r:id="rId9"/>
            </p:custDataLst>
          </p:nvPr>
        </p:nvSpPr>
        <p:spPr>
          <a:xfrm>
            <a:off x="292231" y="4849009"/>
            <a:ext cx="3182928" cy="135421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chemeClr val="bg1"/>
                </a:solidFill>
              </a:rPr>
              <a:t>Za sledované období bylo v </a:t>
            </a:r>
            <a:r>
              <a:rPr lang="cs-CZ" sz="2000" b="1" dirty="0">
                <a:solidFill>
                  <a:schemeClr val="bg1"/>
                </a:solidFill>
              </a:rPr>
              <a:t>ISIN</a:t>
            </a:r>
            <a:r>
              <a:rPr lang="cs-CZ" sz="2000" dirty="0">
                <a:solidFill>
                  <a:schemeClr val="bg1"/>
                </a:solidFill>
              </a:rPr>
              <a:t> celkem zachyceno</a:t>
            </a:r>
            <a:br>
              <a:rPr lang="cs-CZ" sz="2000" dirty="0">
                <a:solidFill>
                  <a:schemeClr val="bg1"/>
                </a:solidFill>
              </a:rPr>
            </a:br>
            <a:r>
              <a:rPr lang="cs-CZ" sz="2000" b="1" dirty="0">
                <a:solidFill>
                  <a:srgbClr val="FFFFFF"/>
                </a:solidFill>
                <a:latin typeface="Arial" panose="020B0604020202020204" pitchFamily="34" charset="0"/>
              </a:rPr>
              <a:t>10 923 </a:t>
            </a:r>
            <a:r>
              <a:rPr lang="cs-CZ" sz="2000" dirty="0">
                <a:solidFill>
                  <a:schemeClr val="bg1"/>
                </a:solidFill>
              </a:rPr>
              <a:t>nákaz u dětí </a:t>
            </a:r>
          </a:p>
          <a:p>
            <a:r>
              <a:rPr lang="cs-CZ" sz="2000" dirty="0">
                <a:solidFill>
                  <a:schemeClr val="bg1"/>
                </a:solidFill>
              </a:rPr>
              <a:t>(5 – 15 let)</a:t>
            </a:r>
            <a:r>
              <a:rPr lang="cs-CZ" sz="2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6" name="TextovéPole 15"/>
          <p:cNvSpPr txBox="1"/>
          <p:nvPr>
            <p:custDataLst>
              <p:tags r:id="rId10"/>
            </p:custDataLst>
          </p:nvPr>
        </p:nvSpPr>
        <p:spPr>
          <a:xfrm>
            <a:off x="8964951" y="4973578"/>
            <a:ext cx="3210419" cy="11079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2200" dirty="0"/>
              <a:t>Testy provedené přímo ve školách potvrdily </a:t>
            </a:r>
          </a:p>
          <a:p>
            <a:r>
              <a:rPr lang="cs-CZ" sz="2200" b="1" dirty="0"/>
              <a:t>2 935 </a:t>
            </a:r>
            <a:r>
              <a:rPr lang="cs-CZ" sz="2200" dirty="0"/>
              <a:t>záchytů nákazy</a:t>
            </a:r>
          </a:p>
        </p:txBody>
      </p:sp>
      <p:sp>
        <p:nvSpPr>
          <p:cNvPr id="17" name="TextovéPole 16"/>
          <p:cNvSpPr txBox="1"/>
          <p:nvPr>
            <p:custDataLst>
              <p:tags r:id="rId11"/>
            </p:custDataLst>
          </p:nvPr>
        </p:nvSpPr>
        <p:spPr>
          <a:xfrm>
            <a:off x="4196094" y="4573164"/>
            <a:ext cx="4330707" cy="17851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2200" dirty="0"/>
              <a:t>Epidemická šetření všech záznamů v </a:t>
            </a:r>
            <a:r>
              <a:rPr lang="cs-CZ" sz="2200" b="1" dirty="0"/>
              <a:t>ISIN</a:t>
            </a:r>
            <a:r>
              <a:rPr lang="cs-CZ" sz="2200" dirty="0"/>
              <a:t> prokázala </a:t>
            </a:r>
          </a:p>
          <a:p>
            <a:r>
              <a:rPr lang="cs-CZ" sz="2200" b="1" dirty="0"/>
              <a:t>2 851 </a:t>
            </a:r>
            <a:r>
              <a:rPr lang="cs-CZ" sz="2200" dirty="0"/>
              <a:t>nákaz dětí ve věku 5 – 15 let pravděpodobně souvisejících se školním kolektivem </a:t>
            </a:r>
          </a:p>
        </p:txBody>
      </p:sp>
      <p:cxnSp>
        <p:nvCxnSpPr>
          <p:cNvPr id="4" name="Přímá spojnice 3"/>
          <p:cNvCxnSpPr/>
          <p:nvPr/>
        </p:nvCxnSpPr>
        <p:spPr>
          <a:xfrm flipV="1">
            <a:off x="0" y="2505075"/>
            <a:ext cx="12192000" cy="285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Šipka doprava 4"/>
          <p:cNvSpPr/>
          <p:nvPr/>
        </p:nvSpPr>
        <p:spPr>
          <a:xfrm>
            <a:off x="3746873" y="3211878"/>
            <a:ext cx="342900" cy="739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1" name="Šipka doprava 20"/>
          <p:cNvSpPr/>
          <p:nvPr/>
        </p:nvSpPr>
        <p:spPr>
          <a:xfrm>
            <a:off x="3475159" y="1210900"/>
            <a:ext cx="342900" cy="739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2" name="Šipka doprava 21"/>
          <p:cNvSpPr/>
          <p:nvPr/>
        </p:nvSpPr>
        <p:spPr>
          <a:xfrm rot="5400000">
            <a:off x="1581204" y="3947041"/>
            <a:ext cx="342900" cy="739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3" name="Šipka doprava 22"/>
          <p:cNvSpPr/>
          <p:nvPr/>
        </p:nvSpPr>
        <p:spPr>
          <a:xfrm>
            <a:off x="3746873" y="5171249"/>
            <a:ext cx="342900" cy="739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5" name="Šipka doprava 24"/>
          <p:cNvSpPr/>
          <p:nvPr/>
        </p:nvSpPr>
        <p:spPr>
          <a:xfrm rot="10800000">
            <a:off x="8583951" y="5171249"/>
            <a:ext cx="342900" cy="739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TextovéPole 1"/>
          <p:cNvSpPr txBox="1"/>
          <p:nvPr/>
        </p:nvSpPr>
        <p:spPr>
          <a:xfrm>
            <a:off x="3746873" y="2689602"/>
            <a:ext cx="369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Testy ve školách </a:t>
            </a:r>
          </a:p>
        </p:txBody>
      </p:sp>
      <p:sp>
        <p:nvSpPr>
          <p:cNvPr id="24" name="TextovéPole 23"/>
          <p:cNvSpPr txBox="1"/>
          <p:nvPr/>
        </p:nvSpPr>
        <p:spPr>
          <a:xfrm>
            <a:off x="3649937" y="782752"/>
            <a:ext cx="369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Testy ve školách </a:t>
            </a:r>
          </a:p>
        </p:txBody>
      </p:sp>
    </p:spTree>
    <p:extLst>
      <p:ext uri="{BB962C8B-B14F-4D97-AF65-F5344CB8AC3E}">
        <p14:creationId xmlns:p14="http://schemas.microsoft.com/office/powerpoint/2010/main" val="1337063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64994" y="39452"/>
            <a:ext cx="11855555" cy="576000"/>
          </a:xfrm>
        </p:spPr>
        <p:txBody>
          <a:bodyPr/>
          <a:lstStyle/>
          <a:p>
            <a:pPr algn="ctr"/>
            <a:r>
              <a:rPr lang="cs-CZ" sz="2400" dirty="0"/>
              <a:t>Populační záchyty nákazy u dětí různých věkových kategorií</a:t>
            </a:r>
          </a:p>
        </p:txBody>
      </p:sp>
      <p:sp>
        <p:nvSpPr>
          <p:cNvPr id="3" name="TextovéPole 2"/>
          <p:cNvSpPr txBox="1"/>
          <p:nvPr>
            <p:custDataLst>
              <p:tags r:id="rId2"/>
            </p:custDataLst>
          </p:nvPr>
        </p:nvSpPr>
        <p:spPr>
          <a:xfrm>
            <a:off x="224157" y="6476694"/>
            <a:ext cx="12097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i="1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rPr>
              <a:t>* CELKOVÝ </a:t>
            </a:r>
            <a:r>
              <a:rPr kumimoji="0" lang="cs-CZ" sz="1600" i="1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</a:rPr>
              <a:t>SOUHRN V DATECH</a:t>
            </a:r>
            <a:r>
              <a:rPr kumimoji="0" lang="cs-CZ" sz="1600" i="1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</a:rPr>
              <a:t> </a:t>
            </a:r>
            <a:r>
              <a:rPr lang="cs-CZ" sz="1600" i="1" dirty="0">
                <a:latin typeface="Arial" panose="020B0604020202020204"/>
              </a:rPr>
              <a:t>(bez dělení na věkové kategorie žáků, které nejsou v datech testování ve školách k dispozici)</a:t>
            </a:r>
            <a:r>
              <a:rPr kumimoji="0" lang="cs-CZ" sz="1600" i="1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</a:rPr>
              <a:t> </a:t>
            </a:r>
          </a:p>
        </p:txBody>
      </p:sp>
      <p:sp>
        <p:nvSpPr>
          <p:cNvPr id="10" name="TextovéPole 9"/>
          <p:cNvSpPr txBox="1"/>
          <p:nvPr>
            <p:custDataLst>
              <p:tags r:id="rId3"/>
            </p:custDataLst>
          </p:nvPr>
        </p:nvSpPr>
        <p:spPr>
          <a:xfrm>
            <a:off x="224157" y="1009108"/>
            <a:ext cx="2767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3200" b="1" i="1" dirty="0">
                <a:solidFill>
                  <a:srgbClr val="000000"/>
                </a:solidFill>
                <a:latin typeface="Arial" panose="020B0604020202020204"/>
              </a:rPr>
              <a:t>Děti 5 – 11 let</a:t>
            </a:r>
            <a:endParaRPr kumimoji="0" lang="cs-CZ" sz="32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TextBox 4">
            <a:extLst>
              <a:ext uri="{FF2B5EF4-FFF2-40B4-BE49-F238E27FC236}">
                <a16:creationId xmlns:a16="http://schemas.microsoft.com/office/drawing/2014/main" id="{9F9BCD63-50E0-4D36-9A76-86F564E370F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0" y="648748"/>
            <a:ext cx="2749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i="1" dirty="0">
                <a:solidFill>
                  <a:srgbClr val="000000"/>
                </a:solidFill>
              </a:rPr>
              <a:t>Datum exportu: 8. 6. 2021 18:00</a:t>
            </a:r>
            <a:endParaRPr lang="cs-CZ" sz="1400" i="1" dirty="0"/>
          </a:p>
        </p:txBody>
      </p:sp>
      <p:sp>
        <p:nvSpPr>
          <p:cNvPr id="15" name="TextovéPole 14"/>
          <p:cNvSpPr txBox="1"/>
          <p:nvPr>
            <p:custDataLst>
              <p:tags r:id="rId5"/>
            </p:custDataLst>
          </p:nvPr>
        </p:nvSpPr>
        <p:spPr>
          <a:xfrm>
            <a:off x="292231" y="1543834"/>
            <a:ext cx="4312272" cy="104644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chemeClr val="bg1"/>
                </a:solidFill>
              </a:rPr>
              <a:t>Za sledované období bylo v </a:t>
            </a:r>
            <a:r>
              <a:rPr lang="cs-CZ" sz="2000" b="1" dirty="0">
                <a:solidFill>
                  <a:schemeClr val="bg1"/>
                </a:solidFill>
              </a:rPr>
              <a:t>ISIN</a:t>
            </a:r>
            <a:r>
              <a:rPr lang="cs-CZ" sz="2000" dirty="0">
                <a:solidFill>
                  <a:schemeClr val="bg1"/>
                </a:solidFill>
              </a:rPr>
              <a:t> celkem zachyceno </a:t>
            </a:r>
            <a:r>
              <a:rPr lang="cs-CZ" sz="2000" b="1" u="sng" dirty="0">
                <a:solidFill>
                  <a:srgbClr val="FFFFFF"/>
                </a:solidFill>
                <a:latin typeface="Arial" panose="020B0604020202020204" pitchFamily="34" charset="0"/>
              </a:rPr>
              <a:t>6 805 </a:t>
            </a:r>
            <a:r>
              <a:rPr lang="cs-CZ" sz="2000" dirty="0">
                <a:solidFill>
                  <a:schemeClr val="bg1"/>
                </a:solidFill>
              </a:rPr>
              <a:t>nákaz </a:t>
            </a:r>
          </a:p>
          <a:p>
            <a:r>
              <a:rPr lang="cs-CZ" sz="2000" dirty="0">
                <a:solidFill>
                  <a:schemeClr val="bg1"/>
                </a:solidFill>
              </a:rPr>
              <a:t>u dětí (5 – 11 let)</a:t>
            </a:r>
            <a:r>
              <a:rPr lang="cs-CZ" sz="2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7" name="TextovéPole 16"/>
          <p:cNvSpPr txBox="1"/>
          <p:nvPr>
            <p:custDataLst>
              <p:tags r:id="rId6"/>
            </p:custDataLst>
          </p:nvPr>
        </p:nvSpPr>
        <p:spPr>
          <a:xfrm>
            <a:off x="5289543" y="1402633"/>
            <a:ext cx="4216407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2000" dirty="0"/>
              <a:t>Epidemická šetření v </a:t>
            </a:r>
            <a:r>
              <a:rPr lang="cs-CZ" sz="2000" b="1" dirty="0"/>
              <a:t>ISIN</a:t>
            </a:r>
            <a:r>
              <a:rPr lang="cs-CZ" sz="2000" dirty="0"/>
              <a:t> prokázala </a:t>
            </a:r>
            <a:r>
              <a:rPr lang="cs-CZ" sz="2000" b="1" dirty="0"/>
              <a:t>2 040 </a:t>
            </a:r>
            <a:r>
              <a:rPr lang="cs-CZ" sz="2000" dirty="0"/>
              <a:t>nákaz pravděpodobně souvisejících se školním kolektivem </a:t>
            </a:r>
            <a:r>
              <a:rPr lang="cs-CZ" sz="2000" b="1" dirty="0"/>
              <a:t>(30 % celku)</a:t>
            </a:r>
          </a:p>
        </p:txBody>
      </p:sp>
      <p:sp>
        <p:nvSpPr>
          <p:cNvPr id="23" name="Šipka doprava 22"/>
          <p:cNvSpPr/>
          <p:nvPr/>
        </p:nvSpPr>
        <p:spPr>
          <a:xfrm>
            <a:off x="4794623" y="1712431"/>
            <a:ext cx="342900" cy="739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7" name="TextovéPole 26"/>
          <p:cNvSpPr txBox="1"/>
          <p:nvPr>
            <p:custDataLst>
              <p:tags r:id="rId7"/>
            </p:custDataLst>
          </p:nvPr>
        </p:nvSpPr>
        <p:spPr>
          <a:xfrm>
            <a:off x="224157" y="2725899"/>
            <a:ext cx="327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3200" b="1" i="1" dirty="0">
                <a:solidFill>
                  <a:srgbClr val="000000"/>
                </a:solidFill>
                <a:latin typeface="Arial" panose="020B0604020202020204"/>
              </a:rPr>
              <a:t>Děti 12 – 15 let</a:t>
            </a:r>
            <a:endParaRPr kumimoji="0" lang="cs-CZ" sz="32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8" name="TextovéPole 27"/>
          <p:cNvSpPr txBox="1"/>
          <p:nvPr>
            <p:custDataLst>
              <p:tags r:id="rId8"/>
            </p:custDataLst>
          </p:nvPr>
        </p:nvSpPr>
        <p:spPr>
          <a:xfrm>
            <a:off x="292231" y="3308250"/>
            <a:ext cx="4312272" cy="104644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chemeClr val="bg1"/>
                </a:solidFill>
              </a:rPr>
              <a:t>Za sledované období bylo v </a:t>
            </a:r>
            <a:r>
              <a:rPr lang="cs-CZ" sz="2000" b="1" dirty="0">
                <a:solidFill>
                  <a:schemeClr val="bg1"/>
                </a:solidFill>
              </a:rPr>
              <a:t>ISIN</a:t>
            </a:r>
            <a:r>
              <a:rPr lang="cs-CZ" sz="2000" dirty="0">
                <a:solidFill>
                  <a:schemeClr val="bg1"/>
                </a:solidFill>
              </a:rPr>
              <a:t> celkem zachyceno </a:t>
            </a:r>
            <a:r>
              <a:rPr lang="pt-BR" sz="2000" b="1" u="sng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  <a:r>
              <a:rPr lang="cs-CZ" sz="2000" b="1" u="sng" dirty="0">
                <a:solidFill>
                  <a:schemeClr val="bg1"/>
                </a:solidFill>
                <a:latin typeface="Arial" panose="020B0604020202020204" pitchFamily="34" charset="0"/>
              </a:rPr>
              <a:t> 118 </a:t>
            </a:r>
            <a:r>
              <a:rPr lang="cs-CZ" sz="2000" dirty="0">
                <a:solidFill>
                  <a:schemeClr val="bg1"/>
                </a:solidFill>
              </a:rPr>
              <a:t>nákaz </a:t>
            </a:r>
          </a:p>
          <a:p>
            <a:r>
              <a:rPr lang="cs-CZ" sz="2000" dirty="0">
                <a:solidFill>
                  <a:schemeClr val="bg1"/>
                </a:solidFill>
              </a:rPr>
              <a:t>u dětí (12 – 15 let)</a:t>
            </a:r>
            <a:r>
              <a:rPr lang="cs-CZ" sz="2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9" name="TextovéPole 28"/>
          <p:cNvSpPr txBox="1"/>
          <p:nvPr>
            <p:custDataLst>
              <p:tags r:id="rId9"/>
            </p:custDataLst>
          </p:nvPr>
        </p:nvSpPr>
        <p:spPr>
          <a:xfrm>
            <a:off x="5289543" y="3149720"/>
            <a:ext cx="4216407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2000" dirty="0"/>
              <a:t>Epidemická šetření v </a:t>
            </a:r>
            <a:r>
              <a:rPr lang="cs-CZ" sz="2000" b="1" dirty="0"/>
              <a:t>ISIN</a:t>
            </a:r>
            <a:r>
              <a:rPr lang="cs-CZ" sz="2000" dirty="0"/>
              <a:t> prokázala </a:t>
            </a:r>
            <a:r>
              <a:rPr lang="cs-CZ" sz="2000" b="1" dirty="0"/>
              <a:t>811 </a:t>
            </a:r>
            <a:r>
              <a:rPr lang="cs-CZ" sz="2000" dirty="0"/>
              <a:t>nákaz pravděpodobně souvisejících se školním kolektivem </a:t>
            </a:r>
            <a:r>
              <a:rPr lang="cs-CZ" sz="2000" b="1" dirty="0"/>
              <a:t>(20 % celku)</a:t>
            </a:r>
          </a:p>
        </p:txBody>
      </p:sp>
      <p:sp>
        <p:nvSpPr>
          <p:cNvPr id="30" name="Šipka doprava 29"/>
          <p:cNvSpPr/>
          <p:nvPr/>
        </p:nvSpPr>
        <p:spPr>
          <a:xfrm>
            <a:off x="4794623" y="3459518"/>
            <a:ext cx="342900" cy="739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1" name="TextovéPole 30"/>
          <p:cNvSpPr txBox="1"/>
          <p:nvPr>
            <p:custDataLst>
              <p:tags r:id="rId10"/>
            </p:custDataLst>
          </p:nvPr>
        </p:nvSpPr>
        <p:spPr>
          <a:xfrm>
            <a:off x="224157" y="4518452"/>
            <a:ext cx="327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3200" b="1" i="1" dirty="0">
                <a:solidFill>
                  <a:srgbClr val="000000"/>
                </a:solidFill>
                <a:latin typeface="Arial" panose="020B0604020202020204"/>
              </a:rPr>
              <a:t>Děti 16 – 19 let</a:t>
            </a:r>
            <a:endParaRPr kumimoji="0" lang="cs-CZ" sz="32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2" name="TextovéPole 31"/>
          <p:cNvSpPr txBox="1"/>
          <p:nvPr>
            <p:custDataLst>
              <p:tags r:id="rId11"/>
            </p:custDataLst>
          </p:nvPr>
        </p:nvSpPr>
        <p:spPr>
          <a:xfrm>
            <a:off x="292231" y="5081753"/>
            <a:ext cx="4312272" cy="104644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chemeClr val="bg1"/>
                </a:solidFill>
              </a:rPr>
              <a:t>Za sledované období bylo v </a:t>
            </a:r>
            <a:r>
              <a:rPr lang="cs-CZ" sz="2000" b="1" dirty="0">
                <a:solidFill>
                  <a:schemeClr val="bg1"/>
                </a:solidFill>
              </a:rPr>
              <a:t>ISIN</a:t>
            </a:r>
            <a:r>
              <a:rPr lang="cs-CZ" sz="2000" dirty="0">
                <a:solidFill>
                  <a:schemeClr val="bg1"/>
                </a:solidFill>
              </a:rPr>
              <a:t> celkem zachyceno </a:t>
            </a:r>
            <a:r>
              <a:rPr lang="cs-CZ" sz="2000" b="1" u="sng" dirty="0">
                <a:solidFill>
                  <a:srgbClr val="FFFFFF"/>
                </a:solidFill>
                <a:latin typeface="Arial" panose="020B0604020202020204" pitchFamily="34" charset="0"/>
              </a:rPr>
              <a:t>3 394 </a:t>
            </a:r>
            <a:r>
              <a:rPr lang="cs-CZ" sz="2000" dirty="0">
                <a:solidFill>
                  <a:schemeClr val="bg1"/>
                </a:solidFill>
              </a:rPr>
              <a:t>nákaz </a:t>
            </a:r>
          </a:p>
          <a:p>
            <a:r>
              <a:rPr lang="cs-CZ" sz="2000" dirty="0">
                <a:solidFill>
                  <a:schemeClr val="bg1"/>
                </a:solidFill>
              </a:rPr>
              <a:t>u dětí (16 – 19 let)</a:t>
            </a:r>
            <a:r>
              <a:rPr lang="cs-CZ" sz="2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3" name="TextovéPole 32"/>
          <p:cNvSpPr txBox="1"/>
          <p:nvPr>
            <p:custDataLst>
              <p:tags r:id="rId12"/>
            </p:custDataLst>
          </p:nvPr>
        </p:nvSpPr>
        <p:spPr>
          <a:xfrm>
            <a:off x="5289543" y="4913698"/>
            <a:ext cx="4216407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2000" dirty="0"/>
              <a:t>Epidemická šetření v </a:t>
            </a:r>
            <a:r>
              <a:rPr lang="cs-CZ" sz="2000" b="1" dirty="0"/>
              <a:t>ISIN</a:t>
            </a:r>
            <a:r>
              <a:rPr lang="cs-CZ" sz="2000" dirty="0"/>
              <a:t> prokázala </a:t>
            </a:r>
            <a:r>
              <a:rPr lang="cs-CZ" sz="2000" b="1" dirty="0"/>
              <a:t>113 </a:t>
            </a:r>
            <a:r>
              <a:rPr lang="cs-CZ" sz="2000" dirty="0"/>
              <a:t>nákaz pravděpodobně souvisejících se školním kolektivem </a:t>
            </a:r>
            <a:r>
              <a:rPr lang="cs-CZ" sz="2000" b="1" dirty="0"/>
              <a:t>(3 % celku)</a:t>
            </a:r>
          </a:p>
        </p:txBody>
      </p:sp>
      <p:sp>
        <p:nvSpPr>
          <p:cNvPr id="34" name="Šipka doprava 33"/>
          <p:cNvSpPr/>
          <p:nvPr/>
        </p:nvSpPr>
        <p:spPr>
          <a:xfrm>
            <a:off x="4794623" y="5204446"/>
            <a:ext cx="342900" cy="739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TextovéPole 1"/>
          <p:cNvSpPr txBox="1"/>
          <p:nvPr>
            <p:custDataLst>
              <p:tags r:id="rId13"/>
            </p:custDataLst>
          </p:nvPr>
        </p:nvSpPr>
        <p:spPr>
          <a:xfrm>
            <a:off x="9505950" y="2357659"/>
            <a:ext cx="2581275" cy="310854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cs-CZ" sz="1400" dirty="0"/>
              <a:t>Průběžně hodnocená data</a:t>
            </a:r>
          </a:p>
          <a:p>
            <a:r>
              <a:rPr lang="cs-CZ" sz="1400" dirty="0"/>
              <a:t>o nákazách žáků ukazují </a:t>
            </a:r>
          </a:p>
          <a:p>
            <a:r>
              <a:rPr lang="cs-CZ" sz="1400" dirty="0"/>
              <a:t>na logický gradient v podílu nákaz souvisejících se školou (výsledky epidemických šetření KHS). </a:t>
            </a:r>
          </a:p>
          <a:p>
            <a:r>
              <a:rPr lang="cs-CZ" sz="1400" dirty="0"/>
              <a:t>Věková kategorie, která je nejdéle ve škole (5 – 11 let) vykazuje 30 % z celkem zachycených nákaz (po 12.4.) jako souvisejících se školou, dále tento podíl klesá k 20 % (třída 12 – 15 let) a k 3 % (16 – 19 let). </a:t>
            </a:r>
          </a:p>
        </p:txBody>
      </p:sp>
    </p:spTree>
    <p:extLst>
      <p:ext uri="{BB962C8B-B14F-4D97-AF65-F5344CB8AC3E}">
        <p14:creationId xmlns:p14="http://schemas.microsoft.com/office/powerpoint/2010/main" val="2519779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39452"/>
            <a:ext cx="12020549" cy="576000"/>
          </a:xfrm>
        </p:spPr>
        <p:txBody>
          <a:bodyPr/>
          <a:lstStyle/>
          <a:p>
            <a:r>
              <a:rPr lang="en-US" dirty="0"/>
              <a:t>V</a:t>
            </a:r>
            <a:r>
              <a:rPr lang="cs-CZ" dirty="0" err="1"/>
              <a:t>ýsledky</a:t>
            </a:r>
            <a:r>
              <a:rPr lang="cs-CZ" dirty="0"/>
              <a:t> testů u dětí </a:t>
            </a:r>
            <a:r>
              <a:rPr lang="en-US" u="sng" dirty="0"/>
              <a:t>5</a:t>
            </a:r>
            <a:r>
              <a:rPr lang="cs-CZ" u="sng" dirty="0"/>
              <a:t>-15 let</a:t>
            </a:r>
            <a:r>
              <a:rPr lang="cs-CZ" dirty="0"/>
              <a:t> mezi 12.4 – 7.6.2021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B039B79-06AA-4C9C-BA1A-94BB207C83BE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3721570"/>
              </p:ext>
            </p:extLst>
          </p:nvPr>
        </p:nvGraphicFramePr>
        <p:xfrm>
          <a:off x="700436" y="2057360"/>
          <a:ext cx="5500086" cy="4351344"/>
        </p:xfrm>
        <a:graphic>
          <a:graphicData uri="http://schemas.openxmlformats.org/drawingml/2006/table">
            <a:tbl>
              <a:tblPr/>
              <a:tblGrid>
                <a:gridCol w="5500086">
                  <a:extLst>
                    <a:ext uri="{9D8B030D-6E8A-4147-A177-3AD203B41FA5}">
                      <a16:colId xmlns:a16="http://schemas.microsoft.com/office/drawing/2014/main" val="1368412751"/>
                    </a:ext>
                  </a:extLst>
                </a:gridCol>
              </a:tblGrid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 = 10 923 nově pozitivních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9935836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PCR - celkem N = 10 422 (95,4%)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94139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PCR - symptomatičtí N = 3 472 (31,8%)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9333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PCR - asymptomatičtí 6 950 (63,6%)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604263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AG - celkem N = 501 (4,6%)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904605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AG - symptomatičtí N= 284 (2,6%)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895331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AG - asymptomatičtí konfirmovaní PCR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276514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N = 217 (2,0%)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51552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0B51311-E616-4035-BAC8-793651F8ACF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44871" y="1202907"/>
            <a:ext cx="56509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</a:t>
            </a:r>
            <a:r>
              <a:rPr lang="cs-CZ" sz="2000" b="1" dirty="0" err="1"/>
              <a:t>ozitivní</a:t>
            </a:r>
            <a:r>
              <a:rPr lang="cs-CZ" sz="2000" b="1" dirty="0"/>
              <a:t> záchyty u dětí </a:t>
            </a:r>
            <a:r>
              <a:rPr lang="en-US" sz="2000" b="1" dirty="0"/>
              <a:t>5</a:t>
            </a:r>
            <a:r>
              <a:rPr lang="cs-CZ" sz="2000" b="1" dirty="0"/>
              <a:t>-</a:t>
            </a:r>
            <a:r>
              <a:rPr lang="en-US" sz="2000" b="1" dirty="0"/>
              <a:t>1</a:t>
            </a:r>
            <a:r>
              <a:rPr lang="cs-CZ" sz="2000" b="1" dirty="0"/>
              <a:t>5 let</a:t>
            </a:r>
          </a:p>
          <a:p>
            <a:r>
              <a:rPr lang="cs-CZ" sz="2000" b="1" dirty="0"/>
              <a:t>12.4. – 7.6.</a:t>
            </a:r>
            <a:r>
              <a:rPr lang="en-US" sz="2000" b="1" dirty="0"/>
              <a:t>: </a:t>
            </a:r>
            <a:r>
              <a:rPr lang="cs-CZ" sz="2000" b="1" dirty="0">
                <a:solidFill>
                  <a:srgbClr val="C00000"/>
                </a:solidFill>
              </a:rPr>
              <a:t>všechny záchyty - </a:t>
            </a:r>
            <a:r>
              <a:rPr lang="cs-CZ" sz="2000" b="1" dirty="0" err="1">
                <a:solidFill>
                  <a:srgbClr val="C00000"/>
                </a:solidFill>
              </a:rPr>
              <a:t>ce</a:t>
            </a:r>
            <a:r>
              <a:rPr lang="en-US" sz="2000" b="1" dirty="0">
                <a:solidFill>
                  <a:srgbClr val="C00000"/>
                </a:solidFill>
              </a:rPr>
              <a:t>l</a:t>
            </a:r>
            <a:r>
              <a:rPr lang="cs-CZ" sz="2000" b="1" dirty="0">
                <a:solidFill>
                  <a:srgbClr val="C00000"/>
                </a:solidFill>
              </a:rPr>
              <a:t>á</a:t>
            </a:r>
            <a:r>
              <a:rPr lang="en-US" sz="2000" b="1" dirty="0">
                <a:solidFill>
                  <a:srgbClr val="C00000"/>
                </a:solidFill>
              </a:rPr>
              <a:t> populace</a:t>
            </a:r>
            <a:r>
              <a:rPr lang="cs-CZ" sz="2000" b="1" dirty="0">
                <a:solidFill>
                  <a:srgbClr val="C00000"/>
                </a:solidFill>
              </a:rPr>
              <a:t> 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A08FF42-210A-4A89-A03B-1EC6C64692CE}"/>
              </a:ext>
            </a:extLst>
          </p:cNvPr>
          <p:cNvCxnSpPr>
            <a:cxnSpLocks/>
            <a:stCxn id="14" idx="2"/>
            <a:endCxn id="17" idx="2"/>
          </p:cNvCxnSpPr>
          <p:nvPr/>
        </p:nvCxnSpPr>
        <p:spPr>
          <a:xfrm rot="10800000" flipH="1" flipV="1">
            <a:off x="535939" y="2358495"/>
            <a:ext cx="332076" cy="2154059"/>
          </a:xfrm>
          <a:prstGeom prst="bentConnector3">
            <a:avLst>
              <a:gd name="adj1" fmla="val -688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C7FF066-57A7-4B99-9FF1-306469C9C859}"/>
              </a:ext>
            </a:extLst>
          </p:cNvPr>
          <p:cNvCxnSpPr>
            <a:cxnSpLocks/>
            <a:stCxn id="21" idx="2"/>
            <a:endCxn id="15" idx="2"/>
          </p:cNvCxnSpPr>
          <p:nvPr/>
        </p:nvCxnSpPr>
        <p:spPr>
          <a:xfrm rot="10800000" flipH="1" flipV="1">
            <a:off x="868015" y="2870889"/>
            <a:ext cx="480902" cy="553998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81084D1-A7BD-43B7-966F-35F4CF8FBBBD}"/>
              </a:ext>
            </a:extLst>
          </p:cNvPr>
          <p:cNvCxnSpPr>
            <a:cxnSpLocks/>
            <a:stCxn id="21" idx="2"/>
            <a:endCxn id="16" idx="2"/>
          </p:cNvCxnSpPr>
          <p:nvPr/>
        </p:nvCxnSpPr>
        <p:spPr>
          <a:xfrm rot="10800000" flipH="1" flipV="1">
            <a:off x="868015" y="2870889"/>
            <a:ext cx="480902" cy="1097114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6CA2066-27E7-4D21-B597-D5CAAC07DFD5}"/>
              </a:ext>
            </a:extLst>
          </p:cNvPr>
          <p:cNvCxnSpPr>
            <a:cxnSpLocks/>
            <a:stCxn id="17" idx="2"/>
            <a:endCxn id="18" idx="2"/>
          </p:cNvCxnSpPr>
          <p:nvPr/>
        </p:nvCxnSpPr>
        <p:spPr>
          <a:xfrm rot="10800000" flipH="1" flipV="1">
            <a:off x="868015" y="4512554"/>
            <a:ext cx="480902" cy="559153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0580044-DBFC-45B4-A9EE-89A4E1AA9644}"/>
              </a:ext>
            </a:extLst>
          </p:cNvPr>
          <p:cNvCxnSpPr>
            <a:cxnSpLocks/>
            <a:stCxn id="17" idx="2"/>
            <a:endCxn id="19" idx="2"/>
          </p:cNvCxnSpPr>
          <p:nvPr/>
        </p:nvCxnSpPr>
        <p:spPr>
          <a:xfrm rot="10800000" flipH="1" flipV="1">
            <a:off x="868015" y="4512555"/>
            <a:ext cx="480902" cy="1089306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5328153-B054-4071-A98C-E2F0F016112A}"/>
              </a:ext>
            </a:extLst>
          </p:cNvPr>
          <p:cNvSpPr/>
          <p:nvPr/>
        </p:nvSpPr>
        <p:spPr>
          <a:xfrm>
            <a:off x="535939" y="2304496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94B8638-6E3A-4B4B-BD53-8C9DDA8C8C58}"/>
              </a:ext>
            </a:extLst>
          </p:cNvPr>
          <p:cNvSpPr/>
          <p:nvPr/>
        </p:nvSpPr>
        <p:spPr>
          <a:xfrm>
            <a:off x="1348917" y="3370887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DEE83AC-EC6D-4604-BD16-6F1BA16B9963}"/>
              </a:ext>
            </a:extLst>
          </p:cNvPr>
          <p:cNvSpPr/>
          <p:nvPr/>
        </p:nvSpPr>
        <p:spPr>
          <a:xfrm>
            <a:off x="1348917" y="3914003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8C9862B-01D5-4C9B-A3F9-16393B8A50A3}"/>
              </a:ext>
            </a:extLst>
          </p:cNvPr>
          <p:cNvSpPr/>
          <p:nvPr/>
        </p:nvSpPr>
        <p:spPr>
          <a:xfrm>
            <a:off x="868015" y="4458555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0962FAE-F9B1-482C-AFAF-F3E8378687CF}"/>
              </a:ext>
            </a:extLst>
          </p:cNvPr>
          <p:cNvSpPr/>
          <p:nvPr/>
        </p:nvSpPr>
        <p:spPr>
          <a:xfrm>
            <a:off x="1348917" y="5017708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EE98E2B-B223-49EE-9FDD-8C1E8C7B6895}"/>
              </a:ext>
            </a:extLst>
          </p:cNvPr>
          <p:cNvSpPr/>
          <p:nvPr/>
        </p:nvSpPr>
        <p:spPr>
          <a:xfrm>
            <a:off x="1348917" y="5547861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FA11DF4-574C-49DF-ACA7-E8398FFAAFE4}"/>
              </a:ext>
            </a:extLst>
          </p:cNvPr>
          <p:cNvSpPr/>
          <p:nvPr/>
        </p:nvSpPr>
        <p:spPr>
          <a:xfrm>
            <a:off x="868015" y="2816889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11775E1-59DA-4A6F-A295-5D4DFA9B3EB1}"/>
              </a:ext>
            </a:extLst>
          </p:cNvPr>
          <p:cNvCxnSpPr>
            <a:cxnSpLocks/>
            <a:stCxn id="14" idx="2"/>
            <a:endCxn id="21" idx="2"/>
          </p:cNvCxnSpPr>
          <p:nvPr/>
        </p:nvCxnSpPr>
        <p:spPr>
          <a:xfrm rot="10800000" flipH="1" flipV="1">
            <a:off x="535939" y="2358495"/>
            <a:ext cx="332076" cy="512393"/>
          </a:xfrm>
          <a:prstGeom prst="bentConnector3">
            <a:avLst>
              <a:gd name="adj1" fmla="val -688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2FCD65A0-5873-4857-BF4E-14496FC5AB84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995079299"/>
              </p:ext>
            </p:extLst>
          </p:nvPr>
        </p:nvGraphicFramePr>
        <p:xfrm>
          <a:off x="6751384" y="2057360"/>
          <a:ext cx="5500086" cy="4351344"/>
        </p:xfrm>
        <a:graphic>
          <a:graphicData uri="http://schemas.openxmlformats.org/drawingml/2006/table">
            <a:tbl>
              <a:tblPr/>
              <a:tblGrid>
                <a:gridCol w="5500086">
                  <a:extLst>
                    <a:ext uri="{9D8B030D-6E8A-4147-A177-3AD203B41FA5}">
                      <a16:colId xmlns:a16="http://schemas.microsoft.com/office/drawing/2014/main" val="1368412751"/>
                    </a:ext>
                  </a:extLst>
                </a:gridCol>
              </a:tblGrid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 = 2 851 nově pozitivních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9935836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PCR - celkem N = 2 788 (97,8%)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94139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PCR - symptomatičtí N = 880 (30,9%)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9333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PCR - asymptomatičtí 1 908 (66,9%)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604263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AG - celkem N = 63 (2,2%)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904605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AG - symptomatičtí N= 32 (1,1%)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895331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AG - asymptomatičtí konfirmovaní PCR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276514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N = 31 (1,1%)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515522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CEBEF2F5-AB47-4FCA-99E0-CF4FC2891E5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195819" y="1202907"/>
            <a:ext cx="56541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</a:t>
            </a:r>
            <a:r>
              <a:rPr lang="cs-CZ" sz="2000" b="1" dirty="0" err="1"/>
              <a:t>ozitivní</a:t>
            </a:r>
            <a:r>
              <a:rPr lang="cs-CZ" sz="2000" b="1" dirty="0"/>
              <a:t> záchyty u dětí </a:t>
            </a:r>
            <a:r>
              <a:rPr lang="en-US" sz="2000" b="1" dirty="0"/>
              <a:t>5</a:t>
            </a:r>
            <a:r>
              <a:rPr lang="cs-CZ" sz="2000" b="1" dirty="0"/>
              <a:t>-</a:t>
            </a:r>
            <a:r>
              <a:rPr lang="en-US" sz="2000" b="1" dirty="0"/>
              <a:t>1</a:t>
            </a:r>
            <a:r>
              <a:rPr lang="cs-CZ" sz="2000" b="1" dirty="0"/>
              <a:t>5 let</a:t>
            </a:r>
          </a:p>
          <a:p>
            <a:r>
              <a:rPr lang="cs-CZ" sz="2000" b="1" dirty="0"/>
              <a:t>12.4. – 7.6.</a:t>
            </a:r>
            <a:r>
              <a:rPr lang="en-US" sz="2000" b="1" dirty="0"/>
              <a:t>: </a:t>
            </a:r>
            <a:r>
              <a:rPr lang="cs-CZ" sz="2000" b="1" dirty="0">
                <a:solidFill>
                  <a:srgbClr val="C00000"/>
                </a:solidFill>
              </a:rPr>
              <a:t>nákaza pravděpodobně ve škole*</a:t>
            </a:r>
            <a:endParaRPr lang="cs-CZ" sz="2000" b="1" dirty="0">
              <a:solidFill>
                <a:srgbClr val="FF0000"/>
              </a:solidFill>
            </a:endParaRP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ABF932EB-B902-4811-A3F3-6DDDF237D021}"/>
              </a:ext>
            </a:extLst>
          </p:cNvPr>
          <p:cNvCxnSpPr>
            <a:cxnSpLocks/>
            <a:stCxn id="47" idx="2"/>
            <a:endCxn id="50" idx="2"/>
          </p:cNvCxnSpPr>
          <p:nvPr/>
        </p:nvCxnSpPr>
        <p:spPr>
          <a:xfrm rot="10800000" flipH="1" flipV="1">
            <a:off x="6586887" y="2358495"/>
            <a:ext cx="332076" cy="2154059"/>
          </a:xfrm>
          <a:prstGeom prst="bentConnector3">
            <a:avLst>
              <a:gd name="adj1" fmla="val -688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511575C7-FE51-4E5C-BAFA-A111E6EBD5A6}"/>
              </a:ext>
            </a:extLst>
          </p:cNvPr>
          <p:cNvCxnSpPr>
            <a:cxnSpLocks/>
            <a:stCxn id="53" idx="2"/>
            <a:endCxn id="48" idx="2"/>
          </p:cNvCxnSpPr>
          <p:nvPr/>
        </p:nvCxnSpPr>
        <p:spPr>
          <a:xfrm rot="10800000" flipH="1" flipV="1">
            <a:off x="6918963" y="2870889"/>
            <a:ext cx="480902" cy="553998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5FA1F7F8-16D4-4858-BCA8-9A302AF7A522}"/>
              </a:ext>
            </a:extLst>
          </p:cNvPr>
          <p:cNvCxnSpPr>
            <a:cxnSpLocks/>
            <a:stCxn id="53" idx="2"/>
            <a:endCxn id="49" idx="2"/>
          </p:cNvCxnSpPr>
          <p:nvPr/>
        </p:nvCxnSpPr>
        <p:spPr>
          <a:xfrm rot="10800000" flipH="1" flipV="1">
            <a:off x="6918963" y="2870889"/>
            <a:ext cx="480902" cy="1097114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AFF9D491-E609-4E6C-8E85-9CA6F385FD5A}"/>
              </a:ext>
            </a:extLst>
          </p:cNvPr>
          <p:cNvCxnSpPr>
            <a:cxnSpLocks/>
            <a:stCxn id="50" idx="2"/>
            <a:endCxn id="51" idx="2"/>
          </p:cNvCxnSpPr>
          <p:nvPr/>
        </p:nvCxnSpPr>
        <p:spPr>
          <a:xfrm rot="10800000" flipH="1" flipV="1">
            <a:off x="6918963" y="4512554"/>
            <a:ext cx="480902" cy="559153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D626E197-0824-45A8-B593-A89931ED9C58}"/>
              </a:ext>
            </a:extLst>
          </p:cNvPr>
          <p:cNvCxnSpPr>
            <a:cxnSpLocks/>
            <a:stCxn id="50" idx="2"/>
            <a:endCxn id="52" idx="2"/>
          </p:cNvCxnSpPr>
          <p:nvPr/>
        </p:nvCxnSpPr>
        <p:spPr>
          <a:xfrm rot="10800000" flipH="1" flipV="1">
            <a:off x="6918963" y="4512555"/>
            <a:ext cx="480902" cy="1089306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309DFE20-1CAE-4971-A08F-DBD502E8DEEE}"/>
              </a:ext>
            </a:extLst>
          </p:cNvPr>
          <p:cNvSpPr/>
          <p:nvPr/>
        </p:nvSpPr>
        <p:spPr>
          <a:xfrm>
            <a:off x="6586887" y="2304496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A457C35-A674-4C67-9256-A231FDB261A2}"/>
              </a:ext>
            </a:extLst>
          </p:cNvPr>
          <p:cNvSpPr/>
          <p:nvPr/>
        </p:nvSpPr>
        <p:spPr>
          <a:xfrm>
            <a:off x="7399865" y="3370887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F876611-9209-4AAB-B85E-5458C290562F}"/>
              </a:ext>
            </a:extLst>
          </p:cNvPr>
          <p:cNvSpPr/>
          <p:nvPr/>
        </p:nvSpPr>
        <p:spPr>
          <a:xfrm>
            <a:off x="7399865" y="3914003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29B7EAB-5520-410B-91BC-002D2FB8118A}"/>
              </a:ext>
            </a:extLst>
          </p:cNvPr>
          <p:cNvSpPr/>
          <p:nvPr/>
        </p:nvSpPr>
        <p:spPr>
          <a:xfrm>
            <a:off x="6918963" y="4458555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B94490D-1E26-4D77-86B6-29DF0CE78D61}"/>
              </a:ext>
            </a:extLst>
          </p:cNvPr>
          <p:cNvSpPr/>
          <p:nvPr/>
        </p:nvSpPr>
        <p:spPr>
          <a:xfrm>
            <a:off x="7399865" y="5017708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643EDF7-BE0D-42CE-87AE-45C6C4EBB8DA}"/>
              </a:ext>
            </a:extLst>
          </p:cNvPr>
          <p:cNvSpPr/>
          <p:nvPr/>
        </p:nvSpPr>
        <p:spPr>
          <a:xfrm>
            <a:off x="7399865" y="5547861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22A0847-F895-4FF7-B901-5DCDFBBF5405}"/>
              </a:ext>
            </a:extLst>
          </p:cNvPr>
          <p:cNvSpPr/>
          <p:nvPr/>
        </p:nvSpPr>
        <p:spPr>
          <a:xfrm>
            <a:off x="6918963" y="2816889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6D4B96BC-E68B-450D-A497-DAE9BBF44946}"/>
              </a:ext>
            </a:extLst>
          </p:cNvPr>
          <p:cNvCxnSpPr>
            <a:cxnSpLocks/>
            <a:stCxn id="47" idx="2"/>
            <a:endCxn id="53" idx="2"/>
          </p:cNvCxnSpPr>
          <p:nvPr/>
        </p:nvCxnSpPr>
        <p:spPr>
          <a:xfrm rot="10800000" flipH="1" flipV="1">
            <a:off x="6586887" y="2358495"/>
            <a:ext cx="332076" cy="512393"/>
          </a:xfrm>
          <a:prstGeom prst="bentConnector3">
            <a:avLst>
              <a:gd name="adj1" fmla="val -688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8E68DE3-BFFF-4AA9-BAF8-7CE564507B22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5667375" y="6329899"/>
            <a:ext cx="6353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</a:rPr>
              <a:t>* </a:t>
            </a:r>
            <a:r>
              <a:rPr lang="cs-CZ" sz="1400" dirty="0">
                <a:solidFill>
                  <a:srgbClr val="C00000"/>
                </a:solidFill>
              </a:rPr>
              <a:t>Při epidemickém šetření KHS je potvrzen kolektiv ŠKOLA, v trasování jde o primární případy (děti nejsou uvedeny jako kontakt jiného pozitivního případu)</a:t>
            </a:r>
          </a:p>
        </p:txBody>
      </p:sp>
      <p:sp>
        <p:nvSpPr>
          <p:cNvPr id="34" name="TextovéPole 33"/>
          <p:cNvSpPr txBox="1"/>
          <p:nvPr/>
        </p:nvSpPr>
        <p:spPr>
          <a:xfrm>
            <a:off x="1633099" y="653868"/>
            <a:ext cx="9125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Podkladem pro souhrn jsou konečné výsledky testů hlášené na individuální bázi do centrálního systému ISIN. </a:t>
            </a:r>
          </a:p>
          <a:p>
            <a:pPr algn="ctr"/>
            <a:r>
              <a:rPr lang="cs-CZ" sz="1400" i="1" dirty="0"/>
              <a:t>Jde tedy o konečné počty potvrzených pozitivních diagnóz, včetně konfirmovaných AG testů. </a:t>
            </a:r>
          </a:p>
        </p:txBody>
      </p:sp>
    </p:spTree>
    <p:extLst>
      <p:ext uri="{BB962C8B-B14F-4D97-AF65-F5344CB8AC3E}">
        <p14:creationId xmlns:p14="http://schemas.microsoft.com/office/powerpoint/2010/main" val="438355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39452"/>
            <a:ext cx="12020549" cy="576000"/>
          </a:xfrm>
        </p:spPr>
        <p:txBody>
          <a:bodyPr/>
          <a:lstStyle/>
          <a:p>
            <a:r>
              <a:rPr lang="en-US" dirty="0"/>
              <a:t>V</a:t>
            </a:r>
            <a:r>
              <a:rPr lang="cs-CZ" dirty="0" err="1"/>
              <a:t>ýsledky</a:t>
            </a:r>
            <a:r>
              <a:rPr lang="cs-CZ" dirty="0"/>
              <a:t> testů u dětí </a:t>
            </a:r>
            <a:r>
              <a:rPr lang="en-US" u="sng" dirty="0"/>
              <a:t>5</a:t>
            </a:r>
            <a:r>
              <a:rPr lang="cs-CZ" u="sng" dirty="0"/>
              <a:t>-1</a:t>
            </a:r>
            <a:r>
              <a:rPr lang="en-US" u="sng" dirty="0"/>
              <a:t>1</a:t>
            </a:r>
            <a:r>
              <a:rPr lang="cs-CZ" u="sng" dirty="0"/>
              <a:t> let</a:t>
            </a:r>
            <a:r>
              <a:rPr lang="cs-CZ" dirty="0"/>
              <a:t> mezi 12.4 – 7.6.2021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B039B79-06AA-4C9C-BA1A-94BB207C83BE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70987007"/>
              </p:ext>
            </p:extLst>
          </p:nvPr>
        </p:nvGraphicFramePr>
        <p:xfrm>
          <a:off x="700436" y="2009735"/>
          <a:ext cx="5500086" cy="4351344"/>
        </p:xfrm>
        <a:graphic>
          <a:graphicData uri="http://schemas.openxmlformats.org/drawingml/2006/table">
            <a:tbl>
              <a:tblPr/>
              <a:tblGrid>
                <a:gridCol w="5500086">
                  <a:extLst>
                    <a:ext uri="{9D8B030D-6E8A-4147-A177-3AD203B41FA5}">
                      <a16:colId xmlns:a16="http://schemas.microsoft.com/office/drawing/2014/main" val="1368412751"/>
                    </a:ext>
                  </a:extLst>
                </a:gridCol>
              </a:tblGrid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 = 6 805 nově pozitivních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9935836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PCR - celkem N = 6 530 (96,0%)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94139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PCR - symptomatičtí N = 2 106 (30,9%)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9333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PCR - asymptomatičtí 4 424 (65,0%)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604263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AG - celkem N = 275 (4,0%)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904605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AG - symptomatičtí N= 151 (2,2%)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895331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AG - asymptomatičtí konfirmovaní PCR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276514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N = 124 (1,8%)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51552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0B51311-E616-4035-BAC8-793651F8ACF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44871" y="1155282"/>
            <a:ext cx="56509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</a:t>
            </a:r>
            <a:r>
              <a:rPr lang="cs-CZ" sz="2000" b="1" dirty="0" err="1"/>
              <a:t>ozitivní</a:t>
            </a:r>
            <a:r>
              <a:rPr lang="cs-CZ" sz="2000" b="1" dirty="0"/>
              <a:t> záchyty u dětí </a:t>
            </a:r>
            <a:r>
              <a:rPr lang="en-US" sz="2000" b="1" dirty="0"/>
              <a:t>5</a:t>
            </a:r>
            <a:r>
              <a:rPr lang="cs-CZ" sz="2000" b="1" dirty="0"/>
              <a:t>-</a:t>
            </a:r>
            <a:r>
              <a:rPr lang="en-US" sz="2000" b="1" dirty="0"/>
              <a:t>11</a:t>
            </a:r>
            <a:r>
              <a:rPr lang="cs-CZ" sz="2000" b="1" dirty="0"/>
              <a:t> let</a:t>
            </a:r>
          </a:p>
          <a:p>
            <a:r>
              <a:rPr lang="cs-CZ" sz="2000" b="1" dirty="0"/>
              <a:t>12.4. – 7.6.</a:t>
            </a:r>
            <a:r>
              <a:rPr lang="en-US" sz="2000" b="1" dirty="0"/>
              <a:t>: </a:t>
            </a:r>
            <a:r>
              <a:rPr lang="cs-CZ" sz="2000" b="1" dirty="0">
                <a:solidFill>
                  <a:srgbClr val="C00000"/>
                </a:solidFill>
              </a:rPr>
              <a:t>všechny záchyty - </a:t>
            </a:r>
            <a:r>
              <a:rPr lang="cs-CZ" sz="2000" b="1" dirty="0" err="1">
                <a:solidFill>
                  <a:srgbClr val="C00000"/>
                </a:solidFill>
              </a:rPr>
              <a:t>ce</a:t>
            </a:r>
            <a:r>
              <a:rPr lang="en-US" sz="2000" b="1" dirty="0">
                <a:solidFill>
                  <a:srgbClr val="C00000"/>
                </a:solidFill>
              </a:rPr>
              <a:t>l</a:t>
            </a:r>
            <a:r>
              <a:rPr lang="cs-CZ" sz="2000" b="1" dirty="0">
                <a:solidFill>
                  <a:srgbClr val="C00000"/>
                </a:solidFill>
              </a:rPr>
              <a:t>á</a:t>
            </a:r>
            <a:r>
              <a:rPr lang="en-US" sz="2000" b="1" dirty="0">
                <a:solidFill>
                  <a:srgbClr val="C00000"/>
                </a:solidFill>
              </a:rPr>
              <a:t> populace</a:t>
            </a:r>
            <a:r>
              <a:rPr lang="cs-CZ" sz="2000" b="1" dirty="0">
                <a:solidFill>
                  <a:srgbClr val="C00000"/>
                </a:solidFill>
              </a:rPr>
              <a:t> 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A08FF42-210A-4A89-A03B-1EC6C64692CE}"/>
              </a:ext>
            </a:extLst>
          </p:cNvPr>
          <p:cNvCxnSpPr>
            <a:cxnSpLocks/>
            <a:stCxn id="14" idx="2"/>
            <a:endCxn id="17" idx="2"/>
          </p:cNvCxnSpPr>
          <p:nvPr/>
        </p:nvCxnSpPr>
        <p:spPr>
          <a:xfrm rot="10800000" flipH="1" flipV="1">
            <a:off x="535939" y="2310870"/>
            <a:ext cx="332076" cy="2154059"/>
          </a:xfrm>
          <a:prstGeom prst="bentConnector3">
            <a:avLst>
              <a:gd name="adj1" fmla="val -688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C7FF066-57A7-4B99-9FF1-306469C9C859}"/>
              </a:ext>
            </a:extLst>
          </p:cNvPr>
          <p:cNvCxnSpPr>
            <a:cxnSpLocks/>
            <a:stCxn id="21" idx="2"/>
            <a:endCxn id="15" idx="2"/>
          </p:cNvCxnSpPr>
          <p:nvPr/>
        </p:nvCxnSpPr>
        <p:spPr>
          <a:xfrm rot="10800000" flipH="1" flipV="1">
            <a:off x="868015" y="2823264"/>
            <a:ext cx="480902" cy="553998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81084D1-A7BD-43B7-966F-35F4CF8FBBBD}"/>
              </a:ext>
            </a:extLst>
          </p:cNvPr>
          <p:cNvCxnSpPr>
            <a:cxnSpLocks/>
            <a:stCxn id="21" idx="2"/>
            <a:endCxn id="16" idx="2"/>
          </p:cNvCxnSpPr>
          <p:nvPr/>
        </p:nvCxnSpPr>
        <p:spPr>
          <a:xfrm rot="10800000" flipH="1" flipV="1">
            <a:off x="868015" y="2823264"/>
            <a:ext cx="480902" cy="1097114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6CA2066-27E7-4D21-B597-D5CAAC07DFD5}"/>
              </a:ext>
            </a:extLst>
          </p:cNvPr>
          <p:cNvCxnSpPr>
            <a:cxnSpLocks/>
            <a:stCxn id="17" idx="2"/>
            <a:endCxn id="18" idx="2"/>
          </p:cNvCxnSpPr>
          <p:nvPr/>
        </p:nvCxnSpPr>
        <p:spPr>
          <a:xfrm rot="10800000" flipH="1" flipV="1">
            <a:off x="868015" y="4464929"/>
            <a:ext cx="480902" cy="559153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0580044-DBFC-45B4-A9EE-89A4E1AA9644}"/>
              </a:ext>
            </a:extLst>
          </p:cNvPr>
          <p:cNvCxnSpPr>
            <a:cxnSpLocks/>
            <a:stCxn id="17" idx="2"/>
            <a:endCxn id="19" idx="2"/>
          </p:cNvCxnSpPr>
          <p:nvPr/>
        </p:nvCxnSpPr>
        <p:spPr>
          <a:xfrm rot="10800000" flipH="1" flipV="1">
            <a:off x="868015" y="4464930"/>
            <a:ext cx="480902" cy="1089306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5328153-B054-4071-A98C-E2F0F016112A}"/>
              </a:ext>
            </a:extLst>
          </p:cNvPr>
          <p:cNvSpPr/>
          <p:nvPr/>
        </p:nvSpPr>
        <p:spPr>
          <a:xfrm>
            <a:off x="535939" y="2256871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94B8638-6E3A-4B4B-BD53-8C9DDA8C8C58}"/>
              </a:ext>
            </a:extLst>
          </p:cNvPr>
          <p:cNvSpPr/>
          <p:nvPr/>
        </p:nvSpPr>
        <p:spPr>
          <a:xfrm>
            <a:off x="1348917" y="3323262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DEE83AC-EC6D-4604-BD16-6F1BA16B9963}"/>
              </a:ext>
            </a:extLst>
          </p:cNvPr>
          <p:cNvSpPr/>
          <p:nvPr/>
        </p:nvSpPr>
        <p:spPr>
          <a:xfrm>
            <a:off x="1348917" y="3866378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8C9862B-01D5-4C9B-A3F9-16393B8A50A3}"/>
              </a:ext>
            </a:extLst>
          </p:cNvPr>
          <p:cNvSpPr/>
          <p:nvPr/>
        </p:nvSpPr>
        <p:spPr>
          <a:xfrm>
            <a:off x="868015" y="4410930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0962FAE-F9B1-482C-AFAF-F3E8378687CF}"/>
              </a:ext>
            </a:extLst>
          </p:cNvPr>
          <p:cNvSpPr/>
          <p:nvPr/>
        </p:nvSpPr>
        <p:spPr>
          <a:xfrm>
            <a:off x="1348917" y="4970083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EE98E2B-B223-49EE-9FDD-8C1E8C7B6895}"/>
              </a:ext>
            </a:extLst>
          </p:cNvPr>
          <p:cNvSpPr/>
          <p:nvPr/>
        </p:nvSpPr>
        <p:spPr>
          <a:xfrm>
            <a:off x="1348917" y="5500236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FA11DF4-574C-49DF-ACA7-E8398FFAAFE4}"/>
              </a:ext>
            </a:extLst>
          </p:cNvPr>
          <p:cNvSpPr/>
          <p:nvPr/>
        </p:nvSpPr>
        <p:spPr>
          <a:xfrm>
            <a:off x="868015" y="2769264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11775E1-59DA-4A6F-A295-5D4DFA9B3EB1}"/>
              </a:ext>
            </a:extLst>
          </p:cNvPr>
          <p:cNvCxnSpPr>
            <a:cxnSpLocks/>
            <a:stCxn id="14" idx="2"/>
            <a:endCxn id="21" idx="2"/>
          </p:cNvCxnSpPr>
          <p:nvPr/>
        </p:nvCxnSpPr>
        <p:spPr>
          <a:xfrm rot="10800000" flipH="1" flipV="1">
            <a:off x="535939" y="2310870"/>
            <a:ext cx="332076" cy="512393"/>
          </a:xfrm>
          <a:prstGeom prst="bentConnector3">
            <a:avLst>
              <a:gd name="adj1" fmla="val -688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2FCD65A0-5873-4857-BF4E-14496FC5AB84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571172736"/>
              </p:ext>
            </p:extLst>
          </p:nvPr>
        </p:nvGraphicFramePr>
        <p:xfrm>
          <a:off x="6656134" y="2009735"/>
          <a:ext cx="5500086" cy="4351344"/>
        </p:xfrm>
        <a:graphic>
          <a:graphicData uri="http://schemas.openxmlformats.org/drawingml/2006/table">
            <a:tbl>
              <a:tblPr/>
              <a:tblGrid>
                <a:gridCol w="5500086">
                  <a:extLst>
                    <a:ext uri="{9D8B030D-6E8A-4147-A177-3AD203B41FA5}">
                      <a16:colId xmlns:a16="http://schemas.microsoft.com/office/drawing/2014/main" val="1368412751"/>
                    </a:ext>
                  </a:extLst>
                </a:gridCol>
              </a:tblGrid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 = 2 040 nově pozitivních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9935836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PCR - celkem N = 2 002 (98,1%)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94139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PCR - symptomatičtí N = 626 (30,7%)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9333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PCR - asymptomatičtí 1 376 (67,5%)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604263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AG - celkem N = 38 (1,9%)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904605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AG - symptomatičtí N= 16 (0,8%)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895331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AG - asymptomatičtí konfirmovaní PCR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276514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N = 22 (1,1%)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515522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CEBEF2F5-AB47-4FCA-99E0-CF4FC2891E5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100569" y="1155282"/>
            <a:ext cx="56541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</a:t>
            </a:r>
            <a:r>
              <a:rPr lang="cs-CZ" sz="2000" b="1" dirty="0" err="1"/>
              <a:t>ozitivní</a:t>
            </a:r>
            <a:r>
              <a:rPr lang="cs-CZ" sz="2000" b="1" dirty="0"/>
              <a:t> záchyty u dětí </a:t>
            </a:r>
            <a:r>
              <a:rPr lang="en-US" sz="2000" b="1" dirty="0"/>
              <a:t>5</a:t>
            </a:r>
            <a:r>
              <a:rPr lang="cs-CZ" sz="2000" b="1" dirty="0"/>
              <a:t>-</a:t>
            </a:r>
            <a:r>
              <a:rPr lang="en-US" sz="2000" b="1" dirty="0"/>
              <a:t>11</a:t>
            </a:r>
            <a:r>
              <a:rPr lang="cs-CZ" sz="2000" b="1" dirty="0"/>
              <a:t> let</a:t>
            </a:r>
          </a:p>
          <a:p>
            <a:r>
              <a:rPr lang="cs-CZ" sz="2000" b="1" dirty="0"/>
              <a:t>12.4. – 7.6.</a:t>
            </a:r>
            <a:r>
              <a:rPr lang="en-US" sz="2000" b="1" dirty="0"/>
              <a:t>: </a:t>
            </a:r>
            <a:r>
              <a:rPr lang="cs-CZ" sz="2000" b="1" dirty="0">
                <a:solidFill>
                  <a:srgbClr val="C00000"/>
                </a:solidFill>
              </a:rPr>
              <a:t>nákaza pravděpodobně ve škole*</a:t>
            </a:r>
            <a:endParaRPr lang="cs-CZ" sz="2000" b="1" dirty="0">
              <a:solidFill>
                <a:srgbClr val="FF0000"/>
              </a:solidFill>
            </a:endParaRP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ABF932EB-B902-4811-A3F3-6DDDF237D021}"/>
              </a:ext>
            </a:extLst>
          </p:cNvPr>
          <p:cNvCxnSpPr>
            <a:cxnSpLocks/>
            <a:stCxn id="47" idx="2"/>
            <a:endCxn id="50" idx="2"/>
          </p:cNvCxnSpPr>
          <p:nvPr/>
        </p:nvCxnSpPr>
        <p:spPr>
          <a:xfrm rot="10800000" flipH="1" flipV="1">
            <a:off x="6491637" y="2310870"/>
            <a:ext cx="332076" cy="2154059"/>
          </a:xfrm>
          <a:prstGeom prst="bentConnector3">
            <a:avLst>
              <a:gd name="adj1" fmla="val -688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511575C7-FE51-4E5C-BAFA-A111E6EBD5A6}"/>
              </a:ext>
            </a:extLst>
          </p:cNvPr>
          <p:cNvCxnSpPr>
            <a:cxnSpLocks/>
            <a:stCxn id="53" idx="2"/>
            <a:endCxn id="48" idx="2"/>
          </p:cNvCxnSpPr>
          <p:nvPr/>
        </p:nvCxnSpPr>
        <p:spPr>
          <a:xfrm rot="10800000" flipH="1" flipV="1">
            <a:off x="6823713" y="2823264"/>
            <a:ext cx="480902" cy="553998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5FA1F7F8-16D4-4858-BCA8-9A302AF7A522}"/>
              </a:ext>
            </a:extLst>
          </p:cNvPr>
          <p:cNvCxnSpPr>
            <a:cxnSpLocks/>
            <a:stCxn id="53" idx="2"/>
            <a:endCxn id="49" idx="2"/>
          </p:cNvCxnSpPr>
          <p:nvPr/>
        </p:nvCxnSpPr>
        <p:spPr>
          <a:xfrm rot="10800000" flipH="1" flipV="1">
            <a:off x="6823713" y="2823264"/>
            <a:ext cx="480902" cy="1097114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AFF9D491-E609-4E6C-8E85-9CA6F385FD5A}"/>
              </a:ext>
            </a:extLst>
          </p:cNvPr>
          <p:cNvCxnSpPr>
            <a:cxnSpLocks/>
            <a:stCxn id="50" idx="2"/>
            <a:endCxn id="51" idx="2"/>
          </p:cNvCxnSpPr>
          <p:nvPr/>
        </p:nvCxnSpPr>
        <p:spPr>
          <a:xfrm rot="10800000" flipH="1" flipV="1">
            <a:off x="6823713" y="4464929"/>
            <a:ext cx="480902" cy="559153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D626E197-0824-45A8-B593-A89931ED9C58}"/>
              </a:ext>
            </a:extLst>
          </p:cNvPr>
          <p:cNvCxnSpPr>
            <a:cxnSpLocks/>
            <a:stCxn id="50" idx="2"/>
            <a:endCxn id="52" idx="2"/>
          </p:cNvCxnSpPr>
          <p:nvPr/>
        </p:nvCxnSpPr>
        <p:spPr>
          <a:xfrm rot="10800000" flipH="1" flipV="1">
            <a:off x="6823713" y="4464930"/>
            <a:ext cx="480902" cy="1089306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309DFE20-1CAE-4971-A08F-DBD502E8DEEE}"/>
              </a:ext>
            </a:extLst>
          </p:cNvPr>
          <p:cNvSpPr/>
          <p:nvPr/>
        </p:nvSpPr>
        <p:spPr>
          <a:xfrm>
            <a:off x="6491637" y="2256871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A457C35-A674-4C67-9256-A231FDB261A2}"/>
              </a:ext>
            </a:extLst>
          </p:cNvPr>
          <p:cNvSpPr/>
          <p:nvPr/>
        </p:nvSpPr>
        <p:spPr>
          <a:xfrm>
            <a:off x="7304615" y="3323262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F876611-9209-4AAB-B85E-5458C290562F}"/>
              </a:ext>
            </a:extLst>
          </p:cNvPr>
          <p:cNvSpPr/>
          <p:nvPr/>
        </p:nvSpPr>
        <p:spPr>
          <a:xfrm>
            <a:off x="7304615" y="3866378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29B7EAB-5520-410B-91BC-002D2FB8118A}"/>
              </a:ext>
            </a:extLst>
          </p:cNvPr>
          <p:cNvSpPr/>
          <p:nvPr/>
        </p:nvSpPr>
        <p:spPr>
          <a:xfrm>
            <a:off x="6823713" y="4410930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B94490D-1E26-4D77-86B6-29DF0CE78D61}"/>
              </a:ext>
            </a:extLst>
          </p:cNvPr>
          <p:cNvSpPr/>
          <p:nvPr/>
        </p:nvSpPr>
        <p:spPr>
          <a:xfrm>
            <a:off x="7304615" y="4970083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643EDF7-BE0D-42CE-87AE-45C6C4EBB8DA}"/>
              </a:ext>
            </a:extLst>
          </p:cNvPr>
          <p:cNvSpPr/>
          <p:nvPr/>
        </p:nvSpPr>
        <p:spPr>
          <a:xfrm>
            <a:off x="7304615" y="5500236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22A0847-F895-4FF7-B901-5DCDFBBF5405}"/>
              </a:ext>
            </a:extLst>
          </p:cNvPr>
          <p:cNvSpPr/>
          <p:nvPr/>
        </p:nvSpPr>
        <p:spPr>
          <a:xfrm>
            <a:off x="6823713" y="2769264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6D4B96BC-E68B-450D-A497-DAE9BBF44946}"/>
              </a:ext>
            </a:extLst>
          </p:cNvPr>
          <p:cNvCxnSpPr>
            <a:cxnSpLocks/>
            <a:stCxn id="47" idx="2"/>
            <a:endCxn id="53" idx="2"/>
          </p:cNvCxnSpPr>
          <p:nvPr/>
        </p:nvCxnSpPr>
        <p:spPr>
          <a:xfrm rot="10800000" flipH="1" flipV="1">
            <a:off x="6491637" y="2310870"/>
            <a:ext cx="332076" cy="512393"/>
          </a:xfrm>
          <a:prstGeom prst="bentConnector3">
            <a:avLst>
              <a:gd name="adj1" fmla="val -688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8E68DE3-BFFF-4AA9-BAF8-7CE564507B22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5667375" y="6282274"/>
            <a:ext cx="6353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</a:rPr>
              <a:t>* </a:t>
            </a:r>
            <a:r>
              <a:rPr lang="cs-CZ" sz="1400" dirty="0">
                <a:solidFill>
                  <a:srgbClr val="C00000"/>
                </a:solidFill>
              </a:rPr>
              <a:t>Při epidemickém šetření KHS je potvrzen kolektiv ŠKOLA, v trasování jde o primární případy (děti nejsou uvedeny jako kontakt jiného pozitivního případu)</a:t>
            </a:r>
          </a:p>
        </p:txBody>
      </p:sp>
      <p:sp>
        <p:nvSpPr>
          <p:cNvPr id="34" name="TextovéPole 33"/>
          <p:cNvSpPr txBox="1"/>
          <p:nvPr/>
        </p:nvSpPr>
        <p:spPr>
          <a:xfrm>
            <a:off x="1633099" y="653868"/>
            <a:ext cx="9125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Podkladem pro souhrn jsou konečné výsledky testů hlášené na individuální bázi do centrálního systému ISIN. </a:t>
            </a:r>
          </a:p>
          <a:p>
            <a:pPr algn="ctr"/>
            <a:r>
              <a:rPr lang="cs-CZ" sz="1400" i="1" dirty="0"/>
              <a:t>Jde tedy o konečné počty potvrzených pozitivních diagnóz, včetně konfirmovaných AG testů. </a:t>
            </a:r>
          </a:p>
        </p:txBody>
      </p:sp>
    </p:spTree>
    <p:extLst>
      <p:ext uri="{BB962C8B-B14F-4D97-AF65-F5344CB8AC3E}">
        <p14:creationId xmlns:p14="http://schemas.microsoft.com/office/powerpoint/2010/main" val="1919696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39452"/>
            <a:ext cx="12020549" cy="576000"/>
          </a:xfrm>
        </p:spPr>
        <p:txBody>
          <a:bodyPr/>
          <a:lstStyle/>
          <a:p>
            <a:r>
              <a:rPr lang="en-US" dirty="0"/>
              <a:t>V</a:t>
            </a:r>
            <a:r>
              <a:rPr lang="cs-CZ" dirty="0" err="1"/>
              <a:t>ýsledky</a:t>
            </a:r>
            <a:r>
              <a:rPr lang="cs-CZ" dirty="0"/>
              <a:t> testů u dětí </a:t>
            </a:r>
            <a:r>
              <a:rPr lang="cs-CZ" u="sng" dirty="0"/>
              <a:t>12-15 let</a:t>
            </a:r>
            <a:r>
              <a:rPr lang="cs-CZ" dirty="0"/>
              <a:t> mezi 12.4 – 7.6.2021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B039B79-06AA-4C9C-BA1A-94BB207C83BE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31759107"/>
              </p:ext>
            </p:extLst>
          </p:nvPr>
        </p:nvGraphicFramePr>
        <p:xfrm>
          <a:off x="700436" y="2009735"/>
          <a:ext cx="5500086" cy="4351344"/>
        </p:xfrm>
        <a:graphic>
          <a:graphicData uri="http://schemas.openxmlformats.org/drawingml/2006/table">
            <a:tbl>
              <a:tblPr/>
              <a:tblGrid>
                <a:gridCol w="5500086">
                  <a:extLst>
                    <a:ext uri="{9D8B030D-6E8A-4147-A177-3AD203B41FA5}">
                      <a16:colId xmlns:a16="http://schemas.microsoft.com/office/drawing/2014/main" val="1368412751"/>
                    </a:ext>
                  </a:extLst>
                </a:gridCol>
              </a:tblGrid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 = 4 118 nově pozitivních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9935836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PCR - celkem N = 3 892 (94,5%)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94139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PCR - symptomatičtí N = 1 366 (33,2%)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9333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PCR - asymptomatičtí 2 526 (61,3%)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604263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AG - celkem N = 226 (5,5%)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904605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AG - symptomatičtí N= 133 (3,2%)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895331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AG - asymptomatičtí konfirmovaní PCR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276514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N = 93 (2,3%)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51552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0B51311-E616-4035-BAC8-793651F8ACF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44871" y="1155282"/>
            <a:ext cx="56509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</a:t>
            </a:r>
            <a:r>
              <a:rPr lang="cs-CZ" sz="2000" b="1" dirty="0" err="1"/>
              <a:t>ozitivní</a:t>
            </a:r>
            <a:r>
              <a:rPr lang="cs-CZ" sz="2000" b="1" dirty="0"/>
              <a:t> záchyty u dětí 12-</a:t>
            </a:r>
            <a:r>
              <a:rPr lang="en-US" sz="2000" b="1" dirty="0"/>
              <a:t>1</a:t>
            </a:r>
            <a:r>
              <a:rPr lang="cs-CZ" sz="2000" b="1" dirty="0"/>
              <a:t>5 let</a:t>
            </a:r>
          </a:p>
          <a:p>
            <a:r>
              <a:rPr lang="cs-CZ" sz="2000" b="1" dirty="0"/>
              <a:t>12.4. – 7.6.</a:t>
            </a:r>
            <a:r>
              <a:rPr lang="en-US" sz="2000" b="1" dirty="0"/>
              <a:t>: </a:t>
            </a:r>
            <a:r>
              <a:rPr lang="cs-CZ" sz="2000" b="1" dirty="0">
                <a:solidFill>
                  <a:srgbClr val="C00000"/>
                </a:solidFill>
              </a:rPr>
              <a:t>všechny záchyty - </a:t>
            </a:r>
            <a:r>
              <a:rPr lang="cs-CZ" sz="2000" b="1" dirty="0" err="1">
                <a:solidFill>
                  <a:srgbClr val="C00000"/>
                </a:solidFill>
              </a:rPr>
              <a:t>ce</a:t>
            </a:r>
            <a:r>
              <a:rPr lang="en-US" sz="2000" b="1" dirty="0">
                <a:solidFill>
                  <a:srgbClr val="C00000"/>
                </a:solidFill>
              </a:rPr>
              <a:t>l</a:t>
            </a:r>
            <a:r>
              <a:rPr lang="cs-CZ" sz="2000" b="1" dirty="0">
                <a:solidFill>
                  <a:srgbClr val="C00000"/>
                </a:solidFill>
              </a:rPr>
              <a:t>á</a:t>
            </a:r>
            <a:r>
              <a:rPr lang="en-US" sz="2000" b="1" dirty="0">
                <a:solidFill>
                  <a:srgbClr val="C00000"/>
                </a:solidFill>
              </a:rPr>
              <a:t> populace</a:t>
            </a:r>
            <a:r>
              <a:rPr lang="cs-CZ" sz="2000" b="1" dirty="0">
                <a:solidFill>
                  <a:srgbClr val="C00000"/>
                </a:solidFill>
              </a:rPr>
              <a:t> 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A08FF42-210A-4A89-A03B-1EC6C64692CE}"/>
              </a:ext>
            </a:extLst>
          </p:cNvPr>
          <p:cNvCxnSpPr>
            <a:cxnSpLocks/>
            <a:stCxn id="14" idx="2"/>
            <a:endCxn id="17" idx="2"/>
          </p:cNvCxnSpPr>
          <p:nvPr/>
        </p:nvCxnSpPr>
        <p:spPr>
          <a:xfrm rot="10800000" flipH="1" flipV="1">
            <a:off x="535939" y="2310870"/>
            <a:ext cx="332076" cy="2154059"/>
          </a:xfrm>
          <a:prstGeom prst="bentConnector3">
            <a:avLst>
              <a:gd name="adj1" fmla="val -688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C7FF066-57A7-4B99-9FF1-306469C9C859}"/>
              </a:ext>
            </a:extLst>
          </p:cNvPr>
          <p:cNvCxnSpPr>
            <a:cxnSpLocks/>
            <a:stCxn id="21" idx="2"/>
            <a:endCxn id="15" idx="2"/>
          </p:cNvCxnSpPr>
          <p:nvPr/>
        </p:nvCxnSpPr>
        <p:spPr>
          <a:xfrm rot="10800000" flipH="1" flipV="1">
            <a:off x="868015" y="2823264"/>
            <a:ext cx="480902" cy="553998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81084D1-A7BD-43B7-966F-35F4CF8FBBBD}"/>
              </a:ext>
            </a:extLst>
          </p:cNvPr>
          <p:cNvCxnSpPr>
            <a:cxnSpLocks/>
            <a:stCxn id="21" idx="2"/>
            <a:endCxn id="16" idx="2"/>
          </p:cNvCxnSpPr>
          <p:nvPr/>
        </p:nvCxnSpPr>
        <p:spPr>
          <a:xfrm rot="10800000" flipH="1" flipV="1">
            <a:off x="868015" y="2823264"/>
            <a:ext cx="480902" cy="1097114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6CA2066-27E7-4D21-B597-D5CAAC07DFD5}"/>
              </a:ext>
            </a:extLst>
          </p:cNvPr>
          <p:cNvCxnSpPr>
            <a:cxnSpLocks/>
            <a:stCxn id="17" idx="2"/>
            <a:endCxn id="18" idx="2"/>
          </p:cNvCxnSpPr>
          <p:nvPr/>
        </p:nvCxnSpPr>
        <p:spPr>
          <a:xfrm rot="10800000" flipH="1" flipV="1">
            <a:off x="868015" y="4464929"/>
            <a:ext cx="480902" cy="559153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0580044-DBFC-45B4-A9EE-89A4E1AA9644}"/>
              </a:ext>
            </a:extLst>
          </p:cNvPr>
          <p:cNvCxnSpPr>
            <a:cxnSpLocks/>
            <a:stCxn id="17" idx="2"/>
            <a:endCxn id="19" idx="2"/>
          </p:cNvCxnSpPr>
          <p:nvPr/>
        </p:nvCxnSpPr>
        <p:spPr>
          <a:xfrm rot="10800000" flipH="1" flipV="1">
            <a:off x="868015" y="4464930"/>
            <a:ext cx="480902" cy="1089306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5328153-B054-4071-A98C-E2F0F016112A}"/>
              </a:ext>
            </a:extLst>
          </p:cNvPr>
          <p:cNvSpPr/>
          <p:nvPr/>
        </p:nvSpPr>
        <p:spPr>
          <a:xfrm>
            <a:off x="535939" y="2256871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94B8638-6E3A-4B4B-BD53-8C9DDA8C8C58}"/>
              </a:ext>
            </a:extLst>
          </p:cNvPr>
          <p:cNvSpPr/>
          <p:nvPr/>
        </p:nvSpPr>
        <p:spPr>
          <a:xfrm>
            <a:off x="1348917" y="3323262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DEE83AC-EC6D-4604-BD16-6F1BA16B9963}"/>
              </a:ext>
            </a:extLst>
          </p:cNvPr>
          <p:cNvSpPr/>
          <p:nvPr/>
        </p:nvSpPr>
        <p:spPr>
          <a:xfrm>
            <a:off x="1348917" y="3866378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8C9862B-01D5-4C9B-A3F9-16393B8A50A3}"/>
              </a:ext>
            </a:extLst>
          </p:cNvPr>
          <p:cNvSpPr/>
          <p:nvPr/>
        </p:nvSpPr>
        <p:spPr>
          <a:xfrm>
            <a:off x="868015" y="4410930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0962FAE-F9B1-482C-AFAF-F3E8378687CF}"/>
              </a:ext>
            </a:extLst>
          </p:cNvPr>
          <p:cNvSpPr/>
          <p:nvPr/>
        </p:nvSpPr>
        <p:spPr>
          <a:xfrm>
            <a:off x="1348917" y="4970083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EE98E2B-B223-49EE-9FDD-8C1E8C7B6895}"/>
              </a:ext>
            </a:extLst>
          </p:cNvPr>
          <p:cNvSpPr/>
          <p:nvPr/>
        </p:nvSpPr>
        <p:spPr>
          <a:xfrm>
            <a:off x="1348917" y="5500236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FA11DF4-574C-49DF-ACA7-E8398FFAAFE4}"/>
              </a:ext>
            </a:extLst>
          </p:cNvPr>
          <p:cNvSpPr/>
          <p:nvPr/>
        </p:nvSpPr>
        <p:spPr>
          <a:xfrm>
            <a:off x="868015" y="2769264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11775E1-59DA-4A6F-A295-5D4DFA9B3EB1}"/>
              </a:ext>
            </a:extLst>
          </p:cNvPr>
          <p:cNvCxnSpPr>
            <a:cxnSpLocks/>
            <a:stCxn id="14" idx="2"/>
            <a:endCxn id="21" idx="2"/>
          </p:cNvCxnSpPr>
          <p:nvPr/>
        </p:nvCxnSpPr>
        <p:spPr>
          <a:xfrm rot="10800000" flipH="1" flipV="1">
            <a:off x="535939" y="2310870"/>
            <a:ext cx="332076" cy="512393"/>
          </a:xfrm>
          <a:prstGeom prst="bentConnector3">
            <a:avLst>
              <a:gd name="adj1" fmla="val -688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8E68DE3-BFFF-4AA9-BAF8-7CE564507B2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667375" y="6282274"/>
            <a:ext cx="6353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</a:rPr>
              <a:t>* </a:t>
            </a:r>
            <a:r>
              <a:rPr lang="cs-CZ" sz="1400" dirty="0">
                <a:solidFill>
                  <a:srgbClr val="C00000"/>
                </a:solidFill>
              </a:rPr>
              <a:t>Při epidemickém šetření KHS je potvrzen kolektiv ŠKOLA, v trasování jde o primární případy (děti nejsou uvedeny jako kontakt jiného pozitivního případu)</a:t>
            </a:r>
          </a:p>
        </p:txBody>
      </p:sp>
      <p:graphicFrame>
        <p:nvGraphicFramePr>
          <p:cNvPr id="35" name="Table 39">
            <a:extLst>
              <a:ext uri="{FF2B5EF4-FFF2-40B4-BE49-F238E27FC236}">
                <a16:creationId xmlns:a16="http://schemas.microsoft.com/office/drawing/2014/main" id="{ECF8D81E-48FD-47AC-95EA-897CD0D322D4}"/>
              </a:ext>
            </a:extLst>
          </p:cNvPr>
          <p:cNvGraphicFramePr>
            <a:graphicFrameLocks noGrp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505940493"/>
              </p:ext>
            </p:extLst>
          </p:nvPr>
        </p:nvGraphicFramePr>
        <p:xfrm>
          <a:off x="6684709" y="2009735"/>
          <a:ext cx="5500086" cy="4432769"/>
        </p:xfrm>
        <a:graphic>
          <a:graphicData uri="http://schemas.openxmlformats.org/drawingml/2006/table">
            <a:tbl>
              <a:tblPr/>
              <a:tblGrid>
                <a:gridCol w="5500086">
                  <a:extLst>
                    <a:ext uri="{9D8B030D-6E8A-4147-A177-3AD203B41FA5}">
                      <a16:colId xmlns:a16="http://schemas.microsoft.com/office/drawing/2014/main" val="1368412751"/>
                    </a:ext>
                  </a:extLst>
                </a:gridCol>
              </a:tblGrid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 = 811 nově pozitivních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9935836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PCR - celkem N = 786 (96,9%)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94139"/>
                  </a:ext>
                </a:extLst>
              </a:tr>
              <a:tr h="625343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PCR - symptomatičtí N = 254 (31,3%)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9333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PCR - asymptomatičtí 532 (65,6%)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604263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AG - celkem N = 25 (3,1%)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904605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AG - symptomatičtí N= 16 (2,0%)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895331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AG - asymptomatičtí konfirmovaní PCR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276514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N = 9 (1,1%)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515522"/>
                  </a:ext>
                </a:extLst>
              </a:tr>
            </a:tbl>
          </a:graphicData>
        </a:graphic>
      </p:graphicFrame>
      <p:cxnSp>
        <p:nvCxnSpPr>
          <p:cNvPr id="36" name="Connector: Elbow 41">
            <a:extLst>
              <a:ext uri="{FF2B5EF4-FFF2-40B4-BE49-F238E27FC236}">
                <a16:creationId xmlns:a16="http://schemas.microsoft.com/office/drawing/2014/main" id="{A857519A-CA40-411D-980E-698A4B9412F3}"/>
              </a:ext>
            </a:extLst>
          </p:cNvPr>
          <p:cNvCxnSpPr>
            <a:cxnSpLocks/>
            <a:stCxn id="56" idx="2"/>
            <a:endCxn id="59" idx="2"/>
          </p:cNvCxnSpPr>
          <p:nvPr/>
        </p:nvCxnSpPr>
        <p:spPr>
          <a:xfrm rot="10800000" flipH="1" flipV="1">
            <a:off x="6520212" y="2310870"/>
            <a:ext cx="332076" cy="2154059"/>
          </a:xfrm>
          <a:prstGeom prst="bentConnector3">
            <a:avLst>
              <a:gd name="adj1" fmla="val -688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42">
            <a:extLst>
              <a:ext uri="{FF2B5EF4-FFF2-40B4-BE49-F238E27FC236}">
                <a16:creationId xmlns:a16="http://schemas.microsoft.com/office/drawing/2014/main" id="{11C712BA-6083-45F2-BAC7-D646EB9DCE80}"/>
              </a:ext>
            </a:extLst>
          </p:cNvPr>
          <p:cNvCxnSpPr>
            <a:cxnSpLocks/>
            <a:stCxn id="62" idx="2"/>
            <a:endCxn id="57" idx="2"/>
          </p:cNvCxnSpPr>
          <p:nvPr/>
        </p:nvCxnSpPr>
        <p:spPr>
          <a:xfrm rot="10800000" flipH="1" flipV="1">
            <a:off x="6852288" y="2823264"/>
            <a:ext cx="480902" cy="553998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43">
            <a:extLst>
              <a:ext uri="{FF2B5EF4-FFF2-40B4-BE49-F238E27FC236}">
                <a16:creationId xmlns:a16="http://schemas.microsoft.com/office/drawing/2014/main" id="{244AF209-2F82-4B3B-8771-D86CB9D0AA7C}"/>
              </a:ext>
            </a:extLst>
          </p:cNvPr>
          <p:cNvCxnSpPr>
            <a:cxnSpLocks/>
            <a:stCxn id="62" idx="2"/>
            <a:endCxn id="58" idx="2"/>
          </p:cNvCxnSpPr>
          <p:nvPr/>
        </p:nvCxnSpPr>
        <p:spPr>
          <a:xfrm rot="10800000" flipH="1" flipV="1">
            <a:off x="6852288" y="2823264"/>
            <a:ext cx="480902" cy="1097114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44">
            <a:extLst>
              <a:ext uri="{FF2B5EF4-FFF2-40B4-BE49-F238E27FC236}">
                <a16:creationId xmlns:a16="http://schemas.microsoft.com/office/drawing/2014/main" id="{69C42B24-0189-4D75-B374-7EFD2DAAED66}"/>
              </a:ext>
            </a:extLst>
          </p:cNvPr>
          <p:cNvCxnSpPr>
            <a:cxnSpLocks/>
            <a:stCxn id="59" idx="2"/>
            <a:endCxn id="60" idx="2"/>
          </p:cNvCxnSpPr>
          <p:nvPr/>
        </p:nvCxnSpPr>
        <p:spPr>
          <a:xfrm rot="10800000" flipH="1" flipV="1">
            <a:off x="6852288" y="4464929"/>
            <a:ext cx="480902" cy="559153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45">
            <a:extLst>
              <a:ext uri="{FF2B5EF4-FFF2-40B4-BE49-F238E27FC236}">
                <a16:creationId xmlns:a16="http://schemas.microsoft.com/office/drawing/2014/main" id="{7A50D906-639B-4F20-895A-E56E8A2F8918}"/>
              </a:ext>
            </a:extLst>
          </p:cNvPr>
          <p:cNvCxnSpPr>
            <a:cxnSpLocks/>
            <a:stCxn id="59" idx="2"/>
            <a:endCxn id="61" idx="2"/>
          </p:cNvCxnSpPr>
          <p:nvPr/>
        </p:nvCxnSpPr>
        <p:spPr>
          <a:xfrm rot="10800000" flipH="1" flipV="1">
            <a:off x="6852288" y="4464930"/>
            <a:ext cx="480902" cy="1089306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46">
            <a:extLst>
              <a:ext uri="{FF2B5EF4-FFF2-40B4-BE49-F238E27FC236}">
                <a16:creationId xmlns:a16="http://schemas.microsoft.com/office/drawing/2014/main" id="{2E8EBDA0-CEA2-4C7B-857F-599F39037B81}"/>
              </a:ext>
            </a:extLst>
          </p:cNvPr>
          <p:cNvSpPr/>
          <p:nvPr/>
        </p:nvSpPr>
        <p:spPr>
          <a:xfrm>
            <a:off x="6520212" y="2256871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7" name="Oval 47">
            <a:extLst>
              <a:ext uri="{FF2B5EF4-FFF2-40B4-BE49-F238E27FC236}">
                <a16:creationId xmlns:a16="http://schemas.microsoft.com/office/drawing/2014/main" id="{E8A199F8-C841-4529-BA30-699B96B16DED}"/>
              </a:ext>
            </a:extLst>
          </p:cNvPr>
          <p:cNvSpPr/>
          <p:nvPr/>
        </p:nvSpPr>
        <p:spPr>
          <a:xfrm>
            <a:off x="7333190" y="3323262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8" name="Oval 48">
            <a:extLst>
              <a:ext uri="{FF2B5EF4-FFF2-40B4-BE49-F238E27FC236}">
                <a16:creationId xmlns:a16="http://schemas.microsoft.com/office/drawing/2014/main" id="{2BEC8467-23A1-4CFC-BFCE-1383ECB0A7BD}"/>
              </a:ext>
            </a:extLst>
          </p:cNvPr>
          <p:cNvSpPr/>
          <p:nvPr/>
        </p:nvSpPr>
        <p:spPr>
          <a:xfrm>
            <a:off x="7333190" y="3866378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9" name="Oval 49">
            <a:extLst>
              <a:ext uri="{FF2B5EF4-FFF2-40B4-BE49-F238E27FC236}">
                <a16:creationId xmlns:a16="http://schemas.microsoft.com/office/drawing/2014/main" id="{6F449461-D626-4F4A-A5B9-452A8D2903AA}"/>
              </a:ext>
            </a:extLst>
          </p:cNvPr>
          <p:cNvSpPr/>
          <p:nvPr/>
        </p:nvSpPr>
        <p:spPr>
          <a:xfrm>
            <a:off x="6852288" y="4410930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0" name="Oval 50">
            <a:extLst>
              <a:ext uri="{FF2B5EF4-FFF2-40B4-BE49-F238E27FC236}">
                <a16:creationId xmlns:a16="http://schemas.microsoft.com/office/drawing/2014/main" id="{9728F3B6-94A4-47B6-8C2C-B3F52397DF90}"/>
              </a:ext>
            </a:extLst>
          </p:cNvPr>
          <p:cNvSpPr/>
          <p:nvPr/>
        </p:nvSpPr>
        <p:spPr>
          <a:xfrm>
            <a:off x="7333190" y="4970083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1" name="Oval 51">
            <a:extLst>
              <a:ext uri="{FF2B5EF4-FFF2-40B4-BE49-F238E27FC236}">
                <a16:creationId xmlns:a16="http://schemas.microsoft.com/office/drawing/2014/main" id="{CECD612A-9766-4A55-86EA-8C4A1F50DA1C}"/>
              </a:ext>
            </a:extLst>
          </p:cNvPr>
          <p:cNvSpPr/>
          <p:nvPr/>
        </p:nvSpPr>
        <p:spPr>
          <a:xfrm>
            <a:off x="7333190" y="5500236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2" name="Oval 52">
            <a:extLst>
              <a:ext uri="{FF2B5EF4-FFF2-40B4-BE49-F238E27FC236}">
                <a16:creationId xmlns:a16="http://schemas.microsoft.com/office/drawing/2014/main" id="{6E05142A-6F83-425E-96C8-385291A504C2}"/>
              </a:ext>
            </a:extLst>
          </p:cNvPr>
          <p:cNvSpPr/>
          <p:nvPr/>
        </p:nvSpPr>
        <p:spPr>
          <a:xfrm>
            <a:off x="6852288" y="2769264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63" name="Connector: Elbow 53">
            <a:extLst>
              <a:ext uri="{FF2B5EF4-FFF2-40B4-BE49-F238E27FC236}">
                <a16:creationId xmlns:a16="http://schemas.microsoft.com/office/drawing/2014/main" id="{58161BC0-4A37-4A9D-9532-DCC329AE9465}"/>
              </a:ext>
            </a:extLst>
          </p:cNvPr>
          <p:cNvCxnSpPr>
            <a:cxnSpLocks/>
            <a:stCxn id="56" idx="2"/>
            <a:endCxn id="62" idx="2"/>
          </p:cNvCxnSpPr>
          <p:nvPr/>
        </p:nvCxnSpPr>
        <p:spPr>
          <a:xfrm rot="10800000" flipH="1" flipV="1">
            <a:off x="6520212" y="2310870"/>
            <a:ext cx="332076" cy="512393"/>
          </a:xfrm>
          <a:prstGeom prst="bentConnector3">
            <a:avLst>
              <a:gd name="adj1" fmla="val -688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40">
            <a:extLst>
              <a:ext uri="{FF2B5EF4-FFF2-40B4-BE49-F238E27FC236}">
                <a16:creationId xmlns:a16="http://schemas.microsoft.com/office/drawing/2014/main" id="{ED35EB35-A2D4-47EB-B714-BB760F562F49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29144" y="1155282"/>
            <a:ext cx="56541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</a:t>
            </a:r>
            <a:r>
              <a:rPr lang="cs-CZ" sz="2000" b="1" dirty="0" err="1"/>
              <a:t>ozitivní</a:t>
            </a:r>
            <a:r>
              <a:rPr lang="cs-CZ" sz="2000" b="1" dirty="0"/>
              <a:t> záchyty u dětí 12-</a:t>
            </a:r>
            <a:r>
              <a:rPr lang="en-US" sz="2000" b="1" dirty="0"/>
              <a:t>1</a:t>
            </a:r>
            <a:r>
              <a:rPr lang="cs-CZ" sz="2000" b="1" dirty="0"/>
              <a:t>5 let</a:t>
            </a:r>
          </a:p>
          <a:p>
            <a:r>
              <a:rPr lang="cs-CZ" sz="2000" b="1" dirty="0"/>
              <a:t>12.4. – 7.6.</a:t>
            </a:r>
            <a:r>
              <a:rPr lang="en-US" sz="2000" b="1" dirty="0"/>
              <a:t>: </a:t>
            </a:r>
            <a:r>
              <a:rPr lang="cs-CZ" sz="2000" b="1" dirty="0">
                <a:solidFill>
                  <a:srgbClr val="C00000"/>
                </a:solidFill>
              </a:rPr>
              <a:t>nákaza pravděpodobně ve škole*</a:t>
            </a:r>
            <a:endParaRPr lang="cs-CZ" sz="2000" b="1" dirty="0">
              <a:solidFill>
                <a:srgbClr val="FF0000"/>
              </a:solidFill>
            </a:endParaRPr>
          </a:p>
        </p:txBody>
      </p:sp>
      <p:sp>
        <p:nvSpPr>
          <p:cNvPr id="34" name="TextovéPole 33"/>
          <p:cNvSpPr txBox="1"/>
          <p:nvPr/>
        </p:nvSpPr>
        <p:spPr>
          <a:xfrm>
            <a:off x="1633099" y="653868"/>
            <a:ext cx="9125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Podkladem pro souhrn jsou konečné výsledky testů hlášené na individuální bázi do centrálního systému ISIN. </a:t>
            </a:r>
          </a:p>
          <a:p>
            <a:pPr algn="ctr"/>
            <a:r>
              <a:rPr lang="cs-CZ" sz="1400" i="1" dirty="0"/>
              <a:t>Jde tedy o konečné počty potvrzených pozitivních diagnóz, včetně konfirmovaných AG testů. </a:t>
            </a:r>
          </a:p>
        </p:txBody>
      </p:sp>
    </p:spTree>
    <p:extLst>
      <p:ext uri="{BB962C8B-B14F-4D97-AF65-F5344CB8AC3E}">
        <p14:creationId xmlns:p14="http://schemas.microsoft.com/office/powerpoint/2010/main" val="3896886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346" y="3769310"/>
            <a:ext cx="11905307" cy="1802816"/>
          </a:xfrm>
        </p:spPr>
        <p:txBody>
          <a:bodyPr>
            <a:normAutofit/>
          </a:bodyPr>
          <a:lstStyle/>
          <a:p>
            <a:r>
              <a:rPr lang="cs-CZ" sz="4000" b="1" dirty="0"/>
              <a:t>Celkové počty nově potvrzených případů </a:t>
            </a:r>
          </a:p>
          <a:p>
            <a:r>
              <a:rPr lang="cs-CZ" sz="4000" b="1" dirty="0"/>
              <a:t>dětí v populaci</a:t>
            </a:r>
            <a:endParaRPr lang="cs-CZ" sz="4000" i="1" dirty="0"/>
          </a:p>
        </p:txBody>
      </p:sp>
    </p:spTree>
    <p:extLst>
      <p:ext uri="{BB962C8B-B14F-4D97-AF65-F5344CB8AC3E}">
        <p14:creationId xmlns:p14="http://schemas.microsoft.com/office/powerpoint/2010/main" val="3245662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7651307" cy="576000"/>
          </a:xfrm>
        </p:spPr>
        <p:txBody>
          <a:bodyPr/>
          <a:lstStyle/>
          <a:p>
            <a:r>
              <a:rPr lang="cs-CZ" dirty="0"/>
              <a:t>Počty COVID-19 pozitivních v ČR na 100 000 v populaci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8596C74F-0221-4E8A-956E-65A82E2B961A}"/>
              </a:ext>
            </a:extLst>
          </p:cNvPr>
          <p:cNvSpPr txBox="1"/>
          <p:nvPr/>
        </p:nvSpPr>
        <p:spPr>
          <a:xfrm>
            <a:off x="2162175" y="6545102"/>
            <a:ext cx="70770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ISIN – Informační systém infekční nemocí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7" name="Graf 16">
            <a:extLst>
              <a:ext uri="{FF2B5EF4-FFF2-40B4-BE49-F238E27FC236}">
                <a16:creationId xmlns:a16="http://schemas.microsoft.com/office/drawing/2014/main" id="{A0832711-C8D3-482F-ADC2-50907D83BB18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31642606"/>
              </p:ext>
            </p:extLst>
          </p:nvPr>
        </p:nvGraphicFramePr>
        <p:xfrm>
          <a:off x="1392508" y="1399769"/>
          <a:ext cx="10661843" cy="53653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2" name="Obdélník 11">
            <a:extLst>
              <a:ext uri="{FF2B5EF4-FFF2-40B4-BE49-F238E27FC236}">
                <a16:creationId xmlns:a16="http://schemas.microsoft.com/office/drawing/2014/main" id="{47330F7D-030D-49C8-BE37-CEFFFE48B489}"/>
              </a:ext>
            </a:extLst>
          </p:cNvPr>
          <p:cNvSpPr/>
          <p:nvPr/>
        </p:nvSpPr>
        <p:spPr>
          <a:xfrm>
            <a:off x="137649" y="2386547"/>
            <a:ext cx="125485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COVID-19 pozitivních na 100 000 osob v dané věkové skupině v populaci (suma za celý časový úsek)</a:t>
            </a:r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63385A4C-5F20-4192-9027-8DBE2AB6717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781030" y="1581538"/>
            <a:ext cx="21170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 1. 3. přerušení veškeré prezenční výuky</a:t>
            </a:r>
          </a:p>
        </p:txBody>
      </p:sp>
      <p:cxnSp>
        <p:nvCxnSpPr>
          <p:cNvPr id="24" name="Přímá spojnice se šipkou 23">
            <a:extLst>
              <a:ext uri="{FF2B5EF4-FFF2-40B4-BE49-F238E27FC236}">
                <a16:creationId xmlns:a16="http://schemas.microsoft.com/office/drawing/2014/main" id="{C84AA3A6-B8AF-4AD3-9609-5B6777C769C4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3770221" y="1985257"/>
            <a:ext cx="0" cy="802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018CB2AB-0F5A-4FCE-8034-F8F60A89895F}"/>
              </a:ext>
            </a:extLst>
          </p:cNvPr>
          <p:cNvSpPr txBox="1"/>
          <p:nvPr/>
        </p:nvSpPr>
        <p:spPr>
          <a:xfrm>
            <a:off x="265215" y="697003"/>
            <a:ext cx="113442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Populační zátěž klesá ve všech věkových kategoriích dětí. </a:t>
            </a:r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63385A4C-5F20-4192-9027-8DBE2AB6717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5386853" y="2523596"/>
            <a:ext cx="2457270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12. 4. otevřeny MŠ pro předškolní děti, návrat 1. stupně</a:t>
            </a:r>
            <a:r>
              <a:rPr kumimoji="0" lang="cs-CZ" sz="1200" b="1" i="1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ZŠ v rotačním režimu</a:t>
            </a:r>
            <a:endParaRPr kumimoji="0" lang="cs-CZ" sz="12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18" name="Přímá spojnice se šipkou 17">
            <a:extLst>
              <a:ext uri="{FF2B5EF4-FFF2-40B4-BE49-F238E27FC236}">
                <a16:creationId xmlns:a16="http://schemas.microsoft.com/office/drawing/2014/main" id="{C84AA3A6-B8AF-4AD3-9609-5B6777C769C4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 flipH="1">
            <a:off x="6533828" y="3213907"/>
            <a:ext cx="2758" cy="1095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bdélník 19">
            <a:extLst>
              <a:ext uri="{FF2B5EF4-FFF2-40B4-BE49-F238E27FC236}">
                <a16:creationId xmlns:a16="http://schemas.microsoft.com/office/drawing/2014/main" id="{EC83A386-1D77-43BD-98DD-1074CDE32BD0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932892" y="1559490"/>
            <a:ext cx="4195207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 </a:t>
            </a:r>
            <a:r>
              <a:rPr lang="cs-CZ" sz="1200" b="1" i="1" dirty="0">
                <a:solidFill>
                  <a:srgbClr val="000000"/>
                </a:solidFill>
              </a:rPr>
              <a:t>26. 4. MŠ otevřeny zcela, SŠ a VOŠ praktické vyučování v PLK, HKK, KVK </a:t>
            </a:r>
            <a:br>
              <a:rPr lang="cs-CZ" sz="1200" b="1" i="1" dirty="0">
                <a:solidFill>
                  <a:srgbClr val="000000"/>
                </a:solidFill>
              </a:rPr>
            </a:br>
            <a:r>
              <a:rPr lang="cs-CZ" sz="1200" b="1" i="1" dirty="0">
                <a:solidFill>
                  <a:srgbClr val="000000"/>
                </a:solidFill>
              </a:rPr>
              <a:t>od 3. 5. dále STC, LBK, PAK, PHA</a:t>
            </a:r>
            <a:r>
              <a:rPr lang="cs-CZ" sz="1200" b="1" i="1" dirty="0">
                <a:solidFill>
                  <a:srgbClr val="000000"/>
                </a:solidFill>
                <a:latin typeface="Arial" panose="020B0604020202020204"/>
              </a:rPr>
              <a:t> s rozšířením rotační výuky 2. st. ZŠ a od 10. 5. ve zbývajících krajích</a:t>
            </a:r>
            <a:endParaRPr lang="cs-CZ" sz="1200" b="1" i="1" dirty="0">
              <a:solidFill>
                <a:srgbClr val="000000"/>
              </a:solidFill>
            </a:endParaRPr>
          </a:p>
        </p:txBody>
      </p:sp>
      <p:cxnSp>
        <p:nvCxnSpPr>
          <p:cNvPr id="21" name="Přímá spojnice se šipkou 20">
            <a:extLst>
              <a:ext uri="{FF2B5EF4-FFF2-40B4-BE49-F238E27FC236}">
                <a16:creationId xmlns:a16="http://schemas.microsoft.com/office/drawing/2014/main" id="{0EA45419-FFE6-41F1-9778-325DBC06FC41}"/>
              </a:ext>
            </a:extLst>
          </p:cNvPr>
          <p:cNvCxnSpPr>
            <a:cxnSpLocks/>
          </p:cNvCxnSpPr>
          <p:nvPr>
            <p:custDataLst>
              <p:tags r:id="rId8"/>
            </p:custDataLst>
          </p:nvPr>
        </p:nvCxnSpPr>
        <p:spPr>
          <a:xfrm>
            <a:off x="7745381" y="2523596"/>
            <a:ext cx="0" cy="2171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Přímá spojnice se šipkou 21">
            <a:extLst>
              <a:ext uri="{FF2B5EF4-FFF2-40B4-BE49-F238E27FC236}">
                <a16:creationId xmlns:a16="http://schemas.microsoft.com/office/drawing/2014/main" id="{931B54ED-96B8-4B0B-88B2-56F3421552FF}"/>
              </a:ext>
            </a:extLst>
          </p:cNvPr>
          <p:cNvCxnSpPr>
            <a:cxnSpLocks/>
          </p:cNvCxnSpPr>
          <p:nvPr>
            <p:custDataLst>
              <p:tags r:id="rId9"/>
            </p:custDataLst>
          </p:nvPr>
        </p:nvCxnSpPr>
        <p:spPr>
          <a:xfrm>
            <a:off x="8033046" y="2523596"/>
            <a:ext cx="0" cy="2171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Přímá spojnice se šipkou 22">
            <a:extLst>
              <a:ext uri="{FF2B5EF4-FFF2-40B4-BE49-F238E27FC236}">
                <a16:creationId xmlns:a16="http://schemas.microsoft.com/office/drawing/2014/main" id="{16BF9B4A-EA00-4154-9ADA-5E9222B2A3C2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>
            <a:off x="8558974" y="2523596"/>
            <a:ext cx="0" cy="2171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055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192454D-DD98-4298-B7F5-F6E7FDB992A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8577"/>
            <a:ext cx="11686436" cy="576000"/>
          </a:xfrm>
        </p:spPr>
        <p:txBody>
          <a:bodyPr/>
          <a:lstStyle/>
          <a:p>
            <a:pPr algn="ctr"/>
            <a:r>
              <a:rPr lang="cs-CZ" sz="2400" dirty="0"/>
              <a:t>Harmonogram otevírání školských zařízení v krajích ČR 2021</a:t>
            </a:r>
          </a:p>
        </p:txBody>
      </p:sp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3B917A4C-0A6E-4A20-B4B4-7BEC1A524DC6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623843" y="837488"/>
          <a:ext cx="10263501" cy="5435344"/>
        </p:xfrm>
        <a:graphic>
          <a:graphicData uri="http://schemas.openxmlformats.org/drawingml/2006/table">
            <a:tbl>
              <a:tblPr/>
              <a:tblGrid>
                <a:gridCol w="1557713">
                  <a:extLst>
                    <a:ext uri="{9D8B030D-6E8A-4147-A177-3AD203B41FA5}">
                      <a16:colId xmlns:a16="http://schemas.microsoft.com/office/drawing/2014/main" val="1215761398"/>
                    </a:ext>
                  </a:extLst>
                </a:gridCol>
                <a:gridCol w="621842">
                  <a:extLst>
                    <a:ext uri="{9D8B030D-6E8A-4147-A177-3AD203B41FA5}">
                      <a16:colId xmlns:a16="http://schemas.microsoft.com/office/drawing/2014/main" val="419350444"/>
                    </a:ext>
                  </a:extLst>
                </a:gridCol>
                <a:gridCol w="621842">
                  <a:extLst>
                    <a:ext uri="{9D8B030D-6E8A-4147-A177-3AD203B41FA5}">
                      <a16:colId xmlns:a16="http://schemas.microsoft.com/office/drawing/2014/main" val="3652802359"/>
                    </a:ext>
                  </a:extLst>
                </a:gridCol>
                <a:gridCol w="621842">
                  <a:extLst>
                    <a:ext uri="{9D8B030D-6E8A-4147-A177-3AD203B41FA5}">
                      <a16:colId xmlns:a16="http://schemas.microsoft.com/office/drawing/2014/main" val="4228724131"/>
                    </a:ext>
                  </a:extLst>
                </a:gridCol>
                <a:gridCol w="621842">
                  <a:extLst>
                    <a:ext uri="{9D8B030D-6E8A-4147-A177-3AD203B41FA5}">
                      <a16:colId xmlns:a16="http://schemas.microsoft.com/office/drawing/2014/main" val="1501573108"/>
                    </a:ext>
                  </a:extLst>
                </a:gridCol>
                <a:gridCol w="621842">
                  <a:extLst>
                    <a:ext uri="{9D8B030D-6E8A-4147-A177-3AD203B41FA5}">
                      <a16:colId xmlns:a16="http://schemas.microsoft.com/office/drawing/2014/main" val="1711309026"/>
                    </a:ext>
                  </a:extLst>
                </a:gridCol>
                <a:gridCol w="621842">
                  <a:extLst>
                    <a:ext uri="{9D8B030D-6E8A-4147-A177-3AD203B41FA5}">
                      <a16:colId xmlns:a16="http://schemas.microsoft.com/office/drawing/2014/main" val="1419855610"/>
                    </a:ext>
                  </a:extLst>
                </a:gridCol>
                <a:gridCol w="621842">
                  <a:extLst>
                    <a:ext uri="{9D8B030D-6E8A-4147-A177-3AD203B41FA5}">
                      <a16:colId xmlns:a16="http://schemas.microsoft.com/office/drawing/2014/main" val="3316123008"/>
                    </a:ext>
                  </a:extLst>
                </a:gridCol>
                <a:gridCol w="621842">
                  <a:extLst>
                    <a:ext uri="{9D8B030D-6E8A-4147-A177-3AD203B41FA5}">
                      <a16:colId xmlns:a16="http://schemas.microsoft.com/office/drawing/2014/main" val="3445012241"/>
                    </a:ext>
                  </a:extLst>
                </a:gridCol>
                <a:gridCol w="621842">
                  <a:extLst>
                    <a:ext uri="{9D8B030D-6E8A-4147-A177-3AD203B41FA5}">
                      <a16:colId xmlns:a16="http://schemas.microsoft.com/office/drawing/2014/main" val="1837524180"/>
                    </a:ext>
                  </a:extLst>
                </a:gridCol>
                <a:gridCol w="621842">
                  <a:extLst>
                    <a:ext uri="{9D8B030D-6E8A-4147-A177-3AD203B41FA5}">
                      <a16:colId xmlns:a16="http://schemas.microsoft.com/office/drawing/2014/main" val="1265492353"/>
                    </a:ext>
                  </a:extLst>
                </a:gridCol>
                <a:gridCol w="621842">
                  <a:extLst>
                    <a:ext uri="{9D8B030D-6E8A-4147-A177-3AD203B41FA5}">
                      <a16:colId xmlns:a16="http://schemas.microsoft.com/office/drawing/2014/main" val="2850195630"/>
                    </a:ext>
                  </a:extLst>
                </a:gridCol>
                <a:gridCol w="621842">
                  <a:extLst>
                    <a:ext uri="{9D8B030D-6E8A-4147-A177-3AD203B41FA5}">
                      <a16:colId xmlns:a16="http://schemas.microsoft.com/office/drawing/2014/main" val="3082479294"/>
                    </a:ext>
                  </a:extLst>
                </a:gridCol>
                <a:gridCol w="621842">
                  <a:extLst>
                    <a:ext uri="{9D8B030D-6E8A-4147-A177-3AD203B41FA5}">
                      <a16:colId xmlns:a16="http://schemas.microsoft.com/office/drawing/2014/main" val="3478618505"/>
                    </a:ext>
                  </a:extLst>
                </a:gridCol>
                <a:gridCol w="621842">
                  <a:extLst>
                    <a:ext uri="{9D8B030D-6E8A-4147-A177-3AD203B41FA5}">
                      <a16:colId xmlns:a16="http://schemas.microsoft.com/office/drawing/2014/main" val="676138909"/>
                    </a:ext>
                  </a:extLst>
                </a:gridCol>
              </a:tblGrid>
              <a:tr h="588325"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Datum změny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PLK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HKK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KVK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STC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LBK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PAK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PHA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ULK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JMK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OLK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MSK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JHC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VYS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ZLK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29151"/>
                  </a:ext>
                </a:extLst>
              </a:tr>
              <a:tr h="812316"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12.04.2021</a:t>
                      </a:r>
                    </a:p>
                  </a:txBody>
                  <a:tcPr marL="7007" marR="63063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CCF"/>
                    </a:solidFill>
                  </a:tcPr>
                </a:tc>
                <a:tc gridSpan="14"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MŠ - předškolní děti (</a:t>
                      </a:r>
                      <a:r>
                        <a:rPr lang="cs-CZ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5-6 let</a:t>
                      </a: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bez roušek a testování dětí (pouze zaměstnanci),</a:t>
                      </a:r>
                      <a:b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ZŠ - 1 stupeň (</a:t>
                      </a:r>
                      <a:r>
                        <a:rPr lang="cs-CZ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6-11 let</a:t>
                      </a: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rotačně, 2x týdně testy a roušky 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440675"/>
                  </a:ext>
                </a:extLst>
              </a:tr>
              <a:tr h="812316"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26.04.2021</a:t>
                      </a:r>
                    </a:p>
                  </a:txBody>
                  <a:tcPr marL="7007" marR="63063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MŠ zcela (</a:t>
                      </a:r>
                      <a:r>
                        <a:rPr lang="cs-CZ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3-6 let</a:t>
                      </a: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), </a:t>
                      </a:r>
                      <a:b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SŠ a VOŠ praktické vyučování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943551"/>
                  </a:ext>
                </a:extLst>
              </a:tr>
              <a:tr h="812316"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03.05.2021</a:t>
                      </a:r>
                    </a:p>
                  </a:txBody>
                  <a:tcPr marL="7007" marR="63063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CCF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MŠ zcela, ZŠ - 2. stupeň (</a:t>
                      </a:r>
                      <a:r>
                        <a:rPr lang="cs-CZ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11-15 let </a:t>
                      </a: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vč. niž. st. </a:t>
                      </a:r>
                      <a:r>
                        <a:rPr lang="cs-CZ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gym</a:t>
                      </a: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.) </a:t>
                      </a:r>
                    </a:p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rotačně, test 2x týdně (1. st. 1x týdně), SŠ (</a:t>
                      </a:r>
                      <a:r>
                        <a:rPr lang="cs-CZ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15-19 let</a:t>
                      </a: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</a:t>
                      </a:r>
                      <a:b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VOŠ (</a:t>
                      </a:r>
                      <a:r>
                        <a:rPr lang="cs-CZ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19-21 let</a:t>
                      </a: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praktické vyučování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CC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CC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CC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CC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CC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CC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C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0514397"/>
                  </a:ext>
                </a:extLst>
              </a:tr>
              <a:tr h="785439"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10.05.2021</a:t>
                      </a:r>
                    </a:p>
                  </a:txBody>
                  <a:tcPr marL="7007" marR="63063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MŠ zcela, ZŠ - 2. stupeň (vč. niž.st. gymnázií) rotačně, test 2x týdně (1. st. 1x týdně), SŠ a VOŠ praktické vyučování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Otevření škol ve zbývajících krajích </a:t>
                      </a:r>
                      <a:b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dle režimu z 3. 5. 2021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456110"/>
                  </a:ext>
                </a:extLst>
              </a:tr>
              <a:tr h="812316"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17.05.2021</a:t>
                      </a:r>
                    </a:p>
                  </a:txBody>
                  <a:tcPr marL="7007" marR="63063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CCF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ZŠ (</a:t>
                      </a:r>
                      <a:r>
                        <a:rPr lang="pl-PL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6-15 let</a:t>
                      </a:r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zcela a bez rotací (test 1x týdně)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Bez rotací 1. stupeň ZŠ (2. st. 2x týdně test)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235255"/>
                  </a:ext>
                </a:extLst>
              </a:tr>
              <a:tr h="812316"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24.05.2021</a:t>
                      </a:r>
                    </a:p>
                  </a:txBody>
                  <a:tcPr marL="7007" marR="63063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 gridSpan="14"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 stupeň ZŠ bez rotací v celé ČR (test 1x týdně),</a:t>
                      </a:r>
                      <a:b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teoretická výuka bez rotací (test 1x týdně) na SŠ (</a:t>
                      </a:r>
                      <a:r>
                        <a:rPr lang="cs-CZ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15-19 let</a:t>
                      </a: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), VOŠ (</a:t>
                      </a:r>
                      <a:r>
                        <a:rPr lang="cs-CZ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19-22 let</a:t>
                      </a: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a VŠ (</a:t>
                      </a:r>
                      <a:r>
                        <a:rPr lang="cs-CZ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19-25 let</a:t>
                      </a: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919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421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Graf 16">
            <a:extLst>
              <a:ext uri="{FF2B5EF4-FFF2-40B4-BE49-F238E27FC236}">
                <a16:creationId xmlns:a16="http://schemas.microsoft.com/office/drawing/2014/main" id="{82435891-AD00-4FB1-A73A-2B68645AA386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29836727"/>
              </p:ext>
            </p:extLst>
          </p:nvPr>
        </p:nvGraphicFramePr>
        <p:xfrm>
          <a:off x="8562717" y="997797"/>
          <a:ext cx="3248580" cy="2703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5"/>
          </a:graphicData>
        </a:graphic>
      </p:graphicFrame>
      <p:graphicFrame>
        <p:nvGraphicFramePr>
          <p:cNvPr id="31" name="Graf 16">
            <a:extLst>
              <a:ext uri="{FF2B5EF4-FFF2-40B4-BE49-F238E27FC236}">
                <a16:creationId xmlns:a16="http://schemas.microsoft.com/office/drawing/2014/main" id="{7266C885-8B68-464B-99FA-0474E08AA175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04630958"/>
              </p:ext>
            </p:extLst>
          </p:nvPr>
        </p:nvGraphicFramePr>
        <p:xfrm>
          <a:off x="4956188" y="4097122"/>
          <a:ext cx="3248580" cy="2703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6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381739" y="2"/>
            <a:ext cx="7651307" cy="576000"/>
          </a:xfrm>
        </p:spPr>
        <p:txBody>
          <a:bodyPr/>
          <a:lstStyle/>
          <a:p>
            <a:r>
              <a:rPr lang="cs-CZ" dirty="0"/>
              <a:t>Počty testů na 100 tis. dětí v čase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47330F7D-030D-49C8-BE37-CEFFFE48B48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rot="16200000">
            <a:off x="-2822385" y="3409335"/>
            <a:ext cx="63129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testů na 100 </a:t>
            </a:r>
            <a:r>
              <a:rPr lang="cs-CZ" b="1" dirty="0">
                <a:solidFill>
                  <a:srgbClr val="000000"/>
                </a:solidFill>
                <a:latin typeface="Calibri" panose="020F0502020204030204" pitchFamily="34" charset="0"/>
              </a:rPr>
              <a:t>tis. dětí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v dané věkové skupině za dané časové období (suma za celý časový úsek)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F110567F-ED9A-4B75-8A99-2C76347C8E2F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952239" y="3850901"/>
            <a:ext cx="247833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0-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roky</a:t>
            </a: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96DFE862-337B-42DF-9CE0-613BB419EE5E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5515144" y="3850901"/>
            <a:ext cx="247833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-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11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let</a:t>
            </a: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6268F6CC-8AED-4B18-94E5-6D17E31A331E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9096907" y="3850901"/>
            <a:ext cx="247833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12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-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19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let</a:t>
            </a: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8" name="Obdélník 11">
            <a:extLst>
              <a:ext uri="{FF2B5EF4-FFF2-40B4-BE49-F238E27FC236}">
                <a16:creationId xmlns:a16="http://schemas.microsoft.com/office/drawing/2014/main" id="{F2791115-767B-49CC-9447-EF63B7164EC7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rot="16200000">
            <a:off x="-128361" y="4681509"/>
            <a:ext cx="26103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Testy s epidemiologickou indikací </a:t>
            </a:r>
          </a:p>
        </p:txBody>
      </p:sp>
      <p:sp>
        <p:nvSpPr>
          <p:cNvPr id="11" name="Obdélník 4">
            <a:extLst>
              <a:ext uri="{FF2B5EF4-FFF2-40B4-BE49-F238E27FC236}">
                <a16:creationId xmlns:a16="http://schemas.microsoft.com/office/drawing/2014/main" id="{201F6F44-1A1F-4938-A91E-85733E1BBD42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1885942" y="751576"/>
            <a:ext cx="247833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0-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roky</a:t>
            </a: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" name="Obdélník 18">
            <a:extLst>
              <a:ext uri="{FF2B5EF4-FFF2-40B4-BE49-F238E27FC236}">
                <a16:creationId xmlns:a16="http://schemas.microsoft.com/office/drawing/2014/main" id="{09378E26-1A0F-49EA-84B8-0F2F31134957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5448847" y="751576"/>
            <a:ext cx="247833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-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11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let</a:t>
            </a: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Obdélník 19">
            <a:extLst>
              <a:ext uri="{FF2B5EF4-FFF2-40B4-BE49-F238E27FC236}">
                <a16:creationId xmlns:a16="http://schemas.microsoft.com/office/drawing/2014/main" id="{357A4323-961E-4F3F-952E-33FADA0EFC40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9030610" y="751576"/>
            <a:ext cx="247833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12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-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19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let</a:t>
            </a: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Obdélník 11">
            <a:extLst>
              <a:ext uri="{FF2B5EF4-FFF2-40B4-BE49-F238E27FC236}">
                <a16:creationId xmlns:a16="http://schemas.microsoft.com/office/drawing/2014/main" id="{1D89C329-75F4-4B21-9699-DBED3E583FE2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rot="16200000">
            <a:off x="-35890" y="1600918"/>
            <a:ext cx="23450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T</a:t>
            </a: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esty</a:t>
            </a:r>
            <a:r>
              <a:rPr lang="cs-CZ" b="1" i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s diagnostickou</a:t>
            </a:r>
            <a:r>
              <a:rPr kumimoji="0" lang="cs-CZ" sz="1800" b="1" i="1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 nebo klinickou indikací</a:t>
            </a:r>
            <a:endParaRPr kumimoji="0" lang="cs-CZ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graphicFrame>
        <p:nvGraphicFramePr>
          <p:cNvPr id="16" name="Graf 16">
            <a:extLst>
              <a:ext uri="{FF2B5EF4-FFF2-40B4-BE49-F238E27FC236}">
                <a16:creationId xmlns:a16="http://schemas.microsoft.com/office/drawing/2014/main" id="{5344641D-2322-48FA-B46D-EBF942D0F408}"/>
              </a:ext>
            </a:extLst>
          </p:cNvPr>
          <p:cNvGraphicFramePr/>
          <p:nvPr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723286742"/>
              </p:ext>
            </p:extLst>
          </p:nvPr>
        </p:nvGraphicFramePr>
        <p:xfrm>
          <a:off x="1515748" y="960159"/>
          <a:ext cx="3248580" cy="2703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7"/>
          </a:graphicData>
        </a:graphic>
      </p:graphicFrame>
      <p:graphicFrame>
        <p:nvGraphicFramePr>
          <p:cNvPr id="29" name="Graf 16">
            <a:extLst>
              <a:ext uri="{FF2B5EF4-FFF2-40B4-BE49-F238E27FC236}">
                <a16:creationId xmlns:a16="http://schemas.microsoft.com/office/drawing/2014/main" id="{D14DC449-1F00-4761-9C0F-0F7E7D0DDD4D}"/>
              </a:ext>
            </a:extLst>
          </p:cNvPr>
          <p:cNvGraphicFramePr/>
          <p:nvPr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918793655"/>
              </p:ext>
            </p:extLst>
          </p:nvPr>
        </p:nvGraphicFramePr>
        <p:xfrm>
          <a:off x="4991399" y="995652"/>
          <a:ext cx="3248580" cy="2703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8"/>
          </a:graphicData>
        </a:graphic>
      </p:graphicFrame>
      <p:graphicFrame>
        <p:nvGraphicFramePr>
          <p:cNvPr id="33" name="Graf 16">
            <a:extLst>
              <a:ext uri="{FF2B5EF4-FFF2-40B4-BE49-F238E27FC236}">
                <a16:creationId xmlns:a16="http://schemas.microsoft.com/office/drawing/2014/main" id="{2BC56D18-9139-46D0-B029-751B0EA550A9}"/>
              </a:ext>
            </a:extLst>
          </p:cNvPr>
          <p:cNvGraphicFramePr/>
          <p:nvPr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748221829"/>
              </p:ext>
            </p:extLst>
          </p:nvPr>
        </p:nvGraphicFramePr>
        <p:xfrm>
          <a:off x="1515748" y="3997065"/>
          <a:ext cx="3248580" cy="2703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9"/>
          </a:graphicData>
        </a:graphic>
      </p:graphicFrame>
      <p:graphicFrame>
        <p:nvGraphicFramePr>
          <p:cNvPr id="37" name="Graf 16">
            <a:extLst>
              <a:ext uri="{FF2B5EF4-FFF2-40B4-BE49-F238E27FC236}">
                <a16:creationId xmlns:a16="http://schemas.microsoft.com/office/drawing/2014/main" id="{3AB67F15-6F38-430D-A4EB-52989DEB4CB6}"/>
              </a:ext>
            </a:extLst>
          </p:cNvPr>
          <p:cNvGraphicFramePr/>
          <p:nvPr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25602286"/>
              </p:ext>
            </p:extLst>
          </p:nvPr>
        </p:nvGraphicFramePr>
        <p:xfrm>
          <a:off x="8562717" y="4097122"/>
          <a:ext cx="3248580" cy="2703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0"/>
          </a:graphicData>
        </a:graphic>
      </p:graphicFrame>
      <p:sp>
        <p:nvSpPr>
          <p:cNvPr id="4" name="TextovéPole 3">
            <a:extLst>
              <a:ext uri="{FF2B5EF4-FFF2-40B4-BE49-F238E27FC236}">
                <a16:creationId xmlns:a16="http://schemas.microsoft.com/office/drawing/2014/main" id="{7A93131A-8E01-44B7-A2A2-A1EFEC4360B8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3913856" y="5512348"/>
            <a:ext cx="6988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/>
              <a:t>N=839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82487157-9490-45CB-A4BF-887D09526716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3992129" y="2513080"/>
            <a:ext cx="6988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/>
              <a:t>N=658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E8AD0D1D-DDE7-45FA-A69D-268EA000744F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7414538" y="2555522"/>
            <a:ext cx="6988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/>
              <a:t>N=6 983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D0191FCF-0AC0-4145-960F-283F6CCEFCEF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10876412" y="2513080"/>
            <a:ext cx="8160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/>
              <a:t>N=9 351</a:t>
            </a: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685E3DA0-21F5-4650-971E-957CCD67CF91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10876413" y="5606287"/>
            <a:ext cx="8160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/>
              <a:t>N=14 997</a:t>
            </a: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6A804B45-F645-487E-B6EF-5C2CC8EDA31D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7334250" y="5608432"/>
            <a:ext cx="7791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/>
              <a:t>N=11 730</a:t>
            </a:r>
          </a:p>
        </p:txBody>
      </p:sp>
    </p:spTree>
    <p:extLst>
      <p:ext uri="{BB962C8B-B14F-4D97-AF65-F5344CB8AC3E}">
        <p14:creationId xmlns:p14="http://schemas.microsoft.com/office/powerpoint/2010/main" val="2538002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7651307" cy="576000"/>
          </a:xfrm>
        </p:spPr>
        <p:txBody>
          <a:bodyPr/>
          <a:lstStyle/>
          <a:p>
            <a:r>
              <a:rPr lang="cs-CZ" dirty="0"/>
              <a:t>Počty nově COVID-19 pozitivních na 100 testů u dětí v čase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F110567F-ED9A-4B75-8A99-2C76347C8E2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952239" y="3850901"/>
            <a:ext cx="247833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0-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roky</a:t>
            </a: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96DFE862-337B-42DF-9CE0-613BB419EE5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515144" y="3850901"/>
            <a:ext cx="247833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-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11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let</a:t>
            </a: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6268F6CC-8AED-4B18-94E5-6D17E31A331E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9096907" y="3850901"/>
            <a:ext cx="247833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12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-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19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let</a:t>
            </a: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" name="Obdélník 4">
            <a:extLst>
              <a:ext uri="{FF2B5EF4-FFF2-40B4-BE49-F238E27FC236}">
                <a16:creationId xmlns:a16="http://schemas.microsoft.com/office/drawing/2014/main" id="{201F6F44-1A1F-4938-A91E-85733E1BBD42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885942" y="751576"/>
            <a:ext cx="247833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0-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roky</a:t>
            </a: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" name="Obdélník 18">
            <a:extLst>
              <a:ext uri="{FF2B5EF4-FFF2-40B4-BE49-F238E27FC236}">
                <a16:creationId xmlns:a16="http://schemas.microsoft.com/office/drawing/2014/main" id="{09378E26-1A0F-49EA-84B8-0F2F31134957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5448847" y="751576"/>
            <a:ext cx="247833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-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11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let</a:t>
            </a: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Obdélník 19">
            <a:extLst>
              <a:ext uri="{FF2B5EF4-FFF2-40B4-BE49-F238E27FC236}">
                <a16:creationId xmlns:a16="http://schemas.microsoft.com/office/drawing/2014/main" id="{357A4323-961E-4F3F-952E-33FADA0EFC40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9030610" y="751576"/>
            <a:ext cx="247833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12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-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19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let</a:t>
            </a: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6" name="Graf 16">
            <a:extLst>
              <a:ext uri="{FF2B5EF4-FFF2-40B4-BE49-F238E27FC236}">
                <a16:creationId xmlns:a16="http://schemas.microsoft.com/office/drawing/2014/main" id="{5344641D-2322-48FA-B46D-EBF942D0F408}"/>
              </a:ext>
            </a:extLst>
          </p:cNvPr>
          <p:cNvGraphicFramePr/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362387997"/>
              </p:ext>
            </p:extLst>
          </p:nvPr>
        </p:nvGraphicFramePr>
        <p:xfrm>
          <a:off x="1515748" y="960159"/>
          <a:ext cx="3248580" cy="2703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5"/>
          </a:graphicData>
        </a:graphic>
      </p:graphicFrame>
      <p:graphicFrame>
        <p:nvGraphicFramePr>
          <p:cNvPr id="29" name="Graf 16">
            <a:extLst>
              <a:ext uri="{FF2B5EF4-FFF2-40B4-BE49-F238E27FC236}">
                <a16:creationId xmlns:a16="http://schemas.microsoft.com/office/drawing/2014/main" id="{D14DC449-1F00-4761-9C0F-0F7E7D0DDD4D}"/>
              </a:ext>
            </a:extLst>
          </p:cNvPr>
          <p:cNvGraphicFramePr/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1910526265"/>
              </p:ext>
            </p:extLst>
          </p:nvPr>
        </p:nvGraphicFramePr>
        <p:xfrm>
          <a:off x="4991399" y="995652"/>
          <a:ext cx="3248580" cy="2703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6"/>
          </a:graphicData>
        </a:graphic>
      </p:graphicFrame>
      <p:graphicFrame>
        <p:nvGraphicFramePr>
          <p:cNvPr id="32" name="Graf 16">
            <a:extLst>
              <a:ext uri="{FF2B5EF4-FFF2-40B4-BE49-F238E27FC236}">
                <a16:creationId xmlns:a16="http://schemas.microsoft.com/office/drawing/2014/main" id="{0D0112F6-E60E-4310-AF92-E2A52E7E4780}"/>
              </a:ext>
            </a:extLst>
          </p:cNvPr>
          <p:cNvGraphicFramePr/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4069092770"/>
              </p:ext>
            </p:extLst>
          </p:nvPr>
        </p:nvGraphicFramePr>
        <p:xfrm>
          <a:off x="8562717" y="997797"/>
          <a:ext cx="3248580" cy="2703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7"/>
          </a:graphicData>
        </a:graphic>
      </p:graphicFrame>
      <p:graphicFrame>
        <p:nvGraphicFramePr>
          <p:cNvPr id="33" name="Graf 16">
            <a:extLst>
              <a:ext uri="{FF2B5EF4-FFF2-40B4-BE49-F238E27FC236}">
                <a16:creationId xmlns:a16="http://schemas.microsoft.com/office/drawing/2014/main" id="{2BC56D18-9139-46D0-B029-751B0EA550A9}"/>
              </a:ext>
            </a:extLst>
          </p:cNvPr>
          <p:cNvGraphicFramePr/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3744646660"/>
              </p:ext>
            </p:extLst>
          </p:nvPr>
        </p:nvGraphicFramePr>
        <p:xfrm>
          <a:off x="1515748" y="3997065"/>
          <a:ext cx="3248580" cy="2703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8"/>
          </a:graphicData>
        </a:graphic>
      </p:graphicFrame>
      <p:graphicFrame>
        <p:nvGraphicFramePr>
          <p:cNvPr id="36" name="Graf 16">
            <a:extLst>
              <a:ext uri="{FF2B5EF4-FFF2-40B4-BE49-F238E27FC236}">
                <a16:creationId xmlns:a16="http://schemas.microsoft.com/office/drawing/2014/main" id="{6DEB7949-763A-40DA-B63C-FE897037DA76}"/>
              </a:ext>
            </a:extLst>
          </p:cNvPr>
          <p:cNvGraphicFramePr/>
          <p:nvPr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454991812"/>
              </p:ext>
            </p:extLst>
          </p:nvPr>
        </p:nvGraphicFramePr>
        <p:xfrm>
          <a:off x="4956188" y="4097122"/>
          <a:ext cx="3248580" cy="2703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9"/>
          </a:graphicData>
        </a:graphic>
      </p:graphicFrame>
      <p:graphicFrame>
        <p:nvGraphicFramePr>
          <p:cNvPr id="37" name="Graf 16">
            <a:extLst>
              <a:ext uri="{FF2B5EF4-FFF2-40B4-BE49-F238E27FC236}">
                <a16:creationId xmlns:a16="http://schemas.microsoft.com/office/drawing/2014/main" id="{3AB67F15-6F38-430D-A4EB-52989DEB4CB6}"/>
              </a:ext>
            </a:extLst>
          </p:cNvPr>
          <p:cNvGraphicFramePr/>
          <p:nvPr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727154542"/>
              </p:ext>
            </p:extLst>
          </p:nvPr>
        </p:nvGraphicFramePr>
        <p:xfrm>
          <a:off x="8562717" y="4097122"/>
          <a:ext cx="3248580" cy="2703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0"/>
          </a:graphicData>
        </a:graphic>
      </p:graphicFrame>
      <p:sp>
        <p:nvSpPr>
          <p:cNvPr id="27" name="Obdélník 26">
            <a:extLst>
              <a:ext uri="{FF2B5EF4-FFF2-40B4-BE49-F238E27FC236}">
                <a16:creationId xmlns:a16="http://schemas.microsoft.com/office/drawing/2014/main" id="{47330F7D-030D-49C8-BE37-CEFFFE48B489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rot="16200000">
            <a:off x="-2822385" y="3409335"/>
            <a:ext cx="63129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testů na 100 </a:t>
            </a:r>
            <a:r>
              <a:rPr lang="cs-CZ" b="1" dirty="0">
                <a:solidFill>
                  <a:srgbClr val="000000"/>
                </a:solidFill>
                <a:latin typeface="Calibri" panose="020F0502020204030204" pitchFamily="34" charset="0"/>
              </a:rPr>
              <a:t>tis. dětí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v dané věkové skupině za dané časové období (suma za celý časový úsek)</a:t>
            </a:r>
          </a:p>
        </p:txBody>
      </p:sp>
      <p:sp>
        <p:nvSpPr>
          <p:cNvPr id="30" name="Obdélník 11">
            <a:extLst>
              <a:ext uri="{FF2B5EF4-FFF2-40B4-BE49-F238E27FC236}">
                <a16:creationId xmlns:a16="http://schemas.microsoft.com/office/drawing/2014/main" id="{F2791115-767B-49CC-9447-EF63B7164EC7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rot="16200000">
            <a:off x="-128361" y="4681509"/>
            <a:ext cx="26103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Testy s epidemiologickou indikací </a:t>
            </a:r>
          </a:p>
        </p:txBody>
      </p:sp>
      <p:sp>
        <p:nvSpPr>
          <p:cNvPr id="31" name="Obdélník 11">
            <a:extLst>
              <a:ext uri="{FF2B5EF4-FFF2-40B4-BE49-F238E27FC236}">
                <a16:creationId xmlns:a16="http://schemas.microsoft.com/office/drawing/2014/main" id="{1D89C329-75F4-4B21-9699-DBED3E583FE2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 rot="16200000">
            <a:off x="-46432" y="1724028"/>
            <a:ext cx="23450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T</a:t>
            </a: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esty</a:t>
            </a:r>
            <a:r>
              <a:rPr lang="cs-CZ" b="1" i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s diagnostickou</a:t>
            </a:r>
            <a:r>
              <a:rPr kumimoji="0" lang="cs-CZ" sz="1800" b="1" i="1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 nebo klinickou indikací</a:t>
            </a:r>
            <a:endParaRPr kumimoji="0" lang="cs-CZ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3765CE34-BA7B-4D0A-BDD0-7754F6E059CC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3561431" y="5512348"/>
            <a:ext cx="6988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/>
              <a:t>N=839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395EB96D-4360-4A5F-BBA6-DD6970FBD8AF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3639704" y="2513080"/>
            <a:ext cx="6988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/>
              <a:t>N=658</a:t>
            </a: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F59BA51D-7547-4F6A-AF8C-73B62C7974C3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7062113" y="2555522"/>
            <a:ext cx="6988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/>
              <a:t>N=6 983</a:t>
            </a:r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CB50F700-BD9B-4F07-9F57-5ACB46BC8E81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10374358" y="2513080"/>
            <a:ext cx="8409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/>
              <a:t>N=9 351</a:t>
            </a:r>
          </a:p>
        </p:txBody>
      </p:sp>
      <p:sp>
        <p:nvSpPr>
          <p:cNvPr id="38" name="TextovéPole 37">
            <a:extLst>
              <a:ext uri="{FF2B5EF4-FFF2-40B4-BE49-F238E27FC236}">
                <a16:creationId xmlns:a16="http://schemas.microsoft.com/office/drawing/2014/main" id="{2A38787E-9710-4D2A-A711-372AE644843A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10399293" y="5606287"/>
            <a:ext cx="8160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/>
              <a:t>N=14 997</a:t>
            </a: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4A9C1513-F4A3-42A4-BC61-9C1BE01CB4D7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6890382" y="5608432"/>
            <a:ext cx="7791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/>
              <a:t>N=11 730</a:t>
            </a:r>
          </a:p>
        </p:txBody>
      </p:sp>
    </p:spTree>
    <p:extLst>
      <p:ext uri="{BB962C8B-B14F-4D97-AF65-F5344CB8AC3E}">
        <p14:creationId xmlns:p14="http://schemas.microsoft.com/office/powerpoint/2010/main" val="3114924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98F308F-8B97-4E6E-A76A-3F0B3FCE2562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99315" y="3672821"/>
            <a:ext cx="8050306" cy="3325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08A00E16-03C7-47EB-BFF1-4816E8247AF8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92826656"/>
              </p:ext>
            </p:extLst>
          </p:nvPr>
        </p:nvGraphicFramePr>
        <p:xfrm>
          <a:off x="71824" y="1253263"/>
          <a:ext cx="4518105" cy="5656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23" name="Nadpis 2">
            <a:extLst>
              <a:ext uri="{FF2B5EF4-FFF2-40B4-BE49-F238E27FC236}">
                <a16:creationId xmlns:a16="http://schemas.microsoft.com/office/drawing/2014/main" id="{A7B93101-0EBB-4871-8999-7D1ADFC76DC1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986" y="1"/>
            <a:ext cx="10983926" cy="681036"/>
          </a:xfrm>
        </p:spPr>
        <p:txBody>
          <a:bodyPr>
            <a:normAutofit/>
          </a:bodyPr>
          <a:lstStyle/>
          <a:p>
            <a:r>
              <a:rPr lang="pl-PL" sz="2000" dirty="0">
                <a:latin typeface="+mn-lt"/>
              </a:rPr>
              <a:t>Nové případy za </a:t>
            </a:r>
            <a:r>
              <a:rPr lang="en-US" sz="2000" dirty="0">
                <a:latin typeface="+mn-lt"/>
              </a:rPr>
              <a:t>7</a:t>
            </a:r>
            <a:r>
              <a:rPr lang="pl-PL" sz="2000" dirty="0">
                <a:latin typeface="+mn-lt"/>
              </a:rPr>
              <a:t> dní na 100 000 obyvatel: srovnání krajů k 8.</a:t>
            </a:r>
            <a:r>
              <a:rPr lang="cs-CZ" sz="2000" dirty="0">
                <a:latin typeface="+mn-lt"/>
              </a:rPr>
              <a:t>6</a:t>
            </a:r>
            <a:r>
              <a:rPr lang="pl-PL" sz="2000" dirty="0">
                <a:latin typeface="+mn-lt"/>
              </a:rPr>
              <a:t>.</a:t>
            </a:r>
            <a:r>
              <a:rPr lang="en-US" sz="2000" dirty="0">
                <a:latin typeface="+mn-lt"/>
              </a:rPr>
              <a:t>: 0</a:t>
            </a:r>
            <a:r>
              <a:rPr lang="cs-CZ" sz="2000" dirty="0">
                <a:latin typeface="+mn-lt"/>
              </a:rPr>
              <a:t>–</a:t>
            </a:r>
            <a:r>
              <a:rPr lang="en-US" sz="2000" dirty="0">
                <a:latin typeface="+mn-lt"/>
              </a:rPr>
              <a:t>4 let</a:t>
            </a:r>
            <a:endParaRPr lang="cs-CZ" sz="2000" dirty="0">
              <a:latin typeface="+mn-lt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E85FA95-C1A5-4C64-9392-6663D81F7BAD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830687181"/>
              </p:ext>
            </p:extLst>
          </p:nvPr>
        </p:nvGraphicFramePr>
        <p:xfrm>
          <a:off x="5037332" y="1253263"/>
          <a:ext cx="3740410" cy="5656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FF703C0B-9F55-4E7D-AB33-CC7F35F8E1C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426341" y="904061"/>
            <a:ext cx="180000" cy="18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93C1B-0E57-4EEE-BDE7-3CD426FEEC7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5164965" y="904061"/>
            <a:ext cx="180000" cy="180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C99AA1-AE13-4028-BD9E-E6A0DCA21FDA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6605523" y="840172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13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.4.2021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D6FDF4-9B38-4E3D-886C-CED72EB7981C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5409901" y="840172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30.3.2021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98A358-90FD-454C-9CE9-E00A52C21BB5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7530255" y="897533"/>
            <a:ext cx="180000" cy="180000"/>
          </a:xfrm>
          <a:prstGeom prst="rect">
            <a:avLst/>
          </a:prstGeom>
          <a:solidFill>
            <a:srgbClr val="305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39769A-120C-4CE2-8E85-73A08F37D749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7709437" y="833644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400" dirty="0">
                <a:solidFill>
                  <a:srgbClr val="000000"/>
                </a:solidFill>
                <a:latin typeface="Arial" panose="020B0604020202020204"/>
              </a:rPr>
              <a:t>1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5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.2021</a:t>
            </a:r>
          </a:p>
        </p:txBody>
      </p:sp>
      <p:sp>
        <p:nvSpPr>
          <p:cNvPr id="13" name="Rectangle 20">
            <a:extLst>
              <a:ext uri="{FF2B5EF4-FFF2-40B4-BE49-F238E27FC236}">
                <a16:creationId xmlns:a16="http://schemas.microsoft.com/office/drawing/2014/main" id="{D48701E7-F1B4-4F9C-8212-C3B874209266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549748" y="904061"/>
            <a:ext cx="180000" cy="18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TextBox 21">
            <a:extLst>
              <a:ext uri="{FF2B5EF4-FFF2-40B4-BE49-F238E27FC236}">
                <a16:creationId xmlns:a16="http://schemas.microsoft.com/office/drawing/2014/main" id="{1C140140-1983-45CC-A10B-066345AEDC35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8729748" y="833644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400" dirty="0">
                <a:solidFill>
                  <a:srgbClr val="000000"/>
                </a:solidFill>
                <a:latin typeface="Arial" panose="020B0604020202020204"/>
              </a:rPr>
              <a:t>7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</a:t>
            </a:r>
            <a:r>
              <a:rPr lang="cs-CZ" sz="1400" dirty="0">
                <a:solidFill>
                  <a:srgbClr val="000000"/>
                </a:solidFill>
                <a:latin typeface="Arial" panose="020B0604020202020204"/>
              </a:rPr>
              <a:t>6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.2021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8402AE3F-0527-47EC-A054-0F2CB5E32C78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8920617" y="1727136"/>
            <a:ext cx="30523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Počet </a:t>
            </a:r>
            <a:r>
              <a:rPr lang="cs-CZ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nově nakažených dětí </a:t>
            </a:r>
            <a:r>
              <a:rPr lang="cs-CZ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 </a:t>
            </a:r>
            <a:r>
              <a:rPr lang="cs-CZ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věku 0 – 4 let </a:t>
            </a:r>
            <a:r>
              <a:rPr lang="cs-CZ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klesá </a:t>
            </a:r>
            <a:r>
              <a:rPr lang="cs-CZ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 </a:t>
            </a:r>
            <a:r>
              <a:rPr lang="cs-CZ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všech </a:t>
            </a:r>
            <a:r>
              <a:rPr lang="cs-CZ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krajích. </a:t>
            </a:r>
            <a:endParaRPr lang="cs-CZ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cs-CZ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cs-CZ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Zvýšený 7denní počet pozitivních záchytů </a:t>
            </a:r>
            <a:br>
              <a:rPr lang="cs-CZ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cs-CZ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 100tis. dětí v této věkové kategorii </a:t>
            </a:r>
            <a:r>
              <a:rPr lang="cs-CZ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registrují kraje Jihočeský a Liberecký.</a:t>
            </a:r>
            <a:endParaRPr lang="cs-CZ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cs-CZ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cs-CZ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94025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98F308F-8B97-4E6E-A76A-3F0B3FCE2562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5986" y="4014337"/>
            <a:ext cx="8050306" cy="3143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08A00E16-03C7-47EB-BFF1-4816E8247AF8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11931478"/>
              </p:ext>
            </p:extLst>
          </p:nvPr>
        </p:nvGraphicFramePr>
        <p:xfrm>
          <a:off x="71824" y="1253263"/>
          <a:ext cx="4518105" cy="5656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23" name="Nadpis 2">
            <a:extLst>
              <a:ext uri="{FF2B5EF4-FFF2-40B4-BE49-F238E27FC236}">
                <a16:creationId xmlns:a16="http://schemas.microsoft.com/office/drawing/2014/main" id="{A7B93101-0EBB-4871-8999-7D1ADFC76DC1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986" y="1"/>
            <a:ext cx="10983926" cy="681036"/>
          </a:xfrm>
        </p:spPr>
        <p:txBody>
          <a:bodyPr>
            <a:normAutofit/>
          </a:bodyPr>
          <a:lstStyle/>
          <a:p>
            <a:r>
              <a:rPr lang="pl-PL" sz="2000" dirty="0">
                <a:latin typeface="+mn-lt"/>
              </a:rPr>
              <a:t>Nové případy za </a:t>
            </a:r>
            <a:r>
              <a:rPr lang="en-US" sz="2000" dirty="0">
                <a:latin typeface="+mn-lt"/>
              </a:rPr>
              <a:t>7</a:t>
            </a:r>
            <a:r>
              <a:rPr lang="pl-PL" sz="2000" dirty="0">
                <a:latin typeface="+mn-lt"/>
              </a:rPr>
              <a:t> dní na 100 000 obyvatel: srovnání krajů k 8.</a:t>
            </a:r>
            <a:r>
              <a:rPr lang="cs-CZ" sz="2000" dirty="0">
                <a:latin typeface="+mn-lt"/>
              </a:rPr>
              <a:t>6</a:t>
            </a:r>
            <a:r>
              <a:rPr lang="pl-PL" sz="2000" dirty="0">
                <a:latin typeface="+mn-lt"/>
              </a:rPr>
              <a:t>.</a:t>
            </a:r>
            <a:r>
              <a:rPr lang="en-US" sz="2000" dirty="0">
                <a:latin typeface="+mn-lt"/>
              </a:rPr>
              <a:t>: 5</a:t>
            </a:r>
            <a:r>
              <a:rPr lang="cs-CZ" sz="2000" dirty="0">
                <a:latin typeface="+mn-lt"/>
              </a:rPr>
              <a:t>–</a:t>
            </a:r>
            <a:r>
              <a:rPr lang="en-US" sz="2000" dirty="0">
                <a:latin typeface="+mn-lt"/>
              </a:rPr>
              <a:t>11 let</a:t>
            </a:r>
            <a:endParaRPr lang="cs-CZ" sz="2000" dirty="0">
              <a:latin typeface="+mn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C99AA1-AE13-4028-BD9E-E6A0DCA21FD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6605523" y="840172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13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.4.2021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D6FDF4-9B38-4E3D-886C-CED72EB7981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409901" y="840172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30.3.2021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39769A-120C-4CE2-8E85-73A08F37D749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7709437" y="833644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5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.2021</a:t>
            </a:r>
          </a:p>
        </p:txBody>
      </p:sp>
      <p:graphicFrame>
        <p:nvGraphicFramePr>
          <p:cNvPr id="13" name="Chart 5">
            <a:extLst>
              <a:ext uri="{FF2B5EF4-FFF2-40B4-BE49-F238E27FC236}">
                <a16:creationId xmlns:a16="http://schemas.microsoft.com/office/drawing/2014/main" id="{6FB5FCE5-711C-4C26-8879-27C613FC76D5}"/>
              </a:ext>
            </a:extLst>
          </p:cNvPr>
          <p:cNvGraphicFramePr/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154487852"/>
              </p:ext>
            </p:extLst>
          </p:nvPr>
        </p:nvGraphicFramePr>
        <p:xfrm>
          <a:off x="4849396" y="1253263"/>
          <a:ext cx="3740410" cy="5656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sp>
        <p:nvSpPr>
          <p:cNvPr id="19" name="Rectangle 14">
            <a:extLst>
              <a:ext uri="{FF2B5EF4-FFF2-40B4-BE49-F238E27FC236}">
                <a16:creationId xmlns:a16="http://schemas.microsoft.com/office/drawing/2014/main" id="{917AEC26-943C-4BAF-A0AF-9551675FCB68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6426341" y="904061"/>
            <a:ext cx="180000" cy="18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F7C36DEF-778B-4375-AA60-A601C49BBA0E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5164965" y="904061"/>
            <a:ext cx="180000" cy="180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id="{09D08931-F140-400B-AEF1-5ED5FBA4931C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7530255" y="897533"/>
            <a:ext cx="180000" cy="180000"/>
          </a:xfrm>
          <a:prstGeom prst="rect">
            <a:avLst/>
          </a:prstGeom>
          <a:solidFill>
            <a:srgbClr val="305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3BDA947B-5EF2-4284-B5B5-03EB0325FFDA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549748" y="904061"/>
            <a:ext cx="180000" cy="18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9" name="TextBox 21">
            <a:extLst>
              <a:ext uri="{FF2B5EF4-FFF2-40B4-BE49-F238E27FC236}">
                <a16:creationId xmlns:a16="http://schemas.microsoft.com/office/drawing/2014/main" id="{54B0F530-38B8-4DA9-A11D-B8541C2A2965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8729748" y="833644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7.</a:t>
            </a:r>
            <a:r>
              <a:rPr lang="cs-CZ" sz="1400" dirty="0">
                <a:solidFill>
                  <a:srgbClr val="000000"/>
                </a:solidFill>
                <a:latin typeface="Arial" panose="020B0604020202020204"/>
              </a:rPr>
              <a:t>6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.2021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C3199B8A-F6F3-4DFE-BF90-70294CC448AA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8549748" y="2073328"/>
            <a:ext cx="327077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Počet nově nakažených dětí ve věku </a:t>
            </a:r>
            <a:r>
              <a:rPr lang="cs-CZ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cs-CZ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cs-CZ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 let </a:t>
            </a:r>
            <a:r>
              <a:rPr lang="cs-CZ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klesá ve všech krajích. </a:t>
            </a:r>
          </a:p>
          <a:p>
            <a:pPr>
              <a:defRPr/>
            </a:pP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cs-CZ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Zvýšený 7denní počet pozitivních záchytů </a:t>
            </a:r>
            <a:br>
              <a:rPr lang="cs-CZ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cs-CZ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 100tis. dětí v této věkové kategorii registruje především kraj Moravskoslezský, Zlínský a Liberecký.</a:t>
            </a:r>
          </a:p>
          <a:p>
            <a:pPr>
              <a:defRPr/>
            </a:pP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cs-CZ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841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98F308F-8B97-4E6E-A76A-3F0B3FCE2562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9556" y="4034343"/>
            <a:ext cx="8050306" cy="3008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08A00E16-03C7-47EB-BFF1-4816E8247AF8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16866678"/>
              </p:ext>
            </p:extLst>
          </p:nvPr>
        </p:nvGraphicFramePr>
        <p:xfrm>
          <a:off x="71824" y="1253263"/>
          <a:ext cx="4518105" cy="5656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sp>
        <p:nvSpPr>
          <p:cNvPr id="23" name="Nadpis 2">
            <a:extLst>
              <a:ext uri="{FF2B5EF4-FFF2-40B4-BE49-F238E27FC236}">
                <a16:creationId xmlns:a16="http://schemas.microsoft.com/office/drawing/2014/main" id="{A7B93101-0EBB-4871-8999-7D1ADFC76DC1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986" y="1"/>
            <a:ext cx="10983926" cy="681036"/>
          </a:xfrm>
        </p:spPr>
        <p:txBody>
          <a:bodyPr>
            <a:normAutofit/>
          </a:bodyPr>
          <a:lstStyle/>
          <a:p>
            <a:r>
              <a:rPr lang="pl-PL" sz="2000" dirty="0">
                <a:latin typeface="+mn-lt"/>
              </a:rPr>
              <a:t>Nové případy za </a:t>
            </a:r>
            <a:r>
              <a:rPr lang="en-US" sz="2000" dirty="0">
                <a:latin typeface="+mn-lt"/>
              </a:rPr>
              <a:t>7</a:t>
            </a:r>
            <a:r>
              <a:rPr lang="pl-PL" sz="2000" dirty="0">
                <a:latin typeface="+mn-lt"/>
              </a:rPr>
              <a:t> dní na 100 000 obyvatel: srovnání krajů k 8.</a:t>
            </a:r>
            <a:r>
              <a:rPr lang="cs-CZ" sz="2000" dirty="0">
                <a:latin typeface="+mn-lt"/>
              </a:rPr>
              <a:t>6</a:t>
            </a:r>
            <a:r>
              <a:rPr lang="pl-PL" sz="2000" dirty="0">
                <a:latin typeface="+mn-lt"/>
              </a:rPr>
              <a:t>.</a:t>
            </a:r>
            <a:r>
              <a:rPr lang="en-US" sz="2000" dirty="0">
                <a:latin typeface="+mn-lt"/>
              </a:rPr>
              <a:t>: 12</a:t>
            </a:r>
            <a:r>
              <a:rPr lang="cs-CZ" sz="2000" dirty="0">
                <a:latin typeface="+mn-lt"/>
              </a:rPr>
              <a:t>–</a:t>
            </a:r>
            <a:r>
              <a:rPr lang="en-US" sz="2000" dirty="0">
                <a:latin typeface="+mn-lt"/>
              </a:rPr>
              <a:t>19 let</a:t>
            </a:r>
            <a:endParaRPr lang="cs-CZ" sz="2000" dirty="0">
              <a:latin typeface="+mn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703C0B-9F55-4E7D-AB33-CC7F35F8E1C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426341" y="904061"/>
            <a:ext cx="180000" cy="18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93C1B-0E57-4EEE-BDE7-3CD426FEEC7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5164965" y="904061"/>
            <a:ext cx="180000" cy="180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98A358-90FD-454C-9CE9-E00A52C21BB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530255" y="897533"/>
            <a:ext cx="180000" cy="180000"/>
          </a:xfrm>
          <a:prstGeom prst="rect">
            <a:avLst/>
          </a:prstGeom>
          <a:solidFill>
            <a:srgbClr val="305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Chart 5">
            <a:extLst>
              <a:ext uri="{FF2B5EF4-FFF2-40B4-BE49-F238E27FC236}">
                <a16:creationId xmlns:a16="http://schemas.microsoft.com/office/drawing/2014/main" id="{65FD74B0-BFEF-4240-A12D-B991B7F246B1}"/>
              </a:ext>
            </a:extLst>
          </p:cNvPr>
          <p:cNvGraphicFramePr/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388833325"/>
              </p:ext>
            </p:extLst>
          </p:nvPr>
        </p:nvGraphicFramePr>
        <p:xfrm>
          <a:off x="4989338" y="1253263"/>
          <a:ext cx="3740410" cy="5656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sp>
        <p:nvSpPr>
          <p:cNvPr id="19" name="TextBox 16">
            <a:extLst>
              <a:ext uri="{FF2B5EF4-FFF2-40B4-BE49-F238E27FC236}">
                <a16:creationId xmlns:a16="http://schemas.microsoft.com/office/drawing/2014/main" id="{49DD5679-FB51-41D3-B6F9-89ECAD0AA80E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6605523" y="840172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13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.4.2021</a:t>
            </a:r>
          </a:p>
        </p:txBody>
      </p:sp>
      <p:sp>
        <p:nvSpPr>
          <p:cNvPr id="20" name="TextBox 17">
            <a:extLst>
              <a:ext uri="{FF2B5EF4-FFF2-40B4-BE49-F238E27FC236}">
                <a16:creationId xmlns:a16="http://schemas.microsoft.com/office/drawing/2014/main" id="{AA2AF1B9-964B-4451-BED5-A91D3BA022D4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5409901" y="840172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30.3.2021</a:t>
            </a:r>
          </a:p>
        </p:txBody>
      </p:sp>
      <p:sp>
        <p:nvSpPr>
          <p:cNvPr id="24" name="TextBox 21">
            <a:extLst>
              <a:ext uri="{FF2B5EF4-FFF2-40B4-BE49-F238E27FC236}">
                <a16:creationId xmlns:a16="http://schemas.microsoft.com/office/drawing/2014/main" id="{07B47C78-2DF9-4B3E-BB33-B6B7E6F42C8A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7709437" y="833644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5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.2021</a:t>
            </a:r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2FD59DF9-D173-45BA-A7B7-9793ED6E4712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426341" y="904061"/>
            <a:ext cx="180000" cy="18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C06A69B2-B455-46C3-AAF9-9E1582D02E8D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5164965" y="904061"/>
            <a:ext cx="180000" cy="180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7" name="Rectangle 20">
            <a:extLst>
              <a:ext uri="{FF2B5EF4-FFF2-40B4-BE49-F238E27FC236}">
                <a16:creationId xmlns:a16="http://schemas.microsoft.com/office/drawing/2014/main" id="{28197353-E87D-4843-92C6-B53E5C792A3E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7530255" y="897533"/>
            <a:ext cx="180000" cy="180000"/>
          </a:xfrm>
          <a:prstGeom prst="rect">
            <a:avLst/>
          </a:prstGeom>
          <a:solidFill>
            <a:srgbClr val="305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950B1CED-E1EB-4514-A55F-35A587666370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8549748" y="904061"/>
            <a:ext cx="180000" cy="18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9" name="TextBox 21">
            <a:extLst>
              <a:ext uri="{FF2B5EF4-FFF2-40B4-BE49-F238E27FC236}">
                <a16:creationId xmlns:a16="http://schemas.microsoft.com/office/drawing/2014/main" id="{AC523703-45E9-42CF-9603-6A0CE7BB9CA8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8729748" y="833644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400" dirty="0">
                <a:solidFill>
                  <a:srgbClr val="000000"/>
                </a:solidFill>
                <a:latin typeface="Arial" panose="020B0604020202020204"/>
              </a:rPr>
              <a:t>7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</a:t>
            </a:r>
            <a:r>
              <a:rPr lang="cs-CZ" sz="1400" dirty="0">
                <a:solidFill>
                  <a:srgbClr val="000000"/>
                </a:solidFill>
                <a:latin typeface="Arial" panose="020B0604020202020204"/>
              </a:rPr>
              <a:t>6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.2021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BB4D4F4-E08B-4EAC-A9E6-A9370CD80C35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8589806" y="1949794"/>
            <a:ext cx="342759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Počet nově nakažených dětí ve </a:t>
            </a:r>
            <a:r>
              <a:rPr lang="cs-CZ" sz="20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věku </a:t>
            </a:r>
            <a:r>
              <a:rPr lang="cs-CZ" sz="2000" b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 </a:t>
            </a:r>
            <a:r>
              <a:rPr lang="cs-CZ" sz="20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cs-CZ" sz="2000" b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 </a:t>
            </a:r>
            <a:r>
              <a:rPr lang="cs-CZ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 klesá ve všech krajích. </a:t>
            </a:r>
          </a:p>
          <a:p>
            <a:pPr lvl="0">
              <a:defRPr/>
            </a:pPr>
            <a:endParaRPr lang="cs-CZ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cs-CZ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Zvýšený 7denní počet pozitivních záchytů </a:t>
            </a:r>
            <a:br>
              <a:rPr lang="cs-CZ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cs-CZ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 100tis. dětí v této věkové kategorii registruje především kraj Plzeňský a Jihočeský.</a:t>
            </a: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878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64994" y="39452"/>
            <a:ext cx="11855555" cy="576000"/>
          </a:xfrm>
        </p:spPr>
        <p:txBody>
          <a:bodyPr/>
          <a:lstStyle/>
          <a:p>
            <a:pPr algn="ctr"/>
            <a:r>
              <a:rPr lang="cs-CZ" sz="2400" dirty="0"/>
              <a:t>Kumulativní počet testů provedených přímo ve školách </a:t>
            </a:r>
          </a:p>
        </p:txBody>
      </p:sp>
      <p:sp>
        <p:nvSpPr>
          <p:cNvPr id="19" name="TextBox 4">
            <a:extLst>
              <a:ext uri="{FF2B5EF4-FFF2-40B4-BE49-F238E27FC236}">
                <a16:creationId xmlns:a16="http://schemas.microsoft.com/office/drawing/2014/main" id="{9F9BCD63-50E0-4D36-9A76-86F564E370F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6200" y="648748"/>
            <a:ext cx="7311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i="1" dirty="0">
                <a:solidFill>
                  <a:srgbClr val="000000"/>
                </a:solidFill>
              </a:rPr>
              <a:t>Datum exportu: 7. 6. 2021 18:00 -&gt; celkový přehled bez dělení dle věkových skupin žáků</a:t>
            </a:r>
            <a:endParaRPr lang="cs-CZ" sz="1400" i="1" dirty="0"/>
          </a:p>
        </p:txBody>
      </p:sp>
      <p:graphicFrame>
        <p:nvGraphicFramePr>
          <p:cNvPr id="10" name="Graf 16">
            <a:extLst>
              <a:ext uri="{FF2B5EF4-FFF2-40B4-BE49-F238E27FC236}">
                <a16:creationId xmlns:a16="http://schemas.microsoft.com/office/drawing/2014/main" id="{3A451FDC-44C3-49C1-9378-D6D6BC55CE26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374675456"/>
              </p:ext>
            </p:extLst>
          </p:nvPr>
        </p:nvGraphicFramePr>
        <p:xfrm>
          <a:off x="559687" y="1099751"/>
          <a:ext cx="11460862" cy="54263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11" name="Obdélník 11">
            <a:extLst>
              <a:ext uri="{FF2B5EF4-FFF2-40B4-BE49-F238E27FC236}">
                <a16:creationId xmlns:a16="http://schemas.microsoft.com/office/drawing/2014/main" id="{4E11FDD2-C553-4CA5-95B2-1ADDA689894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rot="16200000">
            <a:off x="-2018131" y="3390256"/>
            <a:ext cx="4586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b="1" i="1" dirty="0">
                <a:solidFill>
                  <a:srgbClr val="000000"/>
                </a:solidFill>
                <a:latin typeface="Calibri" panose="020F0502020204030204" pitchFamily="34" charset="0"/>
              </a:rPr>
              <a:t>K</a:t>
            </a:r>
            <a:r>
              <a:rPr kumimoji="0" lang="cs-CZ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umulativní</a:t>
            </a: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 počet provedených testů</a:t>
            </a:r>
          </a:p>
        </p:txBody>
      </p:sp>
      <p:grpSp>
        <p:nvGrpSpPr>
          <p:cNvPr id="8" name="Skupina 7">
            <a:extLst>
              <a:ext uri="{FF2B5EF4-FFF2-40B4-BE49-F238E27FC236}">
                <a16:creationId xmlns:a16="http://schemas.microsoft.com/office/drawing/2014/main" id="{559DA486-5B4D-4CF3-B2A1-103CD2BC1928}"/>
              </a:ext>
            </a:extLst>
          </p:cNvPr>
          <p:cNvGrpSpPr/>
          <p:nvPr/>
        </p:nvGrpSpPr>
        <p:grpSpPr>
          <a:xfrm>
            <a:off x="1655097" y="1583258"/>
            <a:ext cx="2057077" cy="777412"/>
            <a:chOff x="1655097" y="1583258"/>
            <a:chExt cx="2057077" cy="777412"/>
          </a:xfrm>
        </p:grpSpPr>
        <p:sp>
          <p:nvSpPr>
            <p:cNvPr id="12" name="TextBox 4">
              <a:extLst>
                <a:ext uri="{FF2B5EF4-FFF2-40B4-BE49-F238E27FC236}">
                  <a16:creationId xmlns:a16="http://schemas.microsoft.com/office/drawing/2014/main" id="{92C0E3F8-2447-4A01-AEF4-0B4F66FC9508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>
            <a:xfrm>
              <a:off x="2475415" y="1583258"/>
              <a:ext cx="12367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i="1" dirty="0">
                  <a:solidFill>
                    <a:srgbClr val="000000"/>
                  </a:solidFill>
                </a:rPr>
                <a:t>Žáci</a:t>
              </a:r>
              <a:endParaRPr lang="cs-CZ" sz="1400" i="1" dirty="0"/>
            </a:p>
          </p:txBody>
        </p:sp>
        <p:sp>
          <p:nvSpPr>
            <p:cNvPr id="13" name="TextBox 4">
              <a:extLst>
                <a:ext uri="{FF2B5EF4-FFF2-40B4-BE49-F238E27FC236}">
                  <a16:creationId xmlns:a16="http://schemas.microsoft.com/office/drawing/2014/main" id="{8E946716-5D4D-4616-9BBC-6ABF19E85689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2475415" y="2052893"/>
              <a:ext cx="12367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i="1" dirty="0"/>
                <a:t>Zaměstnanci</a:t>
              </a:r>
            </a:p>
          </p:txBody>
        </p:sp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6802A874-F297-42E0-8C76-702FD285E353}"/>
                </a:ext>
              </a:extLst>
            </p:cNvPr>
            <p:cNvCxnSpPr/>
            <p:nvPr>
              <p:custDataLst>
                <p:tags r:id="rId7"/>
              </p:custDataLst>
            </p:nvPr>
          </p:nvCxnSpPr>
          <p:spPr>
            <a:xfrm>
              <a:off x="1655097" y="1746056"/>
              <a:ext cx="62055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8B816A37-A9CE-41EA-87A4-E63CEBE7D94E}"/>
                </a:ext>
              </a:extLst>
            </p:cNvPr>
            <p:cNvCxnSpPr/>
            <p:nvPr>
              <p:custDataLst>
                <p:tags r:id="rId8"/>
              </p:custDataLst>
            </p:nvPr>
          </p:nvCxnSpPr>
          <p:spPr>
            <a:xfrm>
              <a:off x="1655097" y="2206782"/>
              <a:ext cx="620559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4415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/>
          <p:cNvSpPr txBox="1"/>
          <p:nvPr>
            <p:custDataLst>
              <p:tags r:id="rId1"/>
            </p:custDataLst>
          </p:nvPr>
        </p:nvSpPr>
        <p:spPr>
          <a:xfrm>
            <a:off x="104775" y="117608"/>
            <a:ext cx="11953875" cy="6099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Testy</a:t>
            </a:r>
            <a:r>
              <a:rPr kumimoji="0" lang="cs-CZ" sz="28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 prováděné přímo ve školách jsou školami </a:t>
            </a:r>
            <a:r>
              <a:rPr kumimoji="0" lang="cs-CZ" sz="2800" i="0" u="none" strike="noStrike" kern="1200" cap="none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agregovaně</a:t>
            </a:r>
            <a:r>
              <a:rPr kumimoji="0" lang="cs-CZ" sz="28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 hlášeny do centrálního systému, který umožňuje sledovat vývoj pozitivních záchytů nákazy.</a:t>
            </a:r>
            <a:endParaRPr kumimoji="0" lang="cs-CZ" sz="2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sz="2800" dirty="0">
              <a:solidFill>
                <a:prstClr val="black"/>
              </a:solidFill>
              <a:latin typeface="Calibri" panose="020F0502020204030204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sz="2800" b="1" dirty="0">
              <a:solidFill>
                <a:prstClr val="black"/>
              </a:solidFill>
              <a:latin typeface="Calibri" panose="020F0502020204030204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Z průběžných dat vyplývá,</a:t>
            </a:r>
            <a:r>
              <a:rPr kumimoji="0" lang="cs-CZ" sz="2800" b="1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že testy prováděné ve školách neindikují </a:t>
            </a:r>
            <a:r>
              <a:rPr kumimoji="0" lang="cs-CZ" sz="2800" b="1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rizikový </a:t>
            </a:r>
            <a:r>
              <a:rPr kumimoji="0" lang="cs-CZ" sz="2800" b="1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vývoj či kontinuální eskalaci v šíření epidemie. Hodnoty v jednotlivých krajích různě v čase fluktuují, ale kontinuálně nerostou. </a:t>
            </a:r>
            <a:endParaRPr kumimoji="0" lang="cs-CZ" sz="2800" b="1" i="0" u="none" strike="noStrike" kern="1200" cap="none" spc="0" normalizeH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V </a:t>
            </a:r>
            <a:r>
              <a:rPr kumimoji="0" lang="cs-CZ" sz="28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týdnu od 17.5</a:t>
            </a:r>
            <a:r>
              <a:rPr kumimoji="0" lang="cs-CZ" sz="28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. </a:t>
            </a:r>
            <a:r>
              <a:rPr kumimoji="0" lang="cs-CZ" sz="28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do 23.5. </a:t>
            </a:r>
            <a:r>
              <a:rPr kumimoji="0" lang="cs-CZ" sz="28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došlo k nárůstu relativního počtu nákaz u žáků ve více krajích. </a:t>
            </a:r>
            <a:r>
              <a:rPr lang="cs-CZ" sz="2800" b="1" noProof="0" dirty="0">
                <a:solidFill>
                  <a:prstClr val="black"/>
                </a:solidFill>
                <a:latin typeface="Calibri" panose="020F0502020204030204"/>
              </a:rPr>
              <a:t>T</a:t>
            </a:r>
            <a:r>
              <a:rPr kumimoji="0" lang="cs-CZ" sz="28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ato změna může souviset s návratem dalších ročníků do škol po 17.5., a tedy může jít o „</a:t>
            </a:r>
            <a:r>
              <a:rPr kumimoji="0" lang="cs-CZ" sz="2800" b="1" i="0" u="none" strike="noStrike" kern="1200" cap="none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harvesting</a:t>
            </a:r>
            <a:r>
              <a:rPr kumimoji="0" lang="cs-CZ" sz="28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“ nákaz zjištěných u nových kohort studentů vracejících se do škol. Nárůst se v žádném z regionů významně </a:t>
            </a:r>
            <a:r>
              <a:rPr kumimoji="0" lang="cs-CZ" sz="28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nevymykal </a:t>
            </a:r>
            <a:r>
              <a:rPr kumimoji="0" lang="cs-CZ" sz="28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dlouhodobému </a:t>
            </a:r>
            <a:r>
              <a:rPr kumimoji="0" lang="cs-CZ" sz="28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průměru</a:t>
            </a:r>
            <a:r>
              <a:rPr lang="cs-CZ" sz="2800" b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cs-CZ" sz="2800" b="1" dirty="0" smtClean="0">
                <a:solidFill>
                  <a:prstClr val="black"/>
                </a:solidFill>
                <a:latin typeface="Calibri" panose="020F0502020204030204"/>
              </a:rPr>
              <a:t>a v následném období klesnul.</a:t>
            </a:r>
            <a:endParaRPr kumimoji="0" lang="cs-CZ" sz="2800" b="1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 txBox="1">
            <a:spLocks/>
          </p:cNvSpPr>
          <p:nvPr/>
        </p:nvSpPr>
        <p:spPr>
          <a:xfrm>
            <a:off x="430358" y="619620"/>
            <a:ext cx="11249025" cy="871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cs-CZ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Šipka dolů 9"/>
          <p:cNvSpPr/>
          <p:nvPr/>
        </p:nvSpPr>
        <p:spPr>
          <a:xfrm>
            <a:off x="5255201" y="1234375"/>
            <a:ext cx="1551709" cy="3929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Šipka dolů 4"/>
          <p:cNvSpPr/>
          <p:nvPr/>
        </p:nvSpPr>
        <p:spPr>
          <a:xfrm>
            <a:off x="5255200" y="6228753"/>
            <a:ext cx="1551709" cy="3929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9660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64994" y="39452"/>
            <a:ext cx="11855555" cy="576000"/>
          </a:xfrm>
        </p:spPr>
        <p:txBody>
          <a:bodyPr/>
          <a:lstStyle/>
          <a:p>
            <a:pPr algn="ctr"/>
            <a:r>
              <a:rPr lang="cs-CZ" sz="2400" dirty="0"/>
              <a:t>Testy ve školách – průběžné výsledky (dle CFA) 12.4–7.6.2021 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9B75F1C-79F6-4CB5-81AE-E6F3CE2F5AF9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98269493"/>
              </p:ext>
            </p:extLst>
          </p:nvPr>
        </p:nvGraphicFramePr>
        <p:xfrm>
          <a:off x="79269" y="2200577"/>
          <a:ext cx="6046620" cy="4599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984AB8-6DDA-4CD0-8EF1-2676A4607D3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835196" y="1893272"/>
            <a:ext cx="1475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1600" b="1" dirty="0"/>
              <a:t>Pozitivní žáci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31997599-EE1B-4E00-A308-3277A4B27933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123363461"/>
              </p:ext>
            </p:extLst>
          </p:nvPr>
        </p:nvGraphicFramePr>
        <p:xfrm>
          <a:off x="6191250" y="2200577"/>
          <a:ext cx="6046620" cy="4599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C6FFC02-0331-4ACA-97B7-FCBDEE6D0D28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848827" y="1902635"/>
            <a:ext cx="23182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1600" b="1" dirty="0"/>
              <a:t>Pozitivní zaměstnanci</a:t>
            </a:r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DC31C7CC-C883-48E9-A01B-7FA2F0428874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5725" y="759505"/>
            <a:ext cx="2749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i="1" dirty="0">
                <a:solidFill>
                  <a:srgbClr val="000000"/>
                </a:solidFill>
              </a:rPr>
              <a:t>Datum exportu: 8. 6. 2021 18:00</a:t>
            </a:r>
            <a:endParaRPr lang="cs-CZ" sz="1400" i="1" dirty="0"/>
          </a:p>
        </p:txBody>
      </p:sp>
      <p:sp>
        <p:nvSpPr>
          <p:cNvPr id="2" name="Obdélník 1"/>
          <p:cNvSpPr/>
          <p:nvPr/>
        </p:nvSpPr>
        <p:spPr>
          <a:xfrm>
            <a:off x="1243240" y="1031009"/>
            <a:ext cx="107773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b="1" dirty="0">
                <a:solidFill>
                  <a:srgbClr val="000000"/>
                </a:solidFill>
              </a:rPr>
              <a:t>Celkové absolutní počty pozitivních záchytů nahlášených ze škol bez dělení na věkové kategorie</a:t>
            </a:r>
          </a:p>
          <a:p>
            <a:pPr algn="ctr"/>
            <a:r>
              <a:rPr lang="cs-CZ" b="1" dirty="0">
                <a:solidFill>
                  <a:srgbClr val="000000"/>
                </a:solidFill>
              </a:rPr>
              <a:t>Celkový souhrn za celé sledované období od 12.4.  </a:t>
            </a:r>
            <a:endParaRPr lang="cs-CZ" b="1" dirty="0"/>
          </a:p>
        </p:txBody>
      </p:sp>
      <p:sp>
        <p:nvSpPr>
          <p:cNvPr id="3" name="Šipka dolů 2"/>
          <p:cNvSpPr/>
          <p:nvPr/>
        </p:nvSpPr>
        <p:spPr>
          <a:xfrm>
            <a:off x="3234314" y="1639506"/>
            <a:ext cx="650271" cy="2095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Šipka dolů 11"/>
          <p:cNvSpPr/>
          <p:nvPr/>
        </p:nvSpPr>
        <p:spPr>
          <a:xfrm>
            <a:off x="9646254" y="1639506"/>
            <a:ext cx="650271" cy="209590"/>
          </a:xfrm>
          <a:prstGeom prst="downArrow">
            <a:avLst/>
          </a:prstGeom>
          <a:solidFill>
            <a:srgbClr val="00B0F0"/>
          </a:solidFill>
          <a:ln>
            <a:solidFill>
              <a:srgbClr val="4DE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9659569" y="5630645"/>
            <a:ext cx="26569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i="1" dirty="0"/>
              <a:t>Podkladem pro grafy jsou agregované výsledky testů hlášené přímo ze škol. Jde tedy o průběžná data bez následných konfirmací. </a:t>
            </a:r>
          </a:p>
        </p:txBody>
      </p:sp>
    </p:spTree>
    <p:extLst>
      <p:ext uri="{BB962C8B-B14F-4D97-AF65-F5344CB8AC3E}">
        <p14:creationId xmlns:p14="http://schemas.microsoft.com/office/powerpoint/2010/main" val="726119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64994" y="39452"/>
            <a:ext cx="11855555" cy="576000"/>
          </a:xfrm>
        </p:spPr>
        <p:txBody>
          <a:bodyPr/>
          <a:lstStyle/>
          <a:p>
            <a:pPr algn="ctr"/>
            <a:r>
              <a:rPr lang="cs-CZ" sz="2400" dirty="0"/>
              <a:t>Testy ve školách – průběžné výsledky (dle CFA) 12.4–7.6.2021 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9B75F1C-79F6-4CB5-81AE-E6F3CE2F5AF9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5189748"/>
              </p:ext>
            </p:extLst>
          </p:nvPr>
        </p:nvGraphicFramePr>
        <p:xfrm>
          <a:off x="79269" y="2200577"/>
          <a:ext cx="6046620" cy="4599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984AB8-6DDA-4CD0-8EF1-2676A4607D3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056924" y="1893272"/>
            <a:ext cx="33810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1600" b="1" dirty="0"/>
              <a:t>Pozitivních žáků na 100 tis. testů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31997599-EE1B-4E00-A308-3277A4B27933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672087242"/>
              </p:ext>
            </p:extLst>
          </p:nvPr>
        </p:nvGraphicFramePr>
        <p:xfrm>
          <a:off x="6191250" y="2200577"/>
          <a:ext cx="6046620" cy="4599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C6FFC02-0331-4ACA-97B7-FCBDEE6D0D28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214039" y="1902635"/>
            <a:ext cx="35878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1600" b="1" dirty="0"/>
              <a:t>Pozitivních učitelů na 100 tis. testů</a:t>
            </a:r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DC31C7CC-C883-48E9-A01B-7FA2F0428874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5725" y="759505"/>
            <a:ext cx="2749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i="1" dirty="0">
                <a:solidFill>
                  <a:srgbClr val="000000"/>
                </a:solidFill>
              </a:rPr>
              <a:t>Datum exportu: 8. 6. 2021 18:00</a:t>
            </a:r>
            <a:endParaRPr lang="cs-CZ" sz="1400" i="1" dirty="0"/>
          </a:p>
        </p:txBody>
      </p:sp>
      <p:sp>
        <p:nvSpPr>
          <p:cNvPr id="2" name="Obdélník 1"/>
          <p:cNvSpPr/>
          <p:nvPr>
            <p:custDataLst>
              <p:tags r:id="rId7"/>
            </p:custDataLst>
          </p:nvPr>
        </p:nvSpPr>
        <p:spPr>
          <a:xfrm>
            <a:off x="1173083" y="1058739"/>
            <a:ext cx="10674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b="1" dirty="0">
                <a:solidFill>
                  <a:srgbClr val="000000"/>
                </a:solidFill>
              </a:rPr>
              <a:t>Počty pozitivních záchytů na 100 tisíc testů nahlášených ze škol bez dělení na věkové kategorie</a:t>
            </a:r>
          </a:p>
          <a:p>
            <a:pPr algn="ctr"/>
            <a:r>
              <a:rPr lang="cs-CZ" b="1" dirty="0">
                <a:solidFill>
                  <a:srgbClr val="000000"/>
                </a:solidFill>
              </a:rPr>
              <a:t>Celkový souhrn za celé sledované období od 12.4. </a:t>
            </a:r>
            <a:endParaRPr lang="cs-CZ" b="1" dirty="0"/>
          </a:p>
        </p:txBody>
      </p:sp>
      <p:sp>
        <p:nvSpPr>
          <p:cNvPr id="3" name="Šipka dolů 2"/>
          <p:cNvSpPr/>
          <p:nvPr/>
        </p:nvSpPr>
        <p:spPr>
          <a:xfrm>
            <a:off x="3208998" y="1687128"/>
            <a:ext cx="650271" cy="2095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Šipka dolů 11"/>
          <p:cNvSpPr/>
          <p:nvPr/>
        </p:nvSpPr>
        <p:spPr>
          <a:xfrm>
            <a:off x="9398604" y="1687128"/>
            <a:ext cx="650271" cy="209590"/>
          </a:xfrm>
          <a:prstGeom prst="downArrow">
            <a:avLst/>
          </a:prstGeom>
          <a:solidFill>
            <a:srgbClr val="00B0F0"/>
          </a:solidFill>
          <a:ln>
            <a:solidFill>
              <a:srgbClr val="4DE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10007960" y="5415201"/>
            <a:ext cx="21442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i="1" dirty="0"/>
              <a:t>Podkladem pro grafy jsou agregované výsledky testů hlášené přímo ze škol. Jde tedy o průběžná data bez následných konfirmací. </a:t>
            </a:r>
          </a:p>
        </p:txBody>
      </p:sp>
    </p:spTree>
    <p:extLst>
      <p:ext uri="{BB962C8B-B14F-4D97-AF65-F5344CB8AC3E}">
        <p14:creationId xmlns:p14="http://schemas.microsoft.com/office/powerpoint/2010/main" val="1931306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64994" y="39452"/>
            <a:ext cx="11855555" cy="576000"/>
          </a:xfrm>
        </p:spPr>
        <p:txBody>
          <a:bodyPr/>
          <a:lstStyle/>
          <a:p>
            <a:pPr algn="ctr"/>
            <a:r>
              <a:rPr lang="cs-CZ" sz="2400" dirty="0"/>
              <a:t>Testy ve školách – průběžné výsledky dle krajů (přepočet na 100tis. testů)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DEE0DB2-2682-4D37-A37F-9BFB1E10B44C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526780"/>
              </p:ext>
            </p:extLst>
          </p:nvPr>
        </p:nvGraphicFramePr>
        <p:xfrm>
          <a:off x="164994" y="615452"/>
          <a:ext cx="11584511" cy="6001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0235">
                  <a:extLst>
                    <a:ext uri="{9D8B030D-6E8A-4147-A177-3AD203B41FA5}">
                      <a16:colId xmlns:a16="http://schemas.microsoft.com/office/drawing/2014/main" val="1875920252"/>
                    </a:ext>
                  </a:extLst>
                </a:gridCol>
                <a:gridCol w="849523">
                  <a:extLst>
                    <a:ext uri="{9D8B030D-6E8A-4147-A177-3AD203B41FA5}">
                      <a16:colId xmlns:a16="http://schemas.microsoft.com/office/drawing/2014/main" val="3692636823"/>
                    </a:ext>
                  </a:extLst>
                </a:gridCol>
                <a:gridCol w="849523">
                  <a:extLst>
                    <a:ext uri="{9D8B030D-6E8A-4147-A177-3AD203B41FA5}">
                      <a16:colId xmlns:a16="http://schemas.microsoft.com/office/drawing/2014/main" val="2273268959"/>
                    </a:ext>
                  </a:extLst>
                </a:gridCol>
                <a:gridCol w="849523">
                  <a:extLst>
                    <a:ext uri="{9D8B030D-6E8A-4147-A177-3AD203B41FA5}">
                      <a16:colId xmlns:a16="http://schemas.microsoft.com/office/drawing/2014/main" val="3385100031"/>
                    </a:ext>
                  </a:extLst>
                </a:gridCol>
                <a:gridCol w="849523">
                  <a:extLst>
                    <a:ext uri="{9D8B030D-6E8A-4147-A177-3AD203B41FA5}">
                      <a16:colId xmlns:a16="http://schemas.microsoft.com/office/drawing/2014/main" val="3152331077"/>
                    </a:ext>
                  </a:extLst>
                </a:gridCol>
                <a:gridCol w="849523">
                  <a:extLst>
                    <a:ext uri="{9D8B030D-6E8A-4147-A177-3AD203B41FA5}">
                      <a16:colId xmlns:a16="http://schemas.microsoft.com/office/drawing/2014/main" val="1217694765"/>
                    </a:ext>
                  </a:extLst>
                </a:gridCol>
                <a:gridCol w="849523">
                  <a:extLst>
                    <a:ext uri="{9D8B030D-6E8A-4147-A177-3AD203B41FA5}">
                      <a16:colId xmlns:a16="http://schemas.microsoft.com/office/drawing/2014/main" val="1808379932"/>
                    </a:ext>
                  </a:extLst>
                </a:gridCol>
                <a:gridCol w="849523">
                  <a:extLst>
                    <a:ext uri="{9D8B030D-6E8A-4147-A177-3AD203B41FA5}">
                      <a16:colId xmlns:a16="http://schemas.microsoft.com/office/drawing/2014/main" val="3011977694"/>
                    </a:ext>
                  </a:extLst>
                </a:gridCol>
                <a:gridCol w="849523">
                  <a:extLst>
                    <a:ext uri="{9D8B030D-6E8A-4147-A177-3AD203B41FA5}">
                      <a16:colId xmlns:a16="http://schemas.microsoft.com/office/drawing/2014/main" val="3177548622"/>
                    </a:ext>
                  </a:extLst>
                </a:gridCol>
                <a:gridCol w="849523">
                  <a:extLst>
                    <a:ext uri="{9D8B030D-6E8A-4147-A177-3AD203B41FA5}">
                      <a16:colId xmlns:a16="http://schemas.microsoft.com/office/drawing/2014/main" val="163920331"/>
                    </a:ext>
                  </a:extLst>
                </a:gridCol>
                <a:gridCol w="849523">
                  <a:extLst>
                    <a:ext uri="{9D8B030D-6E8A-4147-A177-3AD203B41FA5}">
                      <a16:colId xmlns:a16="http://schemas.microsoft.com/office/drawing/2014/main" val="1182237422"/>
                    </a:ext>
                  </a:extLst>
                </a:gridCol>
                <a:gridCol w="849523">
                  <a:extLst>
                    <a:ext uri="{9D8B030D-6E8A-4147-A177-3AD203B41FA5}">
                      <a16:colId xmlns:a16="http://schemas.microsoft.com/office/drawing/2014/main" val="2402046036"/>
                    </a:ext>
                  </a:extLst>
                </a:gridCol>
                <a:gridCol w="849523">
                  <a:extLst>
                    <a:ext uri="{9D8B030D-6E8A-4147-A177-3AD203B41FA5}">
                      <a16:colId xmlns:a16="http://schemas.microsoft.com/office/drawing/2014/main" val="2275635768"/>
                    </a:ext>
                  </a:extLst>
                </a:gridCol>
              </a:tblGrid>
              <a:tr h="425128">
                <a:tc>
                  <a:txBody>
                    <a:bodyPr/>
                    <a:lstStyle/>
                    <a:p>
                      <a:pPr algn="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cs-CZ" sz="1400" b="1" u="none" strike="noStrike" dirty="0">
                          <a:effectLst/>
                          <a:latin typeface="+mj-lt"/>
                        </a:rPr>
                        <a:t>Počet pozitivních žáků na 100 000 testů*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cs-CZ" sz="1400" b="1" u="none" strike="noStrike" dirty="0">
                          <a:effectLst/>
                          <a:latin typeface="+mj-lt"/>
                        </a:rPr>
                        <a:t>Počet pozitivních zaměstnanců na 100 000 testů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2079627"/>
                  </a:ext>
                </a:extLst>
              </a:tr>
              <a:tr h="280288">
                <a:tc>
                  <a:txBody>
                    <a:bodyPr/>
                    <a:lstStyle/>
                    <a:p>
                      <a:pPr algn="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u="none" strike="noStrike">
                          <a:effectLst/>
                          <a:latin typeface="+mj-lt"/>
                        </a:rPr>
                        <a:t>Týden 1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u="none" strike="noStrike">
                          <a:effectLst/>
                          <a:latin typeface="+mj-lt"/>
                        </a:rPr>
                        <a:t>Týden 2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u="none" strike="noStrike" dirty="0">
                          <a:effectLst/>
                          <a:latin typeface="+mj-lt"/>
                        </a:rPr>
                        <a:t>Týden 3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u="none" strike="noStrike" dirty="0">
                          <a:effectLst/>
                          <a:latin typeface="+mj-lt"/>
                        </a:rPr>
                        <a:t>Týden 4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Týden 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Týden 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u="none" strike="noStrike" dirty="0">
                          <a:effectLst/>
                          <a:latin typeface="+mj-lt"/>
                        </a:rPr>
                        <a:t>Týden 1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u="none" strike="noStrike">
                          <a:effectLst/>
                          <a:latin typeface="+mj-lt"/>
                        </a:rPr>
                        <a:t>Týden 2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u="none" strike="noStrike">
                          <a:effectLst/>
                          <a:latin typeface="+mj-lt"/>
                        </a:rPr>
                        <a:t>Týden 3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u="none" strike="noStrike" dirty="0">
                          <a:effectLst/>
                          <a:latin typeface="+mj-lt"/>
                        </a:rPr>
                        <a:t>Týden 4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Týden 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Týden 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4005095"/>
                  </a:ext>
                </a:extLst>
              </a:tr>
              <a:tr h="425128">
                <a:tc>
                  <a:txBody>
                    <a:bodyPr/>
                    <a:lstStyle/>
                    <a:p>
                      <a:pPr algn="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u="none" strike="noStrike" dirty="0">
                          <a:effectLst/>
                          <a:latin typeface="+mj-lt"/>
                        </a:rPr>
                        <a:t>26.4. – 2.5.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u="none" strike="noStrike" dirty="0">
                          <a:effectLst/>
                          <a:latin typeface="+mj-lt"/>
                        </a:rPr>
                        <a:t>3.5. – 9.5.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10.5. – 16.5.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17.5. – 23.5.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24.5. – 30.5.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31.5. – 6.6.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u="none" strike="noStrike" dirty="0">
                          <a:effectLst/>
                          <a:latin typeface="+mj-lt"/>
                        </a:rPr>
                        <a:t>26.4. – 2.5.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u="none" strike="noStrike" dirty="0">
                          <a:effectLst/>
                          <a:latin typeface="+mj-lt"/>
                        </a:rPr>
                        <a:t>3.5. – 9.5.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10.5. – 16.5.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17.5. – 23.5.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24.5. – 30.5.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31.5. – 6.6.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432302"/>
                  </a:ext>
                </a:extLst>
              </a:tr>
              <a:tr h="280288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u="none" strike="noStrike" dirty="0">
                          <a:effectLst/>
                          <a:latin typeface="+mj-lt"/>
                        </a:rPr>
                        <a:t>Hlavní město Praha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32,1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29,4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12,5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25,9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36,0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37,4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37,5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5,6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33,5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37,5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29,2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27,5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0498492"/>
                  </a:ext>
                </a:extLst>
              </a:tr>
              <a:tr h="280288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u="none" strike="noStrike" dirty="0">
                          <a:effectLst/>
                          <a:latin typeface="+mj-lt"/>
                        </a:rPr>
                        <a:t>Středočeský kraj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44,0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20,5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21,7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33,4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31,7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24,8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43,2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25,0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54,2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49,0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53,8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13,2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7137651"/>
                  </a:ext>
                </a:extLst>
              </a:tr>
              <a:tr h="280288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u="none" strike="noStrike" dirty="0">
                          <a:effectLst/>
                          <a:latin typeface="+mj-lt"/>
                        </a:rPr>
                        <a:t>Jihočeský kraj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33,7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35,0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32,3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58,1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43,1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48,2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56,8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19,2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20,0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85,7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5153328"/>
                  </a:ext>
                </a:extLst>
              </a:tr>
              <a:tr h="280288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u="none" strike="noStrike" dirty="0">
                          <a:effectLst/>
                          <a:latin typeface="+mj-lt"/>
                        </a:rPr>
                        <a:t>Plzeňský kraj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25,8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28,2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25,0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14,7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15,1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28,3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35,6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12,9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41,1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27,7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8337266"/>
                  </a:ext>
                </a:extLst>
              </a:tr>
              <a:tr h="280288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u="none" strike="noStrike">
                          <a:effectLst/>
                          <a:latin typeface="+mj-lt"/>
                        </a:rPr>
                        <a:t>Karlovarský kraj</a:t>
                      </a:r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27,8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4,6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4,6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14,8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6,9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24,7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52,9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1337246"/>
                  </a:ext>
                </a:extLst>
              </a:tr>
              <a:tr h="280288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u="none" strike="noStrike" dirty="0">
                          <a:effectLst/>
                          <a:latin typeface="+mj-lt"/>
                        </a:rPr>
                        <a:t>Ústecký kraj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49,2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22,6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20,7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43,1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53,4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47,8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9,4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28,3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57,7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57,8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18,2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249927"/>
                  </a:ext>
                </a:extLst>
              </a:tr>
              <a:tr h="280288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u="none" strike="noStrike" dirty="0">
                          <a:effectLst/>
                          <a:latin typeface="+mj-lt"/>
                        </a:rPr>
                        <a:t>Liberecký kraj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87,5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34,5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80,1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89,0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43,0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29,2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47,5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12,3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67,4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60,3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204,3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62,4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5200003"/>
                  </a:ext>
                </a:extLst>
              </a:tr>
              <a:tr h="425128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u="none" strike="noStrike" dirty="0">
                          <a:effectLst/>
                          <a:latin typeface="+mj-lt"/>
                        </a:rPr>
                        <a:t>Královéhradecký kraj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8,9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18,1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13,5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49,1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19,9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22,8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29,9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9770394"/>
                  </a:ext>
                </a:extLst>
              </a:tr>
              <a:tr h="312404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u="none" strike="noStrike" dirty="0">
                          <a:effectLst/>
                          <a:latin typeface="+mj-lt"/>
                        </a:rPr>
                        <a:t>Pardubický kraj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36,7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27,7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20,4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8,4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19,3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26,4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12,8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43,7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92,6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861970"/>
                  </a:ext>
                </a:extLst>
              </a:tr>
              <a:tr h="280288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u="none" strike="noStrike" dirty="0">
                          <a:effectLst/>
                          <a:latin typeface="+mj-lt"/>
                        </a:rPr>
                        <a:t>Kraj Vysočina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28,7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14,4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39,4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79,1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25,6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17,3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50,2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60,3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79,3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118,2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59,7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073110"/>
                  </a:ext>
                </a:extLst>
              </a:tr>
              <a:tr h="280288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u="none" strike="noStrike" dirty="0">
                          <a:effectLst/>
                          <a:latin typeface="+mj-lt"/>
                        </a:rPr>
                        <a:t>Jihomoravský kraj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32,5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22,0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30,9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57,1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26,0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49,7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16,8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52,1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23,2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41,3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49,4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72,1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4920904"/>
                  </a:ext>
                </a:extLst>
              </a:tr>
              <a:tr h="280288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u="none" strike="noStrike" dirty="0">
                          <a:effectLst/>
                          <a:latin typeface="+mj-lt"/>
                        </a:rPr>
                        <a:t>Olomoucký kraj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45,3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27,8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19,4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52,3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30,3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46,8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29,5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31,3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21,8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79,2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25,9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33,9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8380585"/>
                  </a:ext>
                </a:extLst>
              </a:tr>
              <a:tr h="280288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u="none" strike="noStrike" dirty="0">
                          <a:effectLst/>
                          <a:latin typeface="+mj-lt"/>
                        </a:rPr>
                        <a:t>Zlínský kraj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57,6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54,5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19,9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102,2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36,1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33,0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36,8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42,5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47,7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29,0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129,1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650184"/>
                  </a:ext>
                </a:extLst>
              </a:tr>
              <a:tr h="425128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u="none" strike="noStrike" dirty="0">
                          <a:effectLst/>
                          <a:latin typeface="+mj-lt"/>
                        </a:rPr>
                        <a:t>Moravskoslezský kraj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35,1</a:t>
                      </a: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32,7</a:t>
                      </a: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24,5</a:t>
                      </a: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65,1</a:t>
                      </a: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33,1</a:t>
                      </a: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32,0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31,5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25,3</a:t>
                      </a: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32,3</a:t>
                      </a: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32,4</a:t>
                      </a: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23,2</a:t>
                      </a: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29,0</a:t>
                      </a: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5947631"/>
                  </a:ext>
                </a:extLst>
              </a:tr>
              <a:tr h="280288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j-lt"/>
                        </a:rPr>
                        <a:t>ČR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38,9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26,5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24,9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48,7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31,6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34,8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34,8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23,2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31,9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48,2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37,0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38,6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1990863"/>
                  </a:ext>
                </a:extLst>
              </a:tr>
            </a:tbl>
          </a:graphicData>
        </a:graphic>
      </p:graphicFrame>
      <p:sp>
        <p:nvSpPr>
          <p:cNvPr id="2" name="TextovéPole 1">
            <a:extLst>
              <a:ext uri="{FF2B5EF4-FFF2-40B4-BE49-F238E27FC236}">
                <a16:creationId xmlns:a16="http://schemas.microsoft.com/office/drawing/2014/main" id="{9C1FABC3-68C3-430D-8101-D384F9E55FB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6419" y="6584345"/>
            <a:ext cx="11584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i="1" dirty="0"/>
              <a:t>* Přímé výsledky všech testů v rámci testování ve školách bez ohledu na věk žáka (testy hlášené </a:t>
            </a:r>
            <a:r>
              <a:rPr lang="cs-CZ" sz="1400" i="1" dirty="0" err="1"/>
              <a:t>agregovaně</a:t>
            </a:r>
            <a:r>
              <a:rPr lang="cs-CZ" sz="1400" i="1" dirty="0"/>
              <a:t>, bez verifikace)</a:t>
            </a:r>
          </a:p>
        </p:txBody>
      </p:sp>
    </p:spTree>
    <p:extLst>
      <p:ext uri="{BB962C8B-B14F-4D97-AF65-F5344CB8AC3E}">
        <p14:creationId xmlns:p14="http://schemas.microsoft.com/office/powerpoint/2010/main" val="1711702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59E55-C476-492A-96CC-E18EF8955235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675" y="19052"/>
            <a:ext cx="12125325" cy="576000"/>
          </a:xfrm>
        </p:spPr>
        <p:txBody>
          <a:bodyPr/>
          <a:lstStyle/>
          <a:p>
            <a:pPr algn="ctr"/>
            <a:r>
              <a:rPr lang="cs-CZ" dirty="0"/>
              <a:t>Testy ve školách – průběžné výsledky dle krajů (přepočet na 100tis. testů): ŽÁCI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3740D1DD-A50D-45F9-9BE1-0C9327F0DE5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362121" y="1357937"/>
            <a:ext cx="1906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Počet pozitivních žáků </a:t>
            </a:r>
          </a:p>
          <a:p>
            <a:pPr algn="ctr"/>
            <a:r>
              <a:rPr lang="cs-CZ" sz="1200" dirty="0"/>
              <a:t>na 100 000 testů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6D34076A-ECD6-43D2-B728-44346AB837C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724852" y="643887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HMP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EA08870A-F9CD-4231-B1E9-E0AA1559AFB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872739" y="643887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SCK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058DD397-363F-4CDD-90B7-07538C7ADC05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4956926" y="643887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JHC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1A4C7DC-9C9C-4FF8-874C-7CD3A9531F66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7098982" y="635732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PLK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ED876EDA-77D6-4239-A272-75E57ACB734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205912" y="635732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KVK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173A35FA-14A4-4602-A6DE-371FE0E2A16A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 rot="16200000">
            <a:off x="-362123" y="3558214"/>
            <a:ext cx="1906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Počet pozitivních žáků </a:t>
            </a:r>
          </a:p>
          <a:p>
            <a:pPr algn="ctr"/>
            <a:r>
              <a:rPr lang="cs-CZ" sz="1200" dirty="0"/>
              <a:t>na 100 000 testů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27A4A096-A1F8-4B95-AB0A-E8D49E9EE2D2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 rot="16200000">
            <a:off x="-362124" y="5691813"/>
            <a:ext cx="1906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Počet pozitivních žáků </a:t>
            </a:r>
          </a:p>
          <a:p>
            <a:pPr algn="ctr"/>
            <a:r>
              <a:rPr lang="cs-CZ" sz="1200" dirty="0"/>
              <a:t>na 100 000 testů</a:t>
            </a: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E08A122B-7B8C-408A-BF61-14C2E9903E25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724852" y="2774990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ULK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48413074-0481-4B1B-87D7-A1C60A1B4DEE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2872739" y="2774990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LBK</a:t>
            </a: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062BCBC7-8CED-42BA-913B-27FDAA8E98D4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4956926" y="2774990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KHK</a:t>
            </a: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1B240316-4F03-4364-AB3A-B1647FD0F8AD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7098982" y="2766835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PAK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95F1A4D7-B6F1-40A6-B28D-29C13D542791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9205912" y="2766835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VYS</a:t>
            </a:r>
          </a:p>
        </p:txBody>
      </p: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A08398CB-0D27-4564-85C4-F80B60787DAA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724852" y="4909959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JMK</a:t>
            </a:r>
          </a:p>
        </p:txBody>
      </p:sp>
      <p:sp>
        <p:nvSpPr>
          <p:cNvPr id="38" name="TextovéPole 37">
            <a:extLst>
              <a:ext uri="{FF2B5EF4-FFF2-40B4-BE49-F238E27FC236}">
                <a16:creationId xmlns:a16="http://schemas.microsoft.com/office/drawing/2014/main" id="{5A564B04-399B-49EB-B1AC-C24A27A65D5A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2872739" y="4909959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OLK</a:t>
            </a: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ABCEF57A-2AFD-4177-88B2-6790A549F4EF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4956926" y="4909959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ZLK</a:t>
            </a:r>
          </a:p>
        </p:txBody>
      </p:sp>
      <p:sp>
        <p:nvSpPr>
          <p:cNvPr id="40" name="TextovéPole 39">
            <a:extLst>
              <a:ext uri="{FF2B5EF4-FFF2-40B4-BE49-F238E27FC236}">
                <a16:creationId xmlns:a16="http://schemas.microsoft.com/office/drawing/2014/main" id="{1E15864A-B682-410D-92B7-37384580B814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7098982" y="4901804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MSK</a:t>
            </a:r>
          </a:p>
        </p:txBody>
      </p:sp>
      <p:sp>
        <p:nvSpPr>
          <p:cNvPr id="5" name="TextovéPole 4"/>
          <p:cNvSpPr txBox="1"/>
          <p:nvPr/>
        </p:nvSpPr>
        <p:spPr>
          <a:xfrm>
            <a:off x="9896286" y="5193648"/>
            <a:ext cx="21442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i="1" dirty="0"/>
              <a:t>Podkladem pro grafy jsou agregované výsledky testů hlášené přímo ze škol. Jde tedy o průběžná data bez následných konfirmací. 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E26A225F-D350-48F5-B6D9-2CF3F2F0724E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34"/>
          <a:stretch>
            <a:fillRect/>
          </a:stretch>
        </p:blipFill>
        <p:spPr>
          <a:xfrm>
            <a:off x="939030" y="974286"/>
            <a:ext cx="2286198" cy="1670449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95C488DF-3C62-4D26-AB24-E6F7F2B56148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35"/>
          <a:stretch>
            <a:fillRect/>
          </a:stretch>
        </p:blipFill>
        <p:spPr>
          <a:xfrm>
            <a:off x="3195886" y="974285"/>
            <a:ext cx="2286198" cy="1670449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5D153E94-AC33-48E5-8E48-3D8F69FD54B6}"/>
              </a:ext>
            </a:extLst>
          </p:cNvPr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36"/>
          <a:stretch>
            <a:fillRect/>
          </a:stretch>
        </p:blipFill>
        <p:spPr>
          <a:xfrm>
            <a:off x="5400215" y="990253"/>
            <a:ext cx="2188654" cy="1664352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64A7E1F5-A4B8-4134-B582-1076BC8EFDF3}"/>
              </a:ext>
            </a:extLst>
          </p:cNvPr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37"/>
          <a:stretch>
            <a:fillRect/>
          </a:stretch>
        </p:blipFill>
        <p:spPr>
          <a:xfrm>
            <a:off x="7590221" y="979176"/>
            <a:ext cx="2286198" cy="1664352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DB45FF15-8745-4DB6-8F01-27E8E4DD6FAD}"/>
              </a:ext>
            </a:extLst>
          </p:cNvPr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38"/>
          <a:stretch>
            <a:fillRect/>
          </a:stretch>
        </p:blipFill>
        <p:spPr>
          <a:xfrm>
            <a:off x="9819264" y="974284"/>
            <a:ext cx="2188654" cy="1670449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F4CCB24D-CF3A-4F2D-9690-66514BF54728}"/>
              </a:ext>
            </a:extLst>
          </p:cNvPr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39"/>
          <a:stretch>
            <a:fillRect/>
          </a:stretch>
        </p:blipFill>
        <p:spPr>
          <a:xfrm>
            <a:off x="788197" y="3022795"/>
            <a:ext cx="2286198" cy="1670449"/>
          </a:xfrm>
          <a:prstGeom prst="rect">
            <a:avLst/>
          </a:prstGeom>
        </p:spPr>
      </p:pic>
      <p:pic>
        <p:nvPicPr>
          <p:cNvPr id="12" name="Obrázek 11">
            <a:extLst>
              <a:ext uri="{FF2B5EF4-FFF2-40B4-BE49-F238E27FC236}">
                <a16:creationId xmlns:a16="http://schemas.microsoft.com/office/drawing/2014/main" id="{A29F8126-839D-479D-8FD6-6502A249924F}"/>
              </a:ext>
            </a:extLst>
          </p:cNvPr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40"/>
          <a:stretch>
            <a:fillRect/>
          </a:stretch>
        </p:blipFill>
        <p:spPr>
          <a:xfrm>
            <a:off x="3158159" y="3105389"/>
            <a:ext cx="2188654" cy="1664352"/>
          </a:xfrm>
          <a:prstGeom prst="rect">
            <a:avLst/>
          </a:prstGeom>
        </p:spPr>
      </p:pic>
      <p:pic>
        <p:nvPicPr>
          <p:cNvPr id="13" name="Obrázek 12">
            <a:extLst>
              <a:ext uri="{FF2B5EF4-FFF2-40B4-BE49-F238E27FC236}">
                <a16:creationId xmlns:a16="http://schemas.microsoft.com/office/drawing/2014/main" id="{B27EF586-B8D3-42C3-B4FD-6D6A41008D0E}"/>
              </a:ext>
            </a:extLst>
          </p:cNvPr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41"/>
          <a:stretch>
            <a:fillRect/>
          </a:stretch>
        </p:blipFill>
        <p:spPr>
          <a:xfrm>
            <a:off x="5373274" y="3113719"/>
            <a:ext cx="2286198" cy="1664352"/>
          </a:xfrm>
          <a:prstGeom prst="rect">
            <a:avLst/>
          </a:prstGeom>
        </p:spPr>
      </p:pic>
      <p:pic>
        <p:nvPicPr>
          <p:cNvPr id="20" name="Obrázek 19">
            <a:extLst>
              <a:ext uri="{FF2B5EF4-FFF2-40B4-BE49-F238E27FC236}">
                <a16:creationId xmlns:a16="http://schemas.microsoft.com/office/drawing/2014/main" id="{D8B83650-08D1-436D-AA20-1B7ACFA21EDA}"/>
              </a:ext>
            </a:extLst>
          </p:cNvPr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42"/>
          <a:stretch>
            <a:fillRect/>
          </a:stretch>
        </p:blipFill>
        <p:spPr>
          <a:xfrm>
            <a:off x="7546846" y="3090096"/>
            <a:ext cx="2188654" cy="1670449"/>
          </a:xfrm>
          <a:prstGeom prst="rect">
            <a:avLst/>
          </a:prstGeom>
        </p:spPr>
      </p:pic>
      <p:pic>
        <p:nvPicPr>
          <p:cNvPr id="21" name="Obrázek 20">
            <a:extLst>
              <a:ext uri="{FF2B5EF4-FFF2-40B4-BE49-F238E27FC236}">
                <a16:creationId xmlns:a16="http://schemas.microsoft.com/office/drawing/2014/main" id="{4275DD29-D824-43DF-83DE-D5B7A66DA784}"/>
              </a:ext>
            </a:extLst>
          </p:cNvPr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43"/>
          <a:stretch>
            <a:fillRect/>
          </a:stretch>
        </p:blipFill>
        <p:spPr>
          <a:xfrm>
            <a:off x="9649335" y="3102955"/>
            <a:ext cx="2286198" cy="1670449"/>
          </a:xfrm>
          <a:prstGeom prst="rect">
            <a:avLst/>
          </a:prstGeom>
        </p:spPr>
      </p:pic>
      <p:pic>
        <p:nvPicPr>
          <p:cNvPr id="22" name="Obrázek 21">
            <a:extLst>
              <a:ext uri="{FF2B5EF4-FFF2-40B4-BE49-F238E27FC236}">
                <a16:creationId xmlns:a16="http://schemas.microsoft.com/office/drawing/2014/main" id="{EE26E56F-FEBE-4F5A-8F67-F0C5B11B8C4A}"/>
              </a:ext>
            </a:extLst>
          </p:cNvPr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1007232" y="5153899"/>
            <a:ext cx="2188654" cy="1664352"/>
          </a:xfrm>
          <a:prstGeom prst="rect">
            <a:avLst/>
          </a:prstGeom>
        </p:spPr>
      </p:pic>
      <p:pic>
        <p:nvPicPr>
          <p:cNvPr id="23" name="Obrázek 22">
            <a:extLst>
              <a:ext uri="{FF2B5EF4-FFF2-40B4-BE49-F238E27FC236}">
                <a16:creationId xmlns:a16="http://schemas.microsoft.com/office/drawing/2014/main" id="{F806B356-240C-43F9-8A7C-B168DE7E7F8C}"/>
              </a:ext>
            </a:extLst>
          </p:cNvPr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3241762" y="5196696"/>
            <a:ext cx="2286198" cy="1664352"/>
          </a:xfrm>
          <a:prstGeom prst="rect">
            <a:avLst/>
          </a:prstGeom>
        </p:spPr>
      </p:pic>
      <p:pic>
        <p:nvPicPr>
          <p:cNvPr id="24" name="Obrázek 23">
            <a:extLst>
              <a:ext uri="{FF2B5EF4-FFF2-40B4-BE49-F238E27FC236}">
                <a16:creationId xmlns:a16="http://schemas.microsoft.com/office/drawing/2014/main" id="{06BE248C-B5C3-46F2-871D-1CDDEE013DE9}"/>
              </a:ext>
            </a:extLst>
          </p:cNvPr>
          <p:cNvPicPr>
            <a:picLocks noChangeAspect="1"/>
          </p:cNvPicPr>
          <p:nvPr>
            <p:custDataLst>
              <p:tags r:id="rId31"/>
            </p:custDataLst>
          </p:nvPr>
        </p:nvPicPr>
        <p:blipFill>
          <a:blip r:embed="rId46"/>
          <a:stretch>
            <a:fillRect/>
          </a:stretch>
        </p:blipFill>
        <p:spPr>
          <a:xfrm>
            <a:off x="5546022" y="5183230"/>
            <a:ext cx="2188654" cy="1670449"/>
          </a:xfrm>
          <a:prstGeom prst="rect">
            <a:avLst/>
          </a:prstGeom>
        </p:spPr>
      </p:pic>
      <p:pic>
        <p:nvPicPr>
          <p:cNvPr id="30" name="Obrázek 29">
            <a:extLst>
              <a:ext uri="{FF2B5EF4-FFF2-40B4-BE49-F238E27FC236}">
                <a16:creationId xmlns:a16="http://schemas.microsoft.com/office/drawing/2014/main" id="{549CB6A2-A8F9-4A69-80ED-CD0778C7465D}"/>
              </a:ext>
            </a:extLst>
          </p:cNvPr>
          <p:cNvPicPr>
            <a:picLocks noChangeAspect="1"/>
          </p:cNvPicPr>
          <p:nvPr>
            <p:custDataLst>
              <p:tags r:id="rId32"/>
            </p:custDataLst>
          </p:nvPr>
        </p:nvPicPr>
        <p:blipFill>
          <a:blip r:embed="rId47"/>
          <a:stretch>
            <a:fillRect/>
          </a:stretch>
        </p:blipFill>
        <p:spPr>
          <a:xfrm>
            <a:off x="7752738" y="5193170"/>
            <a:ext cx="2286198" cy="167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525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59E55-C476-492A-96CC-E18EF8955235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86515" y="26817"/>
            <a:ext cx="11543560" cy="576000"/>
          </a:xfrm>
        </p:spPr>
        <p:txBody>
          <a:bodyPr/>
          <a:lstStyle/>
          <a:p>
            <a:pPr algn="ctr"/>
            <a:r>
              <a:rPr lang="cs-CZ" dirty="0"/>
              <a:t>Testy ve školách – průběžné výsledky dle krajů (přepočet na 100tis. testů): ZAMĚSTNANCI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E7B7BF9C-A8C5-4F77-B27E-5BD853320F3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71295" y="1329361"/>
            <a:ext cx="1906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Počet </a:t>
            </a:r>
            <a:r>
              <a:rPr lang="cs-CZ" sz="1200" dirty="0" err="1"/>
              <a:t>pozit</a:t>
            </a:r>
            <a:r>
              <a:rPr lang="cs-CZ" sz="1200" dirty="0"/>
              <a:t>. </a:t>
            </a:r>
            <a:r>
              <a:rPr lang="cs-CZ" sz="1200" dirty="0" err="1"/>
              <a:t>zaměstnaců</a:t>
            </a:r>
            <a:r>
              <a:rPr lang="cs-CZ" sz="1200" dirty="0"/>
              <a:t> </a:t>
            </a:r>
          </a:p>
          <a:p>
            <a:r>
              <a:rPr lang="cs-CZ" sz="1200" dirty="0"/>
              <a:t>na 100 000 testů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127B17EE-36F1-4666-86D3-051B7FB7117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724852" y="643887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HMP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F3577065-92DE-4AD3-AAE1-0A135D1BBF0D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815589" y="643887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SCK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3231C5CE-498E-49AF-A82A-C9886886AD5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4871201" y="643887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JHC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7A2DD5F9-45FE-41FB-A021-BD86799DBF5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994207" y="635732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PLK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A75450C0-57EE-4978-ABDE-87834EE795E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082087" y="635732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KVK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CBC49786-37BE-4610-AA3C-ACC6F822C12F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 rot="16200000">
            <a:off x="-571297" y="3529638"/>
            <a:ext cx="1906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Počet </a:t>
            </a:r>
            <a:r>
              <a:rPr lang="cs-CZ" sz="1200" dirty="0" err="1"/>
              <a:t>pozit</a:t>
            </a:r>
            <a:r>
              <a:rPr lang="cs-CZ" sz="1200" dirty="0"/>
              <a:t>. </a:t>
            </a:r>
            <a:r>
              <a:rPr lang="cs-CZ" sz="1200" dirty="0" err="1"/>
              <a:t>zaměstnaců</a:t>
            </a:r>
            <a:r>
              <a:rPr lang="cs-CZ" sz="1200" dirty="0"/>
              <a:t> </a:t>
            </a:r>
          </a:p>
          <a:p>
            <a:r>
              <a:rPr lang="cs-CZ" sz="1200" dirty="0"/>
              <a:t>na 100 000 testů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0EA6A183-6D1C-4DDE-9F9B-5B86BDA78FE7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 rot="16200000">
            <a:off x="-571298" y="5663237"/>
            <a:ext cx="1906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Počet </a:t>
            </a:r>
            <a:r>
              <a:rPr lang="cs-CZ" sz="1200" dirty="0" err="1"/>
              <a:t>pozit</a:t>
            </a:r>
            <a:r>
              <a:rPr lang="cs-CZ" sz="1200" dirty="0"/>
              <a:t>. </a:t>
            </a:r>
            <a:r>
              <a:rPr lang="cs-CZ" sz="1200" dirty="0" err="1"/>
              <a:t>zaměstnaců</a:t>
            </a:r>
            <a:r>
              <a:rPr lang="cs-CZ" sz="1200" dirty="0"/>
              <a:t> </a:t>
            </a:r>
          </a:p>
          <a:p>
            <a:r>
              <a:rPr lang="cs-CZ" sz="1200" dirty="0"/>
              <a:t>na 100 000 testů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87971F6D-FEF1-419E-B425-FF15CA46767D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724852" y="2774990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ULK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A2DBE2BB-85D3-4704-A4A5-E3220D1C3C21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2815589" y="2774990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LBK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99C0EE4D-F316-4BAD-B03E-D62778D4997A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4871201" y="2774990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KHK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20F1744-A848-4586-844E-1081D3232AF0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6994207" y="2766835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PAK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AE3CB9CF-00ED-45DF-A0B6-0BE17F7F6018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9082087" y="2766835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VYS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909BAF25-CB6F-48CA-91CF-8809AB1F8DB4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724852" y="4909959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JMK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A3178B9A-BBF7-4D5C-9D13-F19FDF5D8D31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2815589" y="4909959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OLK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A8923BFE-A086-436F-A617-0727AB0D8A5F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4871201" y="4909959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ZLK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64ADC04-3CCA-42FF-A4D4-86B50BCD5A19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6994207" y="4901804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MSK</a:t>
            </a:r>
          </a:p>
        </p:txBody>
      </p:sp>
      <p:sp>
        <p:nvSpPr>
          <p:cNvPr id="34" name="TextovéPole 33"/>
          <p:cNvSpPr txBox="1"/>
          <p:nvPr>
            <p:custDataLst>
              <p:tags r:id="rId19"/>
            </p:custDataLst>
          </p:nvPr>
        </p:nvSpPr>
        <p:spPr>
          <a:xfrm>
            <a:off x="9896286" y="5193648"/>
            <a:ext cx="21442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i="1" dirty="0"/>
              <a:t>Podkladem pro grafy jsou agregované výsledky testů hlášené přímo ze škol. Jde tedy o průběžná data bez následných konfirmací. 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D031AE1A-E0C6-488E-ABB1-C9850CC880EF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35"/>
          <a:stretch>
            <a:fillRect/>
          </a:stretch>
        </p:blipFill>
        <p:spPr>
          <a:xfrm>
            <a:off x="1086545" y="922895"/>
            <a:ext cx="2066723" cy="1670449"/>
          </a:xfrm>
          <a:prstGeom prst="rect">
            <a:avLst/>
          </a:prstGeom>
        </p:spPr>
      </p:pic>
      <p:pic>
        <p:nvPicPr>
          <p:cNvPr id="12" name="Obrázek 11">
            <a:extLst>
              <a:ext uri="{FF2B5EF4-FFF2-40B4-BE49-F238E27FC236}">
                <a16:creationId xmlns:a16="http://schemas.microsoft.com/office/drawing/2014/main" id="{A753A29A-7498-4FA9-B1AE-8B9C9D5C3121}"/>
              </a:ext>
            </a:extLst>
          </p:cNvPr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36"/>
          <a:stretch>
            <a:fillRect/>
          </a:stretch>
        </p:blipFill>
        <p:spPr>
          <a:xfrm>
            <a:off x="3199186" y="922894"/>
            <a:ext cx="2475191" cy="1670449"/>
          </a:xfrm>
          <a:prstGeom prst="rect">
            <a:avLst/>
          </a:prstGeom>
        </p:spPr>
      </p:pic>
      <p:pic>
        <p:nvPicPr>
          <p:cNvPr id="18" name="Obrázek 17">
            <a:extLst>
              <a:ext uri="{FF2B5EF4-FFF2-40B4-BE49-F238E27FC236}">
                <a16:creationId xmlns:a16="http://schemas.microsoft.com/office/drawing/2014/main" id="{CA1ADE70-5AD1-4162-BB81-DAC6BD62FFA2}"/>
              </a:ext>
            </a:extLst>
          </p:cNvPr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37"/>
          <a:stretch>
            <a:fillRect/>
          </a:stretch>
        </p:blipFill>
        <p:spPr>
          <a:xfrm>
            <a:off x="5523272" y="966130"/>
            <a:ext cx="2066723" cy="1664352"/>
          </a:xfrm>
          <a:prstGeom prst="rect">
            <a:avLst/>
          </a:prstGeom>
        </p:spPr>
      </p:pic>
      <p:pic>
        <p:nvPicPr>
          <p:cNvPr id="23" name="Obrázek 22">
            <a:extLst>
              <a:ext uri="{FF2B5EF4-FFF2-40B4-BE49-F238E27FC236}">
                <a16:creationId xmlns:a16="http://schemas.microsoft.com/office/drawing/2014/main" id="{2F60363F-D55D-481C-A74A-CF448F37DAD3}"/>
              </a:ext>
            </a:extLst>
          </p:cNvPr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38"/>
          <a:stretch>
            <a:fillRect/>
          </a:stretch>
        </p:blipFill>
        <p:spPr>
          <a:xfrm>
            <a:off x="7484808" y="936616"/>
            <a:ext cx="2475191" cy="1664352"/>
          </a:xfrm>
          <a:prstGeom prst="rect">
            <a:avLst/>
          </a:prstGeom>
        </p:spPr>
      </p:pic>
      <p:pic>
        <p:nvPicPr>
          <p:cNvPr id="35" name="Obrázek 34">
            <a:extLst>
              <a:ext uri="{FF2B5EF4-FFF2-40B4-BE49-F238E27FC236}">
                <a16:creationId xmlns:a16="http://schemas.microsoft.com/office/drawing/2014/main" id="{74703D17-E8F5-4490-B7B1-94F0C9B02E8E}"/>
              </a:ext>
            </a:extLst>
          </p:cNvPr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39"/>
          <a:stretch>
            <a:fillRect/>
          </a:stretch>
        </p:blipFill>
        <p:spPr>
          <a:xfrm>
            <a:off x="9896286" y="933567"/>
            <a:ext cx="2066723" cy="1670449"/>
          </a:xfrm>
          <a:prstGeom prst="rect">
            <a:avLst/>
          </a:prstGeom>
        </p:spPr>
      </p:pic>
      <p:pic>
        <p:nvPicPr>
          <p:cNvPr id="36" name="Obrázek 35">
            <a:extLst>
              <a:ext uri="{FF2B5EF4-FFF2-40B4-BE49-F238E27FC236}">
                <a16:creationId xmlns:a16="http://schemas.microsoft.com/office/drawing/2014/main" id="{9476A6FA-DFFC-4AA8-84BE-1B8C1E8CECE4}"/>
              </a:ext>
            </a:extLst>
          </p:cNvPr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40"/>
          <a:stretch>
            <a:fillRect/>
          </a:stretch>
        </p:blipFill>
        <p:spPr>
          <a:xfrm>
            <a:off x="1101655" y="3131007"/>
            <a:ext cx="2475191" cy="1670449"/>
          </a:xfrm>
          <a:prstGeom prst="rect">
            <a:avLst/>
          </a:prstGeom>
        </p:spPr>
      </p:pic>
      <p:pic>
        <p:nvPicPr>
          <p:cNvPr id="37" name="Obrázek 36">
            <a:extLst>
              <a:ext uri="{FF2B5EF4-FFF2-40B4-BE49-F238E27FC236}">
                <a16:creationId xmlns:a16="http://schemas.microsoft.com/office/drawing/2014/main" id="{6E8D61A5-8B36-419B-B552-6318F4DCDF1B}"/>
              </a:ext>
            </a:extLst>
          </p:cNvPr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41"/>
          <a:stretch>
            <a:fillRect/>
          </a:stretch>
        </p:blipFill>
        <p:spPr>
          <a:xfrm>
            <a:off x="3350069" y="3105928"/>
            <a:ext cx="2066723" cy="1664352"/>
          </a:xfrm>
          <a:prstGeom prst="rect">
            <a:avLst/>
          </a:prstGeom>
        </p:spPr>
      </p:pic>
      <p:pic>
        <p:nvPicPr>
          <p:cNvPr id="42" name="Obrázek 41">
            <a:extLst>
              <a:ext uri="{FF2B5EF4-FFF2-40B4-BE49-F238E27FC236}">
                <a16:creationId xmlns:a16="http://schemas.microsoft.com/office/drawing/2014/main" id="{80CB4667-2B22-4050-9A2B-C8732450EF49}"/>
              </a:ext>
            </a:extLst>
          </p:cNvPr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42"/>
          <a:stretch>
            <a:fillRect/>
          </a:stretch>
        </p:blipFill>
        <p:spPr>
          <a:xfrm>
            <a:off x="5188449" y="3105928"/>
            <a:ext cx="2475191" cy="1664352"/>
          </a:xfrm>
          <a:prstGeom prst="rect">
            <a:avLst/>
          </a:prstGeom>
        </p:spPr>
      </p:pic>
      <p:pic>
        <p:nvPicPr>
          <p:cNvPr id="43" name="Obrázek 42">
            <a:extLst>
              <a:ext uri="{FF2B5EF4-FFF2-40B4-BE49-F238E27FC236}">
                <a16:creationId xmlns:a16="http://schemas.microsoft.com/office/drawing/2014/main" id="{E1A087E6-08E9-4A18-B63B-6EC99CCFBAB4}"/>
              </a:ext>
            </a:extLst>
          </p:cNvPr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43"/>
          <a:stretch>
            <a:fillRect/>
          </a:stretch>
        </p:blipFill>
        <p:spPr>
          <a:xfrm>
            <a:off x="7583196" y="3131006"/>
            <a:ext cx="2066723" cy="1670449"/>
          </a:xfrm>
          <a:prstGeom prst="rect">
            <a:avLst/>
          </a:prstGeom>
        </p:spPr>
      </p:pic>
      <p:pic>
        <p:nvPicPr>
          <p:cNvPr id="44" name="Obrázek 43">
            <a:extLst>
              <a:ext uri="{FF2B5EF4-FFF2-40B4-BE49-F238E27FC236}">
                <a16:creationId xmlns:a16="http://schemas.microsoft.com/office/drawing/2014/main" id="{046BE12E-391A-4527-93C1-C4BDC8D265F4}"/>
              </a:ext>
            </a:extLst>
          </p:cNvPr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9730834" y="3131006"/>
            <a:ext cx="2475191" cy="1670449"/>
          </a:xfrm>
          <a:prstGeom prst="rect">
            <a:avLst/>
          </a:prstGeom>
        </p:spPr>
      </p:pic>
      <p:pic>
        <p:nvPicPr>
          <p:cNvPr id="45" name="Obrázek 44">
            <a:extLst>
              <a:ext uri="{FF2B5EF4-FFF2-40B4-BE49-F238E27FC236}">
                <a16:creationId xmlns:a16="http://schemas.microsoft.com/office/drawing/2014/main" id="{A0C5F3C5-2C49-44B1-949F-EC92ADD6DA59}"/>
              </a:ext>
            </a:extLst>
          </p:cNvPr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1105374" y="5182754"/>
            <a:ext cx="2066723" cy="1664352"/>
          </a:xfrm>
          <a:prstGeom prst="rect">
            <a:avLst/>
          </a:prstGeom>
        </p:spPr>
      </p:pic>
      <p:pic>
        <p:nvPicPr>
          <p:cNvPr id="46" name="Obrázek 45">
            <a:extLst>
              <a:ext uri="{FF2B5EF4-FFF2-40B4-BE49-F238E27FC236}">
                <a16:creationId xmlns:a16="http://schemas.microsoft.com/office/drawing/2014/main" id="{6168ADB5-8B7D-4152-AC17-09A3C2BA4AE7}"/>
              </a:ext>
            </a:extLst>
          </p:cNvPr>
          <p:cNvPicPr>
            <a:picLocks noChangeAspect="1"/>
          </p:cNvPicPr>
          <p:nvPr>
            <p:custDataLst>
              <p:tags r:id="rId31"/>
            </p:custDataLst>
          </p:nvPr>
        </p:nvPicPr>
        <p:blipFill>
          <a:blip r:embed="rId46"/>
          <a:stretch>
            <a:fillRect/>
          </a:stretch>
        </p:blipFill>
        <p:spPr>
          <a:xfrm>
            <a:off x="3089003" y="5182754"/>
            <a:ext cx="2475191" cy="1664352"/>
          </a:xfrm>
          <a:prstGeom prst="rect">
            <a:avLst/>
          </a:prstGeom>
        </p:spPr>
      </p:pic>
      <p:pic>
        <p:nvPicPr>
          <p:cNvPr id="47" name="Obrázek 46">
            <a:extLst>
              <a:ext uri="{FF2B5EF4-FFF2-40B4-BE49-F238E27FC236}">
                <a16:creationId xmlns:a16="http://schemas.microsoft.com/office/drawing/2014/main" id="{5A671676-62BE-4D97-A23C-DA964CE8C079}"/>
              </a:ext>
            </a:extLst>
          </p:cNvPr>
          <p:cNvPicPr>
            <a:picLocks noChangeAspect="1"/>
          </p:cNvPicPr>
          <p:nvPr>
            <p:custDataLst>
              <p:tags r:id="rId32"/>
            </p:custDataLst>
          </p:nvPr>
        </p:nvPicPr>
        <p:blipFill>
          <a:blip r:embed="rId47"/>
          <a:stretch>
            <a:fillRect/>
          </a:stretch>
        </p:blipFill>
        <p:spPr>
          <a:xfrm>
            <a:off x="5481100" y="5179705"/>
            <a:ext cx="2066723" cy="1670449"/>
          </a:xfrm>
          <a:prstGeom prst="rect">
            <a:avLst/>
          </a:prstGeom>
        </p:spPr>
      </p:pic>
      <p:pic>
        <p:nvPicPr>
          <p:cNvPr id="48" name="Obrázek 47">
            <a:extLst>
              <a:ext uri="{FF2B5EF4-FFF2-40B4-BE49-F238E27FC236}">
                <a16:creationId xmlns:a16="http://schemas.microsoft.com/office/drawing/2014/main" id="{7DD09383-8D82-4A8B-9A2F-2B16CF0976E7}"/>
              </a:ext>
            </a:extLst>
          </p:cNvPr>
          <p:cNvPicPr>
            <a:picLocks noChangeAspect="1"/>
          </p:cNvPicPr>
          <p:nvPr>
            <p:custDataLst>
              <p:tags r:id="rId33"/>
            </p:custDataLst>
          </p:nvPr>
        </p:nvPicPr>
        <p:blipFill>
          <a:blip r:embed="rId48"/>
          <a:stretch>
            <a:fillRect/>
          </a:stretch>
        </p:blipFill>
        <p:spPr>
          <a:xfrm>
            <a:off x="7461223" y="5193648"/>
            <a:ext cx="2475191" cy="167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086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6748873|-10780376|-3468525|-5151986|-9539986|Markido&quot;,&quot;Id&quot;:&quot;6092a72d3433424d4497ed13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False"/>
  <p:tag name="SLIDEFAB_EXPORTMODE" val="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False"/>
  <p:tag name="SLIDEFAB_EXPORTMODE" val="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SHAPECONDITIONMETACTIONDELETE" val="True"/>
  <p:tag name="SLIDEFAB_EXPORTMODE" val="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False"/>
  <p:tag name="SLIDEFAB_EXPORTMODE" val="4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SHAPECONDITIONMETACTIONDELETE" val="True"/>
  <p:tag name="SLIDEFAB_EXPORTMODE" val="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True"/>
  <p:tag name="SLIDEFAB_EXPORTMODE" val="4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False"/>
  <p:tag name="SLIDEFAB_EXPORTMODE" val="4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SHAPECONDITIONMETACTIONDELETE" val="True"/>
  <p:tag name="SLIDEFAB_EXPORTMOD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SHAPECONDITIONMETACTIONDELETE" val="True"/>
  <p:tag name="SLIDEFAB_EXPORTMODE" val="2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True"/>
  <p:tag name="SLIDEFAB_EXPORTMODE" val="4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7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7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False"/>
  <p:tag name="SLIDEFAB_EXPORTMODE" val="4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  <p:tag name="SLIDEFAB_RESIZEMODE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  <p:tag name="SLIDEFAB_SHAPECONDITIONMETACTIONDELETE" val="Tru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  <p:tag name="SLIDEFAB_SHAPECONDITIONMETACTIONDELETE" val="Fals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1_Motiv systému Office">
  <a:themeElements>
    <a:clrScheme name="Vlastní 2">
      <a:dk1>
        <a:srgbClr val="5F5F5F"/>
      </a:dk1>
      <a:lt1>
        <a:sysClr val="window" lastClr="FFFFFF"/>
      </a:lt1>
      <a:dk2>
        <a:srgbClr val="84848E"/>
      </a:dk2>
      <a:lt2>
        <a:srgbClr val="F2F2F2"/>
      </a:lt2>
      <a:accent1>
        <a:srgbClr val="E7B13D"/>
      </a:accent1>
      <a:accent2>
        <a:srgbClr val="3D67BC"/>
      </a:accent2>
      <a:accent3>
        <a:srgbClr val="274073"/>
      </a:accent3>
      <a:accent4>
        <a:srgbClr val="84848E"/>
      </a:accent4>
      <a:accent5>
        <a:srgbClr val="D8D8D8"/>
      </a:accent5>
      <a:accent6>
        <a:srgbClr val="DDDCE0"/>
      </a:accent6>
      <a:hlink>
        <a:srgbClr val="1919FF"/>
      </a:hlink>
      <a:folHlink>
        <a:srgbClr val="00005F"/>
      </a:folHlink>
    </a:clrScheme>
    <a:fontScheme name="Paliativní péč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3.xml><?xml version="1.0" encoding="utf-8"?>
<a:theme xmlns:a="http://schemas.openxmlformats.org/drawingml/2006/main" name="1_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2_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5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2134</TotalTime>
  <Words>3001</Words>
  <Application>Microsoft Office PowerPoint</Application>
  <PresentationFormat>Širokoúhlá obrazovka</PresentationFormat>
  <Paragraphs>620</Paragraphs>
  <Slides>24</Slides>
  <Notes>12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4</vt:i4>
      </vt:variant>
      <vt:variant>
        <vt:lpstr>Nadpisy snímků</vt:lpstr>
      </vt:variant>
      <vt:variant>
        <vt:i4>24</vt:i4>
      </vt:variant>
    </vt:vector>
  </HeadingPairs>
  <TitlesOfParts>
    <vt:vector size="32" baseType="lpstr">
      <vt:lpstr>Arial</vt:lpstr>
      <vt:lpstr>Arial (Základní text)</vt:lpstr>
      <vt:lpstr>Calibri</vt:lpstr>
      <vt:lpstr>Calibri Light</vt:lpstr>
      <vt:lpstr>1_Motiv systému Office</vt:lpstr>
      <vt:lpstr>5_Motiv Office</vt:lpstr>
      <vt:lpstr>1_Motiv Office</vt:lpstr>
      <vt:lpstr>12_Motiv Office</vt:lpstr>
      <vt:lpstr>Datová a informační základna  pro management pandemie COVID-19</vt:lpstr>
      <vt:lpstr>Harmonogram otevírání školských zařízení v krajích ČR 2021</vt:lpstr>
      <vt:lpstr>Kumulativní počet testů provedených přímo ve školách </vt:lpstr>
      <vt:lpstr>Prezentace aplikace PowerPoint</vt:lpstr>
      <vt:lpstr>Testy ve školách – průběžné výsledky (dle CFA) 12.4–7.6.2021 </vt:lpstr>
      <vt:lpstr>Testy ve školách – průběžné výsledky (dle CFA) 12.4–7.6.2021 </vt:lpstr>
      <vt:lpstr>Testy ve školách – průběžné výsledky dle krajů (přepočet na 100tis. testů)</vt:lpstr>
      <vt:lpstr>Testy ve školách – průběžné výsledky dle krajů (přepočet na 100tis. testů): ŽÁCI</vt:lpstr>
      <vt:lpstr>Testy ve školách – průběžné výsledky dle krajů (přepočet na 100tis. testů): ZAMĚSTNANCI</vt:lpstr>
      <vt:lpstr>Testy ve školách – souhrnné hodnocení </vt:lpstr>
      <vt:lpstr>Datová a informační základna  pro management pandemie COVID-19</vt:lpstr>
      <vt:lpstr>Prezentace aplikace PowerPoint</vt:lpstr>
      <vt:lpstr>Testy hlášení ze škol – průběžné výsledky</vt:lpstr>
      <vt:lpstr>Populační záchyty nákazy u dětí různých věkových kategorií</vt:lpstr>
      <vt:lpstr>Výsledky testů u dětí 5-15 let mezi 12.4 – 7.6.2021</vt:lpstr>
      <vt:lpstr>Výsledky testů u dětí 5-11 let mezi 12.4 – 7.6.2021</vt:lpstr>
      <vt:lpstr>Výsledky testů u dětí 12-15 let mezi 12.4 – 7.6.2021</vt:lpstr>
      <vt:lpstr>Datová a informační základna  pro management pandemie COVID-19</vt:lpstr>
      <vt:lpstr>Počty COVID-19 pozitivních v ČR na 100 000 v populaci</vt:lpstr>
      <vt:lpstr>Počty testů na 100 tis. dětí v čase</vt:lpstr>
      <vt:lpstr>Počty nově COVID-19 pozitivních na 100 testů u dětí v čase</vt:lpstr>
      <vt:lpstr>Nové případy za 7 dní na 100 000 obyvatel: srovnání krajů k 8.6.: 0–4 let</vt:lpstr>
      <vt:lpstr>Nové případy za 7 dní na 100 000 obyvatel: srovnání krajů k 8.6.: 5–11 let</vt:lpstr>
      <vt:lpstr>Nové případy za 7 dní na 100 000 obyvatel: srovnání krajů k 8.6.: 12–19 let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Martin Komenda</dc:creator>
  <cp:lastModifiedBy>Ladislav Dušek</cp:lastModifiedBy>
  <cp:revision>3104</cp:revision>
  <dcterms:created xsi:type="dcterms:W3CDTF">2020-03-16T10:06:11Z</dcterms:created>
  <dcterms:modified xsi:type="dcterms:W3CDTF">2021-06-09T20:55:08Z</dcterms:modified>
</cp:coreProperties>
</file>