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6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8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9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4174" r:id="rId2"/>
    <p:sldMasterId id="2147484184" r:id="rId3"/>
    <p:sldMasterId id="2147484190" r:id="rId4"/>
  </p:sldMasterIdLst>
  <p:notesMasterIdLst>
    <p:notesMasterId r:id="rId29"/>
  </p:notesMasterIdLst>
  <p:sldIdLst>
    <p:sldId id="2081" r:id="rId5"/>
    <p:sldId id="2085" r:id="rId6"/>
    <p:sldId id="2086" r:id="rId7"/>
    <p:sldId id="2114" r:id="rId8"/>
    <p:sldId id="2076" r:id="rId9"/>
    <p:sldId id="2107" r:id="rId10"/>
    <p:sldId id="2101" r:id="rId11"/>
    <p:sldId id="2113" r:id="rId12"/>
    <p:sldId id="2110" r:id="rId13"/>
    <p:sldId id="2098" r:id="rId14"/>
    <p:sldId id="2088" r:id="rId15"/>
    <p:sldId id="2084" r:id="rId16"/>
    <p:sldId id="2108" r:id="rId17"/>
    <p:sldId id="1772" r:id="rId18"/>
    <p:sldId id="2105" r:id="rId19"/>
    <p:sldId id="2083" r:id="rId20"/>
    <p:sldId id="2100" r:id="rId21"/>
    <p:sldId id="2089" r:id="rId22"/>
    <p:sldId id="1989" r:id="rId23"/>
    <p:sldId id="2090" r:id="rId24"/>
    <p:sldId id="1842" r:id="rId25"/>
    <p:sldId id="2102" r:id="rId26"/>
    <p:sldId id="2103" r:id="rId27"/>
    <p:sldId id="2104" r:id="rId28"/>
  </p:sldIdLst>
  <p:sldSz cx="12192000" cy="6858000"/>
  <p:notesSz cx="6858000" cy="9144000"/>
  <p:custDataLst>
    <p:tags r:id="rId3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chová Anna Mgr." initials="KAM" lastIdx="1" clrIdx="0">
    <p:extLst>
      <p:ext uri="{19B8F6BF-5375-455C-9EA6-DF929625EA0E}">
        <p15:presenceInfo xmlns:p15="http://schemas.microsoft.com/office/powerpoint/2012/main" userId="Klechová Anna Mgr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4DE5F5"/>
    <a:srgbClr val="F7E7E9"/>
    <a:srgbClr val="FBCBD8"/>
    <a:srgbClr val="C00000"/>
    <a:srgbClr val="FFFFFF"/>
    <a:srgbClr val="FFCCFF"/>
    <a:srgbClr val="305983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721" autoAdjust="0"/>
  </p:normalViewPr>
  <p:slideViewPr>
    <p:cSldViewPr snapToGrid="0">
      <p:cViewPr varScale="1">
        <p:scale>
          <a:sx n="107" d="100"/>
          <a:sy n="107" d="100"/>
        </p:scale>
        <p:origin x="108" y="114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78069204330972E-2"/>
          <c:y val="8.3481760709576552E-2"/>
          <c:w val="0.91740097734358894"/>
          <c:h val="0.7417896241201473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List1!$A$2:$A$64</c:f>
              <c:numCache>
                <c:formatCode>m/d/yyyy</c:formatCode>
                <c:ptCount val="63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  <c:pt idx="54">
                  <c:v>44352</c:v>
                </c:pt>
                <c:pt idx="55">
                  <c:v>44353</c:v>
                </c:pt>
                <c:pt idx="56">
                  <c:v>44354</c:v>
                </c:pt>
                <c:pt idx="57">
                  <c:v>44355</c:v>
                </c:pt>
                <c:pt idx="58">
                  <c:v>44356</c:v>
                </c:pt>
                <c:pt idx="59">
                  <c:v>44357</c:v>
                </c:pt>
                <c:pt idx="60">
                  <c:v>44358</c:v>
                </c:pt>
                <c:pt idx="61">
                  <c:v>44359</c:v>
                </c:pt>
                <c:pt idx="62">
                  <c:v>44360</c:v>
                </c:pt>
              </c:numCache>
            </c:numRef>
          </c:cat>
          <c:val>
            <c:numRef>
              <c:f>List1!$B$2:$B$64</c:f>
              <c:numCache>
                <c:formatCode>General</c:formatCode>
                <c:ptCount val="63"/>
                <c:pt idx="0">
                  <c:v>380074</c:v>
                </c:pt>
                <c:pt idx="1">
                  <c:v>400266</c:v>
                </c:pt>
                <c:pt idx="2">
                  <c:v>418771</c:v>
                </c:pt>
                <c:pt idx="3">
                  <c:v>785857</c:v>
                </c:pt>
                <c:pt idx="4">
                  <c:v>799538</c:v>
                </c:pt>
                <c:pt idx="5">
                  <c:v>799695</c:v>
                </c:pt>
                <c:pt idx="6">
                  <c:v>800741</c:v>
                </c:pt>
                <c:pt idx="7">
                  <c:v>1209018</c:v>
                </c:pt>
                <c:pt idx="8">
                  <c:v>1234433</c:v>
                </c:pt>
                <c:pt idx="9">
                  <c:v>1260580</c:v>
                </c:pt>
                <c:pt idx="10">
                  <c:v>1644355</c:v>
                </c:pt>
                <c:pt idx="11">
                  <c:v>1662523</c:v>
                </c:pt>
                <c:pt idx="12">
                  <c:v>1662664</c:v>
                </c:pt>
                <c:pt idx="13">
                  <c:v>1665873</c:v>
                </c:pt>
                <c:pt idx="14">
                  <c:v>2103054</c:v>
                </c:pt>
                <c:pt idx="15">
                  <c:v>2149719</c:v>
                </c:pt>
                <c:pt idx="16">
                  <c:v>2197815</c:v>
                </c:pt>
                <c:pt idx="17">
                  <c:v>2620675</c:v>
                </c:pt>
                <c:pt idx="18">
                  <c:v>2659902</c:v>
                </c:pt>
                <c:pt idx="19">
                  <c:v>2660067</c:v>
                </c:pt>
                <c:pt idx="20">
                  <c:v>2663394</c:v>
                </c:pt>
                <c:pt idx="21">
                  <c:v>3135780</c:v>
                </c:pt>
                <c:pt idx="22">
                  <c:v>3168741</c:v>
                </c:pt>
                <c:pt idx="23">
                  <c:v>3199547</c:v>
                </c:pt>
                <c:pt idx="24">
                  <c:v>3304407</c:v>
                </c:pt>
                <c:pt idx="25">
                  <c:v>3326012</c:v>
                </c:pt>
                <c:pt idx="26">
                  <c:v>3326603</c:v>
                </c:pt>
                <c:pt idx="27">
                  <c:v>3330124</c:v>
                </c:pt>
                <c:pt idx="28">
                  <c:v>3843569</c:v>
                </c:pt>
                <c:pt idx="29">
                  <c:v>3879037</c:v>
                </c:pt>
                <c:pt idx="30">
                  <c:v>3905239</c:v>
                </c:pt>
                <c:pt idx="31">
                  <c:v>4088742</c:v>
                </c:pt>
                <c:pt idx="32">
                  <c:v>4102496</c:v>
                </c:pt>
                <c:pt idx="33">
                  <c:v>4102522</c:v>
                </c:pt>
                <c:pt idx="34">
                  <c:v>4698722</c:v>
                </c:pt>
                <c:pt idx="35">
                  <c:v>4871992</c:v>
                </c:pt>
                <c:pt idx="36">
                  <c:v>4915558</c:v>
                </c:pt>
                <c:pt idx="37">
                  <c:v>4955576</c:v>
                </c:pt>
                <c:pt idx="38">
                  <c:v>5070066</c:v>
                </c:pt>
                <c:pt idx="39">
                  <c:v>5090195</c:v>
                </c:pt>
                <c:pt idx="40">
                  <c:v>5106691</c:v>
                </c:pt>
                <c:pt idx="41">
                  <c:v>5114175</c:v>
                </c:pt>
                <c:pt idx="42">
                  <c:v>5956713</c:v>
                </c:pt>
                <c:pt idx="43">
                  <c:v>6046619</c:v>
                </c:pt>
                <c:pt idx="44">
                  <c:v>6107443</c:v>
                </c:pt>
                <c:pt idx="45">
                  <c:v>6141760</c:v>
                </c:pt>
                <c:pt idx="46">
                  <c:v>6153577</c:v>
                </c:pt>
                <c:pt idx="47">
                  <c:v>6167571</c:v>
                </c:pt>
                <c:pt idx="48">
                  <c:v>6173874</c:v>
                </c:pt>
                <c:pt idx="49">
                  <c:v>6982664</c:v>
                </c:pt>
                <c:pt idx="50">
                  <c:v>7082158</c:v>
                </c:pt>
                <c:pt idx="51">
                  <c:v>7127051</c:v>
                </c:pt>
                <c:pt idx="52">
                  <c:v>7158582</c:v>
                </c:pt>
                <c:pt idx="53">
                  <c:v>7170808</c:v>
                </c:pt>
                <c:pt idx="54">
                  <c:v>7171955</c:v>
                </c:pt>
                <c:pt idx="55">
                  <c:v>7178393</c:v>
                </c:pt>
                <c:pt idx="56">
                  <c:v>7966889</c:v>
                </c:pt>
                <c:pt idx="57">
                  <c:v>8063416</c:v>
                </c:pt>
                <c:pt idx="58">
                  <c:v>8114169</c:v>
                </c:pt>
                <c:pt idx="59">
                  <c:v>8154117</c:v>
                </c:pt>
                <c:pt idx="60">
                  <c:v>8167563</c:v>
                </c:pt>
                <c:pt idx="61">
                  <c:v>8184598</c:v>
                </c:pt>
                <c:pt idx="62">
                  <c:v>8192033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78A-4B66-9E45-FC701E9D0FD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8A-4B66-9E45-FC701E9D0FD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78A-4B66-9E45-FC701E9D0FD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78A-4B66-9E45-FC701E9D0F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8A-4B66-9E45-FC701E9D0FD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78A-4B66-9E45-FC701E9D0FD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78A-4B66-9E45-FC701E9D0FD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78A-4B66-9E45-FC701E9D0FD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78A-4B66-9E45-FC701E9D0FD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List1!$A$2:$A$64</c:f>
              <c:numCache>
                <c:formatCode>m/d/yyyy</c:formatCode>
                <c:ptCount val="63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  <c:pt idx="54">
                  <c:v>44352</c:v>
                </c:pt>
                <c:pt idx="55">
                  <c:v>44353</c:v>
                </c:pt>
                <c:pt idx="56">
                  <c:v>44354</c:v>
                </c:pt>
                <c:pt idx="57">
                  <c:v>44355</c:v>
                </c:pt>
                <c:pt idx="58">
                  <c:v>44356</c:v>
                </c:pt>
                <c:pt idx="59">
                  <c:v>44357</c:v>
                </c:pt>
                <c:pt idx="60">
                  <c:v>44358</c:v>
                </c:pt>
                <c:pt idx="61">
                  <c:v>44359</c:v>
                </c:pt>
                <c:pt idx="62">
                  <c:v>44360</c:v>
                </c:pt>
              </c:numCache>
            </c:numRef>
          </c:cat>
          <c:val>
            <c:numRef>
              <c:f>List1!$C$2:$C$64</c:f>
              <c:numCache>
                <c:formatCode>General</c:formatCode>
                <c:ptCount val="63"/>
                <c:pt idx="0">
                  <c:v>147838</c:v>
                </c:pt>
                <c:pt idx="1">
                  <c:v>160889</c:v>
                </c:pt>
                <c:pt idx="2">
                  <c:v>171139</c:v>
                </c:pt>
                <c:pt idx="3">
                  <c:v>280026</c:v>
                </c:pt>
                <c:pt idx="4">
                  <c:v>287848</c:v>
                </c:pt>
                <c:pt idx="5">
                  <c:v>287925</c:v>
                </c:pt>
                <c:pt idx="6">
                  <c:v>288226</c:v>
                </c:pt>
                <c:pt idx="7">
                  <c:v>432044</c:v>
                </c:pt>
                <c:pt idx="8">
                  <c:v>443327</c:v>
                </c:pt>
                <c:pt idx="9">
                  <c:v>453390</c:v>
                </c:pt>
                <c:pt idx="10">
                  <c:v>560060</c:v>
                </c:pt>
                <c:pt idx="11">
                  <c:v>567250</c:v>
                </c:pt>
                <c:pt idx="12">
                  <c:v>567349</c:v>
                </c:pt>
                <c:pt idx="13">
                  <c:v>567718</c:v>
                </c:pt>
                <c:pt idx="14">
                  <c:v>700427</c:v>
                </c:pt>
                <c:pt idx="15">
                  <c:v>711391</c:v>
                </c:pt>
                <c:pt idx="16">
                  <c:v>721090</c:v>
                </c:pt>
                <c:pt idx="17">
                  <c:v>815397</c:v>
                </c:pt>
                <c:pt idx="18">
                  <c:v>822639</c:v>
                </c:pt>
                <c:pt idx="19">
                  <c:v>822702</c:v>
                </c:pt>
                <c:pt idx="20">
                  <c:v>823016</c:v>
                </c:pt>
                <c:pt idx="21">
                  <c:v>951222</c:v>
                </c:pt>
                <c:pt idx="22">
                  <c:v>960945</c:v>
                </c:pt>
                <c:pt idx="23">
                  <c:v>966691</c:v>
                </c:pt>
                <c:pt idx="24">
                  <c:v>974278</c:v>
                </c:pt>
                <c:pt idx="25">
                  <c:v>977769</c:v>
                </c:pt>
                <c:pt idx="26">
                  <c:v>977826</c:v>
                </c:pt>
                <c:pt idx="27">
                  <c:v>978152</c:v>
                </c:pt>
                <c:pt idx="28">
                  <c:v>1101070</c:v>
                </c:pt>
                <c:pt idx="29">
                  <c:v>1110134</c:v>
                </c:pt>
                <c:pt idx="30">
                  <c:v>1114207</c:v>
                </c:pt>
                <c:pt idx="31">
                  <c:v>1119856</c:v>
                </c:pt>
                <c:pt idx="32">
                  <c:v>1121574</c:v>
                </c:pt>
                <c:pt idx="33">
                  <c:v>1121586</c:v>
                </c:pt>
                <c:pt idx="34">
                  <c:v>1218244</c:v>
                </c:pt>
                <c:pt idx="35">
                  <c:v>1249114</c:v>
                </c:pt>
                <c:pt idx="36">
                  <c:v>1257503</c:v>
                </c:pt>
                <c:pt idx="37">
                  <c:v>1263983</c:v>
                </c:pt>
                <c:pt idx="38">
                  <c:v>1269116</c:v>
                </c:pt>
                <c:pt idx="39">
                  <c:v>1271209</c:v>
                </c:pt>
                <c:pt idx="40">
                  <c:v>1273090</c:v>
                </c:pt>
                <c:pt idx="41">
                  <c:v>1273293</c:v>
                </c:pt>
                <c:pt idx="42">
                  <c:v>1363578</c:v>
                </c:pt>
                <c:pt idx="43">
                  <c:v>1374784</c:v>
                </c:pt>
                <c:pt idx="44">
                  <c:v>1380014</c:v>
                </c:pt>
                <c:pt idx="45">
                  <c:v>1384073</c:v>
                </c:pt>
                <c:pt idx="46">
                  <c:v>1385471</c:v>
                </c:pt>
                <c:pt idx="47">
                  <c:v>1386899</c:v>
                </c:pt>
                <c:pt idx="48">
                  <c:v>1387006</c:v>
                </c:pt>
                <c:pt idx="49">
                  <c:v>1447522</c:v>
                </c:pt>
                <c:pt idx="50">
                  <c:v>1456357</c:v>
                </c:pt>
                <c:pt idx="51">
                  <c:v>1459827</c:v>
                </c:pt>
                <c:pt idx="52">
                  <c:v>1462418</c:v>
                </c:pt>
                <c:pt idx="53">
                  <c:v>1463401</c:v>
                </c:pt>
                <c:pt idx="54">
                  <c:v>1463427</c:v>
                </c:pt>
                <c:pt idx="55">
                  <c:v>1463539</c:v>
                </c:pt>
                <c:pt idx="56">
                  <c:v>1515639</c:v>
                </c:pt>
                <c:pt idx="57">
                  <c:v>1522828</c:v>
                </c:pt>
                <c:pt idx="58">
                  <c:v>1526399</c:v>
                </c:pt>
                <c:pt idx="59">
                  <c:v>1529825</c:v>
                </c:pt>
                <c:pt idx="60">
                  <c:v>1530745</c:v>
                </c:pt>
                <c:pt idx="61">
                  <c:v>1531983</c:v>
                </c:pt>
                <c:pt idx="62">
                  <c:v>1532104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78A-4B66-9E45-FC701E9D0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dateAx>
        <c:axId val="4884452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Offset val="100"/>
        <c:baseTimeUnit val="days"/>
        <c:majorUnit val="1"/>
      </c:date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4560783597242141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520.10207003124299</c:v>
                </c:pt>
                <c:pt idx="1">
                  <c:v>677.75801000946399</c:v>
                </c:pt>
                <c:pt idx="2">
                  <c:v>500.47321786900602</c:v>
                </c:pt>
                <c:pt idx="3">
                  <c:v>277.179396456554</c:v>
                </c:pt>
                <c:pt idx="4">
                  <c:v>206.165459971519</c:v>
                </c:pt>
                <c:pt idx="5">
                  <c:v>177.909914820783</c:v>
                </c:pt>
                <c:pt idx="6">
                  <c:v>150.77959049463399</c:v>
                </c:pt>
                <c:pt idx="7">
                  <c:v>130.77566472420199</c:v>
                </c:pt>
                <c:pt idx="8">
                  <c:v>174.40922781095699</c:v>
                </c:pt>
                <c:pt idx="9">
                  <c:v>179.53523378963101</c:v>
                </c:pt>
                <c:pt idx="10">
                  <c:v>266.92738449920699</c:v>
                </c:pt>
                <c:pt idx="11">
                  <c:v>204.54014100267099</c:v>
                </c:pt>
                <c:pt idx="12">
                  <c:v>249.54897398614401</c:v>
                </c:pt>
                <c:pt idx="13">
                  <c:v>537.98057868856699</c:v>
                </c:pt>
                <c:pt idx="14">
                  <c:v>819.03573576314295</c:v>
                </c:pt>
                <c:pt idx="15">
                  <c:v>794.15585308616801</c:v>
                </c:pt>
                <c:pt idx="16">
                  <c:v>797.40649102386305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5030486293927378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970.09847301599598</c:v>
                </c:pt>
                <c:pt idx="1">
                  <c:v>1172.2978094778</c:v>
                </c:pt>
                <c:pt idx="2">
                  <c:v>1064.0585831591</c:v>
                </c:pt>
                <c:pt idx="3">
                  <c:v>696.50355567621295</c:v>
                </c:pt>
                <c:pt idx="4">
                  <c:v>606.59800938543299</c:v>
                </c:pt>
                <c:pt idx="5">
                  <c:v>522.86245156559005</c:v>
                </c:pt>
                <c:pt idx="6">
                  <c:v>422.37978218177801</c:v>
                </c:pt>
                <c:pt idx="7">
                  <c:v>319.42911740959198</c:v>
                </c:pt>
                <c:pt idx="8">
                  <c:v>340.23079282588901</c:v>
                </c:pt>
                <c:pt idx="9">
                  <c:v>288.22660428514502</c:v>
                </c:pt>
                <c:pt idx="10">
                  <c:v>274.12377349443398</c:v>
                </c:pt>
                <c:pt idx="11">
                  <c:v>231.462710352535</c:v>
                </c:pt>
                <c:pt idx="12">
                  <c:v>228.99471496416101</c:v>
                </c:pt>
                <c:pt idx="13">
                  <c:v>269.01149733280198</c:v>
                </c:pt>
                <c:pt idx="14">
                  <c:v>187.03879336179699</c:v>
                </c:pt>
                <c:pt idx="15">
                  <c:v>162.006268708286</c:v>
                </c:pt>
                <c:pt idx="16">
                  <c:v>120.40291787568999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8.9243512370193803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1175.5621609183399</c:v>
                </c:pt>
                <c:pt idx="1">
                  <c:v>1446.35304108952</c:v>
                </c:pt>
                <c:pt idx="2">
                  <c:v>1525.46715281715</c:v>
                </c:pt>
                <c:pt idx="3">
                  <c:v>1538.75168132313</c:v>
                </c:pt>
                <c:pt idx="4">
                  <c:v>1511.35234127953</c:v>
                </c:pt>
                <c:pt idx="5">
                  <c:v>1288.0062057726</c:v>
                </c:pt>
                <c:pt idx="6">
                  <c:v>1058.72947718263</c:v>
                </c:pt>
                <c:pt idx="7">
                  <c:v>939.40594435205799</c:v>
                </c:pt>
                <c:pt idx="8">
                  <c:v>955.77438126122297</c:v>
                </c:pt>
                <c:pt idx="9">
                  <c:v>918.29303297646902</c:v>
                </c:pt>
                <c:pt idx="10">
                  <c:v>1046.27523170827</c:v>
                </c:pt>
                <c:pt idx="11">
                  <c:v>1152.9072953411601</c:v>
                </c:pt>
                <c:pt idx="12">
                  <c:v>1355.8521906424701</c:v>
                </c:pt>
                <c:pt idx="13">
                  <c:v>2048.42685087879</c:v>
                </c:pt>
                <c:pt idx="14">
                  <c:v>1708.4852553594701</c:v>
                </c:pt>
                <c:pt idx="15">
                  <c:v>1874.42324982267</c:v>
                </c:pt>
                <c:pt idx="16">
                  <c:v>1708.72247908279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691280497940653E-2"/>
                  <c:y val="-8.9243512370193817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20.755885997520998</c:v>
                </c:pt>
                <c:pt idx="1">
                  <c:v>20.915032679738001</c:v>
                </c:pt>
                <c:pt idx="2">
                  <c:v>19.449458483754</c:v>
                </c:pt>
                <c:pt idx="3">
                  <c:v>23.598615916955001</c:v>
                </c:pt>
                <c:pt idx="4">
                  <c:v>24.201277955270999</c:v>
                </c:pt>
                <c:pt idx="5">
                  <c:v>20.889348500516999</c:v>
                </c:pt>
                <c:pt idx="6">
                  <c:v>19.255455712450999</c:v>
                </c:pt>
                <c:pt idx="7">
                  <c:v>20</c:v>
                </c:pt>
                <c:pt idx="8">
                  <c:v>17.236662106703001</c:v>
                </c:pt>
                <c:pt idx="9">
                  <c:v>15.408805031446001</c:v>
                </c:pt>
                <c:pt idx="10">
                  <c:v>11.128284389489</c:v>
                </c:pt>
                <c:pt idx="11">
                  <c:v>9.7777777777770005</c:v>
                </c:pt>
                <c:pt idx="12">
                  <c:v>7.6589595375719997</c:v>
                </c:pt>
                <c:pt idx="13">
                  <c:v>2.4725274725270001</c:v>
                </c:pt>
                <c:pt idx="14">
                  <c:v>1.9774011299430001</c:v>
                </c:pt>
                <c:pt idx="15">
                  <c:v>2.5824964131989998</c:v>
                </c:pt>
                <c:pt idx="16">
                  <c:v>0.568181818181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8788107867409221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21.490384615383999</c:v>
                </c:pt>
                <c:pt idx="1">
                  <c:v>19.295332964397002</c:v>
                </c:pt>
                <c:pt idx="2">
                  <c:v>21.783662253309998</c:v>
                </c:pt>
                <c:pt idx="3">
                  <c:v>27.379341452413001</c:v>
                </c:pt>
                <c:pt idx="4">
                  <c:v>26.864766525166001</c:v>
                </c:pt>
                <c:pt idx="5">
                  <c:v>24.806746310611</c:v>
                </c:pt>
                <c:pt idx="6">
                  <c:v>20.563847429519001</c:v>
                </c:pt>
                <c:pt idx="7">
                  <c:v>20.745697896749</c:v>
                </c:pt>
                <c:pt idx="8">
                  <c:v>17.562724014335998</c:v>
                </c:pt>
                <c:pt idx="9">
                  <c:v>13.091922005571</c:v>
                </c:pt>
                <c:pt idx="10">
                  <c:v>8.8056206088989999</c:v>
                </c:pt>
                <c:pt idx="11">
                  <c:v>8.5574572127130004</c:v>
                </c:pt>
                <c:pt idx="12">
                  <c:v>4.8096192384760004</c:v>
                </c:pt>
                <c:pt idx="13">
                  <c:v>1.9753660237040001</c:v>
                </c:pt>
                <c:pt idx="14">
                  <c:v>0.83956647839999998</c:v>
                </c:pt>
                <c:pt idx="15">
                  <c:v>0.488035264483</c:v>
                </c:pt>
                <c:pt idx="16">
                  <c:v>0.20382565067399999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6.2550406639208522E-2"/>
                  <c:y val="-0.20666918654150146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3BA-40DA-B60C-C8A480E48534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26.475037821482001</c:v>
                </c:pt>
                <c:pt idx="1">
                  <c:v>33.279132791327001</c:v>
                </c:pt>
                <c:pt idx="2">
                  <c:v>29.995185363505001</c:v>
                </c:pt>
                <c:pt idx="3">
                  <c:v>32.580037664782999</c:v>
                </c:pt>
                <c:pt idx="4">
                  <c:v>27.683266316114999</c:v>
                </c:pt>
                <c:pt idx="5">
                  <c:v>25.094768764215001</c:v>
                </c:pt>
                <c:pt idx="6">
                  <c:v>19.662191424859</c:v>
                </c:pt>
                <c:pt idx="7">
                  <c:v>17.845732542217998</c:v>
                </c:pt>
                <c:pt idx="8">
                  <c:v>16.038989809480999</c:v>
                </c:pt>
                <c:pt idx="9">
                  <c:v>13.820731096644</c:v>
                </c:pt>
                <c:pt idx="10">
                  <c:v>10.73128515794</c:v>
                </c:pt>
                <c:pt idx="11">
                  <c:v>6.125</c:v>
                </c:pt>
                <c:pt idx="12">
                  <c:v>4.2935886277920003</c:v>
                </c:pt>
                <c:pt idx="13">
                  <c:v>1.7063542595179999</c:v>
                </c:pt>
                <c:pt idx="14">
                  <c:v>0.88049239186100003</c:v>
                </c:pt>
                <c:pt idx="15">
                  <c:v>0.94239604193600002</c:v>
                </c:pt>
                <c:pt idx="16">
                  <c:v>0.54353506846400002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BA-40DA-B60C-C8A480E48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7.8188008299010653E-3"/>
                  <c:y val="-0.12681972810501224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24.677448664364</c:v>
                </c:pt>
                <c:pt idx="1">
                  <c:v>25.864661654134999</c:v>
                </c:pt>
                <c:pt idx="2">
                  <c:v>28.495692511596999</c:v>
                </c:pt>
                <c:pt idx="3">
                  <c:v>37.357630979497998</c:v>
                </c:pt>
                <c:pt idx="4">
                  <c:v>38.186573670443998</c:v>
                </c:pt>
                <c:pt idx="5">
                  <c:v>37.795010114631999</c:v>
                </c:pt>
                <c:pt idx="6">
                  <c:v>34.724540901502003</c:v>
                </c:pt>
                <c:pt idx="7">
                  <c:v>32.284768211920003</c:v>
                </c:pt>
                <c:pt idx="8">
                  <c:v>28.652849740932002</c:v>
                </c:pt>
                <c:pt idx="9">
                  <c:v>25.810397553516001</c:v>
                </c:pt>
                <c:pt idx="10">
                  <c:v>24.115755627009001</c:v>
                </c:pt>
                <c:pt idx="11">
                  <c:v>23.457730388422998</c:v>
                </c:pt>
                <c:pt idx="12">
                  <c:v>19.245573518090001</c:v>
                </c:pt>
                <c:pt idx="13">
                  <c:v>12.319790301441</c:v>
                </c:pt>
                <c:pt idx="14">
                  <c:v>10.367577756833001</c:v>
                </c:pt>
                <c:pt idx="15">
                  <c:v>6.855277475516</c:v>
                </c:pt>
                <c:pt idx="16">
                  <c:v>4.2459736456800004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0333459327075069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62E-4708-B3D9-CEE9753FE499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20.217140977134001</c:v>
                </c:pt>
                <c:pt idx="1">
                  <c:v>20.425911996991001</c:v>
                </c:pt>
                <c:pt idx="2">
                  <c:v>22.481869460112001</c:v>
                </c:pt>
                <c:pt idx="3">
                  <c:v>29.515134787008002</c:v>
                </c:pt>
                <c:pt idx="4">
                  <c:v>29.925017041581</c:v>
                </c:pt>
                <c:pt idx="5">
                  <c:v>27.973627556512</c:v>
                </c:pt>
                <c:pt idx="6">
                  <c:v>25.938566552901001</c:v>
                </c:pt>
                <c:pt idx="7">
                  <c:v>22.346938775510001</c:v>
                </c:pt>
                <c:pt idx="8">
                  <c:v>18.113454307666998</c:v>
                </c:pt>
                <c:pt idx="9">
                  <c:v>11.899509803920999</c:v>
                </c:pt>
                <c:pt idx="10">
                  <c:v>8.2011404872989999</c:v>
                </c:pt>
                <c:pt idx="11">
                  <c:v>8.9931972789109995</c:v>
                </c:pt>
                <c:pt idx="12">
                  <c:v>5.5705647755039998</c:v>
                </c:pt>
                <c:pt idx="13">
                  <c:v>2.8045907121679998</c:v>
                </c:pt>
                <c:pt idx="14">
                  <c:v>2.3693187056320002</c:v>
                </c:pt>
                <c:pt idx="15">
                  <c:v>1.304038567928</c:v>
                </c:pt>
                <c:pt idx="16">
                  <c:v>0.84008097165899998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E-4708-B3D9-CEE9753FE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1.1728201244851596E-2"/>
                  <c:y val="-9.3940539337046075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30.087781253153</c:v>
                </c:pt>
                <c:pt idx="1">
                  <c:v>30.400196818106998</c:v>
                </c:pt>
                <c:pt idx="2">
                  <c:v>29.803281237850001</c:v>
                </c:pt>
                <c:pt idx="3">
                  <c:v>29.222230787019001</c:v>
                </c:pt>
                <c:pt idx="4">
                  <c:v>27.240621566472999</c:v>
                </c:pt>
                <c:pt idx="5">
                  <c:v>23.694631181508001</c:v>
                </c:pt>
                <c:pt idx="6">
                  <c:v>21.823885278959999</c:v>
                </c:pt>
                <c:pt idx="7">
                  <c:v>18.169191919191</c:v>
                </c:pt>
                <c:pt idx="8">
                  <c:v>16.058575328865</c:v>
                </c:pt>
                <c:pt idx="9">
                  <c:v>11.870317747352001</c:v>
                </c:pt>
                <c:pt idx="10">
                  <c:v>8.5477836979929993</c:v>
                </c:pt>
                <c:pt idx="11">
                  <c:v>6.7489711934149996</c:v>
                </c:pt>
                <c:pt idx="12">
                  <c:v>3.7267080745340002</c:v>
                </c:pt>
                <c:pt idx="13">
                  <c:v>1.748697162709</c:v>
                </c:pt>
                <c:pt idx="14">
                  <c:v>1.652318800333</c:v>
                </c:pt>
                <c:pt idx="15">
                  <c:v>1.259254571916</c:v>
                </c:pt>
                <c:pt idx="16">
                  <c:v>1.0412328196580001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Jihomoravský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Plzeňský kraj</c:v>
                </c:pt>
                <c:pt idx="8">
                  <c:v>Jihočeský kraj</c:v>
                </c:pt>
                <c:pt idx="9">
                  <c:v>Hlavní město Praha</c:v>
                </c:pt>
                <c:pt idx="10">
                  <c:v>Pardubický kraj</c:v>
                </c:pt>
                <c:pt idx="11">
                  <c:v>Královéhradecký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268.89752016731398</c:v>
                </c:pt>
                <c:pt idx="1">
                  <c:v>304.94002846106901</c:v>
                </c:pt>
                <c:pt idx="2">
                  <c:v>292.08821910849503</c:v>
                </c:pt>
                <c:pt idx="3">
                  <c:v>295.92105428145101</c:v>
                </c:pt>
                <c:pt idx="4">
                  <c:v>179.850723899163</c:v>
                </c:pt>
                <c:pt idx="5">
                  <c:v>248.38610730138799</c:v>
                </c:pt>
                <c:pt idx="6">
                  <c:v>226.62134239818701</c:v>
                </c:pt>
                <c:pt idx="7">
                  <c:v>193.983231957915</c:v>
                </c:pt>
                <c:pt idx="8">
                  <c:v>282.024640047498</c:v>
                </c:pt>
                <c:pt idx="9">
                  <c:v>222.204156843617</c:v>
                </c:pt>
                <c:pt idx="10">
                  <c:v>364.357864357864</c:v>
                </c:pt>
                <c:pt idx="11">
                  <c:v>172.00602021070699</c:v>
                </c:pt>
                <c:pt idx="12">
                  <c:v>369.58171182416697</c:v>
                </c:pt>
                <c:pt idx="13">
                  <c:v>72.950102130142</c:v>
                </c:pt>
                <c:pt idx="14">
                  <c:v>177.007354960783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0-42BF-8BD6-5FBE1940F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Jihomoravský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Plzeňský kraj</c:v>
                </c:pt>
                <c:pt idx="8">
                  <c:v>Jihočeský kraj</c:v>
                </c:pt>
                <c:pt idx="9">
                  <c:v>Hlavní město Praha</c:v>
                </c:pt>
                <c:pt idx="10">
                  <c:v>Pardubický kraj</c:v>
                </c:pt>
                <c:pt idx="11">
                  <c:v>Královéhradecký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224.08126680609499</c:v>
                </c:pt>
                <c:pt idx="1">
                  <c:v>159.246459307447</c:v>
                </c:pt>
                <c:pt idx="2">
                  <c:v>139.69436566058499</c:v>
                </c:pt>
                <c:pt idx="3">
                  <c:v>125.390277237902</c:v>
                </c:pt>
                <c:pt idx="4">
                  <c:v>152.87311531428901</c:v>
                </c:pt>
                <c:pt idx="5">
                  <c:v>158.127990240841</c:v>
                </c:pt>
                <c:pt idx="6">
                  <c:v>173.29867359861299</c:v>
                </c:pt>
                <c:pt idx="7">
                  <c:v>69.044879171461005</c:v>
                </c:pt>
                <c:pt idx="8">
                  <c:v>255.30651625352499</c:v>
                </c:pt>
                <c:pt idx="9">
                  <c:v>157.16879386499701</c:v>
                </c:pt>
                <c:pt idx="10">
                  <c:v>151.51515151515099</c:v>
                </c:pt>
                <c:pt idx="11">
                  <c:v>50.168422561455998</c:v>
                </c:pt>
                <c:pt idx="12">
                  <c:v>244.75610054580599</c:v>
                </c:pt>
                <c:pt idx="13">
                  <c:v>124.01517362124299</c:v>
                </c:pt>
                <c:pt idx="14">
                  <c:v>167.85180211798399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0-42BF-8BD6-5FBE1940F7D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Jihomoravský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Plzeňský kraj</c:v>
                </c:pt>
                <c:pt idx="8">
                  <c:v>Jihočeský kraj</c:v>
                </c:pt>
                <c:pt idx="9">
                  <c:v>Hlavní město Praha</c:v>
                </c:pt>
                <c:pt idx="10">
                  <c:v>Pardubický kraj</c:v>
                </c:pt>
                <c:pt idx="11">
                  <c:v>Královéhradecký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134.44876008365699</c:v>
                </c:pt>
                <c:pt idx="1">
                  <c:v>155.85823676899</c:v>
                </c:pt>
                <c:pt idx="2">
                  <c:v>42.331625957752998</c:v>
                </c:pt>
                <c:pt idx="3">
                  <c:v>82.757582977015005</c:v>
                </c:pt>
                <c:pt idx="4">
                  <c:v>91.424117982073994</c:v>
                </c:pt>
                <c:pt idx="5">
                  <c:v>94.841537067527</c:v>
                </c:pt>
                <c:pt idx="6">
                  <c:v>111.644337799106</c:v>
                </c:pt>
                <c:pt idx="7">
                  <c:v>55.893473614991997</c:v>
                </c:pt>
                <c:pt idx="8">
                  <c:v>145.46534065607801</c:v>
                </c:pt>
                <c:pt idx="9">
                  <c:v>75.874590141721995</c:v>
                </c:pt>
                <c:pt idx="10">
                  <c:v>72.150072150072006</c:v>
                </c:pt>
                <c:pt idx="11">
                  <c:v>50.168422561455998</c:v>
                </c:pt>
                <c:pt idx="12">
                  <c:v>163.98658736569001</c:v>
                </c:pt>
                <c:pt idx="13">
                  <c:v>14.590020426028</c:v>
                </c:pt>
                <c:pt idx="14">
                  <c:v>82.399975585191996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2-4B90-B8EF-7C911D5510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Jihomoravský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Plzeňský kraj</c:v>
                </c:pt>
                <c:pt idx="8">
                  <c:v>Jihočeský kraj</c:v>
                </c:pt>
                <c:pt idx="9">
                  <c:v>Hlavní město Praha</c:v>
                </c:pt>
                <c:pt idx="10">
                  <c:v>Pardubický kraj</c:v>
                </c:pt>
                <c:pt idx="11">
                  <c:v>Královéhradecký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18.673438900507001</c:v>
                </c:pt>
                <c:pt idx="1">
                  <c:v>13.552890153825</c:v>
                </c:pt>
                <c:pt idx="2">
                  <c:v>12.699487787324999</c:v>
                </c:pt>
                <c:pt idx="3">
                  <c:v>11.285124951410999</c:v>
                </c:pt>
                <c:pt idx="4">
                  <c:v>7.4937801624649998</c:v>
                </c:pt>
                <c:pt idx="5">
                  <c:v>7.0514153953549998</c:v>
                </c:pt>
                <c:pt idx="6">
                  <c:v>6.6653335999459999</c:v>
                </c:pt>
                <c:pt idx="7">
                  <c:v>6.5757027782339996</c:v>
                </c:pt>
                <c:pt idx="8">
                  <c:v>5.937360843105</c:v>
                </c:pt>
                <c:pt idx="9">
                  <c:v>4.0647101861630004</c:v>
                </c:pt>
                <c:pt idx="10">
                  <c:v>3.6075036075029998</c:v>
                </c:pt>
                <c:pt idx="11">
                  <c:v>3.583458754389</c:v>
                </c:pt>
                <c:pt idx="12">
                  <c:v>2.4475610054580001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0-42BF-8BD6-5FBE1940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Jihomoravský kraj</c:v>
                </c:pt>
                <c:pt idx="1">
                  <c:v>Středočeský kraj</c:v>
                </c:pt>
                <c:pt idx="2">
                  <c:v>Moravskoslezský kraj</c:v>
                </c:pt>
                <c:pt idx="3">
                  <c:v>Hlavní město Praha</c:v>
                </c:pt>
                <c:pt idx="4">
                  <c:v>Ústecký kraj</c:v>
                </c:pt>
                <c:pt idx="5">
                  <c:v>Zlínský kraj</c:v>
                </c:pt>
                <c:pt idx="6">
                  <c:v>Jihočeský kraj</c:v>
                </c:pt>
                <c:pt idx="7">
                  <c:v>Liberecký kraj</c:v>
                </c:pt>
                <c:pt idx="8">
                  <c:v>Olomoucký kraj</c:v>
                </c:pt>
                <c:pt idx="9">
                  <c:v>Kraj Vysočina</c:v>
                </c:pt>
                <c:pt idx="10">
                  <c:v>Královéhradecký kraj</c:v>
                </c:pt>
                <c:pt idx="11">
                  <c:v>Plzeňský kraj</c:v>
                </c:pt>
                <c:pt idx="12">
                  <c:v>Pardubický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336</c:v>
                </c:pt>
                <c:pt idx="1">
                  <c:v>331</c:v>
                </c:pt>
                <c:pt idx="2">
                  <c:v>315</c:v>
                </c:pt>
                <c:pt idx="3">
                  <c:v>295</c:v>
                </c:pt>
                <c:pt idx="4">
                  <c:v>262</c:v>
                </c:pt>
                <c:pt idx="5">
                  <c:v>257</c:v>
                </c:pt>
                <c:pt idx="6">
                  <c:v>218</c:v>
                </c:pt>
                <c:pt idx="7">
                  <c:v>218</c:v>
                </c:pt>
                <c:pt idx="8">
                  <c:v>214</c:v>
                </c:pt>
                <c:pt idx="9">
                  <c:v>136</c:v>
                </c:pt>
                <c:pt idx="10">
                  <c:v>132</c:v>
                </c:pt>
                <c:pt idx="11">
                  <c:v>121</c:v>
                </c:pt>
                <c:pt idx="12">
                  <c:v>113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Liberecký kraj</c:v>
                </c:pt>
                <c:pt idx="3">
                  <c:v>Středočeský kraj</c:v>
                </c:pt>
                <c:pt idx="4">
                  <c:v>Jihomoravský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Plzeňský kraj</c:v>
                </c:pt>
                <c:pt idx="8">
                  <c:v>Jihočeský kraj</c:v>
                </c:pt>
                <c:pt idx="9">
                  <c:v>Hlavní město Praha</c:v>
                </c:pt>
                <c:pt idx="10">
                  <c:v>Pardubický kraj</c:v>
                </c:pt>
                <c:pt idx="11">
                  <c:v>Královéhradecký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18.673438900507001</c:v>
                </c:pt>
                <c:pt idx="1">
                  <c:v>13.552890153825</c:v>
                </c:pt>
                <c:pt idx="2">
                  <c:v>12.699487787324999</c:v>
                </c:pt>
                <c:pt idx="3">
                  <c:v>11.285124951410999</c:v>
                </c:pt>
                <c:pt idx="4">
                  <c:v>7.4937801624649998</c:v>
                </c:pt>
                <c:pt idx="5">
                  <c:v>7.0514153953549998</c:v>
                </c:pt>
                <c:pt idx="6">
                  <c:v>6.6653335999459999</c:v>
                </c:pt>
                <c:pt idx="7">
                  <c:v>6.5757027782339996</c:v>
                </c:pt>
                <c:pt idx="8">
                  <c:v>5.937360843105</c:v>
                </c:pt>
                <c:pt idx="9">
                  <c:v>4.0647101861630004</c:v>
                </c:pt>
                <c:pt idx="10">
                  <c:v>3.6075036075029998</c:v>
                </c:pt>
                <c:pt idx="11">
                  <c:v>3.583458754389</c:v>
                </c:pt>
                <c:pt idx="12">
                  <c:v>2.4475610054580001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Jihočeský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Liberecký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Jihomoravský kraj</c:v>
                </c:pt>
                <c:pt idx="12">
                  <c:v>Středočeský kraj</c:v>
                </c:pt>
                <c:pt idx="13">
                  <c:v>Kraj Vysočina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329.96798818025098</c:v>
                </c:pt>
                <c:pt idx="1">
                  <c:v>441.974996843035</c:v>
                </c:pt>
                <c:pt idx="2">
                  <c:v>286.07906184981999</c:v>
                </c:pt>
                <c:pt idx="3">
                  <c:v>310.565798394681</c:v>
                </c:pt>
                <c:pt idx="4">
                  <c:v>396.13701680345901</c:v>
                </c:pt>
                <c:pt idx="5">
                  <c:v>384.28567205651899</c:v>
                </c:pt>
                <c:pt idx="6">
                  <c:v>328.81452985148297</c:v>
                </c:pt>
                <c:pt idx="7">
                  <c:v>255.01751990441801</c:v>
                </c:pt>
                <c:pt idx="8">
                  <c:v>463.73403873158901</c:v>
                </c:pt>
                <c:pt idx="9">
                  <c:v>318.62802520909901</c:v>
                </c:pt>
                <c:pt idx="10">
                  <c:v>96.581031485416005</c:v>
                </c:pt>
                <c:pt idx="11">
                  <c:v>288.02295217922398</c:v>
                </c:pt>
                <c:pt idx="12">
                  <c:v>349.11043974488001</c:v>
                </c:pt>
                <c:pt idx="13">
                  <c:v>443.92075192502602</c:v>
                </c:pt>
                <c:pt idx="14">
                  <c:v>225.92629782106599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2-4CBF-BBB0-B856CD71C7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Jihočeský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Liberecký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Jihomoravský kraj</c:v>
                </c:pt>
                <c:pt idx="12">
                  <c:v>Středočeský kraj</c:v>
                </c:pt>
                <c:pt idx="13">
                  <c:v>Kraj Vysočina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312.73085446934198</c:v>
                </c:pt>
                <c:pt idx="1">
                  <c:v>345.16142610598899</c:v>
                </c:pt>
                <c:pt idx="2">
                  <c:v>235.24683185171099</c:v>
                </c:pt>
                <c:pt idx="3">
                  <c:v>251.514555037945</c:v>
                </c:pt>
                <c:pt idx="4">
                  <c:v>346.94353105662401</c:v>
                </c:pt>
                <c:pt idx="5">
                  <c:v>224.65931597150299</c:v>
                </c:pt>
                <c:pt idx="6">
                  <c:v>225.79431213375599</c:v>
                </c:pt>
                <c:pt idx="7">
                  <c:v>159.63695143622999</c:v>
                </c:pt>
                <c:pt idx="8">
                  <c:v>262.89147970347102</c:v>
                </c:pt>
                <c:pt idx="9">
                  <c:v>156.971159478012</c:v>
                </c:pt>
                <c:pt idx="10">
                  <c:v>96.581031485416005</c:v>
                </c:pt>
                <c:pt idx="11">
                  <c:v>209.57312084636101</c:v>
                </c:pt>
                <c:pt idx="12">
                  <c:v>192.178583417254</c:v>
                </c:pt>
                <c:pt idx="13">
                  <c:v>350.75219905187203</c:v>
                </c:pt>
                <c:pt idx="14">
                  <c:v>100.411687920473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12-4CBF-BBB0-B856CD71C7F9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Jihočeský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Liberecký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Jihomoravský kraj</c:v>
                </c:pt>
                <c:pt idx="12">
                  <c:v>Středočeský kraj</c:v>
                </c:pt>
                <c:pt idx="13">
                  <c:v>Kraj Vysočina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216.695395222851</c:v>
                </c:pt>
                <c:pt idx="1">
                  <c:v>212.56892705307899</c:v>
                </c:pt>
                <c:pt idx="2">
                  <c:v>189.14318138831001</c:v>
                </c:pt>
                <c:pt idx="3">
                  <c:v>131.224985237189</c:v>
                </c:pt>
                <c:pt idx="4">
                  <c:v>150.169588069285</c:v>
                </c:pt>
                <c:pt idx="5">
                  <c:v>94.593396198527003</c:v>
                </c:pt>
                <c:pt idx="6">
                  <c:v>146.903829876613</c:v>
                </c:pt>
                <c:pt idx="7">
                  <c:v>117.468700113452</c:v>
                </c:pt>
                <c:pt idx="8">
                  <c:v>191.04536102674601</c:v>
                </c:pt>
                <c:pt idx="9">
                  <c:v>74.971300049199002</c:v>
                </c:pt>
                <c:pt idx="10">
                  <c:v>24.145257871354001</c:v>
                </c:pt>
                <c:pt idx="11">
                  <c:v>187.15888332268599</c:v>
                </c:pt>
                <c:pt idx="12">
                  <c:v>125.88116817724</c:v>
                </c:pt>
                <c:pt idx="13">
                  <c:v>189.07735730140001</c:v>
                </c:pt>
                <c:pt idx="14">
                  <c:v>47.695551762225001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12-4CBF-BBB0-B856CD71C7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Jihočeský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Liberecký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Jihomoravský kraj</c:v>
                </c:pt>
                <c:pt idx="12">
                  <c:v>Středočeský kraj</c:v>
                </c:pt>
                <c:pt idx="13">
                  <c:v>Kraj Vysočina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36.936715094804001</c:v>
                </c:pt>
                <c:pt idx="1">
                  <c:v>31.569642631644999</c:v>
                </c:pt>
                <c:pt idx="2">
                  <c:v>22.460752789861001</c:v>
                </c:pt>
                <c:pt idx="3">
                  <c:v>21.870830872864001</c:v>
                </c:pt>
                <c:pt idx="4">
                  <c:v>18.123915801464999</c:v>
                </c:pt>
                <c:pt idx="5">
                  <c:v>17.736261787223</c:v>
                </c:pt>
                <c:pt idx="6">
                  <c:v>15.378017936019001</c:v>
                </c:pt>
                <c:pt idx="7">
                  <c:v>15.060089758134</c:v>
                </c:pt>
                <c:pt idx="8">
                  <c:v>13.062930668495</c:v>
                </c:pt>
                <c:pt idx="9">
                  <c:v>11.714265632687001</c:v>
                </c:pt>
                <c:pt idx="10">
                  <c:v>9.6581031485410005</c:v>
                </c:pt>
                <c:pt idx="11">
                  <c:v>8.9656950094700001</c:v>
                </c:pt>
                <c:pt idx="12">
                  <c:v>8.3920778784820005</c:v>
                </c:pt>
                <c:pt idx="13">
                  <c:v>5.4805031101850004</c:v>
                </c:pt>
                <c:pt idx="14">
                  <c:v>2.5102921980109998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12-4CBF-BBB0-B856CD71C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Jihočeský kraj</c:v>
                </c:pt>
                <c:pt idx="2">
                  <c:v>Moravskoslezský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Liberecký kraj</c:v>
                </c:pt>
                <c:pt idx="6">
                  <c:v>ČR</c:v>
                </c:pt>
                <c:pt idx="7">
                  <c:v>Hlavní město Praha</c:v>
                </c:pt>
                <c:pt idx="8">
                  <c:v>Ústecký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Jihomoravský kraj</c:v>
                </c:pt>
                <c:pt idx="12">
                  <c:v>Středočeský kraj</c:v>
                </c:pt>
                <c:pt idx="13">
                  <c:v>Kraj Vysočina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36.936715094804001</c:v>
                </c:pt>
                <c:pt idx="1">
                  <c:v>31.569642631644999</c:v>
                </c:pt>
                <c:pt idx="2">
                  <c:v>22.460752789861001</c:v>
                </c:pt>
                <c:pt idx="3">
                  <c:v>21.870830872864001</c:v>
                </c:pt>
                <c:pt idx="4">
                  <c:v>18.123915801464999</c:v>
                </c:pt>
                <c:pt idx="5">
                  <c:v>17.736261787223</c:v>
                </c:pt>
                <c:pt idx="6">
                  <c:v>15.378017936019001</c:v>
                </c:pt>
                <c:pt idx="7">
                  <c:v>15.060089758134</c:v>
                </c:pt>
                <c:pt idx="8">
                  <c:v>13.062930668495</c:v>
                </c:pt>
                <c:pt idx="9">
                  <c:v>11.714265632687001</c:v>
                </c:pt>
                <c:pt idx="10">
                  <c:v>9.6581031485410005</c:v>
                </c:pt>
                <c:pt idx="11">
                  <c:v>8.9656950094700001</c:v>
                </c:pt>
                <c:pt idx="12">
                  <c:v>8.3920778784820005</c:v>
                </c:pt>
                <c:pt idx="13">
                  <c:v>5.4805031101850004</c:v>
                </c:pt>
                <c:pt idx="14">
                  <c:v>2.5102921980109998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Plzeňský kraj</c:v>
                </c:pt>
                <c:pt idx="2">
                  <c:v>Jihočeský kraj</c:v>
                </c:pt>
                <c:pt idx="3">
                  <c:v>Moravskoslezský kraj</c:v>
                </c:pt>
                <c:pt idx="4">
                  <c:v>ČR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Zlínský kraj</c:v>
                </c:pt>
                <c:pt idx="8">
                  <c:v>Olomoucký kraj</c:v>
                </c:pt>
                <c:pt idx="9">
                  <c:v>Středočeský kraj</c:v>
                </c:pt>
                <c:pt idx="10">
                  <c:v>Ústecký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522.61917929432502</c:v>
                </c:pt>
                <c:pt idx="1">
                  <c:v>339.82285363500802</c:v>
                </c:pt>
                <c:pt idx="2">
                  <c:v>537.46689515500805</c:v>
                </c:pt>
                <c:pt idx="3">
                  <c:v>341.18585705887199</c:v>
                </c:pt>
                <c:pt idx="4">
                  <c:v>411.58315996232801</c:v>
                </c:pt>
                <c:pt idx="5">
                  <c:v>346.21274329212798</c:v>
                </c:pt>
                <c:pt idx="6">
                  <c:v>340.44410497026502</c:v>
                </c:pt>
                <c:pt idx="7">
                  <c:v>353.27106930736699</c:v>
                </c:pt>
                <c:pt idx="8">
                  <c:v>449.43371352096301</c:v>
                </c:pt>
                <c:pt idx="9">
                  <c:v>451.80338469654203</c:v>
                </c:pt>
                <c:pt idx="10">
                  <c:v>612.42844294707902</c:v>
                </c:pt>
                <c:pt idx="11">
                  <c:v>482.434438396833</c:v>
                </c:pt>
                <c:pt idx="12">
                  <c:v>521.40900571867905</c:v>
                </c:pt>
                <c:pt idx="13">
                  <c:v>113.079532604598</c:v>
                </c:pt>
                <c:pt idx="14">
                  <c:v>265.354259276059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Plzeňský kraj</c:v>
                </c:pt>
                <c:pt idx="2">
                  <c:v>Jihočeský kraj</c:v>
                </c:pt>
                <c:pt idx="3">
                  <c:v>Moravskoslezský kraj</c:v>
                </c:pt>
                <c:pt idx="4">
                  <c:v>ČR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Zlínský kraj</c:v>
                </c:pt>
                <c:pt idx="8">
                  <c:v>Olomoucký kraj</c:v>
                </c:pt>
                <c:pt idx="9">
                  <c:v>Středočeský kraj</c:v>
                </c:pt>
                <c:pt idx="10">
                  <c:v>Ústecký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345.64760535339002</c:v>
                </c:pt>
                <c:pt idx="1">
                  <c:v>197.316495659037</c:v>
                </c:pt>
                <c:pt idx="2">
                  <c:v>368.04798255179901</c:v>
                </c:pt>
                <c:pt idx="3">
                  <c:v>293.94473838918202</c:v>
                </c:pt>
                <c:pt idx="4">
                  <c:v>289.29433059023597</c:v>
                </c:pt>
                <c:pt idx="5">
                  <c:v>250.78230764109199</c:v>
                </c:pt>
                <c:pt idx="6">
                  <c:v>200.77472857220701</c:v>
                </c:pt>
                <c:pt idx="7">
                  <c:v>357.68695767371003</c:v>
                </c:pt>
                <c:pt idx="8">
                  <c:v>335.57717276231898</c:v>
                </c:pt>
                <c:pt idx="9">
                  <c:v>265.46639552791203</c:v>
                </c:pt>
                <c:pt idx="10">
                  <c:v>362.60332053276898</c:v>
                </c:pt>
                <c:pt idx="11">
                  <c:v>452.74616526471999</c:v>
                </c:pt>
                <c:pt idx="12">
                  <c:v>394.060262386467</c:v>
                </c:pt>
                <c:pt idx="13">
                  <c:v>129.83205595342699</c:v>
                </c:pt>
                <c:pt idx="14">
                  <c:v>161.026943663249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Plzeňský kraj</c:v>
                </c:pt>
                <c:pt idx="2">
                  <c:v>Jihočeský kraj</c:v>
                </c:pt>
                <c:pt idx="3">
                  <c:v>Moravskoslezský kraj</c:v>
                </c:pt>
                <c:pt idx="4">
                  <c:v>ČR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Zlínský kraj</c:v>
                </c:pt>
                <c:pt idx="8">
                  <c:v>Olomoucký kraj</c:v>
                </c:pt>
                <c:pt idx="9">
                  <c:v>Středočeský kraj</c:v>
                </c:pt>
                <c:pt idx="10">
                  <c:v>Ústecký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116.13759539873899</c:v>
                </c:pt>
                <c:pt idx="1">
                  <c:v>98.658247829518004</c:v>
                </c:pt>
                <c:pt idx="2">
                  <c:v>200.57641377161499</c:v>
                </c:pt>
                <c:pt idx="3">
                  <c:v>149.071974468799</c:v>
                </c:pt>
                <c:pt idx="4">
                  <c:v>148.620662660748</c:v>
                </c:pt>
                <c:pt idx="5">
                  <c:v>175.32568410306399</c:v>
                </c:pt>
                <c:pt idx="6">
                  <c:v>106.93436630476199</c:v>
                </c:pt>
                <c:pt idx="7">
                  <c:v>223.00236250027501</c:v>
                </c:pt>
                <c:pt idx="8">
                  <c:v>155.80368735393401</c:v>
                </c:pt>
                <c:pt idx="9">
                  <c:v>124.22465944575301</c:v>
                </c:pt>
                <c:pt idx="10">
                  <c:v>209.85310282802001</c:v>
                </c:pt>
                <c:pt idx="11">
                  <c:v>239.98020781791101</c:v>
                </c:pt>
                <c:pt idx="12">
                  <c:v>153.77961458984001</c:v>
                </c:pt>
                <c:pt idx="13">
                  <c:v>58.633831720902002</c:v>
                </c:pt>
                <c:pt idx="14">
                  <c:v>40.823732196316001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Plzeňský kraj</c:v>
                </c:pt>
                <c:pt idx="2">
                  <c:v>Jihočeský kraj</c:v>
                </c:pt>
                <c:pt idx="3">
                  <c:v>Moravskoslezský kraj</c:v>
                </c:pt>
                <c:pt idx="4">
                  <c:v>ČR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Zlínský kraj</c:v>
                </c:pt>
                <c:pt idx="8">
                  <c:v>Olomoucký kraj</c:v>
                </c:pt>
                <c:pt idx="9">
                  <c:v>Středočeský kraj</c:v>
                </c:pt>
                <c:pt idx="10">
                  <c:v>Ústecký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74.659882756331996</c:v>
                </c:pt>
                <c:pt idx="1">
                  <c:v>70.156976234324006</c:v>
                </c:pt>
                <c:pt idx="2">
                  <c:v>58.420314690761003</c:v>
                </c:pt>
                <c:pt idx="3">
                  <c:v>38.842697572855997</c:v>
                </c:pt>
                <c:pt idx="4">
                  <c:v>31.787978925044001</c:v>
                </c:pt>
                <c:pt idx="5">
                  <c:v>29.960718169511001</c:v>
                </c:pt>
                <c:pt idx="6">
                  <c:v>28.370342080855</c:v>
                </c:pt>
                <c:pt idx="7">
                  <c:v>26.495330198051999</c:v>
                </c:pt>
                <c:pt idx="8">
                  <c:v>23.969798054451001</c:v>
                </c:pt>
                <c:pt idx="9">
                  <c:v>23.823907290966002</c:v>
                </c:pt>
                <c:pt idx="10">
                  <c:v>21.413581921226001</c:v>
                </c:pt>
                <c:pt idx="11">
                  <c:v>19.792182088074998</c:v>
                </c:pt>
                <c:pt idx="12">
                  <c:v>16.819645345763</c:v>
                </c:pt>
                <c:pt idx="13">
                  <c:v>16.752523348829001</c:v>
                </c:pt>
                <c:pt idx="14">
                  <c:v>6.8039553660519996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Plzeňský kraj</c:v>
                </c:pt>
                <c:pt idx="2">
                  <c:v>Jihočeský kraj</c:v>
                </c:pt>
                <c:pt idx="3">
                  <c:v>Moravskoslezský kraj</c:v>
                </c:pt>
                <c:pt idx="4">
                  <c:v>ČR</c:v>
                </c:pt>
                <c:pt idx="5">
                  <c:v>Jihomoravský kraj</c:v>
                </c:pt>
                <c:pt idx="6">
                  <c:v>Hlavní město Praha</c:v>
                </c:pt>
                <c:pt idx="7">
                  <c:v>Zlínský kraj</c:v>
                </c:pt>
                <c:pt idx="8">
                  <c:v>Olomoucký kraj</c:v>
                </c:pt>
                <c:pt idx="9">
                  <c:v>Středočeský kraj</c:v>
                </c:pt>
                <c:pt idx="10">
                  <c:v>Ústecký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74.659882756331996</c:v>
                </c:pt>
                <c:pt idx="1">
                  <c:v>70.156976234324006</c:v>
                </c:pt>
                <c:pt idx="2">
                  <c:v>58.420314690761003</c:v>
                </c:pt>
                <c:pt idx="3">
                  <c:v>38.842697572855997</c:v>
                </c:pt>
                <c:pt idx="4">
                  <c:v>31.787978925044001</c:v>
                </c:pt>
                <c:pt idx="5">
                  <c:v>29.960718169511001</c:v>
                </c:pt>
                <c:pt idx="6">
                  <c:v>28.370342080855</c:v>
                </c:pt>
                <c:pt idx="7">
                  <c:v>26.495330198051999</c:v>
                </c:pt>
                <c:pt idx="8">
                  <c:v>23.969798054451001</c:v>
                </c:pt>
                <c:pt idx="9">
                  <c:v>23.823907290966002</c:v>
                </c:pt>
                <c:pt idx="10">
                  <c:v>21.413581921226001</c:v>
                </c:pt>
                <c:pt idx="11">
                  <c:v>19.792182088074998</c:v>
                </c:pt>
                <c:pt idx="12">
                  <c:v>16.819645345763</c:v>
                </c:pt>
                <c:pt idx="13">
                  <c:v>16.752523348829001</c:v>
                </c:pt>
                <c:pt idx="14">
                  <c:v>6.8039553660519996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Jihomoravský kraj</c:v>
                </c:pt>
                <c:pt idx="1">
                  <c:v>Moravskoslezský kraj</c:v>
                </c:pt>
                <c:pt idx="2">
                  <c:v>Kraj Vysočina</c:v>
                </c:pt>
                <c:pt idx="3">
                  <c:v>Středočeský kraj</c:v>
                </c:pt>
                <c:pt idx="4">
                  <c:v>Liberecký kraj</c:v>
                </c:pt>
                <c:pt idx="5">
                  <c:v>Zlínský kraj</c:v>
                </c:pt>
                <c:pt idx="6">
                  <c:v>Ústecký kraj</c:v>
                </c:pt>
                <c:pt idx="7">
                  <c:v>Jihočeský kraj</c:v>
                </c:pt>
                <c:pt idx="8">
                  <c:v>Hlavní město Praha</c:v>
                </c:pt>
                <c:pt idx="9">
                  <c:v>Olomoucký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67</c:v>
                </c:pt>
                <c:pt idx="1">
                  <c:v>57</c:v>
                </c:pt>
                <c:pt idx="2">
                  <c:v>56</c:v>
                </c:pt>
                <c:pt idx="3">
                  <c:v>52</c:v>
                </c:pt>
                <c:pt idx="4">
                  <c:v>50</c:v>
                </c:pt>
                <c:pt idx="5">
                  <c:v>48</c:v>
                </c:pt>
                <c:pt idx="6">
                  <c:v>47</c:v>
                </c:pt>
                <c:pt idx="7">
                  <c:v>42</c:v>
                </c:pt>
                <c:pt idx="8">
                  <c:v>41</c:v>
                </c:pt>
                <c:pt idx="9">
                  <c:v>39</c:v>
                </c:pt>
                <c:pt idx="10">
                  <c:v>23</c:v>
                </c:pt>
                <c:pt idx="11">
                  <c:v>16</c:v>
                </c:pt>
                <c:pt idx="12">
                  <c:v>14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Liberecký kraj</c:v>
                </c:pt>
                <c:pt idx="1">
                  <c:v>Zlínský kraj</c:v>
                </c:pt>
                <c:pt idx="2">
                  <c:v>Ústecký kraj</c:v>
                </c:pt>
                <c:pt idx="3">
                  <c:v>Jihočeský kraj</c:v>
                </c:pt>
                <c:pt idx="4">
                  <c:v>Plzeňský kraj</c:v>
                </c:pt>
                <c:pt idx="5">
                  <c:v>Jihomoravský kraj</c:v>
                </c:pt>
                <c:pt idx="6">
                  <c:v>Moravskoslezský kraj</c:v>
                </c:pt>
                <c:pt idx="7">
                  <c:v>Hlavní město Praha</c:v>
                </c:pt>
                <c:pt idx="8">
                  <c:v>Kraj Vysočina</c:v>
                </c:pt>
                <c:pt idx="9">
                  <c:v>Středočeský kraj</c:v>
                </c:pt>
                <c:pt idx="10">
                  <c:v>Královéhradecký kraj</c:v>
                </c:pt>
                <c:pt idx="11">
                  <c:v>Plzeňský kraj</c:v>
                </c:pt>
                <c:pt idx="12">
                  <c:v>Pardubický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61.034336013617938</c:v>
                </c:pt>
                <c:pt idx="1">
                  <c:v>54.869860220632347</c:v>
                </c:pt>
                <c:pt idx="2">
                  <c:v>44.57685168328657</c:v>
                </c:pt>
                <c:pt idx="3">
                  <c:v>43.451136406670749</c:v>
                </c:pt>
                <c:pt idx="4">
                  <c:v>40.955762035539649</c:v>
                </c:pt>
                <c:pt idx="5">
                  <c:v>36.39936604437473</c:v>
                </c:pt>
                <c:pt idx="6">
                  <c:v>34.47419196324504</c:v>
                </c:pt>
                <c:pt idx="7">
                  <c:v>33.028315902966163</c:v>
                </c:pt>
                <c:pt idx="8">
                  <c:v>32.851669879366739</c:v>
                </c:pt>
                <c:pt idx="9">
                  <c:v>30.718459288296916</c:v>
                </c:pt>
                <c:pt idx="10">
                  <c:v>29.260312597672918</c:v>
                </c:pt>
                <c:pt idx="11">
                  <c:v>27.267359843516903</c:v>
                </c:pt>
                <c:pt idx="12">
                  <c:v>26.98842602544077</c:v>
                </c:pt>
                <c:pt idx="13">
                  <c:v>18.22979568956481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Liberecký kraj</c:v>
                </c:pt>
                <c:pt idx="1">
                  <c:v>Kraj Vysočina</c:v>
                </c:pt>
                <c:pt idx="2">
                  <c:v>Zlínský kraj</c:v>
                </c:pt>
                <c:pt idx="3">
                  <c:v>Ústecký kraj</c:v>
                </c:pt>
                <c:pt idx="4">
                  <c:v>Jihočeský kraj</c:v>
                </c:pt>
                <c:pt idx="5">
                  <c:v>Olomoucký kraj</c:v>
                </c:pt>
                <c:pt idx="6">
                  <c:v>Jihomoravský kraj</c:v>
                </c:pt>
                <c:pt idx="7">
                  <c:v>Středočeský kraj</c:v>
                </c:pt>
                <c:pt idx="8">
                  <c:v>Moravskoslezský kraj</c:v>
                </c:pt>
                <c:pt idx="9">
                  <c:v>Pardubický kraj</c:v>
                </c:pt>
                <c:pt idx="10">
                  <c:v>Hlavní město Praha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70.581592320722748</c:v>
                </c:pt>
                <c:pt idx="1">
                  <c:v>67.708081443149396</c:v>
                </c:pt>
                <c:pt idx="2">
                  <c:v>49.327400343236491</c:v>
                </c:pt>
                <c:pt idx="3">
                  <c:v>42.388167388167389</c:v>
                </c:pt>
                <c:pt idx="4">
                  <c:v>39.778377610456033</c:v>
                </c:pt>
                <c:pt idx="5">
                  <c:v>38.603541627485718</c:v>
                </c:pt>
                <c:pt idx="6">
                  <c:v>37.26880823251286</c:v>
                </c:pt>
                <c:pt idx="7">
                  <c:v>33.325642800379399</c:v>
                </c:pt>
                <c:pt idx="8">
                  <c:v>32.280169216044946</c:v>
                </c:pt>
                <c:pt idx="9">
                  <c:v>29.933885157998855</c:v>
                </c:pt>
                <c:pt idx="10">
                  <c:v>25.888578085634364</c:v>
                </c:pt>
                <c:pt idx="11">
                  <c:v>21.790349598921377</c:v>
                </c:pt>
                <c:pt idx="12">
                  <c:v>14.454000144540002</c:v>
                </c:pt>
                <c:pt idx="13">
                  <c:v>8.7199162888036277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99220866411182E-2"/>
          <c:y val="2.3315360590843423E-2"/>
          <c:w val="0.79539090943282509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0–4 roky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0</c:v>
                </c:pt>
                <c:pt idx="1">
                  <c:v>266.19093117466002</c:v>
                </c:pt>
                <c:pt idx="2">
                  <c:v>341.99364667472798</c:v>
                </c:pt>
                <c:pt idx="3">
                  <c:v>443.88659913761097</c:v>
                </c:pt>
                <c:pt idx="4">
                  <c:v>443.53402836784397</c:v>
                </c:pt>
                <c:pt idx="5">
                  <c:v>377.25072365150402</c:v>
                </c:pt>
                <c:pt idx="6">
                  <c:v>330.18252588750801</c:v>
                </c:pt>
                <c:pt idx="7">
                  <c:v>272.53720503047902</c:v>
                </c:pt>
                <c:pt idx="8">
                  <c:v>200.78905338274001</c:v>
                </c:pt>
                <c:pt idx="9">
                  <c:v>147.02201099315599</c:v>
                </c:pt>
                <c:pt idx="10">
                  <c:v>137.15002943965899</c:v>
                </c:pt>
                <c:pt idx="11">
                  <c:v>108.062940933818</c:v>
                </c:pt>
                <c:pt idx="12">
                  <c:v>91.315829369849993</c:v>
                </c:pt>
                <c:pt idx="13">
                  <c:v>74.921288575649001</c:v>
                </c:pt>
                <c:pt idx="14">
                  <c:v>60.113316245402999</c:v>
                </c:pt>
                <c:pt idx="15">
                  <c:v>38.253928519802002</c:v>
                </c:pt>
                <c:pt idx="16">
                  <c:v>23.445956189556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5–11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0</c:v>
                </c:pt>
                <c:pt idx="1">
                  <c:v>496.847506323115</c:v>
                </c:pt>
                <c:pt idx="2">
                  <c:v>660.50462403246604</c:v>
                </c:pt>
                <c:pt idx="3">
                  <c:v>783.903841128821</c:v>
                </c:pt>
                <c:pt idx="4">
                  <c:v>707.63887412904705</c:v>
                </c:pt>
                <c:pt idx="5">
                  <c:v>555.60903827376103</c:v>
                </c:pt>
                <c:pt idx="6">
                  <c:v>444.21217663966502</c:v>
                </c:pt>
                <c:pt idx="7">
                  <c:v>356.56997685795801</c:v>
                </c:pt>
                <c:pt idx="8">
                  <c:v>255.050053573013</c:v>
                </c:pt>
                <c:pt idx="9">
                  <c:v>191.162515643695</c:v>
                </c:pt>
                <c:pt idx="10">
                  <c:v>198.91403687973701</c:v>
                </c:pt>
                <c:pt idx="11">
                  <c:v>174.90932595521801</c:v>
                </c:pt>
                <c:pt idx="12">
                  <c:v>142.527971114331</c:v>
                </c:pt>
                <c:pt idx="13">
                  <c:v>117.27301482916</c:v>
                </c:pt>
                <c:pt idx="14">
                  <c:v>75.264770711251998</c:v>
                </c:pt>
                <c:pt idx="15">
                  <c:v>63.512464321122998</c:v>
                </c:pt>
                <c:pt idx="16">
                  <c:v>43.883612158886002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12–19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0</c:v>
                </c:pt>
                <c:pt idx="1">
                  <c:v>417.86958863034101</c:v>
                </c:pt>
                <c:pt idx="2">
                  <c:v>537.54895704590001</c:v>
                </c:pt>
                <c:pt idx="3">
                  <c:v>687.71157390823703</c:v>
                </c:pt>
                <c:pt idx="4">
                  <c:v>722.82068495977796</c:v>
                </c:pt>
                <c:pt idx="5">
                  <c:v>694.70967374621296</c:v>
                </c:pt>
                <c:pt idx="6">
                  <c:v>601.00630303432797</c:v>
                </c:pt>
                <c:pt idx="7">
                  <c:v>451.19952175697301</c:v>
                </c:pt>
                <c:pt idx="8">
                  <c:v>339.82298365765701</c:v>
                </c:pt>
                <c:pt idx="9">
                  <c:v>251.69437044382099</c:v>
                </c:pt>
                <c:pt idx="10">
                  <c:v>229.158116728305</c:v>
                </c:pt>
                <c:pt idx="11">
                  <c:v>170.08940962131899</c:v>
                </c:pt>
                <c:pt idx="12">
                  <c:v>143.16451702436001</c:v>
                </c:pt>
                <c:pt idx="13">
                  <c:v>114.93489394913399</c:v>
                </c:pt>
                <c:pt idx="14">
                  <c:v>77.690769387700996</c:v>
                </c:pt>
                <c:pt idx="15">
                  <c:v>59.898990138609001</c:v>
                </c:pt>
                <c:pt idx="16">
                  <c:v>46.851685355942003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0–19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0</c:v>
                </c:pt>
                <c:pt idx="1">
                  <c:v>407.521340915785</c:v>
                </c:pt>
                <c:pt idx="2">
                  <c:v>531.85448678417299</c:v>
                </c:pt>
                <c:pt idx="3">
                  <c:v>659.94296420535602</c:v>
                </c:pt>
                <c:pt idx="4">
                  <c:v>645.64555732966005</c:v>
                </c:pt>
                <c:pt idx="5">
                  <c:v>562.89252829280304</c:v>
                </c:pt>
                <c:pt idx="6">
                  <c:v>474.755349198327</c:v>
                </c:pt>
                <c:pt idx="7">
                  <c:v>371.09914934953503</c:v>
                </c:pt>
                <c:pt idx="8">
                  <c:v>273.46052897690703</c:v>
                </c:pt>
                <c:pt idx="9">
                  <c:v>202.923638726245</c:v>
                </c:pt>
                <c:pt idx="10">
                  <c:v>194.598566368246</c:v>
                </c:pt>
                <c:pt idx="11">
                  <c:v>155.914126878627</c:v>
                </c:pt>
                <c:pt idx="12">
                  <c:v>129.62680600907299</c:v>
                </c:pt>
                <c:pt idx="13">
                  <c:v>105.511243145954</c:v>
                </c:pt>
                <c:pt idx="14">
                  <c:v>72.301443630888997</c:v>
                </c:pt>
                <c:pt idx="15">
                  <c:v>55.651298914889999</c:v>
                </c:pt>
                <c:pt idx="16">
                  <c:v>39.770318492835997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0</c:v>
                </c:pt>
                <c:pt idx="1">
                  <c:v>499.60861640080799</c:v>
                </c:pt>
                <c:pt idx="2">
                  <c:v>619.40180588700298</c:v>
                </c:pt>
                <c:pt idx="3">
                  <c:v>773.89016795995599</c:v>
                </c:pt>
                <c:pt idx="4">
                  <c:v>796.81159493418704</c:v>
                </c:pt>
                <c:pt idx="5">
                  <c:v>719.92716723587102</c:v>
                </c:pt>
                <c:pt idx="6">
                  <c:v>606.56281662381798</c:v>
                </c:pt>
                <c:pt idx="7">
                  <c:v>461.66164740678101</c:v>
                </c:pt>
                <c:pt idx="8">
                  <c:v>345.690253123383</c:v>
                </c:pt>
                <c:pt idx="9">
                  <c:v>255.49962403440099</c:v>
                </c:pt>
                <c:pt idx="10">
                  <c:v>200.83580511909301</c:v>
                </c:pt>
                <c:pt idx="11">
                  <c:v>163.225228856852</c:v>
                </c:pt>
                <c:pt idx="12">
                  <c:v>134.35151937851001</c:v>
                </c:pt>
                <c:pt idx="13">
                  <c:v>101.151425599692</c:v>
                </c:pt>
                <c:pt idx="14">
                  <c:v>71.249849440890998</c:v>
                </c:pt>
                <c:pt idx="15">
                  <c:v>46.562360624782002</c:v>
                </c:pt>
                <c:pt idx="16">
                  <c:v>29.761412520556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380214565155387"/>
          <c:y val="0.25415522984813471"/>
          <c:w val="0.14190389034991419"/>
          <c:h val="0.50280252143989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5.8641006224257983E-2"/>
                  <c:y val="0.1080316202376029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ECA-480F-AC39-EDF76856668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392.01220278832699</c:v>
                </c:pt>
                <c:pt idx="1">
                  <c:v>437.67776952766297</c:v>
                </c:pt>
                <c:pt idx="2">
                  <c:v>492.71367333818802</c:v>
                </c:pt>
                <c:pt idx="3">
                  <c:v>440.88028979249998</c:v>
                </c:pt>
                <c:pt idx="4">
                  <c:v>383.472148748763</c:v>
                </c:pt>
                <c:pt idx="5">
                  <c:v>312.89809106069799</c:v>
                </c:pt>
                <c:pt idx="6">
                  <c:v>273.87478857435599</c:v>
                </c:pt>
                <c:pt idx="7">
                  <c:v>259.87858889840402</c:v>
                </c:pt>
                <c:pt idx="8">
                  <c:v>267.706971768004</c:v>
                </c:pt>
                <c:pt idx="9">
                  <c:v>236.867887736245</c:v>
                </c:pt>
                <c:pt idx="10">
                  <c:v>274.11201229767698</c:v>
                </c:pt>
                <c:pt idx="11">
                  <c:v>284.66846798547198</c:v>
                </c:pt>
                <c:pt idx="12">
                  <c:v>408.85508714413402</c:v>
                </c:pt>
                <c:pt idx="13">
                  <c:v>931.45894962079694</c:v>
                </c:pt>
                <c:pt idx="14">
                  <c:v>1387.52155770585</c:v>
                </c:pt>
                <c:pt idx="15">
                  <c:v>1006.89609363694</c:v>
                </c:pt>
                <c:pt idx="16">
                  <c:v>1134.75968050708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CA-480F-AC39-EDF768566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2.7365802904653725E-2"/>
                  <c:y val="-7.9849458436489218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F37-4491-852B-AB561D3BC9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2280.0724642210998</c:v>
                </c:pt>
                <c:pt idx="1">
                  <c:v>2659.5219311789901</c:v>
                </c:pt>
                <c:pt idx="2">
                  <c:v>2172.17628959683</c:v>
                </c:pt>
                <c:pt idx="3">
                  <c:v>1358.89168249268</c:v>
                </c:pt>
                <c:pt idx="4">
                  <c:v>1100.46596644591</c:v>
                </c:pt>
                <c:pt idx="5">
                  <c:v>929.18235203658696</c:v>
                </c:pt>
                <c:pt idx="6">
                  <c:v>732.643781342088</c:v>
                </c:pt>
                <c:pt idx="7">
                  <c:v>612.62022671949296</c:v>
                </c:pt>
                <c:pt idx="8">
                  <c:v>764.77508711084499</c:v>
                </c:pt>
                <c:pt idx="9">
                  <c:v>1020.20021429205</c:v>
                </c:pt>
                <c:pt idx="10">
                  <c:v>1205.8616503488799</c:v>
                </c:pt>
                <c:pt idx="11">
                  <c:v>918.93034007923995</c:v>
                </c:pt>
                <c:pt idx="12">
                  <c:v>971.81571883482104</c:v>
                </c:pt>
                <c:pt idx="13">
                  <c:v>1644.94782100987</c:v>
                </c:pt>
                <c:pt idx="14">
                  <c:v>1356.1411426992499</c:v>
                </c:pt>
                <c:pt idx="15">
                  <c:v>1581.93545483301</c:v>
                </c:pt>
                <c:pt idx="16">
                  <c:v>1235.2424163241999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37-4491-852B-AB561D3BC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44-4D44-AC8D-B055E249C3B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44-4D44-AC8D-B055E249C3B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44-4D44-AC8D-B055E249C3B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344-4D44-AC8D-B055E249C3B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344-4D44-AC8D-B055E249C3B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344-4D44-AC8D-B055E249C3B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344-4D44-AC8D-B055E249C3B6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344-4D44-AC8D-B055E249C3B6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344-4D44-AC8D-B055E249C3B6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344-4D44-AC8D-B055E249C3B6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344-4D44-AC8D-B055E249C3B6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344-4D44-AC8D-B055E249C3B6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344-4D44-AC8D-B055E249C3B6}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344-4D44-AC8D-B055E249C3B6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344-4D44-AC8D-B055E249C3B6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344-4D44-AC8D-B055E249C3B6}"/>
                </c:ext>
              </c:extLst>
            </c:dLbl>
            <c:dLbl>
              <c:idx val="16"/>
              <c:layout>
                <c:manualLayout>
                  <c:x val="-6.2550406639208522E-2"/>
                  <c:y val="-0.1221227011381599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B37468E-673D-436E-985F-46C9EF4516A4}" type="VALUE">
                      <a:rPr lang="en-US" smtClean="0"/>
                      <a:pPr>
                        <a:defRPr/>
                      </a:pPr>
                      <a:t>[HODNOTA]</a:t>
                    </a:fld>
                    <a:endParaRPr lang="cs-CZ"/>
                  </a:p>
                </c:rich>
              </c:tx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15.02 - 21.02</c:v>
                </c:pt>
                <c:pt idx="1">
                  <c:v>22.02 - 28.02</c:v>
                </c:pt>
                <c:pt idx="2">
                  <c:v>01.03 - 07.03</c:v>
                </c:pt>
                <c:pt idx="3">
                  <c:v>08.03 - 14.03</c:v>
                </c:pt>
                <c:pt idx="4">
                  <c:v>15.03 - 21.03</c:v>
                </c:pt>
                <c:pt idx="5">
                  <c:v>22.03 - 28.03</c:v>
                </c:pt>
                <c:pt idx="6">
                  <c:v>29.03 - 04.04</c:v>
                </c:pt>
                <c:pt idx="7">
                  <c:v>05.04 - 11.04</c:v>
                </c:pt>
                <c:pt idx="8">
                  <c:v>12.04 - 18.04</c:v>
                </c:pt>
                <c:pt idx="9">
                  <c:v>19.04 - 25.04</c:v>
                </c:pt>
                <c:pt idx="10">
                  <c:v>26.04 - 02.05</c:v>
                </c:pt>
                <c:pt idx="11">
                  <c:v>03.05 - 09.05</c:v>
                </c:pt>
                <c:pt idx="12">
                  <c:v>10.05 - 16.05</c:v>
                </c:pt>
                <c:pt idx="13">
                  <c:v>17.05 - 23.05</c:v>
                </c:pt>
                <c:pt idx="14">
                  <c:v>24.05 - 30.05</c:v>
                </c:pt>
                <c:pt idx="15">
                  <c:v>31.05 - 06.06</c:v>
                </c:pt>
                <c:pt idx="16">
                  <c:v>07.06 - 13.06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284.524611202583</c:v>
                </c:pt>
                <c:pt idx="1">
                  <c:v>377.60329442127198</c:v>
                </c:pt>
                <c:pt idx="2">
                  <c:v>390.64841290267901</c:v>
                </c:pt>
                <c:pt idx="3">
                  <c:v>254.73238115720699</c:v>
                </c:pt>
                <c:pt idx="4">
                  <c:v>220.70930187461801</c:v>
                </c:pt>
                <c:pt idx="5">
                  <c:v>170.46796718271199</c:v>
                </c:pt>
                <c:pt idx="6">
                  <c:v>137.326314824543</c:v>
                </c:pt>
                <c:pt idx="7">
                  <c:v>124.28119634313499</c:v>
                </c:pt>
                <c:pt idx="8">
                  <c:v>128.86461635011599</c:v>
                </c:pt>
                <c:pt idx="9">
                  <c:v>112.117504786148</c:v>
                </c:pt>
                <c:pt idx="10">
                  <c:v>114.05664401987001</c:v>
                </c:pt>
                <c:pt idx="11">
                  <c:v>118.992634796619</c:v>
                </c:pt>
                <c:pt idx="12">
                  <c:v>121.989486339645</c:v>
                </c:pt>
                <c:pt idx="13">
                  <c:v>128.33576019546501</c:v>
                </c:pt>
                <c:pt idx="14">
                  <c:v>124.810052497787</c:v>
                </c:pt>
                <c:pt idx="15">
                  <c:v>122.870913264064</c:v>
                </c:pt>
                <c:pt idx="16">
                  <c:v>93.078683218688994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85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07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0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4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4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28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88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5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6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456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48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4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9302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05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599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ED3D988A-38CF-4B35-BE79-653349F08EA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1E4874C8-049D-425A-B61A-352FEB318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9AB1B653-4A88-4E8D-96A2-5C0EBB7FB4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2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9F1456EA-4541-48E1-AB60-E6DAB56C558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E01E90ED-357E-40A6-AD28-747087321CD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7F8E84A5-6449-432E-ADB6-18264DBF2B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D0E2827-15A6-4BAB-ACC7-CB3D469C1A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8973F025-355D-4512-B710-6105D84C11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071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3EA5D4-B03A-4B11-A4C0-282F833283D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0E5FA04C-AABA-46E8-A370-3327A676F38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BBC17E35-0B10-48FD-91F9-B3AB3B1231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B4162CB-0524-4344-AE6A-3B7812F497E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21835B84-8F55-43D8-954E-4CF1DE31F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638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2BBEA9DF-5A8A-4302-AFFF-E12DBC52A24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E1B4E032-66E8-49E2-854E-F1371E2F8485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2" name="Grafický objekt 11">
                <a:extLst>
                  <a:ext uri="{FF2B5EF4-FFF2-40B4-BE49-F238E27FC236}">
                    <a16:creationId xmlns:a16="http://schemas.microsoft.com/office/drawing/2014/main" id="{BC470F14-8C7A-4F18-B530-7CC671133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3" name="Grafický objekt 12">
                <a:extLst>
                  <a:ext uri="{FF2B5EF4-FFF2-40B4-BE49-F238E27FC236}">
                    <a16:creationId xmlns:a16="http://schemas.microsoft.com/office/drawing/2014/main" id="{E7742909-C46D-44BD-B539-A4F7ABD251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1" name="Obrázek 10" descr="Obsah obrázku kreslení&#10;&#10;Popis byl vytvořen automaticky">
              <a:extLst>
                <a:ext uri="{FF2B5EF4-FFF2-40B4-BE49-F238E27FC236}">
                  <a16:creationId xmlns:a16="http://schemas.microsoft.com/office/drawing/2014/main" id="{1763603A-3381-4433-AF56-EE1B417657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459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333F920-D1E5-4994-9EBD-9A89C42CBE3E}"/>
              </a:ext>
            </a:extLst>
          </p:cNvPr>
          <p:cNvGrpSpPr/>
          <p:nvPr userDrawn="1"/>
        </p:nvGrpSpPr>
        <p:grpSpPr>
          <a:xfrm>
            <a:off x="6279927" y="124978"/>
            <a:ext cx="5742276" cy="451023"/>
            <a:chOff x="6353729" y="329946"/>
            <a:chExt cx="5742276" cy="451023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7CF9DDBB-3FCE-4A6B-9324-5F5CE7374982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5822CFA-D4E2-4051-A738-DC3855AFF0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3386CBD1-D029-4EDD-804C-74BF739420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EBA595F3-4136-4431-A34D-3FE6EB8224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61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4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04600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EDDAB015-EBF0-4938-889E-56AD1CB499F3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5686FF4F-BD31-4284-A6F4-E2F29A74A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402B9ECF-11DA-4FAD-9387-9E56728971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67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15.06.2021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15.06.2021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93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67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748496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9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245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72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54419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chart" Target="../charts/chart6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18" Type="http://schemas.openxmlformats.org/officeDocument/2006/relationships/tags" Target="../tags/tag173.xml"/><Relationship Id="rId26" Type="http://schemas.openxmlformats.org/officeDocument/2006/relationships/chart" Target="../charts/chart8.xml"/><Relationship Id="rId3" Type="http://schemas.openxmlformats.org/officeDocument/2006/relationships/tags" Target="../tags/tag158.xml"/><Relationship Id="rId21" Type="http://schemas.openxmlformats.org/officeDocument/2006/relationships/tags" Target="../tags/tag176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5" Type="http://schemas.openxmlformats.org/officeDocument/2006/relationships/chart" Target="../charts/chart7.xml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20" Type="http://schemas.openxmlformats.org/officeDocument/2006/relationships/tags" Target="../tags/tag175.xml"/><Relationship Id="rId29" Type="http://schemas.openxmlformats.org/officeDocument/2006/relationships/chart" Target="../charts/chart11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0.xml"/><Relationship Id="rId10" Type="http://schemas.openxmlformats.org/officeDocument/2006/relationships/tags" Target="../tags/tag165.xml"/><Relationship Id="rId19" Type="http://schemas.openxmlformats.org/officeDocument/2006/relationships/tags" Target="../tags/tag174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Relationship Id="rId22" Type="http://schemas.openxmlformats.org/officeDocument/2006/relationships/tags" Target="../tags/tag177.xml"/><Relationship Id="rId27" Type="http://schemas.openxmlformats.org/officeDocument/2006/relationships/chart" Target="../charts/chart9.xml"/><Relationship Id="rId30" Type="http://schemas.openxmlformats.org/officeDocument/2006/relationships/chart" Target="../charts/char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chart" Target="../charts/chart14.xml"/><Relationship Id="rId3" Type="http://schemas.openxmlformats.org/officeDocument/2006/relationships/tags" Target="../tags/tag180.xml"/><Relationship Id="rId21" Type="http://schemas.openxmlformats.org/officeDocument/2006/relationships/tags" Target="../tags/tag198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chart" Target="../charts/chart13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chart" Target="../charts/chart17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6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chart" Target="../charts/chart15.xml"/><Relationship Id="rId30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2" Type="http://schemas.openxmlformats.org/officeDocument/2006/relationships/tags" Target="../tags/tag201.xml"/><Relationship Id="rId16" Type="http://schemas.openxmlformats.org/officeDocument/2006/relationships/chart" Target="../charts/chart20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chart" Target="../charts/chart19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2" Type="http://schemas.openxmlformats.org/officeDocument/2006/relationships/tags" Target="../tags/tag214.xml"/><Relationship Id="rId16" Type="http://schemas.openxmlformats.org/officeDocument/2006/relationships/chart" Target="../charts/chart22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chart" Target="../charts/chart21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18" Type="http://schemas.openxmlformats.org/officeDocument/2006/relationships/chart" Target="../charts/chart2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slideLayout" Target="../slideLayouts/slideLayout27.xml"/><Relationship Id="rId2" Type="http://schemas.openxmlformats.org/officeDocument/2006/relationships/tags" Target="../tags/tag227.xml"/><Relationship Id="rId16" Type="http://schemas.openxmlformats.org/officeDocument/2006/relationships/tags" Target="../tags/tag241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10" Type="http://schemas.openxmlformats.org/officeDocument/2006/relationships/tags" Target="../tags/tag235.xml"/><Relationship Id="rId19" Type="http://schemas.openxmlformats.org/officeDocument/2006/relationships/chart" Target="../charts/chart24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chart" Target="../charts/chart1.xml"/><Relationship Id="rId5" Type="http://schemas.openxmlformats.org/officeDocument/2006/relationships/tags" Target="../tags/tag10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chart" Target="../charts/chart3.xml"/><Relationship Id="rId4" Type="http://schemas.openxmlformats.org/officeDocument/2006/relationships/tags" Target="../tags/tag18.xml"/><Relationship Id="rId9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chart" Target="../charts/chart5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image" Target="../media/image16.png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34" Type="http://schemas.openxmlformats.org/officeDocument/2006/relationships/slideLayout" Target="../slideLayouts/slideLayout9.xml"/><Relationship Id="rId42" Type="http://schemas.openxmlformats.org/officeDocument/2006/relationships/image" Target="../media/image19.png"/><Relationship Id="rId47" Type="http://schemas.openxmlformats.org/officeDocument/2006/relationships/image" Target="../media/image24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image" Target="../media/image15.png"/><Relationship Id="rId46" Type="http://schemas.openxmlformats.org/officeDocument/2006/relationships/image" Target="../media/image23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41" Type="http://schemas.openxmlformats.org/officeDocument/2006/relationships/image" Target="../media/image1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45" Type="http://schemas.openxmlformats.org/officeDocument/2006/relationships/image" Target="../media/image22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image" Target="../media/image13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image" Target="../media/image21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9" Type="http://schemas.openxmlformats.org/officeDocument/2006/relationships/image" Target="../media/image30.png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34" Type="http://schemas.openxmlformats.org/officeDocument/2006/relationships/slideLayout" Target="../slideLayouts/slideLayout9.xml"/><Relationship Id="rId42" Type="http://schemas.openxmlformats.org/officeDocument/2006/relationships/image" Target="../media/image33.png"/><Relationship Id="rId47" Type="http://schemas.openxmlformats.org/officeDocument/2006/relationships/image" Target="../media/image38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tags" Target="../tags/tag96.xml"/><Relationship Id="rId38" Type="http://schemas.openxmlformats.org/officeDocument/2006/relationships/image" Target="../media/image29.png"/><Relationship Id="rId46" Type="http://schemas.openxmlformats.org/officeDocument/2006/relationships/image" Target="../media/image37.png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tags" Target="../tags/tag92.xml"/><Relationship Id="rId41" Type="http://schemas.openxmlformats.org/officeDocument/2006/relationships/image" Target="../media/image32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tags" Target="../tags/tag95.xml"/><Relationship Id="rId37" Type="http://schemas.openxmlformats.org/officeDocument/2006/relationships/image" Target="../media/image28.png"/><Relationship Id="rId40" Type="http://schemas.openxmlformats.org/officeDocument/2006/relationships/image" Target="../media/image31.png"/><Relationship Id="rId45" Type="http://schemas.openxmlformats.org/officeDocument/2006/relationships/image" Target="../media/image36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36" Type="http://schemas.openxmlformats.org/officeDocument/2006/relationships/image" Target="../media/image27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tags" Target="../tags/tag94.xml"/><Relationship Id="rId44" Type="http://schemas.openxmlformats.org/officeDocument/2006/relationships/image" Target="../media/image35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Relationship Id="rId35" Type="http://schemas.openxmlformats.org/officeDocument/2006/relationships/image" Target="../media/image26.png"/><Relationship Id="rId43" Type="http://schemas.openxmlformats.org/officeDocument/2006/relationships/image" Target="../media/image34.png"/><Relationship Id="rId4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693109"/>
            <a:ext cx="11905307" cy="2367967"/>
          </a:xfrm>
        </p:spPr>
        <p:txBody>
          <a:bodyPr>
            <a:normAutofit/>
          </a:bodyPr>
          <a:lstStyle/>
          <a:p>
            <a:r>
              <a:rPr lang="cs-CZ" sz="4000" b="1" dirty="0"/>
              <a:t>Souhrnné výsledky testů ze škol</a:t>
            </a:r>
          </a:p>
          <a:p>
            <a:r>
              <a:rPr lang="cs-CZ" sz="4000" i="1" dirty="0"/>
              <a:t>- Průběžné hlášení: 14. 6. 2021- </a:t>
            </a:r>
          </a:p>
        </p:txBody>
      </p:sp>
    </p:spTree>
    <p:extLst>
      <p:ext uri="{BB962C8B-B14F-4D97-AF65-F5344CB8AC3E}">
        <p14:creationId xmlns:p14="http://schemas.microsoft.com/office/powerpoint/2010/main" val="21682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souhrnné hodnocení </a:t>
            </a: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9941867"/>
              </p:ext>
            </p:extLst>
          </p:nvPr>
        </p:nvGraphicFramePr>
        <p:xfrm>
          <a:off x="263825" y="1187288"/>
          <a:ext cx="11657891" cy="5052185"/>
        </p:xfrm>
        <a:graphic>
          <a:graphicData uri="http://schemas.openxmlformats.org/drawingml/2006/table">
            <a:tbl>
              <a:tblPr/>
              <a:tblGrid>
                <a:gridCol w="1434913">
                  <a:extLst>
                    <a:ext uri="{9D8B030D-6E8A-4147-A177-3AD203B41FA5}">
                      <a16:colId xmlns:a16="http://schemas.microsoft.com/office/drawing/2014/main" val="661560722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2506814337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215986214"/>
                    </a:ext>
                  </a:extLst>
                </a:gridCol>
                <a:gridCol w="1756853">
                  <a:extLst>
                    <a:ext uri="{9D8B030D-6E8A-4147-A177-3AD203B41FA5}">
                      <a16:colId xmlns:a16="http://schemas.microsoft.com/office/drawing/2014/main" val="571367351"/>
                    </a:ext>
                  </a:extLst>
                </a:gridCol>
                <a:gridCol w="1575630">
                  <a:extLst>
                    <a:ext uri="{9D8B030D-6E8A-4147-A177-3AD203B41FA5}">
                      <a16:colId xmlns:a16="http://schemas.microsoft.com/office/drawing/2014/main" val="361299477"/>
                    </a:ext>
                  </a:extLst>
                </a:gridCol>
                <a:gridCol w="1611037">
                  <a:extLst>
                    <a:ext uri="{9D8B030D-6E8A-4147-A177-3AD203B41FA5}">
                      <a16:colId xmlns:a16="http://schemas.microsoft.com/office/drawing/2014/main" val="604021784"/>
                    </a:ext>
                  </a:extLst>
                </a:gridCol>
                <a:gridCol w="1847659">
                  <a:extLst>
                    <a:ext uri="{9D8B030D-6E8A-4147-A177-3AD203B41FA5}">
                      <a16:colId xmlns:a16="http://schemas.microsoft.com/office/drawing/2014/main" val="3985373225"/>
                    </a:ext>
                  </a:extLst>
                </a:gridCol>
                <a:gridCol w="321046">
                  <a:extLst>
                    <a:ext uri="{9D8B030D-6E8A-4147-A177-3AD203B41FA5}">
                      <a16:colId xmlns:a16="http://schemas.microsoft.com/office/drawing/2014/main" val="2540171068"/>
                    </a:ext>
                  </a:extLst>
                </a:gridCol>
              </a:tblGrid>
              <a:tr h="510161">
                <a:tc rowSpan="2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effectLst/>
                        </a:rPr>
                        <a:t>Hodnocený týden 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Žáci*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Zaměstnanci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82023"/>
                  </a:ext>
                </a:extLst>
              </a:tr>
              <a:tr h="824200">
                <a:tc vMerge="1">
                  <a:txBody>
                    <a:bodyPr/>
                    <a:lstStyle/>
                    <a:p>
                      <a:pPr algn="ctr"/>
                      <a:endParaRPr lang="cs-CZ" dirty="0">
                        <a:effectLst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v % provedených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na 100tis.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% neprůkazných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v % provedených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na 100tis.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neprůkazných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68919"/>
                  </a:ext>
                </a:extLst>
              </a:tr>
              <a:tr h="55900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1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9.5.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19800"/>
                  </a:ext>
                </a:extLst>
              </a:tr>
              <a:tr h="55900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2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06264"/>
                  </a:ext>
                </a:extLst>
              </a:tr>
              <a:tr h="55900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3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076232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4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 – 30.5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894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5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33359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6</a:t>
                      </a:r>
                    </a:p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90130"/>
                  </a:ext>
                </a:extLst>
              </a:tr>
              <a:tr h="36631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47501"/>
                  </a:ext>
                </a:extLst>
              </a:tr>
            </a:tbl>
          </a:graphicData>
        </a:graphic>
      </p:graphicFrame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3825" y="747481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14. 6. 2021 18:00</a:t>
            </a:r>
            <a:endParaRPr lang="cs-CZ" sz="1400" i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E40EDBC-756B-45F8-84B9-3427EA067CA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7629" y="6412021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Výsledky všech testů v rámci testování ve školách bez ohledu na věk žáka.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09200" y="664068"/>
            <a:ext cx="687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Podkladem pro tabulku jsou agregované výsledky testů hlášené přímo ze škol. </a:t>
            </a:r>
          </a:p>
          <a:p>
            <a:pPr algn="r"/>
            <a:r>
              <a:rPr lang="cs-CZ" sz="1400" i="1" dirty="0"/>
              <a:t>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7361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Výsledky testů ze škol v relaci s celkovými populačními záchyty nemoci u dětí 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01392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14300" y="412883"/>
            <a:ext cx="118205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Všechny pozitivně potvrzené případy jsou šetřeny epidemiology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 na KHS. Tato šetření umožňují odlišit děti pravděpodobně nakažené v souvislosti se školní docházkou. U dětí ve věku 5 – 11 let, které jsou ve škole nejdéle, prokázalo epidemické šetření KHS u 30</a:t>
            </a:r>
            <a:r>
              <a:rPr lang="cs-CZ" sz="2800" b="1" dirty="0">
                <a:cs typeface="Arial" panose="020B0604020202020204" pitchFamily="34" charset="0"/>
              </a:rPr>
              <a:t> % </a:t>
            </a:r>
            <a:r>
              <a:rPr lang="cs-CZ" sz="2800" b="1" dirty="0" smtClean="0">
                <a:cs typeface="Arial" panose="020B0604020202020204" pitchFamily="34" charset="0"/>
              </a:rPr>
              <a:t>ze všech zachycených </a:t>
            </a:r>
            <a:r>
              <a:rPr lang="cs-CZ" sz="2800" b="1" dirty="0">
                <a:cs typeface="Arial" panose="020B0604020202020204" pitchFamily="34" charset="0"/>
              </a:rPr>
              <a:t>nákaz souvislost se školou. Dále tento podíl nákaz souvisejících se školou klesá k 20 % (věková kategorie 12 – 15 let) a k 3 % (věková kategorie 16 – 19 let). </a:t>
            </a:r>
            <a:endParaRPr lang="cs-CZ" sz="2800" b="1" dirty="0" smtClean="0"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 smtClean="0"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800" dirty="0" smtClean="0">
                <a:cs typeface="Arial" panose="020B0604020202020204" pitchFamily="34" charset="0"/>
              </a:rPr>
              <a:t>Naprostá většina pozitivních výsledků AG testů je konfirmována přes PCR a do centrální databáze tak pozitivní výsledky vstupují pávě jako výsledky PCR testů. Primární záznamy založené na pozitivních AG testech u symptomatických dětí tvoří pouze cca 1% - 3% celku. </a:t>
            </a:r>
            <a:endParaRPr lang="cs-CZ" sz="2800" dirty="0">
              <a:cs typeface="Arial" panose="020B0604020202020204" pitchFamily="34" charset="0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041176" y="328779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041176" y="602560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25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3000" dirty="0"/>
              <a:t>Testy hlášení ze škol – průběžné výsledky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solidFill>
                  <a:srgbClr val="000000"/>
                </a:solidFill>
                <a:latin typeface="Arial" panose="020B0604020202020204"/>
              </a:rPr>
              <a:t>(bez dělení na </a:t>
            </a:r>
            <a:r>
              <a:rPr lang="cs-CZ" sz="1600" i="1" dirty="0">
                <a:latin typeface="Arial" panose="020B0604020202020204"/>
              </a:rPr>
              <a:t>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6" name="TextovéPole 5"/>
          <p:cNvSpPr txBox="1"/>
          <p:nvPr>
            <p:custDataLst>
              <p:tags r:id="rId3"/>
            </p:custDataLst>
          </p:nvPr>
        </p:nvSpPr>
        <p:spPr>
          <a:xfrm>
            <a:off x="4455775" y="3156370"/>
            <a:ext cx="2221250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8 192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2 988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</a:t>
            </a:r>
          </a:p>
        </p:txBody>
      </p:sp>
      <p:sp>
        <p:nvSpPr>
          <p:cNvPr id="8" name="Šipka doprava 7"/>
          <p:cNvSpPr/>
          <p:nvPr/>
        </p:nvSpPr>
        <p:spPr>
          <a:xfrm>
            <a:off x="7150615" y="3324401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>
            <p:custDataLst>
              <p:tags r:id="rId4"/>
            </p:custDataLst>
          </p:nvPr>
        </p:nvSpPr>
        <p:spPr>
          <a:xfrm>
            <a:off x="8286750" y="3158610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Cca </a:t>
            </a:r>
            <a:r>
              <a:rPr lang="cs-CZ" sz="2200" b="1" dirty="0">
                <a:latin typeface="Arial" panose="020B0604020202020204"/>
              </a:rPr>
              <a:t>36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záchytů na 100tis. testů</a:t>
            </a:r>
          </a:p>
        </p:txBody>
      </p:sp>
      <p:sp>
        <p:nvSpPr>
          <p:cNvPr id="10" name="TextovéPole 9"/>
          <p:cNvSpPr txBox="1"/>
          <p:nvPr>
            <p:custDataLst>
              <p:tags r:id="rId5"/>
            </p:custDataLst>
          </p:nvPr>
        </p:nvSpPr>
        <p:spPr>
          <a:xfrm>
            <a:off x="456172" y="3275726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Ž</a:t>
            </a:r>
            <a:r>
              <a:rPr kumimoji="0" lang="cs-CZ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áci</a:t>
            </a:r>
            <a:r>
              <a:rPr kumimoji="0" lang="cs-CZ" sz="3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32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ovéPole 10"/>
          <p:cNvSpPr txBox="1"/>
          <p:nvPr>
            <p:custDataLst>
              <p:tags r:id="rId6"/>
            </p:custDataLst>
          </p:nvPr>
        </p:nvSpPr>
        <p:spPr>
          <a:xfrm>
            <a:off x="4417674" y="1170788"/>
            <a:ext cx="2160227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</a:t>
            </a: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532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556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</a:t>
            </a:r>
          </a:p>
        </p:txBody>
      </p:sp>
      <p:sp>
        <p:nvSpPr>
          <p:cNvPr id="12" name="Šipka doprava 11"/>
          <p:cNvSpPr/>
          <p:nvPr/>
        </p:nvSpPr>
        <p:spPr>
          <a:xfrm>
            <a:off x="7172504" y="1407712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ovéPole 12"/>
          <p:cNvSpPr txBox="1"/>
          <p:nvPr>
            <p:custDataLst>
              <p:tags r:id="rId7"/>
            </p:custDataLst>
          </p:nvPr>
        </p:nvSpPr>
        <p:spPr>
          <a:xfrm>
            <a:off x="8286749" y="1226505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Cca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36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záchytů na 100tis. testů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456172" y="1367895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Zaměstnanci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648748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14. 6. 2021 18:00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9"/>
            </p:custDataLst>
          </p:nvPr>
        </p:nvSpPr>
        <p:spPr>
          <a:xfrm>
            <a:off x="292231" y="4849009"/>
            <a:ext cx="3182928" cy="135421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</a:t>
            </a:r>
            <a:br>
              <a:rPr lang="cs-CZ" sz="2000" dirty="0">
                <a:solidFill>
                  <a:schemeClr val="bg1"/>
                </a:solidFill>
              </a:rPr>
            </a:br>
            <a:r>
              <a:rPr lang="cs-CZ" sz="2000" b="1" dirty="0">
                <a:solidFill>
                  <a:srgbClr val="FFFFFF"/>
                </a:solidFill>
                <a:latin typeface="Arial" panose="020B0604020202020204" pitchFamily="34" charset="0"/>
              </a:rPr>
              <a:t>11 098 </a:t>
            </a:r>
            <a:r>
              <a:rPr lang="cs-CZ" sz="2000" dirty="0">
                <a:solidFill>
                  <a:schemeClr val="bg1"/>
                </a:solidFill>
              </a:rPr>
              <a:t>nákaz u dětí </a:t>
            </a:r>
          </a:p>
          <a:p>
            <a:r>
              <a:rPr lang="cs-CZ" sz="2000" dirty="0">
                <a:solidFill>
                  <a:schemeClr val="bg1"/>
                </a:solidFill>
              </a:rPr>
              <a:t>(5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ovéPole 15"/>
          <p:cNvSpPr txBox="1"/>
          <p:nvPr>
            <p:custDataLst>
              <p:tags r:id="rId10"/>
            </p:custDataLst>
          </p:nvPr>
        </p:nvSpPr>
        <p:spPr>
          <a:xfrm>
            <a:off x="8964951" y="4973578"/>
            <a:ext cx="3210419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Testy provedené přímo ve školách potvrdily </a:t>
            </a:r>
          </a:p>
          <a:p>
            <a:r>
              <a:rPr lang="cs-CZ" sz="2200" b="1" dirty="0"/>
              <a:t>2 988 </a:t>
            </a:r>
            <a:r>
              <a:rPr lang="cs-CZ" sz="2200" dirty="0"/>
              <a:t>záchytů nákazy</a:t>
            </a:r>
          </a:p>
        </p:txBody>
      </p:sp>
      <p:sp>
        <p:nvSpPr>
          <p:cNvPr id="17" name="TextovéPole 16"/>
          <p:cNvSpPr txBox="1"/>
          <p:nvPr>
            <p:custDataLst>
              <p:tags r:id="rId11"/>
            </p:custDataLst>
          </p:nvPr>
        </p:nvSpPr>
        <p:spPr>
          <a:xfrm>
            <a:off x="4196094" y="4573164"/>
            <a:ext cx="4330707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Epidemická šetření všech záznamů v </a:t>
            </a:r>
            <a:r>
              <a:rPr lang="cs-CZ" sz="2200" b="1" dirty="0"/>
              <a:t>ISIN</a:t>
            </a:r>
            <a:r>
              <a:rPr lang="cs-CZ" sz="2200" dirty="0"/>
              <a:t> prokázala </a:t>
            </a:r>
          </a:p>
          <a:p>
            <a:r>
              <a:rPr lang="cs-CZ" sz="2200" b="1" dirty="0"/>
              <a:t>2 921 </a:t>
            </a:r>
            <a:r>
              <a:rPr lang="cs-CZ" sz="2200" dirty="0"/>
              <a:t>nákaz dětí ve věku 5 – 15 let pravděpodobně souvisejících se školním kolektivem </a:t>
            </a:r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0" y="2505075"/>
            <a:ext cx="12192000" cy="2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Šipka doprava 4"/>
          <p:cNvSpPr/>
          <p:nvPr/>
        </p:nvSpPr>
        <p:spPr>
          <a:xfrm>
            <a:off x="3746873" y="321187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Šipka doprava 20"/>
          <p:cNvSpPr/>
          <p:nvPr/>
        </p:nvSpPr>
        <p:spPr>
          <a:xfrm>
            <a:off x="3475159" y="1210900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Šipka doprava 22"/>
          <p:cNvSpPr/>
          <p:nvPr/>
        </p:nvSpPr>
        <p:spPr>
          <a:xfrm>
            <a:off x="3746873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Šipka doprava 24"/>
          <p:cNvSpPr/>
          <p:nvPr/>
        </p:nvSpPr>
        <p:spPr>
          <a:xfrm rot="10800000">
            <a:off x="8583951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/>
          <p:cNvSpPr txBox="1"/>
          <p:nvPr/>
        </p:nvSpPr>
        <p:spPr>
          <a:xfrm>
            <a:off x="3649937" y="782752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Testy ve školách 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1659867" y="2046941"/>
            <a:ext cx="786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 smtClean="0"/>
              <a:t>Primární záchyty nahlášené do CFA bez konfirmace</a:t>
            </a:r>
            <a:endParaRPr lang="cs-CZ" sz="1600" i="1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649937" y="2737924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Testy ve školách </a:t>
            </a:r>
          </a:p>
        </p:txBody>
      </p:sp>
      <p:sp>
        <p:nvSpPr>
          <p:cNvPr id="28" name="TextovéPole 27"/>
          <p:cNvSpPr txBox="1"/>
          <p:nvPr/>
        </p:nvSpPr>
        <p:spPr>
          <a:xfrm>
            <a:off x="1659867" y="4002113"/>
            <a:ext cx="786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 smtClean="0"/>
              <a:t>Primární záchyty nahlášené do CFA bez konfirmace</a:t>
            </a:r>
            <a:endParaRPr lang="cs-CZ" sz="1600" i="1" dirty="0"/>
          </a:p>
        </p:txBody>
      </p:sp>
      <p:sp>
        <p:nvSpPr>
          <p:cNvPr id="7" name="Ohnutá šipka 6"/>
          <p:cNvSpPr/>
          <p:nvPr/>
        </p:nvSpPr>
        <p:spPr>
          <a:xfrm rot="5400000">
            <a:off x="10300716" y="3727154"/>
            <a:ext cx="1318308" cy="7794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6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Populační záchyty nákazy u dětí různých věkových kategorií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latin typeface="Arial" panose="020B0604020202020204"/>
              </a:rPr>
              <a:t>(bez dělení na 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10" name="TextovéPole 9"/>
          <p:cNvSpPr txBox="1"/>
          <p:nvPr>
            <p:custDataLst>
              <p:tags r:id="rId3"/>
            </p:custDataLst>
          </p:nvPr>
        </p:nvSpPr>
        <p:spPr>
          <a:xfrm>
            <a:off x="224157" y="1009108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5 – 11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648748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14. 6. 2021 18:00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5"/>
            </p:custDataLst>
          </p:nvPr>
        </p:nvSpPr>
        <p:spPr>
          <a:xfrm>
            <a:off x="292231" y="1543834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6 892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(5 – 11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ovéPole 16"/>
          <p:cNvSpPr txBox="1"/>
          <p:nvPr>
            <p:custDataLst>
              <p:tags r:id="rId6"/>
            </p:custDataLst>
          </p:nvPr>
        </p:nvSpPr>
        <p:spPr>
          <a:xfrm>
            <a:off x="5289543" y="1402633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2 079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(30 % celku)</a:t>
            </a:r>
          </a:p>
        </p:txBody>
      </p:sp>
      <p:sp>
        <p:nvSpPr>
          <p:cNvPr id="23" name="Šipka doprava 22"/>
          <p:cNvSpPr/>
          <p:nvPr/>
        </p:nvSpPr>
        <p:spPr>
          <a:xfrm>
            <a:off x="4794623" y="1712431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/>
          <p:cNvSpPr txBox="1"/>
          <p:nvPr>
            <p:custDataLst>
              <p:tags r:id="rId7"/>
            </p:custDataLst>
          </p:nvPr>
        </p:nvSpPr>
        <p:spPr>
          <a:xfrm>
            <a:off x="224157" y="2725899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12 – 15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ovéPole 27"/>
          <p:cNvSpPr txBox="1"/>
          <p:nvPr>
            <p:custDataLst>
              <p:tags r:id="rId8"/>
            </p:custDataLst>
          </p:nvPr>
        </p:nvSpPr>
        <p:spPr>
          <a:xfrm>
            <a:off x="292231" y="3308250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pt-BR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cs-CZ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 206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(12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ovéPole 28"/>
          <p:cNvSpPr txBox="1"/>
          <p:nvPr>
            <p:custDataLst>
              <p:tags r:id="rId9"/>
            </p:custDataLst>
          </p:nvPr>
        </p:nvSpPr>
        <p:spPr>
          <a:xfrm>
            <a:off x="5289543" y="3149720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842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(20 % celku)</a:t>
            </a:r>
          </a:p>
        </p:txBody>
      </p:sp>
      <p:sp>
        <p:nvSpPr>
          <p:cNvPr id="30" name="Šipka doprava 29"/>
          <p:cNvSpPr/>
          <p:nvPr/>
        </p:nvSpPr>
        <p:spPr>
          <a:xfrm>
            <a:off x="4794623" y="345951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/>
          <p:cNvSpPr txBox="1"/>
          <p:nvPr>
            <p:custDataLst>
              <p:tags r:id="rId10"/>
            </p:custDataLst>
          </p:nvPr>
        </p:nvSpPr>
        <p:spPr>
          <a:xfrm>
            <a:off x="224157" y="4518452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16 – 19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/>
          <p:cNvSpPr txBox="1"/>
          <p:nvPr>
            <p:custDataLst>
              <p:tags r:id="rId11"/>
            </p:custDataLst>
          </p:nvPr>
        </p:nvSpPr>
        <p:spPr>
          <a:xfrm>
            <a:off x="292231" y="5081753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3 517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(16 – 19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TextovéPole 32"/>
          <p:cNvSpPr txBox="1"/>
          <p:nvPr>
            <p:custDataLst>
              <p:tags r:id="rId12"/>
            </p:custDataLst>
          </p:nvPr>
        </p:nvSpPr>
        <p:spPr>
          <a:xfrm>
            <a:off x="5289543" y="4913698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123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(3 % celku)</a:t>
            </a:r>
          </a:p>
        </p:txBody>
      </p:sp>
      <p:sp>
        <p:nvSpPr>
          <p:cNvPr id="34" name="Šipka doprava 33"/>
          <p:cNvSpPr/>
          <p:nvPr/>
        </p:nvSpPr>
        <p:spPr>
          <a:xfrm>
            <a:off x="4794623" y="5204446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/>
          <p:cNvSpPr txBox="1"/>
          <p:nvPr>
            <p:custDataLst>
              <p:tags r:id="rId13"/>
            </p:custDataLst>
          </p:nvPr>
        </p:nvSpPr>
        <p:spPr>
          <a:xfrm>
            <a:off x="9505950" y="2357659"/>
            <a:ext cx="2581275" cy="31085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Průběžně hodnocená data</a:t>
            </a:r>
          </a:p>
          <a:p>
            <a:r>
              <a:rPr lang="cs-CZ" sz="1400" dirty="0"/>
              <a:t>o nákazách žáků ukazují </a:t>
            </a:r>
          </a:p>
          <a:p>
            <a:r>
              <a:rPr lang="cs-CZ" sz="1400" dirty="0"/>
              <a:t>na logický gradient v podílu nákaz souvisejících se školou (výsledky epidemických šetření KHS). </a:t>
            </a:r>
          </a:p>
          <a:p>
            <a:r>
              <a:rPr lang="cs-CZ" sz="1400" dirty="0"/>
              <a:t>Věková kategorie, která je nejdéle ve škole (5 – 11 let) vykazuje 30 % z celkem zachycených nákaz (po 12.4.) jako souvisejících se školou, dále tento podíl klesá k 20 % (třída 12 – 15 let) a k 3 % (16 – 19 let). </a:t>
            </a:r>
          </a:p>
        </p:txBody>
      </p:sp>
    </p:spTree>
    <p:extLst>
      <p:ext uri="{BB962C8B-B14F-4D97-AF65-F5344CB8AC3E}">
        <p14:creationId xmlns:p14="http://schemas.microsoft.com/office/powerpoint/2010/main" val="251977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-15 let</a:t>
            </a:r>
            <a:r>
              <a:rPr lang="cs-CZ" dirty="0"/>
              <a:t> mezi 12.4 – 13.6.2021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1495418"/>
              </p:ext>
            </p:extLst>
          </p:nvPr>
        </p:nvGraphicFramePr>
        <p:xfrm>
          <a:off x="700436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11 098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10 549 (95,1%)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3 370 (30,4%)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7 179 (64,7%)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549 (4,9%)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291 (2,6%)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258 (2,3%)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202907"/>
            <a:ext cx="5779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13.6.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9526704"/>
              </p:ext>
            </p:extLst>
          </p:nvPr>
        </p:nvGraphicFramePr>
        <p:xfrm>
          <a:off x="6751384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2 921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2 851 (97,6%)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871 (29,8%)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1 980 (67,8%)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70 (2,4%)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34 (1,2%)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36 (1,2%)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5819" y="1202907"/>
            <a:ext cx="5782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13.6.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586887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918963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918963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918963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918963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586887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99865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99865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918963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99865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99865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918963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586887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32989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43835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</a:t>
            </a:r>
            <a:r>
              <a:rPr lang="en-US" u="sng" dirty="0"/>
              <a:t>1</a:t>
            </a:r>
            <a:r>
              <a:rPr lang="cs-CZ" u="sng" dirty="0"/>
              <a:t> let</a:t>
            </a:r>
            <a:r>
              <a:rPr lang="cs-CZ" dirty="0"/>
              <a:t> mezi 12.4 – 13.6.2021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8002335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6 892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6 592 (95,6%)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2 017 (29,3%)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4 575 (66,4%)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300 (4,4%)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153 (2,2%)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147 (2,1%)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08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–13.6.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00485721"/>
              </p:ext>
            </p:extLst>
          </p:nvPr>
        </p:nvGraphicFramePr>
        <p:xfrm>
          <a:off x="6656134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2 079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2 035 (97,9%)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606 (29,1%)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1 429 (68,7%)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44 (2,1%)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17 (0,8%)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27 (1,3%)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00569" y="1155282"/>
            <a:ext cx="5782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13.6.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491637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823713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823713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823713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823713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491637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04615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04615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823713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04615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04615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823713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491637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191969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cs-CZ" u="sng" dirty="0"/>
              <a:t>12-15 let</a:t>
            </a:r>
            <a:r>
              <a:rPr lang="cs-CZ" dirty="0"/>
              <a:t> mezi 12.4 – 13.6.2021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2508823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4 206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3 957 (94,1%)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1 353 (32,2%)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2 604 (61,9%)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249 (5,9%)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138 (3,3%)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111 (2,6%)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79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13.6.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graphicFrame>
        <p:nvGraphicFramePr>
          <p:cNvPr id="35" name="Table 39">
            <a:extLst>
              <a:ext uri="{FF2B5EF4-FFF2-40B4-BE49-F238E27FC236}">
                <a16:creationId xmlns:a16="http://schemas.microsoft.com/office/drawing/2014/main" id="{ECF8D81E-48FD-47AC-95EA-897CD0D322D4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80828064"/>
              </p:ext>
            </p:extLst>
          </p:nvPr>
        </p:nvGraphicFramePr>
        <p:xfrm>
          <a:off x="6684709" y="2009735"/>
          <a:ext cx="5500086" cy="4432769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842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816 (96,9%)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625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265 (31,5%)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551 (65,4%)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26 (3,1%)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17 (2,0%)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9 (1,1%)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cxnSp>
        <p:nvCxnSpPr>
          <p:cNvPr id="36" name="Connector: Elbow 41">
            <a:extLst>
              <a:ext uri="{FF2B5EF4-FFF2-40B4-BE49-F238E27FC236}">
                <a16:creationId xmlns:a16="http://schemas.microsoft.com/office/drawing/2014/main" id="{A857519A-CA40-411D-980E-698A4B9412F3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10800000" flipH="1" flipV="1">
            <a:off x="6520212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42">
            <a:extLst>
              <a:ext uri="{FF2B5EF4-FFF2-40B4-BE49-F238E27FC236}">
                <a16:creationId xmlns:a16="http://schemas.microsoft.com/office/drawing/2014/main" id="{11C712BA-6083-45F2-BAC7-D646EB9DCE80}"/>
              </a:ext>
            </a:extLst>
          </p:cNvPr>
          <p:cNvCxnSpPr>
            <a:cxnSpLocks/>
            <a:stCxn id="62" idx="2"/>
            <a:endCxn id="57" idx="2"/>
          </p:cNvCxnSpPr>
          <p:nvPr/>
        </p:nvCxnSpPr>
        <p:spPr>
          <a:xfrm rot="10800000" flipH="1" flipV="1">
            <a:off x="6852288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43">
            <a:extLst>
              <a:ext uri="{FF2B5EF4-FFF2-40B4-BE49-F238E27FC236}">
                <a16:creationId xmlns:a16="http://schemas.microsoft.com/office/drawing/2014/main" id="{244AF209-2F82-4B3B-8771-D86CB9D0AA7C}"/>
              </a:ext>
            </a:extLst>
          </p:cNvPr>
          <p:cNvCxnSpPr>
            <a:cxnSpLocks/>
            <a:stCxn id="62" idx="2"/>
            <a:endCxn id="58" idx="2"/>
          </p:cNvCxnSpPr>
          <p:nvPr/>
        </p:nvCxnSpPr>
        <p:spPr>
          <a:xfrm rot="10800000" flipH="1" flipV="1">
            <a:off x="6852288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44">
            <a:extLst>
              <a:ext uri="{FF2B5EF4-FFF2-40B4-BE49-F238E27FC236}">
                <a16:creationId xmlns:a16="http://schemas.microsoft.com/office/drawing/2014/main" id="{69C42B24-0189-4D75-B374-7EFD2DAAED6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10800000" flipH="1" flipV="1">
            <a:off x="6852288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5">
            <a:extLst>
              <a:ext uri="{FF2B5EF4-FFF2-40B4-BE49-F238E27FC236}">
                <a16:creationId xmlns:a16="http://schemas.microsoft.com/office/drawing/2014/main" id="{7A50D906-639B-4F20-895A-E56E8A2F8918}"/>
              </a:ext>
            </a:extLst>
          </p:cNvPr>
          <p:cNvCxnSpPr>
            <a:cxnSpLocks/>
            <a:stCxn id="59" idx="2"/>
            <a:endCxn id="61" idx="2"/>
          </p:cNvCxnSpPr>
          <p:nvPr/>
        </p:nvCxnSpPr>
        <p:spPr>
          <a:xfrm rot="10800000" flipH="1" flipV="1">
            <a:off x="6852288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6">
            <a:extLst>
              <a:ext uri="{FF2B5EF4-FFF2-40B4-BE49-F238E27FC236}">
                <a16:creationId xmlns:a16="http://schemas.microsoft.com/office/drawing/2014/main" id="{2E8EBDA0-CEA2-4C7B-857F-599F39037B81}"/>
              </a:ext>
            </a:extLst>
          </p:cNvPr>
          <p:cNvSpPr/>
          <p:nvPr/>
        </p:nvSpPr>
        <p:spPr>
          <a:xfrm>
            <a:off x="6520212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id="{E8A199F8-C841-4529-BA30-699B96B16DED}"/>
              </a:ext>
            </a:extLst>
          </p:cNvPr>
          <p:cNvSpPr/>
          <p:nvPr/>
        </p:nvSpPr>
        <p:spPr>
          <a:xfrm>
            <a:off x="7333190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2BEC8467-23A1-4CFC-BFCE-1383ECB0A7BD}"/>
              </a:ext>
            </a:extLst>
          </p:cNvPr>
          <p:cNvSpPr/>
          <p:nvPr/>
        </p:nvSpPr>
        <p:spPr>
          <a:xfrm>
            <a:off x="7333190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6F449461-D626-4F4A-A5B9-452A8D2903AA}"/>
              </a:ext>
            </a:extLst>
          </p:cNvPr>
          <p:cNvSpPr/>
          <p:nvPr/>
        </p:nvSpPr>
        <p:spPr>
          <a:xfrm>
            <a:off x="6852288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9728F3B6-94A4-47B6-8C2C-B3F52397DF90}"/>
              </a:ext>
            </a:extLst>
          </p:cNvPr>
          <p:cNvSpPr/>
          <p:nvPr/>
        </p:nvSpPr>
        <p:spPr>
          <a:xfrm>
            <a:off x="7333190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Oval 51">
            <a:extLst>
              <a:ext uri="{FF2B5EF4-FFF2-40B4-BE49-F238E27FC236}">
                <a16:creationId xmlns:a16="http://schemas.microsoft.com/office/drawing/2014/main" id="{CECD612A-9766-4A55-86EA-8C4A1F50DA1C}"/>
              </a:ext>
            </a:extLst>
          </p:cNvPr>
          <p:cNvSpPr/>
          <p:nvPr/>
        </p:nvSpPr>
        <p:spPr>
          <a:xfrm>
            <a:off x="7333190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6E05142A-6F83-425E-96C8-385291A504C2}"/>
              </a:ext>
            </a:extLst>
          </p:cNvPr>
          <p:cNvSpPr/>
          <p:nvPr/>
        </p:nvSpPr>
        <p:spPr>
          <a:xfrm>
            <a:off x="6852288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3" name="Connector: Elbow 53">
            <a:extLst>
              <a:ext uri="{FF2B5EF4-FFF2-40B4-BE49-F238E27FC236}">
                <a16:creationId xmlns:a16="http://schemas.microsoft.com/office/drawing/2014/main" id="{58161BC0-4A37-4A9D-9532-DCC329AE9465}"/>
              </a:ext>
            </a:extLst>
          </p:cNvPr>
          <p:cNvCxnSpPr>
            <a:cxnSpLocks/>
            <a:stCxn id="56" idx="2"/>
            <a:endCxn id="62" idx="2"/>
          </p:cNvCxnSpPr>
          <p:nvPr/>
        </p:nvCxnSpPr>
        <p:spPr>
          <a:xfrm rot="10800000" flipH="1" flipV="1">
            <a:off x="6520212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ED35EB35-A2D4-47EB-B714-BB760F562F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29144" y="1155282"/>
            <a:ext cx="5782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13.6.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389688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Celkové počty nově potvrzených případů </a:t>
            </a:r>
          </a:p>
          <a:p>
            <a:r>
              <a:rPr lang="cs-CZ" sz="4000" b="1" dirty="0"/>
              <a:t>dětí v populaci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324566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596C74F-0221-4E8A-956E-65A82E2B961A}"/>
              </a:ext>
            </a:extLst>
          </p:cNvPr>
          <p:cNvSpPr txBox="1"/>
          <p:nvPr/>
        </p:nvSpPr>
        <p:spPr>
          <a:xfrm>
            <a:off x="2162175" y="6545102"/>
            <a:ext cx="707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5865284"/>
              </p:ext>
            </p:extLst>
          </p:nvPr>
        </p:nvGraphicFramePr>
        <p:xfrm>
          <a:off x="1392508" y="1399769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238654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67424" y="1468996"/>
            <a:ext cx="2117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1. 3. přerušení veškeré prezenční výuky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223467" y="1825001"/>
            <a:ext cx="0" cy="8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/>
        </p:nvSpPr>
        <p:spPr>
          <a:xfrm>
            <a:off x="265215" y="697003"/>
            <a:ext cx="1134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klesá ve všech věkových kategoriích dětí. 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49699" y="2137947"/>
            <a:ext cx="245727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 4. otevřeny MŠ pro předškolní děti, návrat 1. stupně</a:t>
            </a:r>
            <a:r>
              <a:rPr kumimoji="0" lang="cs-CZ" sz="1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ZŠ v rotačním režimu</a:t>
            </a:r>
            <a:endParaRPr kumimoji="0" lang="cs-CZ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937352" y="2975133"/>
            <a:ext cx="0" cy="90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EC83A386-1D77-43BD-98DD-1074CDE32BD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32892" y="1559490"/>
            <a:ext cx="419520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200" b="1" i="1" dirty="0">
                <a:solidFill>
                  <a:srgbClr val="000000"/>
                </a:solidFill>
              </a:rPr>
              <a:t>26. 4. MŠ otevřeny zcela, SŠ a VOŠ praktické vyučování v PLK, HKK, KVK </a:t>
            </a:r>
            <a:br>
              <a:rPr lang="cs-CZ" sz="1200" b="1" i="1" dirty="0">
                <a:solidFill>
                  <a:srgbClr val="000000"/>
                </a:solidFill>
              </a:rPr>
            </a:br>
            <a:r>
              <a:rPr lang="cs-CZ" sz="1200" b="1" i="1" dirty="0">
                <a:solidFill>
                  <a:srgbClr val="000000"/>
                </a:solidFill>
              </a:rPr>
              <a:t>od 3. 5. dále STC, LBK, PAK, PHA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 s rozšířením rotační výuky 2. st. ZŠ a od 10. 5. ve zbývajících krajích</a:t>
            </a:r>
            <a:endParaRPr lang="cs-CZ" sz="1200" b="1" i="1" dirty="0">
              <a:solidFill>
                <a:srgbClr val="000000"/>
              </a:solidFill>
            </a:endParaRP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EA45419-FFE6-41F1-9778-325DBC06FC41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264614" y="2461112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931B54ED-96B8-4B0B-88B2-56F3421552FF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7580559" y="2461111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6BF9B4A-EA00-4154-9ADA-5E9222B2A3C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8013628" y="2461111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5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2454D-DD98-4298-B7F5-F6E7FDB99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8577"/>
            <a:ext cx="11686436" cy="576000"/>
          </a:xfrm>
        </p:spPr>
        <p:txBody>
          <a:bodyPr/>
          <a:lstStyle/>
          <a:p>
            <a:pPr algn="ctr"/>
            <a:r>
              <a:rPr lang="cs-CZ" sz="2400" dirty="0"/>
              <a:t>Harmonogram otevírání školských zařízení v krajích ČR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B917A4C-0A6E-4A20-B4B4-7BEC1A524D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3843" y="837488"/>
          <a:ext cx="10263501" cy="5435344"/>
        </p:xfrm>
        <a:graphic>
          <a:graphicData uri="http://schemas.openxmlformats.org/drawingml/2006/table">
            <a:tbl>
              <a:tblPr/>
              <a:tblGrid>
                <a:gridCol w="1557713">
                  <a:extLst>
                    <a:ext uri="{9D8B030D-6E8A-4147-A177-3AD203B41FA5}">
                      <a16:colId xmlns:a16="http://schemas.microsoft.com/office/drawing/2014/main" val="121576139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1935044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652802359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22872413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5015731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711309026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41985561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3161230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4501224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83752418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265492353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285019563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08247929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78618505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676138909"/>
                    </a:ext>
                  </a:extLst>
                </a:gridCol>
              </a:tblGrid>
              <a:tr h="58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Datum změny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PHA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91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- předškolní děti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bez roušek a testování dětí (pouze zaměstnanci),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- 1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rotačně, 2x týdně testy a roušky 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4067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435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zcela, ZŠ - 2.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11-15 let 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vč. niž. st.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rotačně, test 2x týdně (1. st. 1x týdně),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14397"/>
                  </a:ext>
                </a:extLst>
              </a:tr>
              <a:tr h="78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MŠ zcela, ZŠ - 2. stupeň (vč. niž.st. gymnázií) rotačně, test 2x týdně (1. st. 1x týdně), 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Otevření škol ve zbývajících krajích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dle režimu z 3. 5. 2021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56110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(</a:t>
                      </a:r>
                      <a:r>
                        <a:rPr lang="pl-PL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6-15 let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zcela a bez rotací (test 1x týdně)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rotací 1. stupeň ZŠ (2. st. 2x týdně test)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3525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stupeň ZŠ bez rotací v celé ČR (test 1x týdně),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teoretická výuka bez rotací (test 1x týdně) na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19-22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a VŠ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19-25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1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2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 16">
            <a:extLst>
              <a:ext uri="{FF2B5EF4-FFF2-40B4-BE49-F238E27FC236}">
                <a16:creationId xmlns:a16="http://schemas.microsoft.com/office/drawing/2014/main" id="{82435891-AD00-4FB1-A73A-2B68645AA38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6772584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31" name="Graf 16">
            <a:extLst>
              <a:ext uri="{FF2B5EF4-FFF2-40B4-BE49-F238E27FC236}">
                <a16:creationId xmlns:a16="http://schemas.microsoft.com/office/drawing/2014/main" id="{7266C885-8B68-464B-99FA-0474E08AA17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7368767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testů na 100 tis. dětí v čase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6200000">
            <a:off x="-35890" y="160091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15192150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78900300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899980656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441344528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7A93131A-8E01-44B7-A2A2-A1EFEC4360B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13856" y="5512348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N=683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82487157-9490-45CB-A4BF-887D0952671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992129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N=528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8AD0D1D-DDE7-45FA-A69D-268EA000744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414538" y="255552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N=6 378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0191FCF-0AC0-4145-960F-283F6CCEFCE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876412" y="2513080"/>
            <a:ext cx="816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N=9 567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5E3DA0-21F5-4650-971E-957CCD67CF9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876413" y="5606287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N=14 406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A804B45-F645-487E-B6EF-5C2CC8EDA31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334250" y="5608432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N=9 880</a:t>
            </a:r>
          </a:p>
        </p:txBody>
      </p:sp>
    </p:spTree>
    <p:extLst>
      <p:ext uri="{BB962C8B-B14F-4D97-AF65-F5344CB8AC3E}">
        <p14:creationId xmlns:p14="http://schemas.microsoft.com/office/powerpoint/2010/main" val="253800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nově COVID-19 pozitivních na 100 testů u dětí v čase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028547511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97175908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32" name="Graf 16">
            <a:extLst>
              <a:ext uri="{FF2B5EF4-FFF2-40B4-BE49-F238E27FC236}">
                <a16:creationId xmlns:a16="http://schemas.microsoft.com/office/drawing/2014/main" id="{0D0112F6-E60E-4310-AF92-E2A52E7E478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446779173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2160050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6" name="Graf 16">
            <a:extLst>
              <a:ext uri="{FF2B5EF4-FFF2-40B4-BE49-F238E27FC236}">
                <a16:creationId xmlns:a16="http://schemas.microsoft.com/office/drawing/2014/main" id="{6DEB7949-763A-40DA-B63C-FE897037DA76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12639184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339069686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30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31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6200000">
            <a:off x="-46432" y="172402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765CE34-BA7B-4D0A-BDD0-7754F6E059CC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561431" y="5512348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N=683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95EB96D-4360-4A5F-BBA6-DD6970FBD8A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260883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N=528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59BA51D-7547-4F6A-AF8C-73B62C7974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688015" y="255552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N=6 378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B50F700-BD9B-4F07-9F57-5ACB46BC8E8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181445" y="2555522"/>
            <a:ext cx="8409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N=9 567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A38787E-9710-4D2A-A711-372AE644843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138962" y="5639306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N=14 406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A9C1513-F4A3-42A4-BC61-9C1BE01CB4D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615689" y="5648216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N=9 880</a:t>
            </a:r>
          </a:p>
        </p:txBody>
      </p:sp>
    </p:spTree>
    <p:extLst>
      <p:ext uri="{BB962C8B-B14F-4D97-AF65-F5344CB8AC3E}">
        <p14:creationId xmlns:p14="http://schemas.microsoft.com/office/powerpoint/2010/main" val="311492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9075" y="3321459"/>
            <a:ext cx="8050306" cy="332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14.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0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4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85FA95-C1A5-4C64-9392-6663D81F7BA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81363309"/>
              </p:ext>
            </p:extLst>
          </p:nvPr>
        </p:nvGraphicFramePr>
        <p:xfrm>
          <a:off x="5037332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F703C0B-9F55-4E7D-AB33-CC7F35F8E1C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93C1B-0E57-4EEE-BDE7-3CD426FEEC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99AA1-AE13-4028-BD9E-E6A0DCA21FD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6FDF4-9B38-4E3D-886C-CED72EB7981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8A358-90FD-454C-9CE9-E00A52C21BB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769A-120C-4CE2-8E85-73A08F37D74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D48701E7-F1B4-4F9C-8212-C3B87420926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1C140140-1983-45CC-A10B-066345AEDC3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729748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</a:t>
            </a: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402AE3F-0527-47EC-A054-0F2CB5E32C7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920617" y="1727136"/>
            <a:ext cx="30523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Počty nově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nakažených dětí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věku 0 – 4 let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 sledované období ve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všech krajích klesají. </a:t>
            </a: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především kraj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Vysočina. Jde avšak o velmi nízký výskyt (&lt; 20/100 tis. dětí dané třídy za 7 dní). </a:t>
            </a: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61754247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429402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3673515"/>
            <a:ext cx="8050306" cy="314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14.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5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11 let</a:t>
            </a:r>
            <a:endParaRPr lang="cs-CZ" sz="20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99AA1-AE13-4028-BD9E-E6A0DCA21F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6FDF4-9B38-4E3D-886C-CED72EB7981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769A-120C-4CE2-8E85-73A08F37D74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6FB5FCE5-711C-4C26-8879-27C613FC76D5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91433061"/>
              </p:ext>
            </p:extLst>
          </p:nvPr>
        </p:nvGraphicFramePr>
        <p:xfrm>
          <a:off x="4849396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9" name="Rectangle 14">
            <a:extLst>
              <a:ext uri="{FF2B5EF4-FFF2-40B4-BE49-F238E27FC236}">
                <a16:creationId xmlns:a16="http://schemas.microsoft.com/office/drawing/2014/main" id="{917AEC26-943C-4BAF-A0AF-9551675FCB6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F7C36DEF-778B-4375-AA60-A601C49BBA0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9D08931-F140-400B-AEF1-5ED5FBA4931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BDA947B-5EF2-4284-B5B5-03EB0325FFD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54B0F530-38B8-4DA9-A11D-B8541C2A296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729748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C3199B8A-F6F3-4DFE-BF90-70294CC448A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2149019"/>
            <a:ext cx="327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Počty nově nakažených dětí ve věku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za sledované období ve všech krajích klesají. </a:t>
            </a:r>
          </a:p>
          <a:p>
            <a:pPr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především kraj </a:t>
            </a:r>
          </a:p>
          <a:p>
            <a:pPr>
              <a:defRPr/>
            </a:pP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Zlínský a Jihočeský.</a:t>
            </a: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38838850"/>
              </p:ext>
            </p:extLst>
          </p:nvPr>
        </p:nvGraphicFramePr>
        <p:xfrm>
          <a:off x="55986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253784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824" y="2988739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14.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12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19 let</a:t>
            </a:r>
            <a:endParaRPr lang="cs-CZ" sz="2000" dirty="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703C0B-9F55-4E7D-AB33-CC7F35F8E1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93C1B-0E57-4EEE-BDE7-3CD426FEEC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8A358-90FD-454C-9CE9-E00A52C21B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79310191"/>
              </p:ext>
            </p:extLst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9" name="TextBox 16">
            <a:extLst>
              <a:ext uri="{FF2B5EF4-FFF2-40B4-BE49-F238E27FC236}">
                <a16:creationId xmlns:a16="http://schemas.microsoft.com/office/drawing/2014/main" id="{49DD5679-FB51-41D3-B6F9-89ECAD0AA80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AA2AF1B9-964B-4451-BED5-A91D3BA022D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07B47C78-2DF9-4B3E-BB33-B6B7E6F42C8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FD59DF9-D173-45BA-A7B7-9793ED6E471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06A69B2-B455-46C3-AAF9-9E1582D02E8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28197353-E87D-4843-92C6-B53E5C792A3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950B1CED-E1EB-4514-A55F-35A58766637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AC523703-45E9-42CF-9603-6A0CE7BB9CA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729748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</a:t>
            </a: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B4D4F4-E08B-4EAC-A9E6-A9370CD80C3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635356" y="1656287"/>
            <a:ext cx="34275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Počty nově nakažených dětí ve věku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za sledované období ve všech krajích klesají. </a:t>
            </a: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registrují kraje Liberecký, Plzeňský a Jihočeský. Ve všech třech krajích jde o relativně vysoký výskyt převyšující hodnotu 50/100 tis. osob v daném věku za 7 dní.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301898577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42668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Kumulativní počet testů provedených přímo ve školách 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200" y="648748"/>
            <a:ext cx="7311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14. 6. 2021 18:00 -&gt; celkový přehled bez dělení dle věkových skupin žáků</a:t>
            </a:r>
            <a:endParaRPr lang="cs-CZ" sz="1400" i="1" dirty="0"/>
          </a:p>
        </p:txBody>
      </p:sp>
      <p:graphicFrame>
        <p:nvGraphicFramePr>
          <p:cNvPr id="10" name="Graf 16">
            <a:extLst>
              <a:ext uri="{FF2B5EF4-FFF2-40B4-BE49-F238E27FC236}">
                <a16:creationId xmlns:a16="http://schemas.microsoft.com/office/drawing/2014/main" id="{3A451FDC-44C3-49C1-9378-D6D6BC55CE2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1420819"/>
              </p:ext>
            </p:extLst>
          </p:nvPr>
        </p:nvGraphicFramePr>
        <p:xfrm>
          <a:off x="559687" y="1099751"/>
          <a:ext cx="11460862" cy="542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Obdélník 11">
            <a:extLst>
              <a:ext uri="{FF2B5EF4-FFF2-40B4-BE49-F238E27FC236}">
                <a16:creationId xmlns:a16="http://schemas.microsoft.com/office/drawing/2014/main" id="{4E11FDD2-C553-4CA5-95B2-1ADDA68989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018131" y="3390256"/>
            <a:ext cx="458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umulativní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počet provedených testů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559DA486-5B4D-4CF3-B2A1-103CD2BC1928}"/>
              </a:ext>
            </a:extLst>
          </p:cNvPr>
          <p:cNvGrpSpPr/>
          <p:nvPr/>
        </p:nvGrpSpPr>
        <p:grpSpPr>
          <a:xfrm>
            <a:off x="1655097" y="1583258"/>
            <a:ext cx="2057077" cy="777412"/>
            <a:chOff x="1655097" y="1583258"/>
            <a:chExt cx="2057077" cy="777412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92C0E3F8-2447-4A01-AEF4-0B4F66FC9508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475415" y="1583258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>
                  <a:solidFill>
                    <a:srgbClr val="000000"/>
                  </a:solidFill>
                </a:rPr>
                <a:t>Žáci</a:t>
              </a:r>
              <a:endParaRPr lang="cs-CZ" sz="1400" i="1" dirty="0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8E946716-5D4D-4616-9BBC-6ABF19E8568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475415" y="2052893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/>
                <a:t>Zaměstnanci</a:t>
              </a:r>
            </a:p>
          </p:txBody>
        </p: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802A874-F297-42E0-8C76-702FD285E353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655097" y="1746056"/>
              <a:ext cx="620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816A37-A9CE-41EA-87A4-E63CEBE7D94E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655097" y="2206782"/>
              <a:ext cx="6205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41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04775" y="117608"/>
            <a:ext cx="11953875" cy="58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Testy</a:t>
            </a:r>
            <a:r>
              <a:rPr kumimoji="0" lang="cs-CZ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prováděné přímo ve školách jsou školami </a:t>
            </a:r>
            <a:r>
              <a:rPr kumimoji="0" lang="cs-CZ" sz="280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agregovaně</a:t>
            </a:r>
            <a:r>
              <a:rPr kumimoji="0" lang="cs-CZ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hlášeny do centrálního systému, který umožňuje sledovat vývoj pozitivních záchytů nákazy.</a:t>
            </a:r>
            <a:endParaRPr kumimoji="0" lang="cs-CZ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Z průběžných dat vyplývá,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že testy prováděné ve školách neindikují systémový rizikový vývoj či kontinuální eskalaci v šíření epidemie. Hodnoty v jednotlivých krajích různě v čase fluktuují, ale kontinuálně nerostou.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V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posledním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hodnoceném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období (</a:t>
            </a:r>
            <a:r>
              <a:rPr lang="cs-CZ" sz="2800" b="1" dirty="0" smtClean="0">
                <a:solidFill>
                  <a:prstClr val="black"/>
                </a:solidFill>
                <a:latin typeface="Calibri" panose="020F0502020204030204"/>
              </a:rPr>
              <a:t>31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.5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– 13.6.)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je situace stabilizovaná, počty zachycených nákaz ve školách klesají nebo se ve většině krajů drží na úrovni dlouhodobého průměru. Zvýšené počty nákaz u </a:t>
            </a:r>
            <a:r>
              <a:rPr kumimoji="0" lang="cs-CZ" sz="28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dět</a:t>
            </a:r>
            <a:r>
              <a:rPr lang="cs-CZ" sz="2800" b="1" dirty="0" smtClean="0">
                <a:solidFill>
                  <a:prstClr val="black"/>
                </a:solidFill>
                <a:latin typeface="Calibri" panose="020F0502020204030204"/>
              </a:rPr>
              <a:t>í a mladistvých vykazují kraje s celkově vyšší virovou zátěží (LBK, ZLK, JČK), nikde avšak epidemie                      v nízkých věkových kategoriích obyvatel dlouhodobě neroste.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55201" y="1320322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55201" y="6031182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12.4–13.6.2021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2014685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35196" y="1893272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žáci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22919906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848827" y="1902635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zaměstnanci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14. 6. 2021 18:00</a:t>
            </a:r>
            <a:endParaRPr lang="cs-CZ" sz="1400" i="1" dirty="0"/>
          </a:p>
        </p:txBody>
      </p:sp>
      <p:sp>
        <p:nvSpPr>
          <p:cNvPr id="2" name="Obdélník 1"/>
          <p:cNvSpPr/>
          <p:nvPr/>
        </p:nvSpPr>
        <p:spPr>
          <a:xfrm>
            <a:off x="1243240" y="1031009"/>
            <a:ext cx="10777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Celkové absolutní počty pozitivních záchytů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34314" y="1639506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646254" y="1639506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9659569" y="5630645"/>
            <a:ext cx="2656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72611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12.4–13.6.2021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599197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056924" y="1893272"/>
            <a:ext cx="3381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žáků na 100 tis. testů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02643406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4039" y="1902635"/>
            <a:ext cx="358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učitelů na 100 tis. testů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14. 6. 2021 18:00</a:t>
            </a:r>
            <a:endParaRPr lang="cs-CZ" sz="1400" i="1" dirty="0"/>
          </a:p>
        </p:txBody>
      </p:sp>
      <p:sp>
        <p:nvSpPr>
          <p:cNvPr id="2" name="Obdélník 1"/>
          <p:cNvSpPr/>
          <p:nvPr>
            <p:custDataLst>
              <p:tags r:id="rId7"/>
            </p:custDataLst>
          </p:nvPr>
        </p:nvSpPr>
        <p:spPr>
          <a:xfrm>
            <a:off x="1173083" y="1058739"/>
            <a:ext cx="10674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Počty pozitivních záchytů na 100 tisíc testů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08998" y="1687128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398604" y="1687128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10007960" y="5415201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193130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dle krajů (přepočet na 100tis. testů)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EE0DB2-2682-4D37-A37F-9BFB1E10B44C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2668983"/>
              </p:ext>
            </p:extLst>
          </p:nvPr>
        </p:nvGraphicFramePr>
        <p:xfrm>
          <a:off x="164994" y="615452"/>
          <a:ext cx="11584511" cy="6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235">
                  <a:extLst>
                    <a:ext uri="{9D8B030D-6E8A-4147-A177-3AD203B41FA5}">
                      <a16:colId xmlns:a16="http://schemas.microsoft.com/office/drawing/2014/main" val="1875920252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692636823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2273268959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385100031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152331077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1217694765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1808379932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011977694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3177548622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163920331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1182237422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2402046036"/>
                    </a:ext>
                  </a:extLst>
                </a:gridCol>
                <a:gridCol w="849523">
                  <a:extLst>
                    <a:ext uri="{9D8B030D-6E8A-4147-A177-3AD203B41FA5}">
                      <a16:colId xmlns:a16="http://schemas.microsoft.com/office/drawing/2014/main" val="2275635768"/>
                    </a:ext>
                  </a:extLst>
                </a:gridCol>
              </a:tblGrid>
              <a:tr h="425128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Počet pozitivních žáků na 100 000 testů*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Počet pozitivních zaměstnanců na 100 000 testů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79627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1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2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3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1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2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  <a:latin typeface="+mj-lt"/>
                        </a:rPr>
                        <a:t>Týden 3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005095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3.5. – 9.5.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3.5. – 9.5.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32302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Hlavní město Praha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498492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Středočeský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37651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Jihočeský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153328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Plzeňský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37266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>
                          <a:effectLst/>
                          <a:latin typeface="+mj-lt"/>
                        </a:rPr>
                        <a:t>Karlovarský kraj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37246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Ústecký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49927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Liberecký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200003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Královéhradecký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77039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Pardubický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61970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Kraj Vysočina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73110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Jihomoravský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20904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Olomoucký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80585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Zlínský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102,2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129,1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50184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 dirty="0">
                          <a:effectLst/>
                          <a:latin typeface="+mj-lt"/>
                        </a:rPr>
                        <a:t>Moravskoslezský kraj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47631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j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990863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9C1FABC3-68C3-430D-8101-D384F9E55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6419" y="6584345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Přímé výsledky všech testů v rámci testování ve školách bez ohledu na věk žáka (testy hlášené </a:t>
            </a:r>
            <a:r>
              <a:rPr lang="cs-CZ" sz="1400" i="1" dirty="0" err="1"/>
              <a:t>agregovaně</a:t>
            </a:r>
            <a:r>
              <a:rPr lang="cs-CZ" sz="1400" i="1" dirty="0"/>
              <a:t>, bez verifikace)</a:t>
            </a:r>
          </a:p>
        </p:txBody>
      </p:sp>
    </p:spTree>
    <p:extLst>
      <p:ext uri="{BB962C8B-B14F-4D97-AF65-F5344CB8AC3E}">
        <p14:creationId xmlns:p14="http://schemas.microsoft.com/office/powerpoint/2010/main" val="171170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675" y="19052"/>
            <a:ext cx="12125325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ŽÁCI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740D1DD-A50D-45F9-9BE1-0C9327F0D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62121" y="13579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D34076A-ECD6-43D2-B728-44346AB837C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EA08870A-F9CD-4231-B1E9-E0AA1559AFB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7273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58DD397-363F-4CDD-90B7-07538C7ADC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56926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1A4C7DC-9C9C-4FF8-874C-7CD3A9531F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09898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D876EDA-77D6-4239-A272-75E57ACB734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20591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73A35FA-14A4-4602-A6DE-371FE0E2A16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362123" y="3558214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7A4A096-A1F8-4B95-AB0A-E8D49E9EE2D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362124" y="5691813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08A122B-7B8C-408A-BF61-14C2E9903E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8413074-0481-4B1B-87D7-A1C60A1B4DE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7273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062BCBC7-8CED-42BA-913B-27FDAA8E98D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956926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B240316-4F03-4364-AB3A-B1647FD0F8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9898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5F1A4D7-B6F1-40A6-B28D-29C13D5427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20591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08398CB-0D27-4564-85C4-F80B60787DA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A564B04-399B-49EB-B1AC-C24A27A65D5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7273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BCEF57A-2AFD-4177-88B2-6790A549F4E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56926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E15864A-B682-410D-92B7-37384580B81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098982" y="4901804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5" name="TextovéPole 4"/>
          <p:cNvSpPr txBox="1"/>
          <p:nvPr>
            <p:custDataLst>
              <p:tags r:id="rId19"/>
            </p:custDataLst>
          </p:nvPr>
        </p:nvSpPr>
        <p:spPr>
          <a:xfrm>
            <a:off x="10056998" y="5193170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26A225F-D350-48F5-B6D9-2CF3F2F0724E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030" y="974286"/>
            <a:ext cx="2286198" cy="167044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5C488DF-3C62-4D26-AB24-E6F7F2B56148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886" y="974285"/>
            <a:ext cx="2286198" cy="167044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D153E94-AC33-48E5-8E48-3D8F69FD54B6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0215" y="990253"/>
            <a:ext cx="2188654" cy="166435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4A7E1F5-A4B8-4134-B582-1076BC8EFDF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0221" y="979176"/>
            <a:ext cx="2286198" cy="166435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B45FF15-8745-4DB6-8F01-27E8E4DD6FAD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9264" y="974284"/>
            <a:ext cx="2188654" cy="1670449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F4CCB24D-CF3A-4F2D-9690-66514BF54728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97" y="3022795"/>
            <a:ext cx="2286198" cy="16704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29F8126-839D-479D-8FD6-6502A249924F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159" y="3105389"/>
            <a:ext cx="2188654" cy="1664351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B27EF586-B8D3-42C3-B4FD-6D6A41008D0E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3274" y="3113719"/>
            <a:ext cx="2286198" cy="1664352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D8B83650-08D1-436D-AA20-1B7ACFA21EDA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6846" y="3090096"/>
            <a:ext cx="2188654" cy="1670449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4275DD29-D824-43DF-83DE-D5B7A66DA784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9335" y="3102955"/>
            <a:ext cx="2286198" cy="1670449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EE26E56F-FEBE-4F5A-8F67-F0C5B11B8C4A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232" y="5153899"/>
            <a:ext cx="2188654" cy="1664351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F806B356-240C-43F9-8A7C-B168DE7E7F8C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762" y="5196696"/>
            <a:ext cx="2286198" cy="1664352"/>
          </a:xfrm>
          <a:prstGeom prst="rect">
            <a:avLst/>
          </a:prstGeom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06BE248C-B5C3-46F2-871D-1CDDEE013DE9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6022" y="5183230"/>
            <a:ext cx="2188654" cy="1670449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549CB6A2-A8F9-4A69-80ED-CD0778C7465D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738" y="5193170"/>
            <a:ext cx="2286198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6515" y="26817"/>
            <a:ext cx="11543560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ZAMĚSTNANCI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B7BF9C-A8C5-4F77-B27E-5BD853320F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71295" y="1329361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27B17EE-36F1-4666-86D3-051B7FB711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3577065-92DE-4AD3-AAE1-0A135D1BBF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1558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31C5CE-498E-49AF-A82A-C9886886AD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9798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A2DD5F9-45FE-41FB-A021-BD86799DBF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16126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75450C0-57EE-4978-ABDE-87834EE795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531853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BC49786-37BE-4610-AA3C-ACC6F822C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571297" y="3529638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EA6A183-6D1C-4DDE-9F9B-5B86BDA78F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571298" y="56632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7971F6D-FEF1-419E-B425-FF15CA46767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A2DBE2BB-85D3-4704-A4A5-E3220D1C3C2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1558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9C0EE4D-F316-4BAD-B03E-D62778D4997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103691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0F1744-A848-4586-844E-1081D3232AF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116126" y="27656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E3CB9CF-00ED-45DF-A0B6-0BE17F7F601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31853" y="2807434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09BAF25-CB6F-48CA-91CF-8809AB1F8DB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3178B9A-BBF7-4D5C-9D13-F19FDF5D8D3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1558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8923BFE-A086-436F-A617-0727AB0D8A5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09798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64ADC04-3CCA-42FF-A4D4-86B50BCD5A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116126" y="488667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34" name="TextovéPole 33"/>
          <p:cNvSpPr txBox="1"/>
          <p:nvPr>
            <p:custDataLst>
              <p:tags r:id="rId19"/>
            </p:custDataLst>
          </p:nvPr>
        </p:nvSpPr>
        <p:spPr>
          <a:xfrm>
            <a:off x="10011433" y="5201571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031AE1A-E0C6-488E-ABB1-C9850CC880EF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593" y="922895"/>
            <a:ext cx="2060627" cy="16704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753A29A-7498-4FA9-B1AE-8B9C9D5C312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9922" y="922895"/>
            <a:ext cx="2475191" cy="1670449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CA1ADE70-5AD1-4162-BB81-DAC6BD62FFA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3306" y="925183"/>
            <a:ext cx="2060627" cy="1664352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2F60363F-D55D-481C-A74A-CF448F37DAD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690" y="920150"/>
            <a:ext cx="2475191" cy="1664352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74703D17-E8F5-4490-B7B1-94F0C9B02E8E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6722" y="916569"/>
            <a:ext cx="2060627" cy="1670449"/>
          </a:xfrm>
          <a:prstGeom prst="rect">
            <a:avLst/>
          </a:prstGeom>
        </p:spPr>
      </p:pic>
      <p:pic>
        <p:nvPicPr>
          <p:cNvPr id="36" name="Obrázek 35">
            <a:extLst>
              <a:ext uri="{FF2B5EF4-FFF2-40B4-BE49-F238E27FC236}">
                <a16:creationId xmlns:a16="http://schemas.microsoft.com/office/drawing/2014/main" id="{9476A6FA-DFFC-4AA8-84BE-1B8C1E8CECE4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1655" y="3131007"/>
            <a:ext cx="2048565" cy="1670449"/>
          </a:xfrm>
          <a:prstGeom prst="rect">
            <a:avLst/>
          </a:prstGeom>
        </p:spPr>
      </p:pic>
      <p:pic>
        <p:nvPicPr>
          <p:cNvPr id="37" name="Obrázek 36">
            <a:extLst>
              <a:ext uri="{FF2B5EF4-FFF2-40B4-BE49-F238E27FC236}">
                <a16:creationId xmlns:a16="http://schemas.microsoft.com/office/drawing/2014/main" id="{6E8D61A5-8B36-419B-B552-6318F4DCDF1B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9851" y="3137103"/>
            <a:ext cx="2383455" cy="1664352"/>
          </a:xfrm>
          <a:prstGeom prst="rect">
            <a:avLst/>
          </a:prstGeom>
        </p:spPr>
      </p:pic>
      <p:pic>
        <p:nvPicPr>
          <p:cNvPr id="42" name="Obrázek 41">
            <a:extLst>
              <a:ext uri="{FF2B5EF4-FFF2-40B4-BE49-F238E27FC236}">
                <a16:creationId xmlns:a16="http://schemas.microsoft.com/office/drawing/2014/main" id="{80CB4667-2B22-4050-9A2B-C8732450EF4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2097" y="3131005"/>
            <a:ext cx="2018594" cy="1664352"/>
          </a:xfrm>
          <a:prstGeom prst="rect">
            <a:avLst/>
          </a:prstGeom>
        </p:spPr>
      </p:pic>
      <p:pic>
        <p:nvPicPr>
          <p:cNvPr id="43" name="Obrázek 42">
            <a:extLst>
              <a:ext uri="{FF2B5EF4-FFF2-40B4-BE49-F238E27FC236}">
                <a16:creationId xmlns:a16="http://schemas.microsoft.com/office/drawing/2014/main" id="{E1A087E6-08E9-4A18-B63B-6EC99CCFBAB4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468" y="3131006"/>
            <a:ext cx="2456405" cy="1670449"/>
          </a:xfrm>
          <a:prstGeom prst="rect">
            <a:avLst/>
          </a:prstGeom>
        </p:spPr>
      </p:pic>
      <p:pic>
        <p:nvPicPr>
          <p:cNvPr id="44" name="Obrázek 43">
            <a:extLst>
              <a:ext uri="{FF2B5EF4-FFF2-40B4-BE49-F238E27FC236}">
                <a16:creationId xmlns:a16="http://schemas.microsoft.com/office/drawing/2014/main" id="{046BE12E-391A-4527-93C1-C4BDC8D265F4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0872" y="3143107"/>
            <a:ext cx="2049203" cy="1652250"/>
          </a:xfrm>
          <a:prstGeom prst="rect">
            <a:avLst/>
          </a:prstGeom>
        </p:spPr>
      </p:pic>
      <p:pic>
        <p:nvPicPr>
          <p:cNvPr id="45" name="Obrázek 44">
            <a:extLst>
              <a:ext uri="{FF2B5EF4-FFF2-40B4-BE49-F238E27FC236}">
                <a16:creationId xmlns:a16="http://schemas.microsoft.com/office/drawing/2014/main" id="{A0C5F3C5-2C49-44B1-949F-EC92ADD6DA59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8422" y="5182754"/>
            <a:ext cx="2048565" cy="1664352"/>
          </a:xfrm>
          <a:prstGeom prst="rect">
            <a:avLst/>
          </a:prstGeom>
        </p:spPr>
      </p:pic>
      <p:pic>
        <p:nvPicPr>
          <p:cNvPr id="46" name="Obrázek 45">
            <a:extLst>
              <a:ext uri="{FF2B5EF4-FFF2-40B4-BE49-F238E27FC236}">
                <a16:creationId xmlns:a16="http://schemas.microsoft.com/office/drawing/2014/main" id="{6168ADB5-8B7D-4152-AC17-09A3C2BA4AE7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9851" y="5176655"/>
            <a:ext cx="2475191" cy="1664352"/>
          </a:xfrm>
          <a:prstGeom prst="rect">
            <a:avLst/>
          </a:prstGeom>
        </p:spPr>
      </p:pic>
      <p:pic>
        <p:nvPicPr>
          <p:cNvPr id="47" name="Obrázek 46">
            <a:extLst>
              <a:ext uri="{FF2B5EF4-FFF2-40B4-BE49-F238E27FC236}">
                <a16:creationId xmlns:a16="http://schemas.microsoft.com/office/drawing/2014/main" id="{5A671676-62BE-4D97-A23C-DA964CE8C079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4074" y="5170558"/>
            <a:ext cx="2059860" cy="1670449"/>
          </a:xfrm>
          <a:prstGeom prst="rect">
            <a:avLst/>
          </a:prstGeom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7DD09383-8D82-4A8B-9A2F-2B16CF0976E7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3933" y="5165830"/>
            <a:ext cx="2475191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8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92a72d3433424d4497ed1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3101</Words>
  <Application>Microsoft Office PowerPoint</Application>
  <PresentationFormat>Širokoúhlá obrazovka</PresentationFormat>
  <Paragraphs>626</Paragraphs>
  <Slides>24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24</vt:i4>
      </vt:variant>
    </vt:vector>
  </HeadingPairs>
  <TitlesOfParts>
    <vt:vector size="32" baseType="lpstr">
      <vt:lpstr>Arial</vt:lpstr>
      <vt:lpstr>Arial (Základní text)</vt:lpstr>
      <vt:lpstr>Calibri</vt:lpstr>
      <vt:lpstr>Calibri Light</vt:lpstr>
      <vt:lpstr>1_Motiv systému Office</vt:lpstr>
      <vt:lpstr>5_Motiv Office</vt:lpstr>
      <vt:lpstr>1_Motiv Office</vt:lpstr>
      <vt:lpstr>12_Motiv Office</vt:lpstr>
      <vt:lpstr>Datová a informační základna  pro management pandemie COVID-19</vt:lpstr>
      <vt:lpstr>Harmonogram otevírání školských zařízení v krajích ČR 2021</vt:lpstr>
      <vt:lpstr>Kumulativní počet testů provedených přímo ve školách </vt:lpstr>
      <vt:lpstr>Prezentace aplikace PowerPoint</vt:lpstr>
      <vt:lpstr>Testy ve školách – průběžné výsledky (dle CFA) 12.4–13.6.2021 </vt:lpstr>
      <vt:lpstr>Testy ve školách – průběžné výsledky (dle CFA) 12.4–13.6.2021 </vt:lpstr>
      <vt:lpstr>Testy ve školách – průběžné výsledky dle krajů (přepočet na 100tis. testů)</vt:lpstr>
      <vt:lpstr>Testy ve školách – průběžné výsledky dle krajů (přepočet na 100tis. testů): ŽÁCI</vt:lpstr>
      <vt:lpstr>Testy ve školách – průběžné výsledky dle krajů (přepočet na 100tis. testů): ZAMĚSTNANCI</vt:lpstr>
      <vt:lpstr>Testy ve školách – souhrnné hodnocení </vt:lpstr>
      <vt:lpstr>Datová a informační základna  pro management pandemie COVID-19</vt:lpstr>
      <vt:lpstr>Prezentace aplikace PowerPoint</vt:lpstr>
      <vt:lpstr>Testy hlášení ze škol – průběžné výsledky</vt:lpstr>
      <vt:lpstr>Populační záchyty nákazy u dětí různých věkových kategorií</vt:lpstr>
      <vt:lpstr>Výsledky testů u dětí 5-15 let mezi 12.4 – 13.6.2021</vt:lpstr>
      <vt:lpstr>Výsledky testů u dětí 5-11 let mezi 12.4 – 13.6.2021</vt:lpstr>
      <vt:lpstr>Výsledky testů u dětí 12-15 let mezi 12.4 – 13.6.2021</vt:lpstr>
      <vt:lpstr>Datová a informační základna  pro management pandemie COVID-19</vt:lpstr>
      <vt:lpstr>Počty COVID-19 pozitivních v ČR na 100 000 v populaci</vt:lpstr>
      <vt:lpstr>Počty testů na 100 tis. dětí v čase</vt:lpstr>
      <vt:lpstr>Počty nově COVID-19 pozitivních na 100 testů u dětí v čase</vt:lpstr>
      <vt:lpstr>Nové případy za 7 dní na 100 000 obyvatel: srovnání krajů k 14.6.: 0–4 let</vt:lpstr>
      <vt:lpstr>Nové případy za 7 dní na 100 000 obyvatel: srovnání krajů k 14.6.: 5–11 let</vt:lpstr>
      <vt:lpstr>Nové případy za 7 dní na 100 000 obyvatel: srovnání krajů k 14.6.: 12–19 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3146</cp:revision>
  <dcterms:created xsi:type="dcterms:W3CDTF">2020-03-16T10:06:11Z</dcterms:created>
  <dcterms:modified xsi:type="dcterms:W3CDTF">2021-06-15T16:12:28Z</dcterms:modified>
</cp:coreProperties>
</file>