
<file path=[Content_Types].xml><?xml version="1.0" encoding="utf-8"?>
<Types xmlns="http://schemas.openxmlformats.org/package/2006/content-types">
  <Default Extension="png" ContentType="image/png"/>
  <Default Extension="tmp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3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4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5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6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notesSlides/notesSlide7.xml" ContentType="application/vnd.openxmlformats-officedocument.presentationml.notesSlide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notesSlides/notesSlide8.xml" ContentType="application/vnd.openxmlformats-officedocument.presentationml.notesSlide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notesSlides/notesSlide9.xml" ContentType="application/vnd.openxmlformats-officedocument.presentationml.notesSlide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notesSlides/notesSlide10.xml" ContentType="application/vnd.openxmlformats-officedocument.presentationml.notesSlide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notesSlides/notesSlide11.xml" ContentType="application/vnd.openxmlformats-officedocument.presentationml.notesSlide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notesSlides/notesSlide12.xml" ContentType="application/vnd.openxmlformats-officedocument.presentationml.notesSlide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notesSlides/notesSlide13.xml" ContentType="application/vnd.openxmlformats-officedocument.presentationml.notesSlide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notesSlides/notesSlide14.xml" ContentType="application/vnd.openxmlformats-officedocument.presentationml.notesSlide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notesSlides/notesSlide15.xml" ContentType="application/vnd.openxmlformats-officedocument.presentationml.notesSlide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notesSlides/notesSlide16.xml" ContentType="application/vnd.openxmlformats-officedocument.presentationml.notesSlide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notesSlides/notesSlide17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notesSlides/notesSlide18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4174" r:id="rId2"/>
    <p:sldMasterId id="2147484184" r:id="rId3"/>
    <p:sldMasterId id="2147484190" r:id="rId4"/>
  </p:sldMasterIdLst>
  <p:notesMasterIdLst>
    <p:notesMasterId r:id="rId37"/>
  </p:notesMasterIdLst>
  <p:sldIdLst>
    <p:sldId id="2081" r:id="rId5"/>
    <p:sldId id="2085" r:id="rId6"/>
    <p:sldId id="2115" r:id="rId7"/>
    <p:sldId id="2114" r:id="rId8"/>
    <p:sldId id="2116" r:id="rId9"/>
    <p:sldId id="2117" r:id="rId10"/>
    <p:sldId id="2118" r:id="rId11"/>
    <p:sldId id="2127" r:id="rId12"/>
    <p:sldId id="2128" r:id="rId13"/>
    <p:sldId id="2119" r:id="rId14"/>
    <p:sldId id="2120" r:id="rId15"/>
    <p:sldId id="2121" r:id="rId16"/>
    <p:sldId id="2088" r:id="rId17"/>
    <p:sldId id="2084" r:id="rId18"/>
    <p:sldId id="2108" r:id="rId19"/>
    <p:sldId id="2122" r:id="rId20"/>
    <p:sldId id="2123" r:id="rId21"/>
    <p:sldId id="2124" r:id="rId22"/>
    <p:sldId id="2125" r:id="rId23"/>
    <p:sldId id="2129" r:id="rId24"/>
    <p:sldId id="2130" r:id="rId25"/>
    <p:sldId id="2131" r:id="rId26"/>
    <p:sldId id="2132" r:id="rId27"/>
    <p:sldId id="2089" r:id="rId28"/>
    <p:sldId id="2126" r:id="rId29"/>
    <p:sldId id="2090" r:id="rId30"/>
    <p:sldId id="1842" r:id="rId31"/>
    <p:sldId id="2102" r:id="rId32"/>
    <p:sldId id="2103" r:id="rId33"/>
    <p:sldId id="2104" r:id="rId34"/>
    <p:sldId id="2133" r:id="rId35"/>
    <p:sldId id="2134" r:id="rId36"/>
  </p:sldIdLst>
  <p:sldSz cx="12192000" cy="6858000"/>
  <p:notesSz cx="6858000" cy="9144000"/>
  <p:custDataLst>
    <p:tags r:id="rId38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24" userDrawn="1">
          <p15:clr>
            <a:srgbClr val="A4A3A4"/>
          </p15:clr>
        </p15:guide>
        <p15:guide id="2" pos="41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lechová Anna Mgr." initials="KAM" lastIdx="1" clrIdx="0">
    <p:extLst>
      <p:ext uri="{19B8F6BF-5375-455C-9EA6-DF929625EA0E}">
        <p15:presenceInfo xmlns:p15="http://schemas.microsoft.com/office/powerpoint/2012/main" userId="Klechová Anna Mgr.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4DE5F5"/>
    <a:srgbClr val="F7E7E9"/>
    <a:srgbClr val="FBCBD8"/>
    <a:srgbClr val="C00000"/>
    <a:srgbClr val="FFFFFF"/>
    <a:srgbClr val="FFCCFF"/>
    <a:srgbClr val="305983"/>
    <a:srgbClr val="D311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Světlý styl 1 – zvýraznění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3721" autoAdjust="0"/>
  </p:normalViewPr>
  <p:slideViewPr>
    <p:cSldViewPr snapToGrid="0">
      <p:cViewPr varScale="1">
        <p:scale>
          <a:sx n="111" d="100"/>
          <a:sy n="111" d="100"/>
        </p:scale>
        <p:origin x="570" y="114"/>
      </p:cViewPr>
      <p:guideLst>
        <p:guide orient="horz" pos="4224"/>
        <p:guide pos="41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31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578069204330972E-2"/>
          <c:y val="8.3481760709576552E-2"/>
          <c:w val="0.91740097734358894"/>
          <c:h val="0.74178962412014737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List1!$A$2:$A$73</c:f>
              <c:numCache>
                <c:formatCode>m/d/yyyy</c:formatCode>
                <c:ptCount val="72"/>
                <c:pt idx="0">
                  <c:v>44298</c:v>
                </c:pt>
                <c:pt idx="1">
                  <c:v>44299</c:v>
                </c:pt>
                <c:pt idx="2">
                  <c:v>44300</c:v>
                </c:pt>
                <c:pt idx="3">
                  <c:v>44301</c:v>
                </c:pt>
                <c:pt idx="4">
                  <c:v>44302</c:v>
                </c:pt>
                <c:pt idx="5">
                  <c:v>44303</c:v>
                </c:pt>
                <c:pt idx="6">
                  <c:v>44304</c:v>
                </c:pt>
                <c:pt idx="7">
                  <c:v>44305</c:v>
                </c:pt>
                <c:pt idx="8">
                  <c:v>44306</c:v>
                </c:pt>
                <c:pt idx="9">
                  <c:v>44307</c:v>
                </c:pt>
                <c:pt idx="10">
                  <c:v>44308</c:v>
                </c:pt>
                <c:pt idx="11">
                  <c:v>44309</c:v>
                </c:pt>
                <c:pt idx="12">
                  <c:v>44310</c:v>
                </c:pt>
                <c:pt idx="13">
                  <c:v>44311</c:v>
                </c:pt>
                <c:pt idx="14">
                  <c:v>44312</c:v>
                </c:pt>
                <c:pt idx="15">
                  <c:v>44313</c:v>
                </c:pt>
                <c:pt idx="16">
                  <c:v>44314</c:v>
                </c:pt>
                <c:pt idx="17">
                  <c:v>44315</c:v>
                </c:pt>
                <c:pt idx="18">
                  <c:v>44316</c:v>
                </c:pt>
                <c:pt idx="19">
                  <c:v>44317</c:v>
                </c:pt>
                <c:pt idx="20">
                  <c:v>44318</c:v>
                </c:pt>
                <c:pt idx="21">
                  <c:v>44319</c:v>
                </c:pt>
                <c:pt idx="22">
                  <c:v>44320</c:v>
                </c:pt>
                <c:pt idx="23">
                  <c:v>44321</c:v>
                </c:pt>
                <c:pt idx="24">
                  <c:v>44322</c:v>
                </c:pt>
                <c:pt idx="25">
                  <c:v>44323</c:v>
                </c:pt>
                <c:pt idx="26">
                  <c:v>44324</c:v>
                </c:pt>
                <c:pt idx="27">
                  <c:v>44325</c:v>
                </c:pt>
                <c:pt idx="28">
                  <c:v>44326</c:v>
                </c:pt>
                <c:pt idx="29">
                  <c:v>44327</c:v>
                </c:pt>
                <c:pt idx="30">
                  <c:v>44328</c:v>
                </c:pt>
                <c:pt idx="31">
                  <c:v>44329</c:v>
                </c:pt>
                <c:pt idx="32">
                  <c:v>44330</c:v>
                </c:pt>
                <c:pt idx="33">
                  <c:v>44331</c:v>
                </c:pt>
                <c:pt idx="34">
                  <c:v>44332</c:v>
                </c:pt>
                <c:pt idx="35">
                  <c:v>44333</c:v>
                </c:pt>
                <c:pt idx="36">
                  <c:v>44334</c:v>
                </c:pt>
                <c:pt idx="37">
                  <c:v>44335</c:v>
                </c:pt>
                <c:pt idx="38">
                  <c:v>44336</c:v>
                </c:pt>
                <c:pt idx="39">
                  <c:v>44337</c:v>
                </c:pt>
                <c:pt idx="40">
                  <c:v>44338</c:v>
                </c:pt>
                <c:pt idx="41">
                  <c:v>44339</c:v>
                </c:pt>
                <c:pt idx="42">
                  <c:v>44340</c:v>
                </c:pt>
                <c:pt idx="43">
                  <c:v>44341</c:v>
                </c:pt>
                <c:pt idx="44">
                  <c:v>44342</c:v>
                </c:pt>
                <c:pt idx="45">
                  <c:v>44343</c:v>
                </c:pt>
                <c:pt idx="46">
                  <c:v>44344</c:v>
                </c:pt>
                <c:pt idx="47">
                  <c:v>44345</c:v>
                </c:pt>
                <c:pt idx="48">
                  <c:v>44346</c:v>
                </c:pt>
                <c:pt idx="49">
                  <c:v>44347</c:v>
                </c:pt>
                <c:pt idx="50">
                  <c:v>44348</c:v>
                </c:pt>
                <c:pt idx="51">
                  <c:v>44349</c:v>
                </c:pt>
                <c:pt idx="52">
                  <c:v>44350</c:v>
                </c:pt>
                <c:pt idx="53">
                  <c:v>44351</c:v>
                </c:pt>
                <c:pt idx="54">
                  <c:v>44352</c:v>
                </c:pt>
                <c:pt idx="55">
                  <c:v>44353</c:v>
                </c:pt>
                <c:pt idx="56">
                  <c:v>44354</c:v>
                </c:pt>
                <c:pt idx="57">
                  <c:v>44355</c:v>
                </c:pt>
                <c:pt idx="58">
                  <c:v>44356</c:v>
                </c:pt>
                <c:pt idx="59">
                  <c:v>44357</c:v>
                </c:pt>
                <c:pt idx="60">
                  <c:v>44358</c:v>
                </c:pt>
                <c:pt idx="61">
                  <c:v>44359</c:v>
                </c:pt>
                <c:pt idx="62">
                  <c:v>44360</c:v>
                </c:pt>
                <c:pt idx="63">
                  <c:v>44361</c:v>
                </c:pt>
                <c:pt idx="64">
                  <c:v>44362</c:v>
                </c:pt>
                <c:pt idx="65">
                  <c:v>44363</c:v>
                </c:pt>
                <c:pt idx="66">
                  <c:v>44364</c:v>
                </c:pt>
                <c:pt idx="67">
                  <c:v>44365</c:v>
                </c:pt>
                <c:pt idx="68">
                  <c:v>44366</c:v>
                </c:pt>
                <c:pt idx="69">
                  <c:v>44367</c:v>
                </c:pt>
                <c:pt idx="70">
                  <c:v>44368</c:v>
                </c:pt>
                <c:pt idx="71">
                  <c:v>44369</c:v>
                </c:pt>
              </c:numCache>
            </c:numRef>
          </c:cat>
          <c:val>
            <c:numRef>
              <c:f>List1!$B$2:$B$73</c:f>
              <c:numCache>
                <c:formatCode>General</c:formatCode>
                <c:ptCount val="72"/>
                <c:pt idx="0">
                  <c:v>380074</c:v>
                </c:pt>
                <c:pt idx="1">
                  <c:v>400266</c:v>
                </c:pt>
                <c:pt idx="2">
                  <c:v>418771</c:v>
                </c:pt>
                <c:pt idx="3">
                  <c:v>785857</c:v>
                </c:pt>
                <c:pt idx="4">
                  <c:v>799538</c:v>
                </c:pt>
                <c:pt idx="5">
                  <c:v>799695</c:v>
                </c:pt>
                <c:pt idx="6">
                  <c:v>800741</c:v>
                </c:pt>
                <c:pt idx="7">
                  <c:v>1209018</c:v>
                </c:pt>
                <c:pt idx="8">
                  <c:v>1234433</c:v>
                </c:pt>
                <c:pt idx="9">
                  <c:v>1260580</c:v>
                </c:pt>
                <c:pt idx="10">
                  <c:v>1644355</c:v>
                </c:pt>
                <c:pt idx="11">
                  <c:v>1662523</c:v>
                </c:pt>
                <c:pt idx="12">
                  <c:v>1662664</c:v>
                </c:pt>
                <c:pt idx="13">
                  <c:v>1665873</c:v>
                </c:pt>
                <c:pt idx="14">
                  <c:v>2103054</c:v>
                </c:pt>
                <c:pt idx="15">
                  <c:v>2149719</c:v>
                </c:pt>
                <c:pt idx="16">
                  <c:v>2197815</c:v>
                </c:pt>
                <c:pt idx="17">
                  <c:v>2620675</c:v>
                </c:pt>
                <c:pt idx="18">
                  <c:v>2659902</c:v>
                </c:pt>
                <c:pt idx="19">
                  <c:v>2660067</c:v>
                </c:pt>
                <c:pt idx="20">
                  <c:v>2663394</c:v>
                </c:pt>
                <c:pt idx="21">
                  <c:v>3135780</c:v>
                </c:pt>
                <c:pt idx="22">
                  <c:v>3168741</c:v>
                </c:pt>
                <c:pt idx="23">
                  <c:v>3199547</c:v>
                </c:pt>
                <c:pt idx="24">
                  <c:v>3304407</c:v>
                </c:pt>
                <c:pt idx="25">
                  <c:v>3326012</c:v>
                </c:pt>
                <c:pt idx="26">
                  <c:v>3326603</c:v>
                </c:pt>
                <c:pt idx="27">
                  <c:v>3330124</c:v>
                </c:pt>
                <c:pt idx="28">
                  <c:v>3843569</c:v>
                </c:pt>
                <c:pt idx="29">
                  <c:v>3879037</c:v>
                </c:pt>
                <c:pt idx="30">
                  <c:v>3905239</c:v>
                </c:pt>
                <c:pt idx="31">
                  <c:v>4088742</c:v>
                </c:pt>
                <c:pt idx="32">
                  <c:v>4102496</c:v>
                </c:pt>
                <c:pt idx="33">
                  <c:v>4102522</c:v>
                </c:pt>
                <c:pt idx="34">
                  <c:v>4698722</c:v>
                </c:pt>
                <c:pt idx="35">
                  <c:v>4871992</c:v>
                </c:pt>
                <c:pt idx="36">
                  <c:v>4915558</c:v>
                </c:pt>
                <c:pt idx="37">
                  <c:v>4955576</c:v>
                </c:pt>
                <c:pt idx="38">
                  <c:v>5070066</c:v>
                </c:pt>
                <c:pt idx="39">
                  <c:v>5090195</c:v>
                </c:pt>
                <c:pt idx="40">
                  <c:v>5106691</c:v>
                </c:pt>
                <c:pt idx="41">
                  <c:v>5114175</c:v>
                </c:pt>
                <c:pt idx="42">
                  <c:v>5956713</c:v>
                </c:pt>
                <c:pt idx="43">
                  <c:v>6046619</c:v>
                </c:pt>
                <c:pt idx="44">
                  <c:v>6107443</c:v>
                </c:pt>
                <c:pt idx="45">
                  <c:v>6141760</c:v>
                </c:pt>
                <c:pt idx="46">
                  <c:v>6153577</c:v>
                </c:pt>
                <c:pt idx="47">
                  <c:v>6167571</c:v>
                </c:pt>
                <c:pt idx="48">
                  <c:v>6173874</c:v>
                </c:pt>
                <c:pt idx="49">
                  <c:v>6982664</c:v>
                </c:pt>
                <c:pt idx="50">
                  <c:v>7082158</c:v>
                </c:pt>
                <c:pt idx="51">
                  <c:v>7127051</c:v>
                </c:pt>
                <c:pt idx="52">
                  <c:v>7158582</c:v>
                </c:pt>
                <c:pt idx="53">
                  <c:v>7170808</c:v>
                </c:pt>
                <c:pt idx="54">
                  <c:v>7171955</c:v>
                </c:pt>
                <c:pt idx="55">
                  <c:v>7178393</c:v>
                </c:pt>
                <c:pt idx="56">
                  <c:v>7966889</c:v>
                </c:pt>
                <c:pt idx="57">
                  <c:v>8063416</c:v>
                </c:pt>
                <c:pt idx="58">
                  <c:v>8114169</c:v>
                </c:pt>
                <c:pt idx="59">
                  <c:v>8154117</c:v>
                </c:pt>
                <c:pt idx="60">
                  <c:v>8167563</c:v>
                </c:pt>
                <c:pt idx="61">
                  <c:v>8184598</c:v>
                </c:pt>
                <c:pt idx="62">
                  <c:v>8192033</c:v>
                </c:pt>
                <c:pt idx="63">
                  <c:v>9037134</c:v>
                </c:pt>
                <c:pt idx="64">
                  <c:v>9085474</c:v>
                </c:pt>
                <c:pt idx="65">
                  <c:v>9116658</c:v>
                </c:pt>
                <c:pt idx="66">
                  <c:v>9134702</c:v>
                </c:pt>
                <c:pt idx="67">
                  <c:v>9147661</c:v>
                </c:pt>
                <c:pt idx="68">
                  <c:v>9181893</c:v>
                </c:pt>
                <c:pt idx="69">
                  <c:v>9187093</c:v>
                </c:pt>
                <c:pt idx="70">
                  <c:v>9883640</c:v>
                </c:pt>
                <c:pt idx="71">
                  <c:v>9993541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578A-4B66-9E45-FC701E9D0FDA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578A-4B66-9E45-FC701E9D0FDA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578A-4B66-9E45-FC701E9D0FDA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578A-4B66-9E45-FC701E9D0FDA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578A-4B66-9E45-FC701E9D0FDA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578A-4B66-9E45-FC701E9D0FDA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578A-4B66-9E45-FC701E9D0FDA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578A-4B66-9E45-FC701E9D0FDA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578A-4B66-9E45-FC701E9D0FDA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List1!$A$2:$A$73</c:f>
              <c:numCache>
                <c:formatCode>m/d/yyyy</c:formatCode>
                <c:ptCount val="72"/>
                <c:pt idx="0">
                  <c:v>44298</c:v>
                </c:pt>
                <c:pt idx="1">
                  <c:v>44299</c:v>
                </c:pt>
                <c:pt idx="2">
                  <c:v>44300</c:v>
                </c:pt>
                <c:pt idx="3">
                  <c:v>44301</c:v>
                </c:pt>
                <c:pt idx="4">
                  <c:v>44302</c:v>
                </c:pt>
                <c:pt idx="5">
                  <c:v>44303</c:v>
                </c:pt>
                <c:pt idx="6">
                  <c:v>44304</c:v>
                </c:pt>
                <c:pt idx="7">
                  <c:v>44305</c:v>
                </c:pt>
                <c:pt idx="8">
                  <c:v>44306</c:v>
                </c:pt>
                <c:pt idx="9">
                  <c:v>44307</c:v>
                </c:pt>
                <c:pt idx="10">
                  <c:v>44308</c:v>
                </c:pt>
                <c:pt idx="11">
                  <c:v>44309</c:v>
                </c:pt>
                <c:pt idx="12">
                  <c:v>44310</c:v>
                </c:pt>
                <c:pt idx="13">
                  <c:v>44311</c:v>
                </c:pt>
                <c:pt idx="14">
                  <c:v>44312</c:v>
                </c:pt>
                <c:pt idx="15">
                  <c:v>44313</c:v>
                </c:pt>
                <c:pt idx="16">
                  <c:v>44314</c:v>
                </c:pt>
                <c:pt idx="17">
                  <c:v>44315</c:v>
                </c:pt>
                <c:pt idx="18">
                  <c:v>44316</c:v>
                </c:pt>
                <c:pt idx="19">
                  <c:v>44317</c:v>
                </c:pt>
                <c:pt idx="20">
                  <c:v>44318</c:v>
                </c:pt>
                <c:pt idx="21">
                  <c:v>44319</c:v>
                </c:pt>
                <c:pt idx="22">
                  <c:v>44320</c:v>
                </c:pt>
                <c:pt idx="23">
                  <c:v>44321</c:v>
                </c:pt>
                <c:pt idx="24">
                  <c:v>44322</c:v>
                </c:pt>
                <c:pt idx="25">
                  <c:v>44323</c:v>
                </c:pt>
                <c:pt idx="26">
                  <c:v>44324</c:v>
                </c:pt>
                <c:pt idx="27">
                  <c:v>44325</c:v>
                </c:pt>
                <c:pt idx="28">
                  <c:v>44326</c:v>
                </c:pt>
                <c:pt idx="29">
                  <c:v>44327</c:v>
                </c:pt>
                <c:pt idx="30">
                  <c:v>44328</c:v>
                </c:pt>
                <c:pt idx="31">
                  <c:v>44329</c:v>
                </c:pt>
                <c:pt idx="32">
                  <c:v>44330</c:v>
                </c:pt>
                <c:pt idx="33">
                  <c:v>44331</c:v>
                </c:pt>
                <c:pt idx="34">
                  <c:v>44332</c:v>
                </c:pt>
                <c:pt idx="35">
                  <c:v>44333</c:v>
                </c:pt>
                <c:pt idx="36">
                  <c:v>44334</c:v>
                </c:pt>
                <c:pt idx="37">
                  <c:v>44335</c:v>
                </c:pt>
                <c:pt idx="38">
                  <c:v>44336</c:v>
                </c:pt>
                <c:pt idx="39">
                  <c:v>44337</c:v>
                </c:pt>
                <c:pt idx="40">
                  <c:v>44338</c:v>
                </c:pt>
                <c:pt idx="41">
                  <c:v>44339</c:v>
                </c:pt>
                <c:pt idx="42">
                  <c:v>44340</c:v>
                </c:pt>
                <c:pt idx="43">
                  <c:v>44341</c:v>
                </c:pt>
                <c:pt idx="44">
                  <c:v>44342</c:v>
                </c:pt>
                <c:pt idx="45">
                  <c:v>44343</c:v>
                </c:pt>
                <c:pt idx="46">
                  <c:v>44344</c:v>
                </c:pt>
                <c:pt idx="47">
                  <c:v>44345</c:v>
                </c:pt>
                <c:pt idx="48">
                  <c:v>44346</c:v>
                </c:pt>
                <c:pt idx="49">
                  <c:v>44347</c:v>
                </c:pt>
                <c:pt idx="50">
                  <c:v>44348</c:v>
                </c:pt>
                <c:pt idx="51">
                  <c:v>44349</c:v>
                </c:pt>
                <c:pt idx="52">
                  <c:v>44350</c:v>
                </c:pt>
                <c:pt idx="53">
                  <c:v>44351</c:v>
                </c:pt>
                <c:pt idx="54">
                  <c:v>44352</c:v>
                </c:pt>
                <c:pt idx="55">
                  <c:v>44353</c:v>
                </c:pt>
                <c:pt idx="56">
                  <c:v>44354</c:v>
                </c:pt>
                <c:pt idx="57">
                  <c:v>44355</c:v>
                </c:pt>
                <c:pt idx="58">
                  <c:v>44356</c:v>
                </c:pt>
                <c:pt idx="59">
                  <c:v>44357</c:v>
                </c:pt>
                <c:pt idx="60">
                  <c:v>44358</c:v>
                </c:pt>
                <c:pt idx="61">
                  <c:v>44359</c:v>
                </c:pt>
                <c:pt idx="62">
                  <c:v>44360</c:v>
                </c:pt>
                <c:pt idx="63">
                  <c:v>44361</c:v>
                </c:pt>
                <c:pt idx="64">
                  <c:v>44362</c:v>
                </c:pt>
                <c:pt idx="65">
                  <c:v>44363</c:v>
                </c:pt>
                <c:pt idx="66">
                  <c:v>44364</c:v>
                </c:pt>
                <c:pt idx="67">
                  <c:v>44365</c:v>
                </c:pt>
                <c:pt idx="68">
                  <c:v>44366</c:v>
                </c:pt>
                <c:pt idx="69">
                  <c:v>44367</c:v>
                </c:pt>
                <c:pt idx="70">
                  <c:v>44368</c:v>
                </c:pt>
                <c:pt idx="71">
                  <c:v>44369</c:v>
                </c:pt>
              </c:numCache>
            </c:numRef>
          </c:cat>
          <c:val>
            <c:numRef>
              <c:f>List1!$C$2:$C$73</c:f>
              <c:numCache>
                <c:formatCode>General</c:formatCode>
                <c:ptCount val="72"/>
                <c:pt idx="0">
                  <c:v>147838</c:v>
                </c:pt>
                <c:pt idx="1">
                  <c:v>160889</c:v>
                </c:pt>
                <c:pt idx="2">
                  <c:v>171139</c:v>
                </c:pt>
                <c:pt idx="3">
                  <c:v>280026</c:v>
                </c:pt>
                <c:pt idx="4">
                  <c:v>287848</c:v>
                </c:pt>
                <c:pt idx="5">
                  <c:v>287925</c:v>
                </c:pt>
                <c:pt idx="6">
                  <c:v>288226</c:v>
                </c:pt>
                <c:pt idx="7">
                  <c:v>432044</c:v>
                </c:pt>
                <c:pt idx="8">
                  <c:v>443327</c:v>
                </c:pt>
                <c:pt idx="9">
                  <c:v>453390</c:v>
                </c:pt>
                <c:pt idx="10">
                  <c:v>560060</c:v>
                </c:pt>
                <c:pt idx="11">
                  <c:v>567250</c:v>
                </c:pt>
                <c:pt idx="12">
                  <c:v>567349</c:v>
                </c:pt>
                <c:pt idx="13">
                  <c:v>567718</c:v>
                </c:pt>
                <c:pt idx="14">
                  <c:v>700427</c:v>
                </c:pt>
                <c:pt idx="15">
                  <c:v>711391</c:v>
                </c:pt>
                <c:pt idx="16">
                  <c:v>721090</c:v>
                </c:pt>
                <c:pt idx="17">
                  <c:v>815397</c:v>
                </c:pt>
                <c:pt idx="18">
                  <c:v>822639</c:v>
                </c:pt>
                <c:pt idx="19">
                  <c:v>822702</c:v>
                </c:pt>
                <c:pt idx="20">
                  <c:v>823016</c:v>
                </c:pt>
                <c:pt idx="21">
                  <c:v>951222</c:v>
                </c:pt>
                <c:pt idx="22">
                  <c:v>960945</c:v>
                </c:pt>
                <c:pt idx="23">
                  <c:v>966691</c:v>
                </c:pt>
                <c:pt idx="24">
                  <c:v>974278</c:v>
                </c:pt>
                <c:pt idx="25">
                  <c:v>977769</c:v>
                </c:pt>
                <c:pt idx="26">
                  <c:v>977826</c:v>
                </c:pt>
                <c:pt idx="27">
                  <c:v>978152</c:v>
                </c:pt>
                <c:pt idx="28">
                  <c:v>1101070</c:v>
                </c:pt>
                <c:pt idx="29">
                  <c:v>1110134</c:v>
                </c:pt>
                <c:pt idx="30">
                  <c:v>1114207</c:v>
                </c:pt>
                <c:pt idx="31">
                  <c:v>1119856</c:v>
                </c:pt>
                <c:pt idx="32">
                  <c:v>1121574</c:v>
                </c:pt>
                <c:pt idx="33">
                  <c:v>1121586</c:v>
                </c:pt>
                <c:pt idx="34">
                  <c:v>1218244</c:v>
                </c:pt>
                <c:pt idx="35">
                  <c:v>1249114</c:v>
                </c:pt>
                <c:pt idx="36">
                  <c:v>1257503</c:v>
                </c:pt>
                <c:pt idx="37">
                  <c:v>1263983</c:v>
                </c:pt>
                <c:pt idx="38">
                  <c:v>1269116</c:v>
                </c:pt>
                <c:pt idx="39">
                  <c:v>1271209</c:v>
                </c:pt>
                <c:pt idx="40">
                  <c:v>1273090</c:v>
                </c:pt>
                <c:pt idx="41">
                  <c:v>1273293</c:v>
                </c:pt>
                <c:pt idx="42">
                  <c:v>1363578</c:v>
                </c:pt>
                <c:pt idx="43">
                  <c:v>1374784</c:v>
                </c:pt>
                <c:pt idx="44">
                  <c:v>1380014</c:v>
                </c:pt>
                <c:pt idx="45">
                  <c:v>1384073</c:v>
                </c:pt>
                <c:pt idx="46">
                  <c:v>1385471</c:v>
                </c:pt>
                <c:pt idx="47">
                  <c:v>1386899</c:v>
                </c:pt>
                <c:pt idx="48">
                  <c:v>1387006</c:v>
                </c:pt>
                <c:pt idx="49">
                  <c:v>1447522</c:v>
                </c:pt>
                <c:pt idx="50">
                  <c:v>1456357</c:v>
                </c:pt>
                <c:pt idx="51">
                  <c:v>1459827</c:v>
                </c:pt>
                <c:pt idx="52">
                  <c:v>1462418</c:v>
                </c:pt>
                <c:pt idx="53">
                  <c:v>1463401</c:v>
                </c:pt>
                <c:pt idx="54">
                  <c:v>1463427</c:v>
                </c:pt>
                <c:pt idx="55">
                  <c:v>1463539</c:v>
                </c:pt>
                <c:pt idx="56">
                  <c:v>1515639</c:v>
                </c:pt>
                <c:pt idx="57">
                  <c:v>1522828</c:v>
                </c:pt>
                <c:pt idx="58">
                  <c:v>1526399</c:v>
                </c:pt>
                <c:pt idx="59">
                  <c:v>1529825</c:v>
                </c:pt>
                <c:pt idx="60">
                  <c:v>1530745</c:v>
                </c:pt>
                <c:pt idx="61">
                  <c:v>1531983</c:v>
                </c:pt>
                <c:pt idx="62">
                  <c:v>1532104</c:v>
                </c:pt>
                <c:pt idx="63">
                  <c:v>1584115</c:v>
                </c:pt>
                <c:pt idx="64">
                  <c:v>1587366</c:v>
                </c:pt>
                <c:pt idx="65">
                  <c:v>1589004</c:v>
                </c:pt>
                <c:pt idx="66">
                  <c:v>1590126</c:v>
                </c:pt>
                <c:pt idx="67">
                  <c:v>1590951</c:v>
                </c:pt>
                <c:pt idx="68">
                  <c:v>1592478</c:v>
                </c:pt>
                <c:pt idx="69">
                  <c:v>1592566</c:v>
                </c:pt>
                <c:pt idx="70">
                  <c:v>1632853</c:v>
                </c:pt>
                <c:pt idx="71">
                  <c:v>1640091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578A-4B66-9E45-FC701E9D0F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8445264"/>
        <c:axId val="494149648"/>
      </c:lineChart>
      <c:dateAx>
        <c:axId val="48844526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94149648"/>
        <c:crosses val="autoZero"/>
        <c:auto val="1"/>
        <c:lblOffset val="100"/>
        <c:baseTimeUnit val="days"/>
        <c:majorUnit val="1"/>
      </c:date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2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94269833917821E-2"/>
          <c:y val="4.1915155129150068E-2"/>
          <c:w val="0.81706720452149362"/>
          <c:h val="0.76753447806737263"/>
        </c:manualLayout>
      </c:layout>
      <c:lineChart>
        <c:grouping val="standard"/>
        <c:varyColors val="0"/>
        <c:ser>
          <c:idx val="0"/>
          <c:order val="0"/>
          <c:tx>
            <c:strRef>
              <c:f>List1!$B$1</c:f>
              <c:strCache>
                <c:ptCount val="1"/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16"/>
              <c:layout>
                <c:manualLayout>
                  <c:x val="-4.3003404564455852E-2"/>
                  <c:y val="-0.14560783597242141"/>
                </c:manualLayout>
              </c:layout>
              <c:numFmt formatCode="#,##0.0" sourceLinked="0"/>
              <c:spPr>
                <a:solidFill>
                  <a:srgbClr val="FBCBD8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F5DC-4226-9A77-4315FCD6D276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List1!$A$2:$A$18</c:f>
              <c:strCache>
                <c:ptCount val="17"/>
                <c:pt idx="0">
                  <c:v>24.02 - 02.03</c:v>
                </c:pt>
                <c:pt idx="1">
                  <c:v>03.03 - 09.03</c:v>
                </c:pt>
                <c:pt idx="2">
                  <c:v>10.03 - 16.03</c:v>
                </c:pt>
                <c:pt idx="3">
                  <c:v>17.03 - 23.03</c:v>
                </c:pt>
                <c:pt idx="4">
                  <c:v>24.03 - 30.03</c:v>
                </c:pt>
                <c:pt idx="5">
                  <c:v>31.03 - 06.04</c:v>
                </c:pt>
                <c:pt idx="6">
                  <c:v>07.04 - 13.04</c:v>
                </c:pt>
                <c:pt idx="7">
                  <c:v>14.04 - 20.04</c:v>
                </c:pt>
                <c:pt idx="8">
                  <c:v>21.04 - 27.04</c:v>
                </c:pt>
                <c:pt idx="9">
                  <c:v>28.04 - 04.05</c:v>
                </c:pt>
                <c:pt idx="10">
                  <c:v>05.05 - 11.05</c:v>
                </c:pt>
                <c:pt idx="11">
                  <c:v>12.05 - 18.05</c:v>
                </c:pt>
                <c:pt idx="12">
                  <c:v>19.05 - 25.05</c:v>
                </c:pt>
                <c:pt idx="13">
                  <c:v>26.05 - 01.06</c:v>
                </c:pt>
                <c:pt idx="14">
                  <c:v>02.06 - 08.06</c:v>
                </c:pt>
                <c:pt idx="15">
                  <c:v>09.06 - 15.06</c:v>
                </c:pt>
                <c:pt idx="16">
                  <c:v>16.06 - 22.06</c:v>
                </c:pt>
              </c:strCache>
            </c:strRef>
          </c:cat>
          <c:val>
            <c:numRef>
              <c:f>List1!$B$2:$B$18</c:f>
              <c:numCache>
                <c:formatCode>General</c:formatCode>
                <c:ptCount val="17"/>
                <c:pt idx="0">
                  <c:v>653.253200940684</c:v>
                </c:pt>
                <c:pt idx="1">
                  <c:v>433.83514014625302</c:v>
                </c:pt>
                <c:pt idx="2">
                  <c:v>252.42453831564401</c:v>
                </c:pt>
                <c:pt idx="3">
                  <c:v>188.53700038632499</c:v>
                </c:pt>
                <c:pt idx="4">
                  <c:v>176.28459585193499</c:v>
                </c:pt>
                <c:pt idx="5">
                  <c:v>116.397843076703</c:v>
                </c:pt>
                <c:pt idx="6">
                  <c:v>179.03513564536999</c:v>
                </c:pt>
                <c:pt idx="7">
                  <c:v>177.909914820783</c:v>
                </c:pt>
                <c:pt idx="8">
                  <c:v>186.786656881412</c:v>
                </c:pt>
                <c:pt idx="9">
                  <c:v>264.30186924183801</c:v>
                </c:pt>
                <c:pt idx="10">
                  <c:v>220.79333069114799</c:v>
                </c:pt>
                <c:pt idx="11">
                  <c:v>398.70324551193102</c:v>
                </c:pt>
                <c:pt idx="12">
                  <c:v>787.02945453045095</c:v>
                </c:pt>
                <c:pt idx="13">
                  <c:v>596.61708610314702</c:v>
                </c:pt>
                <c:pt idx="14">
                  <c:v>989.06910481181899</c:v>
                </c:pt>
                <c:pt idx="15">
                  <c:v>466.216494987141</c:v>
                </c:pt>
                <c:pt idx="16">
                  <c:v>447.46281457736001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5DC-4226-9A77-4315FCD6D2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8445264"/>
        <c:axId val="494149648"/>
      </c:line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tickLblSkip val="1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2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94269833917821E-2"/>
          <c:y val="4.1915155129150068E-2"/>
          <c:w val="0.81706720452149362"/>
          <c:h val="0.76753447806737263"/>
        </c:manualLayout>
      </c:layout>
      <c:lineChart>
        <c:grouping val="standard"/>
        <c:varyColors val="0"/>
        <c:ser>
          <c:idx val="0"/>
          <c:order val="0"/>
          <c:tx>
            <c:strRef>
              <c:f>List1!$D$1</c:f>
              <c:strCache>
                <c:ptCount val="1"/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16"/>
              <c:layout>
                <c:manualLayout>
                  <c:x val="0"/>
                  <c:y val="-0.15030486293927378"/>
                </c:manualLayout>
              </c:layout>
              <c:numFmt formatCode="#,##0.0" sourceLinked="0"/>
              <c:spPr>
                <a:solidFill>
                  <a:srgbClr val="FBCBD8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lang="en-US" sz="12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61CE-4A2A-887C-F4A54C3D865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List1!$A$2:$A$18</c:f>
              <c:strCache>
                <c:ptCount val="17"/>
                <c:pt idx="0">
                  <c:v>24.02 - 02.03</c:v>
                </c:pt>
                <c:pt idx="1">
                  <c:v>03.03 - 09.03</c:v>
                </c:pt>
                <c:pt idx="2">
                  <c:v>10.03 - 16.03</c:v>
                </c:pt>
                <c:pt idx="3">
                  <c:v>17.03 - 23.03</c:v>
                </c:pt>
                <c:pt idx="4">
                  <c:v>24.03 - 30.03</c:v>
                </c:pt>
                <c:pt idx="5">
                  <c:v>31.03 - 06.04</c:v>
                </c:pt>
                <c:pt idx="6">
                  <c:v>07.04 - 13.04</c:v>
                </c:pt>
                <c:pt idx="7">
                  <c:v>14.04 - 20.04</c:v>
                </c:pt>
                <c:pt idx="8">
                  <c:v>21.04 - 27.04</c:v>
                </c:pt>
                <c:pt idx="9">
                  <c:v>28.04 - 04.05</c:v>
                </c:pt>
                <c:pt idx="10">
                  <c:v>05.05 - 11.05</c:v>
                </c:pt>
                <c:pt idx="11">
                  <c:v>12.05 - 18.05</c:v>
                </c:pt>
                <c:pt idx="12">
                  <c:v>19.05 - 25.05</c:v>
                </c:pt>
                <c:pt idx="13">
                  <c:v>26.05 - 01.06</c:v>
                </c:pt>
                <c:pt idx="14">
                  <c:v>02.06 - 08.06</c:v>
                </c:pt>
                <c:pt idx="15">
                  <c:v>09.06 - 15.06</c:v>
                </c:pt>
                <c:pt idx="16">
                  <c:v>16.06 - 22.06</c:v>
                </c:pt>
              </c:strCache>
            </c:strRef>
          </c:cat>
          <c:val>
            <c:numRef>
              <c:f>List1!$D$2:$D$18</c:f>
              <c:numCache>
                <c:formatCode>General</c:formatCode>
                <c:ptCount val="17"/>
                <c:pt idx="0">
                  <c:v>1168.0669602405901</c:v>
                </c:pt>
                <c:pt idx="1">
                  <c:v>959.34506453807899</c:v>
                </c:pt>
                <c:pt idx="2">
                  <c:v>680.81415642154695</c:v>
                </c:pt>
                <c:pt idx="3">
                  <c:v>588.26432935750995</c:v>
                </c:pt>
                <c:pt idx="4">
                  <c:v>475.61796841671003</c:v>
                </c:pt>
                <c:pt idx="5">
                  <c:v>352.74705515264498</c:v>
                </c:pt>
                <c:pt idx="6">
                  <c:v>350.63163053403798</c:v>
                </c:pt>
                <c:pt idx="7">
                  <c:v>313.43541432353999</c:v>
                </c:pt>
                <c:pt idx="8">
                  <c:v>273.06606118513099</c:v>
                </c:pt>
                <c:pt idx="9">
                  <c:v>267.77749963861402</c:v>
                </c:pt>
                <c:pt idx="10">
                  <c:v>225.64529265136699</c:v>
                </c:pt>
                <c:pt idx="11">
                  <c:v>252.61695653860099</c:v>
                </c:pt>
                <c:pt idx="12">
                  <c:v>232.69670804672199</c:v>
                </c:pt>
                <c:pt idx="13">
                  <c:v>172.407106416435</c:v>
                </c:pt>
                <c:pt idx="14">
                  <c:v>151.25286023036901</c:v>
                </c:pt>
                <c:pt idx="15">
                  <c:v>122.16577172452899</c:v>
                </c:pt>
                <c:pt idx="16">
                  <c:v>89.024119366359002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1CE-4A2A-887C-F4A54C3D86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8445264"/>
        <c:axId val="494149648"/>
      </c:line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tickLblSkip val="1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2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94269833917821E-2"/>
          <c:y val="4.1915155129150068E-2"/>
          <c:w val="0.81706720452149362"/>
          <c:h val="0.76753447806737263"/>
        </c:manualLayout>
      </c:layout>
      <c:lineChart>
        <c:grouping val="standard"/>
        <c:varyColors val="0"/>
        <c:ser>
          <c:idx val="0"/>
          <c:order val="0"/>
          <c:tx>
            <c:strRef>
              <c:f>List1!$D$1</c:f>
              <c:strCache>
                <c:ptCount val="1"/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16"/>
              <c:layout>
                <c:manualLayout>
                  <c:x val="0"/>
                  <c:y val="-8.9243512370193803E-2"/>
                </c:manualLayout>
              </c:layout>
              <c:numFmt formatCode="#,##0.0" sourceLinked="0"/>
              <c:spPr>
                <a:solidFill>
                  <a:srgbClr val="FBCBD8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BF29-438D-8691-E33F037B41E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List1!$A$2:$A$18</c:f>
              <c:strCache>
                <c:ptCount val="17"/>
                <c:pt idx="0">
                  <c:v>24.02 - 02.03</c:v>
                </c:pt>
                <c:pt idx="1">
                  <c:v>03.03 - 09.03</c:v>
                </c:pt>
                <c:pt idx="2">
                  <c:v>10.03 - 16.03</c:v>
                </c:pt>
                <c:pt idx="3">
                  <c:v>17.03 - 23.03</c:v>
                </c:pt>
                <c:pt idx="4">
                  <c:v>24.03 - 30.03</c:v>
                </c:pt>
                <c:pt idx="5">
                  <c:v>31.03 - 06.04</c:v>
                </c:pt>
                <c:pt idx="6">
                  <c:v>07.04 - 13.04</c:v>
                </c:pt>
                <c:pt idx="7">
                  <c:v>14.04 - 20.04</c:v>
                </c:pt>
                <c:pt idx="8">
                  <c:v>21.04 - 27.04</c:v>
                </c:pt>
                <c:pt idx="9">
                  <c:v>28.04 - 04.05</c:v>
                </c:pt>
                <c:pt idx="10">
                  <c:v>05.05 - 11.05</c:v>
                </c:pt>
                <c:pt idx="11">
                  <c:v>12.05 - 18.05</c:v>
                </c:pt>
                <c:pt idx="12">
                  <c:v>19.05 - 25.05</c:v>
                </c:pt>
                <c:pt idx="13">
                  <c:v>26.05 - 01.06</c:v>
                </c:pt>
                <c:pt idx="14">
                  <c:v>02.06 - 08.06</c:v>
                </c:pt>
                <c:pt idx="15">
                  <c:v>09.06 - 15.06</c:v>
                </c:pt>
                <c:pt idx="16">
                  <c:v>16.06 - 22.06</c:v>
                </c:pt>
              </c:strCache>
            </c:strRef>
          </c:cat>
          <c:val>
            <c:numRef>
              <c:f>List1!$D$2:$D$18</c:f>
              <c:numCache>
                <c:formatCode>General</c:formatCode>
                <c:ptCount val="17"/>
                <c:pt idx="0">
                  <c:v>1497.35614160358</c:v>
                </c:pt>
                <c:pt idx="1">
                  <c:v>1525.94160026379</c:v>
                </c:pt>
                <c:pt idx="2">
                  <c:v>1592.72007837871</c:v>
                </c:pt>
                <c:pt idx="3">
                  <c:v>1452.9953053425099</c:v>
                </c:pt>
                <c:pt idx="4">
                  <c:v>1228.34443935731</c:v>
                </c:pt>
                <c:pt idx="5">
                  <c:v>905.95739936376503</c:v>
                </c:pt>
                <c:pt idx="6">
                  <c:v>1029.6695710757799</c:v>
                </c:pt>
                <c:pt idx="7">
                  <c:v>908.09241287365705</c:v>
                </c:pt>
                <c:pt idx="8">
                  <c:v>922.44444813459097</c:v>
                </c:pt>
                <c:pt idx="9">
                  <c:v>1147.8069852897499</c:v>
                </c:pt>
                <c:pt idx="10">
                  <c:v>1257.99740477246</c:v>
                </c:pt>
                <c:pt idx="11">
                  <c:v>1723.6675736520299</c:v>
                </c:pt>
                <c:pt idx="12">
                  <c:v>1962.55186303651</c:v>
                </c:pt>
                <c:pt idx="13">
                  <c:v>1706.1130181262599</c:v>
                </c:pt>
                <c:pt idx="14">
                  <c:v>1840.85609297272</c:v>
                </c:pt>
                <c:pt idx="15">
                  <c:v>1762.8094880000299</c:v>
                </c:pt>
                <c:pt idx="16">
                  <c:v>1859.47815525343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F29-438D-8691-E33F037B41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8445264"/>
        <c:axId val="494149648"/>
      </c:line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tickLblSkip val="1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2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94269833917821E-2"/>
          <c:y val="4.1915155129150068E-2"/>
          <c:w val="0.81706720452149362"/>
          <c:h val="0.76753447806737263"/>
        </c:manualLayout>
      </c:layout>
      <c:lineChart>
        <c:grouping val="standard"/>
        <c:varyColors val="0"/>
        <c:ser>
          <c:idx val="0"/>
          <c:order val="0"/>
          <c:tx>
            <c:strRef>
              <c:f>List1!$B$1</c:f>
              <c:strCache>
                <c:ptCount val="1"/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16"/>
              <c:layout>
                <c:manualLayout>
                  <c:x val="-4.691280497940653E-2"/>
                  <c:y val="-8.9243512370193817E-2"/>
                </c:manualLayout>
              </c:layout>
              <c:numFmt formatCode="###0\,00%" sourceLinked="0"/>
              <c:spPr>
                <a:solidFill>
                  <a:srgbClr val="FBCBD8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1-1CFE-413A-BD75-2190FD42981C}"/>
                </c:ext>
              </c:extLst>
            </c:dLbl>
            <c:numFmt formatCode="###0\,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List1!$A$2:$A$18</c:f>
              <c:strCache>
                <c:ptCount val="17"/>
                <c:pt idx="0">
                  <c:v>24.02 - 02.03</c:v>
                </c:pt>
                <c:pt idx="1">
                  <c:v>03.03 - 09.03</c:v>
                </c:pt>
                <c:pt idx="2">
                  <c:v>10.03 - 16.03</c:v>
                </c:pt>
                <c:pt idx="3">
                  <c:v>17.03 - 23.03</c:v>
                </c:pt>
                <c:pt idx="4">
                  <c:v>24.03 - 30.03</c:v>
                </c:pt>
                <c:pt idx="5">
                  <c:v>31.03 - 06.04</c:v>
                </c:pt>
                <c:pt idx="6">
                  <c:v>07.04 - 13.04</c:v>
                </c:pt>
                <c:pt idx="7">
                  <c:v>14.04 - 20.04</c:v>
                </c:pt>
                <c:pt idx="8">
                  <c:v>21.04 - 27.04</c:v>
                </c:pt>
                <c:pt idx="9">
                  <c:v>28.04 - 04.05</c:v>
                </c:pt>
                <c:pt idx="10">
                  <c:v>05.05 - 11.05</c:v>
                </c:pt>
                <c:pt idx="11">
                  <c:v>12.05 - 18.05</c:v>
                </c:pt>
                <c:pt idx="12">
                  <c:v>19.05 - 25.05</c:v>
                </c:pt>
                <c:pt idx="13">
                  <c:v>26.05 - 01.06</c:v>
                </c:pt>
                <c:pt idx="14">
                  <c:v>02.06 - 08.06</c:v>
                </c:pt>
                <c:pt idx="15">
                  <c:v>09.06 - 15.06</c:v>
                </c:pt>
                <c:pt idx="16">
                  <c:v>16.06 - 22.06</c:v>
                </c:pt>
              </c:strCache>
            </c:strRef>
          </c:cat>
          <c:val>
            <c:numRef>
              <c:f>List1!$B$2:$B$18</c:f>
              <c:numCache>
                <c:formatCode>General</c:formatCode>
                <c:ptCount val="17"/>
                <c:pt idx="0">
                  <c:v>20.403685827116998</c:v>
                </c:pt>
                <c:pt idx="1">
                  <c:v>20.703933747412002</c:v>
                </c:pt>
                <c:pt idx="2">
                  <c:v>24.545454545454</c:v>
                </c:pt>
                <c:pt idx="3">
                  <c:v>22.667829119442001</c:v>
                </c:pt>
                <c:pt idx="4">
                  <c:v>20.390455531453</c:v>
                </c:pt>
                <c:pt idx="5">
                  <c:v>18.944099378880999</c:v>
                </c:pt>
                <c:pt idx="6">
                  <c:v>19.179734620024</c:v>
                </c:pt>
                <c:pt idx="7">
                  <c:v>17.629629629629001</c:v>
                </c:pt>
                <c:pt idx="8">
                  <c:v>12.984822934232</c:v>
                </c:pt>
                <c:pt idx="9">
                  <c:v>11.620795107033</c:v>
                </c:pt>
                <c:pt idx="10">
                  <c:v>9.065934065934</c:v>
                </c:pt>
                <c:pt idx="11">
                  <c:v>4.9635036496350002</c:v>
                </c:pt>
                <c:pt idx="12">
                  <c:v>2.642559109874</c:v>
                </c:pt>
                <c:pt idx="13">
                  <c:v>1.8156424580999999</c:v>
                </c:pt>
                <c:pt idx="14">
                  <c:v>1.4040561622459999</c:v>
                </c:pt>
                <c:pt idx="15">
                  <c:v>0.78431372549</c:v>
                </c:pt>
                <c:pt idx="16">
                  <c:v>0.96618357487899997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F86-4857-841A-55D66F44B6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8445264"/>
        <c:axId val="494149648"/>
      </c:line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tickLblSkip val="1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2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94269833917821E-2"/>
          <c:y val="4.1915155129150068E-2"/>
          <c:w val="0.81706720452149362"/>
          <c:h val="0.76753447806737263"/>
        </c:manualLayout>
      </c:layout>
      <c:lineChart>
        <c:grouping val="standard"/>
        <c:varyColors val="0"/>
        <c:ser>
          <c:idx val="0"/>
          <c:order val="0"/>
          <c:tx>
            <c:strRef>
              <c:f>List1!$B$1</c:f>
              <c:strCache>
                <c:ptCount val="1"/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16"/>
              <c:layout>
                <c:manualLayout>
                  <c:x val="-4.3003404564455852E-2"/>
                  <c:y val="-0.18788107867409221"/>
                </c:manualLayout>
              </c:layout>
              <c:numFmt formatCode="###0\,00%" sourceLinked="0"/>
              <c:spPr>
                <a:solidFill>
                  <a:srgbClr val="FBCBD8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F5DC-4226-9A77-4315FCD6D276}"/>
                </c:ext>
              </c:extLst>
            </c:dLbl>
            <c:numFmt formatCode="###0\,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List1!$A$2:$A$18</c:f>
              <c:strCache>
                <c:ptCount val="17"/>
                <c:pt idx="0">
                  <c:v>24.02 - 02.03</c:v>
                </c:pt>
                <c:pt idx="1">
                  <c:v>03.03 - 09.03</c:v>
                </c:pt>
                <c:pt idx="2">
                  <c:v>10.03 - 16.03</c:v>
                </c:pt>
                <c:pt idx="3">
                  <c:v>17.03 - 23.03</c:v>
                </c:pt>
                <c:pt idx="4">
                  <c:v>24.03 - 30.03</c:v>
                </c:pt>
                <c:pt idx="5">
                  <c:v>31.03 - 06.04</c:v>
                </c:pt>
                <c:pt idx="6">
                  <c:v>07.04 - 13.04</c:v>
                </c:pt>
                <c:pt idx="7">
                  <c:v>14.04 - 20.04</c:v>
                </c:pt>
                <c:pt idx="8">
                  <c:v>21.04 - 27.04</c:v>
                </c:pt>
                <c:pt idx="9">
                  <c:v>28.04 - 04.05</c:v>
                </c:pt>
                <c:pt idx="10">
                  <c:v>05.05 - 11.05</c:v>
                </c:pt>
                <c:pt idx="11">
                  <c:v>12.05 - 18.05</c:v>
                </c:pt>
                <c:pt idx="12">
                  <c:v>19.05 - 25.05</c:v>
                </c:pt>
                <c:pt idx="13">
                  <c:v>26.05 - 01.06</c:v>
                </c:pt>
                <c:pt idx="14">
                  <c:v>02.06 - 08.06</c:v>
                </c:pt>
                <c:pt idx="15">
                  <c:v>09.06 - 15.06</c:v>
                </c:pt>
                <c:pt idx="16">
                  <c:v>16.06 - 22.06</c:v>
                </c:pt>
              </c:strCache>
            </c:strRef>
          </c:cat>
          <c:val>
            <c:numRef>
              <c:f>List1!$B$2:$B$18</c:f>
              <c:numCache>
                <c:formatCode>General</c:formatCode>
                <c:ptCount val="17"/>
                <c:pt idx="0">
                  <c:v>19.789473684210002</c:v>
                </c:pt>
                <c:pt idx="1">
                  <c:v>22.391930835734001</c:v>
                </c:pt>
                <c:pt idx="2">
                  <c:v>27.686973749380002</c:v>
                </c:pt>
                <c:pt idx="3">
                  <c:v>27.122015915119</c:v>
                </c:pt>
                <c:pt idx="4">
                  <c:v>22.482269503546</c:v>
                </c:pt>
                <c:pt idx="5">
                  <c:v>20.730397422126</c:v>
                </c:pt>
                <c:pt idx="6">
                  <c:v>20.391061452513</c:v>
                </c:pt>
                <c:pt idx="7">
                  <c:v>14.968376669009</c:v>
                </c:pt>
                <c:pt idx="8">
                  <c:v>13.453815261043999</c:v>
                </c:pt>
                <c:pt idx="9">
                  <c:v>7.8051087984859997</c:v>
                </c:pt>
                <c:pt idx="10">
                  <c:v>6.115515288788</c:v>
                </c:pt>
                <c:pt idx="11">
                  <c:v>3.2925682031979999</c:v>
                </c:pt>
                <c:pt idx="12">
                  <c:v>0.84193804606800005</c:v>
                </c:pt>
                <c:pt idx="13">
                  <c:v>1.110645431684</c:v>
                </c:pt>
                <c:pt idx="14">
                  <c:v>0.25281253950100002</c:v>
                </c:pt>
                <c:pt idx="15">
                  <c:v>0.26816840976099998</c:v>
                </c:pt>
                <c:pt idx="16">
                  <c:v>0.22352612461499999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5DC-4226-9A77-4315FCD6D2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8445264"/>
        <c:axId val="494149648"/>
      </c:line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tickLblSkip val="1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2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94269833917821E-2"/>
          <c:y val="4.1915155129150068E-2"/>
          <c:w val="0.81706720452149362"/>
          <c:h val="0.76753447806737263"/>
        </c:manualLayout>
      </c:layout>
      <c:lineChart>
        <c:grouping val="standard"/>
        <c:varyColors val="0"/>
        <c:ser>
          <c:idx val="0"/>
          <c:order val="0"/>
          <c:tx>
            <c:strRef>
              <c:f>List1!$B$1</c:f>
              <c:strCache>
                <c:ptCount val="1"/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16"/>
              <c:layout>
                <c:manualLayout>
                  <c:x val="-6.2550406639208522E-2"/>
                  <c:y val="-0.20666918654150146"/>
                </c:manualLayout>
              </c:layout>
              <c:numFmt formatCode="###0\,00%" sourceLinked="0"/>
              <c:spPr>
                <a:solidFill>
                  <a:srgbClr val="FBCBD8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23BA-40DA-B60C-C8A480E48534}"/>
                </c:ext>
              </c:extLst>
            </c:dLbl>
            <c:numFmt formatCode="###0\,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List1!$A$2:$A$18</c:f>
              <c:strCache>
                <c:ptCount val="17"/>
                <c:pt idx="0">
                  <c:v>24.02 - 02.03</c:v>
                </c:pt>
                <c:pt idx="1">
                  <c:v>03.03 - 09.03</c:v>
                </c:pt>
                <c:pt idx="2">
                  <c:v>10.03 - 16.03</c:v>
                </c:pt>
                <c:pt idx="3">
                  <c:v>17.03 - 23.03</c:v>
                </c:pt>
                <c:pt idx="4">
                  <c:v>24.03 - 30.03</c:v>
                </c:pt>
                <c:pt idx="5">
                  <c:v>31.03 - 06.04</c:v>
                </c:pt>
                <c:pt idx="6">
                  <c:v>07.04 - 13.04</c:v>
                </c:pt>
                <c:pt idx="7">
                  <c:v>14.04 - 20.04</c:v>
                </c:pt>
                <c:pt idx="8">
                  <c:v>21.04 - 27.04</c:v>
                </c:pt>
                <c:pt idx="9">
                  <c:v>28.04 - 04.05</c:v>
                </c:pt>
                <c:pt idx="10">
                  <c:v>05.05 - 11.05</c:v>
                </c:pt>
                <c:pt idx="11">
                  <c:v>12.05 - 18.05</c:v>
                </c:pt>
                <c:pt idx="12">
                  <c:v>19.05 - 25.05</c:v>
                </c:pt>
                <c:pt idx="13">
                  <c:v>26.05 - 01.06</c:v>
                </c:pt>
                <c:pt idx="14">
                  <c:v>02.06 - 08.06</c:v>
                </c:pt>
                <c:pt idx="15">
                  <c:v>09.06 - 15.06</c:v>
                </c:pt>
                <c:pt idx="16">
                  <c:v>16.06 - 22.06</c:v>
                </c:pt>
              </c:strCache>
            </c:strRef>
          </c:cat>
          <c:val>
            <c:numRef>
              <c:f>List1!$B$2:$B$18</c:f>
              <c:numCache>
                <c:formatCode>General</c:formatCode>
                <c:ptCount val="17"/>
                <c:pt idx="0">
                  <c:v>33.358283433133003</c:v>
                </c:pt>
                <c:pt idx="1">
                  <c:v>29.862327909887</c:v>
                </c:pt>
                <c:pt idx="2">
                  <c:v>30.405405405404998</c:v>
                </c:pt>
                <c:pt idx="3">
                  <c:v>27.201051248357</c:v>
                </c:pt>
                <c:pt idx="4">
                  <c:v>22.741555380988999</c:v>
                </c:pt>
                <c:pt idx="5">
                  <c:v>18.466353677621001</c:v>
                </c:pt>
                <c:pt idx="6">
                  <c:v>18.730529595015</c:v>
                </c:pt>
                <c:pt idx="7">
                  <c:v>14.960629921259001</c:v>
                </c:pt>
                <c:pt idx="8">
                  <c:v>13.743842364532</c:v>
                </c:pt>
                <c:pt idx="9">
                  <c:v>8.8310580204770002</c:v>
                </c:pt>
                <c:pt idx="10">
                  <c:v>4.5775729646689998</c:v>
                </c:pt>
                <c:pt idx="11">
                  <c:v>2.3847889139539999</c:v>
                </c:pt>
                <c:pt idx="12">
                  <c:v>1.2587565674250001</c:v>
                </c:pt>
                <c:pt idx="13">
                  <c:v>1.099487617421</c:v>
                </c:pt>
                <c:pt idx="14">
                  <c:v>0.59914407988499996</c:v>
                </c:pt>
                <c:pt idx="15">
                  <c:v>0.57434588385399998</c:v>
                </c:pt>
                <c:pt idx="16">
                  <c:v>0.38727058427299998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3BA-40DA-B60C-C8A480E485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8445264"/>
        <c:axId val="494149648"/>
      </c:line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tickLblSkip val="1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2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94269833917821E-2"/>
          <c:y val="4.1915155129150068E-2"/>
          <c:w val="0.81706720452149362"/>
          <c:h val="0.76753447806737263"/>
        </c:manualLayout>
      </c:layout>
      <c:lineChart>
        <c:grouping val="standard"/>
        <c:varyColors val="0"/>
        <c:ser>
          <c:idx val="0"/>
          <c:order val="0"/>
          <c:tx>
            <c:strRef>
              <c:f>List1!$D$1</c:f>
              <c:strCache>
                <c:ptCount val="1"/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16"/>
              <c:layout>
                <c:manualLayout>
                  <c:x val="-7.8188008299010653E-3"/>
                  <c:y val="-0.12681972810501224"/>
                </c:manualLayout>
              </c:layout>
              <c:numFmt formatCode="###0\,00%" sourceLinked="0"/>
              <c:spPr>
                <a:solidFill>
                  <a:srgbClr val="FBCBD8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61CE-4A2A-887C-F4A54C3D8656}"/>
                </c:ext>
              </c:extLst>
            </c:dLbl>
            <c:numFmt formatCode="###0\,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List1!$A$2:$A$18</c:f>
              <c:strCache>
                <c:ptCount val="17"/>
                <c:pt idx="0">
                  <c:v>24.02 - 02.03</c:v>
                </c:pt>
                <c:pt idx="1">
                  <c:v>03.03 - 09.03</c:v>
                </c:pt>
                <c:pt idx="2">
                  <c:v>10.03 - 16.03</c:v>
                </c:pt>
                <c:pt idx="3">
                  <c:v>17.03 - 23.03</c:v>
                </c:pt>
                <c:pt idx="4">
                  <c:v>24.03 - 30.03</c:v>
                </c:pt>
                <c:pt idx="5">
                  <c:v>31.03 - 06.04</c:v>
                </c:pt>
                <c:pt idx="6">
                  <c:v>07.04 - 13.04</c:v>
                </c:pt>
                <c:pt idx="7">
                  <c:v>14.04 - 20.04</c:v>
                </c:pt>
                <c:pt idx="8">
                  <c:v>21.04 - 27.04</c:v>
                </c:pt>
                <c:pt idx="9">
                  <c:v>28.04 - 04.05</c:v>
                </c:pt>
                <c:pt idx="10">
                  <c:v>05.05 - 11.05</c:v>
                </c:pt>
                <c:pt idx="11">
                  <c:v>12.05 - 18.05</c:v>
                </c:pt>
                <c:pt idx="12">
                  <c:v>19.05 - 25.05</c:v>
                </c:pt>
                <c:pt idx="13">
                  <c:v>26.05 - 01.06</c:v>
                </c:pt>
                <c:pt idx="14">
                  <c:v>02.06 - 08.06</c:v>
                </c:pt>
                <c:pt idx="15">
                  <c:v>09.06 - 15.06</c:v>
                </c:pt>
                <c:pt idx="16">
                  <c:v>16.06 - 22.06</c:v>
                </c:pt>
              </c:strCache>
            </c:strRef>
          </c:cat>
          <c:val>
            <c:numRef>
              <c:f>List1!$D$2:$D$18</c:f>
              <c:numCache>
                <c:formatCode>General</c:formatCode>
                <c:ptCount val="17"/>
                <c:pt idx="0">
                  <c:v>26.124358587383</c:v>
                </c:pt>
                <c:pt idx="1">
                  <c:v>30.411613377434001</c:v>
                </c:pt>
                <c:pt idx="2">
                  <c:v>38.166752977731001</c:v>
                </c:pt>
                <c:pt idx="3">
                  <c:v>37.848366796523003</c:v>
                </c:pt>
                <c:pt idx="4">
                  <c:v>37.361008154187999</c:v>
                </c:pt>
                <c:pt idx="5">
                  <c:v>33.783108445777003</c:v>
                </c:pt>
                <c:pt idx="6">
                  <c:v>31.171442936148001</c:v>
                </c:pt>
                <c:pt idx="7">
                  <c:v>27.615298087738999</c:v>
                </c:pt>
                <c:pt idx="8">
                  <c:v>25.371207230471001</c:v>
                </c:pt>
                <c:pt idx="9">
                  <c:v>23.370638578011</c:v>
                </c:pt>
                <c:pt idx="10">
                  <c:v>23.203125</c:v>
                </c:pt>
                <c:pt idx="11">
                  <c:v>15.840893230982999</c:v>
                </c:pt>
                <c:pt idx="12">
                  <c:v>11.590909090908999</c:v>
                </c:pt>
                <c:pt idx="13">
                  <c:v>9.1002044989769999</c:v>
                </c:pt>
                <c:pt idx="14">
                  <c:v>5.3613053613049999</c:v>
                </c:pt>
                <c:pt idx="15">
                  <c:v>3.7518037518030001</c:v>
                </c:pt>
                <c:pt idx="16">
                  <c:v>1.3861386138609999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1CE-4A2A-887C-F4A54C3D86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8445264"/>
        <c:axId val="494149648"/>
      </c:line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tickLblSkip val="1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2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94269833917821E-2"/>
          <c:y val="4.1915155129150068E-2"/>
          <c:w val="0.81706720452149362"/>
          <c:h val="0.76753447806737263"/>
        </c:manualLayout>
      </c:layout>
      <c:lineChart>
        <c:grouping val="standard"/>
        <c:varyColors val="0"/>
        <c:ser>
          <c:idx val="0"/>
          <c:order val="0"/>
          <c:tx>
            <c:strRef>
              <c:f>List1!$D$1</c:f>
              <c:strCache>
                <c:ptCount val="1"/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16"/>
              <c:layout>
                <c:manualLayout>
                  <c:x val="0"/>
                  <c:y val="-0.10333459327075069"/>
                </c:manualLayout>
              </c:layout>
              <c:numFmt formatCode="###0\,00%" sourceLinked="0"/>
              <c:spPr>
                <a:solidFill>
                  <a:srgbClr val="FBCBD8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E62E-4708-B3D9-CEE9753FE499}"/>
                </c:ext>
              </c:extLst>
            </c:dLbl>
            <c:numFmt formatCode="###0\,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List1!$A$2:$A$18</c:f>
              <c:strCache>
                <c:ptCount val="17"/>
                <c:pt idx="0">
                  <c:v>24.02 - 02.03</c:v>
                </c:pt>
                <c:pt idx="1">
                  <c:v>03.03 - 09.03</c:v>
                </c:pt>
                <c:pt idx="2">
                  <c:v>10.03 - 16.03</c:v>
                </c:pt>
                <c:pt idx="3">
                  <c:v>17.03 - 23.03</c:v>
                </c:pt>
                <c:pt idx="4">
                  <c:v>24.03 - 30.03</c:v>
                </c:pt>
                <c:pt idx="5">
                  <c:v>31.03 - 06.04</c:v>
                </c:pt>
                <c:pt idx="6">
                  <c:v>07.04 - 13.04</c:v>
                </c:pt>
                <c:pt idx="7">
                  <c:v>14.04 - 20.04</c:v>
                </c:pt>
                <c:pt idx="8">
                  <c:v>21.04 - 27.04</c:v>
                </c:pt>
                <c:pt idx="9">
                  <c:v>28.04 - 04.05</c:v>
                </c:pt>
                <c:pt idx="10">
                  <c:v>05.05 - 11.05</c:v>
                </c:pt>
                <c:pt idx="11">
                  <c:v>12.05 - 18.05</c:v>
                </c:pt>
                <c:pt idx="12">
                  <c:v>19.05 - 25.05</c:v>
                </c:pt>
                <c:pt idx="13">
                  <c:v>26.05 - 01.06</c:v>
                </c:pt>
                <c:pt idx="14">
                  <c:v>02.06 - 08.06</c:v>
                </c:pt>
                <c:pt idx="15">
                  <c:v>09.06 - 15.06</c:v>
                </c:pt>
                <c:pt idx="16">
                  <c:v>16.06 - 22.06</c:v>
                </c:pt>
              </c:strCache>
            </c:strRef>
          </c:cat>
          <c:val>
            <c:numRef>
              <c:f>List1!$D$2:$D$18</c:f>
              <c:numCache>
                <c:formatCode>General</c:formatCode>
                <c:ptCount val="17"/>
                <c:pt idx="0">
                  <c:v>21.038985980410001</c:v>
                </c:pt>
                <c:pt idx="1">
                  <c:v>23.958196398054</c:v>
                </c:pt>
                <c:pt idx="2">
                  <c:v>30.105840846726</c:v>
                </c:pt>
                <c:pt idx="3">
                  <c:v>28.445953858765002</c:v>
                </c:pt>
                <c:pt idx="4">
                  <c:v>28.427299703264001</c:v>
                </c:pt>
                <c:pt idx="5">
                  <c:v>24.287200832465999</c:v>
                </c:pt>
                <c:pt idx="6">
                  <c:v>21.449324901726001</c:v>
                </c:pt>
                <c:pt idx="7">
                  <c:v>14.892691415312999</c:v>
                </c:pt>
                <c:pt idx="8">
                  <c:v>10.680304471931001</c:v>
                </c:pt>
                <c:pt idx="9">
                  <c:v>7.8002125398509996</c:v>
                </c:pt>
                <c:pt idx="10">
                  <c:v>7.7076677316289999</c:v>
                </c:pt>
                <c:pt idx="11">
                  <c:v>3.8719622778380001</c:v>
                </c:pt>
                <c:pt idx="12">
                  <c:v>2.6563550773359998</c:v>
                </c:pt>
                <c:pt idx="13">
                  <c:v>1.8243003896559999</c:v>
                </c:pt>
                <c:pt idx="14">
                  <c:v>1.132300357568</c:v>
                </c:pt>
                <c:pt idx="15">
                  <c:v>0.58128269715100001</c:v>
                </c:pt>
                <c:pt idx="16">
                  <c:v>0.22763088776000001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62E-4708-B3D9-CEE9753FE4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8445264"/>
        <c:axId val="494149648"/>
      </c:line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tickLblSkip val="1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2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94269833917821E-2"/>
          <c:y val="4.1915155129150068E-2"/>
          <c:w val="0.81706720452149362"/>
          <c:h val="0.76753447806737263"/>
        </c:manualLayout>
      </c:layout>
      <c:lineChart>
        <c:grouping val="standard"/>
        <c:varyColors val="0"/>
        <c:ser>
          <c:idx val="0"/>
          <c:order val="0"/>
          <c:tx>
            <c:strRef>
              <c:f>List1!$D$1</c:f>
              <c:strCache>
                <c:ptCount val="1"/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16"/>
              <c:layout>
                <c:manualLayout>
                  <c:x val="-1.1728201244851596E-2"/>
                  <c:y val="-9.3940539337046075E-2"/>
                </c:manualLayout>
              </c:layout>
              <c:numFmt formatCode="###0\,00%" sourceLinked="0"/>
              <c:spPr>
                <a:solidFill>
                  <a:srgbClr val="FBCBD8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BF29-438D-8691-E33F037B41E3}"/>
                </c:ext>
              </c:extLst>
            </c:dLbl>
            <c:numFmt formatCode="###0\,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List1!$A$2:$A$18</c:f>
              <c:strCache>
                <c:ptCount val="17"/>
                <c:pt idx="0">
                  <c:v>24.02 - 02.03</c:v>
                </c:pt>
                <c:pt idx="1">
                  <c:v>03.03 - 09.03</c:v>
                </c:pt>
                <c:pt idx="2">
                  <c:v>10.03 - 16.03</c:v>
                </c:pt>
                <c:pt idx="3">
                  <c:v>17.03 - 23.03</c:v>
                </c:pt>
                <c:pt idx="4">
                  <c:v>24.03 - 30.03</c:v>
                </c:pt>
                <c:pt idx="5">
                  <c:v>31.03 - 06.04</c:v>
                </c:pt>
                <c:pt idx="6">
                  <c:v>07.04 - 13.04</c:v>
                </c:pt>
                <c:pt idx="7">
                  <c:v>14.04 - 20.04</c:v>
                </c:pt>
                <c:pt idx="8">
                  <c:v>21.04 - 27.04</c:v>
                </c:pt>
                <c:pt idx="9">
                  <c:v>28.04 - 04.05</c:v>
                </c:pt>
                <c:pt idx="10">
                  <c:v>05.05 - 11.05</c:v>
                </c:pt>
                <c:pt idx="11">
                  <c:v>12.05 - 18.05</c:v>
                </c:pt>
                <c:pt idx="12">
                  <c:v>19.05 - 25.05</c:v>
                </c:pt>
                <c:pt idx="13">
                  <c:v>26.05 - 01.06</c:v>
                </c:pt>
                <c:pt idx="14">
                  <c:v>02.06 - 08.06</c:v>
                </c:pt>
                <c:pt idx="15">
                  <c:v>09.06 - 15.06</c:v>
                </c:pt>
                <c:pt idx="16">
                  <c:v>16.06 - 22.06</c:v>
                </c:pt>
              </c:strCache>
            </c:strRef>
          </c:cat>
          <c:val>
            <c:numRef>
              <c:f>List1!$D$2:$D$18</c:f>
              <c:numCache>
                <c:formatCode>General</c:formatCode>
                <c:ptCount val="17"/>
                <c:pt idx="0">
                  <c:v>29.435994930290999</c:v>
                </c:pt>
                <c:pt idx="1">
                  <c:v>29.755149630780998</c:v>
                </c:pt>
                <c:pt idx="2">
                  <c:v>28.701221328567001</c:v>
                </c:pt>
                <c:pt idx="3">
                  <c:v>26.097959183673002</c:v>
                </c:pt>
                <c:pt idx="4">
                  <c:v>22.827346465815999</c:v>
                </c:pt>
                <c:pt idx="5">
                  <c:v>19.455354804921999</c:v>
                </c:pt>
                <c:pt idx="6">
                  <c:v>18.523211611564999</c:v>
                </c:pt>
                <c:pt idx="7">
                  <c:v>13.714733542318999</c:v>
                </c:pt>
                <c:pt idx="8">
                  <c:v>11.212549826410999</c:v>
                </c:pt>
                <c:pt idx="9">
                  <c:v>7.4196548517099998</c:v>
                </c:pt>
                <c:pt idx="10">
                  <c:v>5.1668866679230003</c:v>
                </c:pt>
                <c:pt idx="11">
                  <c:v>2.718139278832</c:v>
                </c:pt>
                <c:pt idx="12">
                  <c:v>1.631814335791</c:v>
                </c:pt>
                <c:pt idx="13">
                  <c:v>1.41129032258</c:v>
                </c:pt>
                <c:pt idx="14">
                  <c:v>1.224226804123</c:v>
                </c:pt>
                <c:pt idx="15">
                  <c:v>0.86798546628899997</c:v>
                </c:pt>
                <c:pt idx="16">
                  <c:v>0.299802258085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F29-438D-8691-E33F037B41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8445264"/>
        <c:axId val="494149648"/>
      </c:line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tickLblSkip val="1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2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30.3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Pardubický kraj</c:v>
                </c:pt>
                <c:pt idx="1">
                  <c:v>Jihočeský kraj</c:v>
                </c:pt>
                <c:pt idx="2">
                  <c:v>Hlavní město Praha</c:v>
                </c:pt>
                <c:pt idx="3">
                  <c:v>Ústecký kraj</c:v>
                </c:pt>
                <c:pt idx="4">
                  <c:v>Středočeský kraj</c:v>
                </c:pt>
                <c:pt idx="5">
                  <c:v>ČR</c:v>
                </c:pt>
                <c:pt idx="6">
                  <c:v>Moravskoslezský kraj</c:v>
                </c:pt>
                <c:pt idx="7">
                  <c:v>Liberecký kraj</c:v>
                </c:pt>
                <c:pt idx="8">
                  <c:v>Královéhradecký kraj</c:v>
                </c:pt>
                <c:pt idx="9">
                  <c:v>Plzeňský kraj</c:v>
                </c:pt>
                <c:pt idx="10">
                  <c:v>Karlovarský kraj</c:v>
                </c:pt>
                <c:pt idx="11">
                  <c:v>Kraj Vysočina</c:v>
                </c:pt>
                <c:pt idx="12">
                  <c:v>Jihomoravský kraj</c:v>
                </c:pt>
                <c:pt idx="13">
                  <c:v>Olomoucký kraj</c:v>
                </c:pt>
                <c:pt idx="14">
                  <c:v>Zlínský kraj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151.51515151515099</c:v>
                </c:pt>
                <c:pt idx="1">
                  <c:v>255.30651625352499</c:v>
                </c:pt>
                <c:pt idx="2">
                  <c:v>157.16879386499701</c:v>
                </c:pt>
                <c:pt idx="3">
                  <c:v>244.75610054580599</c:v>
                </c:pt>
                <c:pt idx="4">
                  <c:v>125.390277237902</c:v>
                </c:pt>
                <c:pt idx="5">
                  <c:v>158.127990240841</c:v>
                </c:pt>
                <c:pt idx="6">
                  <c:v>173.29867359861299</c:v>
                </c:pt>
                <c:pt idx="7">
                  <c:v>139.69436566058499</c:v>
                </c:pt>
                <c:pt idx="8">
                  <c:v>50.168422561455998</c:v>
                </c:pt>
                <c:pt idx="9">
                  <c:v>69.044879171461005</c:v>
                </c:pt>
                <c:pt idx="10">
                  <c:v>124.01517362124299</c:v>
                </c:pt>
                <c:pt idx="11">
                  <c:v>224.08126680609499</c:v>
                </c:pt>
                <c:pt idx="12">
                  <c:v>152.87311531428901</c:v>
                </c:pt>
                <c:pt idx="13">
                  <c:v>167.85180211798399</c:v>
                </c:pt>
                <c:pt idx="14">
                  <c:v>159.246459307447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D0-42BF-8BD6-5FBE1940F7D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13.4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Pardubický kraj</c:v>
                </c:pt>
                <c:pt idx="1">
                  <c:v>Jihočeský kraj</c:v>
                </c:pt>
                <c:pt idx="2">
                  <c:v>Hlavní město Praha</c:v>
                </c:pt>
                <c:pt idx="3">
                  <c:v>Ústecký kraj</c:v>
                </c:pt>
                <c:pt idx="4">
                  <c:v>Středočeský kraj</c:v>
                </c:pt>
                <c:pt idx="5">
                  <c:v>ČR</c:v>
                </c:pt>
                <c:pt idx="6">
                  <c:v>Moravskoslezský kraj</c:v>
                </c:pt>
                <c:pt idx="7">
                  <c:v>Liberecký kraj</c:v>
                </c:pt>
                <c:pt idx="8">
                  <c:v>Královéhradecký kraj</c:v>
                </c:pt>
                <c:pt idx="9">
                  <c:v>Plzeňský kraj</c:v>
                </c:pt>
                <c:pt idx="10">
                  <c:v>Karlovarský kraj</c:v>
                </c:pt>
                <c:pt idx="11">
                  <c:v>Kraj Vysočina</c:v>
                </c:pt>
                <c:pt idx="12">
                  <c:v>Jihomoravský kraj</c:v>
                </c:pt>
                <c:pt idx="13">
                  <c:v>Olomoucký kraj</c:v>
                </c:pt>
                <c:pt idx="14">
                  <c:v>Zlínský kraj</c:v>
                </c:pt>
              </c:strCache>
            </c:strRef>
          </c:cat>
          <c:val>
            <c:numRef>
              <c:f>Sheet1!$C$2:$C$16</c:f>
              <c:numCache>
                <c:formatCode>General</c:formatCode>
                <c:ptCount val="15"/>
                <c:pt idx="0">
                  <c:v>72.150072150072006</c:v>
                </c:pt>
                <c:pt idx="1">
                  <c:v>145.46534065607801</c:v>
                </c:pt>
                <c:pt idx="2">
                  <c:v>75.874590141721995</c:v>
                </c:pt>
                <c:pt idx="3">
                  <c:v>163.98658736569001</c:v>
                </c:pt>
                <c:pt idx="4">
                  <c:v>82.757582977015005</c:v>
                </c:pt>
                <c:pt idx="5">
                  <c:v>94.841537067527</c:v>
                </c:pt>
                <c:pt idx="6">
                  <c:v>111.644337799106</c:v>
                </c:pt>
                <c:pt idx="7">
                  <c:v>42.331625957752998</c:v>
                </c:pt>
                <c:pt idx="8">
                  <c:v>50.168422561455998</c:v>
                </c:pt>
                <c:pt idx="9">
                  <c:v>55.893473614991997</c:v>
                </c:pt>
                <c:pt idx="10">
                  <c:v>14.590020426028</c:v>
                </c:pt>
                <c:pt idx="11">
                  <c:v>134.44876008365699</c:v>
                </c:pt>
                <c:pt idx="12">
                  <c:v>91.424117982073994</c:v>
                </c:pt>
                <c:pt idx="13">
                  <c:v>82.399975585191996</c:v>
                </c:pt>
                <c:pt idx="14">
                  <c:v>155.85823676899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D0-42BF-8BD6-5FBE1940F7D1}"/>
            </c:ext>
          </c:extLst>
        </c:ser>
        <c:ser>
          <c:idx val="3"/>
          <c:order val="2"/>
          <c:tx>
            <c:strRef>
              <c:f>Sheet1!$D$1</c:f>
              <c:strCache>
                <c:ptCount val="1"/>
                <c:pt idx="0">
                  <c:v>1.5</c:v>
                </c:pt>
              </c:strCache>
            </c:strRef>
          </c:tx>
          <c:spPr>
            <a:solidFill>
              <a:srgbClr val="305983"/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Pardubický kraj</c:v>
                </c:pt>
                <c:pt idx="1">
                  <c:v>Jihočeský kraj</c:v>
                </c:pt>
                <c:pt idx="2">
                  <c:v>Hlavní město Praha</c:v>
                </c:pt>
                <c:pt idx="3">
                  <c:v>Ústecký kraj</c:v>
                </c:pt>
                <c:pt idx="4">
                  <c:v>Středočeský kraj</c:v>
                </c:pt>
                <c:pt idx="5">
                  <c:v>ČR</c:v>
                </c:pt>
                <c:pt idx="6">
                  <c:v>Moravskoslezský kraj</c:v>
                </c:pt>
                <c:pt idx="7">
                  <c:v>Liberecký kraj</c:v>
                </c:pt>
                <c:pt idx="8">
                  <c:v>Královéhradecký kraj</c:v>
                </c:pt>
                <c:pt idx="9">
                  <c:v>Plzeňský kraj</c:v>
                </c:pt>
                <c:pt idx="10">
                  <c:v>Karlovarský kraj</c:v>
                </c:pt>
                <c:pt idx="11">
                  <c:v>Kraj Vysočina</c:v>
                </c:pt>
                <c:pt idx="12">
                  <c:v>Jihomoravský kraj</c:v>
                </c:pt>
                <c:pt idx="13">
                  <c:v>Olomoucký kraj</c:v>
                </c:pt>
                <c:pt idx="14">
                  <c:v>Zlínský kraj</c:v>
                </c:pt>
              </c:strCache>
            </c:strRef>
          </c:cat>
          <c:val>
            <c:numRef>
              <c:f>Sheet1!$D$2:$D$16</c:f>
              <c:numCache>
                <c:formatCode>General</c:formatCode>
                <c:ptCount val="15"/>
                <c:pt idx="0">
                  <c:v>3.6075036075029998</c:v>
                </c:pt>
                <c:pt idx="1">
                  <c:v>5.937360843105</c:v>
                </c:pt>
                <c:pt idx="2">
                  <c:v>4.0647101861630004</c:v>
                </c:pt>
                <c:pt idx="3">
                  <c:v>2.4475610054580001</c:v>
                </c:pt>
                <c:pt idx="4">
                  <c:v>11.285124951410999</c:v>
                </c:pt>
                <c:pt idx="5">
                  <c:v>7.0514153953549998</c:v>
                </c:pt>
                <c:pt idx="6">
                  <c:v>6.6653335999459999</c:v>
                </c:pt>
                <c:pt idx="7">
                  <c:v>12.699487787324999</c:v>
                </c:pt>
                <c:pt idx="8">
                  <c:v>3.583458754389</c:v>
                </c:pt>
                <c:pt idx="9">
                  <c:v>6.5757027782339996</c:v>
                </c:pt>
                <c:pt idx="10">
                  <c:v>0</c:v>
                </c:pt>
                <c:pt idx="11">
                  <c:v>18.673438900507001</c:v>
                </c:pt>
                <c:pt idx="12">
                  <c:v>7.4937801624649998</c:v>
                </c:pt>
                <c:pt idx="13">
                  <c:v>0</c:v>
                </c:pt>
                <c:pt idx="14">
                  <c:v>13.552890153825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1F2-4B90-B8EF-7C911D5510F9}"/>
            </c:ext>
          </c:extLst>
        </c:ser>
        <c:ser>
          <c:idx val="2"/>
          <c:order val="3"/>
          <c:tx>
            <c:strRef>
              <c:f>Sheet1!$E$1</c:f>
              <c:strCache>
                <c:ptCount val="1"/>
                <c:pt idx="0">
                  <c:v>Sloupec1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Pardubický kraj</c:v>
                </c:pt>
                <c:pt idx="1">
                  <c:v>Jihočeský kraj</c:v>
                </c:pt>
                <c:pt idx="2">
                  <c:v>Hlavní město Praha</c:v>
                </c:pt>
                <c:pt idx="3">
                  <c:v>Ústecký kraj</c:v>
                </c:pt>
                <c:pt idx="4">
                  <c:v>Středočeský kraj</c:v>
                </c:pt>
                <c:pt idx="5">
                  <c:v>ČR</c:v>
                </c:pt>
                <c:pt idx="6">
                  <c:v>Moravskoslezský kraj</c:v>
                </c:pt>
                <c:pt idx="7">
                  <c:v>Liberecký kraj</c:v>
                </c:pt>
                <c:pt idx="8">
                  <c:v>Královéhradecký kraj</c:v>
                </c:pt>
                <c:pt idx="9">
                  <c:v>Plzeňský kraj</c:v>
                </c:pt>
                <c:pt idx="10">
                  <c:v>Karlovarský kraj</c:v>
                </c:pt>
                <c:pt idx="11">
                  <c:v>Kraj Vysočina</c:v>
                </c:pt>
                <c:pt idx="12">
                  <c:v>Jihomoravský kraj</c:v>
                </c:pt>
                <c:pt idx="13">
                  <c:v>Olomoucký kraj</c:v>
                </c:pt>
                <c:pt idx="14">
                  <c:v>Zlínský kraj</c:v>
                </c:pt>
              </c:strCache>
            </c:strRef>
          </c:cat>
          <c:val>
            <c:numRef>
              <c:f>Sheet1!$E$2:$E$16</c:f>
              <c:numCache>
                <c:formatCode>General</c:formatCode>
                <c:ptCount val="15"/>
                <c:pt idx="0">
                  <c:v>10.822510822510001</c:v>
                </c:pt>
                <c:pt idx="1">
                  <c:v>8.9060412646570004</c:v>
                </c:pt>
                <c:pt idx="2">
                  <c:v>8.1294203723270009</c:v>
                </c:pt>
                <c:pt idx="3">
                  <c:v>4.8951220109160003</c:v>
                </c:pt>
                <c:pt idx="4">
                  <c:v>3.7617083171369998</c:v>
                </c:pt>
                <c:pt idx="5">
                  <c:v>3.1731369279089998</c:v>
                </c:pt>
                <c:pt idx="6">
                  <c:v>1.6663333999859999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6D0-42BF-8BD6-5FBE1940F7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918312239"/>
        <c:axId val="1994523775"/>
      </c:barChart>
      <c:catAx>
        <c:axId val="1918312239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extTo"/>
        <c:crossAx val="1994523775"/>
        <c:crosses val="autoZero"/>
        <c:auto val="1"/>
        <c:lblAlgn val="ctr"/>
        <c:lblOffset val="100"/>
        <c:noMultiLvlLbl val="0"/>
      </c:catAx>
      <c:valAx>
        <c:axId val="1994523775"/>
        <c:scaling>
          <c:orientation val="minMax"/>
        </c:scaling>
        <c:delete val="0"/>
        <c:axPos val="t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9183122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Sum of PozitivnichZaku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Sheet1!$A$2:$A$15</c:f>
              <c:strCache>
                <c:ptCount val="14"/>
                <c:pt idx="0">
                  <c:v>Jihomoravský kraj</c:v>
                </c:pt>
                <c:pt idx="1">
                  <c:v>Středočeský kraj</c:v>
                </c:pt>
                <c:pt idx="2">
                  <c:v>Hlavní město Praha</c:v>
                </c:pt>
                <c:pt idx="3">
                  <c:v>Ústecký kraj</c:v>
                </c:pt>
                <c:pt idx="4">
                  <c:v>Moravskoslezský kraj</c:v>
                </c:pt>
                <c:pt idx="5">
                  <c:v>Kraj Vysočina</c:v>
                </c:pt>
                <c:pt idx="6">
                  <c:v>Zlínský kraj</c:v>
                </c:pt>
                <c:pt idx="7">
                  <c:v>Olomoucký kraj</c:v>
                </c:pt>
                <c:pt idx="8">
                  <c:v>Liberecký kraj</c:v>
                </c:pt>
                <c:pt idx="9">
                  <c:v>Jihočeský kraj</c:v>
                </c:pt>
                <c:pt idx="10">
                  <c:v>Plzeňský kraj</c:v>
                </c:pt>
                <c:pt idx="11">
                  <c:v>Královéhradecký kraj</c:v>
                </c:pt>
                <c:pt idx="12">
                  <c:v>Pardubický kraj</c:v>
                </c:pt>
                <c:pt idx="13">
                  <c:v>Karlovarský kraj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509</c:v>
                </c:pt>
                <c:pt idx="1">
                  <c:v>502</c:v>
                </c:pt>
                <c:pt idx="2">
                  <c:v>399</c:v>
                </c:pt>
                <c:pt idx="3">
                  <c:v>367</c:v>
                </c:pt>
                <c:pt idx="4">
                  <c:v>362</c:v>
                </c:pt>
                <c:pt idx="5">
                  <c:v>342</c:v>
                </c:pt>
                <c:pt idx="6">
                  <c:v>332</c:v>
                </c:pt>
                <c:pt idx="7">
                  <c:v>312</c:v>
                </c:pt>
                <c:pt idx="8">
                  <c:v>287</c:v>
                </c:pt>
                <c:pt idx="9">
                  <c:v>279</c:v>
                </c:pt>
                <c:pt idx="10">
                  <c:v>207</c:v>
                </c:pt>
                <c:pt idx="11">
                  <c:v>171</c:v>
                </c:pt>
                <c:pt idx="12">
                  <c:v>149</c:v>
                </c:pt>
                <c:pt idx="13">
                  <c:v>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08-40FB-B8E1-F503FBE633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709227824"/>
        <c:axId val="493545440"/>
      </c:barChart>
      <c:catAx>
        <c:axId val="70922782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93545440"/>
        <c:crosses val="autoZero"/>
        <c:auto val="1"/>
        <c:lblAlgn val="ctr"/>
        <c:lblOffset val="100"/>
        <c:noMultiLvlLbl val="0"/>
      </c:catAx>
      <c:valAx>
        <c:axId val="493545440"/>
        <c:scaling>
          <c:orientation val="minMax"/>
        </c:scaling>
        <c:delete val="0"/>
        <c:axPos val="t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09227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Pardubický kraj</c:v>
                </c:pt>
                <c:pt idx="1">
                  <c:v>Jihočeský kraj</c:v>
                </c:pt>
                <c:pt idx="2">
                  <c:v>Hlavní město Praha</c:v>
                </c:pt>
                <c:pt idx="3">
                  <c:v>Ústecký kraj</c:v>
                </c:pt>
                <c:pt idx="4">
                  <c:v>Středočeský kraj</c:v>
                </c:pt>
                <c:pt idx="5">
                  <c:v>ČR</c:v>
                </c:pt>
                <c:pt idx="6">
                  <c:v>Moravskoslezský kraj</c:v>
                </c:pt>
                <c:pt idx="7">
                  <c:v>Liberecký kraj</c:v>
                </c:pt>
                <c:pt idx="8">
                  <c:v>Královéhradecký kraj</c:v>
                </c:pt>
                <c:pt idx="9">
                  <c:v>Plzeňský kraj</c:v>
                </c:pt>
                <c:pt idx="10">
                  <c:v>Karlovarský kraj</c:v>
                </c:pt>
                <c:pt idx="11">
                  <c:v>Kraj Vysočina</c:v>
                </c:pt>
                <c:pt idx="12">
                  <c:v>Jihomoravský kraj</c:v>
                </c:pt>
                <c:pt idx="13">
                  <c:v>Olomoucký kraj</c:v>
                </c:pt>
                <c:pt idx="14">
                  <c:v>Zlínský kraj</c:v>
                </c:pt>
              </c:strCache>
            </c:strRef>
          </c:cat>
          <c:val>
            <c:numRef>
              <c:f>Sheet1!$E$2:$E$16</c:f>
              <c:numCache>
                <c:formatCode>General</c:formatCode>
                <c:ptCount val="15"/>
                <c:pt idx="0">
                  <c:v>10.822510822510001</c:v>
                </c:pt>
                <c:pt idx="1">
                  <c:v>8.9060412646570004</c:v>
                </c:pt>
                <c:pt idx="2">
                  <c:v>8.1294203723270009</c:v>
                </c:pt>
                <c:pt idx="3">
                  <c:v>4.8951220109160003</c:v>
                </c:pt>
                <c:pt idx="4">
                  <c:v>3.7617083171369998</c:v>
                </c:pt>
                <c:pt idx="5">
                  <c:v>3.1731369279089998</c:v>
                </c:pt>
                <c:pt idx="6">
                  <c:v>1.6663333999859999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2B-4171-AE9D-D1549822F9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918312239"/>
        <c:axId val="1994523775"/>
      </c:barChart>
      <c:catAx>
        <c:axId val="1918312239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994523775"/>
        <c:crosses val="autoZero"/>
        <c:auto val="1"/>
        <c:lblAlgn val="ctr"/>
        <c:lblOffset val="100"/>
        <c:noMultiLvlLbl val="0"/>
      </c:catAx>
      <c:valAx>
        <c:axId val="1994523775"/>
        <c:scaling>
          <c:orientation val="minMax"/>
        </c:scaling>
        <c:delete val="0"/>
        <c:axPos val="t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9183122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30.3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Liberecký kraj</c:v>
                </c:pt>
                <c:pt idx="1">
                  <c:v>Jihočeský kraj</c:v>
                </c:pt>
                <c:pt idx="2">
                  <c:v>Zlínský kraj</c:v>
                </c:pt>
                <c:pt idx="3">
                  <c:v>Plzeňský kraj</c:v>
                </c:pt>
                <c:pt idx="4">
                  <c:v>Moravskoslezský kraj</c:v>
                </c:pt>
                <c:pt idx="5">
                  <c:v>Středočeský kraj</c:v>
                </c:pt>
                <c:pt idx="6">
                  <c:v>Hlavní město Praha</c:v>
                </c:pt>
                <c:pt idx="7">
                  <c:v>ČR</c:v>
                </c:pt>
                <c:pt idx="8">
                  <c:v>Kraj Vysočina</c:v>
                </c:pt>
                <c:pt idx="9">
                  <c:v>Královéhradecký kraj</c:v>
                </c:pt>
                <c:pt idx="10">
                  <c:v>Pardubický kraj</c:v>
                </c:pt>
                <c:pt idx="11">
                  <c:v>Jihomoravský kraj</c:v>
                </c:pt>
                <c:pt idx="12">
                  <c:v>Olomoucký kraj</c:v>
                </c:pt>
                <c:pt idx="13">
                  <c:v>Karlovarský kraj</c:v>
                </c:pt>
                <c:pt idx="14">
                  <c:v>Ústecký kraj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224.65931597150299</c:v>
                </c:pt>
                <c:pt idx="1">
                  <c:v>345.16142610598899</c:v>
                </c:pt>
                <c:pt idx="2">
                  <c:v>312.73085446934198</c:v>
                </c:pt>
                <c:pt idx="3">
                  <c:v>156.971159478012</c:v>
                </c:pt>
                <c:pt idx="4">
                  <c:v>235.24683185171099</c:v>
                </c:pt>
                <c:pt idx="5">
                  <c:v>192.178583417254</c:v>
                </c:pt>
                <c:pt idx="6">
                  <c:v>159.63695143622999</c:v>
                </c:pt>
                <c:pt idx="7">
                  <c:v>225.79431213375599</c:v>
                </c:pt>
                <c:pt idx="8">
                  <c:v>350.75219905187203</c:v>
                </c:pt>
                <c:pt idx="9">
                  <c:v>100.411687920473</c:v>
                </c:pt>
                <c:pt idx="10">
                  <c:v>346.94353105662401</c:v>
                </c:pt>
                <c:pt idx="11">
                  <c:v>209.57312084636101</c:v>
                </c:pt>
                <c:pt idx="12">
                  <c:v>251.514555037945</c:v>
                </c:pt>
                <c:pt idx="13">
                  <c:v>96.581031485416005</c:v>
                </c:pt>
                <c:pt idx="14">
                  <c:v>262.89147970347102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12-4CBF-BBB0-B856CD71C7F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13.4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Liberecký kraj</c:v>
                </c:pt>
                <c:pt idx="1">
                  <c:v>Jihočeský kraj</c:v>
                </c:pt>
                <c:pt idx="2">
                  <c:v>Zlínský kraj</c:v>
                </c:pt>
                <c:pt idx="3">
                  <c:v>Plzeňský kraj</c:v>
                </c:pt>
                <c:pt idx="4">
                  <c:v>Moravskoslezský kraj</c:v>
                </c:pt>
                <c:pt idx="5">
                  <c:v>Středočeský kraj</c:v>
                </c:pt>
                <c:pt idx="6">
                  <c:v>Hlavní město Praha</c:v>
                </c:pt>
                <c:pt idx="7">
                  <c:v>ČR</c:v>
                </c:pt>
                <c:pt idx="8">
                  <c:v>Kraj Vysočina</c:v>
                </c:pt>
                <c:pt idx="9">
                  <c:v>Královéhradecký kraj</c:v>
                </c:pt>
                <c:pt idx="10">
                  <c:v>Pardubický kraj</c:v>
                </c:pt>
                <c:pt idx="11">
                  <c:v>Jihomoravský kraj</c:v>
                </c:pt>
                <c:pt idx="12">
                  <c:v>Olomoucký kraj</c:v>
                </c:pt>
                <c:pt idx="13">
                  <c:v>Karlovarský kraj</c:v>
                </c:pt>
                <c:pt idx="14">
                  <c:v>Ústecký kraj</c:v>
                </c:pt>
              </c:strCache>
            </c:strRef>
          </c:cat>
          <c:val>
            <c:numRef>
              <c:f>Sheet1!$C$2:$C$16</c:f>
              <c:numCache>
                <c:formatCode>General</c:formatCode>
                <c:ptCount val="15"/>
                <c:pt idx="0">
                  <c:v>94.593396198527003</c:v>
                </c:pt>
                <c:pt idx="1">
                  <c:v>212.56892705307899</c:v>
                </c:pt>
                <c:pt idx="2">
                  <c:v>216.695395222851</c:v>
                </c:pt>
                <c:pt idx="3">
                  <c:v>74.971300049199002</c:v>
                </c:pt>
                <c:pt idx="4">
                  <c:v>189.14318138831001</c:v>
                </c:pt>
                <c:pt idx="5">
                  <c:v>125.88116817724</c:v>
                </c:pt>
                <c:pt idx="6">
                  <c:v>117.468700113452</c:v>
                </c:pt>
                <c:pt idx="7">
                  <c:v>146.903829876613</c:v>
                </c:pt>
                <c:pt idx="8">
                  <c:v>189.07735730140001</c:v>
                </c:pt>
                <c:pt idx="9">
                  <c:v>47.695551762225001</c:v>
                </c:pt>
                <c:pt idx="10">
                  <c:v>150.169588069285</c:v>
                </c:pt>
                <c:pt idx="11">
                  <c:v>187.15888332268599</c:v>
                </c:pt>
                <c:pt idx="12">
                  <c:v>131.224985237189</c:v>
                </c:pt>
                <c:pt idx="13">
                  <c:v>24.145257871354001</c:v>
                </c:pt>
                <c:pt idx="14">
                  <c:v>191.04536102674601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C12-4CBF-BBB0-B856CD71C7F9}"/>
            </c:ext>
          </c:extLst>
        </c:ser>
        <c:ser>
          <c:idx val="3"/>
          <c:order val="2"/>
          <c:tx>
            <c:strRef>
              <c:f>Sheet1!$D$1</c:f>
              <c:strCache>
                <c:ptCount val="1"/>
                <c:pt idx="0">
                  <c:v>1.5</c:v>
                </c:pt>
              </c:strCache>
            </c:strRef>
          </c:tx>
          <c:spPr>
            <a:solidFill>
              <a:srgbClr val="305983"/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Liberecký kraj</c:v>
                </c:pt>
                <c:pt idx="1">
                  <c:v>Jihočeský kraj</c:v>
                </c:pt>
                <c:pt idx="2">
                  <c:v>Zlínský kraj</c:v>
                </c:pt>
                <c:pt idx="3">
                  <c:v>Plzeňský kraj</c:v>
                </c:pt>
                <c:pt idx="4">
                  <c:v>Moravskoslezský kraj</c:v>
                </c:pt>
                <c:pt idx="5">
                  <c:v>Středočeský kraj</c:v>
                </c:pt>
                <c:pt idx="6">
                  <c:v>Hlavní město Praha</c:v>
                </c:pt>
                <c:pt idx="7">
                  <c:v>ČR</c:v>
                </c:pt>
                <c:pt idx="8">
                  <c:v>Kraj Vysočina</c:v>
                </c:pt>
                <c:pt idx="9">
                  <c:v>Královéhradecký kraj</c:v>
                </c:pt>
                <c:pt idx="10">
                  <c:v>Pardubický kraj</c:v>
                </c:pt>
                <c:pt idx="11">
                  <c:v>Jihomoravský kraj</c:v>
                </c:pt>
                <c:pt idx="12">
                  <c:v>Olomoucký kraj</c:v>
                </c:pt>
                <c:pt idx="13">
                  <c:v>Karlovarský kraj</c:v>
                </c:pt>
                <c:pt idx="14">
                  <c:v>Ústecký kraj</c:v>
                </c:pt>
              </c:strCache>
            </c:strRef>
          </c:cat>
          <c:val>
            <c:numRef>
              <c:f>Sheet1!$D$2:$D$16</c:f>
              <c:numCache>
                <c:formatCode>General</c:formatCode>
                <c:ptCount val="15"/>
                <c:pt idx="0">
                  <c:v>17.736261787223</c:v>
                </c:pt>
                <c:pt idx="1">
                  <c:v>31.569642631644999</c:v>
                </c:pt>
                <c:pt idx="2">
                  <c:v>36.936715094804001</c:v>
                </c:pt>
                <c:pt idx="3">
                  <c:v>11.714265632687001</c:v>
                </c:pt>
                <c:pt idx="4">
                  <c:v>22.460752789861001</c:v>
                </c:pt>
                <c:pt idx="5">
                  <c:v>8.3920778784820005</c:v>
                </c:pt>
                <c:pt idx="6">
                  <c:v>15.060089758134</c:v>
                </c:pt>
                <c:pt idx="7">
                  <c:v>15.378017936019001</c:v>
                </c:pt>
                <c:pt idx="8">
                  <c:v>5.4805031101850004</c:v>
                </c:pt>
                <c:pt idx="9">
                  <c:v>2.5102921980109998</c:v>
                </c:pt>
                <c:pt idx="10">
                  <c:v>15.534784972683999</c:v>
                </c:pt>
                <c:pt idx="11">
                  <c:v>8.9656950094700001</c:v>
                </c:pt>
                <c:pt idx="12">
                  <c:v>24.057913960151001</c:v>
                </c:pt>
                <c:pt idx="13">
                  <c:v>9.6581031485410005</c:v>
                </c:pt>
                <c:pt idx="14">
                  <c:v>13.062930668495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C12-4CBF-BBB0-B856CD71C7F9}"/>
            </c:ext>
          </c:extLst>
        </c:ser>
        <c:ser>
          <c:idx val="2"/>
          <c:order val="3"/>
          <c:tx>
            <c:strRef>
              <c:f>Sheet1!$E$1</c:f>
              <c:strCache>
                <c:ptCount val="1"/>
                <c:pt idx="0">
                  <c:v>Sloupec2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Liberecký kraj</c:v>
                </c:pt>
                <c:pt idx="1">
                  <c:v>Jihočeský kraj</c:v>
                </c:pt>
                <c:pt idx="2">
                  <c:v>Zlínský kraj</c:v>
                </c:pt>
                <c:pt idx="3">
                  <c:v>Plzeňský kraj</c:v>
                </c:pt>
                <c:pt idx="4">
                  <c:v>Moravskoslezský kraj</c:v>
                </c:pt>
                <c:pt idx="5">
                  <c:v>Středočeský kraj</c:v>
                </c:pt>
                <c:pt idx="6">
                  <c:v>Hlavní město Praha</c:v>
                </c:pt>
                <c:pt idx="7">
                  <c:v>ČR</c:v>
                </c:pt>
                <c:pt idx="8">
                  <c:v>Kraj Vysočina</c:v>
                </c:pt>
                <c:pt idx="9">
                  <c:v>Královéhradecký kraj</c:v>
                </c:pt>
                <c:pt idx="10">
                  <c:v>Pardubický kraj</c:v>
                </c:pt>
                <c:pt idx="11">
                  <c:v>Jihomoravský kraj</c:v>
                </c:pt>
                <c:pt idx="12">
                  <c:v>Olomoucký kraj</c:v>
                </c:pt>
                <c:pt idx="13">
                  <c:v>Karlovarský kraj</c:v>
                </c:pt>
                <c:pt idx="14">
                  <c:v>Ústecký kraj</c:v>
                </c:pt>
              </c:strCache>
            </c:strRef>
          </c:cat>
          <c:val>
            <c:numRef>
              <c:f>Sheet1!$E$2:$E$16</c:f>
              <c:numCache>
                <c:formatCode>General</c:formatCode>
                <c:ptCount val="15"/>
                <c:pt idx="0">
                  <c:v>20.692305418427001</c:v>
                </c:pt>
                <c:pt idx="1">
                  <c:v>12.627857052657999</c:v>
                </c:pt>
                <c:pt idx="2">
                  <c:v>12.312238364934</c:v>
                </c:pt>
                <c:pt idx="3">
                  <c:v>11.714265632687001</c:v>
                </c:pt>
                <c:pt idx="4">
                  <c:v>10.639303953092</c:v>
                </c:pt>
                <c:pt idx="5">
                  <c:v>9.2312856663300007</c:v>
                </c:pt>
                <c:pt idx="6">
                  <c:v>8.0320478710050001</c:v>
                </c:pt>
                <c:pt idx="7">
                  <c:v>6.6263004114550004</c:v>
                </c:pt>
                <c:pt idx="8">
                  <c:v>2.7402515550920001</c:v>
                </c:pt>
                <c:pt idx="9">
                  <c:v>2.5102921980109998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C12-4CBF-BBB0-B856CD71C7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918312239"/>
        <c:axId val="1994523775"/>
      </c:barChart>
      <c:catAx>
        <c:axId val="1918312239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extTo"/>
        <c:crossAx val="1994523775"/>
        <c:crosses val="autoZero"/>
        <c:auto val="1"/>
        <c:lblAlgn val="ctr"/>
        <c:lblOffset val="100"/>
        <c:noMultiLvlLbl val="0"/>
      </c:catAx>
      <c:valAx>
        <c:axId val="1994523775"/>
        <c:scaling>
          <c:orientation val="minMax"/>
        </c:scaling>
        <c:delete val="0"/>
        <c:axPos val="t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9183122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Liberecký kraj</c:v>
                </c:pt>
                <c:pt idx="1">
                  <c:v>Jihočeský kraj</c:v>
                </c:pt>
                <c:pt idx="2">
                  <c:v>Zlínský kraj</c:v>
                </c:pt>
                <c:pt idx="3">
                  <c:v>Plzeňský kraj</c:v>
                </c:pt>
                <c:pt idx="4">
                  <c:v>Moravskoslezský kraj</c:v>
                </c:pt>
                <c:pt idx="5">
                  <c:v>Středočeský kraj</c:v>
                </c:pt>
                <c:pt idx="6">
                  <c:v>Hlavní město Praha</c:v>
                </c:pt>
                <c:pt idx="7">
                  <c:v>ČR</c:v>
                </c:pt>
                <c:pt idx="8">
                  <c:v>Kraj Vysočina</c:v>
                </c:pt>
                <c:pt idx="9">
                  <c:v>Královéhradecký kraj</c:v>
                </c:pt>
                <c:pt idx="10">
                  <c:v>Pardubický kraj</c:v>
                </c:pt>
                <c:pt idx="11">
                  <c:v>Jihomoravský kraj</c:v>
                </c:pt>
                <c:pt idx="12">
                  <c:v>Olomoucký kraj</c:v>
                </c:pt>
                <c:pt idx="13">
                  <c:v>Karlovarský kraj</c:v>
                </c:pt>
                <c:pt idx="14">
                  <c:v>Ústecký kraj</c:v>
                </c:pt>
              </c:strCache>
            </c:strRef>
          </c:cat>
          <c:val>
            <c:numRef>
              <c:f>Sheet1!$E$2:$E$16</c:f>
              <c:numCache>
                <c:formatCode>General</c:formatCode>
                <c:ptCount val="15"/>
                <c:pt idx="0">
                  <c:v>20.692305418427001</c:v>
                </c:pt>
                <c:pt idx="1">
                  <c:v>12.627857052657999</c:v>
                </c:pt>
                <c:pt idx="2">
                  <c:v>12.312238364934</c:v>
                </c:pt>
                <c:pt idx="3">
                  <c:v>11.714265632687001</c:v>
                </c:pt>
                <c:pt idx="4">
                  <c:v>10.639303953092</c:v>
                </c:pt>
                <c:pt idx="5">
                  <c:v>9.2312856663300007</c:v>
                </c:pt>
                <c:pt idx="6">
                  <c:v>8.0320478710050001</c:v>
                </c:pt>
                <c:pt idx="7">
                  <c:v>6.6263004114550004</c:v>
                </c:pt>
                <c:pt idx="8">
                  <c:v>2.7402515550920001</c:v>
                </c:pt>
                <c:pt idx="9">
                  <c:v>2.5102921980109998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2B-4171-AE9D-D1549822F9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918312239"/>
        <c:axId val="1994523775"/>
      </c:barChart>
      <c:catAx>
        <c:axId val="1918312239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994523775"/>
        <c:crosses val="autoZero"/>
        <c:auto val="1"/>
        <c:lblAlgn val="ctr"/>
        <c:lblOffset val="100"/>
        <c:noMultiLvlLbl val="0"/>
      </c:catAx>
      <c:valAx>
        <c:axId val="1994523775"/>
        <c:scaling>
          <c:orientation val="minMax"/>
        </c:scaling>
        <c:delete val="0"/>
        <c:axPos val="t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9183122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30.3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Liberecký kraj</c:v>
                </c:pt>
                <c:pt idx="1">
                  <c:v>Moravskoslezský kraj</c:v>
                </c:pt>
                <c:pt idx="2">
                  <c:v>Hlavní město Praha</c:v>
                </c:pt>
                <c:pt idx="3">
                  <c:v>Plzeňský kraj</c:v>
                </c:pt>
                <c:pt idx="4">
                  <c:v>Středočeský kraj</c:v>
                </c:pt>
                <c:pt idx="5">
                  <c:v>Pardubický kraj</c:v>
                </c:pt>
                <c:pt idx="6">
                  <c:v>Zlínský kraj</c:v>
                </c:pt>
                <c:pt idx="7">
                  <c:v>ČR</c:v>
                </c:pt>
                <c:pt idx="8">
                  <c:v>Kraj Vysočina</c:v>
                </c:pt>
                <c:pt idx="9">
                  <c:v>Jihomoravský kraj</c:v>
                </c:pt>
                <c:pt idx="10">
                  <c:v>Ústecký kraj</c:v>
                </c:pt>
                <c:pt idx="11">
                  <c:v>Olomoucký kraj</c:v>
                </c:pt>
                <c:pt idx="12">
                  <c:v>Jihočeský kraj</c:v>
                </c:pt>
                <c:pt idx="13">
                  <c:v>Karlovarský kraj</c:v>
                </c:pt>
                <c:pt idx="14">
                  <c:v>Královéhradecký kraj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345.64760535339002</c:v>
                </c:pt>
                <c:pt idx="1">
                  <c:v>292.89493575207803</c:v>
                </c:pt>
                <c:pt idx="2">
                  <c:v>200.77472857220701</c:v>
                </c:pt>
                <c:pt idx="3">
                  <c:v>197.316495659037</c:v>
                </c:pt>
                <c:pt idx="4">
                  <c:v>266.31724935973199</c:v>
                </c:pt>
                <c:pt idx="5">
                  <c:v>394.060262386467</c:v>
                </c:pt>
                <c:pt idx="6">
                  <c:v>357.68695767371003</c:v>
                </c:pt>
                <c:pt idx="7">
                  <c:v>289.29433059023597</c:v>
                </c:pt>
                <c:pt idx="8">
                  <c:v>452.74616526471999</c:v>
                </c:pt>
                <c:pt idx="9">
                  <c:v>250.78230764109199</c:v>
                </c:pt>
                <c:pt idx="10">
                  <c:v>362.60332053276898</c:v>
                </c:pt>
                <c:pt idx="11">
                  <c:v>335.57717276231898</c:v>
                </c:pt>
                <c:pt idx="12">
                  <c:v>368.04798255179901</c:v>
                </c:pt>
                <c:pt idx="13">
                  <c:v>129.83205595342699</c:v>
                </c:pt>
                <c:pt idx="14">
                  <c:v>161.026943663249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6F-4ABE-BBEB-A66F965F780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13.4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Liberecký kraj</c:v>
                </c:pt>
                <c:pt idx="1">
                  <c:v>Moravskoslezský kraj</c:v>
                </c:pt>
                <c:pt idx="2">
                  <c:v>Hlavní město Praha</c:v>
                </c:pt>
                <c:pt idx="3">
                  <c:v>Plzeňský kraj</c:v>
                </c:pt>
                <c:pt idx="4">
                  <c:v>Středočeský kraj</c:v>
                </c:pt>
                <c:pt idx="5">
                  <c:v>Pardubický kraj</c:v>
                </c:pt>
                <c:pt idx="6">
                  <c:v>Zlínský kraj</c:v>
                </c:pt>
                <c:pt idx="7">
                  <c:v>ČR</c:v>
                </c:pt>
                <c:pt idx="8">
                  <c:v>Kraj Vysočina</c:v>
                </c:pt>
                <c:pt idx="9">
                  <c:v>Jihomoravský kraj</c:v>
                </c:pt>
                <c:pt idx="10">
                  <c:v>Ústecký kraj</c:v>
                </c:pt>
                <c:pt idx="11">
                  <c:v>Olomoucký kraj</c:v>
                </c:pt>
                <c:pt idx="12">
                  <c:v>Jihočeský kraj</c:v>
                </c:pt>
                <c:pt idx="13">
                  <c:v>Karlovarský kraj</c:v>
                </c:pt>
                <c:pt idx="14">
                  <c:v>Královéhradecký kraj</c:v>
                </c:pt>
              </c:strCache>
            </c:strRef>
          </c:cat>
          <c:val>
            <c:numRef>
              <c:f>Sheet1!$C$2:$C$16</c:f>
              <c:numCache>
                <c:formatCode>General</c:formatCode>
                <c:ptCount val="15"/>
                <c:pt idx="0">
                  <c:v>116.13759539873899</c:v>
                </c:pt>
                <c:pt idx="1">
                  <c:v>149.071974468799</c:v>
                </c:pt>
                <c:pt idx="2">
                  <c:v>108.025533307872</c:v>
                </c:pt>
                <c:pt idx="3">
                  <c:v>98.658247829518004</c:v>
                </c:pt>
                <c:pt idx="4">
                  <c:v>124.22465944575301</c:v>
                </c:pt>
                <c:pt idx="5">
                  <c:v>153.77961458984001</c:v>
                </c:pt>
                <c:pt idx="6">
                  <c:v>223.00236250027501</c:v>
                </c:pt>
                <c:pt idx="7">
                  <c:v>148.620662660748</c:v>
                </c:pt>
                <c:pt idx="8">
                  <c:v>239.98020781791101</c:v>
                </c:pt>
                <c:pt idx="9">
                  <c:v>175.32568410306399</c:v>
                </c:pt>
                <c:pt idx="10">
                  <c:v>209.85310282802001</c:v>
                </c:pt>
                <c:pt idx="11">
                  <c:v>155.80368735393401</c:v>
                </c:pt>
                <c:pt idx="12">
                  <c:v>198.62906994859</c:v>
                </c:pt>
                <c:pt idx="13">
                  <c:v>58.633831720902002</c:v>
                </c:pt>
                <c:pt idx="14">
                  <c:v>40.823732196316001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C6F-4ABE-BBEB-A66F965F7806}"/>
            </c:ext>
          </c:extLst>
        </c:ser>
        <c:ser>
          <c:idx val="3"/>
          <c:order val="2"/>
          <c:tx>
            <c:strRef>
              <c:f>Sheet1!$D$1</c:f>
              <c:strCache>
                <c:ptCount val="1"/>
                <c:pt idx="0">
                  <c:v>1.5</c:v>
                </c:pt>
              </c:strCache>
            </c:strRef>
          </c:tx>
          <c:spPr>
            <a:solidFill>
              <a:srgbClr val="305983"/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Liberecký kraj</c:v>
                </c:pt>
                <c:pt idx="1">
                  <c:v>Moravskoslezský kraj</c:v>
                </c:pt>
                <c:pt idx="2">
                  <c:v>Hlavní město Praha</c:v>
                </c:pt>
                <c:pt idx="3">
                  <c:v>Plzeňský kraj</c:v>
                </c:pt>
                <c:pt idx="4">
                  <c:v>Středočeský kraj</c:v>
                </c:pt>
                <c:pt idx="5">
                  <c:v>Pardubický kraj</c:v>
                </c:pt>
                <c:pt idx="6">
                  <c:v>Zlínský kraj</c:v>
                </c:pt>
                <c:pt idx="7">
                  <c:v>ČR</c:v>
                </c:pt>
                <c:pt idx="8">
                  <c:v>Kraj Vysočina</c:v>
                </c:pt>
                <c:pt idx="9">
                  <c:v>Jihomoravský kraj</c:v>
                </c:pt>
                <c:pt idx="10">
                  <c:v>Ústecký kraj</c:v>
                </c:pt>
                <c:pt idx="11">
                  <c:v>Olomoucký kraj</c:v>
                </c:pt>
                <c:pt idx="12">
                  <c:v>Jihočeský kraj</c:v>
                </c:pt>
                <c:pt idx="13">
                  <c:v>Karlovarský kraj</c:v>
                </c:pt>
                <c:pt idx="14">
                  <c:v>Královéhradecký kraj</c:v>
                </c:pt>
              </c:strCache>
            </c:strRef>
          </c:cat>
          <c:val>
            <c:numRef>
              <c:f>Sheet1!$D$2:$D$16</c:f>
              <c:numCache>
                <c:formatCode>General</c:formatCode>
                <c:ptCount val="15"/>
                <c:pt idx="0">
                  <c:v>74.659882756331996</c:v>
                </c:pt>
                <c:pt idx="1">
                  <c:v>38.842697572855997</c:v>
                </c:pt>
                <c:pt idx="2">
                  <c:v>28.370342080855</c:v>
                </c:pt>
                <c:pt idx="3">
                  <c:v>70.156976234324006</c:v>
                </c:pt>
                <c:pt idx="4">
                  <c:v>22.973053459146001</c:v>
                </c:pt>
                <c:pt idx="5">
                  <c:v>16.819645345763</c:v>
                </c:pt>
                <c:pt idx="6">
                  <c:v>26.495330198051999</c:v>
                </c:pt>
                <c:pt idx="7">
                  <c:v>31.669367063383</c:v>
                </c:pt>
                <c:pt idx="8">
                  <c:v>17.318159327065</c:v>
                </c:pt>
                <c:pt idx="9">
                  <c:v>31.070374398011001</c:v>
                </c:pt>
                <c:pt idx="10">
                  <c:v>21.413581921226001</c:v>
                </c:pt>
                <c:pt idx="11">
                  <c:v>23.969798054451001</c:v>
                </c:pt>
                <c:pt idx="12">
                  <c:v>58.420314690761003</c:v>
                </c:pt>
                <c:pt idx="13">
                  <c:v>16.752523348829001</c:v>
                </c:pt>
                <c:pt idx="14">
                  <c:v>6.8039553660519996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C6F-4ABE-BBEB-A66F965F7806}"/>
            </c:ext>
          </c:extLst>
        </c:ser>
        <c:ser>
          <c:idx val="2"/>
          <c:order val="3"/>
          <c:tx>
            <c:strRef>
              <c:f>Sheet1!$E$1</c:f>
              <c:strCache>
                <c:ptCount val="1"/>
                <c:pt idx="0">
                  <c:v>Sloupec1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Liberecký kraj</c:v>
                </c:pt>
                <c:pt idx="1">
                  <c:v>Moravskoslezský kraj</c:v>
                </c:pt>
                <c:pt idx="2">
                  <c:v>Hlavní město Praha</c:v>
                </c:pt>
                <c:pt idx="3">
                  <c:v>Plzeňský kraj</c:v>
                </c:pt>
                <c:pt idx="4">
                  <c:v>Středočeský kraj</c:v>
                </c:pt>
                <c:pt idx="5">
                  <c:v>Pardubický kraj</c:v>
                </c:pt>
                <c:pt idx="6">
                  <c:v>Zlínský kraj</c:v>
                </c:pt>
                <c:pt idx="7">
                  <c:v>ČR</c:v>
                </c:pt>
                <c:pt idx="8">
                  <c:v>Kraj Vysočina</c:v>
                </c:pt>
                <c:pt idx="9">
                  <c:v>Jihomoravský kraj</c:v>
                </c:pt>
                <c:pt idx="10">
                  <c:v>Ústecký kraj</c:v>
                </c:pt>
                <c:pt idx="11">
                  <c:v>Olomoucký kraj</c:v>
                </c:pt>
                <c:pt idx="12">
                  <c:v>Jihočeský kraj</c:v>
                </c:pt>
                <c:pt idx="13">
                  <c:v>Karlovarský kraj</c:v>
                </c:pt>
                <c:pt idx="14">
                  <c:v>Královéhradecký kraj</c:v>
                </c:pt>
              </c:strCache>
            </c:strRef>
          </c:cat>
          <c:val>
            <c:numRef>
              <c:f>Sheet1!$E$2:$E$16</c:f>
              <c:numCache>
                <c:formatCode>General</c:formatCode>
                <c:ptCount val="15"/>
                <c:pt idx="0">
                  <c:v>24.886627585444</c:v>
                </c:pt>
                <c:pt idx="1">
                  <c:v>19.946250104979999</c:v>
                </c:pt>
                <c:pt idx="2">
                  <c:v>18.549839052867</c:v>
                </c:pt>
                <c:pt idx="3">
                  <c:v>15.346838551257999</c:v>
                </c:pt>
                <c:pt idx="4">
                  <c:v>14.464515140943</c:v>
                </c:pt>
                <c:pt idx="5">
                  <c:v>14.416838867797001</c:v>
                </c:pt>
                <c:pt idx="6">
                  <c:v>13.247665099025999</c:v>
                </c:pt>
                <c:pt idx="7">
                  <c:v>12.335633612703001</c:v>
                </c:pt>
                <c:pt idx="8">
                  <c:v>9.896091044037</c:v>
                </c:pt>
                <c:pt idx="9">
                  <c:v>8.8772498280030003</c:v>
                </c:pt>
                <c:pt idx="10">
                  <c:v>7.1378606404080003</c:v>
                </c:pt>
                <c:pt idx="11">
                  <c:v>5.9924495136119997</c:v>
                </c:pt>
                <c:pt idx="12">
                  <c:v>5.8420314690759998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C6F-4ABE-BBEB-A66F965F78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918312239"/>
        <c:axId val="1994523775"/>
      </c:barChart>
      <c:catAx>
        <c:axId val="1918312239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extTo"/>
        <c:crossAx val="1994523775"/>
        <c:crosses val="autoZero"/>
        <c:auto val="1"/>
        <c:lblAlgn val="ctr"/>
        <c:lblOffset val="100"/>
        <c:noMultiLvlLbl val="0"/>
      </c:catAx>
      <c:valAx>
        <c:axId val="1994523775"/>
        <c:scaling>
          <c:orientation val="minMax"/>
        </c:scaling>
        <c:delete val="0"/>
        <c:axPos val="t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9183122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Liberecký kraj</c:v>
                </c:pt>
                <c:pt idx="1">
                  <c:v>Moravskoslezský kraj</c:v>
                </c:pt>
                <c:pt idx="2">
                  <c:v>Hlavní město Praha</c:v>
                </c:pt>
                <c:pt idx="3">
                  <c:v>Plzeňský kraj</c:v>
                </c:pt>
                <c:pt idx="4">
                  <c:v>Středočeský kraj</c:v>
                </c:pt>
                <c:pt idx="5">
                  <c:v>Pardubický kraj</c:v>
                </c:pt>
                <c:pt idx="6">
                  <c:v>Zlínský kraj</c:v>
                </c:pt>
                <c:pt idx="7">
                  <c:v>ČR</c:v>
                </c:pt>
                <c:pt idx="8">
                  <c:v>Kraj Vysočina</c:v>
                </c:pt>
                <c:pt idx="9">
                  <c:v>Jihomoravský kraj</c:v>
                </c:pt>
                <c:pt idx="10">
                  <c:v>Ústecký kraj</c:v>
                </c:pt>
                <c:pt idx="11">
                  <c:v>Olomoucký kraj</c:v>
                </c:pt>
                <c:pt idx="12">
                  <c:v>Jihočeský kraj</c:v>
                </c:pt>
                <c:pt idx="13">
                  <c:v>Karlovarský kraj</c:v>
                </c:pt>
                <c:pt idx="14">
                  <c:v>Královéhradecký kraj</c:v>
                </c:pt>
              </c:strCache>
            </c:strRef>
          </c:cat>
          <c:val>
            <c:numRef>
              <c:f>Sheet1!$E$2:$E$16</c:f>
              <c:numCache>
                <c:formatCode>General</c:formatCode>
                <c:ptCount val="15"/>
                <c:pt idx="0">
                  <c:v>24.886627585444</c:v>
                </c:pt>
                <c:pt idx="1">
                  <c:v>19.946250104979999</c:v>
                </c:pt>
                <c:pt idx="2">
                  <c:v>18.549839052867</c:v>
                </c:pt>
                <c:pt idx="3">
                  <c:v>15.346838551257999</c:v>
                </c:pt>
                <c:pt idx="4">
                  <c:v>14.464515140943</c:v>
                </c:pt>
                <c:pt idx="5">
                  <c:v>14.416838867797001</c:v>
                </c:pt>
                <c:pt idx="6">
                  <c:v>13.247665099025999</c:v>
                </c:pt>
                <c:pt idx="7">
                  <c:v>12.335633612703001</c:v>
                </c:pt>
                <c:pt idx="8">
                  <c:v>9.896091044037</c:v>
                </c:pt>
                <c:pt idx="9">
                  <c:v>8.8772498280030003</c:v>
                </c:pt>
                <c:pt idx="10">
                  <c:v>7.1378606404080003</c:v>
                </c:pt>
                <c:pt idx="11">
                  <c:v>5.9924495136119997</c:v>
                </c:pt>
                <c:pt idx="12">
                  <c:v>5.8420314690759998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2B-4171-AE9D-D1549822F9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918312239"/>
        <c:axId val="1994523775"/>
      </c:barChart>
      <c:catAx>
        <c:axId val="1918312239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994523775"/>
        <c:crosses val="autoZero"/>
        <c:auto val="1"/>
        <c:lblAlgn val="ctr"/>
        <c:lblOffset val="100"/>
        <c:noMultiLvlLbl val="0"/>
      </c:catAx>
      <c:valAx>
        <c:axId val="1994523775"/>
        <c:scaling>
          <c:orientation val="minMax"/>
        </c:scaling>
        <c:delete val="0"/>
        <c:axPos val="t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9183122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30.3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Moravskoslezský kraj</c:v>
                </c:pt>
                <c:pt idx="1">
                  <c:v>Plzeňský kraj</c:v>
                </c:pt>
                <c:pt idx="2">
                  <c:v>Olomoucký kraj</c:v>
                </c:pt>
                <c:pt idx="3">
                  <c:v>Středočeský kraj</c:v>
                </c:pt>
                <c:pt idx="4">
                  <c:v>Hlavní město Praha</c:v>
                </c:pt>
                <c:pt idx="5">
                  <c:v>ČR</c:v>
                </c:pt>
                <c:pt idx="6">
                  <c:v>Kraj Vysočina</c:v>
                </c:pt>
                <c:pt idx="7">
                  <c:v>Královéhradecký kraj</c:v>
                </c:pt>
                <c:pt idx="8">
                  <c:v>Zlínský kraj</c:v>
                </c:pt>
                <c:pt idx="9">
                  <c:v>Ústecký kraj</c:v>
                </c:pt>
                <c:pt idx="10">
                  <c:v>Pardubický kraj</c:v>
                </c:pt>
                <c:pt idx="11">
                  <c:v>Jihomoravský kraj</c:v>
                </c:pt>
                <c:pt idx="12">
                  <c:v>Jihočeský kraj</c:v>
                </c:pt>
                <c:pt idx="13">
                  <c:v>Liberecký kraj</c:v>
                </c:pt>
                <c:pt idx="14">
                  <c:v>Karlovarský kraj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280.67282969243701</c:v>
                </c:pt>
                <c:pt idx="1">
                  <c:v>184.93949262252201</c:v>
                </c:pt>
                <c:pt idx="2">
                  <c:v>334.22459893048102</c:v>
                </c:pt>
                <c:pt idx="3">
                  <c:v>242.69607692544</c:v>
                </c:pt>
                <c:pt idx="4">
                  <c:v>208.34573486516999</c:v>
                </c:pt>
                <c:pt idx="5">
                  <c:v>274.267888750635</c:v>
                </c:pt>
                <c:pt idx="6">
                  <c:v>460.10131523911298</c:v>
                </c:pt>
                <c:pt idx="7">
                  <c:v>167.73598356187301</c:v>
                </c:pt>
                <c:pt idx="8">
                  <c:v>288.44568979726301</c:v>
                </c:pt>
                <c:pt idx="9">
                  <c:v>351.10118097669903</c:v>
                </c:pt>
                <c:pt idx="10">
                  <c:v>335.705653283201</c:v>
                </c:pt>
                <c:pt idx="11">
                  <c:v>226.393348151807</c:v>
                </c:pt>
                <c:pt idx="12">
                  <c:v>373.21545039495601</c:v>
                </c:pt>
                <c:pt idx="13">
                  <c:v>358.58818708057902</c:v>
                </c:pt>
                <c:pt idx="14">
                  <c:v>84.856900408854997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6F-4ABE-BBEB-A66F965F780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13.4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Moravskoslezský kraj</c:v>
                </c:pt>
                <c:pt idx="1">
                  <c:v>Plzeňský kraj</c:v>
                </c:pt>
                <c:pt idx="2">
                  <c:v>Olomoucký kraj</c:v>
                </c:pt>
                <c:pt idx="3">
                  <c:v>Středočeský kraj</c:v>
                </c:pt>
                <c:pt idx="4">
                  <c:v>Hlavní město Praha</c:v>
                </c:pt>
                <c:pt idx="5">
                  <c:v>ČR</c:v>
                </c:pt>
                <c:pt idx="6">
                  <c:v>Kraj Vysočina</c:v>
                </c:pt>
                <c:pt idx="7">
                  <c:v>Královéhradecký kraj</c:v>
                </c:pt>
                <c:pt idx="8">
                  <c:v>Zlínský kraj</c:v>
                </c:pt>
                <c:pt idx="9">
                  <c:v>Ústecký kraj</c:v>
                </c:pt>
                <c:pt idx="10">
                  <c:v>Pardubický kraj</c:v>
                </c:pt>
                <c:pt idx="11">
                  <c:v>Jihomoravský kraj</c:v>
                </c:pt>
                <c:pt idx="12">
                  <c:v>Jihočeský kraj</c:v>
                </c:pt>
                <c:pt idx="13">
                  <c:v>Liberecký kraj</c:v>
                </c:pt>
                <c:pt idx="14">
                  <c:v>Karlovarský kraj</c:v>
                </c:pt>
              </c:strCache>
            </c:strRef>
          </c:cat>
          <c:val>
            <c:numRef>
              <c:f>Sheet1!$C$2:$C$16</c:f>
              <c:numCache>
                <c:formatCode>General</c:formatCode>
                <c:ptCount val="15"/>
                <c:pt idx="0">
                  <c:v>151.13152368054301</c:v>
                </c:pt>
                <c:pt idx="1">
                  <c:v>88.449322558597004</c:v>
                </c:pt>
                <c:pt idx="2">
                  <c:v>159.68508615567401</c:v>
                </c:pt>
                <c:pt idx="3">
                  <c:v>124.420140702282</c:v>
                </c:pt>
                <c:pt idx="4">
                  <c:v>117.070460543286</c:v>
                </c:pt>
                <c:pt idx="5">
                  <c:v>150.715900527505</c:v>
                </c:pt>
                <c:pt idx="6">
                  <c:v>264.90681786494298</c:v>
                </c:pt>
                <c:pt idx="7">
                  <c:v>33.547196712374003</c:v>
                </c:pt>
                <c:pt idx="8">
                  <c:v>230.756551837811</c:v>
                </c:pt>
                <c:pt idx="9">
                  <c:v>215.44845196297399</c:v>
                </c:pt>
                <c:pt idx="10">
                  <c:v>147.71048744460799</c:v>
                </c:pt>
                <c:pt idx="11">
                  <c:v>154.359101012595</c:v>
                </c:pt>
                <c:pt idx="12">
                  <c:v>239.147764330748</c:v>
                </c:pt>
                <c:pt idx="13">
                  <c:v>122.94452128477</c:v>
                </c:pt>
                <c:pt idx="14">
                  <c:v>46.285582041193997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C6F-4ABE-BBEB-A66F965F7806}"/>
            </c:ext>
          </c:extLst>
        </c:ser>
        <c:ser>
          <c:idx val="3"/>
          <c:order val="2"/>
          <c:tx>
            <c:strRef>
              <c:f>Sheet1!$D$1</c:f>
              <c:strCache>
                <c:ptCount val="1"/>
                <c:pt idx="0">
                  <c:v>1.5</c:v>
                </c:pt>
              </c:strCache>
            </c:strRef>
          </c:tx>
          <c:spPr>
            <a:solidFill>
              <a:srgbClr val="305983"/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Moravskoslezský kraj</c:v>
                </c:pt>
                <c:pt idx="1">
                  <c:v>Plzeňský kraj</c:v>
                </c:pt>
                <c:pt idx="2">
                  <c:v>Olomoucký kraj</c:v>
                </c:pt>
                <c:pt idx="3">
                  <c:v>Středočeský kraj</c:v>
                </c:pt>
                <c:pt idx="4">
                  <c:v>Hlavní město Praha</c:v>
                </c:pt>
                <c:pt idx="5">
                  <c:v>ČR</c:v>
                </c:pt>
                <c:pt idx="6">
                  <c:v>Kraj Vysočina</c:v>
                </c:pt>
                <c:pt idx="7">
                  <c:v>Královéhradecký kraj</c:v>
                </c:pt>
                <c:pt idx="8">
                  <c:v>Zlínský kraj</c:v>
                </c:pt>
                <c:pt idx="9">
                  <c:v>Ústecký kraj</c:v>
                </c:pt>
                <c:pt idx="10">
                  <c:v>Pardubický kraj</c:v>
                </c:pt>
                <c:pt idx="11">
                  <c:v>Jihomoravský kraj</c:v>
                </c:pt>
                <c:pt idx="12">
                  <c:v>Jihočeský kraj</c:v>
                </c:pt>
                <c:pt idx="13">
                  <c:v>Liberecký kraj</c:v>
                </c:pt>
                <c:pt idx="14">
                  <c:v>Karlovarský kraj</c:v>
                </c:pt>
              </c:strCache>
            </c:strRef>
          </c:cat>
          <c:val>
            <c:numRef>
              <c:f>Sheet1!$D$2:$D$16</c:f>
              <c:numCache>
                <c:formatCode>General</c:formatCode>
                <c:ptCount val="15"/>
                <c:pt idx="0">
                  <c:v>33.366700033366001</c:v>
                </c:pt>
                <c:pt idx="1">
                  <c:v>56.285932537289</c:v>
                </c:pt>
                <c:pt idx="2">
                  <c:v>37.136066547831</c:v>
                </c:pt>
                <c:pt idx="3">
                  <c:v>18.432613437375</c:v>
                </c:pt>
                <c:pt idx="4">
                  <c:v>21.826696033493999</c:v>
                </c:pt>
                <c:pt idx="5">
                  <c:v>24.316082788593999</c:v>
                </c:pt>
                <c:pt idx="6">
                  <c:v>4.6474880327179999</c:v>
                </c:pt>
                <c:pt idx="7">
                  <c:v>0</c:v>
                </c:pt>
                <c:pt idx="8">
                  <c:v>24.723916268336001</c:v>
                </c:pt>
                <c:pt idx="9">
                  <c:v>26.598574316415998</c:v>
                </c:pt>
                <c:pt idx="10">
                  <c:v>13.428226131328</c:v>
                </c:pt>
                <c:pt idx="11">
                  <c:v>18.523092121510999</c:v>
                </c:pt>
                <c:pt idx="12">
                  <c:v>43.481411696499002</c:v>
                </c:pt>
                <c:pt idx="13">
                  <c:v>15.368065160596</c:v>
                </c:pt>
                <c:pt idx="14">
                  <c:v>23.142791020596999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C6F-4ABE-BBEB-A66F965F7806}"/>
            </c:ext>
          </c:extLst>
        </c:ser>
        <c:ser>
          <c:idx val="2"/>
          <c:order val="3"/>
          <c:tx>
            <c:strRef>
              <c:f>Sheet1!$E$1</c:f>
              <c:strCache>
                <c:ptCount val="1"/>
                <c:pt idx="0">
                  <c:v>Sloupec1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Moravskoslezský kraj</c:v>
                </c:pt>
                <c:pt idx="1">
                  <c:v>Plzeňský kraj</c:v>
                </c:pt>
                <c:pt idx="2">
                  <c:v>Olomoucký kraj</c:v>
                </c:pt>
                <c:pt idx="3">
                  <c:v>Středočeský kraj</c:v>
                </c:pt>
                <c:pt idx="4">
                  <c:v>Hlavní město Praha</c:v>
                </c:pt>
                <c:pt idx="5">
                  <c:v>ČR</c:v>
                </c:pt>
                <c:pt idx="6">
                  <c:v>Kraj Vysočina</c:v>
                </c:pt>
                <c:pt idx="7">
                  <c:v>Královéhradecký kraj</c:v>
                </c:pt>
                <c:pt idx="8">
                  <c:v>Zlínský kraj</c:v>
                </c:pt>
                <c:pt idx="9">
                  <c:v>Ústecký kraj</c:v>
                </c:pt>
                <c:pt idx="10">
                  <c:v>Pardubický kraj</c:v>
                </c:pt>
                <c:pt idx="11">
                  <c:v>Jihomoravský kraj</c:v>
                </c:pt>
                <c:pt idx="12">
                  <c:v>Jihočeský kraj</c:v>
                </c:pt>
                <c:pt idx="13">
                  <c:v>Liberecký kraj</c:v>
                </c:pt>
                <c:pt idx="14">
                  <c:v>Karlovarský kraj</c:v>
                </c:pt>
              </c:strCache>
            </c:strRef>
          </c:cat>
          <c:val>
            <c:numRef>
              <c:f>Sheet1!$E$2:$E$16</c:f>
              <c:numCache>
                <c:formatCode>General</c:formatCode>
                <c:ptCount val="15"/>
                <c:pt idx="0">
                  <c:v>33.366700033366001</c:v>
                </c:pt>
                <c:pt idx="1">
                  <c:v>28.142966268643999</c:v>
                </c:pt>
                <c:pt idx="2">
                  <c:v>18.568033273914999</c:v>
                </c:pt>
                <c:pt idx="3">
                  <c:v>18.432613437375</c:v>
                </c:pt>
                <c:pt idx="4">
                  <c:v>13.889715657678</c:v>
                </c:pt>
                <c:pt idx="5">
                  <c:v>13.143828534375</c:v>
                </c:pt>
                <c:pt idx="6">
                  <c:v>9.2949760654359999</c:v>
                </c:pt>
                <c:pt idx="7">
                  <c:v>8.3867991780929998</c:v>
                </c:pt>
                <c:pt idx="8">
                  <c:v>8.2413054227779998</c:v>
                </c:pt>
                <c:pt idx="9">
                  <c:v>5.319714863283</c:v>
                </c:pt>
                <c:pt idx="10">
                  <c:v>4.4760753771089998</c:v>
                </c:pt>
                <c:pt idx="11">
                  <c:v>4.1162426936690002</c:v>
                </c:pt>
                <c:pt idx="12">
                  <c:v>3.6234509747080001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C6F-4ABE-BBEB-A66F965F78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918312239"/>
        <c:axId val="1994523775"/>
      </c:barChart>
      <c:catAx>
        <c:axId val="1918312239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extTo"/>
        <c:crossAx val="1994523775"/>
        <c:crosses val="autoZero"/>
        <c:auto val="1"/>
        <c:lblAlgn val="ctr"/>
        <c:lblOffset val="100"/>
        <c:noMultiLvlLbl val="0"/>
      </c:catAx>
      <c:valAx>
        <c:axId val="1994523775"/>
        <c:scaling>
          <c:orientation val="minMax"/>
        </c:scaling>
        <c:delete val="0"/>
        <c:axPos val="t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9183122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Moravskoslezský kraj</c:v>
                </c:pt>
                <c:pt idx="1">
                  <c:v>Plzeňský kraj</c:v>
                </c:pt>
                <c:pt idx="2">
                  <c:v>Olomoucký kraj</c:v>
                </c:pt>
                <c:pt idx="3">
                  <c:v>Středočeský kraj</c:v>
                </c:pt>
                <c:pt idx="4">
                  <c:v>Hlavní město Praha</c:v>
                </c:pt>
                <c:pt idx="5">
                  <c:v>ČR</c:v>
                </c:pt>
                <c:pt idx="6">
                  <c:v>Kraj Vysočina</c:v>
                </c:pt>
                <c:pt idx="7">
                  <c:v>Královéhradecký kraj</c:v>
                </c:pt>
                <c:pt idx="8">
                  <c:v>Zlínský kraj</c:v>
                </c:pt>
                <c:pt idx="9">
                  <c:v>Ústecký kraj</c:v>
                </c:pt>
                <c:pt idx="10">
                  <c:v>Pardubický kraj</c:v>
                </c:pt>
                <c:pt idx="11">
                  <c:v>Jihomoravský kraj</c:v>
                </c:pt>
                <c:pt idx="12">
                  <c:v>Jihočeský kraj</c:v>
                </c:pt>
                <c:pt idx="13">
                  <c:v>Liberecký kraj</c:v>
                </c:pt>
                <c:pt idx="14">
                  <c:v>Karlovarský kraj</c:v>
                </c:pt>
              </c:strCache>
            </c:strRef>
          </c:cat>
          <c:val>
            <c:numRef>
              <c:f>Sheet1!$E$2:$E$16</c:f>
              <c:numCache>
                <c:formatCode>General</c:formatCode>
                <c:ptCount val="15"/>
                <c:pt idx="0">
                  <c:v>33.366700033366001</c:v>
                </c:pt>
                <c:pt idx="1">
                  <c:v>28.142966268643999</c:v>
                </c:pt>
                <c:pt idx="2">
                  <c:v>18.568033273914999</c:v>
                </c:pt>
                <c:pt idx="3">
                  <c:v>18.432613437375</c:v>
                </c:pt>
                <c:pt idx="4">
                  <c:v>13.889715657678</c:v>
                </c:pt>
                <c:pt idx="5">
                  <c:v>13.143828534375</c:v>
                </c:pt>
                <c:pt idx="6">
                  <c:v>9.2949760654359999</c:v>
                </c:pt>
                <c:pt idx="7">
                  <c:v>8.3867991780929998</c:v>
                </c:pt>
                <c:pt idx="8">
                  <c:v>8.2413054227779998</c:v>
                </c:pt>
                <c:pt idx="9">
                  <c:v>5.319714863283</c:v>
                </c:pt>
                <c:pt idx="10">
                  <c:v>4.4760753771089998</c:v>
                </c:pt>
                <c:pt idx="11">
                  <c:v>4.1162426936690002</c:v>
                </c:pt>
                <c:pt idx="12">
                  <c:v>3.6234509747080001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2B-4171-AE9D-D1549822F9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918312239"/>
        <c:axId val="1994523775"/>
      </c:barChart>
      <c:catAx>
        <c:axId val="1918312239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994523775"/>
        <c:crosses val="autoZero"/>
        <c:auto val="1"/>
        <c:lblAlgn val="ctr"/>
        <c:lblOffset val="100"/>
        <c:noMultiLvlLbl val="0"/>
      </c:catAx>
      <c:valAx>
        <c:axId val="1994523775"/>
        <c:scaling>
          <c:orientation val="minMax"/>
        </c:scaling>
        <c:delete val="0"/>
        <c:axPos val="t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9183122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30.3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Liberecký kraj</c:v>
                </c:pt>
                <c:pt idx="1">
                  <c:v>Hlavní město Praha</c:v>
                </c:pt>
                <c:pt idx="2">
                  <c:v>Jihočeský kraj</c:v>
                </c:pt>
                <c:pt idx="3">
                  <c:v>Pardubický kraj</c:v>
                </c:pt>
                <c:pt idx="4">
                  <c:v>ČR</c:v>
                </c:pt>
                <c:pt idx="5">
                  <c:v>Středočeský kraj</c:v>
                </c:pt>
                <c:pt idx="6">
                  <c:v>Moravskoslezský kraj</c:v>
                </c:pt>
                <c:pt idx="7">
                  <c:v>Jihomoravský kraj</c:v>
                </c:pt>
                <c:pt idx="8">
                  <c:v>Kraj Vysočina</c:v>
                </c:pt>
                <c:pt idx="9">
                  <c:v>Plzeňský kraj</c:v>
                </c:pt>
                <c:pt idx="10">
                  <c:v>Zlínský kraj</c:v>
                </c:pt>
                <c:pt idx="11">
                  <c:v>Ústecký kraj</c:v>
                </c:pt>
                <c:pt idx="12">
                  <c:v>Olomoucký kraj</c:v>
                </c:pt>
                <c:pt idx="13">
                  <c:v>Královéhradecký kraj</c:v>
                </c:pt>
                <c:pt idx="14">
                  <c:v>Karlovarský kraj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330.46926635822803</c:v>
                </c:pt>
                <c:pt idx="1">
                  <c:v>191.52443754848699</c:v>
                </c:pt>
                <c:pt idx="2">
                  <c:v>362.04428727793203</c:v>
                </c:pt>
                <c:pt idx="3">
                  <c:v>461.69009700679499</c:v>
                </c:pt>
                <c:pt idx="4">
                  <c:v>307.03728420736701</c:v>
                </c:pt>
                <c:pt idx="5">
                  <c:v>293.741774276613</c:v>
                </c:pt>
                <c:pt idx="6">
                  <c:v>309.20622023608001</c:v>
                </c:pt>
                <c:pt idx="7">
                  <c:v>279.31615699494301</c:v>
                </c:pt>
                <c:pt idx="8">
                  <c:v>444.37390890334802</c:v>
                </c:pt>
                <c:pt idx="9">
                  <c:v>212.16066348425599</c:v>
                </c:pt>
                <c:pt idx="10">
                  <c:v>437.61594444180099</c:v>
                </c:pt>
                <c:pt idx="11">
                  <c:v>375.92826549163402</c:v>
                </c:pt>
                <c:pt idx="12">
                  <c:v>337.15150205316598</c:v>
                </c:pt>
                <c:pt idx="13">
                  <c:v>153.12422820449399</c:v>
                </c:pt>
                <c:pt idx="14">
                  <c:v>183.25087044163399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6F-4ABE-BBEB-A66F965F780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13.4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Liberecký kraj</c:v>
                </c:pt>
                <c:pt idx="1">
                  <c:v>Hlavní město Praha</c:v>
                </c:pt>
                <c:pt idx="2">
                  <c:v>Jihočeský kraj</c:v>
                </c:pt>
                <c:pt idx="3">
                  <c:v>Pardubický kraj</c:v>
                </c:pt>
                <c:pt idx="4">
                  <c:v>ČR</c:v>
                </c:pt>
                <c:pt idx="5">
                  <c:v>Středočeský kraj</c:v>
                </c:pt>
                <c:pt idx="6">
                  <c:v>Moravskoslezský kraj</c:v>
                </c:pt>
                <c:pt idx="7">
                  <c:v>Jihomoravský kraj</c:v>
                </c:pt>
                <c:pt idx="8">
                  <c:v>Kraj Vysočina</c:v>
                </c:pt>
                <c:pt idx="9">
                  <c:v>Plzeňský kraj</c:v>
                </c:pt>
                <c:pt idx="10">
                  <c:v>Zlínský kraj</c:v>
                </c:pt>
                <c:pt idx="11">
                  <c:v>Ústecký kraj</c:v>
                </c:pt>
                <c:pt idx="12">
                  <c:v>Olomoucký kraj</c:v>
                </c:pt>
                <c:pt idx="13">
                  <c:v>Královéhradecký kraj</c:v>
                </c:pt>
                <c:pt idx="14">
                  <c:v>Karlovarský kraj</c:v>
                </c:pt>
              </c:strCache>
            </c:strRef>
          </c:cat>
          <c:val>
            <c:numRef>
              <c:f>Sheet1!$C$2:$C$16</c:f>
              <c:numCache>
                <c:formatCode>General</c:formatCode>
                <c:ptCount val="15"/>
                <c:pt idx="0">
                  <c:v>108.153578080874</c:v>
                </c:pt>
                <c:pt idx="1">
                  <c:v>94.550038789759</c:v>
                </c:pt>
                <c:pt idx="2">
                  <c:v>155.76323987538899</c:v>
                </c:pt>
                <c:pt idx="3">
                  <c:v>160.8134045754</c:v>
                </c:pt>
                <c:pt idx="4">
                  <c:v>146.14664328320299</c:v>
                </c:pt>
                <c:pt idx="5">
                  <c:v>123.98191771415399</c:v>
                </c:pt>
                <c:pt idx="6">
                  <c:v>146.703681133906</c:v>
                </c:pt>
                <c:pt idx="7">
                  <c:v>199.85552612569199</c:v>
                </c:pt>
                <c:pt idx="8">
                  <c:v>211.606623287308</c:v>
                </c:pt>
                <c:pt idx="9">
                  <c:v>110.902165003134</c:v>
                </c:pt>
                <c:pt idx="10">
                  <c:v>214.05127717261999</c:v>
                </c:pt>
                <c:pt idx="11">
                  <c:v>203.371028872523</c:v>
                </c:pt>
                <c:pt idx="12">
                  <c:v>151.28593040847201</c:v>
                </c:pt>
                <c:pt idx="13">
                  <c:v>49.394912324030003</c:v>
                </c:pt>
                <c:pt idx="14">
                  <c:v>73.300348176653003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C6F-4ABE-BBEB-A66F965F7806}"/>
            </c:ext>
          </c:extLst>
        </c:ser>
        <c:ser>
          <c:idx val="3"/>
          <c:order val="2"/>
          <c:tx>
            <c:strRef>
              <c:f>Sheet1!$D$1</c:f>
              <c:strCache>
                <c:ptCount val="1"/>
                <c:pt idx="0">
                  <c:v>1.5</c:v>
                </c:pt>
              </c:strCache>
            </c:strRef>
          </c:tx>
          <c:spPr>
            <a:solidFill>
              <a:srgbClr val="305983"/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Liberecký kraj</c:v>
                </c:pt>
                <c:pt idx="1">
                  <c:v>Hlavní město Praha</c:v>
                </c:pt>
                <c:pt idx="2">
                  <c:v>Jihočeský kraj</c:v>
                </c:pt>
                <c:pt idx="3">
                  <c:v>Pardubický kraj</c:v>
                </c:pt>
                <c:pt idx="4">
                  <c:v>ČR</c:v>
                </c:pt>
                <c:pt idx="5">
                  <c:v>Středočeský kraj</c:v>
                </c:pt>
                <c:pt idx="6">
                  <c:v>Moravskoslezský kraj</c:v>
                </c:pt>
                <c:pt idx="7">
                  <c:v>Jihomoravský kraj</c:v>
                </c:pt>
                <c:pt idx="8">
                  <c:v>Kraj Vysočina</c:v>
                </c:pt>
                <c:pt idx="9">
                  <c:v>Plzeňský kraj</c:v>
                </c:pt>
                <c:pt idx="10">
                  <c:v>Zlínský kraj</c:v>
                </c:pt>
                <c:pt idx="11">
                  <c:v>Ústecký kraj</c:v>
                </c:pt>
                <c:pt idx="12">
                  <c:v>Olomoucký kraj</c:v>
                </c:pt>
                <c:pt idx="13">
                  <c:v>Královéhradecký kraj</c:v>
                </c:pt>
                <c:pt idx="14">
                  <c:v>Karlovarský kraj</c:v>
                </c:pt>
              </c:strCache>
            </c:strRef>
          </c:cat>
          <c:val>
            <c:numRef>
              <c:f>Sheet1!$D$2:$D$16</c:f>
              <c:numCache>
                <c:formatCode>General</c:formatCode>
                <c:ptCount val="15"/>
                <c:pt idx="0">
                  <c:v>144.204770774499</c:v>
                </c:pt>
                <c:pt idx="1">
                  <c:v>36.365399534521998</c:v>
                </c:pt>
                <c:pt idx="2">
                  <c:v>75.776711290728997</c:v>
                </c:pt>
                <c:pt idx="3">
                  <c:v>20.750116719406002</c:v>
                </c:pt>
                <c:pt idx="4">
                  <c:v>40.351993543680997</c:v>
                </c:pt>
                <c:pt idx="5">
                  <c:v>28.611211780188999</c:v>
                </c:pt>
                <c:pt idx="6">
                  <c:v>45.139594195047998</c:v>
                </c:pt>
                <c:pt idx="7">
                  <c:v>45.750060197446999</c:v>
                </c:pt>
                <c:pt idx="8">
                  <c:v>31.740993493095999</c:v>
                </c:pt>
                <c:pt idx="9">
                  <c:v>86.792998698104995</c:v>
                </c:pt>
                <c:pt idx="10">
                  <c:v>28.540170289681999</c:v>
                </c:pt>
                <c:pt idx="11">
                  <c:v>15.406896126706</c:v>
                </c:pt>
                <c:pt idx="12">
                  <c:v>8.6449103090549997</c:v>
                </c:pt>
                <c:pt idx="13">
                  <c:v>14.818473697209001</c:v>
                </c:pt>
                <c:pt idx="14">
                  <c:v>9.1625435220810001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C6F-4ABE-BBEB-A66F965F7806}"/>
            </c:ext>
          </c:extLst>
        </c:ser>
        <c:ser>
          <c:idx val="2"/>
          <c:order val="3"/>
          <c:tx>
            <c:strRef>
              <c:f>Sheet1!$E$1</c:f>
              <c:strCache>
                <c:ptCount val="1"/>
                <c:pt idx="0">
                  <c:v>Sloupec1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Liberecký kraj</c:v>
                </c:pt>
                <c:pt idx="1">
                  <c:v>Hlavní město Praha</c:v>
                </c:pt>
                <c:pt idx="2">
                  <c:v>Jihočeský kraj</c:v>
                </c:pt>
                <c:pt idx="3">
                  <c:v>Pardubický kraj</c:v>
                </c:pt>
                <c:pt idx="4">
                  <c:v>ČR</c:v>
                </c:pt>
                <c:pt idx="5">
                  <c:v>Středočeský kraj</c:v>
                </c:pt>
                <c:pt idx="6">
                  <c:v>Moravskoslezský kraj</c:v>
                </c:pt>
                <c:pt idx="7">
                  <c:v>Jihomoravský kraj</c:v>
                </c:pt>
                <c:pt idx="8">
                  <c:v>Kraj Vysočina</c:v>
                </c:pt>
                <c:pt idx="9">
                  <c:v>Plzeňský kraj</c:v>
                </c:pt>
                <c:pt idx="10">
                  <c:v>Zlínský kraj</c:v>
                </c:pt>
                <c:pt idx="11">
                  <c:v>Ústecký kraj</c:v>
                </c:pt>
                <c:pt idx="12">
                  <c:v>Olomoucký kraj</c:v>
                </c:pt>
                <c:pt idx="13">
                  <c:v>Královéhradecký kraj</c:v>
                </c:pt>
                <c:pt idx="14">
                  <c:v>Karlovarský kraj</c:v>
                </c:pt>
              </c:strCache>
            </c:strRef>
          </c:cat>
          <c:val>
            <c:numRef>
              <c:f>Sheet1!$E$2:$E$16</c:f>
              <c:numCache>
                <c:formatCode>General</c:formatCode>
                <c:ptCount val="15"/>
                <c:pt idx="0">
                  <c:v>72.102385387249001</c:v>
                </c:pt>
                <c:pt idx="1">
                  <c:v>33.941039565554</c:v>
                </c:pt>
                <c:pt idx="2">
                  <c:v>21.049086469647001</c:v>
                </c:pt>
                <c:pt idx="3">
                  <c:v>20.750116719406002</c:v>
                </c:pt>
                <c:pt idx="4">
                  <c:v>15.77866414208</c:v>
                </c:pt>
                <c:pt idx="5">
                  <c:v>15.259312949433999</c:v>
                </c:pt>
                <c:pt idx="6">
                  <c:v>13.541878258514</c:v>
                </c:pt>
                <c:pt idx="7">
                  <c:v>12.039489525644001</c:v>
                </c:pt>
                <c:pt idx="8">
                  <c:v>10.580331164365001</c:v>
                </c:pt>
                <c:pt idx="9">
                  <c:v>9.6436665220109994</c:v>
                </c:pt>
                <c:pt idx="10">
                  <c:v>9.5133900965600002</c:v>
                </c:pt>
                <c:pt idx="11">
                  <c:v>3.0813792253410002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C6F-4ABE-BBEB-A66F965F78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918312239"/>
        <c:axId val="1994523775"/>
      </c:barChart>
      <c:catAx>
        <c:axId val="1918312239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extTo"/>
        <c:crossAx val="1994523775"/>
        <c:crosses val="autoZero"/>
        <c:auto val="1"/>
        <c:lblAlgn val="ctr"/>
        <c:lblOffset val="100"/>
        <c:noMultiLvlLbl val="0"/>
      </c:catAx>
      <c:valAx>
        <c:axId val="1994523775"/>
        <c:scaling>
          <c:orientation val="minMax"/>
        </c:scaling>
        <c:delete val="0"/>
        <c:axPos val="t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9183122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Liberecký kraj</c:v>
                </c:pt>
                <c:pt idx="1">
                  <c:v>Hlavní město Praha</c:v>
                </c:pt>
                <c:pt idx="2">
                  <c:v>Jihočeský kraj</c:v>
                </c:pt>
                <c:pt idx="3">
                  <c:v>Pardubický kraj</c:v>
                </c:pt>
                <c:pt idx="4">
                  <c:v>ČR</c:v>
                </c:pt>
                <c:pt idx="5">
                  <c:v>Středočeský kraj</c:v>
                </c:pt>
                <c:pt idx="6">
                  <c:v>Moravskoslezský kraj</c:v>
                </c:pt>
                <c:pt idx="7">
                  <c:v>Jihomoravský kraj</c:v>
                </c:pt>
                <c:pt idx="8">
                  <c:v>Kraj Vysočina</c:v>
                </c:pt>
                <c:pt idx="9">
                  <c:v>Plzeňský kraj</c:v>
                </c:pt>
                <c:pt idx="10">
                  <c:v>Zlínský kraj</c:v>
                </c:pt>
                <c:pt idx="11">
                  <c:v>Ústecký kraj</c:v>
                </c:pt>
                <c:pt idx="12">
                  <c:v>Olomoucký kraj</c:v>
                </c:pt>
                <c:pt idx="13">
                  <c:v>Královéhradecký kraj</c:v>
                </c:pt>
                <c:pt idx="14">
                  <c:v>Karlovarský kraj</c:v>
                </c:pt>
              </c:strCache>
            </c:strRef>
          </c:cat>
          <c:val>
            <c:numRef>
              <c:f>Sheet1!$E$2:$E$16</c:f>
              <c:numCache>
                <c:formatCode>General</c:formatCode>
                <c:ptCount val="15"/>
                <c:pt idx="0">
                  <c:v>72.102385387249001</c:v>
                </c:pt>
                <c:pt idx="1">
                  <c:v>33.941039565554</c:v>
                </c:pt>
                <c:pt idx="2">
                  <c:v>21.049086469647001</c:v>
                </c:pt>
                <c:pt idx="3">
                  <c:v>20.750116719406002</c:v>
                </c:pt>
                <c:pt idx="4">
                  <c:v>15.77866414208</c:v>
                </c:pt>
                <c:pt idx="5">
                  <c:v>15.259312949433999</c:v>
                </c:pt>
                <c:pt idx="6">
                  <c:v>13.541878258514</c:v>
                </c:pt>
                <c:pt idx="7">
                  <c:v>12.039489525644001</c:v>
                </c:pt>
                <c:pt idx="8">
                  <c:v>10.580331164365001</c:v>
                </c:pt>
                <c:pt idx="9">
                  <c:v>9.6436665220109994</c:v>
                </c:pt>
                <c:pt idx="10">
                  <c:v>9.5133900965600002</c:v>
                </c:pt>
                <c:pt idx="11">
                  <c:v>3.0813792253410002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2B-4171-AE9D-D1549822F9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918312239"/>
        <c:axId val="1994523775"/>
      </c:barChart>
      <c:catAx>
        <c:axId val="1918312239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994523775"/>
        <c:crosses val="autoZero"/>
        <c:auto val="1"/>
        <c:lblAlgn val="ctr"/>
        <c:lblOffset val="100"/>
        <c:noMultiLvlLbl val="0"/>
      </c:catAx>
      <c:valAx>
        <c:axId val="1994523775"/>
        <c:scaling>
          <c:orientation val="minMax"/>
        </c:scaling>
        <c:delete val="0"/>
        <c:axPos val="t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9183122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Sum of PozitivnichZamestnancu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Sheet1!$A$2:$A$15</c:f>
              <c:strCache>
                <c:ptCount val="14"/>
                <c:pt idx="0">
                  <c:v>Jihomoravský kraj</c:v>
                </c:pt>
                <c:pt idx="1">
                  <c:v>Kraj Vysočina</c:v>
                </c:pt>
                <c:pt idx="2">
                  <c:v>Moravskoslezský kraj</c:v>
                </c:pt>
                <c:pt idx="3">
                  <c:v>Středočeský kraj</c:v>
                </c:pt>
                <c:pt idx="4">
                  <c:v>Ústecký kraj</c:v>
                </c:pt>
                <c:pt idx="5">
                  <c:v>Jihočeský kraj</c:v>
                </c:pt>
                <c:pt idx="6">
                  <c:v>Liberecký kraj</c:v>
                </c:pt>
                <c:pt idx="7">
                  <c:v>Zlínský kraj</c:v>
                </c:pt>
                <c:pt idx="8">
                  <c:v>Olomoucký kraj</c:v>
                </c:pt>
                <c:pt idx="9">
                  <c:v>Hlavní město Praha</c:v>
                </c:pt>
                <c:pt idx="10">
                  <c:v>Pardubický kraj</c:v>
                </c:pt>
                <c:pt idx="11">
                  <c:v>Plzeňský kraj</c:v>
                </c:pt>
                <c:pt idx="12">
                  <c:v>Královéhradecký kraj</c:v>
                </c:pt>
                <c:pt idx="13">
                  <c:v>Karlovarský kraj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82</c:v>
                </c:pt>
                <c:pt idx="1">
                  <c:v>71</c:v>
                </c:pt>
                <c:pt idx="2">
                  <c:v>59</c:v>
                </c:pt>
                <c:pt idx="3">
                  <c:v>58</c:v>
                </c:pt>
                <c:pt idx="4">
                  <c:v>58</c:v>
                </c:pt>
                <c:pt idx="5">
                  <c:v>52</c:v>
                </c:pt>
                <c:pt idx="6">
                  <c:v>52</c:v>
                </c:pt>
                <c:pt idx="7">
                  <c:v>52</c:v>
                </c:pt>
                <c:pt idx="8">
                  <c:v>49</c:v>
                </c:pt>
                <c:pt idx="9">
                  <c:v>47</c:v>
                </c:pt>
                <c:pt idx="10">
                  <c:v>29</c:v>
                </c:pt>
                <c:pt idx="11">
                  <c:v>19</c:v>
                </c:pt>
                <c:pt idx="12">
                  <c:v>15</c:v>
                </c:pt>
                <c:pt idx="1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4E-4523-BB6B-1705CAE86B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709227824"/>
        <c:axId val="493545440"/>
      </c:barChart>
      <c:catAx>
        <c:axId val="70922782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93545440"/>
        <c:crosses val="autoZero"/>
        <c:auto val="1"/>
        <c:lblAlgn val="ctr"/>
        <c:lblOffset val="100"/>
        <c:noMultiLvlLbl val="0"/>
      </c:catAx>
      <c:valAx>
        <c:axId val="493545440"/>
        <c:scaling>
          <c:orientation val="minMax"/>
        </c:scaling>
        <c:delete val="0"/>
        <c:axPos val="t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09227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Sum of PozitivnichZaku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Sheet1!$A$2:$A$15</c:f>
              <c:strCache>
                <c:ptCount val="14"/>
                <c:pt idx="0">
                  <c:v>Kraj Vysočina</c:v>
                </c:pt>
                <c:pt idx="1">
                  <c:v>Liberecký kraj</c:v>
                </c:pt>
                <c:pt idx="2">
                  <c:v>Zlínský kraj</c:v>
                </c:pt>
                <c:pt idx="3">
                  <c:v>Ústecký kraj</c:v>
                </c:pt>
                <c:pt idx="4">
                  <c:v>Olomoucký kraj</c:v>
                </c:pt>
                <c:pt idx="5">
                  <c:v>Jihočeský kraj</c:v>
                </c:pt>
                <c:pt idx="6">
                  <c:v>Jihomoravský kraj</c:v>
                </c:pt>
                <c:pt idx="7">
                  <c:v>Plzeňský kraj</c:v>
                </c:pt>
                <c:pt idx="8">
                  <c:v>Plzeňský kraj</c:v>
                </c:pt>
                <c:pt idx="9">
                  <c:v>Hlavní město Praha</c:v>
                </c:pt>
                <c:pt idx="10">
                  <c:v>Moravskoslezský kraj</c:v>
                </c:pt>
                <c:pt idx="11">
                  <c:v>Královéhradecký kraj</c:v>
                </c:pt>
                <c:pt idx="12">
                  <c:v>Pardubický kraj</c:v>
                </c:pt>
                <c:pt idx="13">
                  <c:v>Karlovarský kraj</c:v>
                </c:pt>
              </c:strCache>
            </c:strRef>
          </c:cat>
          <c:val>
            <c:numRef>
              <c:f>Sheet1!$B$2:$B$15</c:f>
              <c:numCache>
                <c:formatCode>0</c:formatCode>
                <c:ptCount val="14"/>
                <c:pt idx="0">
                  <c:v>67.479977980217711</c:v>
                </c:pt>
                <c:pt idx="1">
                  <c:v>66.78177020555755</c:v>
                </c:pt>
                <c:pt idx="2">
                  <c:v>57.458433496189919</c:v>
                </c:pt>
                <c:pt idx="3">
                  <c:v>50.586709341449264</c:v>
                </c:pt>
                <c:pt idx="4">
                  <c:v>48.172011135145652</c:v>
                </c:pt>
                <c:pt idx="5">
                  <c:v>45.408086871041036</c:v>
                </c:pt>
                <c:pt idx="6">
                  <c:v>45.177581623641458</c:v>
                </c:pt>
                <c:pt idx="7">
                  <c:v>38.621296644640218</c:v>
                </c:pt>
                <c:pt idx="8">
                  <c:v>37.898691488173597</c:v>
                </c:pt>
                <c:pt idx="9">
                  <c:v>37.343955614041327</c:v>
                </c:pt>
                <c:pt idx="10">
                  <c:v>32.381363004918924</c:v>
                </c:pt>
                <c:pt idx="11">
                  <c:v>30.989488945270026</c:v>
                </c:pt>
                <c:pt idx="12">
                  <c:v>29.069200304348673</c:v>
                </c:pt>
                <c:pt idx="13">
                  <c:v>26.476631575807072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08-40FB-B8E1-F503FBE633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709227824"/>
        <c:axId val="493545440"/>
      </c:barChart>
      <c:catAx>
        <c:axId val="70922782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93545440"/>
        <c:crosses val="autoZero"/>
        <c:auto val="1"/>
        <c:lblAlgn val="ctr"/>
        <c:lblOffset val="100"/>
        <c:noMultiLvlLbl val="0"/>
      </c:catAx>
      <c:valAx>
        <c:axId val="493545440"/>
        <c:scaling>
          <c:orientation val="minMax"/>
        </c:scaling>
        <c:delete val="0"/>
        <c:axPos val="t"/>
        <c:numFmt formatCode="0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09227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Sum of PozitivnichZamestnancu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Sheet1!$A$2:$A$15</c:f>
              <c:strCache>
                <c:ptCount val="14"/>
                <c:pt idx="0">
                  <c:v>Kraj Vysočina</c:v>
                </c:pt>
                <c:pt idx="1">
                  <c:v>Liberecký kraj</c:v>
                </c:pt>
                <c:pt idx="2">
                  <c:v>Zlínský kraj</c:v>
                </c:pt>
                <c:pt idx="3">
                  <c:v>Ústecký kraj</c:v>
                </c:pt>
                <c:pt idx="4">
                  <c:v>Jihočeský kraj</c:v>
                </c:pt>
                <c:pt idx="5">
                  <c:v>Olomoucký kraj</c:v>
                </c:pt>
                <c:pt idx="6">
                  <c:v>Jihomoravský kraj</c:v>
                </c:pt>
                <c:pt idx="7">
                  <c:v>Pardubický kraj</c:v>
                </c:pt>
                <c:pt idx="8">
                  <c:v>Středočeský kraj</c:v>
                </c:pt>
                <c:pt idx="9">
                  <c:v>Moravskoslezský kraj</c:v>
                </c:pt>
                <c:pt idx="10">
                  <c:v>Hlavní město Praha</c:v>
                </c:pt>
                <c:pt idx="11">
                  <c:v>Plzeňský kraj</c:v>
                </c:pt>
                <c:pt idx="12">
                  <c:v>Královéhradecký kraj</c:v>
                </c:pt>
                <c:pt idx="13">
                  <c:v>Karlovarský kraj</c:v>
                </c:pt>
              </c:strCache>
            </c:strRef>
          </c:cat>
          <c:val>
            <c:numRef>
              <c:f>Sheet1!$B$2:$B$15</c:f>
              <c:numCache>
                <c:formatCode>0</c:formatCode>
                <c:ptCount val="14"/>
                <c:pt idx="0">
                  <c:v>81.222687441370951</c:v>
                </c:pt>
                <c:pt idx="1">
                  <c:v>69.128712344792746</c:v>
                </c:pt>
                <c:pt idx="2">
                  <c:v>49.36583883952305</c:v>
                </c:pt>
                <c:pt idx="3">
                  <c:v>49.094710468177318</c:v>
                </c:pt>
                <c:pt idx="4">
                  <c:v>46.257583574999558</c:v>
                </c:pt>
                <c:pt idx="5">
                  <c:v>44.613185472490052</c:v>
                </c:pt>
                <c:pt idx="6">
                  <c:v>42.468562905264029</c:v>
                </c:pt>
                <c:pt idx="7">
                  <c:v>35.051247340939859</c:v>
                </c:pt>
                <c:pt idx="8">
                  <c:v>34.79658993418645</c:v>
                </c:pt>
                <c:pt idx="9">
                  <c:v>30.834356790091196</c:v>
                </c:pt>
                <c:pt idx="10">
                  <c:v>28.051160542163281</c:v>
                </c:pt>
                <c:pt idx="11">
                  <c:v>24.18718333884971</c:v>
                </c:pt>
                <c:pt idx="12">
                  <c:v>14.526016094825833</c:v>
                </c:pt>
                <c:pt idx="13">
                  <c:v>8.2445328441577175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4E-4523-BB6B-1705CAE86B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709227824"/>
        <c:axId val="493545440"/>
      </c:barChart>
      <c:catAx>
        <c:axId val="70922782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93545440"/>
        <c:crosses val="autoZero"/>
        <c:auto val="1"/>
        <c:lblAlgn val="ctr"/>
        <c:lblOffset val="100"/>
        <c:noMultiLvlLbl val="0"/>
      </c:catAx>
      <c:valAx>
        <c:axId val="493545440"/>
        <c:scaling>
          <c:orientation val="minMax"/>
        </c:scaling>
        <c:delete val="0"/>
        <c:axPos val="t"/>
        <c:numFmt formatCode="0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09227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8999220866411182E-2"/>
          <c:y val="2.3315360590843423E-2"/>
          <c:w val="0.79539090943282509"/>
          <c:h val="0.7587762916834988"/>
        </c:manualLayout>
      </c:layout>
      <c:lineChart>
        <c:grouping val="standar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0–4 roky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strRef>
              <c:f>List1!$B$1:$Q$1</c:f>
              <c:strCache>
                <c:ptCount val="16"/>
                <c:pt idx="0">
                  <c:v>03.03 - 09.03</c:v>
                </c:pt>
                <c:pt idx="1">
                  <c:v>10.03 - 16.03</c:v>
                </c:pt>
                <c:pt idx="2">
                  <c:v>17.03 - 23.03</c:v>
                </c:pt>
                <c:pt idx="3">
                  <c:v>24.03 - 30.03</c:v>
                </c:pt>
                <c:pt idx="4">
                  <c:v>31.03 - 06.04</c:v>
                </c:pt>
                <c:pt idx="5">
                  <c:v>07.04 - 13.04</c:v>
                </c:pt>
                <c:pt idx="6">
                  <c:v>14.04 - 20.04</c:v>
                </c:pt>
                <c:pt idx="7">
                  <c:v>21.04 - 27.04</c:v>
                </c:pt>
                <c:pt idx="8">
                  <c:v>28.04 - 04.05</c:v>
                </c:pt>
                <c:pt idx="9">
                  <c:v>05.05 - 11.05</c:v>
                </c:pt>
                <c:pt idx="10">
                  <c:v>12.05 - 18.05</c:v>
                </c:pt>
                <c:pt idx="11">
                  <c:v>19.05 - 25.05</c:v>
                </c:pt>
                <c:pt idx="12">
                  <c:v>26.05 - 01.06</c:v>
                </c:pt>
                <c:pt idx="13">
                  <c:v>02.06 - 08.06</c:v>
                </c:pt>
                <c:pt idx="14">
                  <c:v>09.06 - 15.06</c:v>
                </c:pt>
                <c:pt idx="15">
                  <c:v>16.06 - 22.06</c:v>
                </c:pt>
              </c:strCache>
            </c:strRef>
          </c:cat>
          <c:val>
            <c:numRef>
              <c:f>List1!$B$2:$Q$2</c:f>
              <c:numCache>
                <c:formatCode>General</c:formatCode>
                <c:ptCount val="16"/>
                <c:pt idx="0">
                  <c:v>266.1909</c:v>
                </c:pt>
                <c:pt idx="1">
                  <c:v>341.99360000000001</c:v>
                </c:pt>
                <c:pt idx="2">
                  <c:v>443.88659910000001</c:v>
                </c:pt>
                <c:pt idx="3">
                  <c:v>443.53399999999999</c:v>
                </c:pt>
                <c:pt idx="4">
                  <c:v>377.25069999999999</c:v>
                </c:pt>
                <c:pt idx="5">
                  <c:v>330.1825</c:v>
                </c:pt>
                <c:pt idx="6">
                  <c:v>272.53719999999998</c:v>
                </c:pt>
                <c:pt idx="7">
                  <c:v>200.78909999999999</c:v>
                </c:pt>
                <c:pt idx="8">
                  <c:v>147.02199999999999</c:v>
                </c:pt>
                <c:pt idx="9">
                  <c:v>137.15</c:v>
                </c:pt>
                <c:pt idx="10">
                  <c:v>108.0629</c:v>
                </c:pt>
                <c:pt idx="11">
                  <c:v>91.315830000000005</c:v>
                </c:pt>
                <c:pt idx="12">
                  <c:v>74.921289999999999</c:v>
                </c:pt>
                <c:pt idx="13">
                  <c:v>60.113320000000002</c:v>
                </c:pt>
                <c:pt idx="14">
                  <c:v>38.253929999999997</c:v>
                </c:pt>
                <c:pt idx="15">
                  <c:v>23.445959999999999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230-405E-9EEC-CAC00A93CD09}"/>
            </c:ext>
          </c:extLst>
        </c:ser>
        <c:ser>
          <c:idx val="1"/>
          <c:order val="1"/>
          <c:tx>
            <c:strRef>
              <c:f>List1!$A$3</c:f>
              <c:strCache>
                <c:ptCount val="1"/>
                <c:pt idx="0">
                  <c:v>5–11 let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strRef>
              <c:f>List1!$B$1:$Q$1</c:f>
              <c:strCache>
                <c:ptCount val="16"/>
                <c:pt idx="0">
                  <c:v>03.03 - 09.03</c:v>
                </c:pt>
                <c:pt idx="1">
                  <c:v>10.03 - 16.03</c:v>
                </c:pt>
                <c:pt idx="2">
                  <c:v>17.03 - 23.03</c:v>
                </c:pt>
                <c:pt idx="3">
                  <c:v>24.03 - 30.03</c:v>
                </c:pt>
                <c:pt idx="4">
                  <c:v>31.03 - 06.04</c:v>
                </c:pt>
                <c:pt idx="5">
                  <c:v>07.04 - 13.04</c:v>
                </c:pt>
                <c:pt idx="6">
                  <c:v>14.04 - 20.04</c:v>
                </c:pt>
                <c:pt idx="7">
                  <c:v>21.04 - 27.04</c:v>
                </c:pt>
                <c:pt idx="8">
                  <c:v>28.04 - 04.05</c:v>
                </c:pt>
                <c:pt idx="9">
                  <c:v>05.05 - 11.05</c:v>
                </c:pt>
                <c:pt idx="10">
                  <c:v>12.05 - 18.05</c:v>
                </c:pt>
                <c:pt idx="11">
                  <c:v>19.05 - 25.05</c:v>
                </c:pt>
                <c:pt idx="12">
                  <c:v>26.05 - 01.06</c:v>
                </c:pt>
                <c:pt idx="13">
                  <c:v>02.06 - 08.06</c:v>
                </c:pt>
                <c:pt idx="14">
                  <c:v>09.06 - 15.06</c:v>
                </c:pt>
                <c:pt idx="15">
                  <c:v>16.06 - 22.06</c:v>
                </c:pt>
              </c:strCache>
            </c:strRef>
          </c:cat>
          <c:val>
            <c:numRef>
              <c:f>List1!$B$3:$Q$3</c:f>
              <c:numCache>
                <c:formatCode>General</c:formatCode>
                <c:ptCount val="16"/>
                <c:pt idx="0">
                  <c:v>496.84750000000003</c:v>
                </c:pt>
                <c:pt idx="1">
                  <c:v>660.50459999999998</c:v>
                </c:pt>
                <c:pt idx="2">
                  <c:v>783.90384110000002</c:v>
                </c:pt>
                <c:pt idx="3">
                  <c:v>707.63890000000004</c:v>
                </c:pt>
                <c:pt idx="4">
                  <c:v>555.60900000000004</c:v>
                </c:pt>
                <c:pt idx="5">
                  <c:v>444.2122</c:v>
                </c:pt>
                <c:pt idx="6">
                  <c:v>356.57</c:v>
                </c:pt>
                <c:pt idx="7">
                  <c:v>255.05009999999999</c:v>
                </c:pt>
                <c:pt idx="8">
                  <c:v>191.16249999999999</c:v>
                </c:pt>
                <c:pt idx="9">
                  <c:v>198.91399999999999</c:v>
                </c:pt>
                <c:pt idx="10">
                  <c:v>174.9093</c:v>
                </c:pt>
                <c:pt idx="11">
                  <c:v>142.52799999999999</c:v>
                </c:pt>
                <c:pt idx="12">
                  <c:v>117.273</c:v>
                </c:pt>
                <c:pt idx="13">
                  <c:v>75.264769999999999</c:v>
                </c:pt>
                <c:pt idx="14">
                  <c:v>63.512459999999997</c:v>
                </c:pt>
                <c:pt idx="15">
                  <c:v>43.883609999999997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230-405E-9EEC-CAC00A93CD09}"/>
            </c:ext>
          </c:extLst>
        </c:ser>
        <c:ser>
          <c:idx val="2"/>
          <c:order val="2"/>
          <c:tx>
            <c:strRef>
              <c:f>List1!$A$4</c:f>
              <c:strCache>
                <c:ptCount val="1"/>
                <c:pt idx="0">
                  <c:v>12–19 let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strRef>
              <c:f>List1!$B$1:$Q$1</c:f>
              <c:strCache>
                <c:ptCount val="16"/>
                <c:pt idx="0">
                  <c:v>03.03 - 09.03</c:v>
                </c:pt>
                <c:pt idx="1">
                  <c:v>10.03 - 16.03</c:v>
                </c:pt>
                <c:pt idx="2">
                  <c:v>17.03 - 23.03</c:v>
                </c:pt>
                <c:pt idx="3">
                  <c:v>24.03 - 30.03</c:v>
                </c:pt>
                <c:pt idx="4">
                  <c:v>31.03 - 06.04</c:v>
                </c:pt>
                <c:pt idx="5">
                  <c:v>07.04 - 13.04</c:v>
                </c:pt>
                <c:pt idx="6">
                  <c:v>14.04 - 20.04</c:v>
                </c:pt>
                <c:pt idx="7">
                  <c:v>21.04 - 27.04</c:v>
                </c:pt>
                <c:pt idx="8">
                  <c:v>28.04 - 04.05</c:v>
                </c:pt>
                <c:pt idx="9">
                  <c:v>05.05 - 11.05</c:v>
                </c:pt>
                <c:pt idx="10">
                  <c:v>12.05 - 18.05</c:v>
                </c:pt>
                <c:pt idx="11">
                  <c:v>19.05 - 25.05</c:v>
                </c:pt>
                <c:pt idx="12">
                  <c:v>26.05 - 01.06</c:v>
                </c:pt>
                <c:pt idx="13">
                  <c:v>02.06 - 08.06</c:v>
                </c:pt>
                <c:pt idx="14">
                  <c:v>09.06 - 15.06</c:v>
                </c:pt>
                <c:pt idx="15">
                  <c:v>16.06 - 22.06</c:v>
                </c:pt>
              </c:strCache>
            </c:strRef>
          </c:cat>
          <c:val>
            <c:numRef>
              <c:f>List1!$B$4:$Q$4</c:f>
              <c:numCache>
                <c:formatCode>General</c:formatCode>
                <c:ptCount val="16"/>
                <c:pt idx="0">
                  <c:v>417.86959999999999</c:v>
                </c:pt>
                <c:pt idx="1">
                  <c:v>537.54899999999998</c:v>
                </c:pt>
                <c:pt idx="2">
                  <c:v>687.71157389999996</c:v>
                </c:pt>
                <c:pt idx="3">
                  <c:v>722.82069999999999</c:v>
                </c:pt>
                <c:pt idx="4">
                  <c:v>694.7097</c:v>
                </c:pt>
                <c:pt idx="5">
                  <c:v>601.00630000000001</c:v>
                </c:pt>
                <c:pt idx="6">
                  <c:v>451.1995</c:v>
                </c:pt>
                <c:pt idx="7">
                  <c:v>339.82299999999998</c:v>
                </c:pt>
                <c:pt idx="8">
                  <c:v>251.6944</c:v>
                </c:pt>
                <c:pt idx="9">
                  <c:v>229.15809999999999</c:v>
                </c:pt>
                <c:pt idx="10">
                  <c:v>170.08940000000001</c:v>
                </c:pt>
                <c:pt idx="11">
                  <c:v>143.1645</c:v>
                </c:pt>
                <c:pt idx="12">
                  <c:v>114.9349</c:v>
                </c:pt>
                <c:pt idx="13">
                  <c:v>77.690770000000001</c:v>
                </c:pt>
                <c:pt idx="14">
                  <c:v>59.898989999999998</c:v>
                </c:pt>
                <c:pt idx="15">
                  <c:v>46.851689999999998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230-405E-9EEC-CAC00A93CD09}"/>
            </c:ext>
          </c:extLst>
        </c:ser>
        <c:ser>
          <c:idx val="3"/>
          <c:order val="3"/>
          <c:tx>
            <c:strRef>
              <c:f>List1!$A$5</c:f>
              <c:strCache>
                <c:ptCount val="1"/>
                <c:pt idx="0">
                  <c:v>0–19 let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List1!$B$1:$Q$1</c:f>
              <c:strCache>
                <c:ptCount val="16"/>
                <c:pt idx="0">
                  <c:v>03.03 - 09.03</c:v>
                </c:pt>
                <c:pt idx="1">
                  <c:v>10.03 - 16.03</c:v>
                </c:pt>
                <c:pt idx="2">
                  <c:v>17.03 - 23.03</c:v>
                </c:pt>
                <c:pt idx="3">
                  <c:v>24.03 - 30.03</c:v>
                </c:pt>
                <c:pt idx="4">
                  <c:v>31.03 - 06.04</c:v>
                </c:pt>
                <c:pt idx="5">
                  <c:v>07.04 - 13.04</c:v>
                </c:pt>
                <c:pt idx="6">
                  <c:v>14.04 - 20.04</c:v>
                </c:pt>
                <c:pt idx="7">
                  <c:v>21.04 - 27.04</c:v>
                </c:pt>
                <c:pt idx="8">
                  <c:v>28.04 - 04.05</c:v>
                </c:pt>
                <c:pt idx="9">
                  <c:v>05.05 - 11.05</c:v>
                </c:pt>
                <c:pt idx="10">
                  <c:v>12.05 - 18.05</c:v>
                </c:pt>
                <c:pt idx="11">
                  <c:v>19.05 - 25.05</c:v>
                </c:pt>
                <c:pt idx="12">
                  <c:v>26.05 - 01.06</c:v>
                </c:pt>
                <c:pt idx="13">
                  <c:v>02.06 - 08.06</c:v>
                </c:pt>
                <c:pt idx="14">
                  <c:v>09.06 - 15.06</c:v>
                </c:pt>
                <c:pt idx="15">
                  <c:v>16.06 - 22.06</c:v>
                </c:pt>
              </c:strCache>
            </c:strRef>
          </c:cat>
          <c:val>
            <c:numRef>
              <c:f>List1!$B$5:$Q$5</c:f>
              <c:numCache>
                <c:formatCode>General</c:formatCode>
                <c:ptCount val="16"/>
                <c:pt idx="0">
                  <c:v>407.5213</c:v>
                </c:pt>
                <c:pt idx="1">
                  <c:v>531.85450000000003</c:v>
                </c:pt>
                <c:pt idx="2">
                  <c:v>659.94296420000001</c:v>
                </c:pt>
                <c:pt idx="3">
                  <c:v>645.64559999999994</c:v>
                </c:pt>
                <c:pt idx="4">
                  <c:v>562.89250000000004</c:v>
                </c:pt>
                <c:pt idx="5">
                  <c:v>474.75529999999998</c:v>
                </c:pt>
                <c:pt idx="6">
                  <c:v>371.09910000000002</c:v>
                </c:pt>
                <c:pt idx="7">
                  <c:v>273.46050000000002</c:v>
                </c:pt>
                <c:pt idx="8">
                  <c:v>202.92359999999999</c:v>
                </c:pt>
                <c:pt idx="9">
                  <c:v>194.5986</c:v>
                </c:pt>
                <c:pt idx="10">
                  <c:v>155.91409999999999</c:v>
                </c:pt>
                <c:pt idx="11">
                  <c:v>129.6268</c:v>
                </c:pt>
                <c:pt idx="12">
                  <c:v>105.5112</c:v>
                </c:pt>
                <c:pt idx="13">
                  <c:v>72.301439999999999</c:v>
                </c:pt>
                <c:pt idx="14">
                  <c:v>55.651299999999999</c:v>
                </c:pt>
                <c:pt idx="15">
                  <c:v>39.770319999999998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230-405E-9EEC-CAC00A93CD09}"/>
            </c:ext>
          </c:extLst>
        </c:ser>
        <c:ser>
          <c:idx val="4"/>
          <c:order val="4"/>
          <c:tx>
            <c:strRef>
              <c:f>List1!$A$6</c:f>
              <c:strCache>
                <c:ptCount val="1"/>
                <c:pt idx="0">
                  <c:v>Celá populace ČR</c:v>
                </c:pt>
              </c:strCache>
            </c:strRef>
          </c:tx>
          <c:spPr>
            <a:ln w="28575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none"/>
          </c:marker>
          <c:cat>
            <c:strRef>
              <c:f>List1!$B$1:$Q$1</c:f>
              <c:strCache>
                <c:ptCount val="16"/>
                <c:pt idx="0">
                  <c:v>03.03 - 09.03</c:v>
                </c:pt>
                <c:pt idx="1">
                  <c:v>10.03 - 16.03</c:v>
                </c:pt>
                <c:pt idx="2">
                  <c:v>17.03 - 23.03</c:v>
                </c:pt>
                <c:pt idx="3">
                  <c:v>24.03 - 30.03</c:v>
                </c:pt>
                <c:pt idx="4">
                  <c:v>31.03 - 06.04</c:v>
                </c:pt>
                <c:pt idx="5">
                  <c:v>07.04 - 13.04</c:v>
                </c:pt>
                <c:pt idx="6">
                  <c:v>14.04 - 20.04</c:v>
                </c:pt>
                <c:pt idx="7">
                  <c:v>21.04 - 27.04</c:v>
                </c:pt>
                <c:pt idx="8">
                  <c:v>28.04 - 04.05</c:v>
                </c:pt>
                <c:pt idx="9">
                  <c:v>05.05 - 11.05</c:v>
                </c:pt>
                <c:pt idx="10">
                  <c:v>12.05 - 18.05</c:v>
                </c:pt>
                <c:pt idx="11">
                  <c:v>19.05 - 25.05</c:v>
                </c:pt>
                <c:pt idx="12">
                  <c:v>26.05 - 01.06</c:v>
                </c:pt>
                <c:pt idx="13">
                  <c:v>02.06 - 08.06</c:v>
                </c:pt>
                <c:pt idx="14">
                  <c:v>09.06 - 15.06</c:v>
                </c:pt>
                <c:pt idx="15">
                  <c:v>16.06 - 22.06</c:v>
                </c:pt>
              </c:strCache>
            </c:strRef>
          </c:cat>
          <c:val>
            <c:numRef>
              <c:f>List1!$B$6:$Q$6</c:f>
              <c:numCache>
                <c:formatCode>General</c:formatCode>
                <c:ptCount val="16"/>
                <c:pt idx="0">
                  <c:v>499.60860000000002</c:v>
                </c:pt>
                <c:pt idx="1">
                  <c:v>619.40179999999998</c:v>
                </c:pt>
                <c:pt idx="2">
                  <c:v>773.89016800000002</c:v>
                </c:pt>
                <c:pt idx="3">
                  <c:v>796.8116</c:v>
                </c:pt>
                <c:pt idx="4">
                  <c:v>719.92719999999997</c:v>
                </c:pt>
                <c:pt idx="5">
                  <c:v>606.56280000000004</c:v>
                </c:pt>
                <c:pt idx="6">
                  <c:v>461.66160000000002</c:v>
                </c:pt>
                <c:pt idx="7">
                  <c:v>345.69029999999998</c:v>
                </c:pt>
                <c:pt idx="8">
                  <c:v>255.49959999999999</c:v>
                </c:pt>
                <c:pt idx="9">
                  <c:v>200.83580000000001</c:v>
                </c:pt>
                <c:pt idx="10">
                  <c:v>163.2252</c:v>
                </c:pt>
                <c:pt idx="11">
                  <c:v>134.35149999999999</c:v>
                </c:pt>
                <c:pt idx="12">
                  <c:v>101.1514</c:v>
                </c:pt>
                <c:pt idx="13">
                  <c:v>71.249849999999995</c:v>
                </c:pt>
                <c:pt idx="14">
                  <c:v>46.562359999999998</c:v>
                </c:pt>
                <c:pt idx="15">
                  <c:v>29.761410000000001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230-405E-9EEC-CAC00A93CD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8445264"/>
        <c:axId val="494149648"/>
      </c:line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tickLblSkip val="1"/>
        <c:noMultiLvlLbl val="0"/>
      </c:catAx>
      <c:valAx>
        <c:axId val="494149648"/>
        <c:scaling>
          <c:orientation val="minMax"/>
          <c:max val="12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4380214565155387"/>
          <c:y val="0.25415522984813471"/>
          <c:w val="0.14190389034991419"/>
          <c:h val="0.502802521439899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94269833917821E-2"/>
          <c:y val="4.1915155129150068E-2"/>
          <c:w val="0.81706720452149362"/>
          <c:h val="0.76753447806737263"/>
        </c:manualLayout>
      </c:layout>
      <c:lineChart>
        <c:grouping val="standard"/>
        <c:varyColors val="0"/>
        <c:ser>
          <c:idx val="0"/>
          <c:order val="0"/>
          <c:tx>
            <c:strRef>
              <c:f>List1!$B$1</c:f>
              <c:strCache>
                <c:ptCount val="1"/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16"/>
              <c:layout>
                <c:manualLayout>
                  <c:x val="-7.0369207469109574E-2"/>
                  <c:y val="5.1667296635375344E-2"/>
                </c:manualLayout>
              </c:layout>
              <c:numFmt formatCode="#,##0.0" sourceLinked="0"/>
              <c:spPr>
                <a:solidFill>
                  <a:srgbClr val="FBCBD8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6ECA-480F-AC39-EDF768566684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List1!$A$2:$A$18</c:f>
              <c:strCache>
                <c:ptCount val="17"/>
                <c:pt idx="0">
                  <c:v>24.02 - 02.03</c:v>
                </c:pt>
                <c:pt idx="1">
                  <c:v>03.03 - 09.03</c:v>
                </c:pt>
                <c:pt idx="2">
                  <c:v>10.03 - 16.03</c:v>
                </c:pt>
                <c:pt idx="3">
                  <c:v>17.03 - 23.03</c:v>
                </c:pt>
                <c:pt idx="4">
                  <c:v>24.03 - 30.03</c:v>
                </c:pt>
                <c:pt idx="5">
                  <c:v>31.03 - 06.04</c:v>
                </c:pt>
                <c:pt idx="6">
                  <c:v>07.04 - 13.04</c:v>
                </c:pt>
                <c:pt idx="7">
                  <c:v>14.04 - 20.04</c:v>
                </c:pt>
                <c:pt idx="8">
                  <c:v>21.04 - 27.04</c:v>
                </c:pt>
                <c:pt idx="9">
                  <c:v>28.04 - 04.05</c:v>
                </c:pt>
                <c:pt idx="10">
                  <c:v>05.05 - 11.05</c:v>
                </c:pt>
                <c:pt idx="11">
                  <c:v>12.05 - 18.05</c:v>
                </c:pt>
                <c:pt idx="12">
                  <c:v>19.05 - 25.05</c:v>
                </c:pt>
                <c:pt idx="13">
                  <c:v>26.05 - 01.06</c:v>
                </c:pt>
                <c:pt idx="14">
                  <c:v>02.06 - 08.06</c:v>
                </c:pt>
                <c:pt idx="15">
                  <c:v>09.06 - 15.06</c:v>
                </c:pt>
                <c:pt idx="16">
                  <c:v>16.06 - 22.06</c:v>
                </c:pt>
              </c:strCache>
            </c:strRef>
          </c:cat>
          <c:val>
            <c:numRef>
              <c:f>List1!$B$2:$B$18</c:f>
              <c:numCache>
                <c:formatCode>General</c:formatCode>
                <c:ptCount val="17"/>
                <c:pt idx="0">
                  <c:v>475.39634153573797</c:v>
                </c:pt>
                <c:pt idx="1">
                  <c:v>473.85438733414998</c:v>
                </c:pt>
                <c:pt idx="2">
                  <c:v>438.86388814426903</c:v>
                </c:pt>
                <c:pt idx="3">
                  <c:v>361.05450689490698</c:v>
                </c:pt>
                <c:pt idx="4">
                  <c:v>301.985799787921</c:v>
                </c:pt>
                <c:pt idx="5">
                  <c:v>227.37893880339601</c:v>
                </c:pt>
                <c:pt idx="6">
                  <c:v>304.595260744455</c:v>
                </c:pt>
                <c:pt idx="7">
                  <c:v>241.01930289436601</c:v>
                </c:pt>
                <c:pt idx="8">
                  <c:v>240.78207917104501</c:v>
                </c:pt>
                <c:pt idx="9">
                  <c:v>278.026203732478</c:v>
                </c:pt>
                <c:pt idx="10">
                  <c:v>386.08160970529599</c:v>
                </c:pt>
                <c:pt idx="11">
                  <c:v>736.10521346576695</c:v>
                </c:pt>
                <c:pt idx="12">
                  <c:v>1083.6379681313599</c:v>
                </c:pt>
                <c:pt idx="13">
                  <c:v>1111.15592003662</c:v>
                </c:pt>
                <c:pt idx="14">
                  <c:v>1247.2037253613501</c:v>
                </c:pt>
                <c:pt idx="15">
                  <c:v>743.45914888872505</c:v>
                </c:pt>
                <c:pt idx="16">
                  <c:v>704.43584640238305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CA-480F-AC39-EDF7685666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8445264"/>
        <c:axId val="494149648"/>
      </c:line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tickLblSkip val="1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2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94269833917821E-2"/>
          <c:y val="4.1915155129150068E-2"/>
          <c:w val="0.81706720452149362"/>
          <c:h val="0.76753447806737263"/>
        </c:manualLayout>
      </c:layout>
      <c:lineChart>
        <c:grouping val="standard"/>
        <c:varyColors val="0"/>
        <c:ser>
          <c:idx val="0"/>
          <c:order val="0"/>
          <c:tx>
            <c:strRef>
              <c:f>List1!$D$1</c:f>
              <c:strCache>
                <c:ptCount val="1"/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16"/>
              <c:layout>
                <c:manualLayout>
                  <c:x val="-2.7365802904653725E-2"/>
                  <c:y val="-7.9849458436489218E-2"/>
                </c:manualLayout>
              </c:layout>
              <c:numFmt formatCode="#,##0.0" sourceLinked="0"/>
              <c:spPr>
                <a:solidFill>
                  <a:srgbClr val="FBCBD8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EF37-4491-852B-AB561D3BC93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List1!$A$2:$A$18</c:f>
              <c:strCache>
                <c:ptCount val="17"/>
                <c:pt idx="0">
                  <c:v>24.02 - 02.03</c:v>
                </c:pt>
                <c:pt idx="1">
                  <c:v>03.03 - 09.03</c:v>
                </c:pt>
                <c:pt idx="2">
                  <c:v>10.03 - 16.03</c:v>
                </c:pt>
                <c:pt idx="3">
                  <c:v>17.03 - 23.03</c:v>
                </c:pt>
                <c:pt idx="4">
                  <c:v>24.03 - 30.03</c:v>
                </c:pt>
                <c:pt idx="5">
                  <c:v>31.03 - 06.04</c:v>
                </c:pt>
                <c:pt idx="6">
                  <c:v>07.04 - 13.04</c:v>
                </c:pt>
                <c:pt idx="7">
                  <c:v>14.04 - 20.04</c:v>
                </c:pt>
                <c:pt idx="8">
                  <c:v>21.04 - 27.04</c:v>
                </c:pt>
                <c:pt idx="9">
                  <c:v>28.04 - 04.05</c:v>
                </c:pt>
                <c:pt idx="10">
                  <c:v>05.05 - 11.05</c:v>
                </c:pt>
                <c:pt idx="11">
                  <c:v>12.05 - 18.05</c:v>
                </c:pt>
                <c:pt idx="12">
                  <c:v>19.05 - 25.05</c:v>
                </c:pt>
                <c:pt idx="13">
                  <c:v>26.05 - 01.06</c:v>
                </c:pt>
                <c:pt idx="14">
                  <c:v>02.06 - 08.06</c:v>
                </c:pt>
                <c:pt idx="15">
                  <c:v>09.06 - 15.06</c:v>
                </c:pt>
                <c:pt idx="16">
                  <c:v>16.06 - 22.06</c:v>
                </c:pt>
              </c:strCache>
            </c:strRef>
          </c:cat>
          <c:val>
            <c:numRef>
              <c:f>List1!$D$2:$D$18</c:f>
              <c:numCache>
                <c:formatCode>General</c:formatCode>
                <c:ptCount val="17"/>
                <c:pt idx="0">
                  <c:v>2604.0110371660398</c:v>
                </c:pt>
                <c:pt idx="1">
                  <c:v>1902.12329169599</c:v>
                </c:pt>
                <c:pt idx="2">
                  <c:v>1275.75036600932</c:v>
                </c:pt>
                <c:pt idx="3">
                  <c:v>1067.58451346076</c:v>
                </c:pt>
                <c:pt idx="4">
                  <c:v>842.66537307946601</c:v>
                </c:pt>
                <c:pt idx="5">
                  <c:v>600.742895793299</c:v>
                </c:pt>
                <c:pt idx="6">
                  <c:v>731.51856051750099</c:v>
                </c:pt>
                <c:pt idx="7">
                  <c:v>862.16920070563799</c:v>
                </c:pt>
                <c:pt idx="8">
                  <c:v>1051.20629923622</c:v>
                </c:pt>
                <c:pt idx="9">
                  <c:v>1176.48088437355</c:v>
                </c:pt>
                <c:pt idx="10">
                  <c:v>939.18431492180298</c:v>
                </c:pt>
                <c:pt idx="11">
                  <c:v>1378.7705837270501</c:v>
                </c:pt>
                <c:pt idx="12">
                  <c:v>1487.2918810316501</c:v>
                </c:pt>
                <c:pt idx="13">
                  <c:v>1411.77706124826</c:v>
                </c:pt>
                <c:pt idx="14">
                  <c:v>1468.5382006218699</c:v>
                </c:pt>
                <c:pt idx="15">
                  <c:v>1290.50326126502</c:v>
                </c:pt>
                <c:pt idx="16">
                  <c:v>1428.03025093674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F37-4491-852B-AB561D3BC9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8445264"/>
        <c:axId val="494149648"/>
      </c:line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tickLblSkip val="1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2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94269833917821E-2"/>
          <c:y val="4.1915155129150068E-2"/>
          <c:w val="0.81706720452149362"/>
          <c:h val="0.76753447806737263"/>
        </c:manualLayout>
      </c:layout>
      <c:lineChart>
        <c:grouping val="standard"/>
        <c:varyColors val="0"/>
        <c:ser>
          <c:idx val="0"/>
          <c:order val="0"/>
          <c:tx>
            <c:strRef>
              <c:f>List1!$B$1</c:f>
              <c:strCache>
                <c:ptCount val="1"/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344-4D44-AC8D-B055E249C3B6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344-4D44-AC8D-B055E249C3B6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C344-4D44-AC8D-B055E249C3B6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C344-4D44-AC8D-B055E249C3B6}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C344-4D44-AC8D-B055E249C3B6}"/>
                </c:ext>
              </c:extLst>
            </c:dLbl>
            <c:dLbl>
              <c:idx val="5"/>
              <c:layout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C344-4D44-AC8D-B055E249C3B6}"/>
                </c:ext>
              </c:extLst>
            </c:dLbl>
            <c:dLbl>
              <c:idx val="6"/>
              <c:layout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C344-4D44-AC8D-B055E249C3B6}"/>
                </c:ext>
              </c:extLst>
            </c:dLbl>
            <c:dLbl>
              <c:idx val="7"/>
              <c:layout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C344-4D44-AC8D-B055E249C3B6}"/>
                </c:ext>
              </c:extLst>
            </c:dLbl>
            <c:dLbl>
              <c:idx val="8"/>
              <c:layout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C344-4D44-AC8D-B055E249C3B6}"/>
                </c:ext>
              </c:extLst>
            </c:dLbl>
            <c:dLbl>
              <c:idx val="9"/>
              <c:layout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A-C344-4D44-AC8D-B055E249C3B6}"/>
                </c:ext>
              </c:extLst>
            </c:dLbl>
            <c:dLbl>
              <c:idx val="10"/>
              <c:layout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B-C344-4D44-AC8D-B055E249C3B6}"/>
                </c:ext>
              </c:extLst>
            </c:dLbl>
            <c:dLbl>
              <c:idx val="11"/>
              <c:layout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C-C344-4D44-AC8D-B055E249C3B6}"/>
                </c:ext>
              </c:extLst>
            </c:dLbl>
            <c:dLbl>
              <c:idx val="12"/>
              <c:layout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D-C344-4D44-AC8D-B055E249C3B6}"/>
                </c:ext>
              </c:extLst>
            </c:dLbl>
            <c:dLbl>
              <c:idx val="13"/>
              <c:layout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E-C344-4D44-AC8D-B055E249C3B6}"/>
                </c:ext>
              </c:extLst>
            </c:dLbl>
            <c:dLbl>
              <c:idx val="14"/>
              <c:layout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F-C344-4D44-AC8D-B055E249C3B6}"/>
                </c:ext>
              </c:extLst>
            </c:dLbl>
            <c:dLbl>
              <c:idx val="15"/>
              <c:layout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0-C344-4D44-AC8D-B055E249C3B6}"/>
                </c:ext>
              </c:extLst>
            </c:dLbl>
            <c:dLbl>
              <c:idx val="16"/>
              <c:layout>
                <c:manualLayout>
                  <c:x val="-6.2550406639208522E-2"/>
                  <c:y val="-0.1221227011381599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200" b="1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FB37468E-673D-436E-985F-46C9EF4516A4}" type="VALUE">
                      <a:rPr lang="en-US" smtClean="0"/>
                      <a:pPr>
                        <a:defRPr/>
                      </a:pPr>
                      <a:t>[HODNOTA]</a:t>
                    </a:fld>
                    <a:endParaRPr lang="cs-CZ"/>
                  </a:p>
                </c:rich>
              </c:tx>
              <c:numFmt formatCode="#,##0.0" sourceLinked="0"/>
              <c:spPr>
                <a:solidFill>
                  <a:srgbClr val="FBCBD8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1-1CFE-413A-BD75-2190FD42981C}"/>
                </c:ext>
              </c:extLst>
            </c:dLbl>
            <c:numFmt formatCode="###0\,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List1!$A$2:$A$18</c:f>
              <c:strCache>
                <c:ptCount val="17"/>
                <c:pt idx="0">
                  <c:v>22.02 - 28.02</c:v>
                </c:pt>
                <c:pt idx="1">
                  <c:v>01.03 - 07.03</c:v>
                </c:pt>
                <c:pt idx="2">
                  <c:v>08.03 - 14.03</c:v>
                </c:pt>
                <c:pt idx="3">
                  <c:v>15.03 - 21.03</c:v>
                </c:pt>
                <c:pt idx="4">
                  <c:v>22.03 - 28.03</c:v>
                </c:pt>
                <c:pt idx="5">
                  <c:v>29.03 - 04.04</c:v>
                </c:pt>
                <c:pt idx="6">
                  <c:v>05.04 - 11.04</c:v>
                </c:pt>
                <c:pt idx="7">
                  <c:v>12.04 - 18.04</c:v>
                </c:pt>
                <c:pt idx="8">
                  <c:v>19.04 - 25.04</c:v>
                </c:pt>
                <c:pt idx="9">
                  <c:v>26.04 - 02.05</c:v>
                </c:pt>
                <c:pt idx="10">
                  <c:v>03.05 - 09.05</c:v>
                </c:pt>
                <c:pt idx="11">
                  <c:v>10.05 - 16.05</c:v>
                </c:pt>
                <c:pt idx="12">
                  <c:v>17.05 - 23.05</c:v>
                </c:pt>
                <c:pt idx="13">
                  <c:v>24.05 - 30.05</c:v>
                </c:pt>
                <c:pt idx="14">
                  <c:v>31.05 - 06.06</c:v>
                </c:pt>
                <c:pt idx="15">
                  <c:v>07.06 - 12.06</c:v>
                </c:pt>
                <c:pt idx="16">
                  <c:v>14.06 - 20.06</c:v>
                </c:pt>
              </c:strCache>
            </c:strRef>
          </c:cat>
          <c:val>
            <c:numRef>
              <c:f>List1!$B$2:$B$18</c:f>
              <c:numCache>
                <c:formatCode>General</c:formatCode>
                <c:ptCount val="17"/>
                <c:pt idx="0">
                  <c:v>377.60329442127198</c:v>
                </c:pt>
                <c:pt idx="1">
                  <c:v>390.64841290267901</c:v>
                </c:pt>
                <c:pt idx="2">
                  <c:v>254.73238115720699</c:v>
                </c:pt>
                <c:pt idx="3">
                  <c:v>220.70930187461801</c:v>
                </c:pt>
                <c:pt idx="4">
                  <c:v>170.46796718271199</c:v>
                </c:pt>
                <c:pt idx="5">
                  <c:v>137.326314824543</c:v>
                </c:pt>
                <c:pt idx="6">
                  <c:v>124.28119634313499</c:v>
                </c:pt>
                <c:pt idx="7">
                  <c:v>128.68833096523201</c:v>
                </c:pt>
                <c:pt idx="8">
                  <c:v>112.117504786148</c:v>
                </c:pt>
                <c:pt idx="9">
                  <c:v>114.05664401987001</c:v>
                </c:pt>
                <c:pt idx="10">
                  <c:v>118.64006402685099</c:v>
                </c:pt>
                <c:pt idx="11">
                  <c:v>121.989486339645</c:v>
                </c:pt>
                <c:pt idx="12">
                  <c:v>127.98318942569701</c:v>
                </c:pt>
                <c:pt idx="13">
                  <c:v>124.633767112903</c:v>
                </c:pt>
                <c:pt idx="14">
                  <c:v>122.16577172452899</c:v>
                </c:pt>
                <c:pt idx="15">
                  <c:v>93.960110143107997</c:v>
                </c:pt>
                <c:pt idx="16">
                  <c:v>79.504708582630002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F86-4857-841A-55D66F44B6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8445264"/>
        <c:axId val="494149648"/>
      </c:line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tickLblSkip val="1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2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24.06.2021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14476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519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9031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68571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03838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22814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71591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75888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26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83075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27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85089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4048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4741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8284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6326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3302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3881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5758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1447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7.png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1.tmp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1.tmp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Úvodní sníme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Obrázek 31">
            <a:extLst>
              <a:ext uri="{FF2B5EF4-FFF2-40B4-BE49-F238E27FC236}">
                <a16:creationId xmlns:a16="http://schemas.microsoft.com/office/drawing/2014/main" id="{195036A3-2C0E-4CFE-A711-5BBB07E7B7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728" y="1584000"/>
            <a:ext cx="5336537" cy="3060000"/>
          </a:xfrm>
          <a:prstGeom prst="rect">
            <a:avLst/>
          </a:prstGeom>
        </p:spPr>
      </p:pic>
      <p:sp>
        <p:nvSpPr>
          <p:cNvPr id="16" name="Obdélník 15"/>
          <p:cNvSpPr/>
          <p:nvPr userDrawn="1"/>
        </p:nvSpPr>
        <p:spPr>
          <a:xfrm>
            <a:off x="-3" y="-38466"/>
            <a:ext cx="12192000" cy="685800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0">
                <a:schemeClr val="accent5">
                  <a:lumMod val="52000"/>
                  <a:lumOff val="48000"/>
                  <a:alpha val="67000"/>
                </a:schemeClr>
              </a:gs>
              <a:gs pos="100000">
                <a:schemeClr val="accent4">
                  <a:alpha val="6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 dirty="0">
              <a:solidFill>
                <a:srgbClr val="274073"/>
              </a:solidFill>
            </a:endParaRPr>
          </a:p>
        </p:txBody>
      </p:sp>
      <p:sp>
        <p:nvSpPr>
          <p:cNvPr id="24" name="Obdélník 23"/>
          <p:cNvSpPr/>
          <p:nvPr userDrawn="1"/>
        </p:nvSpPr>
        <p:spPr>
          <a:xfrm>
            <a:off x="13436" y="5922000"/>
            <a:ext cx="12191997" cy="9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914400" y="2720943"/>
            <a:ext cx="10363200" cy="89153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DA2B46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887218"/>
            <a:ext cx="8534400" cy="694928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/>
              <a:t>KLIKNUTÍM LZE UPRAVIT STYL PŘEDLOHY.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-3" y="689910"/>
            <a:ext cx="12192000" cy="108012"/>
          </a:xfrm>
          <a:prstGeom prst="rect">
            <a:avLst/>
          </a:prstGeom>
          <a:solidFill>
            <a:srgbClr val="724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13" name="Obdélník 12"/>
          <p:cNvSpPr/>
          <p:nvPr userDrawn="1"/>
        </p:nvSpPr>
        <p:spPr>
          <a:xfrm>
            <a:off x="-3" y="0"/>
            <a:ext cx="12192000" cy="6899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25" name="Obdélník 24"/>
          <p:cNvSpPr/>
          <p:nvPr userDrawn="1"/>
        </p:nvSpPr>
        <p:spPr>
          <a:xfrm>
            <a:off x="0" y="5879932"/>
            <a:ext cx="12192000" cy="45719"/>
          </a:xfrm>
          <a:prstGeom prst="rect">
            <a:avLst/>
          </a:prstGeom>
          <a:solidFill>
            <a:srgbClr val="004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>
              <a:solidFill>
                <a:schemeClr val="accent2"/>
              </a:solidFill>
            </a:endParaRPr>
          </a:p>
        </p:txBody>
      </p:sp>
      <p:sp>
        <p:nvSpPr>
          <p:cNvPr id="17" name="TextovéPole 16"/>
          <p:cNvSpPr txBox="1"/>
          <p:nvPr userDrawn="1"/>
        </p:nvSpPr>
        <p:spPr>
          <a:xfrm>
            <a:off x="2788357" y="151329"/>
            <a:ext cx="848924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100" dirty="0"/>
              <a:t>Národní koordinační centrum programů časného záchytu onemocnění I CZ.03.2.63/0.0/0.0/15_039/0006904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Datová základna realizace screeningových programů CZ.03.2.63/0.0/0.0/15_039/0007216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F88470AF-D48F-470D-AEEF-9666AC0B61BB}"/>
              </a:ext>
            </a:extLst>
          </p:cNvPr>
          <p:cNvGrpSpPr/>
          <p:nvPr userDrawn="1"/>
        </p:nvGrpSpPr>
        <p:grpSpPr>
          <a:xfrm>
            <a:off x="972000" y="99405"/>
            <a:ext cx="2394526" cy="521285"/>
            <a:chOff x="-3635511" y="3808741"/>
            <a:chExt cx="2394526" cy="521285"/>
          </a:xfrm>
        </p:grpSpPr>
        <p:pic>
          <p:nvPicPr>
            <p:cNvPr id="22" name="Obrázek 21">
              <a:extLst>
                <a:ext uri="{FF2B5EF4-FFF2-40B4-BE49-F238E27FC236}">
                  <a16:creationId xmlns:a16="http://schemas.microsoft.com/office/drawing/2014/main" id="{7C156A95-99FD-463F-A7F7-8DFAEC399BE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077"/>
            <a:stretch/>
          </p:blipFill>
          <p:spPr>
            <a:xfrm>
              <a:off x="-3635511" y="3808741"/>
              <a:ext cx="754652" cy="505853"/>
            </a:xfrm>
            <a:prstGeom prst="rect">
              <a:avLst/>
            </a:prstGeom>
          </p:spPr>
        </p:pic>
        <p:sp>
          <p:nvSpPr>
            <p:cNvPr id="23" name="TextovéPole 22">
              <a:extLst>
                <a:ext uri="{FF2B5EF4-FFF2-40B4-BE49-F238E27FC236}">
                  <a16:creationId xmlns:a16="http://schemas.microsoft.com/office/drawing/2014/main" id="{4A16176F-E232-43A6-B00C-47517659318E}"/>
                </a:ext>
              </a:extLst>
            </p:cNvPr>
            <p:cNvSpPr txBox="1"/>
            <p:nvPr userDrawn="1"/>
          </p:nvSpPr>
          <p:spPr>
            <a:xfrm>
              <a:off x="-2954432" y="3822195"/>
              <a:ext cx="171344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900" i="0" dirty="0">
                  <a:solidFill>
                    <a:schemeClr val="bg2">
                      <a:lumMod val="10000"/>
                    </a:schemeClr>
                  </a:solidFill>
                </a:rPr>
                <a:t>Evropská</a:t>
              </a:r>
              <a:r>
                <a:rPr lang="cs-CZ" sz="900" i="0" baseline="0" dirty="0">
                  <a:solidFill>
                    <a:schemeClr val="bg2">
                      <a:lumMod val="10000"/>
                    </a:schemeClr>
                  </a:solidFill>
                </a:rPr>
                <a:t> unie</a:t>
              </a:r>
            </a:p>
            <a:p>
              <a:r>
                <a:rPr lang="cs-CZ" sz="900" i="0" baseline="0" dirty="0">
                  <a:solidFill>
                    <a:schemeClr val="bg2">
                      <a:lumMod val="10000"/>
                    </a:schemeClr>
                  </a:solidFill>
                </a:rPr>
                <a:t>Evropský sociální fond</a:t>
              </a:r>
            </a:p>
            <a:p>
              <a:r>
                <a:rPr lang="cs-CZ" sz="900" i="0" baseline="0" dirty="0">
                  <a:solidFill>
                    <a:schemeClr val="bg2">
                      <a:lumMod val="10000"/>
                    </a:schemeClr>
                  </a:solidFill>
                </a:rPr>
                <a:t>Operační program Zaměstnanost</a:t>
              </a:r>
              <a:endParaRPr lang="cs-CZ" sz="900" i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858CEEB2-107C-4552-B3EE-55408A9AA3DD}"/>
              </a:ext>
            </a:extLst>
          </p:cNvPr>
          <p:cNvSpPr txBox="1"/>
          <p:nvPr userDrawn="1"/>
        </p:nvSpPr>
        <p:spPr>
          <a:xfrm>
            <a:off x="1636734" y="6269165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900" dirty="0">
                <a:solidFill>
                  <a:schemeClr val="accent2"/>
                </a:solidFill>
              </a:rPr>
              <a:t>Ústav zdravotnických informací a statistiky České republiky</a:t>
            </a:r>
          </a:p>
          <a:p>
            <a:r>
              <a:rPr lang="cs-CZ" sz="900" i="1" dirty="0">
                <a:solidFill>
                  <a:schemeClr val="accent2"/>
                </a:solidFill>
              </a:rPr>
              <a:t>Institute </a:t>
            </a:r>
            <a:r>
              <a:rPr lang="cs-CZ" sz="900" i="1" dirty="0" err="1">
                <a:solidFill>
                  <a:schemeClr val="accent2"/>
                </a:solidFill>
              </a:rPr>
              <a:t>of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Health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Information</a:t>
            </a:r>
            <a:r>
              <a:rPr lang="cs-CZ" sz="900" i="1" dirty="0">
                <a:solidFill>
                  <a:schemeClr val="accent2"/>
                </a:solidFill>
              </a:rPr>
              <a:t> and </a:t>
            </a:r>
            <a:r>
              <a:rPr lang="cs-CZ" sz="900" i="1" dirty="0" err="1">
                <a:solidFill>
                  <a:schemeClr val="accent2"/>
                </a:solidFill>
              </a:rPr>
              <a:t>Statistics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of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the</a:t>
            </a:r>
            <a:r>
              <a:rPr lang="cs-CZ" sz="900" i="1" dirty="0">
                <a:solidFill>
                  <a:schemeClr val="accent2"/>
                </a:solidFill>
              </a:rPr>
              <a:t> Czech Republic</a:t>
            </a:r>
          </a:p>
        </p:txBody>
      </p:sp>
      <p:pic>
        <p:nvPicPr>
          <p:cNvPr id="27" name="Obrázek 26">
            <a:extLst>
              <a:ext uri="{FF2B5EF4-FFF2-40B4-BE49-F238E27FC236}">
                <a16:creationId xmlns:a16="http://schemas.microsoft.com/office/drawing/2014/main" id="{9DC5116B-C626-40A9-A244-031AB6F780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00" y="6195600"/>
            <a:ext cx="654994" cy="432000"/>
          </a:xfrm>
          <a:prstGeom prst="rect">
            <a:avLst/>
          </a:prstGeom>
        </p:spPr>
      </p:pic>
      <p:pic>
        <p:nvPicPr>
          <p:cNvPr id="28" name="Grafický objekt 13">
            <a:extLst>
              <a:ext uri="{FF2B5EF4-FFF2-40B4-BE49-F238E27FC236}">
                <a16:creationId xmlns:a16="http://schemas.microsoft.com/office/drawing/2014/main" id="{C250F949-DEEF-49A4-8BDC-56E499AC995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360842" y="6300157"/>
            <a:ext cx="2859158" cy="24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896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178">
          <p15:clr>
            <a:srgbClr val="FBAE40"/>
          </p15:clr>
        </p15:guide>
        <p15:guide id="2" pos="7317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5695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21456787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8485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644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163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15421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5930273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80564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24.06.2021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145998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9" name="Skupina 8">
            <a:extLst>
              <a:ext uri="{FF2B5EF4-FFF2-40B4-BE49-F238E27FC236}">
                <a16:creationId xmlns:a16="http://schemas.microsoft.com/office/drawing/2014/main" id="{ED3D988A-38CF-4B35-BE79-653349F08EA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0" name="Grafický objekt 9">
              <a:extLst>
                <a:ext uri="{FF2B5EF4-FFF2-40B4-BE49-F238E27FC236}">
                  <a16:creationId xmlns:a16="http://schemas.microsoft.com/office/drawing/2014/main" id="{1E4874C8-049D-425A-B61A-352FEB3182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1" name="Grafický objekt 10">
              <a:extLst>
                <a:ext uri="{FF2B5EF4-FFF2-40B4-BE49-F238E27FC236}">
                  <a16:creationId xmlns:a16="http://schemas.microsoft.com/office/drawing/2014/main" id="{9AB1B653-4A88-4E8D-96A2-5C0EBB7FB47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0273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23392" y="980731"/>
            <a:ext cx="10944000" cy="4824537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7" name="Nadpis 1"/>
          <p:cNvSpPr>
            <a:spLocks noGrp="1"/>
          </p:cNvSpPr>
          <p:nvPr>
            <p:ph type="title" hasCustomPrompt="1"/>
          </p:nvPr>
        </p:nvSpPr>
        <p:spPr>
          <a:xfrm>
            <a:off x="623392" y="260648"/>
            <a:ext cx="10945216" cy="648072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rgbClr val="DA2B46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16196756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9F1456EA-4541-48E1-AB60-E6DAB56C558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E01E90ED-357E-40A6-AD28-747087321CDD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5" name="Grafický objekt 14">
                <a:extLst>
                  <a:ext uri="{FF2B5EF4-FFF2-40B4-BE49-F238E27FC236}">
                    <a16:creationId xmlns:a16="http://schemas.microsoft.com/office/drawing/2014/main" id="{7F8E84A5-6449-432E-ADB6-18264DBF2B87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6" name="Grafický objekt 15">
                <a:extLst>
                  <a:ext uri="{FF2B5EF4-FFF2-40B4-BE49-F238E27FC236}">
                    <a16:creationId xmlns:a16="http://schemas.microsoft.com/office/drawing/2014/main" id="{5D0E2827-15A6-4BAB-ACC7-CB3D469C1A17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4" name="Obrázek 13" descr="Obsah obrázku kreslení&#10;&#10;Popis byl vytvořen automaticky">
              <a:extLst>
                <a:ext uri="{FF2B5EF4-FFF2-40B4-BE49-F238E27FC236}">
                  <a16:creationId xmlns:a16="http://schemas.microsoft.com/office/drawing/2014/main" id="{8973F025-355D-4512-B710-6105D84C116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80711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  <p15:guide id="2" pos="7582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593EA5D4-B03A-4B11-A4C0-282F833283D5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2" name="Skupina 11">
              <a:extLst>
                <a:ext uri="{FF2B5EF4-FFF2-40B4-BE49-F238E27FC236}">
                  <a16:creationId xmlns:a16="http://schemas.microsoft.com/office/drawing/2014/main" id="{0E5FA04C-AABA-46E8-A370-3327A676F38D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5" name="Grafický objekt 14">
                <a:extLst>
                  <a:ext uri="{FF2B5EF4-FFF2-40B4-BE49-F238E27FC236}">
                    <a16:creationId xmlns:a16="http://schemas.microsoft.com/office/drawing/2014/main" id="{BBC17E35-0B10-48FD-91F9-B3AB3B12316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6" name="Grafický objekt 15">
                <a:extLst>
                  <a:ext uri="{FF2B5EF4-FFF2-40B4-BE49-F238E27FC236}">
                    <a16:creationId xmlns:a16="http://schemas.microsoft.com/office/drawing/2014/main" id="{5B4162CB-0524-4344-AE6A-3B7812F497E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4" name="Obrázek 13" descr="Obsah obrázku kreslení&#10;&#10;Popis byl vytvořen automaticky">
              <a:extLst>
                <a:ext uri="{FF2B5EF4-FFF2-40B4-BE49-F238E27FC236}">
                  <a16:creationId xmlns:a16="http://schemas.microsoft.com/office/drawing/2014/main" id="{21835B84-8F55-43D8-954E-4CF1DE31F1A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06388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9" name="Skupina 8">
            <a:extLst>
              <a:ext uri="{FF2B5EF4-FFF2-40B4-BE49-F238E27FC236}">
                <a16:creationId xmlns:a16="http://schemas.microsoft.com/office/drawing/2014/main" id="{2BBEA9DF-5A8A-4302-AFFF-E12DBC52A245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0" name="Skupina 9">
              <a:extLst>
                <a:ext uri="{FF2B5EF4-FFF2-40B4-BE49-F238E27FC236}">
                  <a16:creationId xmlns:a16="http://schemas.microsoft.com/office/drawing/2014/main" id="{E1B4E032-66E8-49E2-854E-F1371E2F8485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2" name="Grafický objekt 11">
                <a:extLst>
                  <a:ext uri="{FF2B5EF4-FFF2-40B4-BE49-F238E27FC236}">
                    <a16:creationId xmlns:a16="http://schemas.microsoft.com/office/drawing/2014/main" id="{BC470F14-8C7A-4F18-B530-7CC67113384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3" name="Grafický objekt 12">
                <a:extLst>
                  <a:ext uri="{FF2B5EF4-FFF2-40B4-BE49-F238E27FC236}">
                    <a16:creationId xmlns:a16="http://schemas.microsoft.com/office/drawing/2014/main" id="{E7742909-C46D-44BD-B539-A4F7ABD251C7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1" name="Obrázek 10" descr="Obsah obrázku kreslení&#10;&#10;Popis byl vytvořen automaticky">
              <a:extLst>
                <a:ext uri="{FF2B5EF4-FFF2-40B4-BE49-F238E27FC236}">
                  <a16:creationId xmlns:a16="http://schemas.microsoft.com/office/drawing/2014/main" id="{1763603A-3381-4433-AF56-EE1B4176572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14598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8" name="Skupina 7">
            <a:extLst>
              <a:ext uri="{FF2B5EF4-FFF2-40B4-BE49-F238E27FC236}">
                <a16:creationId xmlns:a16="http://schemas.microsoft.com/office/drawing/2014/main" id="{C333F920-D1E5-4994-9EBD-9A89C42CBE3E}"/>
              </a:ext>
            </a:extLst>
          </p:cNvPr>
          <p:cNvGrpSpPr/>
          <p:nvPr userDrawn="1"/>
        </p:nvGrpSpPr>
        <p:grpSpPr>
          <a:xfrm>
            <a:off x="6279927" y="124978"/>
            <a:ext cx="5742276" cy="451023"/>
            <a:chOff x="6353729" y="329946"/>
            <a:chExt cx="5742276" cy="451023"/>
          </a:xfrm>
        </p:grpSpPr>
        <p:grpSp>
          <p:nvGrpSpPr>
            <p:cNvPr id="11" name="Skupina 10">
              <a:extLst>
                <a:ext uri="{FF2B5EF4-FFF2-40B4-BE49-F238E27FC236}">
                  <a16:creationId xmlns:a16="http://schemas.microsoft.com/office/drawing/2014/main" id="{7CF9DDBB-3FCE-4A6B-9324-5F5CE7374982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6" name="Grafický objekt 15">
                <a:extLst>
                  <a:ext uri="{FF2B5EF4-FFF2-40B4-BE49-F238E27FC236}">
                    <a16:creationId xmlns:a16="http://schemas.microsoft.com/office/drawing/2014/main" id="{55822CFA-D4E2-4051-A738-DC3855AFF047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7" name="Grafický objekt 16">
                <a:extLst>
                  <a:ext uri="{FF2B5EF4-FFF2-40B4-BE49-F238E27FC236}">
                    <a16:creationId xmlns:a16="http://schemas.microsoft.com/office/drawing/2014/main" id="{3386CBD1-D029-4EDD-804C-74BF739420D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3" name="Obrázek 12" descr="Obsah obrázku kreslení&#10;&#10;Popis byl vytvořen automaticky">
              <a:extLst>
                <a:ext uri="{FF2B5EF4-FFF2-40B4-BE49-F238E27FC236}">
                  <a16:creationId xmlns:a16="http://schemas.microsoft.com/office/drawing/2014/main" id="{EBA595F3-4136-4431-A34D-3FE6EB82246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20610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57443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10460005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9" name="Skupina 8">
            <a:extLst>
              <a:ext uri="{FF2B5EF4-FFF2-40B4-BE49-F238E27FC236}">
                <a16:creationId xmlns:a16="http://schemas.microsoft.com/office/drawing/2014/main" id="{EDDAB015-EBF0-4938-889E-56AD1CB499F3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0" name="Grafický objekt 9">
              <a:extLst>
                <a:ext uri="{FF2B5EF4-FFF2-40B4-BE49-F238E27FC236}">
                  <a16:creationId xmlns:a16="http://schemas.microsoft.com/office/drawing/2014/main" id="{5686FF4F-BD31-4284-A6F4-E2F29A74A3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1" name="Grafický objekt 10">
              <a:extLst>
                <a:ext uri="{FF2B5EF4-FFF2-40B4-BE49-F238E27FC236}">
                  <a16:creationId xmlns:a16="http://schemas.microsoft.com/office/drawing/2014/main" id="{402B9ECF-11DA-4FAD-9387-9E56728971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86771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76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63084" y="3273006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963084" y="1772819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724F7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dirty="0"/>
              <a:t>Kliknutím lze upravit styly předlohy textu.</a:t>
            </a:r>
          </a:p>
        </p:txBody>
      </p:sp>
      <p:sp>
        <p:nvSpPr>
          <p:cNvPr id="7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82985" y="6070628"/>
            <a:ext cx="1200000" cy="203079"/>
          </a:xfrm>
          <a:prstGeom prst="rect">
            <a:avLst/>
          </a:prstGeom>
        </p:spPr>
        <p:txBody>
          <a:bodyPr anchor="ctr"/>
          <a:lstStyle>
            <a:lvl1pPr>
              <a:defRPr sz="1050"/>
            </a:lvl1pPr>
          </a:lstStyle>
          <a:p>
            <a:fld id="{E4EC567F-E7DA-47BB-AEB1-9930A46F27B5}" type="datetimeFigureOut">
              <a:rPr lang="cs-CZ" smtClean="0"/>
              <a:pPr/>
              <a:t>24.06.2021</a:t>
            </a:fld>
            <a:endParaRPr lang="cs-CZ" dirty="0"/>
          </a:p>
        </p:txBody>
      </p:sp>
      <p:sp>
        <p:nvSpPr>
          <p:cNvPr id="8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1843916" y="6068291"/>
            <a:ext cx="8403411" cy="193324"/>
          </a:xfrm>
          <a:prstGeom prst="rect">
            <a:avLst/>
          </a:prstGeom>
        </p:spPr>
        <p:txBody>
          <a:bodyPr anchor="ctr"/>
          <a:lstStyle>
            <a:lvl1pPr algn="ctr">
              <a:defRPr sz="1050"/>
            </a:lvl1pPr>
          </a:lstStyle>
          <a:p>
            <a:endParaRPr lang="cs-CZ" dirty="0"/>
          </a:p>
        </p:txBody>
      </p:sp>
      <p:sp>
        <p:nvSpPr>
          <p:cNvPr id="9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408541" y="6065807"/>
            <a:ext cx="1200000" cy="211101"/>
          </a:xfrm>
          <a:prstGeom prst="rect">
            <a:avLst/>
          </a:prstGeom>
        </p:spPr>
        <p:txBody>
          <a:bodyPr anchor="ctr"/>
          <a:lstStyle>
            <a:lvl1pPr algn="r">
              <a:defRPr sz="1050"/>
            </a:lvl1pPr>
          </a:lstStyle>
          <a:p>
            <a:fld id="{84C9401D-42AF-4231-A83B-9F6747628248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66178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82985" y="6070628"/>
            <a:ext cx="1200000" cy="203079"/>
          </a:xfrm>
          <a:prstGeom prst="rect">
            <a:avLst/>
          </a:prstGeom>
        </p:spPr>
        <p:txBody>
          <a:bodyPr anchor="ctr"/>
          <a:lstStyle>
            <a:lvl1pPr>
              <a:defRPr sz="1050"/>
            </a:lvl1pPr>
          </a:lstStyle>
          <a:p>
            <a:fld id="{E4EC567F-E7DA-47BB-AEB1-9930A46F27B5}" type="datetimeFigureOut">
              <a:rPr lang="cs-CZ" smtClean="0"/>
              <a:pPr/>
              <a:t>24.06.2021</a:t>
            </a:fld>
            <a:endParaRPr lang="cs-CZ" dirty="0"/>
          </a:p>
        </p:txBody>
      </p:sp>
      <p:sp>
        <p:nvSpPr>
          <p:cNvPr id="11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1843916" y="6068291"/>
            <a:ext cx="8403411" cy="193324"/>
          </a:xfrm>
          <a:prstGeom prst="rect">
            <a:avLst/>
          </a:prstGeom>
        </p:spPr>
        <p:txBody>
          <a:bodyPr anchor="ctr"/>
          <a:lstStyle>
            <a:lvl1pPr algn="ctr">
              <a:defRPr sz="1050"/>
            </a:lvl1pPr>
          </a:lstStyle>
          <a:p>
            <a:endParaRPr lang="cs-CZ" dirty="0"/>
          </a:p>
        </p:txBody>
      </p:sp>
      <p:sp>
        <p:nvSpPr>
          <p:cNvPr id="12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408541" y="6065807"/>
            <a:ext cx="1200000" cy="211101"/>
          </a:xfrm>
          <a:prstGeom prst="rect">
            <a:avLst/>
          </a:prstGeom>
        </p:spPr>
        <p:txBody>
          <a:bodyPr anchor="ctr"/>
          <a:lstStyle>
            <a:lvl1pPr algn="r">
              <a:defRPr sz="1050"/>
            </a:lvl1pPr>
          </a:lstStyle>
          <a:p>
            <a:fld id="{84C9401D-42AF-4231-A83B-9F6747628248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6" name="Nadpis 1"/>
          <p:cNvSpPr>
            <a:spLocks noGrp="1"/>
          </p:cNvSpPr>
          <p:nvPr>
            <p:ph type="title" hasCustomPrompt="1"/>
          </p:nvPr>
        </p:nvSpPr>
        <p:spPr>
          <a:xfrm>
            <a:off x="623392" y="260648"/>
            <a:ext cx="10945216" cy="648072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rgbClr val="DA2B46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709570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99383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6967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  <p15:guide id="2" pos="758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7484965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2926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2124502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10" Type="http://schemas.openxmlformats.org/officeDocument/2006/relationships/image" Target="../media/image5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image" Target="../media/image8.png"/><Relationship Id="rId5" Type="http://schemas.openxmlformats.org/officeDocument/2006/relationships/slideLayout" Target="../slideLayouts/slideLayout9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24000" y="764707"/>
            <a:ext cx="10944000" cy="5040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A8B41E4C-7C53-49D1-A6A7-BADC85A98B77}"/>
              </a:ext>
            </a:extLst>
          </p:cNvPr>
          <p:cNvSpPr/>
          <p:nvPr userDrawn="1"/>
        </p:nvSpPr>
        <p:spPr>
          <a:xfrm>
            <a:off x="0" y="6272892"/>
            <a:ext cx="12192000" cy="1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>
              <a:solidFill>
                <a:schemeClr val="accent2"/>
              </a:solidFill>
            </a:endParaRP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10964C23-7502-44A3-900C-38F4C522DDF7}"/>
              </a:ext>
            </a:extLst>
          </p:cNvPr>
          <p:cNvGrpSpPr/>
          <p:nvPr userDrawn="1"/>
        </p:nvGrpSpPr>
        <p:grpSpPr>
          <a:xfrm>
            <a:off x="439358" y="6370574"/>
            <a:ext cx="2266057" cy="421394"/>
            <a:chOff x="-1238301" y="3808742"/>
            <a:chExt cx="2266057" cy="421394"/>
          </a:xfrm>
        </p:grpSpPr>
        <p:pic>
          <p:nvPicPr>
            <p:cNvPr id="13" name="Obrázek 12">
              <a:extLst>
                <a:ext uri="{FF2B5EF4-FFF2-40B4-BE49-F238E27FC236}">
                  <a16:creationId xmlns:a16="http://schemas.microsoft.com/office/drawing/2014/main" id="{CDBD5828-5EFB-4A41-A797-93B2FC7F04E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077"/>
            <a:stretch/>
          </p:blipFill>
          <p:spPr>
            <a:xfrm>
              <a:off x="-1238301" y="3808742"/>
              <a:ext cx="612000" cy="410232"/>
            </a:xfrm>
            <a:prstGeom prst="rect">
              <a:avLst/>
            </a:prstGeom>
          </p:spPr>
        </p:pic>
        <p:sp>
          <p:nvSpPr>
            <p:cNvPr id="17" name="TextovéPole 16">
              <a:extLst>
                <a:ext uri="{FF2B5EF4-FFF2-40B4-BE49-F238E27FC236}">
                  <a16:creationId xmlns:a16="http://schemas.microsoft.com/office/drawing/2014/main" id="{772FED2F-5B03-4031-96D4-0C82449E52B0}"/>
                </a:ext>
              </a:extLst>
            </p:cNvPr>
            <p:cNvSpPr txBox="1"/>
            <p:nvPr userDrawn="1"/>
          </p:nvSpPr>
          <p:spPr>
            <a:xfrm>
              <a:off x="-685691" y="3814638"/>
              <a:ext cx="171344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700" i="0" dirty="0">
                  <a:solidFill>
                    <a:schemeClr val="bg2">
                      <a:lumMod val="10000"/>
                    </a:schemeClr>
                  </a:solidFill>
                </a:rPr>
                <a:t>Evropská</a:t>
              </a:r>
              <a:r>
                <a:rPr lang="cs-CZ" sz="700" i="0" baseline="0" dirty="0">
                  <a:solidFill>
                    <a:schemeClr val="bg2">
                      <a:lumMod val="10000"/>
                    </a:schemeClr>
                  </a:solidFill>
                </a:rPr>
                <a:t> unie</a:t>
              </a:r>
            </a:p>
            <a:p>
              <a:r>
                <a:rPr lang="cs-CZ" sz="700" i="0" baseline="0" dirty="0">
                  <a:solidFill>
                    <a:schemeClr val="bg2">
                      <a:lumMod val="10000"/>
                    </a:schemeClr>
                  </a:solidFill>
                </a:rPr>
                <a:t>Evropský sociální fond</a:t>
              </a:r>
            </a:p>
            <a:p>
              <a:r>
                <a:rPr lang="cs-CZ" sz="700" i="0" baseline="0" dirty="0">
                  <a:solidFill>
                    <a:schemeClr val="bg2">
                      <a:lumMod val="10000"/>
                    </a:schemeClr>
                  </a:solidFill>
                </a:rPr>
                <a:t>Operační program Zaměstnanost</a:t>
              </a:r>
              <a:endParaRPr lang="cs-CZ" sz="700" i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pic>
        <p:nvPicPr>
          <p:cNvPr id="18" name="Obrázek 17">
            <a:extLst>
              <a:ext uri="{FF2B5EF4-FFF2-40B4-BE49-F238E27FC236}">
                <a16:creationId xmlns:a16="http://schemas.microsoft.com/office/drawing/2014/main" id="{D3A64A3E-5CE1-4373-9488-123DE518BFF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168" y="6395690"/>
            <a:ext cx="1563511" cy="360000"/>
          </a:xfrm>
          <a:prstGeom prst="rect">
            <a:avLst/>
          </a:prstGeom>
        </p:spPr>
      </p:pic>
      <p:pic>
        <p:nvPicPr>
          <p:cNvPr id="22" name="Obrázek 21">
            <a:extLst>
              <a:ext uri="{FF2B5EF4-FFF2-40B4-BE49-F238E27FC236}">
                <a16:creationId xmlns:a16="http://schemas.microsoft.com/office/drawing/2014/main" id="{813C5B4A-5521-4F74-8DBB-23F3AD51747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432" y="6395690"/>
            <a:ext cx="545828" cy="360000"/>
          </a:xfrm>
          <a:prstGeom prst="rect">
            <a:avLst/>
          </a:prstGeom>
        </p:spPr>
      </p:pic>
      <p:pic>
        <p:nvPicPr>
          <p:cNvPr id="23" name="Grafický objekt 13">
            <a:extLst>
              <a:ext uri="{FF2B5EF4-FFF2-40B4-BE49-F238E27FC236}">
                <a16:creationId xmlns:a16="http://schemas.microsoft.com/office/drawing/2014/main" id="{4CAC0E8A-9294-4088-87D2-D875E5895AD2}"/>
              </a:ext>
            </a:extLst>
          </p:cNvPr>
          <p:cNvPicPr/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9125012" y="6472776"/>
            <a:ext cx="2627630" cy="22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8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b="1" kern="1200">
          <a:solidFill>
            <a:srgbClr val="724F77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16">
          <p15:clr>
            <a:srgbClr val="F26B43"/>
          </p15:clr>
        </p15:guide>
        <p15:guide id="2" pos="489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BE882FD9-D878-4FCD-9C72-C60BD3C7D753}"/>
              </a:ext>
            </a:extLst>
          </p:cNvPr>
          <p:cNvSpPr/>
          <p:nvPr userDrawn="1"/>
        </p:nvSpPr>
        <p:spPr>
          <a:xfrm>
            <a:off x="1" y="1"/>
            <a:ext cx="12192000" cy="681036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2400" dirty="0">
              <a:solidFill>
                <a:schemeClr val="bg1"/>
              </a:solidFill>
              <a:latin typeface="Arial (Základní text)"/>
            </a:endParaRP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86" y="1"/>
            <a:ext cx="8808993" cy="681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77A8944-7C67-401C-A076-2F9A4BFDBF1A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2" name="Grafický objekt 11">
              <a:extLst>
                <a:ext uri="{FF2B5EF4-FFF2-40B4-BE49-F238E27FC236}">
                  <a16:creationId xmlns:a16="http://schemas.microsoft.com/office/drawing/2014/main" id="{85265334-1A97-4E03-A335-0EFFE9BA91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3" name="Obrázek 12" descr="Obsah obrázku kreslení&#10;&#10;Popis byl vytvořen automaticky">
              <a:extLst>
                <a:ext uri="{FF2B5EF4-FFF2-40B4-BE49-F238E27FC236}">
                  <a16:creationId xmlns:a16="http://schemas.microsoft.com/office/drawing/2014/main" id="{F366B753-F05F-414A-91C1-96175A86F10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14" name="Grafický objekt 13">
            <a:extLst>
              <a:ext uri="{FF2B5EF4-FFF2-40B4-BE49-F238E27FC236}">
                <a16:creationId xmlns:a16="http://schemas.microsoft.com/office/drawing/2014/main" id="{1E3E26BE-213E-4D1E-96AC-DD921E82501F}"/>
              </a:ext>
            </a:extLst>
          </p:cNvPr>
          <p:cNvPicPr>
            <a:picLocks noChangeAspect="1"/>
          </p:cNvPicPr>
          <p:nvPr userDrawn="1"/>
        </p:nvPicPr>
        <p:blipFill>
          <a:blip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979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5" r:id="rId1"/>
    <p:sldLayoutId id="2147484176" r:id="rId2"/>
    <p:sldLayoutId id="2147484177" r:id="rId3"/>
    <p:sldLayoutId id="2147484178" r:id="rId4"/>
    <p:sldLayoutId id="2147484179" r:id="rId5"/>
    <p:sldLayoutId id="2147484180" r:id="rId6"/>
    <p:sldLayoutId id="2147484181" r:id="rId7"/>
    <p:sldLayoutId id="2147484182" r:id="rId8"/>
    <p:sldLayoutId id="2147484183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24.06.2021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07299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5" r:id="rId1"/>
    <p:sldLayoutId id="2147484186" r:id="rId2"/>
    <p:sldLayoutId id="2147484187" r:id="rId3"/>
    <p:sldLayoutId id="2147484188" r:id="rId4"/>
    <p:sldLayoutId id="2147484189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BE882FD9-D878-4FCD-9C72-C60BD3C7D753}"/>
              </a:ext>
            </a:extLst>
          </p:cNvPr>
          <p:cNvSpPr/>
          <p:nvPr userDrawn="1"/>
        </p:nvSpPr>
        <p:spPr>
          <a:xfrm>
            <a:off x="1" y="1"/>
            <a:ext cx="12192000" cy="681036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2400" dirty="0">
              <a:solidFill>
                <a:schemeClr val="bg1"/>
              </a:solidFill>
              <a:latin typeface="Arial (Základní text)"/>
            </a:endParaRP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86" y="1"/>
            <a:ext cx="8808993" cy="681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544191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1" r:id="rId1"/>
    <p:sldLayoutId id="2147484192" r:id="rId2"/>
    <p:sldLayoutId id="2147484193" r:id="rId3"/>
    <p:sldLayoutId id="2147484194" r:id="rId4"/>
    <p:sldLayoutId id="2147484195" r:id="rId5"/>
    <p:sldLayoutId id="2147484196" r:id="rId6"/>
    <p:sldLayoutId id="2147484197" r:id="rId7"/>
    <p:sldLayoutId id="2147484198" r:id="rId8"/>
    <p:sldLayoutId id="2147484199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13" Type="http://schemas.openxmlformats.org/officeDocument/2006/relationships/tags" Target="../tags/tag49.xml"/><Relationship Id="rId18" Type="http://schemas.openxmlformats.org/officeDocument/2006/relationships/tags" Target="../tags/tag54.xml"/><Relationship Id="rId26" Type="http://schemas.openxmlformats.org/officeDocument/2006/relationships/tags" Target="../tags/tag62.xml"/><Relationship Id="rId39" Type="http://schemas.openxmlformats.org/officeDocument/2006/relationships/image" Target="../media/image16.png"/><Relationship Id="rId3" Type="http://schemas.openxmlformats.org/officeDocument/2006/relationships/tags" Target="../tags/tag39.xml"/><Relationship Id="rId21" Type="http://schemas.openxmlformats.org/officeDocument/2006/relationships/tags" Target="../tags/tag57.xml"/><Relationship Id="rId34" Type="http://schemas.openxmlformats.org/officeDocument/2006/relationships/slideLayout" Target="../slideLayouts/slideLayout9.xml"/><Relationship Id="rId42" Type="http://schemas.openxmlformats.org/officeDocument/2006/relationships/image" Target="../media/image19.png"/><Relationship Id="rId47" Type="http://schemas.openxmlformats.org/officeDocument/2006/relationships/image" Target="../media/image24.png"/><Relationship Id="rId7" Type="http://schemas.openxmlformats.org/officeDocument/2006/relationships/tags" Target="../tags/tag43.xml"/><Relationship Id="rId12" Type="http://schemas.openxmlformats.org/officeDocument/2006/relationships/tags" Target="../tags/tag48.xml"/><Relationship Id="rId17" Type="http://schemas.openxmlformats.org/officeDocument/2006/relationships/tags" Target="../tags/tag53.xml"/><Relationship Id="rId25" Type="http://schemas.openxmlformats.org/officeDocument/2006/relationships/tags" Target="../tags/tag61.xml"/><Relationship Id="rId33" Type="http://schemas.openxmlformats.org/officeDocument/2006/relationships/tags" Target="../tags/tag69.xml"/><Relationship Id="rId38" Type="http://schemas.openxmlformats.org/officeDocument/2006/relationships/image" Target="../media/image15.png"/><Relationship Id="rId46" Type="http://schemas.openxmlformats.org/officeDocument/2006/relationships/image" Target="../media/image23.png"/><Relationship Id="rId2" Type="http://schemas.openxmlformats.org/officeDocument/2006/relationships/tags" Target="../tags/tag38.xml"/><Relationship Id="rId16" Type="http://schemas.openxmlformats.org/officeDocument/2006/relationships/tags" Target="../tags/tag52.xml"/><Relationship Id="rId20" Type="http://schemas.openxmlformats.org/officeDocument/2006/relationships/tags" Target="../tags/tag56.xml"/><Relationship Id="rId29" Type="http://schemas.openxmlformats.org/officeDocument/2006/relationships/tags" Target="../tags/tag65.xml"/><Relationship Id="rId41" Type="http://schemas.openxmlformats.org/officeDocument/2006/relationships/image" Target="../media/image18.png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11" Type="http://schemas.openxmlformats.org/officeDocument/2006/relationships/tags" Target="../tags/tag47.xml"/><Relationship Id="rId24" Type="http://schemas.openxmlformats.org/officeDocument/2006/relationships/tags" Target="../tags/tag60.xml"/><Relationship Id="rId32" Type="http://schemas.openxmlformats.org/officeDocument/2006/relationships/tags" Target="../tags/tag68.xml"/><Relationship Id="rId37" Type="http://schemas.openxmlformats.org/officeDocument/2006/relationships/image" Target="../media/image14.png"/><Relationship Id="rId40" Type="http://schemas.openxmlformats.org/officeDocument/2006/relationships/image" Target="../media/image17.png"/><Relationship Id="rId45" Type="http://schemas.openxmlformats.org/officeDocument/2006/relationships/image" Target="../media/image22.png"/><Relationship Id="rId5" Type="http://schemas.openxmlformats.org/officeDocument/2006/relationships/tags" Target="../tags/tag41.xml"/><Relationship Id="rId15" Type="http://schemas.openxmlformats.org/officeDocument/2006/relationships/tags" Target="../tags/tag51.xml"/><Relationship Id="rId23" Type="http://schemas.openxmlformats.org/officeDocument/2006/relationships/tags" Target="../tags/tag59.xml"/><Relationship Id="rId28" Type="http://schemas.openxmlformats.org/officeDocument/2006/relationships/tags" Target="../tags/tag64.xml"/><Relationship Id="rId36" Type="http://schemas.openxmlformats.org/officeDocument/2006/relationships/image" Target="../media/image13.png"/><Relationship Id="rId10" Type="http://schemas.openxmlformats.org/officeDocument/2006/relationships/tags" Target="../tags/tag46.xml"/><Relationship Id="rId19" Type="http://schemas.openxmlformats.org/officeDocument/2006/relationships/tags" Target="../tags/tag55.xml"/><Relationship Id="rId31" Type="http://schemas.openxmlformats.org/officeDocument/2006/relationships/tags" Target="../tags/tag67.xml"/><Relationship Id="rId44" Type="http://schemas.openxmlformats.org/officeDocument/2006/relationships/image" Target="../media/image21.png"/><Relationship Id="rId4" Type="http://schemas.openxmlformats.org/officeDocument/2006/relationships/tags" Target="../tags/tag40.xml"/><Relationship Id="rId9" Type="http://schemas.openxmlformats.org/officeDocument/2006/relationships/tags" Target="../tags/tag45.xml"/><Relationship Id="rId14" Type="http://schemas.openxmlformats.org/officeDocument/2006/relationships/tags" Target="../tags/tag50.xml"/><Relationship Id="rId22" Type="http://schemas.openxmlformats.org/officeDocument/2006/relationships/tags" Target="../tags/tag58.xml"/><Relationship Id="rId27" Type="http://schemas.openxmlformats.org/officeDocument/2006/relationships/tags" Target="../tags/tag63.xml"/><Relationship Id="rId30" Type="http://schemas.openxmlformats.org/officeDocument/2006/relationships/tags" Target="../tags/tag66.xml"/><Relationship Id="rId35" Type="http://schemas.openxmlformats.org/officeDocument/2006/relationships/image" Target="../media/image12.png"/><Relationship Id="rId43" Type="http://schemas.openxmlformats.org/officeDocument/2006/relationships/image" Target="../media/image20.png"/><Relationship Id="rId48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77.xml"/><Relationship Id="rId13" Type="http://schemas.openxmlformats.org/officeDocument/2006/relationships/tags" Target="../tags/tag82.xml"/><Relationship Id="rId18" Type="http://schemas.openxmlformats.org/officeDocument/2006/relationships/tags" Target="../tags/tag87.xml"/><Relationship Id="rId26" Type="http://schemas.openxmlformats.org/officeDocument/2006/relationships/tags" Target="../tags/tag95.xml"/><Relationship Id="rId39" Type="http://schemas.openxmlformats.org/officeDocument/2006/relationships/image" Target="../media/image30.png"/><Relationship Id="rId3" Type="http://schemas.openxmlformats.org/officeDocument/2006/relationships/tags" Target="../tags/tag72.xml"/><Relationship Id="rId21" Type="http://schemas.openxmlformats.org/officeDocument/2006/relationships/tags" Target="../tags/tag90.xml"/><Relationship Id="rId34" Type="http://schemas.openxmlformats.org/officeDocument/2006/relationships/slideLayout" Target="../slideLayouts/slideLayout9.xml"/><Relationship Id="rId42" Type="http://schemas.openxmlformats.org/officeDocument/2006/relationships/image" Target="../media/image33.png"/><Relationship Id="rId47" Type="http://schemas.openxmlformats.org/officeDocument/2006/relationships/image" Target="../media/image38.png"/><Relationship Id="rId7" Type="http://schemas.openxmlformats.org/officeDocument/2006/relationships/tags" Target="../tags/tag76.xml"/><Relationship Id="rId12" Type="http://schemas.openxmlformats.org/officeDocument/2006/relationships/tags" Target="../tags/tag81.xml"/><Relationship Id="rId17" Type="http://schemas.openxmlformats.org/officeDocument/2006/relationships/tags" Target="../tags/tag86.xml"/><Relationship Id="rId25" Type="http://schemas.openxmlformats.org/officeDocument/2006/relationships/tags" Target="../tags/tag94.xml"/><Relationship Id="rId33" Type="http://schemas.openxmlformats.org/officeDocument/2006/relationships/tags" Target="../tags/tag102.xml"/><Relationship Id="rId38" Type="http://schemas.openxmlformats.org/officeDocument/2006/relationships/image" Target="../media/image29.png"/><Relationship Id="rId46" Type="http://schemas.openxmlformats.org/officeDocument/2006/relationships/image" Target="../media/image37.png"/><Relationship Id="rId2" Type="http://schemas.openxmlformats.org/officeDocument/2006/relationships/tags" Target="../tags/tag71.xml"/><Relationship Id="rId16" Type="http://schemas.openxmlformats.org/officeDocument/2006/relationships/tags" Target="../tags/tag85.xml"/><Relationship Id="rId20" Type="http://schemas.openxmlformats.org/officeDocument/2006/relationships/tags" Target="../tags/tag89.xml"/><Relationship Id="rId29" Type="http://schemas.openxmlformats.org/officeDocument/2006/relationships/tags" Target="../tags/tag98.xml"/><Relationship Id="rId41" Type="http://schemas.openxmlformats.org/officeDocument/2006/relationships/image" Target="../media/image32.png"/><Relationship Id="rId1" Type="http://schemas.openxmlformats.org/officeDocument/2006/relationships/tags" Target="../tags/tag70.xml"/><Relationship Id="rId6" Type="http://schemas.openxmlformats.org/officeDocument/2006/relationships/tags" Target="../tags/tag75.xml"/><Relationship Id="rId11" Type="http://schemas.openxmlformats.org/officeDocument/2006/relationships/tags" Target="../tags/tag80.xml"/><Relationship Id="rId24" Type="http://schemas.openxmlformats.org/officeDocument/2006/relationships/tags" Target="../tags/tag93.xml"/><Relationship Id="rId32" Type="http://schemas.openxmlformats.org/officeDocument/2006/relationships/tags" Target="../tags/tag101.xml"/><Relationship Id="rId37" Type="http://schemas.openxmlformats.org/officeDocument/2006/relationships/image" Target="../media/image28.png"/><Relationship Id="rId40" Type="http://schemas.openxmlformats.org/officeDocument/2006/relationships/image" Target="../media/image31.png"/><Relationship Id="rId45" Type="http://schemas.openxmlformats.org/officeDocument/2006/relationships/image" Target="../media/image36.png"/><Relationship Id="rId5" Type="http://schemas.openxmlformats.org/officeDocument/2006/relationships/tags" Target="../tags/tag74.xml"/><Relationship Id="rId15" Type="http://schemas.openxmlformats.org/officeDocument/2006/relationships/tags" Target="../tags/tag84.xml"/><Relationship Id="rId23" Type="http://schemas.openxmlformats.org/officeDocument/2006/relationships/tags" Target="../tags/tag92.xml"/><Relationship Id="rId28" Type="http://schemas.openxmlformats.org/officeDocument/2006/relationships/tags" Target="../tags/tag97.xml"/><Relationship Id="rId36" Type="http://schemas.openxmlformats.org/officeDocument/2006/relationships/image" Target="../media/image27.png"/><Relationship Id="rId10" Type="http://schemas.openxmlformats.org/officeDocument/2006/relationships/tags" Target="../tags/tag79.xml"/><Relationship Id="rId19" Type="http://schemas.openxmlformats.org/officeDocument/2006/relationships/tags" Target="../tags/tag88.xml"/><Relationship Id="rId31" Type="http://schemas.openxmlformats.org/officeDocument/2006/relationships/tags" Target="../tags/tag100.xml"/><Relationship Id="rId44" Type="http://schemas.openxmlformats.org/officeDocument/2006/relationships/image" Target="../media/image35.png"/><Relationship Id="rId4" Type="http://schemas.openxmlformats.org/officeDocument/2006/relationships/tags" Target="../tags/tag73.xml"/><Relationship Id="rId9" Type="http://schemas.openxmlformats.org/officeDocument/2006/relationships/tags" Target="../tags/tag78.xml"/><Relationship Id="rId14" Type="http://schemas.openxmlformats.org/officeDocument/2006/relationships/tags" Target="../tags/tag83.xml"/><Relationship Id="rId22" Type="http://schemas.openxmlformats.org/officeDocument/2006/relationships/tags" Target="../tags/tag91.xml"/><Relationship Id="rId27" Type="http://schemas.openxmlformats.org/officeDocument/2006/relationships/tags" Target="../tags/tag96.xml"/><Relationship Id="rId30" Type="http://schemas.openxmlformats.org/officeDocument/2006/relationships/tags" Target="../tags/tag99.xml"/><Relationship Id="rId35" Type="http://schemas.openxmlformats.org/officeDocument/2006/relationships/image" Target="../media/image26.png"/><Relationship Id="rId43" Type="http://schemas.openxmlformats.org/officeDocument/2006/relationships/image" Target="../media/image34.png"/><Relationship Id="rId48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10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0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16.xml"/><Relationship Id="rId13" Type="http://schemas.openxmlformats.org/officeDocument/2006/relationships/slideLayout" Target="../slideLayouts/slideLayout9.xml"/><Relationship Id="rId3" Type="http://schemas.openxmlformats.org/officeDocument/2006/relationships/tags" Target="../tags/tag111.xml"/><Relationship Id="rId7" Type="http://schemas.openxmlformats.org/officeDocument/2006/relationships/tags" Target="../tags/tag115.xml"/><Relationship Id="rId12" Type="http://schemas.openxmlformats.org/officeDocument/2006/relationships/tags" Target="../tags/tag120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tags" Target="../tags/tag114.xml"/><Relationship Id="rId11" Type="http://schemas.openxmlformats.org/officeDocument/2006/relationships/tags" Target="../tags/tag119.xml"/><Relationship Id="rId5" Type="http://schemas.openxmlformats.org/officeDocument/2006/relationships/tags" Target="../tags/tag113.xml"/><Relationship Id="rId10" Type="http://schemas.openxmlformats.org/officeDocument/2006/relationships/tags" Target="../tags/tag118.xml"/><Relationship Id="rId4" Type="http://schemas.openxmlformats.org/officeDocument/2006/relationships/tags" Target="../tags/tag112.xml"/><Relationship Id="rId9" Type="http://schemas.openxmlformats.org/officeDocument/2006/relationships/tags" Target="../tags/tag117.xml"/><Relationship Id="rId14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28.xml"/><Relationship Id="rId13" Type="http://schemas.openxmlformats.org/officeDocument/2006/relationships/tags" Target="../tags/tag133.xml"/><Relationship Id="rId3" Type="http://schemas.openxmlformats.org/officeDocument/2006/relationships/tags" Target="../tags/tag123.xml"/><Relationship Id="rId7" Type="http://schemas.openxmlformats.org/officeDocument/2006/relationships/tags" Target="../tags/tag127.xml"/><Relationship Id="rId12" Type="http://schemas.openxmlformats.org/officeDocument/2006/relationships/tags" Target="../tags/tag132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6" Type="http://schemas.openxmlformats.org/officeDocument/2006/relationships/tags" Target="../tags/tag126.xml"/><Relationship Id="rId11" Type="http://schemas.openxmlformats.org/officeDocument/2006/relationships/tags" Target="../tags/tag131.xml"/><Relationship Id="rId5" Type="http://schemas.openxmlformats.org/officeDocument/2006/relationships/tags" Target="../tags/tag125.xml"/><Relationship Id="rId15" Type="http://schemas.openxmlformats.org/officeDocument/2006/relationships/notesSlide" Target="../notesSlides/notesSlide9.xml"/><Relationship Id="rId10" Type="http://schemas.openxmlformats.org/officeDocument/2006/relationships/tags" Target="../tags/tag130.xml"/><Relationship Id="rId4" Type="http://schemas.openxmlformats.org/officeDocument/2006/relationships/tags" Target="../tags/tag124.xml"/><Relationship Id="rId9" Type="http://schemas.openxmlformats.org/officeDocument/2006/relationships/tags" Target="../tags/tag129.xml"/><Relationship Id="rId14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3" Type="http://schemas.openxmlformats.org/officeDocument/2006/relationships/tags" Target="../tags/tag136.xml"/><Relationship Id="rId7" Type="http://schemas.openxmlformats.org/officeDocument/2006/relationships/slideLayout" Target="../slideLayouts/slideLayout9.xml"/><Relationship Id="rId2" Type="http://schemas.openxmlformats.org/officeDocument/2006/relationships/tags" Target="../tags/tag135.xml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5" Type="http://schemas.openxmlformats.org/officeDocument/2006/relationships/tags" Target="../tags/tag138.xml"/><Relationship Id="rId4" Type="http://schemas.openxmlformats.org/officeDocument/2006/relationships/tags" Target="../tags/tag13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3" Type="http://schemas.openxmlformats.org/officeDocument/2006/relationships/tags" Target="../tags/tag142.xml"/><Relationship Id="rId7" Type="http://schemas.openxmlformats.org/officeDocument/2006/relationships/slideLayout" Target="../slideLayouts/slideLayout9.xml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3" Type="http://schemas.openxmlformats.org/officeDocument/2006/relationships/tags" Target="../tags/tag148.xml"/><Relationship Id="rId7" Type="http://schemas.openxmlformats.org/officeDocument/2006/relationships/slideLayout" Target="../slideLayouts/slideLayout9.xml"/><Relationship Id="rId2" Type="http://schemas.openxmlformats.org/officeDocument/2006/relationships/tags" Target="../tags/tag147.xml"/><Relationship Id="rId1" Type="http://schemas.openxmlformats.org/officeDocument/2006/relationships/tags" Target="../tags/tag146.xml"/><Relationship Id="rId6" Type="http://schemas.openxmlformats.org/officeDocument/2006/relationships/tags" Target="../tags/tag151.xml"/><Relationship Id="rId5" Type="http://schemas.openxmlformats.org/officeDocument/2006/relationships/tags" Target="../tags/tag150.xml"/><Relationship Id="rId4" Type="http://schemas.openxmlformats.org/officeDocument/2006/relationships/tags" Target="../tags/tag14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3" Type="http://schemas.openxmlformats.org/officeDocument/2006/relationships/tags" Target="../tags/tag154.xml"/><Relationship Id="rId7" Type="http://schemas.openxmlformats.org/officeDocument/2006/relationships/slideLayout" Target="../slideLayouts/slideLayout9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4" Type="http://schemas.openxmlformats.org/officeDocument/2006/relationships/tags" Target="../tags/tag15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3" Type="http://schemas.openxmlformats.org/officeDocument/2006/relationships/tags" Target="../tags/tag160.xml"/><Relationship Id="rId7" Type="http://schemas.openxmlformats.org/officeDocument/2006/relationships/slideLayout" Target="../slideLayouts/slideLayout9.xml"/><Relationship Id="rId2" Type="http://schemas.openxmlformats.org/officeDocument/2006/relationships/tags" Target="../tags/tag159.xml"/><Relationship Id="rId1" Type="http://schemas.openxmlformats.org/officeDocument/2006/relationships/tags" Target="../tags/tag158.xml"/><Relationship Id="rId6" Type="http://schemas.openxmlformats.org/officeDocument/2006/relationships/tags" Target="../tags/tag163.xml"/><Relationship Id="rId5" Type="http://schemas.openxmlformats.org/officeDocument/2006/relationships/tags" Target="../tags/tag162.xml"/><Relationship Id="rId4" Type="http://schemas.openxmlformats.org/officeDocument/2006/relationships/tags" Target="../tags/tag16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3" Type="http://schemas.openxmlformats.org/officeDocument/2006/relationships/tags" Target="../tags/tag166.xml"/><Relationship Id="rId7" Type="http://schemas.openxmlformats.org/officeDocument/2006/relationships/slideLayout" Target="../slideLayouts/slideLayout9.xml"/><Relationship Id="rId2" Type="http://schemas.openxmlformats.org/officeDocument/2006/relationships/tags" Target="../tags/tag165.xml"/><Relationship Id="rId1" Type="http://schemas.openxmlformats.org/officeDocument/2006/relationships/tags" Target="../tags/tag164.xml"/><Relationship Id="rId6" Type="http://schemas.openxmlformats.org/officeDocument/2006/relationships/tags" Target="../tags/tag169.xml"/><Relationship Id="rId5" Type="http://schemas.openxmlformats.org/officeDocument/2006/relationships/tags" Target="../tags/tag168.xml"/><Relationship Id="rId4" Type="http://schemas.openxmlformats.org/officeDocument/2006/relationships/tags" Target="../tags/tag16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72.xml"/><Relationship Id="rId7" Type="http://schemas.openxmlformats.org/officeDocument/2006/relationships/notesSlide" Target="../notesSlides/notesSlide16.xml"/><Relationship Id="rId2" Type="http://schemas.openxmlformats.org/officeDocument/2006/relationships/tags" Target="../tags/tag171.xml"/><Relationship Id="rId1" Type="http://schemas.openxmlformats.org/officeDocument/2006/relationships/tags" Target="../tags/tag170.xml"/><Relationship Id="rId6" Type="http://schemas.openxmlformats.org/officeDocument/2006/relationships/slideLayout" Target="../slideLayouts/slideLayout9.xml"/><Relationship Id="rId5" Type="http://schemas.openxmlformats.org/officeDocument/2006/relationships/tags" Target="../tags/tag174.xml"/><Relationship Id="rId4" Type="http://schemas.openxmlformats.org/officeDocument/2006/relationships/tags" Target="../tags/tag17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7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183.xml"/><Relationship Id="rId13" Type="http://schemas.openxmlformats.org/officeDocument/2006/relationships/tags" Target="../tags/tag188.xml"/><Relationship Id="rId3" Type="http://schemas.openxmlformats.org/officeDocument/2006/relationships/tags" Target="../tags/tag178.xml"/><Relationship Id="rId7" Type="http://schemas.openxmlformats.org/officeDocument/2006/relationships/tags" Target="../tags/tag182.xml"/><Relationship Id="rId12" Type="http://schemas.openxmlformats.org/officeDocument/2006/relationships/tags" Target="../tags/tag187.xml"/><Relationship Id="rId2" Type="http://schemas.openxmlformats.org/officeDocument/2006/relationships/tags" Target="../tags/tag177.xml"/><Relationship Id="rId1" Type="http://schemas.openxmlformats.org/officeDocument/2006/relationships/tags" Target="../tags/tag176.xml"/><Relationship Id="rId6" Type="http://schemas.openxmlformats.org/officeDocument/2006/relationships/tags" Target="../tags/tag181.xml"/><Relationship Id="rId11" Type="http://schemas.openxmlformats.org/officeDocument/2006/relationships/tags" Target="../tags/tag186.xml"/><Relationship Id="rId5" Type="http://schemas.openxmlformats.org/officeDocument/2006/relationships/tags" Target="../tags/tag180.xml"/><Relationship Id="rId15" Type="http://schemas.openxmlformats.org/officeDocument/2006/relationships/chart" Target="../charts/chart6.xml"/><Relationship Id="rId10" Type="http://schemas.openxmlformats.org/officeDocument/2006/relationships/tags" Target="../tags/tag185.xml"/><Relationship Id="rId4" Type="http://schemas.openxmlformats.org/officeDocument/2006/relationships/tags" Target="../tags/tag179.xml"/><Relationship Id="rId9" Type="http://schemas.openxmlformats.org/officeDocument/2006/relationships/tags" Target="../tags/tag184.xml"/><Relationship Id="rId14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196.xml"/><Relationship Id="rId13" Type="http://schemas.openxmlformats.org/officeDocument/2006/relationships/tags" Target="../tags/tag201.xml"/><Relationship Id="rId18" Type="http://schemas.openxmlformats.org/officeDocument/2006/relationships/tags" Target="../tags/tag206.xml"/><Relationship Id="rId26" Type="http://schemas.openxmlformats.org/officeDocument/2006/relationships/chart" Target="../charts/chart8.xml"/><Relationship Id="rId3" Type="http://schemas.openxmlformats.org/officeDocument/2006/relationships/tags" Target="../tags/tag191.xml"/><Relationship Id="rId21" Type="http://schemas.openxmlformats.org/officeDocument/2006/relationships/tags" Target="../tags/tag209.xml"/><Relationship Id="rId7" Type="http://schemas.openxmlformats.org/officeDocument/2006/relationships/tags" Target="../tags/tag195.xml"/><Relationship Id="rId12" Type="http://schemas.openxmlformats.org/officeDocument/2006/relationships/tags" Target="../tags/tag200.xml"/><Relationship Id="rId17" Type="http://schemas.openxmlformats.org/officeDocument/2006/relationships/tags" Target="../tags/tag205.xml"/><Relationship Id="rId25" Type="http://schemas.openxmlformats.org/officeDocument/2006/relationships/chart" Target="../charts/chart7.xml"/><Relationship Id="rId2" Type="http://schemas.openxmlformats.org/officeDocument/2006/relationships/tags" Target="../tags/tag190.xml"/><Relationship Id="rId16" Type="http://schemas.openxmlformats.org/officeDocument/2006/relationships/tags" Target="../tags/tag204.xml"/><Relationship Id="rId20" Type="http://schemas.openxmlformats.org/officeDocument/2006/relationships/tags" Target="../tags/tag208.xml"/><Relationship Id="rId29" Type="http://schemas.openxmlformats.org/officeDocument/2006/relationships/chart" Target="../charts/chart11.xml"/><Relationship Id="rId1" Type="http://schemas.openxmlformats.org/officeDocument/2006/relationships/tags" Target="../tags/tag189.xml"/><Relationship Id="rId6" Type="http://schemas.openxmlformats.org/officeDocument/2006/relationships/tags" Target="../tags/tag194.xml"/><Relationship Id="rId11" Type="http://schemas.openxmlformats.org/officeDocument/2006/relationships/tags" Target="../tags/tag199.xml"/><Relationship Id="rId24" Type="http://schemas.openxmlformats.org/officeDocument/2006/relationships/notesSlide" Target="../notesSlides/notesSlide17.xml"/><Relationship Id="rId5" Type="http://schemas.openxmlformats.org/officeDocument/2006/relationships/tags" Target="../tags/tag193.xml"/><Relationship Id="rId15" Type="http://schemas.openxmlformats.org/officeDocument/2006/relationships/tags" Target="../tags/tag203.xml"/><Relationship Id="rId23" Type="http://schemas.openxmlformats.org/officeDocument/2006/relationships/slideLayout" Target="../slideLayouts/slideLayout9.xml"/><Relationship Id="rId28" Type="http://schemas.openxmlformats.org/officeDocument/2006/relationships/chart" Target="../charts/chart10.xml"/><Relationship Id="rId10" Type="http://schemas.openxmlformats.org/officeDocument/2006/relationships/tags" Target="../tags/tag198.xml"/><Relationship Id="rId19" Type="http://schemas.openxmlformats.org/officeDocument/2006/relationships/tags" Target="../tags/tag207.xml"/><Relationship Id="rId4" Type="http://schemas.openxmlformats.org/officeDocument/2006/relationships/tags" Target="../tags/tag192.xml"/><Relationship Id="rId9" Type="http://schemas.openxmlformats.org/officeDocument/2006/relationships/tags" Target="../tags/tag197.xml"/><Relationship Id="rId14" Type="http://schemas.openxmlformats.org/officeDocument/2006/relationships/tags" Target="../tags/tag202.xml"/><Relationship Id="rId22" Type="http://schemas.openxmlformats.org/officeDocument/2006/relationships/tags" Target="../tags/tag210.xml"/><Relationship Id="rId27" Type="http://schemas.openxmlformats.org/officeDocument/2006/relationships/chart" Target="../charts/chart9.xml"/><Relationship Id="rId30" Type="http://schemas.openxmlformats.org/officeDocument/2006/relationships/chart" Target="../charts/chart1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218.xml"/><Relationship Id="rId13" Type="http://schemas.openxmlformats.org/officeDocument/2006/relationships/tags" Target="../tags/tag223.xml"/><Relationship Id="rId18" Type="http://schemas.openxmlformats.org/officeDocument/2006/relationships/tags" Target="../tags/tag228.xml"/><Relationship Id="rId26" Type="http://schemas.openxmlformats.org/officeDocument/2006/relationships/chart" Target="../charts/chart14.xml"/><Relationship Id="rId3" Type="http://schemas.openxmlformats.org/officeDocument/2006/relationships/tags" Target="../tags/tag213.xml"/><Relationship Id="rId21" Type="http://schemas.openxmlformats.org/officeDocument/2006/relationships/tags" Target="../tags/tag231.xml"/><Relationship Id="rId7" Type="http://schemas.openxmlformats.org/officeDocument/2006/relationships/tags" Target="../tags/tag217.xml"/><Relationship Id="rId12" Type="http://schemas.openxmlformats.org/officeDocument/2006/relationships/tags" Target="../tags/tag222.xml"/><Relationship Id="rId17" Type="http://schemas.openxmlformats.org/officeDocument/2006/relationships/tags" Target="../tags/tag227.xml"/><Relationship Id="rId25" Type="http://schemas.openxmlformats.org/officeDocument/2006/relationships/chart" Target="../charts/chart13.xml"/><Relationship Id="rId2" Type="http://schemas.openxmlformats.org/officeDocument/2006/relationships/tags" Target="../tags/tag212.xml"/><Relationship Id="rId16" Type="http://schemas.openxmlformats.org/officeDocument/2006/relationships/tags" Target="../tags/tag226.xml"/><Relationship Id="rId20" Type="http://schemas.openxmlformats.org/officeDocument/2006/relationships/tags" Target="../tags/tag230.xml"/><Relationship Id="rId29" Type="http://schemas.openxmlformats.org/officeDocument/2006/relationships/chart" Target="../charts/chart17.xml"/><Relationship Id="rId1" Type="http://schemas.openxmlformats.org/officeDocument/2006/relationships/tags" Target="../tags/tag211.xml"/><Relationship Id="rId6" Type="http://schemas.openxmlformats.org/officeDocument/2006/relationships/tags" Target="../tags/tag216.xml"/><Relationship Id="rId11" Type="http://schemas.openxmlformats.org/officeDocument/2006/relationships/tags" Target="../tags/tag221.xml"/><Relationship Id="rId24" Type="http://schemas.openxmlformats.org/officeDocument/2006/relationships/notesSlide" Target="../notesSlides/notesSlide18.xml"/><Relationship Id="rId5" Type="http://schemas.openxmlformats.org/officeDocument/2006/relationships/tags" Target="../tags/tag215.xml"/><Relationship Id="rId15" Type="http://schemas.openxmlformats.org/officeDocument/2006/relationships/tags" Target="../tags/tag225.xml"/><Relationship Id="rId23" Type="http://schemas.openxmlformats.org/officeDocument/2006/relationships/slideLayout" Target="../slideLayouts/slideLayout9.xml"/><Relationship Id="rId28" Type="http://schemas.openxmlformats.org/officeDocument/2006/relationships/chart" Target="../charts/chart16.xml"/><Relationship Id="rId10" Type="http://schemas.openxmlformats.org/officeDocument/2006/relationships/tags" Target="../tags/tag220.xml"/><Relationship Id="rId19" Type="http://schemas.openxmlformats.org/officeDocument/2006/relationships/tags" Target="../tags/tag229.xml"/><Relationship Id="rId4" Type="http://schemas.openxmlformats.org/officeDocument/2006/relationships/tags" Target="../tags/tag214.xml"/><Relationship Id="rId9" Type="http://schemas.openxmlformats.org/officeDocument/2006/relationships/tags" Target="../tags/tag219.xml"/><Relationship Id="rId14" Type="http://schemas.openxmlformats.org/officeDocument/2006/relationships/tags" Target="../tags/tag224.xml"/><Relationship Id="rId22" Type="http://schemas.openxmlformats.org/officeDocument/2006/relationships/tags" Target="../tags/tag232.xml"/><Relationship Id="rId27" Type="http://schemas.openxmlformats.org/officeDocument/2006/relationships/chart" Target="../charts/chart15.xml"/><Relationship Id="rId30" Type="http://schemas.openxmlformats.org/officeDocument/2006/relationships/chart" Target="../charts/chart18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240.xml"/><Relationship Id="rId13" Type="http://schemas.openxmlformats.org/officeDocument/2006/relationships/tags" Target="../tags/tag245.xml"/><Relationship Id="rId3" Type="http://schemas.openxmlformats.org/officeDocument/2006/relationships/tags" Target="../tags/tag235.xml"/><Relationship Id="rId7" Type="http://schemas.openxmlformats.org/officeDocument/2006/relationships/tags" Target="../tags/tag239.xml"/><Relationship Id="rId12" Type="http://schemas.openxmlformats.org/officeDocument/2006/relationships/tags" Target="../tags/tag244.xml"/><Relationship Id="rId2" Type="http://schemas.openxmlformats.org/officeDocument/2006/relationships/tags" Target="../tags/tag234.xml"/><Relationship Id="rId16" Type="http://schemas.openxmlformats.org/officeDocument/2006/relationships/chart" Target="../charts/chart20.xml"/><Relationship Id="rId1" Type="http://schemas.openxmlformats.org/officeDocument/2006/relationships/tags" Target="../tags/tag233.xml"/><Relationship Id="rId6" Type="http://schemas.openxmlformats.org/officeDocument/2006/relationships/tags" Target="../tags/tag238.xml"/><Relationship Id="rId11" Type="http://schemas.openxmlformats.org/officeDocument/2006/relationships/tags" Target="../tags/tag243.xml"/><Relationship Id="rId5" Type="http://schemas.openxmlformats.org/officeDocument/2006/relationships/tags" Target="../tags/tag237.xml"/><Relationship Id="rId15" Type="http://schemas.openxmlformats.org/officeDocument/2006/relationships/chart" Target="../charts/chart19.xml"/><Relationship Id="rId10" Type="http://schemas.openxmlformats.org/officeDocument/2006/relationships/tags" Target="../tags/tag242.xml"/><Relationship Id="rId4" Type="http://schemas.openxmlformats.org/officeDocument/2006/relationships/tags" Target="../tags/tag236.xml"/><Relationship Id="rId9" Type="http://schemas.openxmlformats.org/officeDocument/2006/relationships/tags" Target="../tags/tag241.xml"/><Relationship Id="rId14" Type="http://schemas.openxmlformats.org/officeDocument/2006/relationships/slideLayout" Target="../slideLayouts/slideLayout2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253.xml"/><Relationship Id="rId13" Type="http://schemas.openxmlformats.org/officeDocument/2006/relationships/tags" Target="../tags/tag258.xml"/><Relationship Id="rId3" Type="http://schemas.openxmlformats.org/officeDocument/2006/relationships/tags" Target="../tags/tag248.xml"/><Relationship Id="rId7" Type="http://schemas.openxmlformats.org/officeDocument/2006/relationships/tags" Target="../tags/tag252.xml"/><Relationship Id="rId12" Type="http://schemas.openxmlformats.org/officeDocument/2006/relationships/tags" Target="../tags/tag257.xml"/><Relationship Id="rId2" Type="http://schemas.openxmlformats.org/officeDocument/2006/relationships/tags" Target="../tags/tag247.xml"/><Relationship Id="rId16" Type="http://schemas.openxmlformats.org/officeDocument/2006/relationships/chart" Target="../charts/chart22.xml"/><Relationship Id="rId1" Type="http://schemas.openxmlformats.org/officeDocument/2006/relationships/tags" Target="../tags/tag246.xml"/><Relationship Id="rId6" Type="http://schemas.openxmlformats.org/officeDocument/2006/relationships/tags" Target="../tags/tag251.xml"/><Relationship Id="rId11" Type="http://schemas.openxmlformats.org/officeDocument/2006/relationships/tags" Target="../tags/tag256.xml"/><Relationship Id="rId5" Type="http://schemas.openxmlformats.org/officeDocument/2006/relationships/tags" Target="../tags/tag250.xml"/><Relationship Id="rId15" Type="http://schemas.openxmlformats.org/officeDocument/2006/relationships/chart" Target="../charts/chart21.xml"/><Relationship Id="rId10" Type="http://schemas.openxmlformats.org/officeDocument/2006/relationships/tags" Target="../tags/tag255.xml"/><Relationship Id="rId4" Type="http://schemas.openxmlformats.org/officeDocument/2006/relationships/tags" Target="../tags/tag249.xml"/><Relationship Id="rId9" Type="http://schemas.openxmlformats.org/officeDocument/2006/relationships/tags" Target="../tags/tag254.xml"/><Relationship Id="rId14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chart" Target="../charts/chart1.xml"/><Relationship Id="rId5" Type="http://schemas.openxmlformats.org/officeDocument/2006/relationships/tags" Target="../tags/tag10.xml"/><Relationship Id="rId10" Type="http://schemas.openxmlformats.org/officeDocument/2006/relationships/notesSlide" Target="../notesSlides/notesSlide1.xml"/><Relationship Id="rId4" Type="http://schemas.openxmlformats.org/officeDocument/2006/relationships/tags" Target="../tags/tag9.xml"/><Relationship Id="rId9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266.xml"/><Relationship Id="rId13" Type="http://schemas.openxmlformats.org/officeDocument/2006/relationships/tags" Target="../tags/tag271.xml"/><Relationship Id="rId18" Type="http://schemas.openxmlformats.org/officeDocument/2006/relationships/chart" Target="../charts/chart23.xml"/><Relationship Id="rId3" Type="http://schemas.openxmlformats.org/officeDocument/2006/relationships/tags" Target="../tags/tag261.xml"/><Relationship Id="rId7" Type="http://schemas.openxmlformats.org/officeDocument/2006/relationships/tags" Target="../tags/tag265.xml"/><Relationship Id="rId12" Type="http://schemas.openxmlformats.org/officeDocument/2006/relationships/tags" Target="../tags/tag270.xml"/><Relationship Id="rId17" Type="http://schemas.openxmlformats.org/officeDocument/2006/relationships/slideLayout" Target="../slideLayouts/slideLayout27.xml"/><Relationship Id="rId2" Type="http://schemas.openxmlformats.org/officeDocument/2006/relationships/tags" Target="../tags/tag260.xml"/><Relationship Id="rId16" Type="http://schemas.openxmlformats.org/officeDocument/2006/relationships/tags" Target="../tags/tag274.xml"/><Relationship Id="rId1" Type="http://schemas.openxmlformats.org/officeDocument/2006/relationships/tags" Target="../tags/tag259.xml"/><Relationship Id="rId6" Type="http://schemas.openxmlformats.org/officeDocument/2006/relationships/tags" Target="../tags/tag264.xml"/><Relationship Id="rId11" Type="http://schemas.openxmlformats.org/officeDocument/2006/relationships/tags" Target="../tags/tag269.xml"/><Relationship Id="rId5" Type="http://schemas.openxmlformats.org/officeDocument/2006/relationships/tags" Target="../tags/tag263.xml"/><Relationship Id="rId15" Type="http://schemas.openxmlformats.org/officeDocument/2006/relationships/tags" Target="../tags/tag273.xml"/><Relationship Id="rId10" Type="http://schemas.openxmlformats.org/officeDocument/2006/relationships/tags" Target="../tags/tag268.xml"/><Relationship Id="rId19" Type="http://schemas.openxmlformats.org/officeDocument/2006/relationships/chart" Target="../charts/chart24.xml"/><Relationship Id="rId4" Type="http://schemas.openxmlformats.org/officeDocument/2006/relationships/tags" Target="../tags/tag262.xml"/><Relationship Id="rId9" Type="http://schemas.openxmlformats.org/officeDocument/2006/relationships/tags" Target="../tags/tag267.xml"/><Relationship Id="rId14" Type="http://schemas.openxmlformats.org/officeDocument/2006/relationships/tags" Target="../tags/tag27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282.xml"/><Relationship Id="rId13" Type="http://schemas.openxmlformats.org/officeDocument/2006/relationships/tags" Target="../tags/tag287.xml"/><Relationship Id="rId3" Type="http://schemas.openxmlformats.org/officeDocument/2006/relationships/tags" Target="../tags/tag277.xml"/><Relationship Id="rId7" Type="http://schemas.openxmlformats.org/officeDocument/2006/relationships/tags" Target="../tags/tag281.xml"/><Relationship Id="rId12" Type="http://schemas.openxmlformats.org/officeDocument/2006/relationships/tags" Target="../tags/tag286.xml"/><Relationship Id="rId2" Type="http://schemas.openxmlformats.org/officeDocument/2006/relationships/tags" Target="../tags/tag276.xml"/><Relationship Id="rId16" Type="http://schemas.openxmlformats.org/officeDocument/2006/relationships/chart" Target="../charts/chart26.xml"/><Relationship Id="rId1" Type="http://schemas.openxmlformats.org/officeDocument/2006/relationships/tags" Target="../tags/tag275.xml"/><Relationship Id="rId6" Type="http://schemas.openxmlformats.org/officeDocument/2006/relationships/tags" Target="../tags/tag280.xml"/><Relationship Id="rId11" Type="http://schemas.openxmlformats.org/officeDocument/2006/relationships/tags" Target="../tags/tag285.xml"/><Relationship Id="rId5" Type="http://schemas.openxmlformats.org/officeDocument/2006/relationships/tags" Target="../tags/tag279.xml"/><Relationship Id="rId15" Type="http://schemas.openxmlformats.org/officeDocument/2006/relationships/chart" Target="../charts/chart25.xml"/><Relationship Id="rId10" Type="http://schemas.openxmlformats.org/officeDocument/2006/relationships/tags" Target="../tags/tag284.xml"/><Relationship Id="rId4" Type="http://schemas.openxmlformats.org/officeDocument/2006/relationships/tags" Target="../tags/tag278.xml"/><Relationship Id="rId9" Type="http://schemas.openxmlformats.org/officeDocument/2006/relationships/tags" Target="../tags/tag283.xml"/><Relationship Id="rId14" Type="http://schemas.openxmlformats.org/officeDocument/2006/relationships/slideLayout" Target="../slideLayouts/slideLayout2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295.xml"/><Relationship Id="rId13" Type="http://schemas.openxmlformats.org/officeDocument/2006/relationships/tags" Target="../tags/tag300.xml"/><Relationship Id="rId3" Type="http://schemas.openxmlformats.org/officeDocument/2006/relationships/tags" Target="../tags/tag290.xml"/><Relationship Id="rId7" Type="http://schemas.openxmlformats.org/officeDocument/2006/relationships/tags" Target="../tags/tag294.xml"/><Relationship Id="rId12" Type="http://schemas.openxmlformats.org/officeDocument/2006/relationships/tags" Target="../tags/tag299.xml"/><Relationship Id="rId2" Type="http://schemas.openxmlformats.org/officeDocument/2006/relationships/tags" Target="../tags/tag289.xml"/><Relationship Id="rId16" Type="http://schemas.openxmlformats.org/officeDocument/2006/relationships/chart" Target="../charts/chart28.xml"/><Relationship Id="rId1" Type="http://schemas.openxmlformats.org/officeDocument/2006/relationships/tags" Target="../tags/tag288.xml"/><Relationship Id="rId6" Type="http://schemas.openxmlformats.org/officeDocument/2006/relationships/tags" Target="../tags/tag293.xml"/><Relationship Id="rId11" Type="http://schemas.openxmlformats.org/officeDocument/2006/relationships/tags" Target="../tags/tag298.xml"/><Relationship Id="rId5" Type="http://schemas.openxmlformats.org/officeDocument/2006/relationships/tags" Target="../tags/tag292.xml"/><Relationship Id="rId15" Type="http://schemas.openxmlformats.org/officeDocument/2006/relationships/chart" Target="../charts/chart27.xml"/><Relationship Id="rId10" Type="http://schemas.openxmlformats.org/officeDocument/2006/relationships/tags" Target="../tags/tag297.xml"/><Relationship Id="rId4" Type="http://schemas.openxmlformats.org/officeDocument/2006/relationships/tags" Target="../tags/tag291.xml"/><Relationship Id="rId9" Type="http://schemas.openxmlformats.org/officeDocument/2006/relationships/tags" Target="../tags/tag296.xml"/><Relationship Id="rId14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tags" Target="../tags/tag17.xml"/><Relationship Id="rId7" Type="http://schemas.openxmlformats.org/officeDocument/2006/relationships/slideLayout" Target="../slideLayouts/slideLayout9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10" Type="http://schemas.openxmlformats.org/officeDocument/2006/relationships/chart" Target="../charts/chart3.xml"/><Relationship Id="rId4" Type="http://schemas.openxmlformats.org/officeDocument/2006/relationships/tags" Target="../tags/tag18.xml"/><Relationship Id="rId9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chart" Target="../charts/chart5.xml"/><Relationship Id="rId5" Type="http://schemas.openxmlformats.org/officeDocument/2006/relationships/tags" Target="../tags/tag25.xml"/><Relationship Id="rId10" Type="http://schemas.openxmlformats.org/officeDocument/2006/relationships/chart" Target="../charts/chart4.xml"/><Relationship Id="rId4" Type="http://schemas.openxmlformats.org/officeDocument/2006/relationships/tags" Target="../tags/tag24.xml"/><Relationship Id="rId9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43346" y="3693109"/>
            <a:ext cx="11905307" cy="2367967"/>
          </a:xfrm>
        </p:spPr>
        <p:txBody>
          <a:bodyPr>
            <a:normAutofit/>
          </a:bodyPr>
          <a:lstStyle/>
          <a:p>
            <a:r>
              <a:rPr lang="cs-CZ" sz="4000" b="1" dirty="0"/>
              <a:t>Souhrnné výsledky testů ze škol</a:t>
            </a:r>
          </a:p>
          <a:p>
            <a:r>
              <a:rPr lang="cs-CZ" sz="4000" i="1" dirty="0"/>
              <a:t>- Průběžné hlášení: 23. 6. 2021- </a:t>
            </a:r>
          </a:p>
        </p:txBody>
      </p:sp>
    </p:spTree>
    <p:extLst>
      <p:ext uri="{BB962C8B-B14F-4D97-AF65-F5344CB8AC3E}">
        <p14:creationId xmlns:p14="http://schemas.microsoft.com/office/powerpoint/2010/main" val="2168229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59E55-C476-492A-96CC-E18EF8955235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675" y="19052"/>
            <a:ext cx="12125325" cy="576000"/>
          </a:xfrm>
        </p:spPr>
        <p:txBody>
          <a:bodyPr/>
          <a:lstStyle/>
          <a:p>
            <a:pPr algn="ctr"/>
            <a:r>
              <a:rPr lang="cs-CZ" dirty="0"/>
              <a:t>Testy ve školách – průběžné výsledky dle krajů (přepočet na 100tis. testů): ŽÁCI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3740D1DD-A50D-45F9-9BE1-0C9327F0DE5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362121" y="1357937"/>
            <a:ext cx="1906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Počet pozitivních žáků </a:t>
            </a:r>
          </a:p>
          <a:p>
            <a:pPr algn="ctr"/>
            <a:r>
              <a:rPr lang="cs-CZ" sz="1200" dirty="0"/>
              <a:t>na 100 000 testů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6D34076A-ECD6-43D2-B728-44346AB837C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724852" y="643887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HMP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EA08870A-F9CD-4231-B1E9-E0AA1559AFB0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872739" y="643887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SCK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058DD397-363F-4CDD-90B7-07538C7ADC05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4956926" y="643887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JHC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1A4C7DC-9C9C-4FF8-874C-7CD3A9531F66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7098982" y="635732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PLK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ED876EDA-77D6-4239-A272-75E57ACB7342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205912" y="635732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KVK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173A35FA-14A4-4602-A6DE-371FE0E2A16A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 rot="16200000">
            <a:off x="-362123" y="3558214"/>
            <a:ext cx="1906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Počet pozitivních žáků </a:t>
            </a:r>
          </a:p>
          <a:p>
            <a:pPr algn="ctr"/>
            <a:r>
              <a:rPr lang="cs-CZ" sz="1200" dirty="0"/>
              <a:t>na 100 000 testů</a:t>
            </a: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27A4A096-A1F8-4B95-AB0A-E8D49E9EE2D2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 rot="16200000">
            <a:off x="-362124" y="5691813"/>
            <a:ext cx="1906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Počet pozitivních žáků </a:t>
            </a:r>
          </a:p>
          <a:p>
            <a:pPr algn="ctr"/>
            <a:r>
              <a:rPr lang="cs-CZ" sz="1200" dirty="0"/>
              <a:t>na 100 000 testů</a:t>
            </a: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E08A122B-7B8C-408A-BF61-14C2E9903E25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724852" y="2774990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ULK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48413074-0481-4B1B-87D7-A1C60A1B4DEE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2872739" y="2774990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LBK</a:t>
            </a:r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062BCBC7-8CED-42BA-913B-27FDAA8E98D4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4956926" y="2774990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KHK</a:t>
            </a: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1B240316-4F03-4364-AB3A-B1647FD0F8AD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7098982" y="2766835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PAK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95F1A4D7-B6F1-40A6-B28D-29C13D542791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9205912" y="2766835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VYS</a:t>
            </a:r>
          </a:p>
        </p:txBody>
      </p: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A08398CB-0D27-4564-85C4-F80B60787DAA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724852" y="4909959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JMK</a:t>
            </a:r>
          </a:p>
        </p:txBody>
      </p:sp>
      <p:sp>
        <p:nvSpPr>
          <p:cNvPr id="38" name="TextovéPole 37">
            <a:extLst>
              <a:ext uri="{FF2B5EF4-FFF2-40B4-BE49-F238E27FC236}">
                <a16:creationId xmlns:a16="http://schemas.microsoft.com/office/drawing/2014/main" id="{5A564B04-399B-49EB-B1AC-C24A27A65D5A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2872739" y="4909959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OLK</a:t>
            </a:r>
          </a:p>
        </p:txBody>
      </p: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ABCEF57A-2AFD-4177-88B2-6790A549F4EF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4956926" y="4909959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ZLK</a:t>
            </a:r>
          </a:p>
        </p:txBody>
      </p:sp>
      <p:sp>
        <p:nvSpPr>
          <p:cNvPr id="40" name="TextovéPole 39">
            <a:extLst>
              <a:ext uri="{FF2B5EF4-FFF2-40B4-BE49-F238E27FC236}">
                <a16:creationId xmlns:a16="http://schemas.microsoft.com/office/drawing/2014/main" id="{1E15864A-B682-410D-92B7-37384580B814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7205623" y="4897938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MSK</a:t>
            </a:r>
          </a:p>
        </p:txBody>
      </p:sp>
      <p:sp>
        <p:nvSpPr>
          <p:cNvPr id="5" name="TextovéPole 4"/>
          <p:cNvSpPr txBox="1"/>
          <p:nvPr>
            <p:custDataLst>
              <p:tags r:id="rId19"/>
            </p:custDataLst>
          </p:nvPr>
        </p:nvSpPr>
        <p:spPr>
          <a:xfrm>
            <a:off x="10056998" y="5193170"/>
            <a:ext cx="21442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i="1" dirty="0"/>
              <a:t>Podkladem pro grafy jsou agregované výsledky testů hlášené přímo ze škol. Jde tedy o průběžná data bez následných konfirmací. </a:t>
            </a: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0B6041A5-B27C-4DD9-BA10-8C1682EF6B5E}"/>
              </a:ext>
            </a:extLst>
          </p:cNvPr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35"/>
          <a:stretch>
            <a:fillRect/>
          </a:stretch>
        </p:blipFill>
        <p:spPr>
          <a:xfrm>
            <a:off x="821745" y="997685"/>
            <a:ext cx="2286198" cy="1670449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61E39CCA-4898-4C9D-B52E-17EABE3882DD}"/>
              </a:ext>
            </a:extLst>
          </p:cNvPr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36"/>
          <a:stretch>
            <a:fillRect/>
          </a:stretch>
        </p:blipFill>
        <p:spPr>
          <a:xfrm>
            <a:off x="2956344" y="1012929"/>
            <a:ext cx="2286198" cy="1670449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5DF3C639-4967-45C1-9DCA-3EE9506FFEB1}"/>
              </a:ext>
            </a:extLst>
          </p:cNvPr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37"/>
          <a:stretch>
            <a:fillRect/>
          </a:stretch>
        </p:blipFill>
        <p:spPr>
          <a:xfrm>
            <a:off x="5242539" y="1034270"/>
            <a:ext cx="2188654" cy="1664352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2327F6BA-19EB-47E9-B90D-945541C3D890}"/>
              </a:ext>
            </a:extLst>
          </p:cNvPr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38"/>
          <a:stretch>
            <a:fillRect/>
          </a:stretch>
        </p:blipFill>
        <p:spPr>
          <a:xfrm>
            <a:off x="7377138" y="1026115"/>
            <a:ext cx="2286198" cy="1664352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74B3DFD4-8B2E-4369-A1E1-6709F9681E3E}"/>
              </a:ext>
            </a:extLst>
          </p:cNvPr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39"/>
          <a:stretch>
            <a:fillRect/>
          </a:stretch>
        </p:blipFill>
        <p:spPr>
          <a:xfrm>
            <a:off x="9663336" y="1030460"/>
            <a:ext cx="2188654" cy="1670449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AF587840-0D7C-4F0F-8181-357763EBD6F5}"/>
              </a:ext>
            </a:extLst>
          </p:cNvPr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40"/>
          <a:stretch>
            <a:fillRect/>
          </a:stretch>
        </p:blipFill>
        <p:spPr>
          <a:xfrm>
            <a:off x="849414" y="3070767"/>
            <a:ext cx="2286198" cy="1670449"/>
          </a:xfrm>
          <a:prstGeom prst="rect">
            <a:avLst/>
          </a:prstGeom>
        </p:spPr>
      </p:pic>
      <p:pic>
        <p:nvPicPr>
          <p:cNvPr id="12" name="Obrázek 11">
            <a:extLst>
              <a:ext uri="{FF2B5EF4-FFF2-40B4-BE49-F238E27FC236}">
                <a16:creationId xmlns:a16="http://schemas.microsoft.com/office/drawing/2014/main" id="{1EB910F2-2CDA-428E-9ACC-9DD17AE26E1E}"/>
              </a:ext>
            </a:extLst>
          </p:cNvPr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41"/>
          <a:stretch>
            <a:fillRect/>
          </a:stretch>
        </p:blipFill>
        <p:spPr>
          <a:xfrm>
            <a:off x="3124037" y="3082239"/>
            <a:ext cx="2188654" cy="1664352"/>
          </a:xfrm>
          <a:prstGeom prst="rect">
            <a:avLst/>
          </a:prstGeom>
        </p:spPr>
      </p:pic>
      <p:pic>
        <p:nvPicPr>
          <p:cNvPr id="13" name="Obrázek 12">
            <a:extLst>
              <a:ext uri="{FF2B5EF4-FFF2-40B4-BE49-F238E27FC236}">
                <a16:creationId xmlns:a16="http://schemas.microsoft.com/office/drawing/2014/main" id="{9D810498-1612-4B1C-A2BB-67DDA6537D03}"/>
              </a:ext>
            </a:extLst>
          </p:cNvPr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42"/>
          <a:stretch>
            <a:fillRect/>
          </a:stretch>
        </p:blipFill>
        <p:spPr>
          <a:xfrm>
            <a:off x="5258635" y="3082239"/>
            <a:ext cx="2286198" cy="1664352"/>
          </a:xfrm>
          <a:prstGeom prst="rect">
            <a:avLst/>
          </a:prstGeom>
        </p:spPr>
      </p:pic>
      <p:pic>
        <p:nvPicPr>
          <p:cNvPr id="20" name="Obrázek 19">
            <a:extLst>
              <a:ext uri="{FF2B5EF4-FFF2-40B4-BE49-F238E27FC236}">
                <a16:creationId xmlns:a16="http://schemas.microsoft.com/office/drawing/2014/main" id="{513ACBBD-C03A-4F08-BF43-9827B2A21A80}"/>
              </a:ext>
            </a:extLst>
          </p:cNvPr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43"/>
          <a:stretch>
            <a:fillRect/>
          </a:stretch>
        </p:blipFill>
        <p:spPr>
          <a:xfrm>
            <a:off x="7544833" y="3090766"/>
            <a:ext cx="2188654" cy="1670449"/>
          </a:xfrm>
          <a:prstGeom prst="rect">
            <a:avLst/>
          </a:prstGeom>
        </p:spPr>
      </p:pic>
      <p:pic>
        <p:nvPicPr>
          <p:cNvPr id="21" name="Obrázek 20">
            <a:extLst>
              <a:ext uri="{FF2B5EF4-FFF2-40B4-BE49-F238E27FC236}">
                <a16:creationId xmlns:a16="http://schemas.microsoft.com/office/drawing/2014/main" id="{332FC32A-14F3-47CB-9100-F992FD6B8633}"/>
              </a:ext>
            </a:extLst>
          </p:cNvPr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44"/>
          <a:stretch>
            <a:fillRect/>
          </a:stretch>
        </p:blipFill>
        <p:spPr>
          <a:xfrm>
            <a:off x="9686889" y="3070766"/>
            <a:ext cx="2286198" cy="1670449"/>
          </a:xfrm>
          <a:prstGeom prst="rect">
            <a:avLst/>
          </a:prstGeom>
        </p:spPr>
      </p:pic>
      <p:pic>
        <p:nvPicPr>
          <p:cNvPr id="22" name="Obrázek 21">
            <a:extLst>
              <a:ext uri="{FF2B5EF4-FFF2-40B4-BE49-F238E27FC236}">
                <a16:creationId xmlns:a16="http://schemas.microsoft.com/office/drawing/2014/main" id="{6E6B61A9-F16E-426E-A4AB-93C42866A305}"/>
              </a:ext>
            </a:extLst>
          </p:cNvPr>
          <p:cNvPicPr>
            <a:picLocks noChangeAspect="1"/>
          </p:cNvPicPr>
          <p:nvPr>
            <p:custDataLst>
              <p:tags r:id="rId30"/>
            </p:custDataLst>
          </p:nvPr>
        </p:nvPicPr>
        <p:blipFill>
          <a:blip r:embed="rId45"/>
          <a:stretch>
            <a:fillRect/>
          </a:stretch>
        </p:blipFill>
        <p:spPr>
          <a:xfrm>
            <a:off x="849414" y="5211330"/>
            <a:ext cx="2188654" cy="1664352"/>
          </a:xfrm>
          <a:prstGeom prst="rect">
            <a:avLst/>
          </a:prstGeom>
        </p:spPr>
      </p:pic>
      <p:pic>
        <p:nvPicPr>
          <p:cNvPr id="23" name="Obrázek 22">
            <a:extLst>
              <a:ext uri="{FF2B5EF4-FFF2-40B4-BE49-F238E27FC236}">
                <a16:creationId xmlns:a16="http://schemas.microsoft.com/office/drawing/2014/main" id="{5F4131D7-63D4-45AE-9EF8-F08501B40057}"/>
              </a:ext>
            </a:extLst>
          </p:cNvPr>
          <p:cNvPicPr>
            <a:picLocks noChangeAspect="1"/>
          </p:cNvPicPr>
          <p:nvPr>
            <p:custDataLst>
              <p:tags r:id="rId31"/>
            </p:custDataLst>
          </p:nvPr>
        </p:nvPicPr>
        <p:blipFill>
          <a:blip r:embed="rId46"/>
          <a:stretch>
            <a:fillRect/>
          </a:stretch>
        </p:blipFill>
        <p:spPr>
          <a:xfrm>
            <a:off x="3023594" y="5229922"/>
            <a:ext cx="2286198" cy="1664352"/>
          </a:xfrm>
          <a:prstGeom prst="rect">
            <a:avLst/>
          </a:prstGeom>
        </p:spPr>
      </p:pic>
      <p:pic>
        <p:nvPicPr>
          <p:cNvPr id="24" name="Obrázek 23">
            <a:extLst>
              <a:ext uri="{FF2B5EF4-FFF2-40B4-BE49-F238E27FC236}">
                <a16:creationId xmlns:a16="http://schemas.microsoft.com/office/drawing/2014/main" id="{51021E1F-7380-44FB-9FE4-20328867C934}"/>
              </a:ext>
            </a:extLst>
          </p:cNvPr>
          <p:cNvPicPr>
            <a:picLocks noChangeAspect="1"/>
          </p:cNvPicPr>
          <p:nvPr>
            <p:custDataLst>
              <p:tags r:id="rId32"/>
            </p:custDataLst>
          </p:nvPr>
        </p:nvPicPr>
        <p:blipFill>
          <a:blip r:embed="rId47"/>
          <a:stretch>
            <a:fillRect/>
          </a:stretch>
        </p:blipFill>
        <p:spPr>
          <a:xfrm>
            <a:off x="5304393" y="5219524"/>
            <a:ext cx="2188654" cy="1670449"/>
          </a:xfrm>
          <a:prstGeom prst="rect">
            <a:avLst/>
          </a:prstGeom>
        </p:spPr>
      </p:pic>
      <p:pic>
        <p:nvPicPr>
          <p:cNvPr id="30" name="Obrázek 29">
            <a:extLst>
              <a:ext uri="{FF2B5EF4-FFF2-40B4-BE49-F238E27FC236}">
                <a16:creationId xmlns:a16="http://schemas.microsoft.com/office/drawing/2014/main" id="{8CB8066A-032F-461E-AABF-ACFA287DC5AF}"/>
              </a:ext>
            </a:extLst>
          </p:cNvPr>
          <p:cNvPicPr>
            <a:picLocks noChangeAspect="1"/>
          </p:cNvPicPr>
          <p:nvPr>
            <p:custDataLst>
              <p:tags r:id="rId33"/>
            </p:custDataLst>
          </p:nvPr>
        </p:nvPicPr>
        <p:blipFill>
          <a:blip r:embed="rId48"/>
          <a:stretch>
            <a:fillRect/>
          </a:stretch>
        </p:blipFill>
        <p:spPr>
          <a:xfrm>
            <a:off x="7487648" y="5198172"/>
            <a:ext cx="2286198" cy="167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397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59E55-C476-492A-96CC-E18EF8955235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86515" y="26817"/>
            <a:ext cx="11543560" cy="576000"/>
          </a:xfrm>
        </p:spPr>
        <p:txBody>
          <a:bodyPr/>
          <a:lstStyle/>
          <a:p>
            <a:pPr algn="ctr"/>
            <a:r>
              <a:rPr lang="cs-CZ" dirty="0"/>
              <a:t>Testy ve školách – průběžné výsledky dle krajů (přepočet na 100tis. testů): ZAMĚSTNANCI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E7B7BF9C-A8C5-4F77-B27E-5BD853320F3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571295" y="1329361"/>
            <a:ext cx="1906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/>
              <a:t>Počet </a:t>
            </a:r>
            <a:r>
              <a:rPr lang="cs-CZ" sz="1200" dirty="0" err="1"/>
              <a:t>pozit</a:t>
            </a:r>
            <a:r>
              <a:rPr lang="cs-CZ" sz="1200" dirty="0"/>
              <a:t>. </a:t>
            </a:r>
            <a:r>
              <a:rPr lang="cs-CZ" sz="1200" dirty="0" err="1"/>
              <a:t>zaměstnaců</a:t>
            </a:r>
            <a:r>
              <a:rPr lang="cs-CZ" sz="1200" dirty="0"/>
              <a:t> </a:t>
            </a:r>
          </a:p>
          <a:p>
            <a:r>
              <a:rPr lang="cs-CZ" sz="1200" dirty="0"/>
              <a:t>na 100 000 testů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127B17EE-36F1-4666-86D3-051B7FB7117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724852" y="643887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HMP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F3577065-92DE-4AD3-AAE1-0A135D1BBF0D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815589" y="643887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SCK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3231C5CE-498E-49AF-A82A-C9886886AD5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5097982" y="643887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JHC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7A2DD5F9-45FE-41FB-A021-BD86799DBF51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7116126" y="643887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PLK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A75450C0-57EE-4978-ABDE-87834EE795E4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531853" y="635732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KVK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CBC49786-37BE-4610-AA3C-ACC6F822C12F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 rot="16200000">
            <a:off x="-571297" y="3529638"/>
            <a:ext cx="1906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/>
              <a:t>Počet </a:t>
            </a:r>
            <a:r>
              <a:rPr lang="cs-CZ" sz="1200" dirty="0" err="1"/>
              <a:t>pozit</a:t>
            </a:r>
            <a:r>
              <a:rPr lang="cs-CZ" sz="1200" dirty="0"/>
              <a:t>. </a:t>
            </a:r>
            <a:r>
              <a:rPr lang="cs-CZ" sz="1200" dirty="0" err="1"/>
              <a:t>zaměstnaců</a:t>
            </a:r>
            <a:r>
              <a:rPr lang="cs-CZ" sz="1200" dirty="0"/>
              <a:t> </a:t>
            </a:r>
          </a:p>
          <a:p>
            <a:r>
              <a:rPr lang="cs-CZ" sz="1200" dirty="0"/>
              <a:t>na 100 000 testů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0EA6A183-6D1C-4DDE-9F9B-5B86BDA78FE7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 rot="16200000">
            <a:off x="-571298" y="5663237"/>
            <a:ext cx="1906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/>
              <a:t>Počet </a:t>
            </a:r>
            <a:r>
              <a:rPr lang="cs-CZ" sz="1200" dirty="0" err="1"/>
              <a:t>pozit</a:t>
            </a:r>
            <a:r>
              <a:rPr lang="cs-CZ" sz="1200" dirty="0"/>
              <a:t>. </a:t>
            </a:r>
            <a:r>
              <a:rPr lang="cs-CZ" sz="1200" dirty="0" err="1"/>
              <a:t>zaměstnaců</a:t>
            </a:r>
            <a:r>
              <a:rPr lang="cs-CZ" sz="1200" dirty="0"/>
              <a:t> </a:t>
            </a:r>
          </a:p>
          <a:p>
            <a:r>
              <a:rPr lang="cs-CZ" sz="1200" dirty="0"/>
              <a:t>na 100 000 testů</a:t>
            </a: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87971F6D-FEF1-419E-B425-FF15CA46767D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724852" y="2774990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ULK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A2DBE2BB-85D3-4704-A4A5-E3220D1C3C21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2815589" y="2774990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LBK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99C0EE4D-F316-4BAD-B03E-D62778D4997A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5103691" y="2774990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KHK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20F1744-A848-4586-844E-1081D3232AF0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7116126" y="2765632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PAK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AE3CB9CF-00ED-45DF-A0B6-0BE17F7F6018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9531853" y="2807434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VYS</a:t>
            </a: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909BAF25-CB6F-48CA-91CF-8809AB1F8DB4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724852" y="4909959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JMK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A3178B9A-BBF7-4D5C-9D13-F19FDF5D8D31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2815589" y="4909959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OLK</a:t>
            </a: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A8923BFE-A086-436F-A617-0727AB0D8A5F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5097982" y="4909959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ZLK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64ADC04-3CCA-42FF-A4D4-86B50BCD5A19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7116126" y="4886679"/>
            <a:ext cx="122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MSK</a:t>
            </a:r>
          </a:p>
        </p:txBody>
      </p:sp>
      <p:sp>
        <p:nvSpPr>
          <p:cNvPr id="34" name="TextovéPole 33"/>
          <p:cNvSpPr txBox="1"/>
          <p:nvPr>
            <p:custDataLst>
              <p:tags r:id="rId19"/>
            </p:custDataLst>
          </p:nvPr>
        </p:nvSpPr>
        <p:spPr>
          <a:xfrm>
            <a:off x="10011433" y="5201571"/>
            <a:ext cx="21442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i="1" dirty="0"/>
              <a:t>Podkladem pro grafy jsou agregované výsledky testů hlášené přímo ze škol. Jde tedy o průběžná data bez následných konfirmací. 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C11AB956-3992-483B-AD4B-2160DEAFC68A}"/>
              </a:ext>
            </a:extLst>
          </p:cNvPr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35"/>
          <a:stretch>
            <a:fillRect/>
          </a:stretch>
        </p:blipFill>
        <p:spPr>
          <a:xfrm>
            <a:off x="563079" y="1041558"/>
            <a:ext cx="2200847" cy="1670449"/>
          </a:xfrm>
          <a:prstGeom prst="rect">
            <a:avLst/>
          </a:prstGeom>
        </p:spPr>
      </p:pic>
      <p:pic>
        <p:nvPicPr>
          <p:cNvPr id="12" name="Obrázek 11">
            <a:extLst>
              <a:ext uri="{FF2B5EF4-FFF2-40B4-BE49-F238E27FC236}">
                <a16:creationId xmlns:a16="http://schemas.microsoft.com/office/drawing/2014/main" id="{9DBA70E0-4070-4FA0-A229-0383BD2E376D}"/>
              </a:ext>
            </a:extLst>
          </p:cNvPr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36"/>
          <a:stretch>
            <a:fillRect/>
          </a:stretch>
        </p:blipFill>
        <p:spPr>
          <a:xfrm>
            <a:off x="2751733" y="1041558"/>
            <a:ext cx="2225233" cy="1670449"/>
          </a:xfrm>
          <a:prstGeom prst="rect">
            <a:avLst/>
          </a:prstGeom>
        </p:spPr>
      </p:pic>
      <p:pic>
        <p:nvPicPr>
          <p:cNvPr id="18" name="Obrázek 17">
            <a:extLst>
              <a:ext uri="{FF2B5EF4-FFF2-40B4-BE49-F238E27FC236}">
                <a16:creationId xmlns:a16="http://schemas.microsoft.com/office/drawing/2014/main" id="{D8D0965E-F636-4AC5-B080-DFEAF7F29726}"/>
              </a:ext>
            </a:extLst>
          </p:cNvPr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37"/>
          <a:stretch>
            <a:fillRect/>
          </a:stretch>
        </p:blipFill>
        <p:spPr>
          <a:xfrm>
            <a:off x="4976966" y="1035249"/>
            <a:ext cx="2200847" cy="1664352"/>
          </a:xfrm>
          <a:prstGeom prst="rect">
            <a:avLst/>
          </a:prstGeom>
        </p:spPr>
      </p:pic>
      <p:pic>
        <p:nvPicPr>
          <p:cNvPr id="23" name="Obrázek 22">
            <a:extLst>
              <a:ext uri="{FF2B5EF4-FFF2-40B4-BE49-F238E27FC236}">
                <a16:creationId xmlns:a16="http://schemas.microsoft.com/office/drawing/2014/main" id="{69AF7457-B43B-4F95-AF3E-F8FF440BCE33}"/>
              </a:ext>
            </a:extLst>
          </p:cNvPr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38"/>
          <a:stretch>
            <a:fillRect/>
          </a:stretch>
        </p:blipFill>
        <p:spPr>
          <a:xfrm>
            <a:off x="7165620" y="1048472"/>
            <a:ext cx="2225233" cy="1664352"/>
          </a:xfrm>
          <a:prstGeom prst="rect">
            <a:avLst/>
          </a:prstGeom>
        </p:spPr>
      </p:pic>
      <p:pic>
        <p:nvPicPr>
          <p:cNvPr id="24" name="Obrázek 23">
            <a:extLst>
              <a:ext uri="{FF2B5EF4-FFF2-40B4-BE49-F238E27FC236}">
                <a16:creationId xmlns:a16="http://schemas.microsoft.com/office/drawing/2014/main" id="{F67A2A31-C541-4F59-AF88-1A4DD5278242}"/>
              </a:ext>
            </a:extLst>
          </p:cNvPr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39"/>
          <a:stretch>
            <a:fillRect/>
          </a:stretch>
        </p:blipFill>
        <p:spPr>
          <a:xfrm>
            <a:off x="9378660" y="1067812"/>
            <a:ext cx="2200847" cy="1670449"/>
          </a:xfrm>
          <a:prstGeom prst="rect">
            <a:avLst/>
          </a:prstGeom>
        </p:spPr>
      </p:pic>
      <p:pic>
        <p:nvPicPr>
          <p:cNvPr id="25" name="Obrázek 24">
            <a:extLst>
              <a:ext uri="{FF2B5EF4-FFF2-40B4-BE49-F238E27FC236}">
                <a16:creationId xmlns:a16="http://schemas.microsoft.com/office/drawing/2014/main" id="{6D214F4F-F58F-4133-99BA-46E14F9B883D}"/>
              </a:ext>
            </a:extLst>
          </p:cNvPr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40"/>
          <a:stretch>
            <a:fillRect/>
          </a:stretch>
        </p:blipFill>
        <p:spPr>
          <a:xfrm>
            <a:off x="590356" y="3138485"/>
            <a:ext cx="2225233" cy="1670449"/>
          </a:xfrm>
          <a:prstGeom prst="rect">
            <a:avLst/>
          </a:prstGeom>
        </p:spPr>
      </p:pic>
      <p:pic>
        <p:nvPicPr>
          <p:cNvPr id="26" name="Obrázek 25">
            <a:extLst>
              <a:ext uri="{FF2B5EF4-FFF2-40B4-BE49-F238E27FC236}">
                <a16:creationId xmlns:a16="http://schemas.microsoft.com/office/drawing/2014/main" id="{04263468-0601-4761-B424-382A15FDABA2}"/>
              </a:ext>
            </a:extLst>
          </p:cNvPr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41"/>
          <a:stretch>
            <a:fillRect/>
          </a:stretch>
        </p:blipFill>
        <p:spPr>
          <a:xfrm>
            <a:off x="2788452" y="3141533"/>
            <a:ext cx="2200847" cy="1664352"/>
          </a:xfrm>
          <a:prstGeom prst="rect">
            <a:avLst/>
          </a:prstGeom>
        </p:spPr>
      </p:pic>
      <p:pic>
        <p:nvPicPr>
          <p:cNvPr id="27" name="Obrázek 26">
            <a:extLst>
              <a:ext uri="{FF2B5EF4-FFF2-40B4-BE49-F238E27FC236}">
                <a16:creationId xmlns:a16="http://schemas.microsoft.com/office/drawing/2014/main" id="{313DFA1D-1CDD-45DB-91BE-6C7C0E20F707}"/>
              </a:ext>
            </a:extLst>
          </p:cNvPr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42"/>
          <a:stretch>
            <a:fillRect/>
          </a:stretch>
        </p:blipFill>
        <p:spPr>
          <a:xfrm>
            <a:off x="4983383" y="3156296"/>
            <a:ext cx="2225233" cy="1664352"/>
          </a:xfrm>
          <a:prstGeom prst="rect">
            <a:avLst/>
          </a:prstGeom>
        </p:spPr>
      </p:pic>
      <p:pic>
        <p:nvPicPr>
          <p:cNvPr id="28" name="Obrázek 27">
            <a:extLst>
              <a:ext uri="{FF2B5EF4-FFF2-40B4-BE49-F238E27FC236}">
                <a16:creationId xmlns:a16="http://schemas.microsoft.com/office/drawing/2014/main" id="{A5CE923F-1C86-469A-AF75-D3A898CE8E62}"/>
              </a:ext>
            </a:extLst>
          </p:cNvPr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43"/>
          <a:stretch>
            <a:fillRect/>
          </a:stretch>
        </p:blipFill>
        <p:spPr>
          <a:xfrm>
            <a:off x="7204725" y="3150199"/>
            <a:ext cx="2200847" cy="1670449"/>
          </a:xfrm>
          <a:prstGeom prst="rect">
            <a:avLst/>
          </a:prstGeom>
        </p:spPr>
      </p:pic>
      <p:pic>
        <p:nvPicPr>
          <p:cNvPr id="29" name="Obrázek 28">
            <a:extLst>
              <a:ext uri="{FF2B5EF4-FFF2-40B4-BE49-F238E27FC236}">
                <a16:creationId xmlns:a16="http://schemas.microsoft.com/office/drawing/2014/main" id="{60A07A24-0562-4754-920E-05A664D0B9D3}"/>
              </a:ext>
            </a:extLst>
          </p:cNvPr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44"/>
          <a:stretch>
            <a:fillRect/>
          </a:stretch>
        </p:blipFill>
        <p:spPr>
          <a:xfrm>
            <a:off x="9376411" y="3175636"/>
            <a:ext cx="2225233" cy="1670449"/>
          </a:xfrm>
          <a:prstGeom prst="rect">
            <a:avLst/>
          </a:prstGeom>
        </p:spPr>
      </p:pic>
      <p:pic>
        <p:nvPicPr>
          <p:cNvPr id="30" name="Obrázek 29">
            <a:extLst>
              <a:ext uri="{FF2B5EF4-FFF2-40B4-BE49-F238E27FC236}">
                <a16:creationId xmlns:a16="http://schemas.microsoft.com/office/drawing/2014/main" id="{8599AED3-EBF3-4220-976E-B7394595CC23}"/>
              </a:ext>
            </a:extLst>
          </p:cNvPr>
          <p:cNvPicPr>
            <a:picLocks noChangeAspect="1"/>
          </p:cNvPicPr>
          <p:nvPr>
            <p:custDataLst>
              <p:tags r:id="rId30"/>
            </p:custDataLst>
          </p:nvPr>
        </p:nvPicPr>
        <p:blipFill>
          <a:blip r:embed="rId45"/>
          <a:stretch>
            <a:fillRect/>
          </a:stretch>
        </p:blipFill>
        <p:spPr>
          <a:xfrm>
            <a:off x="614742" y="5201571"/>
            <a:ext cx="2200847" cy="1664352"/>
          </a:xfrm>
          <a:prstGeom prst="rect">
            <a:avLst/>
          </a:prstGeom>
        </p:spPr>
      </p:pic>
      <p:pic>
        <p:nvPicPr>
          <p:cNvPr id="31" name="Obrázek 30">
            <a:extLst>
              <a:ext uri="{FF2B5EF4-FFF2-40B4-BE49-F238E27FC236}">
                <a16:creationId xmlns:a16="http://schemas.microsoft.com/office/drawing/2014/main" id="{8588F0EE-3607-4B21-B1E9-B35900787048}"/>
              </a:ext>
            </a:extLst>
          </p:cNvPr>
          <p:cNvPicPr>
            <a:picLocks noChangeAspect="1"/>
          </p:cNvPicPr>
          <p:nvPr>
            <p:custDataLst>
              <p:tags r:id="rId31"/>
            </p:custDataLst>
          </p:nvPr>
        </p:nvPicPr>
        <p:blipFill>
          <a:blip r:embed="rId46"/>
          <a:stretch>
            <a:fillRect/>
          </a:stretch>
        </p:blipFill>
        <p:spPr>
          <a:xfrm>
            <a:off x="2783998" y="5201892"/>
            <a:ext cx="2225233" cy="1664352"/>
          </a:xfrm>
          <a:prstGeom prst="rect">
            <a:avLst/>
          </a:prstGeom>
        </p:spPr>
      </p:pic>
      <p:pic>
        <p:nvPicPr>
          <p:cNvPr id="35" name="Obrázek 34">
            <a:extLst>
              <a:ext uri="{FF2B5EF4-FFF2-40B4-BE49-F238E27FC236}">
                <a16:creationId xmlns:a16="http://schemas.microsoft.com/office/drawing/2014/main" id="{AC009432-1F16-41B5-9C97-269BAEFE4349}"/>
              </a:ext>
            </a:extLst>
          </p:cNvPr>
          <p:cNvPicPr>
            <a:picLocks noChangeAspect="1"/>
          </p:cNvPicPr>
          <p:nvPr>
            <p:custDataLst>
              <p:tags r:id="rId32"/>
            </p:custDataLst>
          </p:nvPr>
        </p:nvPicPr>
        <p:blipFill>
          <a:blip r:embed="rId47"/>
          <a:stretch>
            <a:fillRect/>
          </a:stretch>
        </p:blipFill>
        <p:spPr>
          <a:xfrm>
            <a:off x="4995575" y="5211765"/>
            <a:ext cx="2200847" cy="1670449"/>
          </a:xfrm>
          <a:prstGeom prst="rect">
            <a:avLst/>
          </a:prstGeom>
        </p:spPr>
      </p:pic>
      <p:pic>
        <p:nvPicPr>
          <p:cNvPr id="36" name="Obrázek 35">
            <a:extLst>
              <a:ext uri="{FF2B5EF4-FFF2-40B4-BE49-F238E27FC236}">
                <a16:creationId xmlns:a16="http://schemas.microsoft.com/office/drawing/2014/main" id="{087D0F50-832A-4952-90C5-250C6068C47A}"/>
              </a:ext>
            </a:extLst>
          </p:cNvPr>
          <p:cNvPicPr>
            <a:picLocks noChangeAspect="1"/>
          </p:cNvPicPr>
          <p:nvPr>
            <p:custDataLst>
              <p:tags r:id="rId33"/>
            </p:custDataLst>
          </p:nvPr>
        </p:nvPicPr>
        <p:blipFill>
          <a:blip r:embed="rId48"/>
          <a:stretch>
            <a:fillRect/>
          </a:stretch>
        </p:blipFill>
        <p:spPr>
          <a:xfrm>
            <a:off x="7192531" y="5211764"/>
            <a:ext cx="2225233" cy="167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377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64994" y="39452"/>
            <a:ext cx="11855555" cy="576000"/>
          </a:xfrm>
        </p:spPr>
        <p:txBody>
          <a:bodyPr/>
          <a:lstStyle/>
          <a:p>
            <a:pPr algn="ctr"/>
            <a:r>
              <a:rPr lang="cs-CZ" sz="2400" dirty="0"/>
              <a:t>Testy ve školách – souhrnné hodnocení </a:t>
            </a:r>
          </a:p>
        </p:txBody>
      </p:sp>
      <p:sp>
        <p:nvSpPr>
          <p:cNvPr id="19" name="TextBox 4">
            <a:extLst>
              <a:ext uri="{FF2B5EF4-FFF2-40B4-BE49-F238E27FC236}">
                <a16:creationId xmlns:a16="http://schemas.microsoft.com/office/drawing/2014/main" id="{9F9BCD63-50E0-4D36-9A76-86F564E370F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63825" y="747481"/>
            <a:ext cx="2848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i="1" dirty="0">
                <a:solidFill>
                  <a:srgbClr val="000000"/>
                </a:solidFill>
              </a:rPr>
              <a:t>Datum exportu: 23. 6. 2021 18:00</a:t>
            </a:r>
            <a:endParaRPr lang="cs-CZ" sz="1400" i="1" dirty="0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8E40EDBC-756B-45F8-84B9-3427EA067CA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70284" y="6550223"/>
            <a:ext cx="11584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i="1" dirty="0"/>
              <a:t>Výsledky všech testů v rámci testování ve školách bez ohledu na věk žáka.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5209200" y="664068"/>
            <a:ext cx="6878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1400" i="1" dirty="0"/>
              <a:t>Podkladem pro tabulku jsou agregované výsledky testů hlášené přímo ze škol. </a:t>
            </a:r>
          </a:p>
          <a:p>
            <a:pPr algn="r"/>
            <a:r>
              <a:rPr lang="cs-CZ" sz="1400" i="1" dirty="0"/>
              <a:t>Jde tedy o průběžná data bez následných konfirmací. </a:t>
            </a:r>
          </a:p>
        </p:txBody>
      </p:sp>
      <p:graphicFrame>
        <p:nvGraphicFramePr>
          <p:cNvPr id="8" name="Tabulka 7">
            <a:extLst>
              <a:ext uri="{FF2B5EF4-FFF2-40B4-BE49-F238E27FC236}">
                <a16:creationId xmlns:a16="http://schemas.microsoft.com/office/drawing/2014/main" id="{F1B2813A-2CA1-4F5B-B64B-BCC96580771B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364194989"/>
              </p:ext>
            </p:extLst>
          </p:nvPr>
        </p:nvGraphicFramePr>
        <p:xfrm>
          <a:off x="263825" y="1187288"/>
          <a:ext cx="11657891" cy="5274830"/>
        </p:xfrm>
        <a:graphic>
          <a:graphicData uri="http://schemas.openxmlformats.org/drawingml/2006/table">
            <a:tbl>
              <a:tblPr/>
              <a:tblGrid>
                <a:gridCol w="1434913">
                  <a:extLst>
                    <a:ext uri="{9D8B030D-6E8A-4147-A177-3AD203B41FA5}">
                      <a16:colId xmlns:a16="http://schemas.microsoft.com/office/drawing/2014/main" val="661560722"/>
                    </a:ext>
                  </a:extLst>
                </a:gridCol>
                <a:gridCol w="1649506">
                  <a:extLst>
                    <a:ext uri="{9D8B030D-6E8A-4147-A177-3AD203B41FA5}">
                      <a16:colId xmlns:a16="http://schemas.microsoft.com/office/drawing/2014/main" val="2506814337"/>
                    </a:ext>
                  </a:extLst>
                </a:gridCol>
                <a:gridCol w="1461247">
                  <a:extLst>
                    <a:ext uri="{9D8B030D-6E8A-4147-A177-3AD203B41FA5}">
                      <a16:colId xmlns:a16="http://schemas.microsoft.com/office/drawing/2014/main" val="215986214"/>
                    </a:ext>
                  </a:extLst>
                </a:gridCol>
                <a:gridCol w="1756853">
                  <a:extLst>
                    <a:ext uri="{9D8B030D-6E8A-4147-A177-3AD203B41FA5}">
                      <a16:colId xmlns:a16="http://schemas.microsoft.com/office/drawing/2014/main" val="571367351"/>
                    </a:ext>
                  </a:extLst>
                </a:gridCol>
                <a:gridCol w="1575630">
                  <a:extLst>
                    <a:ext uri="{9D8B030D-6E8A-4147-A177-3AD203B41FA5}">
                      <a16:colId xmlns:a16="http://schemas.microsoft.com/office/drawing/2014/main" val="361299477"/>
                    </a:ext>
                  </a:extLst>
                </a:gridCol>
                <a:gridCol w="1611037">
                  <a:extLst>
                    <a:ext uri="{9D8B030D-6E8A-4147-A177-3AD203B41FA5}">
                      <a16:colId xmlns:a16="http://schemas.microsoft.com/office/drawing/2014/main" val="604021784"/>
                    </a:ext>
                  </a:extLst>
                </a:gridCol>
                <a:gridCol w="1847659">
                  <a:extLst>
                    <a:ext uri="{9D8B030D-6E8A-4147-A177-3AD203B41FA5}">
                      <a16:colId xmlns:a16="http://schemas.microsoft.com/office/drawing/2014/main" val="3985373225"/>
                    </a:ext>
                  </a:extLst>
                </a:gridCol>
                <a:gridCol w="321046">
                  <a:extLst>
                    <a:ext uri="{9D8B030D-6E8A-4147-A177-3AD203B41FA5}">
                      <a16:colId xmlns:a16="http://schemas.microsoft.com/office/drawing/2014/main" val="2540171068"/>
                    </a:ext>
                  </a:extLst>
                </a:gridCol>
              </a:tblGrid>
              <a:tr h="407006">
                <a:tc rowSpan="2">
                  <a:txBody>
                    <a:bodyPr/>
                    <a:lstStyle/>
                    <a:p>
                      <a:pPr algn="ctr"/>
                      <a:r>
                        <a:rPr lang="cs-CZ" b="1" dirty="0">
                          <a:effectLst/>
                        </a:rPr>
                        <a:t>Hodnocený týden </a:t>
                      </a:r>
                    </a:p>
                  </a:txBody>
                  <a:tcPr marL="44450" marR="4445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cs-CZ" b="1" dirty="0">
                          <a:solidFill>
                            <a:schemeClr val="tx1"/>
                          </a:solidFill>
                          <a:effectLst/>
                        </a:rPr>
                        <a:t>Žáci*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b="1" dirty="0">
                          <a:solidFill>
                            <a:schemeClr val="tx1"/>
                          </a:solidFill>
                          <a:effectLst/>
                        </a:rPr>
                        <a:t>Zaměstnanci 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382023"/>
                  </a:ext>
                </a:extLst>
              </a:tr>
              <a:tr h="779037">
                <a:tc vMerge="1">
                  <a:txBody>
                    <a:bodyPr/>
                    <a:lstStyle/>
                    <a:p>
                      <a:pPr algn="ctr"/>
                      <a:endParaRPr lang="cs-CZ" dirty="0">
                        <a:effectLst/>
                      </a:endParaRPr>
                    </a:p>
                  </a:txBody>
                  <a:tcPr marL="44450" marR="4445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1" dirty="0">
                          <a:solidFill>
                            <a:schemeClr val="tx1"/>
                          </a:solidFill>
                          <a:effectLst/>
                        </a:rPr>
                        <a:t>Záchyt v % provedených testů</a:t>
                      </a:r>
                      <a:endParaRPr lang="cs-CZ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1" dirty="0">
                          <a:solidFill>
                            <a:schemeClr val="tx1"/>
                          </a:solidFill>
                          <a:effectLst/>
                        </a:rPr>
                        <a:t>Záchyt na 100tis. testů</a:t>
                      </a:r>
                      <a:endParaRPr lang="cs-CZ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1" dirty="0">
                          <a:solidFill>
                            <a:schemeClr val="tx1"/>
                          </a:solidFill>
                          <a:effectLst/>
                        </a:rPr>
                        <a:t>% neprůkazných testů</a:t>
                      </a:r>
                      <a:endParaRPr lang="cs-CZ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1" dirty="0">
                          <a:solidFill>
                            <a:schemeClr val="tx1"/>
                          </a:solidFill>
                          <a:effectLst/>
                        </a:rPr>
                        <a:t>Záchyt v % provedených testů</a:t>
                      </a:r>
                      <a:endParaRPr lang="cs-CZ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1" dirty="0">
                          <a:solidFill>
                            <a:schemeClr val="tx1"/>
                          </a:solidFill>
                          <a:effectLst/>
                        </a:rPr>
                        <a:t>Záchyt na 100tis. testů</a:t>
                      </a:r>
                      <a:endParaRPr lang="cs-CZ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b="1" dirty="0"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</a:p>
                    <a:p>
                      <a:pPr algn="ctr"/>
                      <a:r>
                        <a:rPr lang="cs-CZ" b="1" dirty="0">
                          <a:solidFill>
                            <a:schemeClr val="tx1"/>
                          </a:solidFill>
                          <a:effectLst/>
                        </a:rPr>
                        <a:t>neprůkazných testů</a:t>
                      </a:r>
                      <a:endParaRPr lang="cs-CZ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668919"/>
                  </a:ext>
                </a:extLst>
              </a:tr>
              <a:tr h="528375"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Týden 1</a:t>
                      </a:r>
                    </a:p>
                    <a:p>
                      <a:pPr algn="ctr" fontAlgn="b"/>
                      <a:r>
                        <a:rPr lang="cs-CZ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10.5. – 16.5.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1600" dirty="0"/>
                    </a:p>
                  </a:txBody>
                  <a:tcPr>
                    <a:lnL>
                      <a:noFill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919800"/>
                  </a:ext>
                </a:extLst>
              </a:tr>
              <a:tr h="528375"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Týden 2</a:t>
                      </a:r>
                    </a:p>
                    <a:p>
                      <a:pPr algn="ctr" fontAlgn="b"/>
                      <a:r>
                        <a:rPr lang="cs-CZ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17.5. – 23.5.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1600" dirty="0"/>
                    </a:p>
                  </a:txBody>
                  <a:tcPr>
                    <a:lnL>
                      <a:noFill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1906264"/>
                  </a:ext>
                </a:extLst>
              </a:tr>
              <a:tr h="528375"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Týden 3</a:t>
                      </a:r>
                    </a:p>
                    <a:p>
                      <a:pPr algn="ctr" fontAlgn="b"/>
                      <a:r>
                        <a:rPr lang="cs-CZ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24.5. – 30.5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1600" dirty="0"/>
                    </a:p>
                  </a:txBody>
                  <a:tcPr>
                    <a:lnL>
                      <a:noFill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8076232"/>
                  </a:ext>
                </a:extLst>
              </a:tr>
              <a:tr h="528375"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Týden 3</a:t>
                      </a:r>
                    </a:p>
                    <a:p>
                      <a:pPr algn="ctr" fontAlgn="b"/>
                      <a:r>
                        <a:rPr lang="cs-CZ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31.5. – 6.6.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1600" dirty="0"/>
                    </a:p>
                  </a:txBody>
                  <a:tcPr>
                    <a:lnL>
                      <a:noFill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5249894"/>
                  </a:ext>
                </a:extLst>
              </a:tr>
              <a:tr h="528375"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Týden 5</a:t>
                      </a:r>
                    </a:p>
                    <a:p>
                      <a:pPr algn="ctr" fontAlgn="b"/>
                      <a:r>
                        <a:rPr lang="cs-CZ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7.6. – 13.6.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1600" dirty="0"/>
                    </a:p>
                  </a:txBody>
                  <a:tcPr>
                    <a:lnL>
                      <a:noFill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8433359"/>
                  </a:ext>
                </a:extLst>
              </a:tr>
              <a:tr h="528375"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Týden 6</a:t>
                      </a:r>
                    </a:p>
                    <a:p>
                      <a:pPr algn="ctr" fontAlgn="b"/>
                      <a:r>
                        <a:rPr lang="cs-CZ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14.6. – 20.6.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1600" dirty="0"/>
                    </a:p>
                  </a:txBody>
                  <a:tcPr>
                    <a:lnL>
                      <a:noFill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4490130"/>
                  </a:ext>
                </a:extLst>
              </a:tr>
              <a:tr h="528375"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21.6. – 22.6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1600" i="1" dirty="0"/>
                    </a:p>
                  </a:txBody>
                  <a:tcPr>
                    <a:lnL>
                      <a:noFill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0614454"/>
                  </a:ext>
                </a:extLst>
              </a:tr>
              <a:tr h="346239"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cs-CZ" sz="1600" dirty="0"/>
                    </a:p>
                  </a:txBody>
                  <a:tcPr>
                    <a:lnL>
                      <a:noFill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6247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4815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346" y="3769310"/>
            <a:ext cx="11905307" cy="1802816"/>
          </a:xfrm>
        </p:spPr>
        <p:txBody>
          <a:bodyPr>
            <a:normAutofit/>
          </a:bodyPr>
          <a:lstStyle/>
          <a:p>
            <a:r>
              <a:rPr lang="cs-CZ" sz="4000" b="1" dirty="0"/>
              <a:t>Výsledky testů ze škol v relaci s celkovými populačními záchyty nemoci u dětí </a:t>
            </a:r>
            <a:endParaRPr lang="cs-CZ" sz="4000" i="1" dirty="0"/>
          </a:p>
        </p:txBody>
      </p:sp>
    </p:spTree>
    <p:extLst>
      <p:ext uri="{BB962C8B-B14F-4D97-AF65-F5344CB8AC3E}">
        <p14:creationId xmlns:p14="http://schemas.microsoft.com/office/powerpoint/2010/main" val="2013923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/>
          <p:cNvSpPr txBox="1"/>
          <p:nvPr>
            <p:custDataLst>
              <p:tags r:id="rId1"/>
            </p:custDataLst>
          </p:nvPr>
        </p:nvSpPr>
        <p:spPr>
          <a:xfrm>
            <a:off x="114300" y="412883"/>
            <a:ext cx="1182052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</a:rPr>
              <a:t>Všechny pozitivně potvrzené případy jsou šetřeny epidemiology</a:t>
            </a:r>
            <a:r>
              <a:rPr kumimoji="0" lang="cs-CZ" sz="28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</a:rPr>
              <a:t> na KHS. Tato šetření umožňují odlišit děti pravděpodobně nakažené v souvislosti se školní docházkou. U dětí ve věku 5 – 11 let, které jsou ve škole nejdéle, prokázalo epidemické šetření KHS u 30</a:t>
            </a:r>
            <a:r>
              <a:rPr lang="cs-CZ" sz="2800" b="1" dirty="0">
                <a:cs typeface="Arial" panose="020B0604020202020204" pitchFamily="34" charset="0"/>
              </a:rPr>
              <a:t> % ze všech zachycených nákaz souvislost se školou. Dále tento podíl nákaz souvisejících se školou klesá k 20 % (věková kategorie 12 – 15 let) a k 4 % (věková kategorie 16 – 19 let).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s-CZ" sz="2800" b="1" dirty="0"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s-CZ" sz="2800" b="1" dirty="0">
              <a:cs typeface="Arial" panose="020B0604020202020204" pitchFamily="34" charset="0"/>
            </a:endParaRPr>
          </a:p>
          <a:p>
            <a:pPr lvl="0" algn="ctr">
              <a:defRPr/>
            </a:pPr>
            <a:r>
              <a:rPr lang="cs-CZ" sz="2800" b="1" dirty="0">
                <a:solidFill>
                  <a:srgbClr val="C00000"/>
                </a:solidFill>
                <a:cs typeface="Arial" panose="020B0604020202020204" pitchFamily="34" charset="0"/>
              </a:rPr>
              <a:t>Zvýšené záchyty ve více krajích (nejvíce v Kraji Vysočina) se zatím promítly pouze do mírně navýšeného počtu pozitivních žáků zachycených na 100tis. AG testů (celorepublikově jde o nárůst z počtu 36 záchytů na 100 tis. testů na hodnotu 43). Situace bude dále denně sledována. Šetření KHS zatím nenavyšují počet nákaz žáků a studentů souvisejících se školní docházkou. </a:t>
            </a:r>
            <a:endParaRPr lang="cs-CZ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7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 txBox="1">
            <a:spLocks/>
          </p:cNvSpPr>
          <p:nvPr/>
        </p:nvSpPr>
        <p:spPr>
          <a:xfrm>
            <a:off x="430358" y="619620"/>
            <a:ext cx="11249025" cy="871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cs-CZ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0" name="Šipka dolů 9"/>
          <p:cNvSpPr/>
          <p:nvPr/>
        </p:nvSpPr>
        <p:spPr>
          <a:xfrm>
            <a:off x="5041176" y="3287791"/>
            <a:ext cx="1551709" cy="3929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Šipka dolů 5"/>
          <p:cNvSpPr/>
          <p:nvPr/>
        </p:nvSpPr>
        <p:spPr>
          <a:xfrm>
            <a:off x="5041175" y="6206755"/>
            <a:ext cx="1551709" cy="3929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1258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64994" y="39452"/>
            <a:ext cx="11855555" cy="576000"/>
          </a:xfrm>
        </p:spPr>
        <p:txBody>
          <a:bodyPr/>
          <a:lstStyle/>
          <a:p>
            <a:pPr algn="ctr"/>
            <a:r>
              <a:rPr lang="cs-CZ" sz="3000" dirty="0"/>
              <a:t>Testy hlášení ze škol – průběžné výsledky</a:t>
            </a:r>
          </a:p>
        </p:txBody>
      </p:sp>
      <p:sp>
        <p:nvSpPr>
          <p:cNvPr id="3" name="TextovéPole 2"/>
          <p:cNvSpPr txBox="1"/>
          <p:nvPr>
            <p:custDataLst>
              <p:tags r:id="rId2"/>
            </p:custDataLst>
          </p:nvPr>
        </p:nvSpPr>
        <p:spPr>
          <a:xfrm>
            <a:off x="224157" y="6476694"/>
            <a:ext cx="12097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i="1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rPr>
              <a:t>* CELKOVÝ SOUHRN V DATECH</a:t>
            </a:r>
            <a:r>
              <a:rPr kumimoji="0" lang="cs-CZ" sz="1600" i="1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rPr>
              <a:t> </a:t>
            </a:r>
            <a:r>
              <a:rPr lang="cs-CZ" sz="1600" i="1" dirty="0">
                <a:solidFill>
                  <a:srgbClr val="000000"/>
                </a:solidFill>
                <a:latin typeface="Arial" panose="020B0604020202020204"/>
              </a:rPr>
              <a:t>(bez dělení na </a:t>
            </a:r>
            <a:r>
              <a:rPr lang="cs-CZ" sz="1600" i="1" dirty="0">
                <a:latin typeface="Arial" panose="020B0604020202020204"/>
              </a:rPr>
              <a:t>věkové kategorie žáků, které nejsou v datech testování ve školách k dispozici)</a:t>
            </a:r>
            <a:r>
              <a:rPr kumimoji="0" lang="cs-CZ" sz="1600" i="1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</a:rPr>
              <a:t> </a:t>
            </a:r>
          </a:p>
        </p:txBody>
      </p:sp>
      <p:sp>
        <p:nvSpPr>
          <p:cNvPr id="6" name="TextovéPole 5"/>
          <p:cNvSpPr txBox="1"/>
          <p:nvPr>
            <p:custDataLst>
              <p:tags r:id="rId3"/>
            </p:custDataLst>
          </p:nvPr>
        </p:nvSpPr>
        <p:spPr>
          <a:xfrm>
            <a:off x="4455775" y="3156370"/>
            <a:ext cx="2221250" cy="769441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2200" b="1" dirty="0">
                <a:solidFill>
                  <a:srgbClr val="FFFFFF"/>
                </a:solidFill>
                <a:latin typeface="Arial" panose="020B0604020202020204"/>
              </a:rPr>
              <a:t>9 993 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tis. testů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2200" b="1" dirty="0">
                <a:solidFill>
                  <a:srgbClr val="FFFFFF"/>
                </a:solidFill>
                <a:latin typeface="Arial" panose="020B0604020202020204"/>
              </a:rPr>
              <a:t>4 289 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záchytů</a:t>
            </a:r>
          </a:p>
        </p:txBody>
      </p:sp>
      <p:sp>
        <p:nvSpPr>
          <p:cNvPr id="8" name="Šipka doprava 7"/>
          <p:cNvSpPr/>
          <p:nvPr/>
        </p:nvSpPr>
        <p:spPr>
          <a:xfrm>
            <a:off x="7150615" y="3324401"/>
            <a:ext cx="733246" cy="3881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" name="TextovéPole 8"/>
          <p:cNvSpPr txBox="1"/>
          <p:nvPr>
            <p:custDataLst>
              <p:tags r:id="rId4"/>
            </p:custDataLst>
          </p:nvPr>
        </p:nvSpPr>
        <p:spPr>
          <a:xfrm>
            <a:off x="8286750" y="3158610"/>
            <a:ext cx="2475781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</a:rPr>
              <a:t>Cca 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</a:rPr>
              <a:t>43</a:t>
            </a:r>
            <a:r>
              <a:rPr kumimoji="0" lang="cs-CZ" sz="2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</a:rPr>
              <a:t> záchytů na 100tis. testů</a:t>
            </a:r>
          </a:p>
        </p:txBody>
      </p:sp>
      <p:sp>
        <p:nvSpPr>
          <p:cNvPr id="10" name="TextovéPole 9"/>
          <p:cNvSpPr txBox="1"/>
          <p:nvPr>
            <p:custDataLst>
              <p:tags r:id="rId5"/>
            </p:custDataLst>
          </p:nvPr>
        </p:nvSpPr>
        <p:spPr>
          <a:xfrm>
            <a:off x="456172" y="3275726"/>
            <a:ext cx="2767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3200" b="1" i="1" dirty="0">
                <a:solidFill>
                  <a:srgbClr val="000000"/>
                </a:solidFill>
                <a:latin typeface="Arial" panose="020B0604020202020204"/>
              </a:rPr>
              <a:t>Ž</a:t>
            </a:r>
            <a:r>
              <a:rPr kumimoji="0" lang="cs-CZ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áci</a:t>
            </a:r>
            <a:r>
              <a:rPr kumimoji="0" lang="cs-CZ" sz="3200" b="1" i="1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* </a:t>
            </a:r>
            <a:endParaRPr kumimoji="0" lang="cs-CZ" sz="32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" name="TextovéPole 10"/>
          <p:cNvSpPr txBox="1"/>
          <p:nvPr>
            <p:custDataLst>
              <p:tags r:id="rId6"/>
            </p:custDataLst>
          </p:nvPr>
        </p:nvSpPr>
        <p:spPr>
          <a:xfrm>
            <a:off x="4417674" y="1170788"/>
            <a:ext cx="2160227" cy="769441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1 640 tis. testů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2200" b="1" dirty="0">
                <a:solidFill>
                  <a:srgbClr val="FFFFFF"/>
                </a:solidFill>
                <a:latin typeface="Arial" panose="020B0604020202020204"/>
              </a:rPr>
              <a:t>647 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záchytů</a:t>
            </a:r>
          </a:p>
        </p:txBody>
      </p:sp>
      <p:sp>
        <p:nvSpPr>
          <p:cNvPr id="12" name="Šipka doprava 11"/>
          <p:cNvSpPr/>
          <p:nvPr/>
        </p:nvSpPr>
        <p:spPr>
          <a:xfrm>
            <a:off x="7172504" y="1407712"/>
            <a:ext cx="733246" cy="3881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" name="TextovéPole 12"/>
          <p:cNvSpPr txBox="1"/>
          <p:nvPr>
            <p:custDataLst>
              <p:tags r:id="rId7"/>
            </p:custDataLst>
          </p:nvPr>
        </p:nvSpPr>
        <p:spPr>
          <a:xfrm>
            <a:off x="8286749" y="1226505"/>
            <a:ext cx="2475781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Cca 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39</a:t>
            </a:r>
            <a:r>
              <a:rPr kumimoji="0" lang="cs-CZ" sz="2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záchytů na 100tis. testů</a:t>
            </a:r>
          </a:p>
        </p:txBody>
      </p:sp>
      <p:sp>
        <p:nvSpPr>
          <p:cNvPr id="14" name="TextovéPole 13"/>
          <p:cNvSpPr txBox="1"/>
          <p:nvPr/>
        </p:nvSpPr>
        <p:spPr>
          <a:xfrm>
            <a:off x="456172" y="1367895"/>
            <a:ext cx="2767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Zaměstnanci</a:t>
            </a:r>
          </a:p>
        </p:txBody>
      </p:sp>
      <p:sp>
        <p:nvSpPr>
          <p:cNvPr id="19" name="TextBox 4">
            <a:extLst>
              <a:ext uri="{FF2B5EF4-FFF2-40B4-BE49-F238E27FC236}">
                <a16:creationId xmlns:a16="http://schemas.microsoft.com/office/drawing/2014/main" id="{9F9BCD63-50E0-4D36-9A76-86F564E370FE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0" y="648748"/>
            <a:ext cx="2848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i="1" dirty="0">
                <a:solidFill>
                  <a:srgbClr val="000000"/>
                </a:solidFill>
              </a:rPr>
              <a:t>Datum exportu: 23. 6. 2021 18:00</a:t>
            </a:r>
            <a:endParaRPr lang="cs-CZ" sz="1400" i="1" dirty="0"/>
          </a:p>
        </p:txBody>
      </p:sp>
      <p:sp>
        <p:nvSpPr>
          <p:cNvPr id="15" name="TextovéPole 14"/>
          <p:cNvSpPr txBox="1"/>
          <p:nvPr>
            <p:custDataLst>
              <p:tags r:id="rId9"/>
            </p:custDataLst>
          </p:nvPr>
        </p:nvSpPr>
        <p:spPr>
          <a:xfrm>
            <a:off x="292231" y="4849009"/>
            <a:ext cx="3182928" cy="135421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chemeClr val="bg1"/>
                </a:solidFill>
              </a:rPr>
              <a:t>Za sledované období bylo v </a:t>
            </a:r>
            <a:r>
              <a:rPr lang="cs-CZ" sz="2000" b="1" dirty="0">
                <a:solidFill>
                  <a:schemeClr val="bg1"/>
                </a:solidFill>
              </a:rPr>
              <a:t>ISIN</a:t>
            </a:r>
            <a:r>
              <a:rPr lang="cs-CZ" sz="2000" dirty="0">
                <a:solidFill>
                  <a:schemeClr val="bg1"/>
                </a:solidFill>
              </a:rPr>
              <a:t> celkem zachyceno</a:t>
            </a:r>
            <a:br>
              <a:rPr lang="cs-CZ" sz="2000" dirty="0">
                <a:solidFill>
                  <a:schemeClr val="bg1"/>
                </a:solidFill>
              </a:rPr>
            </a:br>
            <a:r>
              <a:rPr lang="cs-CZ" sz="2000" b="1" dirty="0">
                <a:solidFill>
                  <a:srgbClr val="FFFFFF"/>
                </a:solidFill>
                <a:latin typeface="Arial" panose="020B0604020202020204" pitchFamily="34" charset="0"/>
              </a:rPr>
              <a:t>11 279 </a:t>
            </a:r>
            <a:r>
              <a:rPr lang="cs-CZ" sz="2000" dirty="0">
                <a:solidFill>
                  <a:schemeClr val="bg1"/>
                </a:solidFill>
              </a:rPr>
              <a:t>nákaz u dětí </a:t>
            </a:r>
          </a:p>
          <a:p>
            <a:r>
              <a:rPr lang="cs-CZ" sz="2000" dirty="0">
                <a:solidFill>
                  <a:schemeClr val="bg1"/>
                </a:solidFill>
              </a:rPr>
              <a:t>(5 – 15 let)</a:t>
            </a:r>
            <a:r>
              <a:rPr lang="cs-CZ" sz="2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6" name="TextovéPole 15"/>
          <p:cNvSpPr txBox="1"/>
          <p:nvPr>
            <p:custDataLst>
              <p:tags r:id="rId10"/>
            </p:custDataLst>
          </p:nvPr>
        </p:nvSpPr>
        <p:spPr>
          <a:xfrm>
            <a:off x="8964951" y="4973578"/>
            <a:ext cx="3210419" cy="11079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2200" dirty="0"/>
              <a:t>Testy provedené přímo ve školách potvrdily </a:t>
            </a:r>
          </a:p>
          <a:p>
            <a:r>
              <a:rPr lang="cs-CZ" sz="2200" b="1" dirty="0"/>
              <a:t>4 289 </a:t>
            </a:r>
            <a:r>
              <a:rPr lang="cs-CZ" sz="2200" dirty="0"/>
              <a:t>záchytů nákazy</a:t>
            </a:r>
          </a:p>
        </p:txBody>
      </p:sp>
      <p:sp>
        <p:nvSpPr>
          <p:cNvPr id="17" name="TextovéPole 16"/>
          <p:cNvSpPr txBox="1"/>
          <p:nvPr>
            <p:custDataLst>
              <p:tags r:id="rId11"/>
            </p:custDataLst>
          </p:nvPr>
        </p:nvSpPr>
        <p:spPr>
          <a:xfrm>
            <a:off x="4196094" y="4573164"/>
            <a:ext cx="4330707" cy="17851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2200" dirty="0"/>
              <a:t>Epidemická šetření všech záznamů v </a:t>
            </a:r>
            <a:r>
              <a:rPr lang="cs-CZ" sz="2200" b="1" dirty="0"/>
              <a:t>ISIN</a:t>
            </a:r>
            <a:r>
              <a:rPr lang="cs-CZ" sz="2200" dirty="0"/>
              <a:t> prokázala </a:t>
            </a:r>
          </a:p>
          <a:p>
            <a:r>
              <a:rPr lang="cs-CZ" sz="2200" b="1" dirty="0"/>
              <a:t>2 996 </a:t>
            </a:r>
            <a:r>
              <a:rPr lang="cs-CZ" sz="2200" dirty="0"/>
              <a:t>nákaz dětí ve věku 5 – 15 let pravděpodobně souvisejících se školním kolektivem </a:t>
            </a:r>
          </a:p>
        </p:txBody>
      </p:sp>
      <p:cxnSp>
        <p:nvCxnSpPr>
          <p:cNvPr id="4" name="Přímá spojnice 3"/>
          <p:cNvCxnSpPr/>
          <p:nvPr/>
        </p:nvCxnSpPr>
        <p:spPr>
          <a:xfrm flipV="1">
            <a:off x="0" y="2505075"/>
            <a:ext cx="12192000" cy="285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Šipka doprava 4"/>
          <p:cNvSpPr/>
          <p:nvPr/>
        </p:nvSpPr>
        <p:spPr>
          <a:xfrm>
            <a:off x="3746873" y="3211878"/>
            <a:ext cx="342900" cy="7392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1" name="Šipka doprava 20"/>
          <p:cNvSpPr/>
          <p:nvPr/>
        </p:nvSpPr>
        <p:spPr>
          <a:xfrm>
            <a:off x="3475159" y="1210900"/>
            <a:ext cx="342900" cy="7392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3" name="Šipka doprava 22"/>
          <p:cNvSpPr/>
          <p:nvPr/>
        </p:nvSpPr>
        <p:spPr>
          <a:xfrm>
            <a:off x="3746873" y="5171249"/>
            <a:ext cx="342900" cy="7392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5" name="Šipka doprava 24"/>
          <p:cNvSpPr/>
          <p:nvPr/>
        </p:nvSpPr>
        <p:spPr>
          <a:xfrm rot="10800000">
            <a:off x="8583951" y="5171249"/>
            <a:ext cx="342900" cy="7392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4" name="TextovéPole 23"/>
          <p:cNvSpPr txBox="1"/>
          <p:nvPr/>
        </p:nvSpPr>
        <p:spPr>
          <a:xfrm>
            <a:off x="3649937" y="782752"/>
            <a:ext cx="3695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Testy ve školách </a:t>
            </a:r>
          </a:p>
        </p:txBody>
      </p:sp>
      <p:sp>
        <p:nvSpPr>
          <p:cNvPr id="26" name="TextovéPole 25"/>
          <p:cNvSpPr txBox="1"/>
          <p:nvPr/>
        </p:nvSpPr>
        <p:spPr>
          <a:xfrm>
            <a:off x="1659867" y="2046941"/>
            <a:ext cx="78697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Primární záchyty nahlášené do CFA bez konfirmace</a:t>
            </a:r>
          </a:p>
        </p:txBody>
      </p:sp>
      <p:sp>
        <p:nvSpPr>
          <p:cNvPr id="27" name="TextovéPole 26"/>
          <p:cNvSpPr txBox="1"/>
          <p:nvPr/>
        </p:nvSpPr>
        <p:spPr>
          <a:xfrm>
            <a:off x="3649937" y="2737924"/>
            <a:ext cx="3695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Testy ve školách </a:t>
            </a:r>
          </a:p>
        </p:txBody>
      </p:sp>
      <p:sp>
        <p:nvSpPr>
          <p:cNvPr id="28" name="TextovéPole 27"/>
          <p:cNvSpPr txBox="1"/>
          <p:nvPr>
            <p:custDataLst>
              <p:tags r:id="rId12"/>
            </p:custDataLst>
          </p:nvPr>
        </p:nvSpPr>
        <p:spPr>
          <a:xfrm>
            <a:off x="1659867" y="4002113"/>
            <a:ext cx="78697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Primární záchyty nahlášené do CFA bez konfirmace</a:t>
            </a:r>
          </a:p>
        </p:txBody>
      </p:sp>
      <p:sp>
        <p:nvSpPr>
          <p:cNvPr id="7" name="Ohnutá šipka 6"/>
          <p:cNvSpPr/>
          <p:nvPr/>
        </p:nvSpPr>
        <p:spPr>
          <a:xfrm rot="5400000">
            <a:off x="10300716" y="3727154"/>
            <a:ext cx="1318308" cy="77942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063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64994" y="39452"/>
            <a:ext cx="11855555" cy="576000"/>
          </a:xfrm>
        </p:spPr>
        <p:txBody>
          <a:bodyPr/>
          <a:lstStyle/>
          <a:p>
            <a:pPr algn="ctr"/>
            <a:r>
              <a:rPr lang="cs-CZ" sz="2400" dirty="0"/>
              <a:t>Populační záchyty nákazy u dětí různých věkových kategorií</a:t>
            </a:r>
          </a:p>
        </p:txBody>
      </p:sp>
      <p:sp>
        <p:nvSpPr>
          <p:cNvPr id="3" name="TextovéPole 2"/>
          <p:cNvSpPr txBox="1"/>
          <p:nvPr>
            <p:custDataLst>
              <p:tags r:id="rId2"/>
            </p:custDataLst>
          </p:nvPr>
        </p:nvSpPr>
        <p:spPr>
          <a:xfrm>
            <a:off x="224157" y="6476694"/>
            <a:ext cx="12097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i="1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rPr>
              <a:t>* CELKOVÝ </a:t>
            </a:r>
            <a:r>
              <a:rPr kumimoji="0" lang="cs-CZ" sz="1600" i="1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</a:rPr>
              <a:t>SOUHRN V DATECH</a:t>
            </a:r>
            <a:r>
              <a:rPr kumimoji="0" lang="cs-CZ" sz="1600" i="1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</a:rPr>
              <a:t> </a:t>
            </a:r>
            <a:r>
              <a:rPr lang="cs-CZ" sz="1600" i="1" dirty="0">
                <a:latin typeface="Arial" panose="020B0604020202020204"/>
              </a:rPr>
              <a:t>(bez dělení na věkové kategorie žáků, které nejsou v datech testování ve školách k dispozici)</a:t>
            </a:r>
            <a:r>
              <a:rPr kumimoji="0" lang="cs-CZ" sz="1600" i="1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</a:rPr>
              <a:t> </a:t>
            </a:r>
          </a:p>
        </p:txBody>
      </p:sp>
      <p:sp>
        <p:nvSpPr>
          <p:cNvPr id="10" name="TextovéPole 9"/>
          <p:cNvSpPr txBox="1"/>
          <p:nvPr>
            <p:custDataLst>
              <p:tags r:id="rId3"/>
            </p:custDataLst>
          </p:nvPr>
        </p:nvSpPr>
        <p:spPr>
          <a:xfrm>
            <a:off x="224157" y="1009108"/>
            <a:ext cx="2767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3200" b="1" i="1" dirty="0">
                <a:solidFill>
                  <a:srgbClr val="000000"/>
                </a:solidFill>
                <a:latin typeface="Arial" panose="020B0604020202020204"/>
              </a:rPr>
              <a:t>Děti 5 – 11 let</a:t>
            </a:r>
            <a:endParaRPr kumimoji="0" lang="cs-CZ" sz="32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TextBox 4">
            <a:extLst>
              <a:ext uri="{FF2B5EF4-FFF2-40B4-BE49-F238E27FC236}">
                <a16:creationId xmlns:a16="http://schemas.microsoft.com/office/drawing/2014/main" id="{9F9BCD63-50E0-4D36-9A76-86F564E370F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0" y="648748"/>
            <a:ext cx="2848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i="1" dirty="0">
                <a:solidFill>
                  <a:srgbClr val="000000"/>
                </a:solidFill>
              </a:rPr>
              <a:t>Datum exportu: 23. 6. 2021 18:00</a:t>
            </a:r>
            <a:endParaRPr lang="cs-CZ" sz="1400" i="1" dirty="0"/>
          </a:p>
        </p:txBody>
      </p:sp>
      <p:sp>
        <p:nvSpPr>
          <p:cNvPr id="15" name="TextovéPole 14"/>
          <p:cNvSpPr txBox="1"/>
          <p:nvPr>
            <p:custDataLst>
              <p:tags r:id="rId5"/>
            </p:custDataLst>
          </p:nvPr>
        </p:nvSpPr>
        <p:spPr>
          <a:xfrm>
            <a:off x="292231" y="1543834"/>
            <a:ext cx="4312272" cy="104644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chemeClr val="bg1"/>
                </a:solidFill>
              </a:rPr>
              <a:t>Za sledované období bylo v </a:t>
            </a:r>
            <a:r>
              <a:rPr lang="cs-CZ" sz="2000" b="1" dirty="0">
                <a:solidFill>
                  <a:schemeClr val="bg1"/>
                </a:solidFill>
              </a:rPr>
              <a:t>ISIN</a:t>
            </a:r>
            <a:r>
              <a:rPr lang="cs-CZ" sz="2000" dirty="0">
                <a:solidFill>
                  <a:schemeClr val="bg1"/>
                </a:solidFill>
              </a:rPr>
              <a:t> celkem zachyceno </a:t>
            </a:r>
            <a:r>
              <a:rPr lang="cs-CZ" sz="2000" b="1" u="sng" dirty="0">
                <a:solidFill>
                  <a:srgbClr val="FFFFFF"/>
                </a:solidFill>
                <a:latin typeface="Arial" panose="020B0604020202020204" pitchFamily="34" charset="0"/>
              </a:rPr>
              <a:t>6 986 </a:t>
            </a:r>
            <a:r>
              <a:rPr lang="cs-CZ" sz="2000" dirty="0">
                <a:solidFill>
                  <a:schemeClr val="bg1"/>
                </a:solidFill>
              </a:rPr>
              <a:t>nákaz </a:t>
            </a:r>
          </a:p>
          <a:p>
            <a:r>
              <a:rPr lang="cs-CZ" sz="2000" dirty="0">
                <a:solidFill>
                  <a:schemeClr val="bg1"/>
                </a:solidFill>
              </a:rPr>
              <a:t>u dětí (5 – 11 let)</a:t>
            </a:r>
            <a:r>
              <a:rPr lang="cs-CZ" sz="2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7" name="TextovéPole 16"/>
          <p:cNvSpPr txBox="1"/>
          <p:nvPr>
            <p:custDataLst>
              <p:tags r:id="rId6"/>
            </p:custDataLst>
          </p:nvPr>
        </p:nvSpPr>
        <p:spPr>
          <a:xfrm>
            <a:off x="5289543" y="1402633"/>
            <a:ext cx="4216407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2000" dirty="0"/>
              <a:t>Epidemická šetření v </a:t>
            </a:r>
            <a:r>
              <a:rPr lang="cs-CZ" sz="2000" b="1" dirty="0"/>
              <a:t>ISIN</a:t>
            </a:r>
            <a:r>
              <a:rPr lang="cs-CZ" sz="2000" dirty="0"/>
              <a:t> prokázala </a:t>
            </a:r>
            <a:r>
              <a:rPr lang="cs-CZ" sz="2000" b="1" dirty="0"/>
              <a:t>2 123 </a:t>
            </a:r>
            <a:r>
              <a:rPr lang="cs-CZ" sz="2000" dirty="0"/>
              <a:t>nákaz pravděpodobně souvisejících se školním kolektivem </a:t>
            </a:r>
            <a:r>
              <a:rPr lang="cs-CZ" sz="2000" b="1" dirty="0"/>
              <a:t>(30 % celku)</a:t>
            </a:r>
          </a:p>
        </p:txBody>
      </p:sp>
      <p:sp>
        <p:nvSpPr>
          <p:cNvPr id="23" name="Šipka doprava 22"/>
          <p:cNvSpPr/>
          <p:nvPr/>
        </p:nvSpPr>
        <p:spPr>
          <a:xfrm>
            <a:off x="4794623" y="1712431"/>
            <a:ext cx="342900" cy="7392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7" name="TextovéPole 26"/>
          <p:cNvSpPr txBox="1"/>
          <p:nvPr>
            <p:custDataLst>
              <p:tags r:id="rId7"/>
            </p:custDataLst>
          </p:nvPr>
        </p:nvSpPr>
        <p:spPr>
          <a:xfrm>
            <a:off x="224157" y="2725899"/>
            <a:ext cx="327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3200" b="1" i="1" dirty="0">
                <a:solidFill>
                  <a:srgbClr val="000000"/>
                </a:solidFill>
                <a:latin typeface="Arial" panose="020B0604020202020204"/>
              </a:rPr>
              <a:t>Děti 12 – 15 let</a:t>
            </a:r>
            <a:endParaRPr kumimoji="0" lang="cs-CZ" sz="32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8" name="TextovéPole 27"/>
          <p:cNvSpPr txBox="1"/>
          <p:nvPr>
            <p:custDataLst>
              <p:tags r:id="rId8"/>
            </p:custDataLst>
          </p:nvPr>
        </p:nvSpPr>
        <p:spPr>
          <a:xfrm>
            <a:off x="292231" y="3308250"/>
            <a:ext cx="4312272" cy="104644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chemeClr val="bg1"/>
                </a:solidFill>
              </a:rPr>
              <a:t>Za sledované období bylo v </a:t>
            </a:r>
            <a:r>
              <a:rPr lang="cs-CZ" sz="2000" b="1" dirty="0">
                <a:solidFill>
                  <a:schemeClr val="bg1"/>
                </a:solidFill>
              </a:rPr>
              <a:t>ISIN</a:t>
            </a:r>
            <a:r>
              <a:rPr lang="cs-CZ" sz="2000" dirty="0">
                <a:solidFill>
                  <a:schemeClr val="bg1"/>
                </a:solidFill>
              </a:rPr>
              <a:t> celkem zachyceno </a:t>
            </a:r>
            <a:r>
              <a:rPr lang="pt-BR" sz="2000" b="1" u="sng" dirty="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  <a:r>
              <a:rPr lang="cs-CZ" sz="2000" b="1" u="sng" dirty="0">
                <a:solidFill>
                  <a:schemeClr val="bg1"/>
                </a:solidFill>
                <a:latin typeface="Arial" panose="020B0604020202020204" pitchFamily="34" charset="0"/>
              </a:rPr>
              <a:t> 293 </a:t>
            </a:r>
            <a:r>
              <a:rPr lang="cs-CZ" sz="2000" dirty="0">
                <a:solidFill>
                  <a:schemeClr val="bg1"/>
                </a:solidFill>
              </a:rPr>
              <a:t>nákaz </a:t>
            </a:r>
          </a:p>
          <a:p>
            <a:r>
              <a:rPr lang="cs-CZ" sz="2000" dirty="0">
                <a:solidFill>
                  <a:schemeClr val="bg1"/>
                </a:solidFill>
              </a:rPr>
              <a:t>u dětí (12 – 15 let)</a:t>
            </a:r>
            <a:r>
              <a:rPr lang="cs-CZ" sz="2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9" name="TextovéPole 28"/>
          <p:cNvSpPr txBox="1"/>
          <p:nvPr>
            <p:custDataLst>
              <p:tags r:id="rId9"/>
            </p:custDataLst>
          </p:nvPr>
        </p:nvSpPr>
        <p:spPr>
          <a:xfrm>
            <a:off x="5289543" y="3149720"/>
            <a:ext cx="4216407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2000" dirty="0"/>
              <a:t>Epidemická šetření v </a:t>
            </a:r>
            <a:r>
              <a:rPr lang="cs-CZ" sz="2000" b="1" dirty="0"/>
              <a:t>ISIN</a:t>
            </a:r>
            <a:r>
              <a:rPr lang="cs-CZ" sz="2000" dirty="0"/>
              <a:t> prokázala </a:t>
            </a:r>
            <a:r>
              <a:rPr lang="cs-CZ" sz="2000" b="1" dirty="0"/>
              <a:t>873 </a:t>
            </a:r>
            <a:r>
              <a:rPr lang="cs-CZ" sz="2000" dirty="0"/>
              <a:t>nákaz pravděpodobně souvisejících se školním kolektivem </a:t>
            </a:r>
            <a:r>
              <a:rPr lang="cs-CZ" sz="2000" b="1" dirty="0"/>
              <a:t>(20 % celku)</a:t>
            </a:r>
          </a:p>
        </p:txBody>
      </p:sp>
      <p:sp>
        <p:nvSpPr>
          <p:cNvPr id="30" name="Šipka doprava 29"/>
          <p:cNvSpPr/>
          <p:nvPr/>
        </p:nvSpPr>
        <p:spPr>
          <a:xfrm>
            <a:off x="4794623" y="3459518"/>
            <a:ext cx="342900" cy="7392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1" name="TextovéPole 30"/>
          <p:cNvSpPr txBox="1"/>
          <p:nvPr>
            <p:custDataLst>
              <p:tags r:id="rId10"/>
            </p:custDataLst>
          </p:nvPr>
        </p:nvSpPr>
        <p:spPr>
          <a:xfrm>
            <a:off x="224157" y="4518452"/>
            <a:ext cx="327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3200" b="1" i="1" dirty="0">
                <a:solidFill>
                  <a:srgbClr val="000000"/>
                </a:solidFill>
                <a:latin typeface="Arial" panose="020B0604020202020204"/>
              </a:rPr>
              <a:t>Děti 16 – 19 let</a:t>
            </a:r>
            <a:endParaRPr kumimoji="0" lang="cs-CZ" sz="32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2" name="TextovéPole 31"/>
          <p:cNvSpPr txBox="1"/>
          <p:nvPr>
            <p:custDataLst>
              <p:tags r:id="rId11"/>
            </p:custDataLst>
          </p:nvPr>
        </p:nvSpPr>
        <p:spPr>
          <a:xfrm>
            <a:off x="292231" y="5081753"/>
            <a:ext cx="4312272" cy="104644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chemeClr val="bg1"/>
                </a:solidFill>
              </a:rPr>
              <a:t>Za sledované období bylo v </a:t>
            </a:r>
            <a:r>
              <a:rPr lang="cs-CZ" sz="2000" b="1" dirty="0">
                <a:solidFill>
                  <a:schemeClr val="bg1"/>
                </a:solidFill>
              </a:rPr>
              <a:t>ISIN</a:t>
            </a:r>
            <a:r>
              <a:rPr lang="cs-CZ" sz="2000" dirty="0">
                <a:solidFill>
                  <a:schemeClr val="bg1"/>
                </a:solidFill>
              </a:rPr>
              <a:t> celkem zachyceno </a:t>
            </a:r>
            <a:r>
              <a:rPr lang="cs-CZ" sz="2000" b="1" u="sng" dirty="0">
                <a:solidFill>
                  <a:srgbClr val="FFFFFF"/>
                </a:solidFill>
                <a:latin typeface="Arial" panose="020B0604020202020204" pitchFamily="34" charset="0"/>
              </a:rPr>
              <a:t>3 610 </a:t>
            </a:r>
            <a:r>
              <a:rPr lang="cs-CZ" sz="2000" dirty="0">
                <a:solidFill>
                  <a:schemeClr val="bg1"/>
                </a:solidFill>
              </a:rPr>
              <a:t>nákaz </a:t>
            </a:r>
          </a:p>
          <a:p>
            <a:r>
              <a:rPr lang="cs-CZ" sz="2000" dirty="0">
                <a:solidFill>
                  <a:schemeClr val="bg1"/>
                </a:solidFill>
              </a:rPr>
              <a:t>u dětí (16 – 19 let)</a:t>
            </a:r>
            <a:r>
              <a:rPr lang="cs-CZ" sz="2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3" name="TextovéPole 32"/>
          <p:cNvSpPr txBox="1"/>
          <p:nvPr>
            <p:custDataLst>
              <p:tags r:id="rId12"/>
            </p:custDataLst>
          </p:nvPr>
        </p:nvSpPr>
        <p:spPr>
          <a:xfrm>
            <a:off x="5289543" y="4913698"/>
            <a:ext cx="4216407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2000" dirty="0"/>
              <a:t>Epidemická šetření v </a:t>
            </a:r>
            <a:r>
              <a:rPr lang="cs-CZ" sz="2000" b="1" dirty="0"/>
              <a:t>ISIN</a:t>
            </a:r>
            <a:r>
              <a:rPr lang="cs-CZ" sz="2000" dirty="0"/>
              <a:t> prokázala </a:t>
            </a:r>
            <a:r>
              <a:rPr lang="cs-CZ" sz="2000" b="1" dirty="0"/>
              <a:t>129 </a:t>
            </a:r>
            <a:r>
              <a:rPr lang="cs-CZ" sz="2000" dirty="0"/>
              <a:t>nákaz pravděpodobně souvisejících se školním kolektivem </a:t>
            </a:r>
            <a:r>
              <a:rPr lang="cs-CZ" sz="2000" b="1" dirty="0"/>
              <a:t>(4 % celku)</a:t>
            </a:r>
          </a:p>
        </p:txBody>
      </p:sp>
      <p:sp>
        <p:nvSpPr>
          <p:cNvPr id="34" name="Šipka doprava 33"/>
          <p:cNvSpPr/>
          <p:nvPr/>
        </p:nvSpPr>
        <p:spPr>
          <a:xfrm>
            <a:off x="4794623" y="5204446"/>
            <a:ext cx="342900" cy="7392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TextovéPole 1"/>
          <p:cNvSpPr txBox="1"/>
          <p:nvPr>
            <p:custDataLst>
              <p:tags r:id="rId13"/>
            </p:custDataLst>
          </p:nvPr>
        </p:nvSpPr>
        <p:spPr>
          <a:xfrm>
            <a:off x="9505950" y="2357659"/>
            <a:ext cx="2581275" cy="310854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cs-CZ" sz="1400" dirty="0"/>
              <a:t>Průběžně hodnocená data</a:t>
            </a:r>
          </a:p>
          <a:p>
            <a:r>
              <a:rPr lang="cs-CZ" sz="1400" dirty="0"/>
              <a:t>o nákazách žáků ukazují </a:t>
            </a:r>
          </a:p>
          <a:p>
            <a:r>
              <a:rPr lang="cs-CZ" sz="1400" dirty="0"/>
              <a:t>na logický gradient v podílu nákaz souvisejících se školou (výsledky epidemických šetření KHS). </a:t>
            </a:r>
          </a:p>
          <a:p>
            <a:r>
              <a:rPr lang="cs-CZ" sz="1400" dirty="0"/>
              <a:t>Věková kategorie, která je nejdéle ve škole (5 – 11 let) vykazuje 30 % z celkem zachycených nákaz (po 12.4.) jako souvisejících se školou, dále tento podíl klesá k 20 % (třída 12 – 15 let) a k 4 % (16 – 19 let). </a:t>
            </a:r>
          </a:p>
        </p:txBody>
      </p:sp>
    </p:spTree>
    <p:extLst>
      <p:ext uri="{BB962C8B-B14F-4D97-AF65-F5344CB8AC3E}">
        <p14:creationId xmlns:p14="http://schemas.microsoft.com/office/powerpoint/2010/main" val="2936240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39452"/>
            <a:ext cx="12020549" cy="576000"/>
          </a:xfrm>
        </p:spPr>
        <p:txBody>
          <a:bodyPr/>
          <a:lstStyle/>
          <a:p>
            <a:r>
              <a:rPr lang="en-US" dirty="0"/>
              <a:t>V</a:t>
            </a:r>
            <a:r>
              <a:rPr lang="cs-CZ" dirty="0" err="1"/>
              <a:t>ýsledky</a:t>
            </a:r>
            <a:r>
              <a:rPr lang="cs-CZ" dirty="0"/>
              <a:t> testů u dětí </a:t>
            </a:r>
            <a:r>
              <a:rPr lang="en-US" u="sng" dirty="0"/>
              <a:t>5</a:t>
            </a:r>
            <a:r>
              <a:rPr lang="cs-CZ" u="sng" dirty="0"/>
              <a:t>-15 let</a:t>
            </a:r>
            <a:r>
              <a:rPr lang="cs-CZ" dirty="0"/>
              <a:t> mezi 12.4 – 22.6.2021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B039B79-06AA-4C9C-BA1A-94BB207C83BE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4849264"/>
              </p:ext>
            </p:extLst>
          </p:nvPr>
        </p:nvGraphicFramePr>
        <p:xfrm>
          <a:off x="700436" y="2057360"/>
          <a:ext cx="5500086" cy="4351344"/>
        </p:xfrm>
        <a:graphic>
          <a:graphicData uri="http://schemas.openxmlformats.org/drawingml/2006/table">
            <a:tbl>
              <a:tblPr/>
              <a:tblGrid>
                <a:gridCol w="5500086">
                  <a:extLst>
                    <a:ext uri="{9D8B030D-6E8A-4147-A177-3AD203B41FA5}">
                      <a16:colId xmlns:a16="http://schemas.microsoft.com/office/drawing/2014/main" val="1368412751"/>
                    </a:ext>
                  </a:extLst>
                </a:gridCol>
              </a:tblGrid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 = 11 279 nově pozitivních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9935836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PCR - celkem N = 10 724 (95.1%)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594139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PCR - symptomatičtí N = 3 370 (29.9%)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9333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PCR - asymptomatičtí 7 354 (65.2%)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2604263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AG - celkem N = 555 (4.9%)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9904605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AG - symptomatičtí N= 291 (2.6%)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6895331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AG - asymptomatičtí konfirmovaní PCR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276514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N = 264 (2.3%)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51552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0B51311-E616-4035-BAC8-793651F8ACF0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44871" y="1202907"/>
            <a:ext cx="57935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</a:t>
            </a:r>
            <a:r>
              <a:rPr lang="cs-CZ" sz="2000" b="1" dirty="0" err="1"/>
              <a:t>ozitivní</a:t>
            </a:r>
            <a:r>
              <a:rPr lang="cs-CZ" sz="2000" b="1" dirty="0"/>
              <a:t> záchyty u dětí </a:t>
            </a:r>
            <a:r>
              <a:rPr lang="en-US" sz="2000" b="1" dirty="0"/>
              <a:t>5</a:t>
            </a:r>
            <a:r>
              <a:rPr lang="cs-CZ" sz="2000" b="1" dirty="0"/>
              <a:t>-</a:t>
            </a:r>
            <a:r>
              <a:rPr lang="en-US" sz="2000" b="1" dirty="0"/>
              <a:t>1</a:t>
            </a:r>
            <a:r>
              <a:rPr lang="cs-CZ" sz="2000" b="1" dirty="0"/>
              <a:t>5 let</a:t>
            </a:r>
          </a:p>
          <a:p>
            <a:r>
              <a:rPr lang="cs-CZ" sz="2000" b="1" dirty="0"/>
              <a:t>12.4. – 22.6.</a:t>
            </a:r>
            <a:r>
              <a:rPr lang="en-US" sz="2000" b="1" dirty="0"/>
              <a:t>: </a:t>
            </a:r>
            <a:r>
              <a:rPr lang="cs-CZ" sz="2000" b="1" dirty="0">
                <a:solidFill>
                  <a:srgbClr val="C00000"/>
                </a:solidFill>
              </a:rPr>
              <a:t>všechny záchyty - </a:t>
            </a:r>
            <a:r>
              <a:rPr lang="cs-CZ" sz="2000" b="1" dirty="0" err="1">
                <a:solidFill>
                  <a:srgbClr val="C00000"/>
                </a:solidFill>
              </a:rPr>
              <a:t>ce</a:t>
            </a:r>
            <a:r>
              <a:rPr lang="en-US" sz="2000" b="1" dirty="0">
                <a:solidFill>
                  <a:srgbClr val="C00000"/>
                </a:solidFill>
              </a:rPr>
              <a:t>l</a:t>
            </a:r>
            <a:r>
              <a:rPr lang="cs-CZ" sz="2000" b="1" dirty="0">
                <a:solidFill>
                  <a:srgbClr val="C00000"/>
                </a:solidFill>
              </a:rPr>
              <a:t>á</a:t>
            </a:r>
            <a:r>
              <a:rPr lang="en-US" sz="2000" b="1" dirty="0">
                <a:solidFill>
                  <a:srgbClr val="C00000"/>
                </a:solidFill>
              </a:rPr>
              <a:t> populace</a:t>
            </a:r>
            <a:r>
              <a:rPr lang="cs-CZ" sz="2000" b="1" dirty="0">
                <a:solidFill>
                  <a:srgbClr val="C00000"/>
                </a:solidFill>
              </a:rPr>
              <a:t> 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9A08FF42-210A-4A89-A03B-1EC6C64692CE}"/>
              </a:ext>
            </a:extLst>
          </p:cNvPr>
          <p:cNvCxnSpPr>
            <a:cxnSpLocks/>
            <a:stCxn id="14" idx="2"/>
            <a:endCxn id="17" idx="2"/>
          </p:cNvCxnSpPr>
          <p:nvPr/>
        </p:nvCxnSpPr>
        <p:spPr>
          <a:xfrm rot="10800000" flipH="1" flipV="1">
            <a:off x="535939" y="2358495"/>
            <a:ext cx="332076" cy="2154059"/>
          </a:xfrm>
          <a:prstGeom prst="bentConnector3">
            <a:avLst>
              <a:gd name="adj1" fmla="val -688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C7FF066-57A7-4B99-9FF1-306469C9C859}"/>
              </a:ext>
            </a:extLst>
          </p:cNvPr>
          <p:cNvCxnSpPr>
            <a:cxnSpLocks/>
            <a:stCxn id="21" idx="2"/>
            <a:endCxn id="15" idx="2"/>
          </p:cNvCxnSpPr>
          <p:nvPr/>
        </p:nvCxnSpPr>
        <p:spPr>
          <a:xfrm rot="10800000" flipH="1" flipV="1">
            <a:off x="868015" y="2870889"/>
            <a:ext cx="480902" cy="553998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81084D1-A7BD-43B7-966F-35F4CF8FBBBD}"/>
              </a:ext>
            </a:extLst>
          </p:cNvPr>
          <p:cNvCxnSpPr>
            <a:cxnSpLocks/>
            <a:stCxn id="21" idx="2"/>
            <a:endCxn id="16" idx="2"/>
          </p:cNvCxnSpPr>
          <p:nvPr/>
        </p:nvCxnSpPr>
        <p:spPr>
          <a:xfrm rot="10800000" flipH="1" flipV="1">
            <a:off x="868015" y="2870889"/>
            <a:ext cx="480902" cy="1097114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6CA2066-27E7-4D21-B597-D5CAAC07DFD5}"/>
              </a:ext>
            </a:extLst>
          </p:cNvPr>
          <p:cNvCxnSpPr>
            <a:cxnSpLocks/>
            <a:stCxn id="17" idx="2"/>
            <a:endCxn id="18" idx="2"/>
          </p:cNvCxnSpPr>
          <p:nvPr/>
        </p:nvCxnSpPr>
        <p:spPr>
          <a:xfrm rot="10800000" flipH="1" flipV="1">
            <a:off x="868015" y="4512554"/>
            <a:ext cx="480902" cy="559153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0580044-DBFC-45B4-A9EE-89A4E1AA9644}"/>
              </a:ext>
            </a:extLst>
          </p:cNvPr>
          <p:cNvCxnSpPr>
            <a:cxnSpLocks/>
            <a:stCxn id="17" idx="2"/>
            <a:endCxn id="19" idx="2"/>
          </p:cNvCxnSpPr>
          <p:nvPr/>
        </p:nvCxnSpPr>
        <p:spPr>
          <a:xfrm rot="10800000" flipH="1" flipV="1">
            <a:off x="868015" y="4512555"/>
            <a:ext cx="480902" cy="1089306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5328153-B054-4071-A98C-E2F0F016112A}"/>
              </a:ext>
            </a:extLst>
          </p:cNvPr>
          <p:cNvSpPr/>
          <p:nvPr/>
        </p:nvSpPr>
        <p:spPr>
          <a:xfrm>
            <a:off x="535939" y="2304496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94B8638-6E3A-4B4B-BD53-8C9DDA8C8C58}"/>
              </a:ext>
            </a:extLst>
          </p:cNvPr>
          <p:cNvSpPr/>
          <p:nvPr/>
        </p:nvSpPr>
        <p:spPr>
          <a:xfrm>
            <a:off x="1348917" y="3370887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DEE83AC-EC6D-4604-BD16-6F1BA16B9963}"/>
              </a:ext>
            </a:extLst>
          </p:cNvPr>
          <p:cNvSpPr/>
          <p:nvPr/>
        </p:nvSpPr>
        <p:spPr>
          <a:xfrm>
            <a:off x="1348917" y="3914003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8C9862B-01D5-4C9B-A3F9-16393B8A50A3}"/>
              </a:ext>
            </a:extLst>
          </p:cNvPr>
          <p:cNvSpPr/>
          <p:nvPr/>
        </p:nvSpPr>
        <p:spPr>
          <a:xfrm>
            <a:off x="868015" y="4458555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0962FAE-F9B1-482C-AFAF-F3E8378687CF}"/>
              </a:ext>
            </a:extLst>
          </p:cNvPr>
          <p:cNvSpPr/>
          <p:nvPr/>
        </p:nvSpPr>
        <p:spPr>
          <a:xfrm>
            <a:off x="1348917" y="5017708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EE98E2B-B223-49EE-9FDD-8C1E8C7B6895}"/>
              </a:ext>
            </a:extLst>
          </p:cNvPr>
          <p:cNvSpPr/>
          <p:nvPr/>
        </p:nvSpPr>
        <p:spPr>
          <a:xfrm>
            <a:off x="1348917" y="5547861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FA11DF4-574C-49DF-ACA7-E8398FFAAFE4}"/>
              </a:ext>
            </a:extLst>
          </p:cNvPr>
          <p:cNvSpPr/>
          <p:nvPr/>
        </p:nvSpPr>
        <p:spPr>
          <a:xfrm>
            <a:off x="868015" y="2816889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11775E1-59DA-4A6F-A295-5D4DFA9B3EB1}"/>
              </a:ext>
            </a:extLst>
          </p:cNvPr>
          <p:cNvCxnSpPr>
            <a:cxnSpLocks/>
            <a:stCxn id="14" idx="2"/>
            <a:endCxn id="21" idx="2"/>
          </p:cNvCxnSpPr>
          <p:nvPr/>
        </p:nvCxnSpPr>
        <p:spPr>
          <a:xfrm rot="10800000" flipH="1" flipV="1">
            <a:off x="535939" y="2358495"/>
            <a:ext cx="332076" cy="512393"/>
          </a:xfrm>
          <a:prstGeom prst="bentConnector3">
            <a:avLst>
              <a:gd name="adj1" fmla="val -688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2FCD65A0-5873-4857-BF4E-14496FC5AB84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962968992"/>
              </p:ext>
            </p:extLst>
          </p:nvPr>
        </p:nvGraphicFramePr>
        <p:xfrm>
          <a:off x="6751384" y="2057360"/>
          <a:ext cx="5500086" cy="4351344"/>
        </p:xfrm>
        <a:graphic>
          <a:graphicData uri="http://schemas.openxmlformats.org/drawingml/2006/table">
            <a:tbl>
              <a:tblPr/>
              <a:tblGrid>
                <a:gridCol w="5500086">
                  <a:extLst>
                    <a:ext uri="{9D8B030D-6E8A-4147-A177-3AD203B41FA5}">
                      <a16:colId xmlns:a16="http://schemas.microsoft.com/office/drawing/2014/main" val="1368412751"/>
                    </a:ext>
                  </a:extLst>
                </a:gridCol>
              </a:tblGrid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 = 2 996 nově pozitivních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9935836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PCR - celkem N = 2 927 (97.7%)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594139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PCR - symptomatičtí N = 871 (29.1%)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9333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PCR - asymptomatičtí 2 056 (68.6%)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2604263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AG - celkem N = 69 (2.3%)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9904605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AG - symptomatičtí N= 35 (1.2%)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6895331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AG - asymptomatičtí konfirmovaní PCR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276514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N = 34 (1.1%)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515522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CEBEF2F5-AB47-4FCA-99E0-CF4FC2891E5F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195819" y="1202907"/>
            <a:ext cx="57967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</a:t>
            </a:r>
            <a:r>
              <a:rPr lang="cs-CZ" sz="2000" b="1" dirty="0" err="1"/>
              <a:t>ozitivní</a:t>
            </a:r>
            <a:r>
              <a:rPr lang="cs-CZ" sz="2000" b="1" dirty="0"/>
              <a:t> záchyty u dětí </a:t>
            </a:r>
            <a:r>
              <a:rPr lang="en-US" sz="2000" b="1" dirty="0"/>
              <a:t>5</a:t>
            </a:r>
            <a:r>
              <a:rPr lang="cs-CZ" sz="2000" b="1" dirty="0"/>
              <a:t>-</a:t>
            </a:r>
            <a:r>
              <a:rPr lang="en-US" sz="2000" b="1" dirty="0"/>
              <a:t>1</a:t>
            </a:r>
            <a:r>
              <a:rPr lang="cs-CZ" sz="2000" b="1" dirty="0"/>
              <a:t>5 let</a:t>
            </a:r>
          </a:p>
          <a:p>
            <a:r>
              <a:rPr lang="cs-CZ" sz="2000" b="1" dirty="0"/>
              <a:t>12.4. – 22.6.</a:t>
            </a:r>
            <a:r>
              <a:rPr lang="en-US" sz="2000" b="1" dirty="0"/>
              <a:t>: </a:t>
            </a:r>
            <a:r>
              <a:rPr lang="cs-CZ" sz="2000" b="1" dirty="0">
                <a:solidFill>
                  <a:srgbClr val="C00000"/>
                </a:solidFill>
              </a:rPr>
              <a:t>nákaza pravděpodobně ve škole*</a:t>
            </a:r>
            <a:endParaRPr lang="cs-CZ" sz="2000" b="1" dirty="0">
              <a:solidFill>
                <a:srgbClr val="FF0000"/>
              </a:solidFill>
            </a:endParaRP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ABF932EB-B902-4811-A3F3-6DDDF237D021}"/>
              </a:ext>
            </a:extLst>
          </p:cNvPr>
          <p:cNvCxnSpPr>
            <a:cxnSpLocks/>
            <a:stCxn id="47" idx="2"/>
            <a:endCxn id="50" idx="2"/>
          </p:cNvCxnSpPr>
          <p:nvPr/>
        </p:nvCxnSpPr>
        <p:spPr>
          <a:xfrm rot="10800000" flipH="1" flipV="1">
            <a:off x="6586887" y="2358495"/>
            <a:ext cx="332076" cy="2154059"/>
          </a:xfrm>
          <a:prstGeom prst="bentConnector3">
            <a:avLst>
              <a:gd name="adj1" fmla="val -688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511575C7-FE51-4E5C-BAFA-A111E6EBD5A6}"/>
              </a:ext>
            </a:extLst>
          </p:cNvPr>
          <p:cNvCxnSpPr>
            <a:cxnSpLocks/>
            <a:stCxn id="53" idx="2"/>
            <a:endCxn id="48" idx="2"/>
          </p:cNvCxnSpPr>
          <p:nvPr/>
        </p:nvCxnSpPr>
        <p:spPr>
          <a:xfrm rot="10800000" flipH="1" flipV="1">
            <a:off x="6918963" y="2870889"/>
            <a:ext cx="480902" cy="553998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5FA1F7F8-16D4-4858-BCA8-9A302AF7A522}"/>
              </a:ext>
            </a:extLst>
          </p:cNvPr>
          <p:cNvCxnSpPr>
            <a:cxnSpLocks/>
            <a:stCxn id="53" idx="2"/>
            <a:endCxn id="49" idx="2"/>
          </p:cNvCxnSpPr>
          <p:nvPr/>
        </p:nvCxnSpPr>
        <p:spPr>
          <a:xfrm rot="10800000" flipH="1" flipV="1">
            <a:off x="6918963" y="2870889"/>
            <a:ext cx="480902" cy="1097114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AFF9D491-E609-4E6C-8E85-9CA6F385FD5A}"/>
              </a:ext>
            </a:extLst>
          </p:cNvPr>
          <p:cNvCxnSpPr>
            <a:cxnSpLocks/>
            <a:stCxn id="50" idx="2"/>
            <a:endCxn id="51" idx="2"/>
          </p:cNvCxnSpPr>
          <p:nvPr/>
        </p:nvCxnSpPr>
        <p:spPr>
          <a:xfrm rot="10800000" flipH="1" flipV="1">
            <a:off x="6918963" y="4512554"/>
            <a:ext cx="480902" cy="559153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D626E197-0824-45A8-B593-A89931ED9C58}"/>
              </a:ext>
            </a:extLst>
          </p:cNvPr>
          <p:cNvCxnSpPr>
            <a:cxnSpLocks/>
            <a:stCxn id="50" idx="2"/>
            <a:endCxn id="52" idx="2"/>
          </p:cNvCxnSpPr>
          <p:nvPr/>
        </p:nvCxnSpPr>
        <p:spPr>
          <a:xfrm rot="10800000" flipH="1" flipV="1">
            <a:off x="6918963" y="4512555"/>
            <a:ext cx="480902" cy="1089306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309DFE20-1CAE-4971-A08F-DBD502E8DEEE}"/>
              </a:ext>
            </a:extLst>
          </p:cNvPr>
          <p:cNvSpPr/>
          <p:nvPr/>
        </p:nvSpPr>
        <p:spPr>
          <a:xfrm>
            <a:off x="6586887" y="2304496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A457C35-A674-4C67-9256-A231FDB261A2}"/>
              </a:ext>
            </a:extLst>
          </p:cNvPr>
          <p:cNvSpPr/>
          <p:nvPr/>
        </p:nvSpPr>
        <p:spPr>
          <a:xfrm>
            <a:off x="7399865" y="3370887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F876611-9209-4AAB-B85E-5458C290562F}"/>
              </a:ext>
            </a:extLst>
          </p:cNvPr>
          <p:cNvSpPr/>
          <p:nvPr/>
        </p:nvSpPr>
        <p:spPr>
          <a:xfrm>
            <a:off x="7399865" y="3914003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29B7EAB-5520-410B-91BC-002D2FB8118A}"/>
              </a:ext>
            </a:extLst>
          </p:cNvPr>
          <p:cNvSpPr/>
          <p:nvPr/>
        </p:nvSpPr>
        <p:spPr>
          <a:xfrm>
            <a:off x="6918963" y="4458555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B94490D-1E26-4D77-86B6-29DF0CE78D61}"/>
              </a:ext>
            </a:extLst>
          </p:cNvPr>
          <p:cNvSpPr/>
          <p:nvPr/>
        </p:nvSpPr>
        <p:spPr>
          <a:xfrm>
            <a:off x="7399865" y="5017708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643EDF7-BE0D-42CE-87AE-45C6C4EBB8DA}"/>
              </a:ext>
            </a:extLst>
          </p:cNvPr>
          <p:cNvSpPr/>
          <p:nvPr/>
        </p:nvSpPr>
        <p:spPr>
          <a:xfrm>
            <a:off x="7399865" y="5547861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22A0847-F895-4FF7-B901-5DCDFBBF5405}"/>
              </a:ext>
            </a:extLst>
          </p:cNvPr>
          <p:cNvSpPr/>
          <p:nvPr/>
        </p:nvSpPr>
        <p:spPr>
          <a:xfrm>
            <a:off x="6918963" y="2816889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6D4B96BC-E68B-450D-A497-DAE9BBF44946}"/>
              </a:ext>
            </a:extLst>
          </p:cNvPr>
          <p:cNvCxnSpPr>
            <a:cxnSpLocks/>
            <a:stCxn id="47" idx="2"/>
            <a:endCxn id="53" idx="2"/>
          </p:cNvCxnSpPr>
          <p:nvPr/>
        </p:nvCxnSpPr>
        <p:spPr>
          <a:xfrm rot="10800000" flipH="1" flipV="1">
            <a:off x="6586887" y="2358495"/>
            <a:ext cx="332076" cy="512393"/>
          </a:xfrm>
          <a:prstGeom prst="bentConnector3">
            <a:avLst>
              <a:gd name="adj1" fmla="val -688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8E68DE3-BFFF-4AA9-BAF8-7CE564507B22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5667375" y="6329899"/>
            <a:ext cx="6353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</a:rPr>
              <a:t>* </a:t>
            </a:r>
            <a:r>
              <a:rPr lang="cs-CZ" sz="1400" dirty="0">
                <a:solidFill>
                  <a:srgbClr val="C00000"/>
                </a:solidFill>
              </a:rPr>
              <a:t>Při epidemickém šetření KHS je potvrzen kolektiv ŠKOLA, v trasování jde o primární případy (děti nejsou uvedeny jako kontakt jiného pozitivního případu)</a:t>
            </a:r>
          </a:p>
        </p:txBody>
      </p:sp>
      <p:sp>
        <p:nvSpPr>
          <p:cNvPr id="34" name="TextovéPole 33"/>
          <p:cNvSpPr txBox="1"/>
          <p:nvPr/>
        </p:nvSpPr>
        <p:spPr>
          <a:xfrm>
            <a:off x="1633099" y="653868"/>
            <a:ext cx="9125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Podkladem pro souhrn jsou konečné výsledky testů hlášené na individuální bázi do centrálního systému ISIN. </a:t>
            </a:r>
          </a:p>
          <a:p>
            <a:pPr algn="ctr"/>
            <a:r>
              <a:rPr lang="cs-CZ" sz="1400" i="1" dirty="0"/>
              <a:t>Jde tedy o konečné počty potvrzených pozitivních diagnóz, včetně konfirmovaných AG testů. </a:t>
            </a:r>
          </a:p>
        </p:txBody>
      </p:sp>
    </p:spTree>
    <p:extLst>
      <p:ext uri="{BB962C8B-B14F-4D97-AF65-F5344CB8AC3E}">
        <p14:creationId xmlns:p14="http://schemas.microsoft.com/office/powerpoint/2010/main" val="3543408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39452"/>
            <a:ext cx="12020549" cy="576000"/>
          </a:xfrm>
        </p:spPr>
        <p:txBody>
          <a:bodyPr/>
          <a:lstStyle/>
          <a:p>
            <a:r>
              <a:rPr lang="en-US" dirty="0"/>
              <a:t>V</a:t>
            </a:r>
            <a:r>
              <a:rPr lang="cs-CZ" dirty="0" err="1"/>
              <a:t>ýsledky</a:t>
            </a:r>
            <a:r>
              <a:rPr lang="cs-CZ" dirty="0"/>
              <a:t> testů u dětí </a:t>
            </a:r>
            <a:r>
              <a:rPr lang="en-US" u="sng" dirty="0"/>
              <a:t>5</a:t>
            </a:r>
            <a:r>
              <a:rPr lang="cs-CZ" u="sng" dirty="0"/>
              <a:t>-1</a:t>
            </a:r>
            <a:r>
              <a:rPr lang="en-US" u="sng" dirty="0"/>
              <a:t>1</a:t>
            </a:r>
            <a:r>
              <a:rPr lang="cs-CZ" u="sng" dirty="0"/>
              <a:t> let</a:t>
            </a:r>
            <a:r>
              <a:rPr lang="cs-CZ" dirty="0"/>
              <a:t> mezi 12.4 – 22.6.2021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B039B79-06AA-4C9C-BA1A-94BB207C83BE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2289966"/>
              </p:ext>
            </p:extLst>
          </p:nvPr>
        </p:nvGraphicFramePr>
        <p:xfrm>
          <a:off x="700436" y="2009735"/>
          <a:ext cx="5500086" cy="4351344"/>
        </p:xfrm>
        <a:graphic>
          <a:graphicData uri="http://schemas.openxmlformats.org/drawingml/2006/table">
            <a:tbl>
              <a:tblPr/>
              <a:tblGrid>
                <a:gridCol w="5500086">
                  <a:extLst>
                    <a:ext uri="{9D8B030D-6E8A-4147-A177-3AD203B41FA5}">
                      <a16:colId xmlns:a16="http://schemas.microsoft.com/office/drawing/2014/main" val="1368412751"/>
                    </a:ext>
                  </a:extLst>
                </a:gridCol>
              </a:tblGrid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 = 6 986 nově pozitivních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9935836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PCR - celkem N = 6 686 (95.7%)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594139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PCR - symptomatičtí N = 2 015 (28.8%)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9333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PCR - asymptomatičtí 4 671 (66.9%)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2604263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AG - celkem N = 300 (4.3%)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9904605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AG - symptomatičtí N= 153 (2.2%)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6895331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AG - asymptomatičtí konfirmovaní PCR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276514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N = 147 (2.1%)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51552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0B51311-E616-4035-BAC8-793651F8ACF0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44871" y="1155282"/>
            <a:ext cx="57935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</a:t>
            </a:r>
            <a:r>
              <a:rPr lang="cs-CZ" sz="2000" b="1" dirty="0" err="1"/>
              <a:t>ozitivní</a:t>
            </a:r>
            <a:r>
              <a:rPr lang="cs-CZ" sz="2000" b="1" dirty="0"/>
              <a:t> záchyty u dětí </a:t>
            </a:r>
            <a:r>
              <a:rPr lang="en-US" sz="2000" b="1" dirty="0"/>
              <a:t>5</a:t>
            </a:r>
            <a:r>
              <a:rPr lang="cs-CZ" sz="2000" b="1" dirty="0"/>
              <a:t>-</a:t>
            </a:r>
            <a:r>
              <a:rPr lang="en-US" sz="2000" b="1" dirty="0"/>
              <a:t>11</a:t>
            </a:r>
            <a:r>
              <a:rPr lang="cs-CZ" sz="2000" b="1" dirty="0"/>
              <a:t> let</a:t>
            </a:r>
          </a:p>
          <a:p>
            <a:r>
              <a:rPr lang="cs-CZ" sz="2000" b="1" dirty="0"/>
              <a:t>12.4. – 22.6.</a:t>
            </a:r>
            <a:r>
              <a:rPr lang="en-US" sz="2000" b="1" dirty="0"/>
              <a:t>: </a:t>
            </a:r>
            <a:r>
              <a:rPr lang="cs-CZ" sz="2000" b="1" dirty="0">
                <a:solidFill>
                  <a:srgbClr val="C00000"/>
                </a:solidFill>
              </a:rPr>
              <a:t>všechny záchyty - </a:t>
            </a:r>
            <a:r>
              <a:rPr lang="cs-CZ" sz="2000" b="1" dirty="0" err="1">
                <a:solidFill>
                  <a:srgbClr val="C00000"/>
                </a:solidFill>
              </a:rPr>
              <a:t>ce</a:t>
            </a:r>
            <a:r>
              <a:rPr lang="en-US" sz="2000" b="1" dirty="0">
                <a:solidFill>
                  <a:srgbClr val="C00000"/>
                </a:solidFill>
              </a:rPr>
              <a:t>l</a:t>
            </a:r>
            <a:r>
              <a:rPr lang="cs-CZ" sz="2000" b="1" dirty="0">
                <a:solidFill>
                  <a:srgbClr val="C00000"/>
                </a:solidFill>
              </a:rPr>
              <a:t>á</a:t>
            </a:r>
            <a:r>
              <a:rPr lang="en-US" sz="2000" b="1" dirty="0">
                <a:solidFill>
                  <a:srgbClr val="C00000"/>
                </a:solidFill>
              </a:rPr>
              <a:t> populace</a:t>
            </a:r>
            <a:r>
              <a:rPr lang="cs-CZ" sz="2000" b="1" dirty="0">
                <a:solidFill>
                  <a:srgbClr val="C00000"/>
                </a:solidFill>
              </a:rPr>
              <a:t> 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9A08FF42-210A-4A89-A03B-1EC6C64692CE}"/>
              </a:ext>
            </a:extLst>
          </p:cNvPr>
          <p:cNvCxnSpPr>
            <a:cxnSpLocks/>
            <a:stCxn id="14" idx="2"/>
            <a:endCxn id="17" idx="2"/>
          </p:cNvCxnSpPr>
          <p:nvPr/>
        </p:nvCxnSpPr>
        <p:spPr>
          <a:xfrm rot="10800000" flipH="1" flipV="1">
            <a:off x="535939" y="2310870"/>
            <a:ext cx="332076" cy="2154059"/>
          </a:xfrm>
          <a:prstGeom prst="bentConnector3">
            <a:avLst>
              <a:gd name="adj1" fmla="val -688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C7FF066-57A7-4B99-9FF1-306469C9C859}"/>
              </a:ext>
            </a:extLst>
          </p:cNvPr>
          <p:cNvCxnSpPr>
            <a:cxnSpLocks/>
            <a:stCxn id="21" idx="2"/>
            <a:endCxn id="15" idx="2"/>
          </p:cNvCxnSpPr>
          <p:nvPr/>
        </p:nvCxnSpPr>
        <p:spPr>
          <a:xfrm rot="10800000" flipH="1" flipV="1">
            <a:off x="868015" y="2823264"/>
            <a:ext cx="480902" cy="553998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81084D1-A7BD-43B7-966F-35F4CF8FBBBD}"/>
              </a:ext>
            </a:extLst>
          </p:cNvPr>
          <p:cNvCxnSpPr>
            <a:cxnSpLocks/>
            <a:stCxn id="21" idx="2"/>
            <a:endCxn id="16" idx="2"/>
          </p:cNvCxnSpPr>
          <p:nvPr/>
        </p:nvCxnSpPr>
        <p:spPr>
          <a:xfrm rot="10800000" flipH="1" flipV="1">
            <a:off x="868015" y="2823264"/>
            <a:ext cx="480902" cy="1097114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6CA2066-27E7-4D21-B597-D5CAAC07DFD5}"/>
              </a:ext>
            </a:extLst>
          </p:cNvPr>
          <p:cNvCxnSpPr>
            <a:cxnSpLocks/>
            <a:stCxn id="17" idx="2"/>
            <a:endCxn id="18" idx="2"/>
          </p:cNvCxnSpPr>
          <p:nvPr/>
        </p:nvCxnSpPr>
        <p:spPr>
          <a:xfrm rot="10800000" flipH="1" flipV="1">
            <a:off x="868015" y="4464929"/>
            <a:ext cx="480902" cy="559153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0580044-DBFC-45B4-A9EE-89A4E1AA9644}"/>
              </a:ext>
            </a:extLst>
          </p:cNvPr>
          <p:cNvCxnSpPr>
            <a:cxnSpLocks/>
            <a:stCxn id="17" idx="2"/>
            <a:endCxn id="19" idx="2"/>
          </p:cNvCxnSpPr>
          <p:nvPr/>
        </p:nvCxnSpPr>
        <p:spPr>
          <a:xfrm rot="10800000" flipH="1" flipV="1">
            <a:off x="868015" y="4464930"/>
            <a:ext cx="480902" cy="1089306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5328153-B054-4071-A98C-E2F0F016112A}"/>
              </a:ext>
            </a:extLst>
          </p:cNvPr>
          <p:cNvSpPr/>
          <p:nvPr/>
        </p:nvSpPr>
        <p:spPr>
          <a:xfrm>
            <a:off x="535939" y="2256871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94B8638-6E3A-4B4B-BD53-8C9DDA8C8C58}"/>
              </a:ext>
            </a:extLst>
          </p:cNvPr>
          <p:cNvSpPr/>
          <p:nvPr/>
        </p:nvSpPr>
        <p:spPr>
          <a:xfrm>
            <a:off x="1348917" y="3323262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DEE83AC-EC6D-4604-BD16-6F1BA16B9963}"/>
              </a:ext>
            </a:extLst>
          </p:cNvPr>
          <p:cNvSpPr/>
          <p:nvPr/>
        </p:nvSpPr>
        <p:spPr>
          <a:xfrm>
            <a:off x="1348917" y="3866378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8C9862B-01D5-4C9B-A3F9-16393B8A50A3}"/>
              </a:ext>
            </a:extLst>
          </p:cNvPr>
          <p:cNvSpPr/>
          <p:nvPr/>
        </p:nvSpPr>
        <p:spPr>
          <a:xfrm>
            <a:off x="868015" y="4410930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0962FAE-F9B1-482C-AFAF-F3E8378687CF}"/>
              </a:ext>
            </a:extLst>
          </p:cNvPr>
          <p:cNvSpPr/>
          <p:nvPr/>
        </p:nvSpPr>
        <p:spPr>
          <a:xfrm>
            <a:off x="1348917" y="4970083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EE98E2B-B223-49EE-9FDD-8C1E8C7B6895}"/>
              </a:ext>
            </a:extLst>
          </p:cNvPr>
          <p:cNvSpPr/>
          <p:nvPr/>
        </p:nvSpPr>
        <p:spPr>
          <a:xfrm>
            <a:off x="1348917" y="5500236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FA11DF4-574C-49DF-ACA7-E8398FFAAFE4}"/>
              </a:ext>
            </a:extLst>
          </p:cNvPr>
          <p:cNvSpPr/>
          <p:nvPr/>
        </p:nvSpPr>
        <p:spPr>
          <a:xfrm>
            <a:off x="868015" y="2769264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11775E1-59DA-4A6F-A295-5D4DFA9B3EB1}"/>
              </a:ext>
            </a:extLst>
          </p:cNvPr>
          <p:cNvCxnSpPr>
            <a:cxnSpLocks/>
            <a:stCxn id="14" idx="2"/>
            <a:endCxn id="21" idx="2"/>
          </p:cNvCxnSpPr>
          <p:nvPr/>
        </p:nvCxnSpPr>
        <p:spPr>
          <a:xfrm rot="10800000" flipH="1" flipV="1">
            <a:off x="535939" y="2310870"/>
            <a:ext cx="332076" cy="512393"/>
          </a:xfrm>
          <a:prstGeom prst="bentConnector3">
            <a:avLst>
              <a:gd name="adj1" fmla="val -688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2FCD65A0-5873-4857-BF4E-14496FC5AB84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035414365"/>
              </p:ext>
            </p:extLst>
          </p:nvPr>
        </p:nvGraphicFramePr>
        <p:xfrm>
          <a:off x="6656134" y="2009735"/>
          <a:ext cx="5500086" cy="4351344"/>
        </p:xfrm>
        <a:graphic>
          <a:graphicData uri="http://schemas.openxmlformats.org/drawingml/2006/table">
            <a:tbl>
              <a:tblPr/>
              <a:tblGrid>
                <a:gridCol w="5500086">
                  <a:extLst>
                    <a:ext uri="{9D8B030D-6E8A-4147-A177-3AD203B41FA5}">
                      <a16:colId xmlns:a16="http://schemas.microsoft.com/office/drawing/2014/main" val="1368412751"/>
                    </a:ext>
                  </a:extLst>
                </a:gridCol>
              </a:tblGrid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 = 2 123 nově pozitivních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9935836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PCR - celkem N = 2 081 (98.0%)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594139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PCR - symptomatičtí N = 607 (28.6%)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9333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PCR - asymptomatičtí 1 474 (69.4%)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2604263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AG - celkem N = 42 (2.0%)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9904605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AG - symptomatičtí N= 17 (0.8%)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6895331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AG - asymptomatičtí konfirmovaní PCR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276514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N = 25 (1.2%)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515522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CEBEF2F5-AB47-4FCA-99E0-CF4FC2891E5F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100569" y="1155282"/>
            <a:ext cx="57967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</a:t>
            </a:r>
            <a:r>
              <a:rPr lang="cs-CZ" sz="2000" b="1" dirty="0" err="1"/>
              <a:t>ozitivní</a:t>
            </a:r>
            <a:r>
              <a:rPr lang="cs-CZ" sz="2000" b="1" dirty="0"/>
              <a:t> záchyty u dětí </a:t>
            </a:r>
            <a:r>
              <a:rPr lang="en-US" sz="2000" b="1" dirty="0"/>
              <a:t>5</a:t>
            </a:r>
            <a:r>
              <a:rPr lang="cs-CZ" sz="2000" b="1" dirty="0"/>
              <a:t>-</a:t>
            </a:r>
            <a:r>
              <a:rPr lang="en-US" sz="2000" b="1" dirty="0"/>
              <a:t>11</a:t>
            </a:r>
            <a:r>
              <a:rPr lang="cs-CZ" sz="2000" b="1" dirty="0"/>
              <a:t> let</a:t>
            </a:r>
          </a:p>
          <a:p>
            <a:r>
              <a:rPr lang="cs-CZ" sz="2000" b="1" dirty="0"/>
              <a:t>12.4. – 22.6.</a:t>
            </a:r>
            <a:r>
              <a:rPr lang="en-US" sz="2000" b="1" dirty="0"/>
              <a:t>: </a:t>
            </a:r>
            <a:r>
              <a:rPr lang="cs-CZ" sz="2000" b="1" dirty="0">
                <a:solidFill>
                  <a:srgbClr val="C00000"/>
                </a:solidFill>
              </a:rPr>
              <a:t>nákaza pravděpodobně ve škole*</a:t>
            </a:r>
            <a:endParaRPr lang="cs-CZ" sz="2000" b="1" dirty="0">
              <a:solidFill>
                <a:srgbClr val="FF0000"/>
              </a:solidFill>
            </a:endParaRP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ABF932EB-B902-4811-A3F3-6DDDF237D021}"/>
              </a:ext>
            </a:extLst>
          </p:cNvPr>
          <p:cNvCxnSpPr>
            <a:cxnSpLocks/>
            <a:stCxn id="47" idx="2"/>
            <a:endCxn id="50" idx="2"/>
          </p:cNvCxnSpPr>
          <p:nvPr/>
        </p:nvCxnSpPr>
        <p:spPr>
          <a:xfrm rot="10800000" flipH="1" flipV="1">
            <a:off x="6491637" y="2310870"/>
            <a:ext cx="332076" cy="2154059"/>
          </a:xfrm>
          <a:prstGeom prst="bentConnector3">
            <a:avLst>
              <a:gd name="adj1" fmla="val -688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511575C7-FE51-4E5C-BAFA-A111E6EBD5A6}"/>
              </a:ext>
            </a:extLst>
          </p:cNvPr>
          <p:cNvCxnSpPr>
            <a:cxnSpLocks/>
            <a:stCxn id="53" idx="2"/>
            <a:endCxn id="48" idx="2"/>
          </p:cNvCxnSpPr>
          <p:nvPr/>
        </p:nvCxnSpPr>
        <p:spPr>
          <a:xfrm rot="10800000" flipH="1" flipV="1">
            <a:off x="6823713" y="2823264"/>
            <a:ext cx="480902" cy="553998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5FA1F7F8-16D4-4858-BCA8-9A302AF7A522}"/>
              </a:ext>
            </a:extLst>
          </p:cNvPr>
          <p:cNvCxnSpPr>
            <a:cxnSpLocks/>
            <a:stCxn id="53" idx="2"/>
            <a:endCxn id="49" idx="2"/>
          </p:cNvCxnSpPr>
          <p:nvPr/>
        </p:nvCxnSpPr>
        <p:spPr>
          <a:xfrm rot="10800000" flipH="1" flipV="1">
            <a:off x="6823713" y="2823264"/>
            <a:ext cx="480902" cy="1097114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AFF9D491-E609-4E6C-8E85-9CA6F385FD5A}"/>
              </a:ext>
            </a:extLst>
          </p:cNvPr>
          <p:cNvCxnSpPr>
            <a:cxnSpLocks/>
            <a:stCxn id="50" idx="2"/>
            <a:endCxn id="51" idx="2"/>
          </p:cNvCxnSpPr>
          <p:nvPr/>
        </p:nvCxnSpPr>
        <p:spPr>
          <a:xfrm rot="10800000" flipH="1" flipV="1">
            <a:off x="6823713" y="4464929"/>
            <a:ext cx="480902" cy="559153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D626E197-0824-45A8-B593-A89931ED9C58}"/>
              </a:ext>
            </a:extLst>
          </p:cNvPr>
          <p:cNvCxnSpPr>
            <a:cxnSpLocks/>
            <a:stCxn id="50" idx="2"/>
            <a:endCxn id="52" idx="2"/>
          </p:cNvCxnSpPr>
          <p:nvPr/>
        </p:nvCxnSpPr>
        <p:spPr>
          <a:xfrm rot="10800000" flipH="1" flipV="1">
            <a:off x="6823713" y="4464930"/>
            <a:ext cx="480902" cy="1089306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309DFE20-1CAE-4971-A08F-DBD502E8DEEE}"/>
              </a:ext>
            </a:extLst>
          </p:cNvPr>
          <p:cNvSpPr/>
          <p:nvPr/>
        </p:nvSpPr>
        <p:spPr>
          <a:xfrm>
            <a:off x="6491637" y="2256871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A457C35-A674-4C67-9256-A231FDB261A2}"/>
              </a:ext>
            </a:extLst>
          </p:cNvPr>
          <p:cNvSpPr/>
          <p:nvPr/>
        </p:nvSpPr>
        <p:spPr>
          <a:xfrm>
            <a:off x="7304615" y="3323262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F876611-9209-4AAB-B85E-5458C290562F}"/>
              </a:ext>
            </a:extLst>
          </p:cNvPr>
          <p:cNvSpPr/>
          <p:nvPr/>
        </p:nvSpPr>
        <p:spPr>
          <a:xfrm>
            <a:off x="7304615" y="3866378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29B7EAB-5520-410B-91BC-002D2FB8118A}"/>
              </a:ext>
            </a:extLst>
          </p:cNvPr>
          <p:cNvSpPr/>
          <p:nvPr/>
        </p:nvSpPr>
        <p:spPr>
          <a:xfrm>
            <a:off x="6823713" y="4410930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B94490D-1E26-4D77-86B6-29DF0CE78D61}"/>
              </a:ext>
            </a:extLst>
          </p:cNvPr>
          <p:cNvSpPr/>
          <p:nvPr/>
        </p:nvSpPr>
        <p:spPr>
          <a:xfrm>
            <a:off x="7304615" y="4970083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643EDF7-BE0D-42CE-87AE-45C6C4EBB8DA}"/>
              </a:ext>
            </a:extLst>
          </p:cNvPr>
          <p:cNvSpPr/>
          <p:nvPr/>
        </p:nvSpPr>
        <p:spPr>
          <a:xfrm>
            <a:off x="7304615" y="5500236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22A0847-F895-4FF7-B901-5DCDFBBF5405}"/>
              </a:ext>
            </a:extLst>
          </p:cNvPr>
          <p:cNvSpPr/>
          <p:nvPr/>
        </p:nvSpPr>
        <p:spPr>
          <a:xfrm>
            <a:off x="6823713" y="2769264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6D4B96BC-E68B-450D-A497-DAE9BBF44946}"/>
              </a:ext>
            </a:extLst>
          </p:cNvPr>
          <p:cNvCxnSpPr>
            <a:cxnSpLocks/>
            <a:stCxn id="47" idx="2"/>
            <a:endCxn id="53" idx="2"/>
          </p:cNvCxnSpPr>
          <p:nvPr/>
        </p:nvCxnSpPr>
        <p:spPr>
          <a:xfrm rot="10800000" flipH="1" flipV="1">
            <a:off x="6491637" y="2310870"/>
            <a:ext cx="332076" cy="512393"/>
          </a:xfrm>
          <a:prstGeom prst="bentConnector3">
            <a:avLst>
              <a:gd name="adj1" fmla="val -688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8E68DE3-BFFF-4AA9-BAF8-7CE564507B22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5667375" y="6282274"/>
            <a:ext cx="6353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</a:rPr>
              <a:t>* </a:t>
            </a:r>
            <a:r>
              <a:rPr lang="cs-CZ" sz="1400" dirty="0">
                <a:solidFill>
                  <a:srgbClr val="C00000"/>
                </a:solidFill>
              </a:rPr>
              <a:t>Při epidemickém šetření KHS je potvrzen kolektiv ŠKOLA, v trasování jde o primární případy (děti nejsou uvedeny jako kontakt jiného pozitivního případu)</a:t>
            </a:r>
          </a:p>
        </p:txBody>
      </p:sp>
      <p:sp>
        <p:nvSpPr>
          <p:cNvPr id="34" name="TextovéPole 33"/>
          <p:cNvSpPr txBox="1"/>
          <p:nvPr/>
        </p:nvSpPr>
        <p:spPr>
          <a:xfrm>
            <a:off x="1633099" y="653868"/>
            <a:ext cx="9125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Podkladem pro souhrn jsou konečné výsledky testů hlášené na individuální bázi do centrálního systému ISIN. </a:t>
            </a:r>
          </a:p>
          <a:p>
            <a:pPr algn="ctr"/>
            <a:r>
              <a:rPr lang="cs-CZ" sz="1400" i="1" dirty="0"/>
              <a:t>Jde tedy o konečné počty potvrzených pozitivních diagnóz, včetně konfirmovaných AG testů. </a:t>
            </a:r>
          </a:p>
        </p:txBody>
      </p:sp>
    </p:spTree>
    <p:extLst>
      <p:ext uri="{BB962C8B-B14F-4D97-AF65-F5344CB8AC3E}">
        <p14:creationId xmlns:p14="http://schemas.microsoft.com/office/powerpoint/2010/main" val="1973815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39452"/>
            <a:ext cx="12020549" cy="576000"/>
          </a:xfrm>
        </p:spPr>
        <p:txBody>
          <a:bodyPr/>
          <a:lstStyle/>
          <a:p>
            <a:r>
              <a:rPr lang="en-US" dirty="0"/>
              <a:t>V</a:t>
            </a:r>
            <a:r>
              <a:rPr lang="cs-CZ" dirty="0" err="1"/>
              <a:t>ýsledky</a:t>
            </a:r>
            <a:r>
              <a:rPr lang="cs-CZ" dirty="0"/>
              <a:t> testů u dětí </a:t>
            </a:r>
            <a:r>
              <a:rPr lang="cs-CZ" u="sng" dirty="0"/>
              <a:t>12-15 let</a:t>
            </a:r>
            <a:r>
              <a:rPr lang="cs-CZ" dirty="0"/>
              <a:t> mezi 12.4 – 22.6.2021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B039B79-06AA-4C9C-BA1A-94BB207C83BE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07568885"/>
              </p:ext>
            </p:extLst>
          </p:nvPr>
        </p:nvGraphicFramePr>
        <p:xfrm>
          <a:off x="700436" y="2009735"/>
          <a:ext cx="5500086" cy="4351344"/>
        </p:xfrm>
        <a:graphic>
          <a:graphicData uri="http://schemas.openxmlformats.org/drawingml/2006/table">
            <a:tbl>
              <a:tblPr/>
              <a:tblGrid>
                <a:gridCol w="5500086">
                  <a:extLst>
                    <a:ext uri="{9D8B030D-6E8A-4147-A177-3AD203B41FA5}">
                      <a16:colId xmlns:a16="http://schemas.microsoft.com/office/drawing/2014/main" val="1368412751"/>
                    </a:ext>
                  </a:extLst>
                </a:gridCol>
              </a:tblGrid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 = 4 293 nově pozitivních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9935836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PCR - celkem N = 4 038 (94.1%)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594139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PCR - symptomatičtí N = 1 355 (31.6%)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9333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PCR - asymptomatičtí 2 683 (62.5%)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2604263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AG - celkem N = 255 (5.9%)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9904605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AG - symptomatičtí N= 138 (3.2%)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6895331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AG - asymptomatičtí konfirmovaní PCR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276514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N = 117 (2.7%)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51552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0B51311-E616-4035-BAC8-793651F8ACF0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44871" y="1155282"/>
            <a:ext cx="57935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</a:t>
            </a:r>
            <a:r>
              <a:rPr lang="cs-CZ" sz="2000" b="1" dirty="0" err="1"/>
              <a:t>ozitivní</a:t>
            </a:r>
            <a:r>
              <a:rPr lang="cs-CZ" sz="2000" b="1" dirty="0"/>
              <a:t> záchyty u dětí 12-</a:t>
            </a:r>
            <a:r>
              <a:rPr lang="en-US" sz="2000" b="1" dirty="0"/>
              <a:t>1</a:t>
            </a:r>
            <a:r>
              <a:rPr lang="cs-CZ" sz="2000" b="1" dirty="0"/>
              <a:t>5 let</a:t>
            </a:r>
          </a:p>
          <a:p>
            <a:r>
              <a:rPr lang="cs-CZ" sz="2000" b="1" dirty="0"/>
              <a:t>12.4. – 22.6.</a:t>
            </a:r>
            <a:r>
              <a:rPr lang="en-US" sz="2000" b="1" dirty="0"/>
              <a:t>: </a:t>
            </a:r>
            <a:r>
              <a:rPr lang="cs-CZ" sz="2000" b="1" dirty="0">
                <a:solidFill>
                  <a:srgbClr val="C00000"/>
                </a:solidFill>
              </a:rPr>
              <a:t>všechny záchyty - </a:t>
            </a:r>
            <a:r>
              <a:rPr lang="cs-CZ" sz="2000" b="1" dirty="0" err="1">
                <a:solidFill>
                  <a:srgbClr val="C00000"/>
                </a:solidFill>
              </a:rPr>
              <a:t>ce</a:t>
            </a:r>
            <a:r>
              <a:rPr lang="en-US" sz="2000" b="1" dirty="0">
                <a:solidFill>
                  <a:srgbClr val="C00000"/>
                </a:solidFill>
              </a:rPr>
              <a:t>l</a:t>
            </a:r>
            <a:r>
              <a:rPr lang="cs-CZ" sz="2000" b="1" dirty="0">
                <a:solidFill>
                  <a:srgbClr val="C00000"/>
                </a:solidFill>
              </a:rPr>
              <a:t>á</a:t>
            </a:r>
            <a:r>
              <a:rPr lang="en-US" sz="2000" b="1" dirty="0">
                <a:solidFill>
                  <a:srgbClr val="C00000"/>
                </a:solidFill>
              </a:rPr>
              <a:t> populace</a:t>
            </a:r>
            <a:r>
              <a:rPr lang="cs-CZ" sz="2000" b="1" dirty="0">
                <a:solidFill>
                  <a:srgbClr val="C00000"/>
                </a:solidFill>
              </a:rPr>
              <a:t> 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9A08FF42-210A-4A89-A03B-1EC6C64692CE}"/>
              </a:ext>
            </a:extLst>
          </p:cNvPr>
          <p:cNvCxnSpPr>
            <a:cxnSpLocks/>
            <a:stCxn id="14" idx="2"/>
            <a:endCxn id="17" idx="2"/>
          </p:cNvCxnSpPr>
          <p:nvPr/>
        </p:nvCxnSpPr>
        <p:spPr>
          <a:xfrm rot="10800000" flipH="1" flipV="1">
            <a:off x="535939" y="2310870"/>
            <a:ext cx="332076" cy="2154059"/>
          </a:xfrm>
          <a:prstGeom prst="bentConnector3">
            <a:avLst>
              <a:gd name="adj1" fmla="val -688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C7FF066-57A7-4B99-9FF1-306469C9C859}"/>
              </a:ext>
            </a:extLst>
          </p:cNvPr>
          <p:cNvCxnSpPr>
            <a:cxnSpLocks/>
            <a:stCxn id="21" idx="2"/>
            <a:endCxn id="15" idx="2"/>
          </p:cNvCxnSpPr>
          <p:nvPr/>
        </p:nvCxnSpPr>
        <p:spPr>
          <a:xfrm rot="10800000" flipH="1" flipV="1">
            <a:off x="868015" y="2823264"/>
            <a:ext cx="480902" cy="553998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81084D1-A7BD-43B7-966F-35F4CF8FBBBD}"/>
              </a:ext>
            </a:extLst>
          </p:cNvPr>
          <p:cNvCxnSpPr>
            <a:cxnSpLocks/>
            <a:stCxn id="21" idx="2"/>
            <a:endCxn id="16" idx="2"/>
          </p:cNvCxnSpPr>
          <p:nvPr/>
        </p:nvCxnSpPr>
        <p:spPr>
          <a:xfrm rot="10800000" flipH="1" flipV="1">
            <a:off x="868015" y="2823264"/>
            <a:ext cx="480902" cy="1097114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6CA2066-27E7-4D21-B597-D5CAAC07DFD5}"/>
              </a:ext>
            </a:extLst>
          </p:cNvPr>
          <p:cNvCxnSpPr>
            <a:cxnSpLocks/>
            <a:stCxn id="17" idx="2"/>
            <a:endCxn id="18" idx="2"/>
          </p:cNvCxnSpPr>
          <p:nvPr/>
        </p:nvCxnSpPr>
        <p:spPr>
          <a:xfrm rot="10800000" flipH="1" flipV="1">
            <a:off x="868015" y="4464929"/>
            <a:ext cx="480902" cy="559153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0580044-DBFC-45B4-A9EE-89A4E1AA9644}"/>
              </a:ext>
            </a:extLst>
          </p:cNvPr>
          <p:cNvCxnSpPr>
            <a:cxnSpLocks/>
            <a:stCxn id="17" idx="2"/>
            <a:endCxn id="19" idx="2"/>
          </p:cNvCxnSpPr>
          <p:nvPr/>
        </p:nvCxnSpPr>
        <p:spPr>
          <a:xfrm rot="10800000" flipH="1" flipV="1">
            <a:off x="868015" y="4464930"/>
            <a:ext cx="480902" cy="1089306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5328153-B054-4071-A98C-E2F0F016112A}"/>
              </a:ext>
            </a:extLst>
          </p:cNvPr>
          <p:cNvSpPr/>
          <p:nvPr/>
        </p:nvSpPr>
        <p:spPr>
          <a:xfrm>
            <a:off x="535939" y="2256871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94B8638-6E3A-4B4B-BD53-8C9DDA8C8C58}"/>
              </a:ext>
            </a:extLst>
          </p:cNvPr>
          <p:cNvSpPr/>
          <p:nvPr/>
        </p:nvSpPr>
        <p:spPr>
          <a:xfrm>
            <a:off x="1348917" y="3323262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DEE83AC-EC6D-4604-BD16-6F1BA16B9963}"/>
              </a:ext>
            </a:extLst>
          </p:cNvPr>
          <p:cNvSpPr/>
          <p:nvPr/>
        </p:nvSpPr>
        <p:spPr>
          <a:xfrm>
            <a:off x="1348917" y="3866378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8C9862B-01D5-4C9B-A3F9-16393B8A50A3}"/>
              </a:ext>
            </a:extLst>
          </p:cNvPr>
          <p:cNvSpPr/>
          <p:nvPr/>
        </p:nvSpPr>
        <p:spPr>
          <a:xfrm>
            <a:off x="868015" y="4410930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0962FAE-F9B1-482C-AFAF-F3E8378687CF}"/>
              </a:ext>
            </a:extLst>
          </p:cNvPr>
          <p:cNvSpPr/>
          <p:nvPr/>
        </p:nvSpPr>
        <p:spPr>
          <a:xfrm>
            <a:off x="1348917" y="4970083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EE98E2B-B223-49EE-9FDD-8C1E8C7B6895}"/>
              </a:ext>
            </a:extLst>
          </p:cNvPr>
          <p:cNvSpPr/>
          <p:nvPr/>
        </p:nvSpPr>
        <p:spPr>
          <a:xfrm>
            <a:off x="1348917" y="5500236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FA11DF4-574C-49DF-ACA7-E8398FFAAFE4}"/>
              </a:ext>
            </a:extLst>
          </p:cNvPr>
          <p:cNvSpPr/>
          <p:nvPr/>
        </p:nvSpPr>
        <p:spPr>
          <a:xfrm>
            <a:off x="868015" y="2769264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11775E1-59DA-4A6F-A295-5D4DFA9B3EB1}"/>
              </a:ext>
            </a:extLst>
          </p:cNvPr>
          <p:cNvCxnSpPr>
            <a:cxnSpLocks/>
            <a:stCxn id="14" idx="2"/>
            <a:endCxn id="21" idx="2"/>
          </p:cNvCxnSpPr>
          <p:nvPr/>
        </p:nvCxnSpPr>
        <p:spPr>
          <a:xfrm rot="10800000" flipH="1" flipV="1">
            <a:off x="535939" y="2310870"/>
            <a:ext cx="332076" cy="512393"/>
          </a:xfrm>
          <a:prstGeom prst="bentConnector3">
            <a:avLst>
              <a:gd name="adj1" fmla="val -688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8E68DE3-BFFF-4AA9-BAF8-7CE564507B22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5667375" y="6282274"/>
            <a:ext cx="6353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</a:rPr>
              <a:t>* </a:t>
            </a:r>
            <a:r>
              <a:rPr lang="cs-CZ" sz="1400" dirty="0">
                <a:solidFill>
                  <a:srgbClr val="C00000"/>
                </a:solidFill>
              </a:rPr>
              <a:t>Při epidemickém šetření KHS je potvrzen kolektiv ŠKOLA, v trasování jde o primární případy (děti nejsou uvedeny jako kontakt jiného pozitivního případu)</a:t>
            </a:r>
          </a:p>
        </p:txBody>
      </p:sp>
      <p:graphicFrame>
        <p:nvGraphicFramePr>
          <p:cNvPr id="35" name="Table 39">
            <a:extLst>
              <a:ext uri="{FF2B5EF4-FFF2-40B4-BE49-F238E27FC236}">
                <a16:creationId xmlns:a16="http://schemas.microsoft.com/office/drawing/2014/main" id="{ECF8D81E-48FD-47AC-95EA-897CD0D322D4}"/>
              </a:ext>
            </a:extLst>
          </p:cNvPr>
          <p:cNvGraphicFramePr>
            <a:graphicFrameLocks noGrp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831647802"/>
              </p:ext>
            </p:extLst>
          </p:nvPr>
        </p:nvGraphicFramePr>
        <p:xfrm>
          <a:off x="6684709" y="2009735"/>
          <a:ext cx="5500086" cy="4432769"/>
        </p:xfrm>
        <a:graphic>
          <a:graphicData uri="http://schemas.openxmlformats.org/drawingml/2006/table">
            <a:tbl>
              <a:tblPr/>
              <a:tblGrid>
                <a:gridCol w="5500086">
                  <a:extLst>
                    <a:ext uri="{9D8B030D-6E8A-4147-A177-3AD203B41FA5}">
                      <a16:colId xmlns:a16="http://schemas.microsoft.com/office/drawing/2014/main" val="1368412751"/>
                    </a:ext>
                  </a:extLst>
                </a:gridCol>
              </a:tblGrid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 = 873 nově pozitivních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9935836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PCR - celkem N = 846 (96.9%)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594139"/>
                  </a:ext>
                </a:extLst>
              </a:tr>
              <a:tr h="625343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PCR - symptomatičtí N = 264 (30.2%)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9333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PCR - asymptomatičtí 582 (66.7%)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2604263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AG - celkem N = 27 (3.1%)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9904605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AG - symptomatičtí N= 18 (2.1%)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6895331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AG - asymptomatičtí konfirmovaní PCR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276514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N = 9 (1.0%)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515522"/>
                  </a:ext>
                </a:extLst>
              </a:tr>
            </a:tbl>
          </a:graphicData>
        </a:graphic>
      </p:graphicFrame>
      <p:cxnSp>
        <p:nvCxnSpPr>
          <p:cNvPr id="36" name="Connector: Elbow 41">
            <a:extLst>
              <a:ext uri="{FF2B5EF4-FFF2-40B4-BE49-F238E27FC236}">
                <a16:creationId xmlns:a16="http://schemas.microsoft.com/office/drawing/2014/main" id="{A857519A-CA40-411D-980E-698A4B9412F3}"/>
              </a:ext>
            </a:extLst>
          </p:cNvPr>
          <p:cNvCxnSpPr>
            <a:cxnSpLocks/>
            <a:stCxn id="56" idx="2"/>
            <a:endCxn id="59" idx="2"/>
          </p:cNvCxnSpPr>
          <p:nvPr/>
        </p:nvCxnSpPr>
        <p:spPr>
          <a:xfrm rot="10800000" flipH="1" flipV="1">
            <a:off x="6520212" y="2310870"/>
            <a:ext cx="332076" cy="2154059"/>
          </a:xfrm>
          <a:prstGeom prst="bentConnector3">
            <a:avLst>
              <a:gd name="adj1" fmla="val -688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42">
            <a:extLst>
              <a:ext uri="{FF2B5EF4-FFF2-40B4-BE49-F238E27FC236}">
                <a16:creationId xmlns:a16="http://schemas.microsoft.com/office/drawing/2014/main" id="{11C712BA-6083-45F2-BAC7-D646EB9DCE80}"/>
              </a:ext>
            </a:extLst>
          </p:cNvPr>
          <p:cNvCxnSpPr>
            <a:cxnSpLocks/>
            <a:stCxn id="62" idx="2"/>
            <a:endCxn id="57" idx="2"/>
          </p:cNvCxnSpPr>
          <p:nvPr/>
        </p:nvCxnSpPr>
        <p:spPr>
          <a:xfrm rot="10800000" flipH="1" flipV="1">
            <a:off x="6852288" y="2823264"/>
            <a:ext cx="480902" cy="553998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43">
            <a:extLst>
              <a:ext uri="{FF2B5EF4-FFF2-40B4-BE49-F238E27FC236}">
                <a16:creationId xmlns:a16="http://schemas.microsoft.com/office/drawing/2014/main" id="{244AF209-2F82-4B3B-8771-D86CB9D0AA7C}"/>
              </a:ext>
            </a:extLst>
          </p:cNvPr>
          <p:cNvCxnSpPr>
            <a:cxnSpLocks/>
            <a:stCxn id="62" idx="2"/>
            <a:endCxn id="58" idx="2"/>
          </p:cNvCxnSpPr>
          <p:nvPr/>
        </p:nvCxnSpPr>
        <p:spPr>
          <a:xfrm rot="10800000" flipH="1" flipV="1">
            <a:off x="6852288" y="2823264"/>
            <a:ext cx="480902" cy="1097114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44">
            <a:extLst>
              <a:ext uri="{FF2B5EF4-FFF2-40B4-BE49-F238E27FC236}">
                <a16:creationId xmlns:a16="http://schemas.microsoft.com/office/drawing/2014/main" id="{69C42B24-0189-4D75-B374-7EFD2DAAED66}"/>
              </a:ext>
            </a:extLst>
          </p:cNvPr>
          <p:cNvCxnSpPr>
            <a:cxnSpLocks/>
            <a:stCxn id="59" idx="2"/>
            <a:endCxn id="60" idx="2"/>
          </p:cNvCxnSpPr>
          <p:nvPr/>
        </p:nvCxnSpPr>
        <p:spPr>
          <a:xfrm rot="10800000" flipH="1" flipV="1">
            <a:off x="6852288" y="4464929"/>
            <a:ext cx="480902" cy="559153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45">
            <a:extLst>
              <a:ext uri="{FF2B5EF4-FFF2-40B4-BE49-F238E27FC236}">
                <a16:creationId xmlns:a16="http://schemas.microsoft.com/office/drawing/2014/main" id="{7A50D906-639B-4F20-895A-E56E8A2F8918}"/>
              </a:ext>
            </a:extLst>
          </p:cNvPr>
          <p:cNvCxnSpPr>
            <a:cxnSpLocks/>
            <a:stCxn id="59" idx="2"/>
            <a:endCxn id="61" idx="2"/>
          </p:cNvCxnSpPr>
          <p:nvPr/>
        </p:nvCxnSpPr>
        <p:spPr>
          <a:xfrm rot="10800000" flipH="1" flipV="1">
            <a:off x="6852288" y="4464930"/>
            <a:ext cx="480902" cy="1089306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46">
            <a:extLst>
              <a:ext uri="{FF2B5EF4-FFF2-40B4-BE49-F238E27FC236}">
                <a16:creationId xmlns:a16="http://schemas.microsoft.com/office/drawing/2014/main" id="{2E8EBDA0-CEA2-4C7B-857F-599F39037B81}"/>
              </a:ext>
            </a:extLst>
          </p:cNvPr>
          <p:cNvSpPr/>
          <p:nvPr/>
        </p:nvSpPr>
        <p:spPr>
          <a:xfrm>
            <a:off x="6520212" y="2256871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7" name="Oval 47">
            <a:extLst>
              <a:ext uri="{FF2B5EF4-FFF2-40B4-BE49-F238E27FC236}">
                <a16:creationId xmlns:a16="http://schemas.microsoft.com/office/drawing/2014/main" id="{E8A199F8-C841-4529-BA30-699B96B16DED}"/>
              </a:ext>
            </a:extLst>
          </p:cNvPr>
          <p:cNvSpPr/>
          <p:nvPr/>
        </p:nvSpPr>
        <p:spPr>
          <a:xfrm>
            <a:off x="7333190" y="3323262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8" name="Oval 48">
            <a:extLst>
              <a:ext uri="{FF2B5EF4-FFF2-40B4-BE49-F238E27FC236}">
                <a16:creationId xmlns:a16="http://schemas.microsoft.com/office/drawing/2014/main" id="{2BEC8467-23A1-4CFC-BFCE-1383ECB0A7BD}"/>
              </a:ext>
            </a:extLst>
          </p:cNvPr>
          <p:cNvSpPr/>
          <p:nvPr/>
        </p:nvSpPr>
        <p:spPr>
          <a:xfrm>
            <a:off x="7333190" y="3866378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9" name="Oval 49">
            <a:extLst>
              <a:ext uri="{FF2B5EF4-FFF2-40B4-BE49-F238E27FC236}">
                <a16:creationId xmlns:a16="http://schemas.microsoft.com/office/drawing/2014/main" id="{6F449461-D626-4F4A-A5B9-452A8D2903AA}"/>
              </a:ext>
            </a:extLst>
          </p:cNvPr>
          <p:cNvSpPr/>
          <p:nvPr/>
        </p:nvSpPr>
        <p:spPr>
          <a:xfrm>
            <a:off x="6852288" y="4410930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0" name="Oval 50">
            <a:extLst>
              <a:ext uri="{FF2B5EF4-FFF2-40B4-BE49-F238E27FC236}">
                <a16:creationId xmlns:a16="http://schemas.microsoft.com/office/drawing/2014/main" id="{9728F3B6-94A4-47B6-8C2C-B3F52397DF90}"/>
              </a:ext>
            </a:extLst>
          </p:cNvPr>
          <p:cNvSpPr/>
          <p:nvPr/>
        </p:nvSpPr>
        <p:spPr>
          <a:xfrm>
            <a:off x="7333190" y="4970083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1" name="Oval 51">
            <a:extLst>
              <a:ext uri="{FF2B5EF4-FFF2-40B4-BE49-F238E27FC236}">
                <a16:creationId xmlns:a16="http://schemas.microsoft.com/office/drawing/2014/main" id="{CECD612A-9766-4A55-86EA-8C4A1F50DA1C}"/>
              </a:ext>
            </a:extLst>
          </p:cNvPr>
          <p:cNvSpPr/>
          <p:nvPr/>
        </p:nvSpPr>
        <p:spPr>
          <a:xfrm>
            <a:off x="7333190" y="5500236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2" name="Oval 52">
            <a:extLst>
              <a:ext uri="{FF2B5EF4-FFF2-40B4-BE49-F238E27FC236}">
                <a16:creationId xmlns:a16="http://schemas.microsoft.com/office/drawing/2014/main" id="{6E05142A-6F83-425E-96C8-385291A504C2}"/>
              </a:ext>
            </a:extLst>
          </p:cNvPr>
          <p:cNvSpPr/>
          <p:nvPr/>
        </p:nvSpPr>
        <p:spPr>
          <a:xfrm>
            <a:off x="6852288" y="2769264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63" name="Connector: Elbow 53">
            <a:extLst>
              <a:ext uri="{FF2B5EF4-FFF2-40B4-BE49-F238E27FC236}">
                <a16:creationId xmlns:a16="http://schemas.microsoft.com/office/drawing/2014/main" id="{58161BC0-4A37-4A9D-9532-DCC329AE9465}"/>
              </a:ext>
            </a:extLst>
          </p:cNvPr>
          <p:cNvCxnSpPr>
            <a:cxnSpLocks/>
            <a:stCxn id="56" idx="2"/>
            <a:endCxn id="62" idx="2"/>
          </p:cNvCxnSpPr>
          <p:nvPr/>
        </p:nvCxnSpPr>
        <p:spPr>
          <a:xfrm rot="10800000" flipH="1" flipV="1">
            <a:off x="6520212" y="2310870"/>
            <a:ext cx="332076" cy="512393"/>
          </a:xfrm>
          <a:prstGeom prst="bentConnector3">
            <a:avLst>
              <a:gd name="adj1" fmla="val -688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40">
            <a:extLst>
              <a:ext uri="{FF2B5EF4-FFF2-40B4-BE49-F238E27FC236}">
                <a16:creationId xmlns:a16="http://schemas.microsoft.com/office/drawing/2014/main" id="{ED35EB35-A2D4-47EB-B714-BB760F562F49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29144" y="1155282"/>
            <a:ext cx="57967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</a:t>
            </a:r>
            <a:r>
              <a:rPr lang="cs-CZ" sz="2000" b="1" dirty="0" err="1"/>
              <a:t>ozitivní</a:t>
            </a:r>
            <a:r>
              <a:rPr lang="cs-CZ" sz="2000" b="1" dirty="0"/>
              <a:t> záchyty u dětí 12-</a:t>
            </a:r>
            <a:r>
              <a:rPr lang="en-US" sz="2000" b="1" dirty="0"/>
              <a:t>1</a:t>
            </a:r>
            <a:r>
              <a:rPr lang="cs-CZ" sz="2000" b="1" dirty="0"/>
              <a:t>5 let</a:t>
            </a:r>
          </a:p>
          <a:p>
            <a:r>
              <a:rPr lang="cs-CZ" sz="2000" b="1" dirty="0"/>
              <a:t>12.4. – 22.6.</a:t>
            </a:r>
            <a:r>
              <a:rPr lang="en-US" sz="2000" b="1" dirty="0"/>
              <a:t>: </a:t>
            </a:r>
            <a:r>
              <a:rPr lang="cs-CZ" sz="2000" b="1" dirty="0">
                <a:solidFill>
                  <a:srgbClr val="C00000"/>
                </a:solidFill>
              </a:rPr>
              <a:t>nákaza pravděpodobně ve škole*</a:t>
            </a:r>
            <a:endParaRPr lang="cs-CZ" sz="2000" b="1" dirty="0">
              <a:solidFill>
                <a:srgbClr val="FF0000"/>
              </a:solidFill>
            </a:endParaRPr>
          </a:p>
        </p:txBody>
      </p:sp>
      <p:sp>
        <p:nvSpPr>
          <p:cNvPr id="34" name="TextovéPole 33"/>
          <p:cNvSpPr txBox="1"/>
          <p:nvPr/>
        </p:nvSpPr>
        <p:spPr>
          <a:xfrm>
            <a:off x="1633099" y="653868"/>
            <a:ext cx="9125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Podkladem pro souhrn jsou konečné výsledky testů hlášené na individuální bázi do centrálního systému ISIN. </a:t>
            </a:r>
          </a:p>
          <a:p>
            <a:pPr algn="ctr"/>
            <a:r>
              <a:rPr lang="cs-CZ" sz="1400" i="1" dirty="0"/>
              <a:t>Jde tedy o konečné počty potvrzených pozitivních diagnóz, včetně konfirmovaných AG testů. </a:t>
            </a:r>
          </a:p>
        </p:txBody>
      </p:sp>
    </p:spTree>
    <p:extLst>
      <p:ext uri="{BB962C8B-B14F-4D97-AF65-F5344CB8AC3E}">
        <p14:creationId xmlns:p14="http://schemas.microsoft.com/office/powerpoint/2010/main" val="3000415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192454D-DD98-4298-B7F5-F6E7FDB992A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39" y="28577"/>
            <a:ext cx="11686436" cy="576000"/>
          </a:xfrm>
        </p:spPr>
        <p:txBody>
          <a:bodyPr/>
          <a:lstStyle/>
          <a:p>
            <a:pPr algn="ctr"/>
            <a:r>
              <a:rPr lang="cs-CZ" sz="2400" dirty="0"/>
              <a:t>Harmonogram otevírání školských zařízení v krajích ČR 2021</a:t>
            </a:r>
          </a:p>
        </p:txBody>
      </p:sp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3B917A4C-0A6E-4A20-B4B4-7BEC1A524DC6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623843" y="837488"/>
          <a:ext cx="10263501" cy="5435344"/>
        </p:xfrm>
        <a:graphic>
          <a:graphicData uri="http://schemas.openxmlformats.org/drawingml/2006/table">
            <a:tbl>
              <a:tblPr/>
              <a:tblGrid>
                <a:gridCol w="1557713">
                  <a:extLst>
                    <a:ext uri="{9D8B030D-6E8A-4147-A177-3AD203B41FA5}">
                      <a16:colId xmlns:a16="http://schemas.microsoft.com/office/drawing/2014/main" val="1215761398"/>
                    </a:ext>
                  </a:extLst>
                </a:gridCol>
                <a:gridCol w="621842">
                  <a:extLst>
                    <a:ext uri="{9D8B030D-6E8A-4147-A177-3AD203B41FA5}">
                      <a16:colId xmlns:a16="http://schemas.microsoft.com/office/drawing/2014/main" val="419350444"/>
                    </a:ext>
                  </a:extLst>
                </a:gridCol>
                <a:gridCol w="621842">
                  <a:extLst>
                    <a:ext uri="{9D8B030D-6E8A-4147-A177-3AD203B41FA5}">
                      <a16:colId xmlns:a16="http://schemas.microsoft.com/office/drawing/2014/main" val="3652802359"/>
                    </a:ext>
                  </a:extLst>
                </a:gridCol>
                <a:gridCol w="621842">
                  <a:extLst>
                    <a:ext uri="{9D8B030D-6E8A-4147-A177-3AD203B41FA5}">
                      <a16:colId xmlns:a16="http://schemas.microsoft.com/office/drawing/2014/main" val="4228724131"/>
                    </a:ext>
                  </a:extLst>
                </a:gridCol>
                <a:gridCol w="621842">
                  <a:extLst>
                    <a:ext uri="{9D8B030D-6E8A-4147-A177-3AD203B41FA5}">
                      <a16:colId xmlns:a16="http://schemas.microsoft.com/office/drawing/2014/main" val="1501573108"/>
                    </a:ext>
                  </a:extLst>
                </a:gridCol>
                <a:gridCol w="621842">
                  <a:extLst>
                    <a:ext uri="{9D8B030D-6E8A-4147-A177-3AD203B41FA5}">
                      <a16:colId xmlns:a16="http://schemas.microsoft.com/office/drawing/2014/main" val="1711309026"/>
                    </a:ext>
                  </a:extLst>
                </a:gridCol>
                <a:gridCol w="621842">
                  <a:extLst>
                    <a:ext uri="{9D8B030D-6E8A-4147-A177-3AD203B41FA5}">
                      <a16:colId xmlns:a16="http://schemas.microsoft.com/office/drawing/2014/main" val="1419855610"/>
                    </a:ext>
                  </a:extLst>
                </a:gridCol>
                <a:gridCol w="621842">
                  <a:extLst>
                    <a:ext uri="{9D8B030D-6E8A-4147-A177-3AD203B41FA5}">
                      <a16:colId xmlns:a16="http://schemas.microsoft.com/office/drawing/2014/main" val="3316123008"/>
                    </a:ext>
                  </a:extLst>
                </a:gridCol>
                <a:gridCol w="621842">
                  <a:extLst>
                    <a:ext uri="{9D8B030D-6E8A-4147-A177-3AD203B41FA5}">
                      <a16:colId xmlns:a16="http://schemas.microsoft.com/office/drawing/2014/main" val="3445012241"/>
                    </a:ext>
                  </a:extLst>
                </a:gridCol>
                <a:gridCol w="621842">
                  <a:extLst>
                    <a:ext uri="{9D8B030D-6E8A-4147-A177-3AD203B41FA5}">
                      <a16:colId xmlns:a16="http://schemas.microsoft.com/office/drawing/2014/main" val="1837524180"/>
                    </a:ext>
                  </a:extLst>
                </a:gridCol>
                <a:gridCol w="621842">
                  <a:extLst>
                    <a:ext uri="{9D8B030D-6E8A-4147-A177-3AD203B41FA5}">
                      <a16:colId xmlns:a16="http://schemas.microsoft.com/office/drawing/2014/main" val="1265492353"/>
                    </a:ext>
                  </a:extLst>
                </a:gridCol>
                <a:gridCol w="621842">
                  <a:extLst>
                    <a:ext uri="{9D8B030D-6E8A-4147-A177-3AD203B41FA5}">
                      <a16:colId xmlns:a16="http://schemas.microsoft.com/office/drawing/2014/main" val="2850195630"/>
                    </a:ext>
                  </a:extLst>
                </a:gridCol>
                <a:gridCol w="621842">
                  <a:extLst>
                    <a:ext uri="{9D8B030D-6E8A-4147-A177-3AD203B41FA5}">
                      <a16:colId xmlns:a16="http://schemas.microsoft.com/office/drawing/2014/main" val="3082479294"/>
                    </a:ext>
                  </a:extLst>
                </a:gridCol>
                <a:gridCol w="621842">
                  <a:extLst>
                    <a:ext uri="{9D8B030D-6E8A-4147-A177-3AD203B41FA5}">
                      <a16:colId xmlns:a16="http://schemas.microsoft.com/office/drawing/2014/main" val="3478618505"/>
                    </a:ext>
                  </a:extLst>
                </a:gridCol>
                <a:gridCol w="621842">
                  <a:extLst>
                    <a:ext uri="{9D8B030D-6E8A-4147-A177-3AD203B41FA5}">
                      <a16:colId xmlns:a16="http://schemas.microsoft.com/office/drawing/2014/main" val="676138909"/>
                    </a:ext>
                  </a:extLst>
                </a:gridCol>
              </a:tblGrid>
              <a:tr h="588325"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Datum změny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PLK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HKK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KVK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STC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LBK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PAK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PHA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ULK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JMK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OLK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MSK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JHC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VYS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ZLK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29151"/>
                  </a:ext>
                </a:extLst>
              </a:tr>
              <a:tr h="812316"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12.04.2021</a:t>
                      </a:r>
                    </a:p>
                  </a:txBody>
                  <a:tcPr marL="7007" marR="63063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CCCF"/>
                    </a:solidFill>
                  </a:tcPr>
                </a:tc>
                <a:tc gridSpan="14"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MŠ - předškolní děti (</a:t>
                      </a:r>
                      <a:r>
                        <a:rPr lang="cs-CZ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5-6 let</a:t>
                      </a:r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 bez roušek a testování dětí (pouze zaměstnanci),</a:t>
                      </a:r>
                      <a:b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ZŠ - 1 stupeň (</a:t>
                      </a:r>
                      <a:r>
                        <a:rPr lang="cs-CZ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6-11 let</a:t>
                      </a:r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 rotačně, 2x týdně testy a roušky 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440675"/>
                  </a:ext>
                </a:extLst>
              </a:tr>
              <a:tr h="812316"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26.04.2021</a:t>
                      </a:r>
                    </a:p>
                  </a:txBody>
                  <a:tcPr marL="7007" marR="63063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MŠ zcela (</a:t>
                      </a:r>
                      <a:r>
                        <a:rPr lang="cs-CZ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3-6 let</a:t>
                      </a:r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), </a:t>
                      </a:r>
                      <a:b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SŠ a VOŠ praktické vyučování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943551"/>
                  </a:ext>
                </a:extLst>
              </a:tr>
              <a:tr h="812316"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03.05.2021</a:t>
                      </a:r>
                    </a:p>
                  </a:txBody>
                  <a:tcPr marL="7007" marR="63063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CCCF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MŠ zcela, ZŠ - 2. stupeň (</a:t>
                      </a:r>
                      <a:r>
                        <a:rPr lang="cs-CZ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11-15 let </a:t>
                      </a:r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vč. niž. st. </a:t>
                      </a:r>
                      <a:r>
                        <a:rPr lang="cs-CZ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gym</a:t>
                      </a:r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.) </a:t>
                      </a:r>
                    </a:p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rotačně, test 2x týdně (1. st. 1x týdně), SŠ (</a:t>
                      </a:r>
                      <a:r>
                        <a:rPr lang="cs-CZ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15-19 let</a:t>
                      </a:r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 </a:t>
                      </a:r>
                      <a:b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VOŠ (</a:t>
                      </a:r>
                      <a:r>
                        <a:rPr lang="cs-CZ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19-21 let</a:t>
                      </a:r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 praktické vyučování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CCC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CCC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CCC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CCC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CCC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CCC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CC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0514397"/>
                  </a:ext>
                </a:extLst>
              </a:tr>
              <a:tr h="785439"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10.05.2021</a:t>
                      </a:r>
                    </a:p>
                  </a:txBody>
                  <a:tcPr marL="7007" marR="63063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MŠ zcela, ZŠ - 2. stupeň (vč. niž.st. gymnázií) rotačně, test 2x týdně (1. st. 1x týdně), SŠ a VOŠ praktické vyučování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Otevření škol ve zbývajících krajích </a:t>
                      </a:r>
                      <a:b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dle režimu z 3. 5. 2021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456110"/>
                  </a:ext>
                </a:extLst>
              </a:tr>
              <a:tr h="812316"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17.05.2021</a:t>
                      </a:r>
                    </a:p>
                  </a:txBody>
                  <a:tcPr marL="7007" marR="63063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CCCF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ZŠ (</a:t>
                      </a:r>
                      <a:r>
                        <a:rPr lang="pl-PL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6-15 let</a:t>
                      </a:r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 zcela a bez rotací (test 1x týdně)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Bez rotací 1. stupeň ZŠ (2. st. 2x týdně test)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235255"/>
                  </a:ext>
                </a:extLst>
              </a:tr>
              <a:tr h="812316"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24.05.2021</a:t>
                      </a:r>
                    </a:p>
                  </a:txBody>
                  <a:tcPr marL="7007" marR="63063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7E9"/>
                    </a:solidFill>
                  </a:tcPr>
                </a:tc>
                <a:tc gridSpan="14"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 stupeň ZŠ bez rotací v celé ČR (test 1x týdně),</a:t>
                      </a:r>
                      <a:b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teoretická výuka bez rotací (test 1x týdně) na SŠ (</a:t>
                      </a:r>
                      <a:r>
                        <a:rPr lang="cs-CZ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15-19 let</a:t>
                      </a:r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), VOŠ (</a:t>
                      </a:r>
                      <a:r>
                        <a:rPr lang="cs-CZ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19-22 let</a:t>
                      </a:r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 a VŠ (</a:t>
                      </a:r>
                      <a:r>
                        <a:rPr lang="cs-CZ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19-25 let</a:t>
                      </a:r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</a:txBody>
                  <a:tcPr marL="7007" marR="7007" marT="700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919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7421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39452"/>
            <a:ext cx="12020549" cy="576000"/>
          </a:xfrm>
        </p:spPr>
        <p:txBody>
          <a:bodyPr/>
          <a:lstStyle/>
          <a:p>
            <a:r>
              <a:rPr lang="en-US" dirty="0"/>
              <a:t>V</a:t>
            </a:r>
            <a:r>
              <a:rPr lang="cs-CZ" dirty="0" err="1"/>
              <a:t>ýsledky</a:t>
            </a:r>
            <a:r>
              <a:rPr lang="cs-CZ" dirty="0"/>
              <a:t> testů u dětí </a:t>
            </a:r>
            <a:r>
              <a:rPr lang="en-US" u="sng" dirty="0"/>
              <a:t>5</a:t>
            </a:r>
            <a:r>
              <a:rPr lang="cs-CZ" u="sng" dirty="0"/>
              <a:t>-15 let</a:t>
            </a:r>
            <a:r>
              <a:rPr lang="cs-CZ" dirty="0"/>
              <a:t> mezi 14.6 – 20.6.2021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B039B79-06AA-4C9C-BA1A-94BB207C83BE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/>
          </p:nvPr>
        </p:nvGraphicFramePr>
        <p:xfrm>
          <a:off x="700436" y="2057360"/>
          <a:ext cx="5500086" cy="4351344"/>
        </p:xfrm>
        <a:graphic>
          <a:graphicData uri="http://schemas.openxmlformats.org/drawingml/2006/table">
            <a:tbl>
              <a:tblPr/>
              <a:tblGrid>
                <a:gridCol w="5500086">
                  <a:extLst>
                    <a:ext uri="{9D8B030D-6E8A-4147-A177-3AD203B41FA5}">
                      <a16:colId xmlns:a16="http://schemas.microsoft.com/office/drawing/2014/main" val="1368412751"/>
                    </a:ext>
                  </a:extLst>
                </a:gridCol>
              </a:tblGrid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 = 139 nově pozitivních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9935836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PCR - celkem N = 132 (95.0%)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594139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PCR - symptomatičtí N = 25 (18.0%)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9333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PCR - asymptomatičtí 107 (77.0%)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2604263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AG - celkem N = 7 (5.0%)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9904605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AG - symptomatičtí N= 1 (0.7%)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6895331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AG - asymptomatičtí konfirmovaní PCR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276514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N = 6 (4.3%)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51552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0B51311-E616-4035-BAC8-793651F8ACF0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44871" y="1202907"/>
            <a:ext cx="57935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</a:t>
            </a:r>
            <a:r>
              <a:rPr kumimoji="0" lang="cs-CZ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ozitivní</a:t>
            </a: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záchyty u dětí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5</a:t>
            </a: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-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</a:t>
            </a: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5 let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14.6. – 20.6.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: </a:t>
            </a: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všechny záchyty - </a:t>
            </a:r>
            <a:r>
              <a:rPr kumimoji="0" lang="cs-CZ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</a:t>
            </a: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á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populace</a:t>
            </a: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9A08FF42-210A-4A89-A03B-1EC6C64692CE}"/>
              </a:ext>
            </a:extLst>
          </p:cNvPr>
          <p:cNvCxnSpPr>
            <a:cxnSpLocks/>
            <a:stCxn id="14" idx="2"/>
            <a:endCxn id="17" idx="2"/>
          </p:cNvCxnSpPr>
          <p:nvPr/>
        </p:nvCxnSpPr>
        <p:spPr>
          <a:xfrm rot="10800000" flipH="1" flipV="1">
            <a:off x="535939" y="2358495"/>
            <a:ext cx="332076" cy="2154059"/>
          </a:xfrm>
          <a:prstGeom prst="bentConnector3">
            <a:avLst>
              <a:gd name="adj1" fmla="val -688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C7FF066-57A7-4B99-9FF1-306469C9C859}"/>
              </a:ext>
            </a:extLst>
          </p:cNvPr>
          <p:cNvCxnSpPr>
            <a:cxnSpLocks/>
            <a:stCxn id="21" idx="2"/>
            <a:endCxn id="15" idx="2"/>
          </p:cNvCxnSpPr>
          <p:nvPr/>
        </p:nvCxnSpPr>
        <p:spPr>
          <a:xfrm rot="10800000" flipH="1" flipV="1">
            <a:off x="868015" y="2870889"/>
            <a:ext cx="480902" cy="553998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81084D1-A7BD-43B7-966F-35F4CF8FBBBD}"/>
              </a:ext>
            </a:extLst>
          </p:cNvPr>
          <p:cNvCxnSpPr>
            <a:cxnSpLocks/>
            <a:stCxn id="21" idx="2"/>
            <a:endCxn id="16" idx="2"/>
          </p:cNvCxnSpPr>
          <p:nvPr/>
        </p:nvCxnSpPr>
        <p:spPr>
          <a:xfrm rot="10800000" flipH="1" flipV="1">
            <a:off x="868015" y="2870889"/>
            <a:ext cx="480902" cy="1097114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6CA2066-27E7-4D21-B597-D5CAAC07DFD5}"/>
              </a:ext>
            </a:extLst>
          </p:cNvPr>
          <p:cNvCxnSpPr>
            <a:cxnSpLocks/>
            <a:stCxn id="17" idx="2"/>
            <a:endCxn id="18" idx="2"/>
          </p:cNvCxnSpPr>
          <p:nvPr/>
        </p:nvCxnSpPr>
        <p:spPr>
          <a:xfrm rot="10800000" flipH="1" flipV="1">
            <a:off x="868015" y="4512554"/>
            <a:ext cx="480902" cy="559153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0580044-DBFC-45B4-A9EE-89A4E1AA9644}"/>
              </a:ext>
            </a:extLst>
          </p:cNvPr>
          <p:cNvCxnSpPr>
            <a:cxnSpLocks/>
            <a:stCxn id="17" idx="2"/>
            <a:endCxn id="19" idx="2"/>
          </p:cNvCxnSpPr>
          <p:nvPr/>
        </p:nvCxnSpPr>
        <p:spPr>
          <a:xfrm rot="10800000" flipH="1" flipV="1">
            <a:off x="868015" y="4512555"/>
            <a:ext cx="480902" cy="1089306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5328153-B054-4071-A98C-E2F0F016112A}"/>
              </a:ext>
            </a:extLst>
          </p:cNvPr>
          <p:cNvSpPr/>
          <p:nvPr/>
        </p:nvSpPr>
        <p:spPr>
          <a:xfrm>
            <a:off x="535939" y="2304496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94B8638-6E3A-4B4B-BD53-8C9DDA8C8C58}"/>
              </a:ext>
            </a:extLst>
          </p:cNvPr>
          <p:cNvSpPr/>
          <p:nvPr/>
        </p:nvSpPr>
        <p:spPr>
          <a:xfrm>
            <a:off x="1348917" y="3370887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DEE83AC-EC6D-4604-BD16-6F1BA16B9963}"/>
              </a:ext>
            </a:extLst>
          </p:cNvPr>
          <p:cNvSpPr/>
          <p:nvPr/>
        </p:nvSpPr>
        <p:spPr>
          <a:xfrm>
            <a:off x="1348917" y="3914003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8C9862B-01D5-4C9B-A3F9-16393B8A50A3}"/>
              </a:ext>
            </a:extLst>
          </p:cNvPr>
          <p:cNvSpPr/>
          <p:nvPr/>
        </p:nvSpPr>
        <p:spPr>
          <a:xfrm>
            <a:off x="868015" y="4458555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0962FAE-F9B1-482C-AFAF-F3E8378687CF}"/>
              </a:ext>
            </a:extLst>
          </p:cNvPr>
          <p:cNvSpPr/>
          <p:nvPr/>
        </p:nvSpPr>
        <p:spPr>
          <a:xfrm>
            <a:off x="1348917" y="5017708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EE98E2B-B223-49EE-9FDD-8C1E8C7B6895}"/>
              </a:ext>
            </a:extLst>
          </p:cNvPr>
          <p:cNvSpPr/>
          <p:nvPr/>
        </p:nvSpPr>
        <p:spPr>
          <a:xfrm>
            <a:off x="1348917" y="5547861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FA11DF4-574C-49DF-ACA7-E8398FFAAFE4}"/>
              </a:ext>
            </a:extLst>
          </p:cNvPr>
          <p:cNvSpPr/>
          <p:nvPr/>
        </p:nvSpPr>
        <p:spPr>
          <a:xfrm>
            <a:off x="868015" y="2816889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11775E1-59DA-4A6F-A295-5D4DFA9B3EB1}"/>
              </a:ext>
            </a:extLst>
          </p:cNvPr>
          <p:cNvCxnSpPr>
            <a:cxnSpLocks/>
            <a:stCxn id="14" idx="2"/>
            <a:endCxn id="21" idx="2"/>
          </p:cNvCxnSpPr>
          <p:nvPr/>
        </p:nvCxnSpPr>
        <p:spPr>
          <a:xfrm rot="10800000" flipH="1" flipV="1">
            <a:off x="535939" y="2358495"/>
            <a:ext cx="332076" cy="512393"/>
          </a:xfrm>
          <a:prstGeom prst="bentConnector3">
            <a:avLst>
              <a:gd name="adj1" fmla="val -688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2FCD65A0-5873-4857-BF4E-14496FC5AB84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/>
          </p:nvPr>
        </p:nvGraphicFramePr>
        <p:xfrm>
          <a:off x="6751384" y="2057360"/>
          <a:ext cx="5500086" cy="4351344"/>
        </p:xfrm>
        <a:graphic>
          <a:graphicData uri="http://schemas.openxmlformats.org/drawingml/2006/table">
            <a:tbl>
              <a:tblPr/>
              <a:tblGrid>
                <a:gridCol w="5500086">
                  <a:extLst>
                    <a:ext uri="{9D8B030D-6E8A-4147-A177-3AD203B41FA5}">
                      <a16:colId xmlns:a16="http://schemas.microsoft.com/office/drawing/2014/main" val="1368412751"/>
                    </a:ext>
                  </a:extLst>
                </a:gridCol>
              </a:tblGrid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 = 52 nově pozitivních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9935836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PCR - celkem N = 52 (100.0%)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594139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PCR - symptomatičtí N = 8 (15.4%)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9333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PCR - asymptomatičtí 44 (84.6%)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2604263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AG - celkem N = 0 (0.0%)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9904605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AG - symptomatičtí N= 0 (0.0%)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6895331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AG - asymptomatičtí konfirmovaní PCR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276514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N = 0 (0.0%)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515522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CEBEF2F5-AB47-4FCA-99E0-CF4FC2891E5F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195819" y="1202907"/>
            <a:ext cx="57967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</a:t>
            </a:r>
            <a:r>
              <a:rPr kumimoji="0" lang="cs-CZ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ozitivní</a:t>
            </a: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záchyty u dětí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5</a:t>
            </a: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-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</a:t>
            </a: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5 let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14.6. – 20.6.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: </a:t>
            </a: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nákaza pravděpodobně ve škole*</a:t>
            </a:r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ABF932EB-B902-4811-A3F3-6DDDF237D021}"/>
              </a:ext>
            </a:extLst>
          </p:cNvPr>
          <p:cNvCxnSpPr>
            <a:cxnSpLocks/>
            <a:stCxn id="47" idx="2"/>
            <a:endCxn id="50" idx="2"/>
          </p:cNvCxnSpPr>
          <p:nvPr/>
        </p:nvCxnSpPr>
        <p:spPr>
          <a:xfrm rot="10800000" flipH="1" flipV="1">
            <a:off x="6586887" y="2358495"/>
            <a:ext cx="332076" cy="2154059"/>
          </a:xfrm>
          <a:prstGeom prst="bentConnector3">
            <a:avLst>
              <a:gd name="adj1" fmla="val -688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511575C7-FE51-4E5C-BAFA-A111E6EBD5A6}"/>
              </a:ext>
            </a:extLst>
          </p:cNvPr>
          <p:cNvCxnSpPr>
            <a:cxnSpLocks/>
            <a:stCxn id="53" idx="2"/>
            <a:endCxn id="48" idx="2"/>
          </p:cNvCxnSpPr>
          <p:nvPr/>
        </p:nvCxnSpPr>
        <p:spPr>
          <a:xfrm rot="10800000" flipH="1" flipV="1">
            <a:off x="6918963" y="2870889"/>
            <a:ext cx="480902" cy="553998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5FA1F7F8-16D4-4858-BCA8-9A302AF7A522}"/>
              </a:ext>
            </a:extLst>
          </p:cNvPr>
          <p:cNvCxnSpPr>
            <a:cxnSpLocks/>
            <a:stCxn id="53" idx="2"/>
            <a:endCxn id="49" idx="2"/>
          </p:cNvCxnSpPr>
          <p:nvPr/>
        </p:nvCxnSpPr>
        <p:spPr>
          <a:xfrm rot="10800000" flipH="1" flipV="1">
            <a:off x="6918963" y="2870889"/>
            <a:ext cx="480902" cy="1097114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AFF9D491-E609-4E6C-8E85-9CA6F385FD5A}"/>
              </a:ext>
            </a:extLst>
          </p:cNvPr>
          <p:cNvCxnSpPr>
            <a:cxnSpLocks/>
            <a:stCxn id="50" idx="2"/>
            <a:endCxn id="51" idx="2"/>
          </p:cNvCxnSpPr>
          <p:nvPr/>
        </p:nvCxnSpPr>
        <p:spPr>
          <a:xfrm rot="10800000" flipH="1" flipV="1">
            <a:off x="6918963" y="4512554"/>
            <a:ext cx="480902" cy="559153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D626E197-0824-45A8-B593-A89931ED9C58}"/>
              </a:ext>
            </a:extLst>
          </p:cNvPr>
          <p:cNvCxnSpPr>
            <a:cxnSpLocks/>
            <a:stCxn id="50" idx="2"/>
            <a:endCxn id="52" idx="2"/>
          </p:cNvCxnSpPr>
          <p:nvPr/>
        </p:nvCxnSpPr>
        <p:spPr>
          <a:xfrm rot="10800000" flipH="1" flipV="1">
            <a:off x="6918963" y="4512555"/>
            <a:ext cx="480902" cy="1089306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309DFE20-1CAE-4971-A08F-DBD502E8DEEE}"/>
              </a:ext>
            </a:extLst>
          </p:cNvPr>
          <p:cNvSpPr/>
          <p:nvPr/>
        </p:nvSpPr>
        <p:spPr>
          <a:xfrm>
            <a:off x="6586887" y="2304496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A457C35-A674-4C67-9256-A231FDB261A2}"/>
              </a:ext>
            </a:extLst>
          </p:cNvPr>
          <p:cNvSpPr/>
          <p:nvPr/>
        </p:nvSpPr>
        <p:spPr>
          <a:xfrm>
            <a:off x="7399865" y="3370887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F876611-9209-4AAB-B85E-5458C290562F}"/>
              </a:ext>
            </a:extLst>
          </p:cNvPr>
          <p:cNvSpPr/>
          <p:nvPr/>
        </p:nvSpPr>
        <p:spPr>
          <a:xfrm>
            <a:off x="7399865" y="3914003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29B7EAB-5520-410B-91BC-002D2FB8118A}"/>
              </a:ext>
            </a:extLst>
          </p:cNvPr>
          <p:cNvSpPr/>
          <p:nvPr/>
        </p:nvSpPr>
        <p:spPr>
          <a:xfrm>
            <a:off x="6918963" y="4458555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B94490D-1E26-4D77-86B6-29DF0CE78D61}"/>
              </a:ext>
            </a:extLst>
          </p:cNvPr>
          <p:cNvSpPr/>
          <p:nvPr/>
        </p:nvSpPr>
        <p:spPr>
          <a:xfrm>
            <a:off x="7399865" y="5017708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643EDF7-BE0D-42CE-87AE-45C6C4EBB8DA}"/>
              </a:ext>
            </a:extLst>
          </p:cNvPr>
          <p:cNvSpPr/>
          <p:nvPr/>
        </p:nvSpPr>
        <p:spPr>
          <a:xfrm>
            <a:off x="7399865" y="5547861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22A0847-F895-4FF7-B901-5DCDFBBF5405}"/>
              </a:ext>
            </a:extLst>
          </p:cNvPr>
          <p:cNvSpPr/>
          <p:nvPr/>
        </p:nvSpPr>
        <p:spPr>
          <a:xfrm>
            <a:off x="6918963" y="2816889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6D4B96BC-E68B-450D-A497-DAE9BBF44946}"/>
              </a:ext>
            </a:extLst>
          </p:cNvPr>
          <p:cNvCxnSpPr>
            <a:cxnSpLocks/>
            <a:stCxn id="47" idx="2"/>
            <a:endCxn id="53" idx="2"/>
          </p:cNvCxnSpPr>
          <p:nvPr/>
        </p:nvCxnSpPr>
        <p:spPr>
          <a:xfrm rot="10800000" flipH="1" flipV="1">
            <a:off x="6586887" y="2358495"/>
            <a:ext cx="332076" cy="512393"/>
          </a:xfrm>
          <a:prstGeom prst="bentConnector3">
            <a:avLst>
              <a:gd name="adj1" fmla="val -688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8E68DE3-BFFF-4AA9-BAF8-7CE564507B22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5667375" y="6329899"/>
            <a:ext cx="6353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 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Při epidemickém šetření KHS je potvrzen kolektiv ŠKOLA, v trasování jde o primární případy (děti nejsou uvedeny jako kontakt jiného pozitivního případu)</a:t>
            </a:r>
          </a:p>
        </p:txBody>
      </p:sp>
      <p:sp>
        <p:nvSpPr>
          <p:cNvPr id="34" name="TextovéPole 33"/>
          <p:cNvSpPr txBox="1"/>
          <p:nvPr/>
        </p:nvSpPr>
        <p:spPr>
          <a:xfrm>
            <a:off x="1633099" y="653868"/>
            <a:ext cx="9125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Podkladem pro souhrn jsou konečné výsledky testů hlášené na individuální bázi do centrálního systému ISIN.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Jde tedy o konečné počty potvrzených pozitivních diagnóz, včetně konfirmovaných AG testů. </a:t>
            </a:r>
          </a:p>
        </p:txBody>
      </p:sp>
    </p:spTree>
    <p:extLst>
      <p:ext uri="{BB962C8B-B14F-4D97-AF65-F5344CB8AC3E}">
        <p14:creationId xmlns:p14="http://schemas.microsoft.com/office/powerpoint/2010/main" val="2836355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39452"/>
            <a:ext cx="12020549" cy="576000"/>
          </a:xfrm>
        </p:spPr>
        <p:txBody>
          <a:bodyPr/>
          <a:lstStyle/>
          <a:p>
            <a:r>
              <a:rPr lang="en-US" dirty="0"/>
              <a:t>V</a:t>
            </a:r>
            <a:r>
              <a:rPr lang="cs-CZ" dirty="0" err="1"/>
              <a:t>ýsledky</a:t>
            </a:r>
            <a:r>
              <a:rPr lang="cs-CZ" dirty="0"/>
              <a:t> testů u dětí </a:t>
            </a:r>
            <a:r>
              <a:rPr lang="en-US" u="sng" dirty="0"/>
              <a:t>5</a:t>
            </a:r>
            <a:r>
              <a:rPr lang="cs-CZ" u="sng" dirty="0"/>
              <a:t>-1</a:t>
            </a:r>
            <a:r>
              <a:rPr lang="en-US" u="sng" dirty="0"/>
              <a:t>1</a:t>
            </a:r>
            <a:r>
              <a:rPr lang="cs-CZ" u="sng" dirty="0"/>
              <a:t> let</a:t>
            </a:r>
            <a:r>
              <a:rPr lang="cs-CZ" dirty="0"/>
              <a:t> mezi 14.6 – 20.6.2021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B039B79-06AA-4C9C-BA1A-94BB207C83BE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/>
          </p:nvPr>
        </p:nvGraphicFramePr>
        <p:xfrm>
          <a:off x="700436" y="2009735"/>
          <a:ext cx="5500086" cy="4351344"/>
        </p:xfrm>
        <a:graphic>
          <a:graphicData uri="http://schemas.openxmlformats.org/drawingml/2006/table">
            <a:tbl>
              <a:tblPr/>
              <a:tblGrid>
                <a:gridCol w="5500086">
                  <a:extLst>
                    <a:ext uri="{9D8B030D-6E8A-4147-A177-3AD203B41FA5}">
                      <a16:colId xmlns:a16="http://schemas.microsoft.com/office/drawing/2014/main" val="1368412751"/>
                    </a:ext>
                  </a:extLst>
                </a:gridCol>
              </a:tblGrid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 = 73 nově pozitivních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9935836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PCR - celkem N = 72 (98.6%)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594139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PCR - symptomatičtí N = 13 (17.8%)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9333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PCR - asymptomatičtí 59 (80.8%)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2604263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AG - celkem N = 1 (1.4%)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9904605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AG - symptomatičtí N= 0 (0.0%)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6895331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AG - asymptomatičtí konfirmovaní PCR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276514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N = 1 (1.4%)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51552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0B51311-E616-4035-BAC8-793651F8ACF0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44871" y="1155282"/>
            <a:ext cx="57935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</a:t>
            </a:r>
            <a:r>
              <a:rPr kumimoji="0" lang="cs-CZ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ozitivní</a:t>
            </a: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záchyty u dětí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5</a:t>
            </a: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-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11</a:t>
            </a: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let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14.6. – 20.6.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: </a:t>
            </a: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všechny záchyty - </a:t>
            </a:r>
            <a:r>
              <a:rPr kumimoji="0" lang="cs-CZ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</a:t>
            </a: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á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populace</a:t>
            </a: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9A08FF42-210A-4A89-A03B-1EC6C64692CE}"/>
              </a:ext>
            </a:extLst>
          </p:cNvPr>
          <p:cNvCxnSpPr>
            <a:cxnSpLocks/>
            <a:stCxn id="14" idx="2"/>
            <a:endCxn id="17" idx="2"/>
          </p:cNvCxnSpPr>
          <p:nvPr/>
        </p:nvCxnSpPr>
        <p:spPr>
          <a:xfrm rot="10800000" flipH="1" flipV="1">
            <a:off x="535939" y="2310870"/>
            <a:ext cx="332076" cy="2154059"/>
          </a:xfrm>
          <a:prstGeom prst="bentConnector3">
            <a:avLst>
              <a:gd name="adj1" fmla="val -688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C7FF066-57A7-4B99-9FF1-306469C9C859}"/>
              </a:ext>
            </a:extLst>
          </p:cNvPr>
          <p:cNvCxnSpPr>
            <a:cxnSpLocks/>
            <a:stCxn id="21" idx="2"/>
            <a:endCxn id="15" idx="2"/>
          </p:cNvCxnSpPr>
          <p:nvPr/>
        </p:nvCxnSpPr>
        <p:spPr>
          <a:xfrm rot="10800000" flipH="1" flipV="1">
            <a:off x="868015" y="2823264"/>
            <a:ext cx="480902" cy="553998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81084D1-A7BD-43B7-966F-35F4CF8FBBBD}"/>
              </a:ext>
            </a:extLst>
          </p:cNvPr>
          <p:cNvCxnSpPr>
            <a:cxnSpLocks/>
            <a:stCxn id="21" idx="2"/>
            <a:endCxn id="16" idx="2"/>
          </p:cNvCxnSpPr>
          <p:nvPr/>
        </p:nvCxnSpPr>
        <p:spPr>
          <a:xfrm rot="10800000" flipH="1" flipV="1">
            <a:off x="868015" y="2823264"/>
            <a:ext cx="480902" cy="1097114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6CA2066-27E7-4D21-B597-D5CAAC07DFD5}"/>
              </a:ext>
            </a:extLst>
          </p:cNvPr>
          <p:cNvCxnSpPr>
            <a:cxnSpLocks/>
            <a:stCxn id="17" idx="2"/>
            <a:endCxn id="18" idx="2"/>
          </p:cNvCxnSpPr>
          <p:nvPr/>
        </p:nvCxnSpPr>
        <p:spPr>
          <a:xfrm rot="10800000" flipH="1" flipV="1">
            <a:off x="868015" y="4464929"/>
            <a:ext cx="480902" cy="559153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0580044-DBFC-45B4-A9EE-89A4E1AA9644}"/>
              </a:ext>
            </a:extLst>
          </p:cNvPr>
          <p:cNvCxnSpPr>
            <a:cxnSpLocks/>
            <a:stCxn id="17" idx="2"/>
            <a:endCxn id="19" idx="2"/>
          </p:cNvCxnSpPr>
          <p:nvPr/>
        </p:nvCxnSpPr>
        <p:spPr>
          <a:xfrm rot="10800000" flipH="1" flipV="1">
            <a:off x="868015" y="4464930"/>
            <a:ext cx="480902" cy="1089306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5328153-B054-4071-A98C-E2F0F016112A}"/>
              </a:ext>
            </a:extLst>
          </p:cNvPr>
          <p:cNvSpPr/>
          <p:nvPr/>
        </p:nvSpPr>
        <p:spPr>
          <a:xfrm>
            <a:off x="535939" y="2256871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94B8638-6E3A-4B4B-BD53-8C9DDA8C8C58}"/>
              </a:ext>
            </a:extLst>
          </p:cNvPr>
          <p:cNvSpPr/>
          <p:nvPr/>
        </p:nvSpPr>
        <p:spPr>
          <a:xfrm>
            <a:off x="1348917" y="3323262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DEE83AC-EC6D-4604-BD16-6F1BA16B9963}"/>
              </a:ext>
            </a:extLst>
          </p:cNvPr>
          <p:cNvSpPr/>
          <p:nvPr/>
        </p:nvSpPr>
        <p:spPr>
          <a:xfrm>
            <a:off x="1348917" y="3866378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8C9862B-01D5-4C9B-A3F9-16393B8A50A3}"/>
              </a:ext>
            </a:extLst>
          </p:cNvPr>
          <p:cNvSpPr/>
          <p:nvPr/>
        </p:nvSpPr>
        <p:spPr>
          <a:xfrm>
            <a:off x="868015" y="4410930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0962FAE-F9B1-482C-AFAF-F3E8378687CF}"/>
              </a:ext>
            </a:extLst>
          </p:cNvPr>
          <p:cNvSpPr/>
          <p:nvPr/>
        </p:nvSpPr>
        <p:spPr>
          <a:xfrm>
            <a:off x="1348917" y="4970083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EE98E2B-B223-49EE-9FDD-8C1E8C7B6895}"/>
              </a:ext>
            </a:extLst>
          </p:cNvPr>
          <p:cNvSpPr/>
          <p:nvPr/>
        </p:nvSpPr>
        <p:spPr>
          <a:xfrm>
            <a:off x="1348917" y="5500236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FA11DF4-574C-49DF-ACA7-E8398FFAAFE4}"/>
              </a:ext>
            </a:extLst>
          </p:cNvPr>
          <p:cNvSpPr/>
          <p:nvPr/>
        </p:nvSpPr>
        <p:spPr>
          <a:xfrm>
            <a:off x="868015" y="2769264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11775E1-59DA-4A6F-A295-5D4DFA9B3EB1}"/>
              </a:ext>
            </a:extLst>
          </p:cNvPr>
          <p:cNvCxnSpPr>
            <a:cxnSpLocks/>
            <a:stCxn id="14" idx="2"/>
            <a:endCxn id="21" idx="2"/>
          </p:cNvCxnSpPr>
          <p:nvPr/>
        </p:nvCxnSpPr>
        <p:spPr>
          <a:xfrm rot="10800000" flipH="1" flipV="1">
            <a:off x="535939" y="2310870"/>
            <a:ext cx="332076" cy="512393"/>
          </a:xfrm>
          <a:prstGeom prst="bentConnector3">
            <a:avLst>
              <a:gd name="adj1" fmla="val -688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2FCD65A0-5873-4857-BF4E-14496FC5AB84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/>
          </p:nvPr>
        </p:nvGraphicFramePr>
        <p:xfrm>
          <a:off x="6656134" y="2009735"/>
          <a:ext cx="5500086" cy="4351344"/>
        </p:xfrm>
        <a:graphic>
          <a:graphicData uri="http://schemas.openxmlformats.org/drawingml/2006/table">
            <a:tbl>
              <a:tblPr/>
              <a:tblGrid>
                <a:gridCol w="5500086">
                  <a:extLst>
                    <a:ext uri="{9D8B030D-6E8A-4147-A177-3AD203B41FA5}">
                      <a16:colId xmlns:a16="http://schemas.microsoft.com/office/drawing/2014/main" val="1368412751"/>
                    </a:ext>
                  </a:extLst>
                </a:gridCol>
              </a:tblGrid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 = 30 nově pozitivních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9935836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PCR - celkem N = 30 (100.0%)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594139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PCR - symptomatičtí N = 6 (20.0%)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9333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PCR - asymptomatičtí 24 (80.0%)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2604263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AG - celkem N = 0 (0.0%)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9904605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AG - symptomatičtí N= 0 (0.0%)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6895331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AG - asymptomatičtí konfirmovaní PCR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276514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N = 0 (0.0%)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515522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CEBEF2F5-AB47-4FCA-99E0-CF4FC2891E5F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100569" y="1155282"/>
            <a:ext cx="57967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</a:t>
            </a:r>
            <a:r>
              <a:rPr kumimoji="0" lang="cs-CZ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ozitivní</a:t>
            </a: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záchyty u dětí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5</a:t>
            </a: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-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11</a:t>
            </a: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let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14.6. – 20.6.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: </a:t>
            </a: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nákaza pravděpodobně ve škole*</a:t>
            </a:r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ABF932EB-B902-4811-A3F3-6DDDF237D021}"/>
              </a:ext>
            </a:extLst>
          </p:cNvPr>
          <p:cNvCxnSpPr>
            <a:cxnSpLocks/>
            <a:stCxn id="47" idx="2"/>
            <a:endCxn id="50" idx="2"/>
          </p:cNvCxnSpPr>
          <p:nvPr/>
        </p:nvCxnSpPr>
        <p:spPr>
          <a:xfrm rot="10800000" flipH="1" flipV="1">
            <a:off x="6491637" y="2310870"/>
            <a:ext cx="332076" cy="2154059"/>
          </a:xfrm>
          <a:prstGeom prst="bentConnector3">
            <a:avLst>
              <a:gd name="adj1" fmla="val -688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511575C7-FE51-4E5C-BAFA-A111E6EBD5A6}"/>
              </a:ext>
            </a:extLst>
          </p:cNvPr>
          <p:cNvCxnSpPr>
            <a:cxnSpLocks/>
            <a:stCxn id="53" idx="2"/>
            <a:endCxn id="48" idx="2"/>
          </p:cNvCxnSpPr>
          <p:nvPr/>
        </p:nvCxnSpPr>
        <p:spPr>
          <a:xfrm rot="10800000" flipH="1" flipV="1">
            <a:off x="6823713" y="2823264"/>
            <a:ext cx="480902" cy="553998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5FA1F7F8-16D4-4858-BCA8-9A302AF7A522}"/>
              </a:ext>
            </a:extLst>
          </p:cNvPr>
          <p:cNvCxnSpPr>
            <a:cxnSpLocks/>
            <a:stCxn id="53" idx="2"/>
            <a:endCxn id="49" idx="2"/>
          </p:cNvCxnSpPr>
          <p:nvPr/>
        </p:nvCxnSpPr>
        <p:spPr>
          <a:xfrm rot="10800000" flipH="1" flipV="1">
            <a:off x="6823713" y="2823264"/>
            <a:ext cx="480902" cy="1097114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AFF9D491-E609-4E6C-8E85-9CA6F385FD5A}"/>
              </a:ext>
            </a:extLst>
          </p:cNvPr>
          <p:cNvCxnSpPr>
            <a:cxnSpLocks/>
            <a:stCxn id="50" idx="2"/>
            <a:endCxn id="51" idx="2"/>
          </p:cNvCxnSpPr>
          <p:nvPr/>
        </p:nvCxnSpPr>
        <p:spPr>
          <a:xfrm rot="10800000" flipH="1" flipV="1">
            <a:off x="6823713" y="4464929"/>
            <a:ext cx="480902" cy="559153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D626E197-0824-45A8-B593-A89931ED9C58}"/>
              </a:ext>
            </a:extLst>
          </p:cNvPr>
          <p:cNvCxnSpPr>
            <a:cxnSpLocks/>
            <a:stCxn id="50" idx="2"/>
            <a:endCxn id="52" idx="2"/>
          </p:cNvCxnSpPr>
          <p:nvPr/>
        </p:nvCxnSpPr>
        <p:spPr>
          <a:xfrm rot="10800000" flipH="1" flipV="1">
            <a:off x="6823713" y="4464930"/>
            <a:ext cx="480902" cy="1089306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309DFE20-1CAE-4971-A08F-DBD502E8DEEE}"/>
              </a:ext>
            </a:extLst>
          </p:cNvPr>
          <p:cNvSpPr/>
          <p:nvPr/>
        </p:nvSpPr>
        <p:spPr>
          <a:xfrm>
            <a:off x="6491637" y="2256871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A457C35-A674-4C67-9256-A231FDB261A2}"/>
              </a:ext>
            </a:extLst>
          </p:cNvPr>
          <p:cNvSpPr/>
          <p:nvPr/>
        </p:nvSpPr>
        <p:spPr>
          <a:xfrm>
            <a:off x="7304615" y="3323262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F876611-9209-4AAB-B85E-5458C290562F}"/>
              </a:ext>
            </a:extLst>
          </p:cNvPr>
          <p:cNvSpPr/>
          <p:nvPr/>
        </p:nvSpPr>
        <p:spPr>
          <a:xfrm>
            <a:off x="7304615" y="3866378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29B7EAB-5520-410B-91BC-002D2FB8118A}"/>
              </a:ext>
            </a:extLst>
          </p:cNvPr>
          <p:cNvSpPr/>
          <p:nvPr/>
        </p:nvSpPr>
        <p:spPr>
          <a:xfrm>
            <a:off x="6823713" y="4410930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B94490D-1E26-4D77-86B6-29DF0CE78D61}"/>
              </a:ext>
            </a:extLst>
          </p:cNvPr>
          <p:cNvSpPr/>
          <p:nvPr/>
        </p:nvSpPr>
        <p:spPr>
          <a:xfrm>
            <a:off x="7304615" y="4970083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643EDF7-BE0D-42CE-87AE-45C6C4EBB8DA}"/>
              </a:ext>
            </a:extLst>
          </p:cNvPr>
          <p:cNvSpPr/>
          <p:nvPr/>
        </p:nvSpPr>
        <p:spPr>
          <a:xfrm>
            <a:off x="7304615" y="5500236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22A0847-F895-4FF7-B901-5DCDFBBF5405}"/>
              </a:ext>
            </a:extLst>
          </p:cNvPr>
          <p:cNvSpPr/>
          <p:nvPr/>
        </p:nvSpPr>
        <p:spPr>
          <a:xfrm>
            <a:off x="6823713" y="2769264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6D4B96BC-E68B-450D-A497-DAE9BBF44946}"/>
              </a:ext>
            </a:extLst>
          </p:cNvPr>
          <p:cNvCxnSpPr>
            <a:cxnSpLocks/>
            <a:stCxn id="47" idx="2"/>
            <a:endCxn id="53" idx="2"/>
          </p:cNvCxnSpPr>
          <p:nvPr/>
        </p:nvCxnSpPr>
        <p:spPr>
          <a:xfrm rot="10800000" flipH="1" flipV="1">
            <a:off x="6491637" y="2310870"/>
            <a:ext cx="332076" cy="512393"/>
          </a:xfrm>
          <a:prstGeom prst="bentConnector3">
            <a:avLst>
              <a:gd name="adj1" fmla="val -688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8E68DE3-BFFF-4AA9-BAF8-7CE564507B22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5667375" y="6282274"/>
            <a:ext cx="6353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 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Při epidemickém šetření KHS je potvrzen kolektiv ŠKOLA, v trasování jde o primární případy (děti nejsou uvedeny jako kontakt jiného pozitivního případu)</a:t>
            </a:r>
          </a:p>
        </p:txBody>
      </p:sp>
      <p:sp>
        <p:nvSpPr>
          <p:cNvPr id="34" name="TextovéPole 33"/>
          <p:cNvSpPr txBox="1"/>
          <p:nvPr/>
        </p:nvSpPr>
        <p:spPr>
          <a:xfrm>
            <a:off x="1633099" y="653868"/>
            <a:ext cx="9125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Podkladem pro souhrn jsou konečné výsledky testů hlášené na individuální bázi do centrálního systému ISIN.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Jde tedy o konečné počty potvrzených pozitivních diagnóz, včetně konfirmovaných AG testů. </a:t>
            </a:r>
          </a:p>
        </p:txBody>
      </p:sp>
    </p:spTree>
    <p:extLst>
      <p:ext uri="{BB962C8B-B14F-4D97-AF65-F5344CB8AC3E}">
        <p14:creationId xmlns:p14="http://schemas.microsoft.com/office/powerpoint/2010/main" val="2267989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39452"/>
            <a:ext cx="12020549" cy="576000"/>
          </a:xfrm>
        </p:spPr>
        <p:txBody>
          <a:bodyPr/>
          <a:lstStyle/>
          <a:p>
            <a:r>
              <a:rPr lang="en-US" dirty="0"/>
              <a:t>V</a:t>
            </a:r>
            <a:r>
              <a:rPr lang="cs-CZ" dirty="0" err="1"/>
              <a:t>ýsledky</a:t>
            </a:r>
            <a:r>
              <a:rPr lang="cs-CZ" dirty="0"/>
              <a:t> testů u dětí </a:t>
            </a:r>
            <a:r>
              <a:rPr lang="cs-CZ" u="sng" dirty="0"/>
              <a:t>12-15 let</a:t>
            </a:r>
            <a:r>
              <a:rPr lang="cs-CZ" dirty="0"/>
              <a:t> mezi 14.6 – 20.6.2021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B039B79-06AA-4C9C-BA1A-94BB207C83BE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/>
          </p:nvPr>
        </p:nvGraphicFramePr>
        <p:xfrm>
          <a:off x="700436" y="2009735"/>
          <a:ext cx="5500086" cy="4351344"/>
        </p:xfrm>
        <a:graphic>
          <a:graphicData uri="http://schemas.openxmlformats.org/drawingml/2006/table">
            <a:tbl>
              <a:tblPr/>
              <a:tblGrid>
                <a:gridCol w="5500086">
                  <a:extLst>
                    <a:ext uri="{9D8B030D-6E8A-4147-A177-3AD203B41FA5}">
                      <a16:colId xmlns:a16="http://schemas.microsoft.com/office/drawing/2014/main" val="1368412751"/>
                    </a:ext>
                  </a:extLst>
                </a:gridCol>
              </a:tblGrid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 = 66 nově pozitivních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9935836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PCR - celkem N = 60 (90.9%)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594139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PCR - symptomatičtí N = 12 (18.2%)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9333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PCR - asymptomatičtí 48 (72.7%)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2604263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AG - celkem N = 6 (9.1%)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9904605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AG - symptomatičtí N= 1 (1.5%)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6895331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AG - asymptomatičtí konfirmovaní PCR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276514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N = 5 (7.6%)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51552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0B51311-E616-4035-BAC8-793651F8ACF0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44871" y="1155282"/>
            <a:ext cx="57935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</a:t>
            </a:r>
            <a:r>
              <a:rPr kumimoji="0" lang="cs-CZ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ozitivní</a:t>
            </a: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záchyty u dětí 12-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</a:t>
            </a: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5 let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14.6. – 20.6.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: </a:t>
            </a: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všechny záchyty - </a:t>
            </a:r>
            <a:r>
              <a:rPr kumimoji="0" lang="cs-CZ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</a:t>
            </a: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á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populace</a:t>
            </a: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9A08FF42-210A-4A89-A03B-1EC6C64692CE}"/>
              </a:ext>
            </a:extLst>
          </p:cNvPr>
          <p:cNvCxnSpPr>
            <a:cxnSpLocks/>
            <a:stCxn id="14" idx="2"/>
            <a:endCxn id="17" idx="2"/>
          </p:cNvCxnSpPr>
          <p:nvPr/>
        </p:nvCxnSpPr>
        <p:spPr>
          <a:xfrm rot="10800000" flipH="1" flipV="1">
            <a:off x="535939" y="2310870"/>
            <a:ext cx="332076" cy="2154059"/>
          </a:xfrm>
          <a:prstGeom prst="bentConnector3">
            <a:avLst>
              <a:gd name="adj1" fmla="val -688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C7FF066-57A7-4B99-9FF1-306469C9C859}"/>
              </a:ext>
            </a:extLst>
          </p:cNvPr>
          <p:cNvCxnSpPr>
            <a:cxnSpLocks/>
            <a:stCxn id="21" idx="2"/>
            <a:endCxn id="15" idx="2"/>
          </p:cNvCxnSpPr>
          <p:nvPr/>
        </p:nvCxnSpPr>
        <p:spPr>
          <a:xfrm rot="10800000" flipH="1" flipV="1">
            <a:off x="868015" y="2823264"/>
            <a:ext cx="480902" cy="553998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81084D1-A7BD-43B7-966F-35F4CF8FBBBD}"/>
              </a:ext>
            </a:extLst>
          </p:cNvPr>
          <p:cNvCxnSpPr>
            <a:cxnSpLocks/>
            <a:stCxn id="21" idx="2"/>
            <a:endCxn id="16" idx="2"/>
          </p:cNvCxnSpPr>
          <p:nvPr/>
        </p:nvCxnSpPr>
        <p:spPr>
          <a:xfrm rot="10800000" flipH="1" flipV="1">
            <a:off x="868015" y="2823264"/>
            <a:ext cx="480902" cy="1097114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6CA2066-27E7-4D21-B597-D5CAAC07DFD5}"/>
              </a:ext>
            </a:extLst>
          </p:cNvPr>
          <p:cNvCxnSpPr>
            <a:cxnSpLocks/>
            <a:stCxn id="17" idx="2"/>
            <a:endCxn id="18" idx="2"/>
          </p:cNvCxnSpPr>
          <p:nvPr/>
        </p:nvCxnSpPr>
        <p:spPr>
          <a:xfrm rot="10800000" flipH="1" flipV="1">
            <a:off x="868015" y="4464929"/>
            <a:ext cx="480902" cy="559153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0580044-DBFC-45B4-A9EE-89A4E1AA9644}"/>
              </a:ext>
            </a:extLst>
          </p:cNvPr>
          <p:cNvCxnSpPr>
            <a:cxnSpLocks/>
            <a:stCxn id="17" idx="2"/>
            <a:endCxn id="19" idx="2"/>
          </p:cNvCxnSpPr>
          <p:nvPr/>
        </p:nvCxnSpPr>
        <p:spPr>
          <a:xfrm rot="10800000" flipH="1" flipV="1">
            <a:off x="868015" y="4464930"/>
            <a:ext cx="480902" cy="1089306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5328153-B054-4071-A98C-E2F0F016112A}"/>
              </a:ext>
            </a:extLst>
          </p:cNvPr>
          <p:cNvSpPr/>
          <p:nvPr/>
        </p:nvSpPr>
        <p:spPr>
          <a:xfrm>
            <a:off x="535939" y="2256871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94B8638-6E3A-4B4B-BD53-8C9DDA8C8C58}"/>
              </a:ext>
            </a:extLst>
          </p:cNvPr>
          <p:cNvSpPr/>
          <p:nvPr/>
        </p:nvSpPr>
        <p:spPr>
          <a:xfrm>
            <a:off x="1348917" y="3323262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DEE83AC-EC6D-4604-BD16-6F1BA16B9963}"/>
              </a:ext>
            </a:extLst>
          </p:cNvPr>
          <p:cNvSpPr/>
          <p:nvPr/>
        </p:nvSpPr>
        <p:spPr>
          <a:xfrm>
            <a:off x="1348917" y="3866378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8C9862B-01D5-4C9B-A3F9-16393B8A50A3}"/>
              </a:ext>
            </a:extLst>
          </p:cNvPr>
          <p:cNvSpPr/>
          <p:nvPr/>
        </p:nvSpPr>
        <p:spPr>
          <a:xfrm>
            <a:off x="868015" y="4410930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0962FAE-F9B1-482C-AFAF-F3E8378687CF}"/>
              </a:ext>
            </a:extLst>
          </p:cNvPr>
          <p:cNvSpPr/>
          <p:nvPr/>
        </p:nvSpPr>
        <p:spPr>
          <a:xfrm>
            <a:off x="1348917" y="4970083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EE98E2B-B223-49EE-9FDD-8C1E8C7B6895}"/>
              </a:ext>
            </a:extLst>
          </p:cNvPr>
          <p:cNvSpPr/>
          <p:nvPr/>
        </p:nvSpPr>
        <p:spPr>
          <a:xfrm>
            <a:off x="1348917" y="5500236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FA11DF4-574C-49DF-ACA7-E8398FFAAFE4}"/>
              </a:ext>
            </a:extLst>
          </p:cNvPr>
          <p:cNvSpPr/>
          <p:nvPr/>
        </p:nvSpPr>
        <p:spPr>
          <a:xfrm>
            <a:off x="868015" y="2769264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11775E1-59DA-4A6F-A295-5D4DFA9B3EB1}"/>
              </a:ext>
            </a:extLst>
          </p:cNvPr>
          <p:cNvCxnSpPr>
            <a:cxnSpLocks/>
            <a:stCxn id="14" idx="2"/>
            <a:endCxn id="21" idx="2"/>
          </p:cNvCxnSpPr>
          <p:nvPr/>
        </p:nvCxnSpPr>
        <p:spPr>
          <a:xfrm rot="10800000" flipH="1" flipV="1">
            <a:off x="535939" y="2310870"/>
            <a:ext cx="332076" cy="512393"/>
          </a:xfrm>
          <a:prstGeom prst="bentConnector3">
            <a:avLst>
              <a:gd name="adj1" fmla="val -688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8E68DE3-BFFF-4AA9-BAF8-7CE564507B22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5667375" y="6282274"/>
            <a:ext cx="6353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 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Při epidemickém šetření KHS je potvrzen kolektiv ŠKOLA, v trasování jde o primární případy (děti nejsou uvedeny jako kontakt jiného pozitivního případu)</a:t>
            </a:r>
          </a:p>
        </p:txBody>
      </p:sp>
      <p:graphicFrame>
        <p:nvGraphicFramePr>
          <p:cNvPr id="35" name="Table 39">
            <a:extLst>
              <a:ext uri="{FF2B5EF4-FFF2-40B4-BE49-F238E27FC236}">
                <a16:creationId xmlns:a16="http://schemas.microsoft.com/office/drawing/2014/main" id="{ECF8D81E-48FD-47AC-95EA-897CD0D322D4}"/>
              </a:ext>
            </a:extLst>
          </p:cNvPr>
          <p:cNvGraphicFramePr>
            <a:graphicFrameLocks noGrp="1"/>
          </p:cNvGraphicFramePr>
          <p:nvPr>
            <p:custDataLst>
              <p:tags r:id="rId5"/>
            </p:custDataLst>
            <p:extLst/>
          </p:nvPr>
        </p:nvGraphicFramePr>
        <p:xfrm>
          <a:off x="6684709" y="2009735"/>
          <a:ext cx="5500086" cy="4432769"/>
        </p:xfrm>
        <a:graphic>
          <a:graphicData uri="http://schemas.openxmlformats.org/drawingml/2006/table">
            <a:tbl>
              <a:tblPr/>
              <a:tblGrid>
                <a:gridCol w="5500086">
                  <a:extLst>
                    <a:ext uri="{9D8B030D-6E8A-4147-A177-3AD203B41FA5}">
                      <a16:colId xmlns:a16="http://schemas.microsoft.com/office/drawing/2014/main" val="1368412751"/>
                    </a:ext>
                  </a:extLst>
                </a:gridCol>
              </a:tblGrid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 = 22 nově pozitivních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9935836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PCR - celkem N = 22 (100.0%)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594139"/>
                  </a:ext>
                </a:extLst>
              </a:tr>
              <a:tr h="625343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PCR - symptomatičtí N = 2 (9.1%)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9333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PCR - asymptomatičtí 20 (90.9%)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2604263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AG - celkem N = 0 (0.0%)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9904605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AG - symptomatičtí N= 0 (0.0%)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6895331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AG - asymptomatičtí konfirmovaní PCR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276514"/>
                  </a:ext>
                </a:extLst>
              </a:tr>
              <a:tr h="54391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N = 0 (0.0%)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515522"/>
                  </a:ext>
                </a:extLst>
              </a:tr>
            </a:tbl>
          </a:graphicData>
        </a:graphic>
      </p:graphicFrame>
      <p:cxnSp>
        <p:nvCxnSpPr>
          <p:cNvPr id="36" name="Connector: Elbow 41">
            <a:extLst>
              <a:ext uri="{FF2B5EF4-FFF2-40B4-BE49-F238E27FC236}">
                <a16:creationId xmlns:a16="http://schemas.microsoft.com/office/drawing/2014/main" id="{A857519A-CA40-411D-980E-698A4B9412F3}"/>
              </a:ext>
            </a:extLst>
          </p:cNvPr>
          <p:cNvCxnSpPr>
            <a:cxnSpLocks/>
            <a:stCxn id="56" idx="2"/>
            <a:endCxn id="59" idx="2"/>
          </p:cNvCxnSpPr>
          <p:nvPr/>
        </p:nvCxnSpPr>
        <p:spPr>
          <a:xfrm rot="10800000" flipH="1" flipV="1">
            <a:off x="6520212" y="2310870"/>
            <a:ext cx="332076" cy="2154059"/>
          </a:xfrm>
          <a:prstGeom prst="bentConnector3">
            <a:avLst>
              <a:gd name="adj1" fmla="val -688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42">
            <a:extLst>
              <a:ext uri="{FF2B5EF4-FFF2-40B4-BE49-F238E27FC236}">
                <a16:creationId xmlns:a16="http://schemas.microsoft.com/office/drawing/2014/main" id="{11C712BA-6083-45F2-BAC7-D646EB9DCE80}"/>
              </a:ext>
            </a:extLst>
          </p:cNvPr>
          <p:cNvCxnSpPr>
            <a:cxnSpLocks/>
            <a:stCxn id="62" idx="2"/>
            <a:endCxn id="57" idx="2"/>
          </p:cNvCxnSpPr>
          <p:nvPr/>
        </p:nvCxnSpPr>
        <p:spPr>
          <a:xfrm rot="10800000" flipH="1" flipV="1">
            <a:off x="6852288" y="2823264"/>
            <a:ext cx="480902" cy="553998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43">
            <a:extLst>
              <a:ext uri="{FF2B5EF4-FFF2-40B4-BE49-F238E27FC236}">
                <a16:creationId xmlns:a16="http://schemas.microsoft.com/office/drawing/2014/main" id="{244AF209-2F82-4B3B-8771-D86CB9D0AA7C}"/>
              </a:ext>
            </a:extLst>
          </p:cNvPr>
          <p:cNvCxnSpPr>
            <a:cxnSpLocks/>
            <a:stCxn id="62" idx="2"/>
            <a:endCxn id="58" idx="2"/>
          </p:cNvCxnSpPr>
          <p:nvPr/>
        </p:nvCxnSpPr>
        <p:spPr>
          <a:xfrm rot="10800000" flipH="1" flipV="1">
            <a:off x="6852288" y="2823264"/>
            <a:ext cx="480902" cy="1097114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44">
            <a:extLst>
              <a:ext uri="{FF2B5EF4-FFF2-40B4-BE49-F238E27FC236}">
                <a16:creationId xmlns:a16="http://schemas.microsoft.com/office/drawing/2014/main" id="{69C42B24-0189-4D75-B374-7EFD2DAAED66}"/>
              </a:ext>
            </a:extLst>
          </p:cNvPr>
          <p:cNvCxnSpPr>
            <a:cxnSpLocks/>
            <a:stCxn id="59" idx="2"/>
            <a:endCxn id="60" idx="2"/>
          </p:cNvCxnSpPr>
          <p:nvPr/>
        </p:nvCxnSpPr>
        <p:spPr>
          <a:xfrm rot="10800000" flipH="1" flipV="1">
            <a:off x="6852288" y="4464929"/>
            <a:ext cx="480902" cy="559153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45">
            <a:extLst>
              <a:ext uri="{FF2B5EF4-FFF2-40B4-BE49-F238E27FC236}">
                <a16:creationId xmlns:a16="http://schemas.microsoft.com/office/drawing/2014/main" id="{7A50D906-639B-4F20-895A-E56E8A2F8918}"/>
              </a:ext>
            </a:extLst>
          </p:cNvPr>
          <p:cNvCxnSpPr>
            <a:cxnSpLocks/>
            <a:stCxn id="59" idx="2"/>
            <a:endCxn id="61" idx="2"/>
          </p:cNvCxnSpPr>
          <p:nvPr/>
        </p:nvCxnSpPr>
        <p:spPr>
          <a:xfrm rot="10800000" flipH="1" flipV="1">
            <a:off x="6852288" y="4464930"/>
            <a:ext cx="480902" cy="1089306"/>
          </a:xfrm>
          <a:prstGeom prst="bentConnector3">
            <a:avLst>
              <a:gd name="adj1" fmla="val -47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46">
            <a:extLst>
              <a:ext uri="{FF2B5EF4-FFF2-40B4-BE49-F238E27FC236}">
                <a16:creationId xmlns:a16="http://schemas.microsoft.com/office/drawing/2014/main" id="{2E8EBDA0-CEA2-4C7B-857F-599F39037B81}"/>
              </a:ext>
            </a:extLst>
          </p:cNvPr>
          <p:cNvSpPr/>
          <p:nvPr/>
        </p:nvSpPr>
        <p:spPr>
          <a:xfrm>
            <a:off x="6520212" y="2256871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7" name="Oval 47">
            <a:extLst>
              <a:ext uri="{FF2B5EF4-FFF2-40B4-BE49-F238E27FC236}">
                <a16:creationId xmlns:a16="http://schemas.microsoft.com/office/drawing/2014/main" id="{E8A199F8-C841-4529-BA30-699B96B16DED}"/>
              </a:ext>
            </a:extLst>
          </p:cNvPr>
          <p:cNvSpPr/>
          <p:nvPr/>
        </p:nvSpPr>
        <p:spPr>
          <a:xfrm>
            <a:off x="7333190" y="3323262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8" name="Oval 48">
            <a:extLst>
              <a:ext uri="{FF2B5EF4-FFF2-40B4-BE49-F238E27FC236}">
                <a16:creationId xmlns:a16="http://schemas.microsoft.com/office/drawing/2014/main" id="{2BEC8467-23A1-4CFC-BFCE-1383ECB0A7BD}"/>
              </a:ext>
            </a:extLst>
          </p:cNvPr>
          <p:cNvSpPr/>
          <p:nvPr/>
        </p:nvSpPr>
        <p:spPr>
          <a:xfrm>
            <a:off x="7333190" y="3866378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9" name="Oval 49">
            <a:extLst>
              <a:ext uri="{FF2B5EF4-FFF2-40B4-BE49-F238E27FC236}">
                <a16:creationId xmlns:a16="http://schemas.microsoft.com/office/drawing/2014/main" id="{6F449461-D626-4F4A-A5B9-452A8D2903AA}"/>
              </a:ext>
            </a:extLst>
          </p:cNvPr>
          <p:cNvSpPr/>
          <p:nvPr/>
        </p:nvSpPr>
        <p:spPr>
          <a:xfrm>
            <a:off x="6852288" y="4410930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0" name="Oval 50">
            <a:extLst>
              <a:ext uri="{FF2B5EF4-FFF2-40B4-BE49-F238E27FC236}">
                <a16:creationId xmlns:a16="http://schemas.microsoft.com/office/drawing/2014/main" id="{9728F3B6-94A4-47B6-8C2C-B3F52397DF90}"/>
              </a:ext>
            </a:extLst>
          </p:cNvPr>
          <p:cNvSpPr/>
          <p:nvPr/>
        </p:nvSpPr>
        <p:spPr>
          <a:xfrm>
            <a:off x="7333190" y="4970083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1" name="Oval 51">
            <a:extLst>
              <a:ext uri="{FF2B5EF4-FFF2-40B4-BE49-F238E27FC236}">
                <a16:creationId xmlns:a16="http://schemas.microsoft.com/office/drawing/2014/main" id="{CECD612A-9766-4A55-86EA-8C4A1F50DA1C}"/>
              </a:ext>
            </a:extLst>
          </p:cNvPr>
          <p:cNvSpPr/>
          <p:nvPr/>
        </p:nvSpPr>
        <p:spPr>
          <a:xfrm>
            <a:off x="7333190" y="5500236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2" name="Oval 52">
            <a:extLst>
              <a:ext uri="{FF2B5EF4-FFF2-40B4-BE49-F238E27FC236}">
                <a16:creationId xmlns:a16="http://schemas.microsoft.com/office/drawing/2014/main" id="{6E05142A-6F83-425E-96C8-385291A504C2}"/>
              </a:ext>
            </a:extLst>
          </p:cNvPr>
          <p:cNvSpPr/>
          <p:nvPr/>
        </p:nvSpPr>
        <p:spPr>
          <a:xfrm>
            <a:off x="6852288" y="2769264"/>
            <a:ext cx="108000" cy="10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63" name="Connector: Elbow 53">
            <a:extLst>
              <a:ext uri="{FF2B5EF4-FFF2-40B4-BE49-F238E27FC236}">
                <a16:creationId xmlns:a16="http://schemas.microsoft.com/office/drawing/2014/main" id="{58161BC0-4A37-4A9D-9532-DCC329AE9465}"/>
              </a:ext>
            </a:extLst>
          </p:cNvPr>
          <p:cNvCxnSpPr>
            <a:cxnSpLocks/>
            <a:stCxn id="56" idx="2"/>
            <a:endCxn id="62" idx="2"/>
          </p:cNvCxnSpPr>
          <p:nvPr/>
        </p:nvCxnSpPr>
        <p:spPr>
          <a:xfrm rot="10800000" flipH="1" flipV="1">
            <a:off x="6520212" y="2310870"/>
            <a:ext cx="332076" cy="512393"/>
          </a:xfrm>
          <a:prstGeom prst="bentConnector3">
            <a:avLst>
              <a:gd name="adj1" fmla="val -688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40">
            <a:extLst>
              <a:ext uri="{FF2B5EF4-FFF2-40B4-BE49-F238E27FC236}">
                <a16:creationId xmlns:a16="http://schemas.microsoft.com/office/drawing/2014/main" id="{ED35EB35-A2D4-47EB-B714-BB760F562F49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29144" y="1155282"/>
            <a:ext cx="57967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</a:t>
            </a:r>
            <a:r>
              <a:rPr kumimoji="0" lang="cs-CZ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ozitivní</a:t>
            </a: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záchyty u dětí 12-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</a:t>
            </a: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5 let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14.6. – 20.6.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: </a:t>
            </a: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nákaza pravděpodobně ve škole*</a:t>
            </a:r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4" name="TextovéPole 33"/>
          <p:cNvSpPr txBox="1"/>
          <p:nvPr/>
        </p:nvSpPr>
        <p:spPr>
          <a:xfrm>
            <a:off x="1633099" y="653868"/>
            <a:ext cx="9125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Podkladem pro souhrn jsou konečné výsledky testů hlášené na individuální bázi do centrálního systému ISIN.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Jde tedy o konečné počty potvrzených pozitivních diagnóz, včetně konfirmovaných AG testů. </a:t>
            </a:r>
          </a:p>
        </p:txBody>
      </p:sp>
    </p:spTree>
    <p:extLst>
      <p:ext uri="{BB962C8B-B14F-4D97-AF65-F5344CB8AC3E}">
        <p14:creationId xmlns:p14="http://schemas.microsoft.com/office/powerpoint/2010/main" val="1353397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39452"/>
            <a:ext cx="12020549" cy="576000"/>
          </a:xfrm>
        </p:spPr>
        <p:txBody>
          <a:bodyPr/>
          <a:lstStyle/>
          <a:p>
            <a:r>
              <a:rPr lang="en-US" dirty="0"/>
              <a:t>V</a:t>
            </a:r>
            <a:r>
              <a:rPr lang="cs-CZ" dirty="0" err="1"/>
              <a:t>ýsledky</a:t>
            </a:r>
            <a:r>
              <a:rPr lang="cs-CZ" dirty="0"/>
              <a:t> testů u dětí  - celkový </a:t>
            </a:r>
            <a:r>
              <a:rPr lang="cs-CZ" dirty="0" smtClean="0"/>
              <a:t>přehled včetně </a:t>
            </a:r>
            <a:r>
              <a:rPr lang="cs-CZ" dirty="0" err="1" smtClean="0"/>
              <a:t>neuzařeného</a:t>
            </a:r>
            <a:r>
              <a:rPr lang="cs-CZ" dirty="0" smtClean="0"/>
              <a:t> hlášení v novém týdnu </a:t>
            </a:r>
            <a:endParaRPr lang="cs-CZ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E68DE3-BFFF-4AA9-BAF8-7CE564507B2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40657" y="4758274"/>
            <a:ext cx="11456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 </a:t>
            </a:r>
            <a:r>
              <a:rPr kumimoji="0" lang="cs-CZ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Při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epidemickém šetření KHS je potvrzen kolektiv ŠKOLA, v trasování jde o primární </a:t>
            </a:r>
            <a:r>
              <a:rPr kumimoji="0" lang="cs-CZ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případy (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děti nejsou uvedeny jako kontakt jiného pozitivního případu)</a:t>
            </a:r>
          </a:p>
        </p:txBody>
      </p:sp>
      <p:sp>
        <p:nvSpPr>
          <p:cNvPr id="34" name="TextovéPole 33"/>
          <p:cNvSpPr txBox="1"/>
          <p:nvPr>
            <p:custDataLst>
              <p:tags r:id="rId3"/>
            </p:custDataLst>
          </p:nvPr>
        </p:nvSpPr>
        <p:spPr>
          <a:xfrm>
            <a:off x="1579311" y="932964"/>
            <a:ext cx="9125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Podkladem pro souhrn jsou konečné výsledky testů hlášené na individuální bázi do centrálního systému ISIN.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Jde tedy o konečné počty potvrzených pozitivních diagnóz, včetně konfirmovaných AG testů. </a:t>
            </a:r>
          </a:p>
        </p:txBody>
      </p:sp>
      <p:graphicFrame>
        <p:nvGraphicFramePr>
          <p:cNvPr id="3" name="Tabulka 2">
            <a:extLst>
              <a:ext uri="{FF2B5EF4-FFF2-40B4-BE49-F238E27FC236}">
                <a16:creationId xmlns:a16="http://schemas.microsoft.com/office/drawing/2014/main" id="{97C347A6-B9FE-48BC-905A-C128908CE81E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/>
          </p:nvPr>
        </p:nvGraphicFramePr>
        <p:xfrm>
          <a:off x="340658" y="1996168"/>
          <a:ext cx="11600336" cy="2659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5021">
                  <a:extLst>
                    <a:ext uri="{9D8B030D-6E8A-4147-A177-3AD203B41FA5}">
                      <a16:colId xmlns:a16="http://schemas.microsoft.com/office/drawing/2014/main" val="1532030584"/>
                    </a:ext>
                  </a:extLst>
                </a:gridCol>
                <a:gridCol w="725021">
                  <a:extLst>
                    <a:ext uri="{9D8B030D-6E8A-4147-A177-3AD203B41FA5}">
                      <a16:colId xmlns:a16="http://schemas.microsoft.com/office/drawing/2014/main" val="268841287"/>
                    </a:ext>
                  </a:extLst>
                </a:gridCol>
                <a:gridCol w="725021">
                  <a:extLst>
                    <a:ext uri="{9D8B030D-6E8A-4147-A177-3AD203B41FA5}">
                      <a16:colId xmlns:a16="http://schemas.microsoft.com/office/drawing/2014/main" val="230760151"/>
                    </a:ext>
                  </a:extLst>
                </a:gridCol>
                <a:gridCol w="725021">
                  <a:extLst>
                    <a:ext uri="{9D8B030D-6E8A-4147-A177-3AD203B41FA5}">
                      <a16:colId xmlns:a16="http://schemas.microsoft.com/office/drawing/2014/main" val="2701203044"/>
                    </a:ext>
                  </a:extLst>
                </a:gridCol>
                <a:gridCol w="725021">
                  <a:extLst>
                    <a:ext uri="{9D8B030D-6E8A-4147-A177-3AD203B41FA5}">
                      <a16:colId xmlns:a16="http://schemas.microsoft.com/office/drawing/2014/main" val="2433656251"/>
                    </a:ext>
                  </a:extLst>
                </a:gridCol>
                <a:gridCol w="725021">
                  <a:extLst>
                    <a:ext uri="{9D8B030D-6E8A-4147-A177-3AD203B41FA5}">
                      <a16:colId xmlns:a16="http://schemas.microsoft.com/office/drawing/2014/main" val="2887063503"/>
                    </a:ext>
                  </a:extLst>
                </a:gridCol>
                <a:gridCol w="725021">
                  <a:extLst>
                    <a:ext uri="{9D8B030D-6E8A-4147-A177-3AD203B41FA5}">
                      <a16:colId xmlns:a16="http://schemas.microsoft.com/office/drawing/2014/main" val="482541141"/>
                    </a:ext>
                  </a:extLst>
                </a:gridCol>
                <a:gridCol w="725021">
                  <a:extLst>
                    <a:ext uri="{9D8B030D-6E8A-4147-A177-3AD203B41FA5}">
                      <a16:colId xmlns:a16="http://schemas.microsoft.com/office/drawing/2014/main" val="2151163"/>
                    </a:ext>
                  </a:extLst>
                </a:gridCol>
                <a:gridCol w="725021">
                  <a:extLst>
                    <a:ext uri="{9D8B030D-6E8A-4147-A177-3AD203B41FA5}">
                      <a16:colId xmlns:a16="http://schemas.microsoft.com/office/drawing/2014/main" val="926078334"/>
                    </a:ext>
                  </a:extLst>
                </a:gridCol>
                <a:gridCol w="725021">
                  <a:extLst>
                    <a:ext uri="{9D8B030D-6E8A-4147-A177-3AD203B41FA5}">
                      <a16:colId xmlns:a16="http://schemas.microsoft.com/office/drawing/2014/main" val="556818529"/>
                    </a:ext>
                  </a:extLst>
                </a:gridCol>
                <a:gridCol w="725021">
                  <a:extLst>
                    <a:ext uri="{9D8B030D-6E8A-4147-A177-3AD203B41FA5}">
                      <a16:colId xmlns:a16="http://schemas.microsoft.com/office/drawing/2014/main" val="792490786"/>
                    </a:ext>
                  </a:extLst>
                </a:gridCol>
                <a:gridCol w="725021">
                  <a:extLst>
                    <a:ext uri="{9D8B030D-6E8A-4147-A177-3AD203B41FA5}">
                      <a16:colId xmlns:a16="http://schemas.microsoft.com/office/drawing/2014/main" val="916395679"/>
                    </a:ext>
                  </a:extLst>
                </a:gridCol>
                <a:gridCol w="725021">
                  <a:extLst>
                    <a:ext uri="{9D8B030D-6E8A-4147-A177-3AD203B41FA5}">
                      <a16:colId xmlns:a16="http://schemas.microsoft.com/office/drawing/2014/main" val="3798192752"/>
                    </a:ext>
                  </a:extLst>
                </a:gridCol>
                <a:gridCol w="725021">
                  <a:extLst>
                    <a:ext uri="{9D8B030D-6E8A-4147-A177-3AD203B41FA5}">
                      <a16:colId xmlns:a16="http://schemas.microsoft.com/office/drawing/2014/main" val="408959814"/>
                    </a:ext>
                  </a:extLst>
                </a:gridCol>
                <a:gridCol w="725021">
                  <a:extLst>
                    <a:ext uri="{9D8B030D-6E8A-4147-A177-3AD203B41FA5}">
                      <a16:colId xmlns:a16="http://schemas.microsoft.com/office/drawing/2014/main" val="1194465795"/>
                    </a:ext>
                  </a:extLst>
                </a:gridCol>
                <a:gridCol w="725021">
                  <a:extLst>
                    <a:ext uri="{9D8B030D-6E8A-4147-A177-3AD203B41FA5}">
                      <a16:colId xmlns:a16="http://schemas.microsoft.com/office/drawing/2014/main" val="198148583"/>
                    </a:ext>
                  </a:extLst>
                </a:gridCol>
              </a:tblGrid>
              <a:tr h="521078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u="none" strike="noStrike" dirty="0">
                          <a:solidFill>
                            <a:schemeClr val="bg2"/>
                          </a:solidFill>
                          <a:effectLst/>
                        </a:rPr>
                        <a:t>12.4.-20.6.</a:t>
                      </a:r>
                      <a:endParaRPr lang="cs-CZ" sz="1600" b="1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u="none" strike="noStrike" dirty="0">
                          <a:solidFill>
                            <a:schemeClr val="bg2"/>
                          </a:solidFill>
                          <a:effectLst/>
                        </a:rPr>
                        <a:t>1.5.-31.5.</a:t>
                      </a:r>
                      <a:endParaRPr lang="cs-CZ" sz="1600" b="1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u="none" strike="noStrike">
                          <a:solidFill>
                            <a:schemeClr val="bg2"/>
                          </a:solidFill>
                          <a:effectLst/>
                        </a:rPr>
                        <a:t>1.6.-13.6.</a:t>
                      </a:r>
                      <a:endParaRPr lang="cs-CZ" sz="1600" b="1" i="0" u="none" strike="noStrike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u="none" strike="noStrike" dirty="0">
                          <a:solidFill>
                            <a:schemeClr val="bg2"/>
                          </a:solidFill>
                          <a:effectLst/>
                        </a:rPr>
                        <a:t>14.6.-20.6.</a:t>
                      </a:r>
                      <a:endParaRPr lang="cs-CZ" sz="1600" b="1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600" b="1" u="none" strike="noStrike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21.6</a:t>
                      </a:r>
                      <a:r>
                        <a:rPr lang="cs-CZ" sz="1600" b="1" u="none" strike="noStrike" kern="1200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.**</a:t>
                      </a:r>
                      <a:endParaRPr lang="cs-CZ" sz="1600" b="1" u="none" strike="noStrike" kern="1200" dirty="0"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893201"/>
                  </a:ext>
                </a:extLst>
              </a:tr>
              <a:tr h="534558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900" b="1" dirty="0">
                          <a:solidFill>
                            <a:srgbClr val="C00000"/>
                          </a:solidFill>
                        </a:rPr>
                        <a:t>všechny záchyty</a:t>
                      </a:r>
                      <a:endParaRPr lang="cs-CZ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900" b="1" dirty="0">
                          <a:solidFill>
                            <a:srgbClr val="C00000"/>
                          </a:solidFill>
                        </a:rPr>
                        <a:t>nákaza </a:t>
                      </a:r>
                      <a:r>
                        <a:rPr lang="cs-CZ" sz="900" b="1" dirty="0" err="1" smtClean="0">
                          <a:solidFill>
                            <a:srgbClr val="C00000"/>
                          </a:solidFill>
                        </a:rPr>
                        <a:t>pravděpod</a:t>
                      </a:r>
                      <a:r>
                        <a:rPr lang="cs-CZ" sz="900" b="1" dirty="0" smtClean="0">
                          <a:solidFill>
                            <a:srgbClr val="C00000"/>
                          </a:solidFill>
                        </a:rPr>
                        <a:t>. </a:t>
                      </a:r>
                      <a:r>
                        <a:rPr lang="cs-CZ" sz="900" b="1" dirty="0">
                          <a:solidFill>
                            <a:srgbClr val="C00000"/>
                          </a:solidFill>
                        </a:rPr>
                        <a:t>ve škole*</a:t>
                      </a:r>
                      <a:endParaRPr lang="cs-CZ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9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Podíl záchytů </a:t>
                      </a:r>
                      <a:endParaRPr lang="cs-CZ" sz="900" b="1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fontAlgn="b" latinLnBrk="0" hangingPunct="1"/>
                      <a:r>
                        <a:rPr lang="cs-CZ" sz="9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ve </a:t>
                      </a:r>
                      <a:r>
                        <a:rPr lang="cs-CZ" sz="9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škole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900" b="1" dirty="0">
                          <a:solidFill>
                            <a:srgbClr val="C00000"/>
                          </a:solidFill>
                        </a:rPr>
                        <a:t>všechny záchyty</a:t>
                      </a:r>
                      <a:endParaRPr lang="cs-CZ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900" b="1" dirty="0" smtClean="0">
                          <a:solidFill>
                            <a:srgbClr val="C00000"/>
                          </a:solidFill>
                        </a:rPr>
                        <a:t>nákaza </a:t>
                      </a:r>
                      <a:r>
                        <a:rPr lang="cs-CZ" sz="900" b="1" dirty="0" err="1" smtClean="0">
                          <a:solidFill>
                            <a:srgbClr val="C00000"/>
                          </a:solidFill>
                        </a:rPr>
                        <a:t>pravděpod</a:t>
                      </a:r>
                      <a:r>
                        <a:rPr lang="cs-CZ" sz="900" b="1" dirty="0" smtClean="0">
                          <a:solidFill>
                            <a:srgbClr val="C00000"/>
                          </a:solidFill>
                        </a:rPr>
                        <a:t>. ve škole*</a:t>
                      </a:r>
                      <a:endParaRPr lang="cs-CZ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9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podíl záchytů ve škole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900" b="1" dirty="0">
                          <a:solidFill>
                            <a:srgbClr val="C00000"/>
                          </a:solidFill>
                        </a:rPr>
                        <a:t>všechny záchyty</a:t>
                      </a:r>
                      <a:endParaRPr lang="cs-CZ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900" b="1" dirty="0" smtClean="0">
                          <a:solidFill>
                            <a:srgbClr val="C00000"/>
                          </a:solidFill>
                        </a:rPr>
                        <a:t>nákaza </a:t>
                      </a:r>
                      <a:r>
                        <a:rPr lang="cs-CZ" sz="900" b="1" dirty="0" err="1" smtClean="0">
                          <a:solidFill>
                            <a:srgbClr val="C00000"/>
                          </a:solidFill>
                        </a:rPr>
                        <a:t>pravděpod</a:t>
                      </a:r>
                      <a:r>
                        <a:rPr lang="cs-CZ" sz="900" b="1" dirty="0" smtClean="0">
                          <a:solidFill>
                            <a:srgbClr val="C00000"/>
                          </a:solidFill>
                        </a:rPr>
                        <a:t>. ve škole*</a:t>
                      </a:r>
                      <a:endParaRPr lang="cs-CZ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9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podíl záchytů ve škole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900" b="1" dirty="0">
                          <a:solidFill>
                            <a:srgbClr val="C00000"/>
                          </a:solidFill>
                        </a:rPr>
                        <a:t>všechny záchyty</a:t>
                      </a:r>
                      <a:endParaRPr lang="cs-CZ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900" b="1" dirty="0" smtClean="0">
                          <a:solidFill>
                            <a:srgbClr val="C00000"/>
                          </a:solidFill>
                        </a:rPr>
                        <a:t>nákaza </a:t>
                      </a:r>
                      <a:r>
                        <a:rPr lang="cs-CZ" sz="900" b="1" dirty="0" err="1" smtClean="0">
                          <a:solidFill>
                            <a:srgbClr val="C00000"/>
                          </a:solidFill>
                        </a:rPr>
                        <a:t>pravděpod</a:t>
                      </a:r>
                      <a:r>
                        <a:rPr lang="cs-CZ" sz="900" b="1" dirty="0" smtClean="0">
                          <a:solidFill>
                            <a:srgbClr val="C00000"/>
                          </a:solidFill>
                        </a:rPr>
                        <a:t>. ve škole*</a:t>
                      </a:r>
                      <a:endParaRPr lang="cs-CZ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9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podíl záchytů ve škole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900" b="1" dirty="0">
                          <a:solidFill>
                            <a:srgbClr val="C00000"/>
                          </a:solidFill>
                        </a:rPr>
                        <a:t>všechny záchyty</a:t>
                      </a:r>
                      <a:endParaRPr lang="cs-CZ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900" b="1" dirty="0" smtClean="0">
                          <a:solidFill>
                            <a:srgbClr val="C00000"/>
                          </a:solidFill>
                        </a:rPr>
                        <a:t>nákaza </a:t>
                      </a:r>
                      <a:r>
                        <a:rPr lang="cs-CZ" sz="900" b="1" dirty="0" err="1" smtClean="0">
                          <a:solidFill>
                            <a:srgbClr val="C00000"/>
                          </a:solidFill>
                        </a:rPr>
                        <a:t>pravděpod</a:t>
                      </a:r>
                      <a:r>
                        <a:rPr lang="cs-CZ" sz="900" b="1" dirty="0" smtClean="0">
                          <a:solidFill>
                            <a:srgbClr val="C00000"/>
                          </a:solidFill>
                        </a:rPr>
                        <a:t>. ve škole*</a:t>
                      </a:r>
                      <a:endParaRPr lang="cs-CZ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9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podíl záchytů ve škole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97575054"/>
                  </a:ext>
                </a:extLst>
              </a:tr>
              <a:tr h="534558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u="none" strike="noStrike" dirty="0">
                          <a:effectLst/>
                        </a:rPr>
                        <a:t>5-11 let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 dirty="0">
                          <a:effectLst/>
                        </a:rPr>
                        <a:t>6965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 dirty="0">
                          <a:effectLst/>
                        </a:rPr>
                        <a:t>2114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 dirty="0">
                          <a:effectLst/>
                        </a:rPr>
                        <a:t>30.4%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 dirty="0">
                          <a:effectLst/>
                        </a:rPr>
                        <a:t>2590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 dirty="0">
                          <a:effectLst/>
                        </a:rPr>
                        <a:t>978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 dirty="0">
                          <a:effectLst/>
                        </a:rPr>
                        <a:t>37.8%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 dirty="0">
                          <a:effectLst/>
                        </a:rPr>
                        <a:t>298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 dirty="0">
                          <a:effectLst/>
                        </a:rPr>
                        <a:t>119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 dirty="0">
                          <a:effectLst/>
                        </a:rPr>
                        <a:t>39.9%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 dirty="0">
                          <a:effectLst/>
                        </a:rPr>
                        <a:t>73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 dirty="0">
                          <a:effectLst/>
                        </a:rPr>
                        <a:t>30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 dirty="0">
                          <a:effectLst/>
                        </a:rPr>
                        <a:t>41.1%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11.1%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44131760"/>
                  </a:ext>
                </a:extLst>
              </a:tr>
              <a:tr h="534558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u="none" strike="noStrike" dirty="0">
                          <a:effectLst/>
                        </a:rPr>
                        <a:t>12-15 let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4268</a:t>
                      </a:r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 dirty="0">
                          <a:effectLst/>
                        </a:rPr>
                        <a:t>867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 dirty="0">
                          <a:effectLst/>
                        </a:rPr>
                        <a:t>20.3%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 dirty="0">
                          <a:effectLst/>
                        </a:rPr>
                        <a:t>1599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 dirty="0">
                          <a:effectLst/>
                        </a:rPr>
                        <a:t>356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 dirty="0">
                          <a:effectLst/>
                        </a:rPr>
                        <a:t>22.3%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 dirty="0">
                          <a:effectLst/>
                        </a:rPr>
                        <a:t>273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 dirty="0">
                          <a:effectLst/>
                        </a:rPr>
                        <a:t>90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 dirty="0">
                          <a:effectLst/>
                        </a:rPr>
                        <a:t>33.0%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 dirty="0">
                          <a:effectLst/>
                        </a:rPr>
                        <a:t>66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 dirty="0">
                          <a:effectLst/>
                        </a:rPr>
                        <a:t>22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 dirty="0">
                          <a:effectLst/>
                        </a:rPr>
                        <a:t>33.3%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9001612"/>
                  </a:ext>
                </a:extLst>
              </a:tr>
              <a:tr h="534558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u="none" strike="noStrike" dirty="0">
                          <a:effectLst/>
                        </a:rPr>
                        <a:t>16-19 let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3594</a:t>
                      </a:r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129</a:t>
                      </a:r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3.6%</a:t>
                      </a:r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1149</a:t>
                      </a:r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35</a:t>
                      </a:r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3.0%</a:t>
                      </a:r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272</a:t>
                      </a:r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 dirty="0">
                          <a:effectLst/>
                        </a:rPr>
                        <a:t>26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 dirty="0">
                          <a:effectLst/>
                        </a:rPr>
                        <a:t>9.6%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 dirty="0">
                          <a:effectLst/>
                        </a:rPr>
                        <a:t>75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 dirty="0">
                          <a:effectLst/>
                        </a:rPr>
                        <a:t>5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 dirty="0">
                          <a:effectLst/>
                        </a:rPr>
                        <a:t>6.7%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5095751"/>
                  </a:ext>
                </a:extLst>
              </a:tr>
            </a:tbl>
          </a:graphicData>
        </a:graphic>
      </p:graphicFrame>
      <p:sp>
        <p:nvSpPr>
          <p:cNvPr id="6" name="TextBox 1">
            <a:extLst>
              <a:ext uri="{FF2B5EF4-FFF2-40B4-BE49-F238E27FC236}">
                <a16:creationId xmlns:a16="http://schemas.microsoft.com/office/drawing/2014/main" id="{68E68DE3-BFFF-4AA9-BAF8-7CE564507B22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40657" y="5138069"/>
            <a:ext cx="11187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 </a:t>
            </a:r>
            <a:r>
              <a:rPr kumimoji="0" lang="cs-CZ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Průběžná data, bez uzavřeného sledování a kompletního šetření KHS </a:t>
            </a: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79729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346" y="3769310"/>
            <a:ext cx="11905307" cy="1802816"/>
          </a:xfrm>
        </p:spPr>
        <p:txBody>
          <a:bodyPr>
            <a:normAutofit/>
          </a:bodyPr>
          <a:lstStyle/>
          <a:p>
            <a:r>
              <a:rPr lang="cs-CZ" sz="4000" b="1" dirty="0"/>
              <a:t>Celkové počty nově potvrzených případů </a:t>
            </a:r>
          </a:p>
          <a:p>
            <a:r>
              <a:rPr lang="cs-CZ" sz="4000" b="1" dirty="0"/>
              <a:t>dětí v populaci</a:t>
            </a:r>
            <a:endParaRPr lang="cs-CZ" sz="4000" i="1" dirty="0"/>
          </a:p>
        </p:txBody>
      </p:sp>
    </p:spTree>
    <p:extLst>
      <p:ext uri="{BB962C8B-B14F-4D97-AF65-F5344CB8AC3E}">
        <p14:creationId xmlns:p14="http://schemas.microsoft.com/office/powerpoint/2010/main" val="32456629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39" y="2"/>
            <a:ext cx="7651307" cy="576000"/>
          </a:xfrm>
        </p:spPr>
        <p:txBody>
          <a:bodyPr/>
          <a:lstStyle/>
          <a:p>
            <a:r>
              <a:rPr lang="cs-CZ" dirty="0"/>
              <a:t>Počty COVID-19 pozitivních v ČR na 100 000 v populaci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8596C74F-0221-4E8A-956E-65A82E2B961A}"/>
              </a:ext>
            </a:extLst>
          </p:cNvPr>
          <p:cNvSpPr txBox="1"/>
          <p:nvPr/>
        </p:nvSpPr>
        <p:spPr>
          <a:xfrm>
            <a:off x="2162175" y="6545102"/>
            <a:ext cx="70770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ISIN – Informační systém infekční nemocí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7" name="Graf 16">
            <a:extLst>
              <a:ext uri="{FF2B5EF4-FFF2-40B4-BE49-F238E27FC236}">
                <a16:creationId xmlns:a16="http://schemas.microsoft.com/office/drawing/2014/main" id="{A0832711-C8D3-482F-ADC2-50907D83BB18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40136339"/>
              </p:ext>
            </p:extLst>
          </p:nvPr>
        </p:nvGraphicFramePr>
        <p:xfrm>
          <a:off x="1392508" y="1399769"/>
          <a:ext cx="10661843" cy="53653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sp>
        <p:nvSpPr>
          <p:cNvPr id="12" name="Obdélník 11">
            <a:extLst>
              <a:ext uri="{FF2B5EF4-FFF2-40B4-BE49-F238E27FC236}">
                <a16:creationId xmlns:a16="http://schemas.microsoft.com/office/drawing/2014/main" id="{47330F7D-030D-49C8-BE37-CEFFFE48B489}"/>
              </a:ext>
            </a:extLst>
          </p:cNvPr>
          <p:cNvSpPr/>
          <p:nvPr/>
        </p:nvSpPr>
        <p:spPr>
          <a:xfrm>
            <a:off x="137649" y="2386547"/>
            <a:ext cx="125485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COVID-19 pozitivních na 100 000 osob v dané věkové skupině v populaci (suma za celý časový úsek)</a:t>
            </a:r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63385A4C-5F20-4192-9027-8DBE2AB6717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443257" y="1468996"/>
            <a:ext cx="21170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 1. 3. přerušení veškeré prezenční výuky</a:t>
            </a:r>
          </a:p>
        </p:txBody>
      </p:sp>
      <p:cxnSp>
        <p:nvCxnSpPr>
          <p:cNvPr id="24" name="Přímá spojnice se šipkou 23">
            <a:extLst>
              <a:ext uri="{FF2B5EF4-FFF2-40B4-BE49-F238E27FC236}">
                <a16:creationId xmlns:a16="http://schemas.microsoft.com/office/drawing/2014/main" id="{C84AA3A6-B8AF-4AD3-9609-5B6777C769C4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2299300" y="1825001"/>
            <a:ext cx="0" cy="802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018CB2AB-0F5A-4FCE-8034-F8F60A89895F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65215" y="697003"/>
            <a:ext cx="113442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Populační zátěž klesá ve všech věkových kategoriích dětí. </a:t>
            </a:r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63385A4C-5F20-4192-9027-8DBE2AB6717C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599287" y="2092965"/>
            <a:ext cx="2457270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12. 4. otevřeny MŠ pro předškolní děti, návrat 1. stupně</a:t>
            </a:r>
            <a:r>
              <a:rPr kumimoji="0" lang="cs-CZ" sz="1200" b="1" i="1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ZŠ v rotačním režimu</a:t>
            </a:r>
            <a:endParaRPr kumimoji="0" lang="cs-CZ" sz="12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18" name="Přímá spojnice se šipkou 17">
            <a:extLst>
              <a:ext uri="{FF2B5EF4-FFF2-40B4-BE49-F238E27FC236}">
                <a16:creationId xmlns:a16="http://schemas.microsoft.com/office/drawing/2014/main" id="{C84AA3A6-B8AF-4AD3-9609-5B6777C769C4}"/>
              </a:ext>
            </a:extLst>
          </p:cNvPr>
          <p:cNvCxnSpPr>
            <a:cxnSpLocks/>
          </p:cNvCxnSpPr>
          <p:nvPr>
            <p:custDataLst>
              <p:tags r:id="rId7"/>
            </p:custDataLst>
          </p:nvPr>
        </p:nvCxnSpPr>
        <p:spPr>
          <a:xfrm>
            <a:off x="5088470" y="2975133"/>
            <a:ext cx="0" cy="732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bdélník 19">
            <a:extLst>
              <a:ext uri="{FF2B5EF4-FFF2-40B4-BE49-F238E27FC236}">
                <a16:creationId xmlns:a16="http://schemas.microsoft.com/office/drawing/2014/main" id="{EC83A386-1D77-43BD-98DD-1074CDE32BD0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5833519" y="1559490"/>
            <a:ext cx="4195207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 </a:t>
            </a:r>
            <a:r>
              <a:rPr lang="cs-CZ" sz="1200" b="1" i="1" dirty="0">
                <a:solidFill>
                  <a:srgbClr val="000000"/>
                </a:solidFill>
              </a:rPr>
              <a:t>26. 4. MŠ otevřeny zcela, SŠ a VOŠ praktické vyučování v PLK, HKK, KVK </a:t>
            </a:r>
            <a:br>
              <a:rPr lang="cs-CZ" sz="1200" b="1" i="1" dirty="0">
                <a:solidFill>
                  <a:srgbClr val="000000"/>
                </a:solidFill>
              </a:rPr>
            </a:br>
            <a:r>
              <a:rPr lang="cs-CZ" sz="1200" b="1" i="1" dirty="0">
                <a:solidFill>
                  <a:srgbClr val="000000"/>
                </a:solidFill>
              </a:rPr>
              <a:t>od 3. 5. dále STC, LBK, PAK, PHA</a:t>
            </a:r>
            <a:r>
              <a:rPr lang="cs-CZ" sz="1200" b="1" i="1" dirty="0">
                <a:solidFill>
                  <a:srgbClr val="000000"/>
                </a:solidFill>
                <a:latin typeface="Arial" panose="020B0604020202020204"/>
              </a:rPr>
              <a:t> s rozšířením rotační výuky 2. st. ZŠ a od 10. 5. ve zbývajících krajích</a:t>
            </a:r>
            <a:endParaRPr lang="cs-CZ" sz="1200" b="1" i="1" dirty="0">
              <a:solidFill>
                <a:srgbClr val="000000"/>
              </a:solidFill>
            </a:endParaRPr>
          </a:p>
        </p:txBody>
      </p:sp>
      <p:cxnSp>
        <p:nvCxnSpPr>
          <p:cNvPr id="21" name="Přímá spojnice se šipkou 20">
            <a:extLst>
              <a:ext uri="{FF2B5EF4-FFF2-40B4-BE49-F238E27FC236}">
                <a16:creationId xmlns:a16="http://schemas.microsoft.com/office/drawing/2014/main" id="{0EA45419-FFE6-41F1-9778-325DBC06FC41}"/>
              </a:ext>
            </a:extLst>
          </p:cNvPr>
          <p:cNvCxnSpPr>
            <a:cxnSpLocks/>
          </p:cNvCxnSpPr>
          <p:nvPr>
            <p:custDataLst>
              <p:tags r:id="rId9"/>
            </p:custDataLst>
          </p:nvPr>
        </p:nvCxnSpPr>
        <p:spPr>
          <a:xfrm>
            <a:off x="6099359" y="2461112"/>
            <a:ext cx="0" cy="1624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Přímá spojnice se šipkou 21">
            <a:extLst>
              <a:ext uri="{FF2B5EF4-FFF2-40B4-BE49-F238E27FC236}">
                <a16:creationId xmlns:a16="http://schemas.microsoft.com/office/drawing/2014/main" id="{931B54ED-96B8-4B0B-88B2-56F3421552FF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>
          <a:xfrm>
            <a:off x="6546998" y="2461111"/>
            <a:ext cx="0" cy="2171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Přímá spojnice se šipkou 22">
            <a:extLst>
              <a:ext uri="{FF2B5EF4-FFF2-40B4-BE49-F238E27FC236}">
                <a16:creationId xmlns:a16="http://schemas.microsoft.com/office/drawing/2014/main" id="{16BF9B4A-EA00-4154-9ADA-5E9222B2A3C2}"/>
              </a:ext>
            </a:extLst>
          </p:cNvPr>
          <p:cNvCxnSpPr>
            <a:cxnSpLocks/>
          </p:cNvCxnSpPr>
          <p:nvPr>
            <p:custDataLst>
              <p:tags r:id="rId11"/>
            </p:custDataLst>
          </p:nvPr>
        </p:nvCxnSpPr>
        <p:spPr>
          <a:xfrm>
            <a:off x="7014276" y="2461111"/>
            <a:ext cx="0" cy="2171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bdélník 24">
            <a:extLst>
              <a:ext uri="{FF2B5EF4-FFF2-40B4-BE49-F238E27FC236}">
                <a16:creationId xmlns:a16="http://schemas.microsoft.com/office/drawing/2014/main" id="{4A04FA6A-EEB4-4FF4-9BD1-4386B1D60216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7481554" y="2587475"/>
            <a:ext cx="1715973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cs-CZ" sz="1200" b="1" i="1" dirty="0">
                <a:solidFill>
                  <a:srgbClr val="000000"/>
                </a:solidFill>
              </a:rPr>
              <a:t>Od 24. 5. otevřeny ZŠ, SŠ, VOŠ a VŠ bez rotací v celé ČR</a:t>
            </a:r>
          </a:p>
        </p:txBody>
      </p:sp>
      <p:cxnSp>
        <p:nvCxnSpPr>
          <p:cNvPr id="26" name="Přímá spojnice se šipkou 25">
            <a:extLst>
              <a:ext uri="{FF2B5EF4-FFF2-40B4-BE49-F238E27FC236}">
                <a16:creationId xmlns:a16="http://schemas.microsoft.com/office/drawing/2014/main" id="{71FE04E3-67E6-4683-92EE-30E00135062E}"/>
              </a:ext>
            </a:extLst>
          </p:cNvPr>
          <p:cNvCxnSpPr>
            <a:cxnSpLocks/>
          </p:cNvCxnSpPr>
          <p:nvPr>
            <p:custDataLst>
              <p:tags r:id="rId13"/>
            </p:custDataLst>
          </p:nvPr>
        </p:nvCxnSpPr>
        <p:spPr>
          <a:xfrm>
            <a:off x="7943888" y="3248526"/>
            <a:ext cx="0" cy="1808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71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Graf 16">
            <a:extLst>
              <a:ext uri="{FF2B5EF4-FFF2-40B4-BE49-F238E27FC236}">
                <a16:creationId xmlns:a16="http://schemas.microsoft.com/office/drawing/2014/main" id="{82435891-AD00-4FB1-A73A-2B68645AA386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83252152"/>
              </p:ext>
            </p:extLst>
          </p:nvPr>
        </p:nvGraphicFramePr>
        <p:xfrm>
          <a:off x="8562717" y="997797"/>
          <a:ext cx="3248580" cy="2703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5"/>
          </a:graphicData>
        </a:graphic>
      </p:graphicFrame>
      <p:graphicFrame>
        <p:nvGraphicFramePr>
          <p:cNvPr id="31" name="Graf 16">
            <a:extLst>
              <a:ext uri="{FF2B5EF4-FFF2-40B4-BE49-F238E27FC236}">
                <a16:creationId xmlns:a16="http://schemas.microsoft.com/office/drawing/2014/main" id="{7266C885-8B68-464B-99FA-0474E08AA175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56070662"/>
              </p:ext>
            </p:extLst>
          </p:nvPr>
        </p:nvGraphicFramePr>
        <p:xfrm>
          <a:off x="4956188" y="4097122"/>
          <a:ext cx="3248580" cy="2703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6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381739" y="2"/>
            <a:ext cx="7651307" cy="576000"/>
          </a:xfrm>
        </p:spPr>
        <p:txBody>
          <a:bodyPr/>
          <a:lstStyle/>
          <a:p>
            <a:r>
              <a:rPr lang="cs-CZ" dirty="0"/>
              <a:t>Počty testů na 100 tis. dětí v čase</a:t>
            </a:r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47330F7D-030D-49C8-BE37-CEFFFE48B48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rot="16200000">
            <a:off x="-2822385" y="3409335"/>
            <a:ext cx="63129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testů na 100 </a:t>
            </a:r>
            <a:r>
              <a:rPr lang="cs-CZ" b="1" dirty="0">
                <a:solidFill>
                  <a:srgbClr val="000000"/>
                </a:solidFill>
                <a:latin typeface="Calibri" panose="020F0502020204030204" pitchFamily="34" charset="0"/>
              </a:rPr>
              <a:t>tis. dětí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v dané věkové skupině za dané časové období (suma za celý časový úsek)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F110567F-ED9A-4B75-8A99-2C76347C8E2F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952239" y="3850901"/>
            <a:ext cx="2478336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0-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roky</a:t>
            </a: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96DFE862-337B-42DF-9CE0-613BB419EE5E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5515144" y="3850901"/>
            <a:ext cx="2478336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-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11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let</a:t>
            </a: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6268F6CC-8AED-4B18-94E5-6D17E31A331E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9096907" y="3850901"/>
            <a:ext cx="2478336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12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-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19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let</a:t>
            </a: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8" name="Obdélník 11">
            <a:extLst>
              <a:ext uri="{FF2B5EF4-FFF2-40B4-BE49-F238E27FC236}">
                <a16:creationId xmlns:a16="http://schemas.microsoft.com/office/drawing/2014/main" id="{F2791115-767B-49CC-9447-EF63B7164EC7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rot="16200000">
            <a:off x="-128361" y="4681509"/>
            <a:ext cx="26103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Testy s epidemiologickou indikací </a:t>
            </a:r>
          </a:p>
        </p:txBody>
      </p:sp>
      <p:sp>
        <p:nvSpPr>
          <p:cNvPr id="11" name="Obdélník 4">
            <a:extLst>
              <a:ext uri="{FF2B5EF4-FFF2-40B4-BE49-F238E27FC236}">
                <a16:creationId xmlns:a16="http://schemas.microsoft.com/office/drawing/2014/main" id="{201F6F44-1A1F-4938-A91E-85733E1BBD42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1885942" y="751576"/>
            <a:ext cx="2478336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0-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roky</a:t>
            </a: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" name="Obdélník 18">
            <a:extLst>
              <a:ext uri="{FF2B5EF4-FFF2-40B4-BE49-F238E27FC236}">
                <a16:creationId xmlns:a16="http://schemas.microsoft.com/office/drawing/2014/main" id="{09378E26-1A0F-49EA-84B8-0F2F31134957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5448847" y="751576"/>
            <a:ext cx="2478336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-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11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let</a:t>
            </a: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Obdélník 19">
            <a:extLst>
              <a:ext uri="{FF2B5EF4-FFF2-40B4-BE49-F238E27FC236}">
                <a16:creationId xmlns:a16="http://schemas.microsoft.com/office/drawing/2014/main" id="{357A4323-961E-4F3F-952E-33FADA0EFC40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9030610" y="751576"/>
            <a:ext cx="2478336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12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-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19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let</a:t>
            </a: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Obdélník 11">
            <a:extLst>
              <a:ext uri="{FF2B5EF4-FFF2-40B4-BE49-F238E27FC236}">
                <a16:creationId xmlns:a16="http://schemas.microsoft.com/office/drawing/2014/main" id="{1D89C329-75F4-4B21-9699-DBED3E583FE2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 rot="16200000">
            <a:off x="-35890" y="1600918"/>
            <a:ext cx="23450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t>T</a:t>
            </a: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t>esty</a:t>
            </a:r>
            <a:r>
              <a:rPr lang="cs-CZ" b="1" i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t>s diagnostickou</a:t>
            </a:r>
            <a:r>
              <a:rPr kumimoji="0" lang="cs-CZ" sz="1800" b="1" i="1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t> nebo klinickou indikací</a:t>
            </a:r>
            <a:endParaRPr kumimoji="0" lang="cs-CZ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graphicFrame>
        <p:nvGraphicFramePr>
          <p:cNvPr id="16" name="Graf 16">
            <a:extLst>
              <a:ext uri="{FF2B5EF4-FFF2-40B4-BE49-F238E27FC236}">
                <a16:creationId xmlns:a16="http://schemas.microsoft.com/office/drawing/2014/main" id="{5344641D-2322-48FA-B46D-EBF942D0F408}"/>
              </a:ext>
            </a:extLst>
          </p:cNvPr>
          <p:cNvGraphicFramePr/>
          <p:nvPr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965129197"/>
              </p:ext>
            </p:extLst>
          </p:nvPr>
        </p:nvGraphicFramePr>
        <p:xfrm>
          <a:off x="1515748" y="960159"/>
          <a:ext cx="3248580" cy="2703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7"/>
          </a:graphicData>
        </a:graphic>
      </p:graphicFrame>
      <p:graphicFrame>
        <p:nvGraphicFramePr>
          <p:cNvPr id="29" name="Graf 16">
            <a:extLst>
              <a:ext uri="{FF2B5EF4-FFF2-40B4-BE49-F238E27FC236}">
                <a16:creationId xmlns:a16="http://schemas.microsoft.com/office/drawing/2014/main" id="{D14DC449-1F00-4761-9C0F-0F7E7D0DDD4D}"/>
              </a:ext>
            </a:extLst>
          </p:cNvPr>
          <p:cNvGraphicFramePr/>
          <p:nvPr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998863941"/>
              </p:ext>
            </p:extLst>
          </p:nvPr>
        </p:nvGraphicFramePr>
        <p:xfrm>
          <a:off x="4991399" y="995652"/>
          <a:ext cx="3248580" cy="2703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8"/>
          </a:graphicData>
        </a:graphic>
      </p:graphicFrame>
      <p:graphicFrame>
        <p:nvGraphicFramePr>
          <p:cNvPr id="33" name="Graf 16">
            <a:extLst>
              <a:ext uri="{FF2B5EF4-FFF2-40B4-BE49-F238E27FC236}">
                <a16:creationId xmlns:a16="http://schemas.microsoft.com/office/drawing/2014/main" id="{2BC56D18-9139-46D0-B029-751B0EA550A9}"/>
              </a:ext>
            </a:extLst>
          </p:cNvPr>
          <p:cNvGraphicFramePr/>
          <p:nvPr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3782390709"/>
              </p:ext>
            </p:extLst>
          </p:nvPr>
        </p:nvGraphicFramePr>
        <p:xfrm>
          <a:off x="1515748" y="3997065"/>
          <a:ext cx="3248580" cy="2703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9"/>
          </a:graphicData>
        </a:graphic>
      </p:graphicFrame>
      <p:graphicFrame>
        <p:nvGraphicFramePr>
          <p:cNvPr id="37" name="Graf 16">
            <a:extLst>
              <a:ext uri="{FF2B5EF4-FFF2-40B4-BE49-F238E27FC236}">
                <a16:creationId xmlns:a16="http://schemas.microsoft.com/office/drawing/2014/main" id="{3AB67F15-6F38-430D-A4EB-52989DEB4CB6}"/>
              </a:ext>
            </a:extLst>
          </p:cNvPr>
          <p:cNvGraphicFramePr/>
          <p:nvPr>
            <p:custDataLst>
              <p:tags r:id="rId16"/>
            </p:custDataLst>
            <p:extLst>
              <p:ext uri="{D42A27DB-BD31-4B8C-83A1-F6EECF244321}">
                <p14:modId xmlns:p14="http://schemas.microsoft.com/office/powerpoint/2010/main" val="509746694"/>
              </p:ext>
            </p:extLst>
          </p:nvPr>
        </p:nvGraphicFramePr>
        <p:xfrm>
          <a:off x="8562717" y="4097122"/>
          <a:ext cx="3248580" cy="2703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0"/>
          </a:graphicData>
        </a:graphic>
      </p:graphicFrame>
      <p:sp>
        <p:nvSpPr>
          <p:cNvPr id="4" name="TextovéPole 3">
            <a:extLst>
              <a:ext uri="{FF2B5EF4-FFF2-40B4-BE49-F238E27FC236}">
                <a16:creationId xmlns:a16="http://schemas.microsoft.com/office/drawing/2014/main" id="{7A93131A-8E01-44B7-A2A2-A1EFEC4360B8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3407492" y="5548412"/>
            <a:ext cx="6988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50" dirty="0"/>
              <a:t>N=505</a:t>
            </a: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82487157-9490-45CB-A4BF-887D09526716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3992129" y="2513080"/>
            <a:ext cx="6988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50" dirty="0"/>
              <a:t>N=414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E8AD0D1D-DDE7-45FA-A69D-268EA000744F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7414538" y="2555522"/>
            <a:ext cx="6988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50" dirty="0"/>
              <a:t>N=3 579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D0191FCF-0AC0-4145-960F-283F6CCEFCEF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10876412" y="2513080"/>
            <a:ext cx="8160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50" dirty="0"/>
              <a:t>N=5 939</a:t>
            </a: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685E3DA0-21F5-4650-971E-957CCD67CF91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10876413" y="5606287"/>
            <a:ext cx="8160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50" dirty="0"/>
              <a:t>N=15 677</a:t>
            </a:r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6A804B45-F645-487E-B6EF-5C2CC8EDA31D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7334250" y="5608432"/>
            <a:ext cx="7791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50" dirty="0"/>
              <a:t>N=11 422</a:t>
            </a:r>
          </a:p>
        </p:txBody>
      </p:sp>
    </p:spTree>
    <p:extLst>
      <p:ext uri="{BB962C8B-B14F-4D97-AF65-F5344CB8AC3E}">
        <p14:creationId xmlns:p14="http://schemas.microsoft.com/office/powerpoint/2010/main" val="25380028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39" y="2"/>
            <a:ext cx="7651307" cy="576000"/>
          </a:xfrm>
        </p:spPr>
        <p:txBody>
          <a:bodyPr/>
          <a:lstStyle/>
          <a:p>
            <a:r>
              <a:rPr lang="cs-CZ" dirty="0"/>
              <a:t>Počty nově COVID-19 pozitivních na 100 testů u dětí v čase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F110567F-ED9A-4B75-8A99-2C76347C8E2F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952239" y="3850901"/>
            <a:ext cx="2478336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0-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roky</a:t>
            </a: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96DFE862-337B-42DF-9CE0-613BB419EE5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515144" y="3850901"/>
            <a:ext cx="2478336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-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11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let</a:t>
            </a: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6268F6CC-8AED-4B18-94E5-6D17E31A331E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9096907" y="3850901"/>
            <a:ext cx="2478336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12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-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19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let</a:t>
            </a: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" name="Obdélník 4">
            <a:extLst>
              <a:ext uri="{FF2B5EF4-FFF2-40B4-BE49-F238E27FC236}">
                <a16:creationId xmlns:a16="http://schemas.microsoft.com/office/drawing/2014/main" id="{201F6F44-1A1F-4938-A91E-85733E1BBD42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885942" y="751576"/>
            <a:ext cx="2478336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0-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roky</a:t>
            </a: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" name="Obdélník 18">
            <a:extLst>
              <a:ext uri="{FF2B5EF4-FFF2-40B4-BE49-F238E27FC236}">
                <a16:creationId xmlns:a16="http://schemas.microsoft.com/office/drawing/2014/main" id="{09378E26-1A0F-49EA-84B8-0F2F31134957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5448847" y="751576"/>
            <a:ext cx="2478336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-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11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let</a:t>
            </a: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Obdélník 19">
            <a:extLst>
              <a:ext uri="{FF2B5EF4-FFF2-40B4-BE49-F238E27FC236}">
                <a16:creationId xmlns:a16="http://schemas.microsoft.com/office/drawing/2014/main" id="{357A4323-961E-4F3F-952E-33FADA0EFC40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9030610" y="751576"/>
            <a:ext cx="2478336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12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-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19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let</a:t>
            </a: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6" name="Graf 16">
            <a:extLst>
              <a:ext uri="{FF2B5EF4-FFF2-40B4-BE49-F238E27FC236}">
                <a16:creationId xmlns:a16="http://schemas.microsoft.com/office/drawing/2014/main" id="{5344641D-2322-48FA-B46D-EBF942D0F408}"/>
              </a:ext>
            </a:extLst>
          </p:cNvPr>
          <p:cNvGraphicFramePr/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3511743116"/>
              </p:ext>
            </p:extLst>
          </p:nvPr>
        </p:nvGraphicFramePr>
        <p:xfrm>
          <a:off x="1515748" y="960159"/>
          <a:ext cx="3248580" cy="2703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5"/>
          </a:graphicData>
        </a:graphic>
      </p:graphicFrame>
      <p:graphicFrame>
        <p:nvGraphicFramePr>
          <p:cNvPr id="29" name="Graf 16">
            <a:extLst>
              <a:ext uri="{FF2B5EF4-FFF2-40B4-BE49-F238E27FC236}">
                <a16:creationId xmlns:a16="http://schemas.microsoft.com/office/drawing/2014/main" id="{D14DC449-1F00-4761-9C0F-0F7E7D0DDD4D}"/>
              </a:ext>
            </a:extLst>
          </p:cNvPr>
          <p:cNvGraphicFramePr/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2030269938"/>
              </p:ext>
            </p:extLst>
          </p:nvPr>
        </p:nvGraphicFramePr>
        <p:xfrm>
          <a:off x="4991399" y="995652"/>
          <a:ext cx="3248580" cy="2703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6"/>
          </a:graphicData>
        </a:graphic>
      </p:graphicFrame>
      <p:graphicFrame>
        <p:nvGraphicFramePr>
          <p:cNvPr id="32" name="Graf 16">
            <a:extLst>
              <a:ext uri="{FF2B5EF4-FFF2-40B4-BE49-F238E27FC236}">
                <a16:creationId xmlns:a16="http://schemas.microsoft.com/office/drawing/2014/main" id="{0D0112F6-E60E-4310-AF92-E2A52E7E4780}"/>
              </a:ext>
            </a:extLst>
          </p:cNvPr>
          <p:cNvGraphicFramePr/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124626802"/>
              </p:ext>
            </p:extLst>
          </p:nvPr>
        </p:nvGraphicFramePr>
        <p:xfrm>
          <a:off x="8562717" y="997797"/>
          <a:ext cx="3248580" cy="2703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7"/>
          </a:graphicData>
        </a:graphic>
      </p:graphicFrame>
      <p:graphicFrame>
        <p:nvGraphicFramePr>
          <p:cNvPr id="33" name="Graf 16">
            <a:extLst>
              <a:ext uri="{FF2B5EF4-FFF2-40B4-BE49-F238E27FC236}">
                <a16:creationId xmlns:a16="http://schemas.microsoft.com/office/drawing/2014/main" id="{2BC56D18-9139-46D0-B029-751B0EA550A9}"/>
              </a:ext>
            </a:extLst>
          </p:cNvPr>
          <p:cNvGraphicFramePr/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3052673098"/>
              </p:ext>
            </p:extLst>
          </p:nvPr>
        </p:nvGraphicFramePr>
        <p:xfrm>
          <a:off x="1515748" y="3997065"/>
          <a:ext cx="3248580" cy="2703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8"/>
          </a:graphicData>
        </a:graphic>
      </p:graphicFrame>
      <p:graphicFrame>
        <p:nvGraphicFramePr>
          <p:cNvPr id="36" name="Graf 16">
            <a:extLst>
              <a:ext uri="{FF2B5EF4-FFF2-40B4-BE49-F238E27FC236}">
                <a16:creationId xmlns:a16="http://schemas.microsoft.com/office/drawing/2014/main" id="{6DEB7949-763A-40DA-B63C-FE897037DA76}"/>
              </a:ext>
            </a:extLst>
          </p:cNvPr>
          <p:cNvGraphicFramePr/>
          <p:nvPr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3885183276"/>
              </p:ext>
            </p:extLst>
          </p:nvPr>
        </p:nvGraphicFramePr>
        <p:xfrm>
          <a:off x="4956188" y="4097122"/>
          <a:ext cx="3248580" cy="2703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9"/>
          </a:graphicData>
        </a:graphic>
      </p:graphicFrame>
      <p:graphicFrame>
        <p:nvGraphicFramePr>
          <p:cNvPr id="37" name="Graf 16">
            <a:extLst>
              <a:ext uri="{FF2B5EF4-FFF2-40B4-BE49-F238E27FC236}">
                <a16:creationId xmlns:a16="http://schemas.microsoft.com/office/drawing/2014/main" id="{3AB67F15-6F38-430D-A4EB-52989DEB4CB6}"/>
              </a:ext>
            </a:extLst>
          </p:cNvPr>
          <p:cNvGraphicFramePr/>
          <p:nvPr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4289373152"/>
              </p:ext>
            </p:extLst>
          </p:nvPr>
        </p:nvGraphicFramePr>
        <p:xfrm>
          <a:off x="8562717" y="4097122"/>
          <a:ext cx="3248580" cy="2703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0"/>
          </a:graphicData>
        </a:graphic>
      </p:graphicFrame>
      <p:sp>
        <p:nvSpPr>
          <p:cNvPr id="27" name="Obdélník 26">
            <a:extLst>
              <a:ext uri="{FF2B5EF4-FFF2-40B4-BE49-F238E27FC236}">
                <a16:creationId xmlns:a16="http://schemas.microsoft.com/office/drawing/2014/main" id="{47330F7D-030D-49C8-BE37-CEFFFE48B489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 rot="16200000">
            <a:off x="-2822385" y="3409335"/>
            <a:ext cx="63129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testů na 100 </a:t>
            </a:r>
            <a:r>
              <a:rPr lang="cs-CZ" b="1" dirty="0">
                <a:solidFill>
                  <a:srgbClr val="000000"/>
                </a:solidFill>
                <a:latin typeface="Calibri" panose="020F0502020204030204" pitchFamily="34" charset="0"/>
              </a:rPr>
              <a:t>tis. dětí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v dané věkové skupině za dané časové období (suma za celý časový úsek)</a:t>
            </a:r>
          </a:p>
        </p:txBody>
      </p:sp>
      <p:sp>
        <p:nvSpPr>
          <p:cNvPr id="30" name="Obdélník 11">
            <a:extLst>
              <a:ext uri="{FF2B5EF4-FFF2-40B4-BE49-F238E27FC236}">
                <a16:creationId xmlns:a16="http://schemas.microsoft.com/office/drawing/2014/main" id="{F2791115-767B-49CC-9447-EF63B7164EC7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 rot="16200000">
            <a:off x="-128361" y="4681509"/>
            <a:ext cx="26103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Testy s epidemiologickou indikací </a:t>
            </a:r>
          </a:p>
        </p:txBody>
      </p:sp>
      <p:sp>
        <p:nvSpPr>
          <p:cNvPr id="31" name="Obdélník 11">
            <a:extLst>
              <a:ext uri="{FF2B5EF4-FFF2-40B4-BE49-F238E27FC236}">
                <a16:creationId xmlns:a16="http://schemas.microsoft.com/office/drawing/2014/main" id="{1D89C329-75F4-4B21-9699-DBED3E583FE2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 rot="16200000">
            <a:off x="-46432" y="1724028"/>
            <a:ext cx="23450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t>T</a:t>
            </a: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t>esty</a:t>
            </a:r>
            <a:r>
              <a:rPr lang="cs-CZ" b="1" i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t>s diagnostickou</a:t>
            </a:r>
            <a:r>
              <a:rPr kumimoji="0" lang="cs-CZ" sz="1800" b="1" i="1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t> nebo klinickou indikací</a:t>
            </a:r>
            <a:endParaRPr kumimoji="0" lang="cs-CZ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FA38CA7A-D28B-46A9-87B8-EC306DC2D59B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3117443" y="5542294"/>
            <a:ext cx="6988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50" dirty="0"/>
              <a:t>N=505</a:t>
            </a: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477A2F67-D736-41B6-9CB6-3E8926373D5F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2943094" y="2506962"/>
            <a:ext cx="6988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50" dirty="0"/>
              <a:t>N=414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2029D81-89F0-441A-AFF8-C74A5226D407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6365503" y="2549404"/>
            <a:ext cx="6988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50" dirty="0"/>
              <a:t>N=3 579</a:t>
            </a: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8CBF51B9-2DC2-4D0A-911C-74FB74D794E1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9827377" y="2506962"/>
            <a:ext cx="8160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50" dirty="0"/>
              <a:t>N=5 939</a:t>
            </a:r>
          </a:p>
        </p:txBody>
      </p: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B5258CA8-9B02-4C0D-BCC5-3D2D14D8E42A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9827378" y="5600169"/>
            <a:ext cx="8160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50" dirty="0"/>
              <a:t>N=15 677</a:t>
            </a:r>
          </a:p>
        </p:txBody>
      </p:sp>
      <p:sp>
        <p:nvSpPr>
          <p:cNvPr id="38" name="TextovéPole 37">
            <a:extLst>
              <a:ext uri="{FF2B5EF4-FFF2-40B4-BE49-F238E27FC236}">
                <a16:creationId xmlns:a16="http://schemas.microsoft.com/office/drawing/2014/main" id="{A7B3ECE6-9166-4070-A6E2-4511A19A90FD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6285215" y="5602314"/>
            <a:ext cx="7791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50" dirty="0"/>
              <a:t>N=11 422</a:t>
            </a:r>
          </a:p>
        </p:txBody>
      </p:sp>
    </p:spTree>
    <p:extLst>
      <p:ext uri="{BB962C8B-B14F-4D97-AF65-F5344CB8AC3E}">
        <p14:creationId xmlns:p14="http://schemas.microsoft.com/office/powerpoint/2010/main" val="31149241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98F308F-8B97-4E6E-A76A-3F0B3FCE2562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99315" y="3320578"/>
            <a:ext cx="8050306" cy="3325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3" name="Nadpis 2">
            <a:extLst>
              <a:ext uri="{FF2B5EF4-FFF2-40B4-BE49-F238E27FC236}">
                <a16:creationId xmlns:a16="http://schemas.microsoft.com/office/drawing/2014/main" id="{A7B93101-0EBB-4871-8999-7D1ADFC76DC1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5986" y="1"/>
            <a:ext cx="10983926" cy="681036"/>
          </a:xfrm>
        </p:spPr>
        <p:txBody>
          <a:bodyPr>
            <a:normAutofit/>
          </a:bodyPr>
          <a:lstStyle/>
          <a:p>
            <a:r>
              <a:rPr lang="pl-PL" sz="2000" dirty="0">
                <a:latin typeface="+mn-lt"/>
              </a:rPr>
              <a:t>Nové případy za </a:t>
            </a:r>
            <a:r>
              <a:rPr lang="en-US" sz="2000" dirty="0">
                <a:latin typeface="+mn-lt"/>
              </a:rPr>
              <a:t>7</a:t>
            </a:r>
            <a:r>
              <a:rPr lang="pl-PL" sz="2000" dirty="0">
                <a:latin typeface="+mn-lt"/>
              </a:rPr>
              <a:t> dní na 100 000 obyvatel: srovnání krajů k 22.</a:t>
            </a:r>
            <a:r>
              <a:rPr lang="cs-CZ" sz="2000" dirty="0">
                <a:latin typeface="+mn-lt"/>
              </a:rPr>
              <a:t>6</a:t>
            </a:r>
            <a:r>
              <a:rPr lang="pl-PL" sz="2000" dirty="0">
                <a:latin typeface="+mn-lt"/>
              </a:rPr>
              <a:t>.</a:t>
            </a:r>
            <a:r>
              <a:rPr lang="en-US" sz="2000" dirty="0">
                <a:latin typeface="+mn-lt"/>
              </a:rPr>
              <a:t>: 0</a:t>
            </a:r>
            <a:r>
              <a:rPr lang="cs-CZ" sz="2000" dirty="0">
                <a:latin typeface="+mn-lt"/>
              </a:rPr>
              <a:t>–</a:t>
            </a:r>
            <a:r>
              <a:rPr lang="en-US" sz="2000" dirty="0">
                <a:latin typeface="+mn-lt"/>
              </a:rPr>
              <a:t>4 </a:t>
            </a:r>
            <a:r>
              <a:rPr lang="en-US" sz="2000" dirty="0" smtClean="0">
                <a:latin typeface="+mn-lt"/>
              </a:rPr>
              <a:t>let</a:t>
            </a:r>
            <a:endParaRPr lang="cs-CZ" sz="2000" dirty="0">
              <a:latin typeface="+mn-lt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E85FA95-C1A5-4C64-9392-6663D81F7BAD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269001535"/>
              </p:ext>
            </p:extLst>
          </p:nvPr>
        </p:nvGraphicFramePr>
        <p:xfrm>
          <a:off x="5037332" y="1253263"/>
          <a:ext cx="3740410" cy="56567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sp>
        <p:nvSpPr>
          <p:cNvPr id="20" name="TextovéPole 19">
            <a:extLst>
              <a:ext uri="{FF2B5EF4-FFF2-40B4-BE49-F238E27FC236}">
                <a16:creationId xmlns:a16="http://schemas.microsoft.com/office/drawing/2014/main" id="{8402AE3F-0527-47EC-A054-0F2CB5E32C78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827601" y="1684004"/>
            <a:ext cx="305230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Zvýšený 7denní počet pozitivních záchytů </a:t>
            </a:r>
            <a:br>
              <a:rPr lang="cs-CZ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cs-CZ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 100tis. dětí v této věkové kategorii registruje </a:t>
            </a:r>
            <a:r>
              <a:rPr lang="cs-CZ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Pardubický kraj</a:t>
            </a:r>
            <a:r>
              <a:rPr lang="cs-CZ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Jde avšak o velmi nízký výskyt (&lt; </a:t>
            </a:r>
            <a:r>
              <a:rPr lang="cs-CZ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12,5/100 </a:t>
            </a:r>
            <a:r>
              <a:rPr lang="cs-CZ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tis. dětí daného věku za 7 dní). </a:t>
            </a:r>
          </a:p>
          <a:p>
            <a:pPr>
              <a:defRPr/>
            </a:pPr>
            <a:endParaRPr lang="cs-CZ" sz="20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cs-CZ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 posledním hodnoceném </a:t>
            </a:r>
            <a:r>
              <a:rPr lang="cs-CZ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období </a:t>
            </a:r>
            <a:r>
              <a:rPr lang="cs-CZ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(13.6. -&gt; 21.6.) je patrný mírný nárůst v JČK, PAK a HMP. </a:t>
            </a:r>
            <a:endParaRPr lang="cs-CZ" sz="20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08A00E16-03C7-47EB-BFF1-4816E8247AF8}"/>
              </a:ext>
            </a:extLst>
          </p:cNvPr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044542674"/>
              </p:ext>
            </p:extLst>
          </p:nvPr>
        </p:nvGraphicFramePr>
        <p:xfrm>
          <a:off x="71824" y="1253263"/>
          <a:ext cx="4483551" cy="56567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sp>
        <p:nvSpPr>
          <p:cNvPr id="33" name="Rectangle 14">
            <a:extLst>
              <a:ext uri="{FF2B5EF4-FFF2-40B4-BE49-F238E27FC236}">
                <a16:creationId xmlns:a16="http://schemas.microsoft.com/office/drawing/2014/main" id="{9FFFB5A6-4A47-452D-A424-DD9D4E39D602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426341" y="904061"/>
            <a:ext cx="180000" cy="18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4" name="Rectangle 15">
            <a:extLst>
              <a:ext uri="{FF2B5EF4-FFF2-40B4-BE49-F238E27FC236}">
                <a16:creationId xmlns:a16="http://schemas.microsoft.com/office/drawing/2014/main" id="{C2493D9B-F68B-4B31-9578-AA2A66C4FEC1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5164965" y="904061"/>
            <a:ext cx="180000" cy="180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5" name="TextBox 16">
            <a:extLst>
              <a:ext uri="{FF2B5EF4-FFF2-40B4-BE49-F238E27FC236}">
                <a16:creationId xmlns:a16="http://schemas.microsoft.com/office/drawing/2014/main" id="{EAAFE3DA-BE1A-4CD3-A7A2-FE640A8EE5D6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5344965" y="840172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13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.4.2021</a:t>
            </a:r>
          </a:p>
        </p:txBody>
      </p:sp>
      <p:sp>
        <p:nvSpPr>
          <p:cNvPr id="36" name="Rectangle 20">
            <a:extLst>
              <a:ext uri="{FF2B5EF4-FFF2-40B4-BE49-F238E27FC236}">
                <a16:creationId xmlns:a16="http://schemas.microsoft.com/office/drawing/2014/main" id="{4172C461-2F91-4563-BC1F-DE2416A06391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7530255" y="897533"/>
            <a:ext cx="180000" cy="180000"/>
          </a:xfrm>
          <a:prstGeom prst="rect">
            <a:avLst/>
          </a:prstGeom>
          <a:solidFill>
            <a:srgbClr val="305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7" name="TextBox 21">
            <a:extLst>
              <a:ext uri="{FF2B5EF4-FFF2-40B4-BE49-F238E27FC236}">
                <a16:creationId xmlns:a16="http://schemas.microsoft.com/office/drawing/2014/main" id="{BC7D19BE-A381-42AF-9169-3AB2D58C2FB2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6580324" y="833644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400" dirty="0">
                <a:solidFill>
                  <a:srgbClr val="000000"/>
                </a:solidFill>
                <a:latin typeface="Arial" panose="020B0604020202020204"/>
              </a:rPr>
              <a:t>1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5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.2021</a:t>
            </a:r>
          </a:p>
        </p:txBody>
      </p:sp>
      <p:sp>
        <p:nvSpPr>
          <p:cNvPr id="38" name="Rectangle 20">
            <a:extLst>
              <a:ext uri="{FF2B5EF4-FFF2-40B4-BE49-F238E27FC236}">
                <a16:creationId xmlns:a16="http://schemas.microsoft.com/office/drawing/2014/main" id="{E1C0A4B3-54A7-4851-AFF9-577594308995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584268" y="895398"/>
            <a:ext cx="180000" cy="180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9" name="TextBox 21">
            <a:extLst>
              <a:ext uri="{FF2B5EF4-FFF2-40B4-BE49-F238E27FC236}">
                <a16:creationId xmlns:a16="http://schemas.microsoft.com/office/drawing/2014/main" id="{9379B82B-9E83-4E3C-BA4B-7F56AB8F154B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8729748" y="833644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400" dirty="0" smtClean="0">
                <a:solidFill>
                  <a:srgbClr val="000000"/>
                </a:solidFill>
                <a:latin typeface="Arial" panose="020B0604020202020204"/>
              </a:rPr>
              <a:t>22</a:t>
            </a:r>
            <a:r>
              <a:rPr kumimoji="0" lang="cs-CZ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</a:t>
            </a:r>
            <a:r>
              <a:rPr lang="cs-CZ" sz="1400" dirty="0" smtClean="0">
                <a:solidFill>
                  <a:srgbClr val="000000"/>
                </a:solidFill>
                <a:latin typeface="Arial" panose="020B0604020202020204"/>
              </a:rPr>
              <a:t>6</a:t>
            </a:r>
            <a:r>
              <a:rPr kumimoji="0" lang="cs-CZ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.2021</a:t>
            </a:r>
            <a:endParaRPr kumimoji="0" lang="cs-CZ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0" name="TextBox 21">
            <a:extLst>
              <a:ext uri="{FF2B5EF4-FFF2-40B4-BE49-F238E27FC236}">
                <a16:creationId xmlns:a16="http://schemas.microsoft.com/office/drawing/2014/main" id="{1916B0BA-4DAA-400E-BFB6-0D3917701289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7639032" y="833644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13.6.2021</a:t>
            </a:r>
          </a:p>
        </p:txBody>
      </p:sp>
    </p:spTree>
    <p:extLst>
      <p:ext uri="{BB962C8B-B14F-4D97-AF65-F5344CB8AC3E}">
        <p14:creationId xmlns:p14="http://schemas.microsoft.com/office/powerpoint/2010/main" val="42940253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98F308F-8B97-4E6E-A76A-3F0B3FCE2562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91475" y="4035286"/>
            <a:ext cx="8050306" cy="3143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3" name="Nadpis 2">
            <a:extLst>
              <a:ext uri="{FF2B5EF4-FFF2-40B4-BE49-F238E27FC236}">
                <a16:creationId xmlns:a16="http://schemas.microsoft.com/office/drawing/2014/main" id="{A7B93101-0EBB-4871-8999-7D1ADFC76DC1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5986" y="1"/>
            <a:ext cx="10983926" cy="681036"/>
          </a:xfrm>
        </p:spPr>
        <p:txBody>
          <a:bodyPr>
            <a:normAutofit/>
          </a:bodyPr>
          <a:lstStyle/>
          <a:p>
            <a:r>
              <a:rPr lang="pl-PL" sz="2000" dirty="0">
                <a:latin typeface="+mn-lt"/>
              </a:rPr>
              <a:t>Nové případy za </a:t>
            </a:r>
            <a:r>
              <a:rPr lang="en-US" sz="2000" dirty="0">
                <a:latin typeface="+mn-lt"/>
              </a:rPr>
              <a:t>7</a:t>
            </a:r>
            <a:r>
              <a:rPr lang="pl-PL" sz="2000" dirty="0">
                <a:latin typeface="+mn-lt"/>
              </a:rPr>
              <a:t> dní na 100 000 obyvatel: srovnání krajů k 22.</a:t>
            </a:r>
            <a:r>
              <a:rPr lang="cs-CZ" sz="2000" dirty="0">
                <a:latin typeface="+mn-lt"/>
              </a:rPr>
              <a:t>6</a:t>
            </a:r>
            <a:r>
              <a:rPr lang="pl-PL" sz="2000" dirty="0">
                <a:latin typeface="+mn-lt"/>
              </a:rPr>
              <a:t>.</a:t>
            </a:r>
            <a:r>
              <a:rPr lang="en-US" sz="2000" dirty="0">
                <a:latin typeface="+mn-lt"/>
              </a:rPr>
              <a:t>: 5</a:t>
            </a:r>
            <a:r>
              <a:rPr lang="cs-CZ" sz="2000" dirty="0">
                <a:latin typeface="+mn-lt"/>
              </a:rPr>
              <a:t>–</a:t>
            </a:r>
            <a:r>
              <a:rPr lang="en-US" sz="2000" dirty="0">
                <a:latin typeface="+mn-lt"/>
              </a:rPr>
              <a:t>11 let</a:t>
            </a:r>
            <a:endParaRPr lang="cs-CZ" sz="2000" dirty="0">
              <a:latin typeface="+mn-lt"/>
            </a:endParaRPr>
          </a:p>
        </p:txBody>
      </p:sp>
      <p:graphicFrame>
        <p:nvGraphicFramePr>
          <p:cNvPr id="13" name="Chart 5">
            <a:extLst>
              <a:ext uri="{FF2B5EF4-FFF2-40B4-BE49-F238E27FC236}">
                <a16:creationId xmlns:a16="http://schemas.microsoft.com/office/drawing/2014/main" id="{6FB5FCE5-711C-4C26-8879-27C613FC76D5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27833674"/>
              </p:ext>
            </p:extLst>
          </p:nvPr>
        </p:nvGraphicFramePr>
        <p:xfrm>
          <a:off x="4849396" y="1253263"/>
          <a:ext cx="3740410" cy="56567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sp>
        <p:nvSpPr>
          <p:cNvPr id="15" name="TextovéPole 14">
            <a:extLst>
              <a:ext uri="{FF2B5EF4-FFF2-40B4-BE49-F238E27FC236}">
                <a16:creationId xmlns:a16="http://schemas.microsoft.com/office/drawing/2014/main" id="{C3199B8A-F6F3-4DFE-BF90-70294CC448AA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729748" y="1795336"/>
            <a:ext cx="327077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Zvýšený 7denní počet pozitivních záchytů </a:t>
            </a:r>
            <a:br>
              <a:rPr lang="cs-CZ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cs-CZ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 100tis. dětí v této věkové kategorii registrují kraje </a:t>
            </a:r>
          </a:p>
          <a:p>
            <a:pPr>
              <a:defRPr/>
            </a:pPr>
            <a:r>
              <a:rPr lang="cs-CZ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Liberecký a Jihočeský. Jde avšak o velmi nízký výskyt (&lt; 25/100 tis. dětí daného věku za 7 dní). </a:t>
            </a:r>
          </a:p>
          <a:p>
            <a:pPr>
              <a:defRPr/>
            </a:pPr>
            <a:endParaRPr lang="cs-CZ" sz="20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cs-CZ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 posledním </a:t>
            </a:r>
            <a:r>
              <a:rPr lang="cs-CZ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hodnoceném období </a:t>
            </a:r>
            <a:r>
              <a:rPr lang="cs-CZ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(13.6. -&gt; 21.6.) je patrný mírný nárůst v LBK.</a:t>
            </a:r>
          </a:p>
          <a:p>
            <a:pPr>
              <a:defRPr/>
            </a:pPr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cs-CZ" sz="20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08A00E16-03C7-47EB-BFF1-4816E8247AF8}"/>
              </a:ext>
            </a:extLst>
          </p:cNvPr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662213505"/>
              </p:ext>
            </p:extLst>
          </p:nvPr>
        </p:nvGraphicFramePr>
        <p:xfrm>
          <a:off x="55986" y="1253263"/>
          <a:ext cx="4518105" cy="56567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sp>
        <p:nvSpPr>
          <p:cNvPr id="16" name="Rectangle 14">
            <a:extLst>
              <a:ext uri="{FF2B5EF4-FFF2-40B4-BE49-F238E27FC236}">
                <a16:creationId xmlns:a16="http://schemas.microsoft.com/office/drawing/2014/main" id="{6BE5DB9C-8995-4D3A-995A-40A3A0043969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426341" y="904061"/>
            <a:ext cx="180000" cy="18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7F8E697F-ED3A-4A74-9CB1-2FBF5A8A8891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5164965" y="904061"/>
            <a:ext cx="180000" cy="180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4" name="TextBox 16">
            <a:extLst>
              <a:ext uri="{FF2B5EF4-FFF2-40B4-BE49-F238E27FC236}">
                <a16:creationId xmlns:a16="http://schemas.microsoft.com/office/drawing/2014/main" id="{919AD40C-ADA1-4760-B938-AF56C1C657FD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5344965" y="840172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13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.4.2021</a:t>
            </a:r>
          </a:p>
        </p:txBody>
      </p:sp>
      <p:sp>
        <p:nvSpPr>
          <p:cNvPr id="25" name="Rectangle 20">
            <a:extLst>
              <a:ext uri="{FF2B5EF4-FFF2-40B4-BE49-F238E27FC236}">
                <a16:creationId xmlns:a16="http://schemas.microsoft.com/office/drawing/2014/main" id="{346F50B9-F035-4B94-9223-99A158F6D350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7530255" y="897533"/>
            <a:ext cx="180000" cy="180000"/>
          </a:xfrm>
          <a:prstGeom prst="rect">
            <a:avLst/>
          </a:prstGeom>
          <a:solidFill>
            <a:srgbClr val="305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7" name="TextBox 21">
            <a:extLst>
              <a:ext uri="{FF2B5EF4-FFF2-40B4-BE49-F238E27FC236}">
                <a16:creationId xmlns:a16="http://schemas.microsoft.com/office/drawing/2014/main" id="{96A97C59-69C7-40F6-8240-4D7084607914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6580324" y="833644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400" dirty="0">
                <a:solidFill>
                  <a:srgbClr val="000000"/>
                </a:solidFill>
                <a:latin typeface="Arial" panose="020B0604020202020204"/>
              </a:rPr>
              <a:t>1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5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.2021</a:t>
            </a:r>
          </a:p>
        </p:txBody>
      </p:sp>
      <p:sp>
        <p:nvSpPr>
          <p:cNvPr id="31" name="Rectangle 20">
            <a:extLst>
              <a:ext uri="{FF2B5EF4-FFF2-40B4-BE49-F238E27FC236}">
                <a16:creationId xmlns:a16="http://schemas.microsoft.com/office/drawing/2014/main" id="{A55801FD-B1B2-49EB-A2C1-08D97E156CB5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617126" y="914836"/>
            <a:ext cx="180000" cy="180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2" name="TextBox 21">
            <a:extLst>
              <a:ext uri="{FF2B5EF4-FFF2-40B4-BE49-F238E27FC236}">
                <a16:creationId xmlns:a16="http://schemas.microsoft.com/office/drawing/2014/main" id="{357566DE-C488-479D-B88D-84425BAC0538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8729748" y="833644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400" dirty="0" smtClean="0">
                <a:solidFill>
                  <a:srgbClr val="000000"/>
                </a:solidFill>
                <a:latin typeface="Arial" panose="020B0604020202020204"/>
              </a:rPr>
              <a:t>22</a:t>
            </a:r>
            <a:r>
              <a:rPr kumimoji="0" lang="cs-CZ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</a:t>
            </a:r>
            <a:r>
              <a:rPr lang="cs-CZ" sz="1400" dirty="0" smtClean="0">
                <a:solidFill>
                  <a:srgbClr val="000000"/>
                </a:solidFill>
                <a:latin typeface="Arial" panose="020B0604020202020204"/>
              </a:rPr>
              <a:t>6</a:t>
            </a:r>
            <a:r>
              <a:rPr kumimoji="0" lang="cs-CZ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.2021</a:t>
            </a:r>
            <a:endParaRPr kumimoji="0" lang="cs-CZ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3" name="TextBox 21">
            <a:extLst>
              <a:ext uri="{FF2B5EF4-FFF2-40B4-BE49-F238E27FC236}">
                <a16:creationId xmlns:a16="http://schemas.microsoft.com/office/drawing/2014/main" id="{BDA4EAA4-EC0B-4B7D-8D51-5653FCA4D4B4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7639032" y="833644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13.6.2021</a:t>
            </a:r>
          </a:p>
        </p:txBody>
      </p:sp>
    </p:spTree>
    <p:extLst>
      <p:ext uri="{BB962C8B-B14F-4D97-AF65-F5344CB8AC3E}">
        <p14:creationId xmlns:p14="http://schemas.microsoft.com/office/powerpoint/2010/main" val="2537841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64994" y="39452"/>
            <a:ext cx="11855555" cy="576000"/>
          </a:xfrm>
        </p:spPr>
        <p:txBody>
          <a:bodyPr/>
          <a:lstStyle/>
          <a:p>
            <a:pPr algn="ctr"/>
            <a:r>
              <a:rPr lang="cs-CZ" sz="2400" dirty="0"/>
              <a:t>Kumulativní počet testů provedených přímo ve školách </a:t>
            </a:r>
          </a:p>
        </p:txBody>
      </p:sp>
      <p:sp>
        <p:nvSpPr>
          <p:cNvPr id="19" name="TextBox 4">
            <a:extLst>
              <a:ext uri="{FF2B5EF4-FFF2-40B4-BE49-F238E27FC236}">
                <a16:creationId xmlns:a16="http://schemas.microsoft.com/office/drawing/2014/main" id="{9F9BCD63-50E0-4D36-9A76-86F564E370F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6200" y="648748"/>
            <a:ext cx="7311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i="1" dirty="0">
                <a:solidFill>
                  <a:srgbClr val="000000"/>
                </a:solidFill>
              </a:rPr>
              <a:t>Datum exportu: 23. 6. 2021 18:00 -&gt; celkový přehled bez dělení dle věkových skupin žáků</a:t>
            </a:r>
            <a:endParaRPr lang="cs-CZ" sz="1400" i="1" dirty="0"/>
          </a:p>
        </p:txBody>
      </p:sp>
      <p:graphicFrame>
        <p:nvGraphicFramePr>
          <p:cNvPr id="10" name="Graf 16">
            <a:extLst>
              <a:ext uri="{FF2B5EF4-FFF2-40B4-BE49-F238E27FC236}">
                <a16:creationId xmlns:a16="http://schemas.microsoft.com/office/drawing/2014/main" id="{3A451FDC-44C3-49C1-9378-D6D6BC55CE26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393889476"/>
              </p:ext>
            </p:extLst>
          </p:nvPr>
        </p:nvGraphicFramePr>
        <p:xfrm>
          <a:off x="559687" y="1099751"/>
          <a:ext cx="11460862" cy="54263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11" name="Obdélník 11">
            <a:extLst>
              <a:ext uri="{FF2B5EF4-FFF2-40B4-BE49-F238E27FC236}">
                <a16:creationId xmlns:a16="http://schemas.microsoft.com/office/drawing/2014/main" id="{4E11FDD2-C553-4CA5-95B2-1ADDA689894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rot="16200000">
            <a:off x="-2018131" y="3390256"/>
            <a:ext cx="45865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b="1" i="1" dirty="0">
                <a:solidFill>
                  <a:srgbClr val="000000"/>
                </a:solidFill>
                <a:latin typeface="Calibri" panose="020F0502020204030204" pitchFamily="34" charset="0"/>
              </a:rPr>
              <a:t>K</a:t>
            </a:r>
            <a:r>
              <a:rPr kumimoji="0" lang="cs-CZ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t>umulativní</a:t>
            </a: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t> počet provedených testů</a:t>
            </a:r>
          </a:p>
        </p:txBody>
      </p:sp>
      <p:grpSp>
        <p:nvGrpSpPr>
          <p:cNvPr id="8" name="Skupina 7">
            <a:extLst>
              <a:ext uri="{FF2B5EF4-FFF2-40B4-BE49-F238E27FC236}">
                <a16:creationId xmlns:a16="http://schemas.microsoft.com/office/drawing/2014/main" id="{559DA486-5B4D-4CF3-B2A1-103CD2BC1928}"/>
              </a:ext>
            </a:extLst>
          </p:cNvPr>
          <p:cNvGrpSpPr/>
          <p:nvPr/>
        </p:nvGrpSpPr>
        <p:grpSpPr>
          <a:xfrm>
            <a:off x="1655097" y="1583258"/>
            <a:ext cx="2057077" cy="777412"/>
            <a:chOff x="1655097" y="1583258"/>
            <a:chExt cx="2057077" cy="777412"/>
          </a:xfrm>
        </p:grpSpPr>
        <p:sp>
          <p:nvSpPr>
            <p:cNvPr id="12" name="TextBox 4">
              <a:extLst>
                <a:ext uri="{FF2B5EF4-FFF2-40B4-BE49-F238E27FC236}">
                  <a16:creationId xmlns:a16="http://schemas.microsoft.com/office/drawing/2014/main" id="{92C0E3F8-2447-4A01-AEF4-0B4F66FC9508}"/>
                </a:ext>
              </a:extLst>
            </p:cNvPr>
            <p:cNvSpPr txBox="1"/>
            <p:nvPr>
              <p:custDataLst>
                <p:tags r:id="rId5"/>
              </p:custDataLst>
            </p:nvPr>
          </p:nvSpPr>
          <p:spPr>
            <a:xfrm>
              <a:off x="2475415" y="1583258"/>
              <a:ext cx="12367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i="1" dirty="0">
                  <a:solidFill>
                    <a:srgbClr val="000000"/>
                  </a:solidFill>
                </a:rPr>
                <a:t>Žáci</a:t>
              </a:r>
              <a:endParaRPr lang="cs-CZ" sz="1400" i="1" dirty="0"/>
            </a:p>
          </p:txBody>
        </p:sp>
        <p:sp>
          <p:nvSpPr>
            <p:cNvPr id="13" name="TextBox 4">
              <a:extLst>
                <a:ext uri="{FF2B5EF4-FFF2-40B4-BE49-F238E27FC236}">
                  <a16:creationId xmlns:a16="http://schemas.microsoft.com/office/drawing/2014/main" id="{8E946716-5D4D-4616-9BBC-6ABF19E85689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2475415" y="2052893"/>
              <a:ext cx="12367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i="1" dirty="0"/>
                <a:t>Zaměstnanci</a:t>
              </a:r>
            </a:p>
          </p:txBody>
        </p:sp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6802A874-F297-42E0-8C76-702FD285E353}"/>
                </a:ext>
              </a:extLst>
            </p:cNvPr>
            <p:cNvCxnSpPr/>
            <p:nvPr>
              <p:custDataLst>
                <p:tags r:id="rId7"/>
              </p:custDataLst>
            </p:nvPr>
          </p:nvCxnSpPr>
          <p:spPr>
            <a:xfrm>
              <a:off x="1655097" y="1746056"/>
              <a:ext cx="62055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8B816A37-A9CE-41EA-87A4-E63CEBE7D94E}"/>
                </a:ext>
              </a:extLst>
            </p:cNvPr>
            <p:cNvCxnSpPr/>
            <p:nvPr>
              <p:custDataLst>
                <p:tags r:id="rId8"/>
              </p:custDataLst>
            </p:nvPr>
          </p:nvCxnSpPr>
          <p:spPr>
            <a:xfrm>
              <a:off x="1655097" y="2206782"/>
              <a:ext cx="620559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80426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98F308F-8B97-4E6E-A76A-3F0B3FCE2562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99315" y="4023752"/>
            <a:ext cx="8050306" cy="3008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3" name="Nadpis 2">
            <a:extLst>
              <a:ext uri="{FF2B5EF4-FFF2-40B4-BE49-F238E27FC236}">
                <a16:creationId xmlns:a16="http://schemas.microsoft.com/office/drawing/2014/main" id="{A7B93101-0EBB-4871-8999-7D1ADFC76DC1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5986" y="1"/>
            <a:ext cx="10983926" cy="681036"/>
          </a:xfrm>
        </p:spPr>
        <p:txBody>
          <a:bodyPr>
            <a:normAutofit/>
          </a:bodyPr>
          <a:lstStyle/>
          <a:p>
            <a:r>
              <a:rPr lang="pl-PL" sz="2000" dirty="0">
                <a:latin typeface="+mn-lt"/>
              </a:rPr>
              <a:t>Nové případy za </a:t>
            </a:r>
            <a:r>
              <a:rPr lang="en-US" sz="2000" dirty="0">
                <a:latin typeface="+mn-lt"/>
              </a:rPr>
              <a:t>7</a:t>
            </a:r>
            <a:r>
              <a:rPr lang="pl-PL" sz="2000" dirty="0">
                <a:latin typeface="+mn-lt"/>
              </a:rPr>
              <a:t> dní na 100 000 obyvatel: srovnání krajů k 22.</a:t>
            </a:r>
            <a:r>
              <a:rPr lang="cs-CZ" sz="2000" dirty="0">
                <a:latin typeface="+mn-lt"/>
              </a:rPr>
              <a:t>6</a:t>
            </a:r>
            <a:r>
              <a:rPr lang="pl-PL" sz="2000" dirty="0">
                <a:latin typeface="+mn-lt"/>
              </a:rPr>
              <a:t>.</a:t>
            </a:r>
            <a:r>
              <a:rPr lang="en-US" sz="2000" dirty="0">
                <a:latin typeface="+mn-lt"/>
              </a:rPr>
              <a:t>: 12</a:t>
            </a:r>
            <a:r>
              <a:rPr lang="cs-CZ" sz="2000" dirty="0">
                <a:latin typeface="+mn-lt"/>
              </a:rPr>
              <a:t>–</a:t>
            </a:r>
            <a:r>
              <a:rPr lang="en-US" sz="2000" dirty="0">
                <a:latin typeface="+mn-lt"/>
              </a:rPr>
              <a:t>19 let</a:t>
            </a:r>
            <a:endParaRPr lang="cs-CZ" sz="2000" dirty="0">
              <a:latin typeface="+mn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703C0B-9F55-4E7D-AB33-CC7F35F8E1C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426341" y="904061"/>
            <a:ext cx="180000" cy="18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493C1B-0E57-4EEE-BDE7-3CD426FEEC7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5164965" y="904061"/>
            <a:ext cx="180000" cy="180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98A358-90FD-454C-9CE9-E00A52C21BB5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530255" y="897533"/>
            <a:ext cx="180000" cy="180000"/>
          </a:xfrm>
          <a:prstGeom prst="rect">
            <a:avLst/>
          </a:prstGeom>
          <a:solidFill>
            <a:srgbClr val="305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Chart 5">
            <a:extLst>
              <a:ext uri="{FF2B5EF4-FFF2-40B4-BE49-F238E27FC236}">
                <a16:creationId xmlns:a16="http://schemas.microsoft.com/office/drawing/2014/main" id="{65FD74B0-BFEF-4240-A12D-B991B7F246B1}"/>
              </a:ext>
            </a:extLst>
          </p:cNvPr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745322162"/>
              </p:ext>
            </p:extLst>
          </p:nvPr>
        </p:nvGraphicFramePr>
        <p:xfrm>
          <a:off x="4989338" y="1253263"/>
          <a:ext cx="3740410" cy="56567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sp>
        <p:nvSpPr>
          <p:cNvPr id="19" name="TextBox 16">
            <a:extLst>
              <a:ext uri="{FF2B5EF4-FFF2-40B4-BE49-F238E27FC236}">
                <a16:creationId xmlns:a16="http://schemas.microsoft.com/office/drawing/2014/main" id="{49DD5679-FB51-41D3-B6F9-89ECAD0AA80E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6605523" y="840172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13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.4.2021</a:t>
            </a:r>
          </a:p>
        </p:txBody>
      </p:sp>
      <p:sp>
        <p:nvSpPr>
          <p:cNvPr id="20" name="TextBox 17">
            <a:extLst>
              <a:ext uri="{FF2B5EF4-FFF2-40B4-BE49-F238E27FC236}">
                <a16:creationId xmlns:a16="http://schemas.microsoft.com/office/drawing/2014/main" id="{AA2AF1B9-964B-4451-BED5-A91D3BA022D4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5409901" y="840172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30.3.2021</a:t>
            </a:r>
          </a:p>
        </p:txBody>
      </p:sp>
      <p:sp>
        <p:nvSpPr>
          <p:cNvPr id="24" name="TextBox 21">
            <a:extLst>
              <a:ext uri="{FF2B5EF4-FFF2-40B4-BE49-F238E27FC236}">
                <a16:creationId xmlns:a16="http://schemas.microsoft.com/office/drawing/2014/main" id="{07B47C78-2DF9-4B3E-BB33-B6B7E6F42C8A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7709437" y="833644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5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.2021</a:t>
            </a:r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2FD59DF9-D173-45BA-A7B7-9793ED6E4712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6426341" y="904061"/>
            <a:ext cx="180000" cy="18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C06A69B2-B455-46C3-AAF9-9E1582D02E8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5164965" y="904061"/>
            <a:ext cx="180000" cy="180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7" name="Rectangle 20">
            <a:extLst>
              <a:ext uri="{FF2B5EF4-FFF2-40B4-BE49-F238E27FC236}">
                <a16:creationId xmlns:a16="http://schemas.microsoft.com/office/drawing/2014/main" id="{28197353-E87D-4843-92C6-B53E5C792A3E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7530255" y="897533"/>
            <a:ext cx="180000" cy="180000"/>
          </a:xfrm>
          <a:prstGeom prst="rect">
            <a:avLst/>
          </a:prstGeom>
          <a:solidFill>
            <a:srgbClr val="305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950B1CED-E1EB-4514-A55F-35A587666370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8549748" y="904061"/>
            <a:ext cx="180000" cy="180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9" name="TextBox 21">
            <a:extLst>
              <a:ext uri="{FF2B5EF4-FFF2-40B4-BE49-F238E27FC236}">
                <a16:creationId xmlns:a16="http://schemas.microsoft.com/office/drawing/2014/main" id="{AC523703-45E9-42CF-9603-6A0CE7BB9CA8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8729748" y="833644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22.</a:t>
            </a:r>
            <a:r>
              <a:rPr lang="cs-CZ" sz="1400" dirty="0" smtClean="0">
                <a:solidFill>
                  <a:srgbClr val="000000"/>
                </a:solidFill>
                <a:latin typeface="Arial" panose="020B0604020202020204"/>
              </a:rPr>
              <a:t>6</a:t>
            </a:r>
            <a:r>
              <a:rPr kumimoji="0" lang="cs-CZ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.2021</a:t>
            </a:r>
            <a:endParaRPr kumimoji="0" lang="cs-CZ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BB4D4F4-E08B-4EAC-A9E6-A9370CD80C35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8635356" y="1656287"/>
            <a:ext cx="342759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Počty nově nakažených dětí ve věku 12 – 19 let za sledované období ve všech krajích klesají. </a:t>
            </a:r>
          </a:p>
          <a:p>
            <a:pPr lvl="0">
              <a:defRPr/>
            </a:pPr>
            <a:endParaRPr lang="cs-CZ" sz="20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cs-CZ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Mírně zvýšený </a:t>
            </a:r>
            <a:r>
              <a:rPr lang="cs-CZ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7denní počet pozitivních záchytů </a:t>
            </a:r>
            <a:br>
              <a:rPr lang="cs-CZ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cs-CZ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 100tis. dětí v této věkové kategorii registruje Liberecký kraj. </a:t>
            </a:r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08A00E16-03C7-47EB-BFF1-4816E8247AF8}"/>
              </a:ext>
            </a:extLst>
          </p:cNvPr>
          <p:cNvGraphicFramePr/>
          <p:nvPr>
            <p:custDataLst>
              <p:tags r:id="rId16"/>
            </p:custDataLst>
            <p:extLst>
              <p:ext uri="{D42A27DB-BD31-4B8C-83A1-F6EECF244321}">
                <p14:modId xmlns:p14="http://schemas.microsoft.com/office/powerpoint/2010/main" val="137858920"/>
              </p:ext>
            </p:extLst>
          </p:nvPr>
        </p:nvGraphicFramePr>
        <p:xfrm>
          <a:off x="71824" y="1253263"/>
          <a:ext cx="4518105" cy="56567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</p:spTree>
    <p:extLst>
      <p:ext uri="{BB962C8B-B14F-4D97-AF65-F5344CB8AC3E}">
        <p14:creationId xmlns:p14="http://schemas.microsoft.com/office/powerpoint/2010/main" val="42668786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98F308F-8B97-4E6E-A76A-3F0B3FCE2562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99315" y="3324858"/>
            <a:ext cx="8050306" cy="3008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3" name="Nadpis 2">
            <a:extLst>
              <a:ext uri="{FF2B5EF4-FFF2-40B4-BE49-F238E27FC236}">
                <a16:creationId xmlns:a16="http://schemas.microsoft.com/office/drawing/2014/main" id="{A7B93101-0EBB-4871-8999-7D1ADFC76DC1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5986" y="1"/>
            <a:ext cx="10983926" cy="681036"/>
          </a:xfrm>
        </p:spPr>
        <p:txBody>
          <a:bodyPr>
            <a:normAutofit/>
          </a:bodyPr>
          <a:lstStyle/>
          <a:p>
            <a:r>
              <a:rPr lang="pl-PL" sz="2000" dirty="0">
                <a:latin typeface="+mn-lt"/>
              </a:rPr>
              <a:t>Nové případy za </a:t>
            </a:r>
            <a:r>
              <a:rPr lang="en-US" sz="2000" dirty="0">
                <a:latin typeface="+mn-lt"/>
              </a:rPr>
              <a:t>7</a:t>
            </a:r>
            <a:r>
              <a:rPr lang="pl-PL" sz="2000" dirty="0">
                <a:latin typeface="+mn-lt"/>
              </a:rPr>
              <a:t> dní na 100 000 obyvatel: srovnání krajů k 21.</a:t>
            </a:r>
            <a:r>
              <a:rPr lang="cs-CZ" sz="2000" dirty="0">
                <a:latin typeface="+mn-lt"/>
              </a:rPr>
              <a:t>6</a:t>
            </a:r>
            <a:r>
              <a:rPr lang="pl-PL" sz="2000" dirty="0">
                <a:latin typeface="+mn-lt"/>
              </a:rPr>
              <a:t>.</a:t>
            </a:r>
            <a:r>
              <a:rPr lang="en-US" sz="2000" dirty="0">
                <a:latin typeface="+mn-lt"/>
              </a:rPr>
              <a:t>: 12</a:t>
            </a:r>
            <a:r>
              <a:rPr lang="cs-CZ" sz="2000" dirty="0">
                <a:latin typeface="+mn-lt"/>
              </a:rPr>
              <a:t>–</a:t>
            </a:r>
            <a:r>
              <a:rPr lang="en-US" sz="2000" dirty="0">
                <a:latin typeface="+mn-lt"/>
              </a:rPr>
              <a:t>1</a:t>
            </a:r>
            <a:r>
              <a:rPr lang="cs-CZ" sz="2000" dirty="0">
                <a:latin typeface="+mn-lt"/>
              </a:rPr>
              <a:t>5</a:t>
            </a:r>
            <a:r>
              <a:rPr lang="en-US" sz="2000" dirty="0">
                <a:latin typeface="+mn-lt"/>
              </a:rPr>
              <a:t> let</a:t>
            </a:r>
            <a:endParaRPr lang="cs-CZ" sz="2000" dirty="0">
              <a:latin typeface="+mn-lt"/>
            </a:endParaRPr>
          </a:p>
        </p:txBody>
      </p:sp>
      <p:graphicFrame>
        <p:nvGraphicFramePr>
          <p:cNvPr id="14" name="Chart 5">
            <a:extLst>
              <a:ext uri="{FF2B5EF4-FFF2-40B4-BE49-F238E27FC236}">
                <a16:creationId xmlns:a16="http://schemas.microsoft.com/office/drawing/2014/main" id="{65FD74B0-BFEF-4240-A12D-B991B7F246B1}"/>
              </a:ext>
            </a:extLst>
          </p:cNvPr>
          <p:cNvGraphicFramePr/>
          <p:nvPr>
            <p:custDataLst>
              <p:tags r:id="rId3"/>
            </p:custDataLst>
            <p:extLst/>
          </p:nvPr>
        </p:nvGraphicFramePr>
        <p:xfrm>
          <a:off x="4989338" y="1253263"/>
          <a:ext cx="3740410" cy="56567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sp>
        <p:nvSpPr>
          <p:cNvPr id="18" name="TextovéPole 17">
            <a:extLst>
              <a:ext uri="{FF2B5EF4-FFF2-40B4-BE49-F238E27FC236}">
                <a16:creationId xmlns:a16="http://schemas.microsoft.com/office/drawing/2014/main" id="{3BB4D4F4-E08B-4EAC-A9E6-A9370CD80C35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639748" y="1871440"/>
            <a:ext cx="34275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Zvýšený </a:t>
            </a: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7denní počet pozitivních záchytů </a:t>
            </a:r>
            <a:b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 100tis. dětí v této věkové kategorii registruje kraj Moravskoslezský a Plzeňský. </a:t>
            </a:r>
          </a:p>
        </p:txBody>
      </p:sp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08A00E16-03C7-47EB-BFF1-4816E8247AF8}"/>
              </a:ext>
            </a:extLst>
          </p:cNvPr>
          <p:cNvGraphicFramePr/>
          <p:nvPr>
            <p:custDataLst>
              <p:tags r:id="rId5"/>
            </p:custDataLst>
            <p:extLst/>
          </p:nvPr>
        </p:nvGraphicFramePr>
        <p:xfrm>
          <a:off x="71824" y="1253263"/>
          <a:ext cx="4518105" cy="56567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sp>
        <p:nvSpPr>
          <p:cNvPr id="32" name="Rectangle 14">
            <a:extLst>
              <a:ext uri="{FF2B5EF4-FFF2-40B4-BE49-F238E27FC236}">
                <a16:creationId xmlns:a16="http://schemas.microsoft.com/office/drawing/2014/main" id="{9E17C7D9-2A44-418B-A194-187E9F452EE0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426341" y="904061"/>
            <a:ext cx="180000" cy="18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3" name="Rectangle 15">
            <a:extLst>
              <a:ext uri="{FF2B5EF4-FFF2-40B4-BE49-F238E27FC236}">
                <a16:creationId xmlns:a16="http://schemas.microsoft.com/office/drawing/2014/main" id="{D4859556-B68A-4F23-9579-07D7B68ACE64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5164965" y="904061"/>
            <a:ext cx="180000" cy="180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4" name="TextBox 16">
            <a:extLst>
              <a:ext uri="{FF2B5EF4-FFF2-40B4-BE49-F238E27FC236}">
                <a16:creationId xmlns:a16="http://schemas.microsoft.com/office/drawing/2014/main" id="{A234FE2C-CC7D-47EA-90B6-9DE923D5AC0B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5344965" y="840172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13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.4.2021</a:t>
            </a:r>
          </a:p>
        </p:txBody>
      </p:sp>
      <p:sp>
        <p:nvSpPr>
          <p:cNvPr id="35" name="Rectangle 20">
            <a:extLst>
              <a:ext uri="{FF2B5EF4-FFF2-40B4-BE49-F238E27FC236}">
                <a16:creationId xmlns:a16="http://schemas.microsoft.com/office/drawing/2014/main" id="{0420EA72-4ADF-415F-AF81-F367D5CC205F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7530255" y="897533"/>
            <a:ext cx="180000" cy="180000"/>
          </a:xfrm>
          <a:prstGeom prst="rect">
            <a:avLst/>
          </a:prstGeom>
          <a:solidFill>
            <a:srgbClr val="305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6" name="TextBox 21">
            <a:extLst>
              <a:ext uri="{FF2B5EF4-FFF2-40B4-BE49-F238E27FC236}">
                <a16:creationId xmlns:a16="http://schemas.microsoft.com/office/drawing/2014/main" id="{BA5FE030-749C-42E8-B17A-83464E0CC3E9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6580324" y="833644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5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.2021</a:t>
            </a:r>
          </a:p>
        </p:txBody>
      </p:sp>
      <p:sp>
        <p:nvSpPr>
          <p:cNvPr id="37" name="Rectangle 20">
            <a:extLst>
              <a:ext uri="{FF2B5EF4-FFF2-40B4-BE49-F238E27FC236}">
                <a16:creationId xmlns:a16="http://schemas.microsoft.com/office/drawing/2014/main" id="{7F9128A7-5350-4C99-ABDE-6872BBCDAB87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585608" y="904061"/>
            <a:ext cx="180000" cy="180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8" name="TextBox 21">
            <a:extLst>
              <a:ext uri="{FF2B5EF4-FFF2-40B4-BE49-F238E27FC236}">
                <a16:creationId xmlns:a16="http://schemas.microsoft.com/office/drawing/2014/main" id="{8F130A09-7EF9-47DC-931F-CBFDD76CE47F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8729748" y="833644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21.6.2021</a:t>
            </a:r>
          </a:p>
        </p:txBody>
      </p:sp>
      <p:sp>
        <p:nvSpPr>
          <p:cNvPr id="39" name="TextBox 21">
            <a:extLst>
              <a:ext uri="{FF2B5EF4-FFF2-40B4-BE49-F238E27FC236}">
                <a16:creationId xmlns:a16="http://schemas.microsoft.com/office/drawing/2014/main" id="{8C50F218-951C-4185-8491-81A374E9F469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7639032" y="833644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13.6.2021</a:t>
            </a:r>
          </a:p>
        </p:txBody>
      </p:sp>
    </p:spTree>
    <p:extLst>
      <p:ext uri="{BB962C8B-B14F-4D97-AF65-F5344CB8AC3E}">
        <p14:creationId xmlns:p14="http://schemas.microsoft.com/office/powerpoint/2010/main" val="38434428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98F308F-8B97-4E6E-A76A-3F0B3FCE2562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99315" y="2999415"/>
            <a:ext cx="8050306" cy="3008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3" name="Nadpis 2">
            <a:extLst>
              <a:ext uri="{FF2B5EF4-FFF2-40B4-BE49-F238E27FC236}">
                <a16:creationId xmlns:a16="http://schemas.microsoft.com/office/drawing/2014/main" id="{A7B93101-0EBB-4871-8999-7D1ADFC76DC1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5986" y="1"/>
            <a:ext cx="10983926" cy="681036"/>
          </a:xfrm>
        </p:spPr>
        <p:txBody>
          <a:bodyPr>
            <a:normAutofit/>
          </a:bodyPr>
          <a:lstStyle/>
          <a:p>
            <a:r>
              <a:rPr lang="pl-PL" sz="2000" dirty="0">
                <a:latin typeface="+mn-lt"/>
              </a:rPr>
              <a:t>Nové případy za </a:t>
            </a:r>
            <a:r>
              <a:rPr lang="en-US" sz="2000" dirty="0">
                <a:latin typeface="+mn-lt"/>
              </a:rPr>
              <a:t>7</a:t>
            </a:r>
            <a:r>
              <a:rPr lang="pl-PL" sz="2000" dirty="0">
                <a:latin typeface="+mn-lt"/>
              </a:rPr>
              <a:t> dní na 100 000 obyvatel: srovnání krajů k 21.</a:t>
            </a:r>
            <a:r>
              <a:rPr lang="cs-CZ" sz="2000" dirty="0">
                <a:latin typeface="+mn-lt"/>
              </a:rPr>
              <a:t>6</a:t>
            </a:r>
            <a:r>
              <a:rPr lang="pl-PL" sz="2000" dirty="0">
                <a:latin typeface="+mn-lt"/>
              </a:rPr>
              <a:t>.</a:t>
            </a:r>
            <a:r>
              <a:rPr lang="en-US" sz="2000" dirty="0">
                <a:latin typeface="+mn-lt"/>
              </a:rPr>
              <a:t>: 1</a:t>
            </a:r>
            <a:r>
              <a:rPr lang="cs-CZ" sz="2000" dirty="0">
                <a:latin typeface="+mn-lt"/>
              </a:rPr>
              <a:t>6–</a:t>
            </a:r>
            <a:r>
              <a:rPr lang="en-US" sz="2000" dirty="0">
                <a:latin typeface="+mn-lt"/>
              </a:rPr>
              <a:t>19 let</a:t>
            </a:r>
            <a:endParaRPr lang="cs-CZ" sz="2000" dirty="0">
              <a:latin typeface="+mn-lt"/>
            </a:endParaRPr>
          </a:p>
        </p:txBody>
      </p:sp>
      <p:graphicFrame>
        <p:nvGraphicFramePr>
          <p:cNvPr id="14" name="Chart 5">
            <a:extLst>
              <a:ext uri="{FF2B5EF4-FFF2-40B4-BE49-F238E27FC236}">
                <a16:creationId xmlns:a16="http://schemas.microsoft.com/office/drawing/2014/main" id="{65FD74B0-BFEF-4240-A12D-B991B7F246B1}"/>
              </a:ext>
            </a:extLst>
          </p:cNvPr>
          <p:cNvGraphicFramePr/>
          <p:nvPr>
            <p:custDataLst>
              <p:tags r:id="rId3"/>
            </p:custDataLst>
            <p:extLst/>
          </p:nvPr>
        </p:nvGraphicFramePr>
        <p:xfrm>
          <a:off x="4989338" y="1253263"/>
          <a:ext cx="3740410" cy="56567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sp>
        <p:nvSpPr>
          <p:cNvPr id="18" name="TextovéPole 17">
            <a:extLst>
              <a:ext uri="{FF2B5EF4-FFF2-40B4-BE49-F238E27FC236}">
                <a16:creationId xmlns:a16="http://schemas.microsoft.com/office/drawing/2014/main" id="{3BB4D4F4-E08B-4EAC-A9E6-A9370CD80C35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618787" y="2026442"/>
            <a:ext cx="34275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Zvýšený </a:t>
            </a: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7denní počet pozitivních záchytů </a:t>
            </a:r>
            <a:b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 100tis. dětí v této věkové kategorii registruje </a:t>
            </a:r>
            <a:r>
              <a:rPr kumimoji="0" lang="cs-CZ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především Liberecký </a:t>
            </a: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kraj a </a:t>
            </a:r>
            <a:r>
              <a:rPr kumimoji="0" lang="cs-CZ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částečně též hlavní </a:t>
            </a: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město Praha. </a:t>
            </a:r>
          </a:p>
        </p:txBody>
      </p:sp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08A00E16-03C7-47EB-BFF1-4816E8247AF8}"/>
              </a:ext>
            </a:extLst>
          </p:cNvPr>
          <p:cNvGraphicFramePr/>
          <p:nvPr>
            <p:custDataLst>
              <p:tags r:id="rId5"/>
            </p:custDataLst>
            <p:extLst/>
          </p:nvPr>
        </p:nvGraphicFramePr>
        <p:xfrm>
          <a:off x="71824" y="1253263"/>
          <a:ext cx="4518105" cy="56567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sp>
        <p:nvSpPr>
          <p:cNvPr id="32" name="Rectangle 14">
            <a:extLst>
              <a:ext uri="{FF2B5EF4-FFF2-40B4-BE49-F238E27FC236}">
                <a16:creationId xmlns:a16="http://schemas.microsoft.com/office/drawing/2014/main" id="{EA6A406A-C661-42B5-BBFC-33B92B97D484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426341" y="904061"/>
            <a:ext cx="180000" cy="18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3" name="Rectangle 15">
            <a:extLst>
              <a:ext uri="{FF2B5EF4-FFF2-40B4-BE49-F238E27FC236}">
                <a16:creationId xmlns:a16="http://schemas.microsoft.com/office/drawing/2014/main" id="{0D902561-A8EB-4750-9983-BF82DDBB28FD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5164965" y="904061"/>
            <a:ext cx="180000" cy="180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4" name="TextBox 16">
            <a:extLst>
              <a:ext uri="{FF2B5EF4-FFF2-40B4-BE49-F238E27FC236}">
                <a16:creationId xmlns:a16="http://schemas.microsoft.com/office/drawing/2014/main" id="{651BC136-9277-4AE5-B516-D30F9EA2413B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5344965" y="840172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13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.4.2021</a:t>
            </a:r>
          </a:p>
        </p:txBody>
      </p:sp>
      <p:sp>
        <p:nvSpPr>
          <p:cNvPr id="35" name="Rectangle 20">
            <a:extLst>
              <a:ext uri="{FF2B5EF4-FFF2-40B4-BE49-F238E27FC236}">
                <a16:creationId xmlns:a16="http://schemas.microsoft.com/office/drawing/2014/main" id="{1347DB51-C0E1-455C-88FF-160C24502C44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7530255" y="897533"/>
            <a:ext cx="180000" cy="180000"/>
          </a:xfrm>
          <a:prstGeom prst="rect">
            <a:avLst/>
          </a:prstGeom>
          <a:solidFill>
            <a:srgbClr val="305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6" name="TextBox 21">
            <a:extLst>
              <a:ext uri="{FF2B5EF4-FFF2-40B4-BE49-F238E27FC236}">
                <a16:creationId xmlns:a16="http://schemas.microsoft.com/office/drawing/2014/main" id="{4445497F-A440-4CE6-AF64-9446D8160F94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6580324" y="833644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5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.2021</a:t>
            </a:r>
          </a:p>
        </p:txBody>
      </p:sp>
      <p:sp>
        <p:nvSpPr>
          <p:cNvPr id="37" name="Rectangle 20">
            <a:extLst>
              <a:ext uri="{FF2B5EF4-FFF2-40B4-BE49-F238E27FC236}">
                <a16:creationId xmlns:a16="http://schemas.microsoft.com/office/drawing/2014/main" id="{B4C9B785-1505-4FDA-B4D6-29AA09C42E7B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603538" y="886131"/>
            <a:ext cx="180000" cy="180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8" name="TextBox 21">
            <a:extLst>
              <a:ext uri="{FF2B5EF4-FFF2-40B4-BE49-F238E27FC236}">
                <a16:creationId xmlns:a16="http://schemas.microsoft.com/office/drawing/2014/main" id="{B708C462-AFD8-48C0-AD62-E8F4F8F0E1F0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8729748" y="833644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21.6.2021</a:t>
            </a:r>
          </a:p>
        </p:txBody>
      </p:sp>
      <p:sp>
        <p:nvSpPr>
          <p:cNvPr id="39" name="TextBox 21">
            <a:extLst>
              <a:ext uri="{FF2B5EF4-FFF2-40B4-BE49-F238E27FC236}">
                <a16:creationId xmlns:a16="http://schemas.microsoft.com/office/drawing/2014/main" id="{C11664E6-CBB7-4E5E-839F-F47B476661A5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7639032" y="833644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13.6.2021</a:t>
            </a:r>
          </a:p>
        </p:txBody>
      </p:sp>
    </p:spTree>
    <p:extLst>
      <p:ext uri="{BB962C8B-B14F-4D97-AF65-F5344CB8AC3E}">
        <p14:creationId xmlns:p14="http://schemas.microsoft.com/office/powerpoint/2010/main" val="3728852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/>
          <p:cNvSpPr txBox="1"/>
          <p:nvPr>
            <p:custDataLst>
              <p:tags r:id="rId1"/>
            </p:custDataLst>
          </p:nvPr>
        </p:nvSpPr>
        <p:spPr>
          <a:xfrm>
            <a:off x="104775" y="39974"/>
            <a:ext cx="11953875" cy="620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Testy</a:t>
            </a:r>
            <a:r>
              <a:rPr kumimoji="0" lang="cs-CZ" sz="280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 prováděné přímo ve školách jsou školami </a:t>
            </a:r>
            <a:r>
              <a:rPr kumimoji="0" lang="cs-CZ" sz="2800" i="0" u="none" strike="noStrike" kern="1200" cap="none" spc="0" normalizeH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agregovaně</a:t>
            </a:r>
            <a:r>
              <a:rPr kumimoji="0" lang="cs-CZ" sz="280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 hlášeny do centrálního systému, který umožňuje sledovat vývoj pozitivních záchytů nákazy.</a:t>
            </a:r>
            <a:endParaRPr kumimoji="0" lang="cs-CZ" sz="2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s-CZ" sz="2800" dirty="0">
              <a:solidFill>
                <a:prstClr val="black"/>
              </a:solidFill>
              <a:latin typeface="Calibri" panose="020F0502020204030204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s-CZ" sz="2800" b="1" dirty="0">
              <a:solidFill>
                <a:prstClr val="black"/>
              </a:solidFill>
              <a:latin typeface="Calibri" panose="020F0502020204030204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Z průběžných dat vyplývá,</a:t>
            </a:r>
            <a:r>
              <a:rPr kumimoji="0" lang="cs-CZ" sz="2800" b="1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že testy prováděné ve školách neindikují systémový rizikový vývoj či kontinuální eskalaci v šíření epidemie. Hodnoty v jednotlivých krajích různě v čase fluktuují, ale kontinuálně nerostou. </a:t>
            </a:r>
            <a:endParaRPr kumimoji="0" lang="cs-CZ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algn="ctr"/>
            <a:r>
              <a:rPr lang="cs-CZ" sz="2800" b="1" dirty="0">
                <a:solidFill>
                  <a:srgbClr val="C00000"/>
                </a:solidFill>
              </a:rPr>
              <a:t>V týdnu po 14.6. nahlásila řada škol zvýšené počty pozitivních AG testů (agregované hlášení přímo ze škol – ještě bez konfirmací). Šlo o školy v řadě krajů, nejvyšší výkyv (vybočující z běžně hlášených průměrů) ale vykázaly školy v Kraji Vysočina. Tyto záznamy jsou dále tedy zobrazeny detailněji – situace bude denně sledována. </a:t>
            </a:r>
            <a:r>
              <a:rPr lang="cs-CZ" sz="2800" b="1" dirty="0" smtClean="0">
                <a:solidFill>
                  <a:srgbClr val="C00000"/>
                </a:solidFill>
              </a:rPr>
              <a:t>Tato hlášení se zatím významně neprojevují v centrální databázi nebo v nárůstu zátěže u různých věkových tříd dětí v populaci. </a:t>
            </a:r>
            <a:endParaRPr lang="cs-CZ" sz="2800" b="1" dirty="0">
              <a:solidFill>
                <a:srgbClr val="C00000"/>
              </a:solidFill>
            </a:endParaRPr>
          </a:p>
        </p:txBody>
      </p:sp>
      <p:sp>
        <p:nvSpPr>
          <p:cNvPr id="7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 txBox="1">
            <a:spLocks/>
          </p:cNvSpPr>
          <p:nvPr/>
        </p:nvSpPr>
        <p:spPr>
          <a:xfrm>
            <a:off x="430358" y="619620"/>
            <a:ext cx="11249025" cy="871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cs-CZ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Šipka dolů 9"/>
          <p:cNvSpPr/>
          <p:nvPr/>
        </p:nvSpPr>
        <p:spPr>
          <a:xfrm>
            <a:off x="5255201" y="1320322"/>
            <a:ext cx="1551709" cy="3929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Šipka dolů 4"/>
          <p:cNvSpPr/>
          <p:nvPr/>
        </p:nvSpPr>
        <p:spPr>
          <a:xfrm>
            <a:off x="5255200" y="6336140"/>
            <a:ext cx="1551709" cy="3929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9660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64994" y="39452"/>
            <a:ext cx="11855555" cy="576000"/>
          </a:xfrm>
        </p:spPr>
        <p:txBody>
          <a:bodyPr/>
          <a:lstStyle/>
          <a:p>
            <a:pPr algn="ctr"/>
            <a:r>
              <a:rPr lang="cs-CZ" sz="2400" dirty="0"/>
              <a:t>Testy ve školách – průběžné výsledky (dle CFA) 12.4–22.6.2021 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9B75F1C-79F6-4CB5-81AE-E6F3CE2F5AF9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46956137"/>
              </p:ext>
            </p:extLst>
          </p:nvPr>
        </p:nvGraphicFramePr>
        <p:xfrm>
          <a:off x="79269" y="2200577"/>
          <a:ext cx="6046620" cy="4599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4984AB8-6DDA-4CD0-8EF1-2676A4607D3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835196" y="1893272"/>
            <a:ext cx="1475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1600" b="1" dirty="0"/>
              <a:t>Pozitivní žáci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31997599-EE1B-4E00-A308-3277A4B27933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629700735"/>
              </p:ext>
            </p:extLst>
          </p:nvPr>
        </p:nvGraphicFramePr>
        <p:xfrm>
          <a:off x="6191250" y="2200577"/>
          <a:ext cx="6046620" cy="4599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C6FFC02-0331-4ACA-97B7-FCBDEE6D0D28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848827" y="1902635"/>
            <a:ext cx="23182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1600" b="1" dirty="0"/>
              <a:t>Pozitivní zaměstnanci</a:t>
            </a:r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DC31C7CC-C883-48E9-A01B-7FA2F0428874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5725" y="759505"/>
            <a:ext cx="2848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i="1" dirty="0">
                <a:solidFill>
                  <a:srgbClr val="000000"/>
                </a:solidFill>
              </a:rPr>
              <a:t>Datum exportu: 23. 6. 2021 18:00</a:t>
            </a:r>
            <a:endParaRPr lang="cs-CZ" sz="1400" i="1" dirty="0"/>
          </a:p>
        </p:txBody>
      </p:sp>
      <p:sp>
        <p:nvSpPr>
          <p:cNvPr id="2" name="Obdélník 1"/>
          <p:cNvSpPr/>
          <p:nvPr/>
        </p:nvSpPr>
        <p:spPr>
          <a:xfrm>
            <a:off x="1243240" y="1031009"/>
            <a:ext cx="107773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b="1" dirty="0">
                <a:solidFill>
                  <a:srgbClr val="000000"/>
                </a:solidFill>
              </a:rPr>
              <a:t>Celkové absolutní počty pozitivních záchytů nahlášených ze škol bez dělení na věkové kategorie</a:t>
            </a:r>
          </a:p>
          <a:p>
            <a:pPr algn="ctr"/>
            <a:r>
              <a:rPr lang="cs-CZ" b="1" dirty="0">
                <a:solidFill>
                  <a:srgbClr val="000000"/>
                </a:solidFill>
              </a:rPr>
              <a:t>Celkový souhrn za celé sledované období od 12.4.  </a:t>
            </a:r>
            <a:endParaRPr lang="cs-CZ" b="1" dirty="0"/>
          </a:p>
        </p:txBody>
      </p:sp>
      <p:sp>
        <p:nvSpPr>
          <p:cNvPr id="3" name="Šipka dolů 2"/>
          <p:cNvSpPr/>
          <p:nvPr/>
        </p:nvSpPr>
        <p:spPr>
          <a:xfrm>
            <a:off x="3234314" y="1639506"/>
            <a:ext cx="650271" cy="2095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Šipka dolů 11"/>
          <p:cNvSpPr/>
          <p:nvPr/>
        </p:nvSpPr>
        <p:spPr>
          <a:xfrm>
            <a:off x="9646254" y="1639506"/>
            <a:ext cx="650271" cy="209590"/>
          </a:xfrm>
          <a:prstGeom prst="downArrow">
            <a:avLst/>
          </a:prstGeom>
          <a:solidFill>
            <a:srgbClr val="00B0F0"/>
          </a:solidFill>
          <a:ln>
            <a:solidFill>
              <a:srgbClr val="4DE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" name="TextovéPole 13"/>
          <p:cNvSpPr txBox="1"/>
          <p:nvPr/>
        </p:nvSpPr>
        <p:spPr>
          <a:xfrm>
            <a:off x="9659569" y="5630645"/>
            <a:ext cx="265697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i="1" dirty="0"/>
              <a:t>Podkladem pro grafy jsou agregované výsledky testů hlášené přímo ze škol. Jde tedy o průběžná data bez následných konfirmací. </a:t>
            </a:r>
          </a:p>
        </p:txBody>
      </p:sp>
    </p:spTree>
    <p:extLst>
      <p:ext uri="{BB962C8B-B14F-4D97-AF65-F5344CB8AC3E}">
        <p14:creationId xmlns:p14="http://schemas.microsoft.com/office/powerpoint/2010/main" val="167526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64994" y="39452"/>
            <a:ext cx="11855555" cy="576000"/>
          </a:xfrm>
        </p:spPr>
        <p:txBody>
          <a:bodyPr/>
          <a:lstStyle/>
          <a:p>
            <a:pPr algn="ctr"/>
            <a:r>
              <a:rPr lang="cs-CZ" sz="2400" dirty="0"/>
              <a:t>Testy ve školách – průběžné výsledky (dle CFA) 12.4–22.6.2021 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9B75F1C-79F6-4CB5-81AE-E6F3CE2F5AF9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50155895"/>
              </p:ext>
            </p:extLst>
          </p:nvPr>
        </p:nvGraphicFramePr>
        <p:xfrm>
          <a:off x="79269" y="2200577"/>
          <a:ext cx="6046620" cy="4599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4984AB8-6DDA-4CD0-8EF1-2676A4607D3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056924" y="1893272"/>
            <a:ext cx="33810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1600" b="1" dirty="0"/>
              <a:t>Pozitivních žáků na 100 tis. testů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31997599-EE1B-4E00-A308-3277A4B27933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70219079"/>
              </p:ext>
            </p:extLst>
          </p:nvPr>
        </p:nvGraphicFramePr>
        <p:xfrm>
          <a:off x="6191250" y="2200577"/>
          <a:ext cx="6046620" cy="4599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C6FFC02-0331-4ACA-97B7-FCBDEE6D0D28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214039" y="1902635"/>
            <a:ext cx="35878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1600" b="1" dirty="0"/>
              <a:t>Pozitivních učitelů na 100 tis. testů</a:t>
            </a:r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DC31C7CC-C883-48E9-A01B-7FA2F0428874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5725" y="759505"/>
            <a:ext cx="2848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i="1" dirty="0">
                <a:solidFill>
                  <a:srgbClr val="000000"/>
                </a:solidFill>
              </a:rPr>
              <a:t>Datum exportu: 23. 6. 2021 18:00</a:t>
            </a:r>
            <a:endParaRPr lang="cs-CZ" sz="1400" i="1" dirty="0"/>
          </a:p>
        </p:txBody>
      </p:sp>
      <p:sp>
        <p:nvSpPr>
          <p:cNvPr id="2" name="Obdélník 1"/>
          <p:cNvSpPr/>
          <p:nvPr>
            <p:custDataLst>
              <p:tags r:id="rId7"/>
            </p:custDataLst>
          </p:nvPr>
        </p:nvSpPr>
        <p:spPr>
          <a:xfrm>
            <a:off x="1173083" y="1058739"/>
            <a:ext cx="10674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b="1" dirty="0">
                <a:solidFill>
                  <a:srgbClr val="000000"/>
                </a:solidFill>
              </a:rPr>
              <a:t>Počty pozitivních záchytů na 100 tisíc testů nahlášených ze škol bez dělení na věkové kategorie</a:t>
            </a:r>
          </a:p>
          <a:p>
            <a:pPr algn="ctr"/>
            <a:r>
              <a:rPr lang="cs-CZ" b="1" dirty="0">
                <a:solidFill>
                  <a:srgbClr val="000000"/>
                </a:solidFill>
              </a:rPr>
              <a:t>Celkový souhrn za celé sledované období od 12.4. </a:t>
            </a:r>
            <a:endParaRPr lang="cs-CZ" b="1" dirty="0"/>
          </a:p>
        </p:txBody>
      </p:sp>
      <p:sp>
        <p:nvSpPr>
          <p:cNvPr id="3" name="Šipka dolů 2"/>
          <p:cNvSpPr/>
          <p:nvPr/>
        </p:nvSpPr>
        <p:spPr>
          <a:xfrm>
            <a:off x="3208998" y="1687128"/>
            <a:ext cx="650271" cy="2095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Šipka dolů 11"/>
          <p:cNvSpPr/>
          <p:nvPr/>
        </p:nvSpPr>
        <p:spPr>
          <a:xfrm>
            <a:off x="9398604" y="1687128"/>
            <a:ext cx="650271" cy="209590"/>
          </a:xfrm>
          <a:prstGeom prst="downArrow">
            <a:avLst/>
          </a:prstGeom>
          <a:solidFill>
            <a:srgbClr val="00B0F0"/>
          </a:solidFill>
          <a:ln>
            <a:solidFill>
              <a:srgbClr val="4DE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" name="TextovéPole 13"/>
          <p:cNvSpPr txBox="1"/>
          <p:nvPr/>
        </p:nvSpPr>
        <p:spPr>
          <a:xfrm>
            <a:off x="10007960" y="5415201"/>
            <a:ext cx="21442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i="1" dirty="0"/>
              <a:t>Podkladem pro grafy jsou agregované výsledky testů hlášené přímo ze škol. Jde tedy o průběžná data bez následných konfirmací. </a:t>
            </a:r>
          </a:p>
        </p:txBody>
      </p:sp>
    </p:spTree>
    <p:extLst>
      <p:ext uri="{BB962C8B-B14F-4D97-AF65-F5344CB8AC3E}">
        <p14:creationId xmlns:p14="http://schemas.microsoft.com/office/powerpoint/2010/main" val="2335711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64994" y="39452"/>
            <a:ext cx="11855555" cy="576000"/>
          </a:xfrm>
        </p:spPr>
        <p:txBody>
          <a:bodyPr/>
          <a:lstStyle/>
          <a:p>
            <a:pPr algn="ctr"/>
            <a:r>
              <a:rPr lang="cs-CZ" sz="2400" dirty="0"/>
              <a:t>Testy ve školách – průběžné výsledky dle krajů (přepočet na 100tis. testů)</a:t>
            </a:r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9C1FABC3-68C3-430D-8101-D384F9E55FB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36419" y="6584345"/>
            <a:ext cx="11584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i="1" dirty="0"/>
              <a:t>* Přímé výsledky všech testů v rámci testování ve školách bez ohledu na věk žáka (testy hlášené </a:t>
            </a:r>
            <a:r>
              <a:rPr lang="cs-CZ" sz="1400" i="1" dirty="0" err="1"/>
              <a:t>agregovaně</a:t>
            </a:r>
            <a:r>
              <a:rPr lang="cs-CZ" sz="1400" i="1" dirty="0"/>
              <a:t>, bez verifikace)</a:t>
            </a:r>
          </a:p>
        </p:txBody>
      </p: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3501329C-293C-4A24-A6B1-F978CE92C433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709045759"/>
              </p:ext>
            </p:extLst>
          </p:nvPr>
        </p:nvGraphicFramePr>
        <p:xfrm>
          <a:off x="164994" y="615452"/>
          <a:ext cx="11584512" cy="58466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2416">
                  <a:extLst>
                    <a:ext uri="{9D8B030D-6E8A-4147-A177-3AD203B41FA5}">
                      <a16:colId xmlns:a16="http://schemas.microsoft.com/office/drawing/2014/main" val="1875920252"/>
                    </a:ext>
                  </a:extLst>
                </a:gridCol>
                <a:gridCol w="740864">
                  <a:extLst>
                    <a:ext uri="{9D8B030D-6E8A-4147-A177-3AD203B41FA5}">
                      <a16:colId xmlns:a16="http://schemas.microsoft.com/office/drawing/2014/main" val="3692636823"/>
                    </a:ext>
                  </a:extLst>
                </a:gridCol>
                <a:gridCol w="740864">
                  <a:extLst>
                    <a:ext uri="{9D8B030D-6E8A-4147-A177-3AD203B41FA5}">
                      <a16:colId xmlns:a16="http://schemas.microsoft.com/office/drawing/2014/main" val="2273268959"/>
                    </a:ext>
                  </a:extLst>
                </a:gridCol>
                <a:gridCol w="740864">
                  <a:extLst>
                    <a:ext uri="{9D8B030D-6E8A-4147-A177-3AD203B41FA5}">
                      <a16:colId xmlns:a16="http://schemas.microsoft.com/office/drawing/2014/main" val="3385100031"/>
                    </a:ext>
                  </a:extLst>
                </a:gridCol>
                <a:gridCol w="740864">
                  <a:extLst>
                    <a:ext uri="{9D8B030D-6E8A-4147-A177-3AD203B41FA5}">
                      <a16:colId xmlns:a16="http://schemas.microsoft.com/office/drawing/2014/main" val="3152331077"/>
                    </a:ext>
                  </a:extLst>
                </a:gridCol>
                <a:gridCol w="740864">
                  <a:extLst>
                    <a:ext uri="{9D8B030D-6E8A-4147-A177-3AD203B41FA5}">
                      <a16:colId xmlns:a16="http://schemas.microsoft.com/office/drawing/2014/main" val="1217694765"/>
                    </a:ext>
                  </a:extLst>
                </a:gridCol>
                <a:gridCol w="740864">
                  <a:extLst>
                    <a:ext uri="{9D8B030D-6E8A-4147-A177-3AD203B41FA5}">
                      <a16:colId xmlns:a16="http://schemas.microsoft.com/office/drawing/2014/main" val="1808379932"/>
                    </a:ext>
                  </a:extLst>
                </a:gridCol>
                <a:gridCol w="740864">
                  <a:extLst>
                    <a:ext uri="{9D8B030D-6E8A-4147-A177-3AD203B41FA5}">
                      <a16:colId xmlns:a16="http://schemas.microsoft.com/office/drawing/2014/main" val="452173516"/>
                    </a:ext>
                  </a:extLst>
                </a:gridCol>
                <a:gridCol w="740864">
                  <a:extLst>
                    <a:ext uri="{9D8B030D-6E8A-4147-A177-3AD203B41FA5}">
                      <a16:colId xmlns:a16="http://schemas.microsoft.com/office/drawing/2014/main" val="3011977694"/>
                    </a:ext>
                  </a:extLst>
                </a:gridCol>
                <a:gridCol w="740864">
                  <a:extLst>
                    <a:ext uri="{9D8B030D-6E8A-4147-A177-3AD203B41FA5}">
                      <a16:colId xmlns:a16="http://schemas.microsoft.com/office/drawing/2014/main" val="3177548622"/>
                    </a:ext>
                  </a:extLst>
                </a:gridCol>
                <a:gridCol w="740864">
                  <a:extLst>
                    <a:ext uri="{9D8B030D-6E8A-4147-A177-3AD203B41FA5}">
                      <a16:colId xmlns:a16="http://schemas.microsoft.com/office/drawing/2014/main" val="163920331"/>
                    </a:ext>
                  </a:extLst>
                </a:gridCol>
                <a:gridCol w="740864">
                  <a:extLst>
                    <a:ext uri="{9D8B030D-6E8A-4147-A177-3AD203B41FA5}">
                      <a16:colId xmlns:a16="http://schemas.microsoft.com/office/drawing/2014/main" val="1182237422"/>
                    </a:ext>
                  </a:extLst>
                </a:gridCol>
                <a:gridCol w="740864">
                  <a:extLst>
                    <a:ext uri="{9D8B030D-6E8A-4147-A177-3AD203B41FA5}">
                      <a16:colId xmlns:a16="http://schemas.microsoft.com/office/drawing/2014/main" val="2402046036"/>
                    </a:ext>
                  </a:extLst>
                </a:gridCol>
                <a:gridCol w="740864">
                  <a:extLst>
                    <a:ext uri="{9D8B030D-6E8A-4147-A177-3AD203B41FA5}">
                      <a16:colId xmlns:a16="http://schemas.microsoft.com/office/drawing/2014/main" val="2275635768"/>
                    </a:ext>
                  </a:extLst>
                </a:gridCol>
                <a:gridCol w="740864">
                  <a:extLst>
                    <a:ext uri="{9D8B030D-6E8A-4147-A177-3AD203B41FA5}">
                      <a16:colId xmlns:a16="http://schemas.microsoft.com/office/drawing/2014/main" val="1359331964"/>
                    </a:ext>
                  </a:extLst>
                </a:gridCol>
              </a:tblGrid>
              <a:tr h="425128">
                <a:tc>
                  <a:txBody>
                    <a:bodyPr/>
                    <a:lstStyle/>
                    <a:p>
                      <a:pPr algn="r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cs-CZ" sz="1200" b="1" u="none" strike="noStrike" dirty="0">
                          <a:effectLst/>
                          <a:latin typeface="+mj-lt"/>
                        </a:rPr>
                        <a:t>Počet pozitivních žáků na 100 000 testů*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cs-CZ" sz="1200" b="1" u="none" strike="noStrike" dirty="0">
                          <a:effectLst/>
                          <a:latin typeface="+mj-lt"/>
                        </a:rPr>
                        <a:t>Počet pozitivních zaměstnanců na 100 000 testů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2079627"/>
                  </a:ext>
                </a:extLst>
              </a:tr>
              <a:tr h="280288">
                <a:tc>
                  <a:txBody>
                    <a:bodyPr/>
                    <a:lstStyle/>
                    <a:p>
                      <a:pPr algn="r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u="none" strike="noStrike" dirty="0">
                          <a:effectLst/>
                          <a:latin typeface="+mj-lt"/>
                        </a:rPr>
                        <a:t>Týden 1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u="none" strike="noStrike" dirty="0">
                          <a:effectLst/>
                          <a:latin typeface="+mj-lt"/>
                        </a:rPr>
                        <a:t>Týden 2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u="none" strike="noStrike" dirty="0">
                          <a:effectLst/>
                          <a:latin typeface="+mj-lt"/>
                        </a:rPr>
                        <a:t>Týden 3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u="none" strike="noStrike" dirty="0">
                          <a:effectLst/>
                          <a:latin typeface="+mj-lt"/>
                        </a:rPr>
                        <a:t>Týden 4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Týden 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Týden 6</a:t>
                      </a: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Týden 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u="none" strike="noStrike" dirty="0">
                          <a:effectLst/>
                          <a:latin typeface="+mj-lt"/>
                        </a:rPr>
                        <a:t>Týden 1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u="none" strike="noStrike">
                          <a:effectLst/>
                          <a:latin typeface="+mj-lt"/>
                        </a:rPr>
                        <a:t>Týden 2</a:t>
                      </a:r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u="none" strike="noStrike">
                          <a:effectLst/>
                          <a:latin typeface="+mj-lt"/>
                        </a:rPr>
                        <a:t>Týden 3</a:t>
                      </a:r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u="none" strike="noStrike" dirty="0">
                          <a:effectLst/>
                          <a:latin typeface="+mj-lt"/>
                        </a:rPr>
                        <a:t>Týden 4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Týden 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Týden 6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Týden 7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4005095"/>
                  </a:ext>
                </a:extLst>
              </a:tr>
              <a:tr h="425128">
                <a:tc>
                  <a:txBody>
                    <a:bodyPr/>
                    <a:lstStyle/>
                    <a:p>
                      <a:pPr algn="r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10.5. – 16.5.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17.5. – 23.5.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24.5. – 30.5.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31.5. – 6.6.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7.6. – 13.6.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14.6. –20.6</a:t>
                      </a: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21.6 – 22. 6.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10.5. – 16.5.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17.5. – 23.5.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24.5. – 30.5.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31.5. – 6.6.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7.6. – 13.6.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14.6. –20.6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21.6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432302"/>
                  </a:ext>
                </a:extLst>
              </a:tr>
              <a:tr h="280288"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 dirty="0">
                          <a:effectLst/>
                          <a:latin typeface="+mj-lt"/>
                        </a:rPr>
                        <a:t>Hlavní město Praha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25.9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36.0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37.1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33.2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67.0</a:t>
                      </a: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49.1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37.5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29.2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27.4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93.6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27.4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0498492"/>
                  </a:ext>
                </a:extLst>
              </a:tr>
              <a:tr h="280288"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 dirty="0">
                          <a:effectLst/>
                          <a:latin typeface="+mj-lt"/>
                        </a:rPr>
                        <a:t>Středočeský kraj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21.7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33.4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31.7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24.8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28.4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80.3</a:t>
                      </a: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73.8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49.0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53.8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13.2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14.8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85.0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21.2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7137651"/>
                  </a:ext>
                </a:extLst>
              </a:tr>
              <a:tr h="280288"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 dirty="0">
                          <a:effectLst/>
                          <a:latin typeface="+mj-lt"/>
                        </a:rPr>
                        <a:t>Jihočeský kraj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32.3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58.1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43.1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48.2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43.6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72.6</a:t>
                      </a: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33.0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85.7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193.2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53.1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230.4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5153328"/>
                  </a:ext>
                </a:extLst>
              </a:tr>
              <a:tr h="280288"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 dirty="0">
                          <a:effectLst/>
                          <a:latin typeface="+mj-lt"/>
                        </a:rPr>
                        <a:t>Plzeňský kraj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25.0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14.7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15.1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28.3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21.1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79.6</a:t>
                      </a: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89.6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27.7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139.1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8337266"/>
                  </a:ext>
                </a:extLst>
              </a:tr>
              <a:tr h="280288"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>
                          <a:effectLst/>
                          <a:latin typeface="+mj-lt"/>
                        </a:rPr>
                        <a:t>Karlovarský kraj</a:t>
                      </a:r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4.6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14.8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6.9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24.7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24.9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44.6</a:t>
                      </a: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87.2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52.9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1337246"/>
                  </a:ext>
                </a:extLst>
              </a:tr>
              <a:tr h="280288"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 dirty="0">
                          <a:effectLst/>
                          <a:latin typeface="+mj-lt"/>
                        </a:rPr>
                        <a:t>Ústecký kraj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20.7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43.1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53.4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47.8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33.4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119.8</a:t>
                      </a: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25.3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57.7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57.8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18.2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65.0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125.5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183.5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8249927"/>
                  </a:ext>
                </a:extLst>
              </a:tr>
              <a:tr h="280288"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 dirty="0">
                          <a:effectLst/>
                          <a:latin typeface="+mj-lt"/>
                        </a:rPr>
                        <a:t>Liberecký kraj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80.1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89.0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43.0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29.2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24.0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123.8</a:t>
                      </a: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61.0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60.3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204.3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62.4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114.6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106.2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5200003"/>
                  </a:ext>
                </a:extLst>
              </a:tr>
              <a:tr h="425128"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 dirty="0">
                          <a:effectLst/>
                          <a:latin typeface="+mj-lt"/>
                        </a:rPr>
                        <a:t>Královéhradecký kraj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13.5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49.1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19.9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22.7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42.4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29.4</a:t>
                      </a: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49.8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29.9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25.4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34.6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9770394"/>
                  </a:ext>
                </a:extLst>
              </a:tr>
              <a:tr h="312404"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 dirty="0">
                          <a:effectLst/>
                          <a:latin typeface="+mj-lt"/>
                        </a:rPr>
                        <a:t>Pardubický kraj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20.4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8.4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19.3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26.4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7.6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27.7</a:t>
                      </a: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51.6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43.7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92.6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92.9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113.8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861970"/>
                  </a:ext>
                </a:extLst>
              </a:tr>
              <a:tr h="280288"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 dirty="0">
                          <a:effectLst/>
                          <a:latin typeface="+mj-lt"/>
                        </a:rPr>
                        <a:t>Kraj Vysočina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39.4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79.1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25.6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17.2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22.9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243.2</a:t>
                      </a: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198.2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118.2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59.7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131.9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301.7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343.5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9073110"/>
                  </a:ext>
                </a:extLst>
              </a:tr>
              <a:tr h="280288"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 dirty="0">
                          <a:effectLst/>
                          <a:latin typeface="+mj-lt"/>
                        </a:rPr>
                        <a:t>Jihomoravský kraj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30.9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57.1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26.0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49.7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33.3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100.3</a:t>
                      </a: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67.5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41.3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49.4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71.9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96.4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131.7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88.2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4920904"/>
                  </a:ext>
                </a:extLst>
              </a:tr>
              <a:tr h="280288"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 dirty="0">
                          <a:effectLst/>
                          <a:latin typeface="+mj-lt"/>
                        </a:rPr>
                        <a:t>Olomoucký kraj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19.4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52.3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30.3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46.8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33.2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75.4</a:t>
                      </a: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82.8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79.2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25.9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33.9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144.2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76.4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8380585"/>
                  </a:ext>
                </a:extLst>
              </a:tr>
              <a:tr h="280288"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 dirty="0">
                          <a:effectLst/>
                          <a:latin typeface="+mj-lt"/>
                        </a:rPr>
                        <a:t>Zlínský kraj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19.9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102.2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36.1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33.0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50.8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54.7</a:t>
                      </a: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85.7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47.7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29.0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129.1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22.3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85.2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650184"/>
                  </a:ext>
                </a:extLst>
              </a:tr>
              <a:tr h="425128"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 dirty="0">
                          <a:effectLst/>
                          <a:latin typeface="+mj-lt"/>
                        </a:rPr>
                        <a:t>Moravskoslezský kraj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24.5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65.1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33.1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32.0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24.3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23.9</a:t>
                      </a: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22.0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32.4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23.2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29.0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11.0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12.2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15.3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5947631"/>
                  </a:ext>
                </a:extLst>
              </a:tr>
              <a:tr h="280288"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1" u="none" strike="noStrike" dirty="0">
                          <a:effectLst/>
                          <a:latin typeface="+mj-lt"/>
                        </a:rPr>
                        <a:t>ČR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24.9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48.7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31.6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34.7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30.6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78.9</a:t>
                      </a: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64.6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48.2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37.0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38.5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43.1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77.8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91.3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1990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6014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64994" y="39452"/>
            <a:ext cx="11855555" cy="576000"/>
          </a:xfrm>
        </p:spPr>
        <p:txBody>
          <a:bodyPr/>
          <a:lstStyle/>
          <a:p>
            <a:pPr algn="ctr"/>
            <a:r>
              <a:rPr lang="cs-CZ" sz="2400" dirty="0"/>
              <a:t>Školy v kraji Vysočina 14.6-20.6 s pozitivními záchyty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4DF5B96-B658-45CB-A1E3-DA7BE297C952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61765" y="769588"/>
          <a:ext cx="5931006" cy="6048960"/>
        </p:xfrm>
        <a:graphic>
          <a:graphicData uri="http://schemas.openxmlformats.org/drawingml/2006/table">
            <a:tbl>
              <a:tblPr/>
              <a:tblGrid>
                <a:gridCol w="5342806">
                  <a:extLst>
                    <a:ext uri="{9D8B030D-6E8A-4147-A177-3AD203B41FA5}">
                      <a16:colId xmlns:a16="http://schemas.microsoft.com/office/drawing/2014/main" val="1473788872"/>
                    </a:ext>
                  </a:extLst>
                </a:gridCol>
                <a:gridCol w="588200">
                  <a:extLst>
                    <a:ext uri="{9D8B030D-6E8A-4147-A177-3AD203B41FA5}">
                      <a16:colId xmlns:a16="http://schemas.microsoft.com/office/drawing/2014/main" val="3679156805"/>
                    </a:ext>
                  </a:extLst>
                </a:gridCol>
              </a:tblGrid>
              <a:tr h="329480">
                <a:tc>
                  <a:txBody>
                    <a:bodyPr/>
                    <a:lstStyle/>
                    <a:p>
                      <a:pPr algn="r" fontAlgn="b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Název školy</a:t>
                      </a:r>
                    </a:p>
                  </a:txBody>
                  <a:tcPr marL="5491" marR="5491" marT="5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Žáci pozitivní</a:t>
                      </a:r>
                    </a:p>
                  </a:txBody>
                  <a:tcPr marL="5491" marR="5491" marT="5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8986717"/>
                  </a:ext>
                </a:extLst>
              </a:tr>
              <a:tr h="109827">
                <a:tc>
                  <a:txBody>
                    <a:bodyPr/>
                    <a:lstStyle/>
                    <a:p>
                      <a:pPr algn="r" fontAlgn="b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Gymnázium Havlíčkův Brod</a:t>
                      </a:r>
                    </a:p>
                  </a:txBody>
                  <a:tcPr marL="5491" marR="5491" marT="549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5491" marR="5491" marT="549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3367511"/>
                  </a:ext>
                </a:extLst>
              </a:tr>
              <a:tr h="198786">
                <a:tc>
                  <a:txBody>
                    <a:bodyPr/>
                    <a:lstStyle/>
                    <a:p>
                      <a:pPr algn="r" fontAlgn="b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TRIVIS - Střední škola veřejnoprávní a Vyšší odborná škola bezpečnosti silniční dopravy Jihlava, s.r.o.</a:t>
                      </a:r>
                    </a:p>
                  </a:txBody>
                  <a:tcPr marL="5491" marR="5491" marT="5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491" marR="5491" marT="5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6188487"/>
                  </a:ext>
                </a:extLst>
              </a:tr>
              <a:tr h="109827">
                <a:tc>
                  <a:txBody>
                    <a:bodyPr/>
                    <a:lstStyle/>
                    <a:p>
                      <a:pPr algn="r" fontAlgn="b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Katolické gymnázium Třebíč</a:t>
                      </a:r>
                    </a:p>
                  </a:txBody>
                  <a:tcPr marL="5491" marR="5491" marT="5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491" marR="5491" marT="5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5530901"/>
                  </a:ext>
                </a:extLst>
              </a:tr>
              <a:tr h="109827">
                <a:tc>
                  <a:txBody>
                    <a:bodyPr/>
                    <a:lstStyle/>
                    <a:p>
                      <a:pPr algn="r" fontAlgn="b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Střední průmyslová škola a Střední odborné učiliště Pelhřimov</a:t>
                      </a:r>
                    </a:p>
                  </a:txBody>
                  <a:tcPr marL="5491" marR="5491" marT="5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491" marR="5491" marT="5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052854"/>
                  </a:ext>
                </a:extLst>
              </a:tr>
              <a:tr h="109827">
                <a:tc>
                  <a:txBody>
                    <a:bodyPr/>
                    <a:lstStyle/>
                    <a:p>
                      <a:pPr algn="r" fontAlgn="b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Základní škola a mateřská škola Dobronín, příspěvková organizace</a:t>
                      </a:r>
                    </a:p>
                  </a:txBody>
                  <a:tcPr marL="5491" marR="5491" marT="5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491" marR="5491" marT="5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7147348"/>
                  </a:ext>
                </a:extLst>
              </a:tr>
              <a:tr h="109827">
                <a:tc>
                  <a:txBody>
                    <a:bodyPr/>
                    <a:lstStyle/>
                    <a:p>
                      <a:pPr algn="r" fontAlgn="b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Základní škola Velké Meziříčí, Sokolovská 470/13</a:t>
                      </a:r>
                    </a:p>
                  </a:txBody>
                  <a:tcPr marL="5491" marR="5491" marT="5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491" marR="5491" marT="5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753030"/>
                  </a:ext>
                </a:extLst>
              </a:tr>
              <a:tr h="109827">
                <a:tc>
                  <a:txBody>
                    <a:bodyPr/>
                    <a:lstStyle/>
                    <a:p>
                      <a:pPr algn="r" fontAlgn="b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Základní škola Okříšky, příspěvková organizace</a:t>
                      </a:r>
                    </a:p>
                  </a:txBody>
                  <a:tcPr marL="5491" marR="5491" marT="5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491" marR="5491" marT="5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1607276"/>
                  </a:ext>
                </a:extLst>
              </a:tr>
              <a:tr h="109827">
                <a:tc>
                  <a:txBody>
                    <a:bodyPr/>
                    <a:lstStyle/>
                    <a:p>
                      <a:pPr algn="r" fontAlgn="b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Základní škola Jihlava, Kollárova 30, příspěvková organizace</a:t>
                      </a:r>
                    </a:p>
                  </a:txBody>
                  <a:tcPr marL="5491" marR="5491" marT="5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491" marR="5491" marT="5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9940376"/>
                  </a:ext>
                </a:extLst>
              </a:tr>
              <a:tr h="109827">
                <a:tc>
                  <a:txBody>
                    <a:bodyPr/>
                    <a:lstStyle/>
                    <a:p>
                      <a:pPr algn="r" fontAlgn="b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Základní škola Třebíč, ul. Kpt. Jaroše 836</a:t>
                      </a:r>
                    </a:p>
                  </a:txBody>
                  <a:tcPr marL="5491" marR="5491" marT="5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491" marR="5491" marT="5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9905049"/>
                  </a:ext>
                </a:extLst>
              </a:tr>
              <a:tr h="109827">
                <a:tc>
                  <a:txBody>
                    <a:bodyPr/>
                    <a:lstStyle/>
                    <a:p>
                      <a:pPr algn="r" fontAlgn="b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Základní škola a Mateřská škola T. G. Masaryka Rouchovany</a:t>
                      </a:r>
                    </a:p>
                  </a:txBody>
                  <a:tcPr marL="5491" marR="5491" marT="5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491" marR="5491" marT="5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8490890"/>
                  </a:ext>
                </a:extLst>
              </a:tr>
              <a:tr h="109827">
                <a:tc>
                  <a:txBody>
                    <a:bodyPr/>
                    <a:lstStyle/>
                    <a:p>
                      <a:pPr algn="r" fontAlgn="b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Střední škola stavební Třebíč</a:t>
                      </a:r>
                    </a:p>
                  </a:txBody>
                  <a:tcPr marL="5491" marR="5491" marT="5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491" marR="5491" marT="5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3226873"/>
                  </a:ext>
                </a:extLst>
              </a:tr>
              <a:tr h="109827">
                <a:tc>
                  <a:txBody>
                    <a:bodyPr/>
                    <a:lstStyle/>
                    <a:p>
                      <a:pPr algn="r" fontAlgn="b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Základní škola a Mateřská škola Ždírec nad Doubravou</a:t>
                      </a:r>
                    </a:p>
                  </a:txBody>
                  <a:tcPr marL="5491" marR="5491" marT="5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491" marR="5491" marT="5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7445824"/>
                  </a:ext>
                </a:extLst>
              </a:tr>
              <a:tr h="109827">
                <a:tc>
                  <a:txBody>
                    <a:bodyPr/>
                    <a:lstStyle/>
                    <a:p>
                      <a:pPr algn="r" fontAlgn="b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Základní škola a mateřská škola Dolní Město</a:t>
                      </a:r>
                    </a:p>
                  </a:txBody>
                  <a:tcPr marL="5491" marR="5491" marT="5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491" marR="5491" marT="5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2458129"/>
                  </a:ext>
                </a:extLst>
              </a:tr>
              <a:tr h="109827">
                <a:tc>
                  <a:txBody>
                    <a:bodyPr/>
                    <a:lstStyle/>
                    <a:p>
                      <a:pPr algn="r" fontAlgn="b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Základní škola a Mateřská škola Česká Bělá</a:t>
                      </a:r>
                    </a:p>
                  </a:txBody>
                  <a:tcPr marL="5491" marR="5491" marT="5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491" marR="5491" marT="5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0933563"/>
                  </a:ext>
                </a:extLst>
              </a:tr>
              <a:tr h="109827">
                <a:tc>
                  <a:txBody>
                    <a:bodyPr/>
                    <a:lstStyle/>
                    <a:p>
                      <a:pPr algn="r" fontAlgn="b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Základní škola Senožaty, okres Pelhřimov</a:t>
                      </a:r>
                    </a:p>
                  </a:txBody>
                  <a:tcPr marL="5491" marR="5491" marT="5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491" marR="5491" marT="5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7409102"/>
                  </a:ext>
                </a:extLst>
              </a:tr>
              <a:tr h="109827">
                <a:tc>
                  <a:txBody>
                    <a:bodyPr/>
                    <a:lstStyle/>
                    <a:p>
                      <a:pPr algn="r" fontAlgn="b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Základní škola Třešť</a:t>
                      </a:r>
                    </a:p>
                  </a:txBody>
                  <a:tcPr marL="5491" marR="5491" marT="5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491" marR="5491" marT="5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3511972"/>
                  </a:ext>
                </a:extLst>
              </a:tr>
              <a:tr h="109827">
                <a:tc>
                  <a:txBody>
                    <a:bodyPr/>
                    <a:lstStyle/>
                    <a:p>
                      <a:pPr algn="r" fontAlgn="b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Základní škola T.G. Masaryka, Jihlava, příspěvková organizace</a:t>
                      </a:r>
                    </a:p>
                  </a:txBody>
                  <a:tcPr marL="5491" marR="5491" marT="5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491" marR="5491" marT="5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4083780"/>
                  </a:ext>
                </a:extLst>
              </a:tr>
              <a:tr h="109827">
                <a:tc>
                  <a:txBody>
                    <a:bodyPr/>
                    <a:lstStyle/>
                    <a:p>
                      <a:pPr algn="r" fontAlgn="b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Základní škola Jihlava, Havlíčkova 71, příspěvková organizace</a:t>
                      </a:r>
                    </a:p>
                  </a:txBody>
                  <a:tcPr marL="5491" marR="5491" marT="5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491" marR="5491" marT="5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40811"/>
                  </a:ext>
                </a:extLst>
              </a:tr>
              <a:tr h="109827">
                <a:tc>
                  <a:txBody>
                    <a:bodyPr/>
                    <a:lstStyle/>
                    <a:p>
                      <a:pPr algn="r" fontAlgn="b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Základní škola a Mateřská škola Šlapanov, příspěvková organizace</a:t>
                      </a:r>
                    </a:p>
                  </a:txBody>
                  <a:tcPr marL="5491" marR="5491" marT="5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491" marR="5491" marT="5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9819447"/>
                  </a:ext>
                </a:extLst>
              </a:tr>
              <a:tr h="109827">
                <a:tc>
                  <a:txBody>
                    <a:bodyPr/>
                    <a:lstStyle/>
                    <a:p>
                      <a:pPr algn="r" fontAlgn="b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Základní škola Žďár nad Sázavou, Palachova 2189/35, příspěvková organizace</a:t>
                      </a:r>
                    </a:p>
                  </a:txBody>
                  <a:tcPr marL="5491" marR="5491" marT="5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91" marR="5491" marT="5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587145"/>
                  </a:ext>
                </a:extLst>
              </a:tr>
              <a:tr h="109827">
                <a:tc>
                  <a:txBody>
                    <a:bodyPr/>
                    <a:lstStyle/>
                    <a:p>
                      <a:pPr algn="r" fontAlgn="b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Základní škola a Mateřská škola Škrdlovice, příspěvková organizace</a:t>
                      </a:r>
                    </a:p>
                  </a:txBody>
                  <a:tcPr marL="5491" marR="5491" marT="5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91" marR="5491" marT="5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0459187"/>
                  </a:ext>
                </a:extLst>
              </a:tr>
              <a:tr h="109827">
                <a:tc>
                  <a:txBody>
                    <a:bodyPr/>
                    <a:lstStyle/>
                    <a:p>
                      <a:pPr algn="r" fontAlgn="b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Základní škola a Mateřská škola Herálec, příspěvková organizace</a:t>
                      </a:r>
                    </a:p>
                  </a:txBody>
                  <a:tcPr marL="5491" marR="5491" marT="5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91" marR="5491" marT="5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6031463"/>
                  </a:ext>
                </a:extLst>
              </a:tr>
              <a:tr h="109827">
                <a:tc>
                  <a:txBody>
                    <a:bodyPr/>
                    <a:lstStyle/>
                    <a:p>
                      <a:pPr algn="r" fontAlgn="b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Základní škola Náměšť nad Oslavou, Husova 579</a:t>
                      </a:r>
                    </a:p>
                  </a:txBody>
                  <a:tcPr marL="5491" marR="5491" marT="5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91" marR="5491" marT="5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7154243"/>
                  </a:ext>
                </a:extLst>
              </a:tr>
              <a:tr h="109827">
                <a:tc>
                  <a:txBody>
                    <a:bodyPr/>
                    <a:lstStyle/>
                    <a:p>
                      <a:pPr algn="r" fontAlgn="b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Základní škola Lísek, okres Žďár nad Sázavou</a:t>
                      </a:r>
                    </a:p>
                  </a:txBody>
                  <a:tcPr marL="5491" marR="5491" marT="5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91" marR="5491" marT="5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3924399"/>
                  </a:ext>
                </a:extLst>
              </a:tr>
              <a:tr h="109827">
                <a:tc>
                  <a:txBody>
                    <a:bodyPr/>
                    <a:lstStyle/>
                    <a:p>
                      <a:pPr algn="r" fontAlgn="b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Základní škola Náměšť nad Oslavou, Husova 579</a:t>
                      </a:r>
                    </a:p>
                  </a:txBody>
                  <a:tcPr marL="5491" marR="5491" marT="5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91" marR="5491" marT="5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8219380"/>
                  </a:ext>
                </a:extLst>
              </a:tr>
              <a:tr h="109827">
                <a:tc>
                  <a:txBody>
                    <a:bodyPr/>
                    <a:lstStyle/>
                    <a:p>
                      <a:pPr algn="r" fontAlgn="b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Základní škola Náměšť nad Oslavou, Komenského 53</a:t>
                      </a:r>
                    </a:p>
                  </a:txBody>
                  <a:tcPr marL="5491" marR="5491" marT="5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91" marR="5491" marT="5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0809275"/>
                  </a:ext>
                </a:extLst>
              </a:tr>
              <a:tr h="109827">
                <a:tc>
                  <a:txBody>
                    <a:bodyPr/>
                    <a:lstStyle/>
                    <a:p>
                      <a:pPr algn="r" fontAlgn="b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Základní škola a Mateřská škola Nové Syrovice, okres Třebíč, příspěvková organizace</a:t>
                      </a:r>
                    </a:p>
                  </a:txBody>
                  <a:tcPr marL="5491" marR="5491" marT="5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91" marR="5491" marT="5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5209181"/>
                  </a:ext>
                </a:extLst>
              </a:tr>
              <a:tr h="109827">
                <a:tc>
                  <a:txBody>
                    <a:bodyPr/>
                    <a:lstStyle/>
                    <a:p>
                      <a:pPr algn="r" fontAlgn="b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Základní škola a mateřská škola, Studenec, okres Třebíč</a:t>
                      </a:r>
                    </a:p>
                  </a:txBody>
                  <a:tcPr marL="5491" marR="5491" marT="5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91" marR="5491" marT="5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3276121"/>
                  </a:ext>
                </a:extLst>
              </a:tr>
              <a:tr h="109827">
                <a:tc>
                  <a:txBody>
                    <a:bodyPr/>
                    <a:lstStyle/>
                    <a:p>
                      <a:pPr algn="r" fontAlgn="b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Základní škola a mateřská škola Jihlava, Nad Plovárnou 5, příspěvková organizace</a:t>
                      </a:r>
                    </a:p>
                  </a:txBody>
                  <a:tcPr marL="5491" marR="5491" marT="5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91" marR="5491" marT="5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5843124"/>
                  </a:ext>
                </a:extLst>
              </a:tr>
              <a:tr h="109827">
                <a:tc>
                  <a:txBody>
                    <a:bodyPr/>
                    <a:lstStyle/>
                    <a:p>
                      <a:pPr algn="r" fontAlgn="b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Základní škola a mateřská škola Puklice, příspěvková organizace</a:t>
                      </a:r>
                    </a:p>
                  </a:txBody>
                  <a:tcPr marL="5491" marR="5491" marT="5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91" marR="5491" marT="5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9865338"/>
                  </a:ext>
                </a:extLst>
              </a:tr>
              <a:tr h="109827">
                <a:tc>
                  <a:txBody>
                    <a:bodyPr/>
                    <a:lstStyle/>
                    <a:p>
                      <a:pPr algn="r" fontAlgn="b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Střední průmyslová škola stavební akademika Stanislava Bechyně, Havlíčkův Brod, Jihlavská 628</a:t>
                      </a:r>
                    </a:p>
                  </a:txBody>
                  <a:tcPr marL="5491" marR="5491" marT="5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91" marR="5491" marT="5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568518"/>
                  </a:ext>
                </a:extLst>
              </a:tr>
              <a:tr h="109827">
                <a:tc>
                  <a:txBody>
                    <a:bodyPr/>
                    <a:lstStyle/>
                    <a:p>
                      <a:pPr algn="r" fontAlgn="b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Střední škola informatiky a cestovního ruchu SČMSD Humpolec, s.r.o.</a:t>
                      </a:r>
                    </a:p>
                  </a:txBody>
                  <a:tcPr marL="5491" marR="5491" marT="5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91" marR="5491" marT="5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085853"/>
                  </a:ext>
                </a:extLst>
              </a:tr>
              <a:tr h="198786">
                <a:tc>
                  <a:txBody>
                    <a:bodyPr/>
                    <a:lstStyle/>
                    <a:p>
                      <a:pPr algn="r" fontAlgn="b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Obchodní akademie, Vyšší odborná škola zdravotnická a Střední zdravotnická škola, Střední odborná škola služeb a Jazyková škola s právem státní jazykové zkoušky Jihlava</a:t>
                      </a:r>
                    </a:p>
                  </a:txBody>
                  <a:tcPr marL="5491" marR="5491" marT="5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91" marR="5491" marT="5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7855528"/>
                  </a:ext>
                </a:extLst>
              </a:tr>
              <a:tr h="109827">
                <a:tc>
                  <a:txBody>
                    <a:bodyPr/>
                    <a:lstStyle/>
                    <a:p>
                      <a:pPr algn="r" fontAlgn="b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Střední odborná škola sociální u Matky Boží Jihlava</a:t>
                      </a:r>
                    </a:p>
                  </a:txBody>
                  <a:tcPr marL="5491" marR="5491" marT="5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91" marR="5491" marT="5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558457"/>
                  </a:ext>
                </a:extLst>
              </a:tr>
              <a:tr h="109827">
                <a:tc>
                  <a:txBody>
                    <a:bodyPr/>
                    <a:lstStyle/>
                    <a:p>
                      <a:pPr algn="r" fontAlgn="b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Základní škola Humpolec, Hálkova 591, okres Pelhřimov</a:t>
                      </a:r>
                    </a:p>
                  </a:txBody>
                  <a:tcPr marL="5491" marR="5491" marT="5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91" marR="5491" marT="5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239524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27C43E8-9244-4D49-A204-A3C5EF90E860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6450809" y="769588"/>
          <a:ext cx="3952648" cy="2409445"/>
        </p:xfrm>
        <a:graphic>
          <a:graphicData uri="http://schemas.openxmlformats.org/drawingml/2006/table">
            <a:tbl>
              <a:tblPr/>
              <a:tblGrid>
                <a:gridCol w="3064127">
                  <a:extLst>
                    <a:ext uri="{9D8B030D-6E8A-4147-A177-3AD203B41FA5}">
                      <a16:colId xmlns:a16="http://schemas.microsoft.com/office/drawing/2014/main" val="4229581980"/>
                    </a:ext>
                  </a:extLst>
                </a:gridCol>
                <a:gridCol w="888521">
                  <a:extLst>
                    <a:ext uri="{9D8B030D-6E8A-4147-A177-3AD203B41FA5}">
                      <a16:colId xmlns:a16="http://schemas.microsoft.com/office/drawing/2014/main" val="1883188861"/>
                    </a:ext>
                  </a:extLst>
                </a:gridCol>
              </a:tblGrid>
              <a:tr h="160701">
                <a:tc>
                  <a:txBody>
                    <a:bodyPr/>
                    <a:lstStyle/>
                    <a:p>
                      <a:pPr algn="r" fontAlgn="b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Název školy</a:t>
                      </a:r>
                    </a:p>
                  </a:txBody>
                  <a:tcPr marL="5491" marR="5491" marT="5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Zaměstnanci pozitivní</a:t>
                      </a:r>
                    </a:p>
                  </a:txBody>
                  <a:tcPr marL="5491" marR="5491" marT="5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509243"/>
                  </a:ext>
                </a:extLst>
              </a:tr>
              <a:tr h="349859">
                <a:tc>
                  <a:txBody>
                    <a:bodyPr/>
                    <a:lstStyle/>
                    <a:p>
                      <a:pPr algn="r" fontAlgn="b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Mateřská škola Krucemburk, okres Havlíčkův Brod</a:t>
                      </a:r>
                    </a:p>
                  </a:txBody>
                  <a:tcPr marL="4970" marR="4970" marT="497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970" marR="4970" marT="497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4381540"/>
                  </a:ext>
                </a:extLst>
              </a:tr>
              <a:tr h="349859">
                <a:tc>
                  <a:txBody>
                    <a:bodyPr/>
                    <a:lstStyle/>
                    <a:p>
                      <a:pPr algn="r" fontAlgn="b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Základní škola a Mateřská škola Dolní Heřmanice, příspěvková organizace</a:t>
                      </a:r>
                    </a:p>
                  </a:txBody>
                  <a:tcPr marL="4970" marR="4970" marT="49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970" marR="4970" marT="49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5365497"/>
                  </a:ext>
                </a:extLst>
              </a:tr>
              <a:tr h="349859">
                <a:tc>
                  <a:txBody>
                    <a:bodyPr/>
                    <a:lstStyle/>
                    <a:p>
                      <a:pPr algn="r" fontAlgn="b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Soukromý dětský domov, s.r.o.</a:t>
                      </a:r>
                    </a:p>
                  </a:txBody>
                  <a:tcPr marL="4970" marR="4970" marT="49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970" marR="4970" marT="49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8723064"/>
                  </a:ext>
                </a:extLst>
              </a:tr>
              <a:tr h="349859">
                <a:tc>
                  <a:txBody>
                    <a:bodyPr/>
                    <a:lstStyle/>
                    <a:p>
                      <a:pPr algn="r" fontAlgn="b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Mateřská škola Nížkov, příspěvková organizace</a:t>
                      </a:r>
                    </a:p>
                  </a:txBody>
                  <a:tcPr marL="4970" marR="4970" marT="49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970" marR="4970" marT="49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1828422"/>
                  </a:ext>
                </a:extLst>
              </a:tr>
              <a:tr h="349859">
                <a:tc>
                  <a:txBody>
                    <a:bodyPr/>
                    <a:lstStyle/>
                    <a:p>
                      <a:pPr algn="r" fontAlgn="b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Základní škola Vojnův Městec, okres Žďár nad Sázavou, příspěvková organizace</a:t>
                      </a:r>
                    </a:p>
                  </a:txBody>
                  <a:tcPr marL="4970" marR="4970" marT="49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970" marR="4970" marT="49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7789329"/>
                  </a:ext>
                </a:extLst>
              </a:tr>
              <a:tr h="349859">
                <a:tc>
                  <a:txBody>
                    <a:bodyPr/>
                    <a:lstStyle/>
                    <a:p>
                      <a:pPr algn="r" fontAlgn="b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Základní škola a mateřská škola, Studenec, okres Třebíč</a:t>
                      </a:r>
                    </a:p>
                  </a:txBody>
                  <a:tcPr marL="4970" marR="4970" marT="49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970" marR="4970" marT="49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6835285"/>
                  </a:ext>
                </a:extLst>
              </a:tr>
            </a:tbl>
          </a:graphicData>
        </a:graphic>
      </p:graphicFrame>
      <p:sp>
        <p:nvSpPr>
          <p:cNvPr id="5" name="TextovéPole 4"/>
          <p:cNvSpPr txBox="1"/>
          <p:nvPr/>
        </p:nvSpPr>
        <p:spPr>
          <a:xfrm>
            <a:off x="6513562" y="3424736"/>
            <a:ext cx="39526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Podkladem </a:t>
            </a:r>
            <a:r>
              <a:rPr kumimoji="0" lang="cs-CZ" sz="1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tabulek jsou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agregované výsledky testů hlášené přímo ze škol. Jde tedy o průběžná data bez následných konfirmací. </a:t>
            </a:r>
          </a:p>
        </p:txBody>
      </p:sp>
    </p:spTree>
    <p:extLst>
      <p:ext uri="{BB962C8B-B14F-4D97-AF65-F5344CB8AC3E}">
        <p14:creationId xmlns:p14="http://schemas.microsoft.com/office/powerpoint/2010/main" val="440835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64994" y="39452"/>
            <a:ext cx="11855555" cy="576000"/>
          </a:xfrm>
        </p:spPr>
        <p:txBody>
          <a:bodyPr/>
          <a:lstStyle/>
          <a:p>
            <a:pPr algn="ctr"/>
            <a:r>
              <a:rPr lang="cs-CZ" sz="2400" dirty="0"/>
              <a:t>Školy v kraji Vysočina 21.6 s pozitivními záchyty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4DF5B96-B658-45CB-A1E3-DA7BE297C952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/>
          </p:nvPr>
        </p:nvGraphicFramePr>
        <p:xfrm>
          <a:off x="161765" y="769588"/>
          <a:ext cx="5931006" cy="4957391"/>
        </p:xfrm>
        <a:graphic>
          <a:graphicData uri="http://schemas.openxmlformats.org/drawingml/2006/table">
            <a:tbl>
              <a:tblPr/>
              <a:tblGrid>
                <a:gridCol w="5342806">
                  <a:extLst>
                    <a:ext uri="{9D8B030D-6E8A-4147-A177-3AD203B41FA5}">
                      <a16:colId xmlns:a16="http://schemas.microsoft.com/office/drawing/2014/main" val="1473788872"/>
                    </a:ext>
                  </a:extLst>
                </a:gridCol>
                <a:gridCol w="588200">
                  <a:extLst>
                    <a:ext uri="{9D8B030D-6E8A-4147-A177-3AD203B41FA5}">
                      <a16:colId xmlns:a16="http://schemas.microsoft.com/office/drawing/2014/main" val="3679156805"/>
                    </a:ext>
                  </a:extLst>
                </a:gridCol>
              </a:tblGrid>
              <a:tr h="329480">
                <a:tc>
                  <a:txBody>
                    <a:bodyPr/>
                    <a:lstStyle/>
                    <a:p>
                      <a:pPr algn="r" fontAlgn="b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Název školy</a:t>
                      </a:r>
                    </a:p>
                  </a:txBody>
                  <a:tcPr marL="5491" marR="5491" marT="5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Žáci pozitivní</a:t>
                      </a:r>
                    </a:p>
                  </a:txBody>
                  <a:tcPr marL="5491" marR="5491" marT="5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8986717"/>
                  </a:ext>
                </a:extLst>
              </a:tr>
              <a:tr h="109827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Základní škola a Mateřská škola Hamry nad Sázavou, příspěvková organizace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3367511"/>
                  </a:ext>
                </a:extLst>
              </a:tr>
              <a:tr h="198786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Základní škola Jihlava, Kollárova 30, příspěvková organizace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6188487"/>
                  </a:ext>
                </a:extLst>
              </a:tr>
              <a:tr h="109827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Základní škola Náměšť nad Oslavou, Komenského 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5530901"/>
                  </a:ext>
                </a:extLst>
              </a:tr>
              <a:tr h="109827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Základní škola T. G. Masaryka Moravské Budějovice, náměstí Svobody 903, okres Třebíč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052854"/>
                  </a:ext>
                </a:extLst>
              </a:tr>
              <a:tr h="109827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Základní škola Velká Bíteš, příspěvková organizace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7147348"/>
                  </a:ext>
                </a:extLst>
              </a:tr>
              <a:tr h="109827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Základní škola Třebíč, ul. Kpt. Jaroše 836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753030"/>
                  </a:ext>
                </a:extLst>
              </a:tr>
              <a:tr h="109827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Základní škola a Mateřská škola Myslibořice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1607276"/>
                  </a:ext>
                </a:extLst>
              </a:tr>
              <a:tr h="109827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Základní škola Telč, Hradecká 234, příspěvková organizace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9940376"/>
                  </a:ext>
                </a:extLst>
              </a:tr>
              <a:tr h="109827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Základní škola Jihlava, E. Rošického 2, příspěvková organizace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9905049"/>
                  </a:ext>
                </a:extLst>
              </a:tr>
              <a:tr h="109827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Základní škola Jihlava, Křížová 33, příspěvková organizace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8490890"/>
                  </a:ext>
                </a:extLst>
              </a:tr>
              <a:tr h="109827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Základní škola Pelhřimov, Komenského 1465, příspěvková organizace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3226873"/>
                  </a:ext>
                </a:extLst>
              </a:tr>
              <a:tr h="109827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Katolické gymnázium Třebíč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7445824"/>
                  </a:ext>
                </a:extLst>
              </a:tr>
              <a:tr h="109827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Střední odborná škola, Střední odborné učiliště a Základní škola Třešť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2458129"/>
                  </a:ext>
                </a:extLst>
              </a:tr>
              <a:tr h="109827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Základní škola Žďár nad Sázavou, Švermova 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0933563"/>
                  </a:ext>
                </a:extLst>
              </a:tr>
              <a:tr h="109827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Základní škola Velké Meziříčí, Sokolovská 470/13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7409102"/>
                  </a:ext>
                </a:extLst>
              </a:tr>
              <a:tr h="109827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Základní škola a Mateřská škola Nové Veselí, příspěvková organizace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3511972"/>
                  </a:ext>
                </a:extLst>
              </a:tr>
              <a:tr h="109827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Základní škola a mateřská škola Křižanov, příspěvková organizace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4083780"/>
                  </a:ext>
                </a:extLst>
              </a:tr>
              <a:tr h="109827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Základní škola Náměšť nad Oslavou, Husova 579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40811"/>
                  </a:ext>
                </a:extLst>
              </a:tr>
              <a:tr h="109827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Základní škola a mateřská škola Třebíč, Bartuškova 700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9819447"/>
                  </a:ext>
                </a:extLst>
              </a:tr>
              <a:tr h="109827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Základní škola Třebíč, Horka-Domky, Václavské nám. 44/12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587145"/>
                  </a:ext>
                </a:extLst>
              </a:tr>
              <a:tr h="109827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Základní škola a mateřská škola Výčapy, příspěvková organizace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0459187"/>
                  </a:ext>
                </a:extLst>
              </a:tr>
              <a:tr h="109827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Základní škola a Mateřská škola T. G. Masaryka Rouchovany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6031463"/>
                  </a:ext>
                </a:extLst>
              </a:tr>
              <a:tr h="109827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Základní škola a Mateřská škola Kamenice, okr. Jihlava, příspěvková organizace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7154243"/>
                  </a:ext>
                </a:extLst>
              </a:tr>
              <a:tr h="109827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Základní škola Havlíčkův Brod, Nuselská 3240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3924399"/>
                  </a:ext>
                </a:extLst>
              </a:tr>
              <a:tr h="109827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Základní škola a Mateřská škola Žirovnice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8219380"/>
                  </a:ext>
                </a:extLst>
              </a:tr>
              <a:tr h="109827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Základní škola Humpolec, Hálkova 591, okres Pelhřimov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239524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27C43E8-9244-4D49-A204-A3C5EF90E860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/>
          </p:nvPr>
        </p:nvGraphicFramePr>
        <p:xfrm>
          <a:off x="6450809" y="769588"/>
          <a:ext cx="3952648" cy="1709727"/>
        </p:xfrm>
        <a:graphic>
          <a:graphicData uri="http://schemas.openxmlformats.org/drawingml/2006/table">
            <a:tbl>
              <a:tblPr/>
              <a:tblGrid>
                <a:gridCol w="3064127">
                  <a:extLst>
                    <a:ext uri="{9D8B030D-6E8A-4147-A177-3AD203B41FA5}">
                      <a16:colId xmlns:a16="http://schemas.microsoft.com/office/drawing/2014/main" val="4229581980"/>
                    </a:ext>
                  </a:extLst>
                </a:gridCol>
                <a:gridCol w="888521">
                  <a:extLst>
                    <a:ext uri="{9D8B030D-6E8A-4147-A177-3AD203B41FA5}">
                      <a16:colId xmlns:a16="http://schemas.microsoft.com/office/drawing/2014/main" val="1883188861"/>
                    </a:ext>
                  </a:extLst>
                </a:gridCol>
              </a:tblGrid>
              <a:tr h="160701">
                <a:tc>
                  <a:txBody>
                    <a:bodyPr/>
                    <a:lstStyle/>
                    <a:p>
                      <a:pPr algn="r" fontAlgn="b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Název školy</a:t>
                      </a:r>
                    </a:p>
                  </a:txBody>
                  <a:tcPr marL="5491" marR="5491" marT="5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Zaměstnanci pozitivní</a:t>
                      </a:r>
                    </a:p>
                  </a:txBody>
                  <a:tcPr marL="5491" marR="5491" marT="5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509243"/>
                  </a:ext>
                </a:extLst>
              </a:tr>
              <a:tr h="349859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Základní škola a mateřská škola Čáslavice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4381540"/>
                  </a:ext>
                </a:extLst>
              </a:tr>
              <a:tr h="349859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Katolické gymnázium Třebíč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5365497"/>
                  </a:ext>
                </a:extLst>
              </a:tr>
              <a:tr h="349859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Základní škola Třebíč, Benešova 585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8723064"/>
                  </a:ext>
                </a:extLst>
              </a:tr>
              <a:tr h="349859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Základní škola a mateřská škola, Studenec, okres Třebíč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6835285"/>
                  </a:ext>
                </a:extLst>
              </a:tr>
            </a:tbl>
          </a:graphicData>
        </a:graphic>
      </p:graphicFrame>
      <p:sp>
        <p:nvSpPr>
          <p:cNvPr id="5" name="TextovéPole 4"/>
          <p:cNvSpPr txBox="1"/>
          <p:nvPr/>
        </p:nvSpPr>
        <p:spPr>
          <a:xfrm>
            <a:off x="6450809" y="2633451"/>
            <a:ext cx="39526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Podkladem </a:t>
            </a:r>
            <a:r>
              <a:rPr kumimoji="0" lang="cs-CZ" sz="1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tabulek jsou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agregované výsledky testů hlášené přímo ze škol. Jde tedy o průběžná data bez následných konfirmací. </a:t>
            </a:r>
          </a:p>
        </p:txBody>
      </p:sp>
    </p:spTree>
    <p:extLst>
      <p:ext uri="{BB962C8B-B14F-4D97-AF65-F5344CB8AC3E}">
        <p14:creationId xmlns:p14="http://schemas.microsoft.com/office/powerpoint/2010/main" val="27112993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6748873|-10780376|-3468525|-5151986|-9539986|Markido&quot;,&quot;Id&quot;:&quot;6092a72d3433424d4497ed13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  <p:tag name="SLIDEFAB_CUSTOMSORTGLOBALLY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SHAPECONDITIONMETACTIONDELETE" val="False"/>
  <p:tag name="SLIDEFAB_EXPORTMODE" val="4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SHAPECONDITIONMETACTIONDELETE" val="True"/>
  <p:tag name="SLIDEFAB_EXPORTMODE" val="4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SHAPECONDITIONMETACTIONDELETE" val="False"/>
  <p:tag name="SLIDEFAB_EXPORTMODE" val="4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2"/>
  <p:tag name="SLIDEFAB_EXPORTMODE" val="2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2"/>
  <p:tag name="SLIDEFAB_EXPORTMODE" val="2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SHAPECONDITIONMETACTIONDELETE" val="True"/>
  <p:tag name="SLIDEFAB_EXPORTMODE" val="4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SHAPECONDITIONMETACTIONDELETE" val="False"/>
  <p:tag name="SLIDEFAB_EXPORTMODE" val="4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2"/>
  <p:tag name="SLIDEFAB_EXPORTMODE" val="2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SHAPECONDITIONMETACTIONDELETE" val="True"/>
  <p:tag name="SLIDEFAB_EXPORTMODE" val="4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SHAPECONDITIONMETACTIONDELETE" val="False"/>
  <p:tag name="SLIDEFAB_EXPORTMODE" val="4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2"/>
  <p:tag name="SLIDEFAB_EXPORTMODE" val="2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SHAPECONDITIONMETACTIONDELETE" val="True"/>
  <p:tag name="SLIDEFAB_EXPORTMODE" val="4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SHAPECONDITIONMETACTIONDELETE" val="True"/>
  <p:tag name="SLIDEFAB_EXPORTMODE" val="2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SHAPECONDITIONMETACTIONDELETE" val="False"/>
  <p:tag name="SLIDEFAB_EXPORTMODE" val="4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2"/>
  <p:tag name="SLIDEFAB_EXPORTMODE" val="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2"/>
  <p:tag name="SLIDEFAB_EXPORTMODE" val="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SHAPECONDITIONMETACTIONDELETE" val="True"/>
  <p:tag name="SLIDEFAB_EXPORTMODE" val="4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SHAPECONDITIONMETACTIONDELETE" val="False"/>
  <p:tag name="SLIDEFAB_EXPORTMODE" val="4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2"/>
  <p:tag name="SLIDEFAB_EXPORTMOD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SHAPECONDITIONMETACTIONDELETE" val="True"/>
  <p:tag name="SLIDEFAB_EXPORTMODE" val="2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SHAPECONDITIONMETACTIONDELETE" val="True"/>
  <p:tag name="SLIDEFAB_EXPORTMODE" val="4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SHAPECONDITIONMETACTIONDELETE" val="False"/>
  <p:tag name="SLIDEFAB_EXPORTMODE" val="4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2"/>
  <p:tag name="SLIDEFAB_EXPORTMODE" val="2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SHAPECONDITIONMETACTIONDELETE" val="True"/>
  <p:tag name="SLIDEFAB_EXPORTMODE" val="2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SHAPECONDITIONMETACTIONDELETE" val="False"/>
  <p:tag name="SLIDEFAB_EXPORTMODE" val="4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7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  <p:tag name="SLIDEFAB_SHAPECONDITIONMETACTIONDELETE" val="False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7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  <p:tag name="SLIDEFAB_RESIZEMODE" val="1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  <p:tag name="SLIDEFAB_RESIZEMODE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  <p:tag name="SLIDEFAB_SHAPECONDITIONMETACTIONDELETE" val="Tru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  <p:tag name="SLIDEFAB_SHAPECONDITIONMETACTIONDELETE" val="Fals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  <p:tag name="SLIDEFAB_SHAPECONDITIONMETACTIONDELETE" val="Tru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1_Motiv systému Office">
  <a:themeElements>
    <a:clrScheme name="Vlastní 2">
      <a:dk1>
        <a:srgbClr val="5F5F5F"/>
      </a:dk1>
      <a:lt1>
        <a:sysClr val="window" lastClr="FFFFFF"/>
      </a:lt1>
      <a:dk2>
        <a:srgbClr val="84848E"/>
      </a:dk2>
      <a:lt2>
        <a:srgbClr val="F2F2F2"/>
      </a:lt2>
      <a:accent1>
        <a:srgbClr val="E7B13D"/>
      </a:accent1>
      <a:accent2>
        <a:srgbClr val="3D67BC"/>
      </a:accent2>
      <a:accent3>
        <a:srgbClr val="274073"/>
      </a:accent3>
      <a:accent4>
        <a:srgbClr val="84848E"/>
      </a:accent4>
      <a:accent5>
        <a:srgbClr val="D8D8D8"/>
      </a:accent5>
      <a:accent6>
        <a:srgbClr val="DDDCE0"/>
      </a:accent6>
      <a:hlink>
        <a:srgbClr val="1919FF"/>
      </a:hlink>
      <a:folHlink>
        <a:srgbClr val="00005F"/>
      </a:folHlink>
    </a:clrScheme>
    <a:fontScheme name="Paliativní péč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3.xml><?xml version="1.0" encoding="utf-8"?>
<a:theme xmlns:a="http://schemas.openxmlformats.org/drawingml/2006/main" name="1_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2_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5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2805</TotalTime>
  <Words>5033</Words>
  <Application>Microsoft Office PowerPoint</Application>
  <PresentationFormat>Širokoúhlá obrazovka</PresentationFormat>
  <Paragraphs>984</Paragraphs>
  <Slides>32</Slides>
  <Notes>18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4</vt:i4>
      </vt:variant>
      <vt:variant>
        <vt:lpstr>Nadpisy snímků</vt:lpstr>
      </vt:variant>
      <vt:variant>
        <vt:i4>32</vt:i4>
      </vt:variant>
    </vt:vector>
  </HeadingPairs>
  <TitlesOfParts>
    <vt:vector size="40" baseType="lpstr">
      <vt:lpstr>Arial</vt:lpstr>
      <vt:lpstr>Arial (Základní text)</vt:lpstr>
      <vt:lpstr>Calibri</vt:lpstr>
      <vt:lpstr>Calibri Light</vt:lpstr>
      <vt:lpstr>1_Motiv systému Office</vt:lpstr>
      <vt:lpstr>5_Motiv Office</vt:lpstr>
      <vt:lpstr>1_Motiv Office</vt:lpstr>
      <vt:lpstr>12_Motiv Office</vt:lpstr>
      <vt:lpstr>Datová a informační základna  pro management pandemie COVID-19</vt:lpstr>
      <vt:lpstr>Harmonogram otevírání školských zařízení v krajích ČR 2021</vt:lpstr>
      <vt:lpstr>Kumulativní počet testů provedených přímo ve školách </vt:lpstr>
      <vt:lpstr>Prezentace aplikace PowerPoint</vt:lpstr>
      <vt:lpstr>Testy ve školách – průběžné výsledky (dle CFA) 12.4–22.6.2021 </vt:lpstr>
      <vt:lpstr>Testy ve školách – průběžné výsledky (dle CFA) 12.4–22.6.2021 </vt:lpstr>
      <vt:lpstr>Testy ve školách – průběžné výsledky dle krajů (přepočet na 100tis. testů)</vt:lpstr>
      <vt:lpstr>Školy v kraji Vysočina 14.6-20.6 s pozitivními záchyty</vt:lpstr>
      <vt:lpstr>Školy v kraji Vysočina 21.6 s pozitivními záchyty</vt:lpstr>
      <vt:lpstr>Testy ve školách – průběžné výsledky dle krajů (přepočet na 100tis. testů): ŽÁCI</vt:lpstr>
      <vt:lpstr>Testy ve školách – průběžné výsledky dle krajů (přepočet na 100tis. testů): ZAMĚSTNANCI</vt:lpstr>
      <vt:lpstr>Testy ve školách – souhrnné hodnocení </vt:lpstr>
      <vt:lpstr>Datová a informační základna  pro management pandemie COVID-19</vt:lpstr>
      <vt:lpstr>Prezentace aplikace PowerPoint</vt:lpstr>
      <vt:lpstr>Testy hlášení ze škol – průběžné výsledky</vt:lpstr>
      <vt:lpstr>Populační záchyty nákazy u dětí různých věkových kategorií</vt:lpstr>
      <vt:lpstr>Výsledky testů u dětí 5-15 let mezi 12.4 – 22.6.2021</vt:lpstr>
      <vt:lpstr>Výsledky testů u dětí 5-11 let mezi 12.4 – 22.6.2021</vt:lpstr>
      <vt:lpstr>Výsledky testů u dětí 12-15 let mezi 12.4 – 22.6.2021</vt:lpstr>
      <vt:lpstr>Výsledky testů u dětí 5-15 let mezi 14.6 – 20.6.2021</vt:lpstr>
      <vt:lpstr>Výsledky testů u dětí 5-11 let mezi 14.6 – 20.6.2021</vt:lpstr>
      <vt:lpstr>Výsledky testů u dětí 12-15 let mezi 14.6 – 20.6.2021</vt:lpstr>
      <vt:lpstr>Výsledky testů u dětí  - celkový přehled včetně neuzařeného hlášení v novém týdnu </vt:lpstr>
      <vt:lpstr>Datová a informační základna  pro management pandemie COVID-19</vt:lpstr>
      <vt:lpstr>Počty COVID-19 pozitivních v ČR na 100 000 v populaci</vt:lpstr>
      <vt:lpstr>Počty testů na 100 tis. dětí v čase</vt:lpstr>
      <vt:lpstr>Počty nově COVID-19 pozitivních na 100 testů u dětí v čase</vt:lpstr>
      <vt:lpstr>Nové případy za 7 dní na 100 000 obyvatel: srovnání krajů k 22.6.: 0–4 let</vt:lpstr>
      <vt:lpstr>Nové případy za 7 dní na 100 000 obyvatel: srovnání krajů k 22.6.: 5–11 let</vt:lpstr>
      <vt:lpstr>Nové případy za 7 dní na 100 000 obyvatel: srovnání krajů k 22.6.: 12–19 let</vt:lpstr>
      <vt:lpstr>Nové případy za 7 dní na 100 000 obyvatel: srovnání krajů k 21.6.: 12–15 let</vt:lpstr>
      <vt:lpstr>Nové případy za 7 dní na 100 000 obyvatel: srovnání krajů k 21.6.: 16–19 let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Martin Komenda</dc:creator>
  <cp:lastModifiedBy>Ladislav Dušek</cp:lastModifiedBy>
  <cp:revision>3233</cp:revision>
  <dcterms:created xsi:type="dcterms:W3CDTF">2020-03-16T10:06:11Z</dcterms:created>
  <dcterms:modified xsi:type="dcterms:W3CDTF">2021-06-24T05:17:35Z</dcterms:modified>
</cp:coreProperties>
</file>