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118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21.01.2022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21.01.2022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21. </a:t>
            </a:r>
            <a:r>
              <a:rPr lang="cs-CZ" b="1" dirty="0" smtClean="0"/>
              <a:t>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34115"/>
              </p:ext>
            </p:extLst>
          </p:nvPr>
        </p:nvGraphicFramePr>
        <p:xfrm>
          <a:off x="376606" y="813855"/>
          <a:ext cx="11519385" cy="4795637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2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102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863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není třeba omezovat provozy v nemocnicích regionu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situace klidná, předpokládáme potíže s nemocností personálu a personálem na OČR či v karanténě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Celková lůžková kapacita zlepšena – překlady mezi nemocnicemi jen ECMO.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 přetrvává ECMO kapacita dostatečná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smtClean="0"/>
              <a:t>Hodnocení situace v krajích od KKIP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04281"/>
              </p:ext>
            </p:extLst>
          </p:nvPr>
        </p:nvGraphicFramePr>
        <p:xfrm>
          <a:off x="434413" y="847512"/>
          <a:ext cx="11435203" cy="539622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1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7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zatížení C19 JIP (pokles zatím pouze o 1/3 v porovnání se špičkovým zatížením na podzim 2021). Nemocnost personálu zatím bez zásadního vlivu na provoz.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223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standardu, 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ZLK. Začínáme pociťovat nedostatek personálu z důvodu pozitivity či karantény.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222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Mírně navýšena elektivní péče, v intenzivní péči nadále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postcovidoví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(ZZ zatím nezadávají do DIP – informace zaslána)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98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JHC pokles C+ hospitalizovaných na standardu, JIP zatížené také méně, trvá hospitalizace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mimo ISIN. Využívání možnost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pracovní karantény.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21.1.2022 00:40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269</a:t>
            </a:r>
            <a:endParaRPr lang="cs-CZ" b="1" dirty="0" smtClean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4995"/>
              </p:ext>
            </p:extLst>
          </p:nvPr>
        </p:nvGraphicFramePr>
        <p:xfrm>
          <a:off x="228599" y="958368"/>
          <a:ext cx="9003324" cy="5361313"/>
        </p:xfrm>
        <a:graphic>
          <a:graphicData uri="http://schemas.openxmlformats.org/drawingml/2006/table">
            <a:tbl>
              <a:tblPr/>
              <a:tblGrid>
                <a:gridCol w="1911175">
                  <a:extLst>
                    <a:ext uri="{9D8B030D-6E8A-4147-A177-3AD203B41FA5}">
                      <a16:colId xmlns:a16="http://schemas.microsoft.com/office/drawing/2014/main" val="822224820"/>
                    </a:ext>
                  </a:extLst>
                </a:gridCol>
                <a:gridCol w="1170106">
                  <a:extLst>
                    <a:ext uri="{9D8B030D-6E8A-4147-A177-3AD203B41FA5}">
                      <a16:colId xmlns:a16="http://schemas.microsoft.com/office/drawing/2014/main" val="3101468764"/>
                    </a:ext>
                  </a:extLst>
                </a:gridCol>
                <a:gridCol w="1082349">
                  <a:extLst>
                    <a:ext uri="{9D8B030D-6E8A-4147-A177-3AD203B41FA5}">
                      <a16:colId xmlns:a16="http://schemas.microsoft.com/office/drawing/2014/main" val="2401104351"/>
                    </a:ext>
                  </a:extLst>
                </a:gridCol>
                <a:gridCol w="1079098">
                  <a:extLst>
                    <a:ext uri="{9D8B030D-6E8A-4147-A177-3AD203B41FA5}">
                      <a16:colId xmlns:a16="http://schemas.microsoft.com/office/drawing/2014/main" val="109579741"/>
                    </a:ext>
                  </a:extLst>
                </a:gridCol>
                <a:gridCol w="1118103">
                  <a:extLst>
                    <a:ext uri="{9D8B030D-6E8A-4147-A177-3AD203B41FA5}">
                      <a16:colId xmlns:a16="http://schemas.microsoft.com/office/drawing/2014/main" val="1543340151"/>
                    </a:ext>
                  </a:extLst>
                </a:gridCol>
                <a:gridCol w="1121353">
                  <a:extLst>
                    <a:ext uri="{9D8B030D-6E8A-4147-A177-3AD203B41FA5}">
                      <a16:colId xmlns:a16="http://schemas.microsoft.com/office/drawing/2014/main" val="142102234"/>
                    </a:ext>
                  </a:extLst>
                </a:gridCol>
                <a:gridCol w="1521140">
                  <a:extLst>
                    <a:ext uri="{9D8B030D-6E8A-4147-A177-3AD203B41FA5}">
                      <a16:colId xmlns:a16="http://schemas.microsoft.com/office/drawing/2014/main" val="67239161"/>
                    </a:ext>
                  </a:extLst>
                </a:gridCol>
              </a:tblGrid>
              <a:tr h="18739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749278"/>
                  </a:ext>
                </a:extLst>
              </a:tr>
              <a:tr h="18739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21.01. 2022, 11:00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868003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068411"/>
                  </a:ext>
                </a:extLst>
              </a:tr>
              <a:tr h="1873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621121"/>
                  </a:ext>
                </a:extLst>
              </a:tr>
              <a:tr h="65762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71599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517824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06991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618720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10926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78189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347493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64186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918093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31531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274372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115967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30871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409986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794213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380222"/>
                  </a:ext>
                </a:extLst>
              </a:tr>
              <a:tr h="187392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039643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22661"/>
                  </a:ext>
                </a:extLst>
              </a:tr>
              <a:tr h="18739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889607"/>
                  </a:ext>
                </a:extLst>
              </a:tr>
              <a:tr h="18739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78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56863"/>
              </p:ext>
            </p:extLst>
          </p:nvPr>
        </p:nvGraphicFramePr>
        <p:xfrm>
          <a:off x="202221" y="975948"/>
          <a:ext cx="9187963" cy="5385482"/>
        </p:xfrm>
        <a:graphic>
          <a:graphicData uri="http://schemas.openxmlformats.org/drawingml/2006/table">
            <a:tbl>
              <a:tblPr/>
              <a:tblGrid>
                <a:gridCol w="1950369">
                  <a:extLst>
                    <a:ext uri="{9D8B030D-6E8A-4147-A177-3AD203B41FA5}">
                      <a16:colId xmlns:a16="http://schemas.microsoft.com/office/drawing/2014/main" val="307714676"/>
                    </a:ext>
                  </a:extLst>
                </a:gridCol>
                <a:gridCol w="1194104">
                  <a:extLst>
                    <a:ext uri="{9D8B030D-6E8A-4147-A177-3AD203B41FA5}">
                      <a16:colId xmlns:a16="http://schemas.microsoft.com/office/drawing/2014/main" val="1218426373"/>
                    </a:ext>
                  </a:extLst>
                </a:gridCol>
                <a:gridCol w="1104545">
                  <a:extLst>
                    <a:ext uri="{9D8B030D-6E8A-4147-A177-3AD203B41FA5}">
                      <a16:colId xmlns:a16="http://schemas.microsoft.com/office/drawing/2014/main" val="799381200"/>
                    </a:ext>
                  </a:extLst>
                </a:gridCol>
                <a:gridCol w="1101229">
                  <a:extLst>
                    <a:ext uri="{9D8B030D-6E8A-4147-A177-3AD203B41FA5}">
                      <a16:colId xmlns:a16="http://schemas.microsoft.com/office/drawing/2014/main" val="2065365145"/>
                    </a:ext>
                  </a:extLst>
                </a:gridCol>
                <a:gridCol w="1141032">
                  <a:extLst>
                    <a:ext uri="{9D8B030D-6E8A-4147-A177-3AD203B41FA5}">
                      <a16:colId xmlns:a16="http://schemas.microsoft.com/office/drawing/2014/main" val="3517856446"/>
                    </a:ext>
                  </a:extLst>
                </a:gridCol>
                <a:gridCol w="1144349">
                  <a:extLst>
                    <a:ext uri="{9D8B030D-6E8A-4147-A177-3AD203B41FA5}">
                      <a16:colId xmlns:a16="http://schemas.microsoft.com/office/drawing/2014/main" val="3289255596"/>
                    </a:ext>
                  </a:extLst>
                </a:gridCol>
                <a:gridCol w="1552335">
                  <a:extLst>
                    <a:ext uri="{9D8B030D-6E8A-4147-A177-3AD203B41FA5}">
                      <a16:colId xmlns:a16="http://schemas.microsoft.com/office/drawing/2014/main" val="3897293188"/>
                    </a:ext>
                  </a:extLst>
                </a:gridCol>
              </a:tblGrid>
              <a:tr h="20318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105917"/>
                  </a:ext>
                </a:extLst>
              </a:tr>
              <a:tr h="18892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21.01. 2022, 11:00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05119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072816"/>
                  </a:ext>
                </a:extLst>
              </a:tr>
              <a:tr h="1871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643965"/>
                  </a:ext>
                </a:extLst>
              </a:tr>
              <a:tr h="68149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76537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20918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639231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103867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094609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54016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828129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510711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53345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762246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90011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854565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790340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14293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153813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881602"/>
                  </a:ext>
                </a:extLst>
              </a:tr>
              <a:tr h="187105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74259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788373"/>
                  </a:ext>
                </a:extLst>
              </a:tr>
              <a:tr h="18710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390986"/>
                  </a:ext>
                </a:extLst>
              </a:tr>
              <a:tr h="18710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35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21.1.2022 00:40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1 </a:t>
            </a:r>
            <a:r>
              <a:rPr lang="cs-CZ" sz="2000" b="1" dirty="0" smtClean="0"/>
              <a:t>303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22336"/>
              </p:ext>
            </p:extLst>
          </p:nvPr>
        </p:nvGraphicFramePr>
        <p:xfrm>
          <a:off x="332818" y="976670"/>
          <a:ext cx="8033576" cy="5310099"/>
        </p:xfrm>
        <a:graphic>
          <a:graphicData uri="http://schemas.openxmlformats.org/drawingml/2006/table">
            <a:tbl>
              <a:tblPr/>
              <a:tblGrid>
                <a:gridCol w="1632818">
                  <a:extLst>
                    <a:ext uri="{9D8B030D-6E8A-4147-A177-3AD203B41FA5}">
                      <a16:colId xmlns:a16="http://schemas.microsoft.com/office/drawing/2014/main" val="2952059255"/>
                    </a:ext>
                  </a:extLst>
                </a:gridCol>
                <a:gridCol w="999685">
                  <a:extLst>
                    <a:ext uri="{9D8B030D-6E8A-4147-A177-3AD203B41FA5}">
                      <a16:colId xmlns:a16="http://schemas.microsoft.com/office/drawing/2014/main" val="2660063523"/>
                    </a:ext>
                  </a:extLst>
                </a:gridCol>
                <a:gridCol w="924708">
                  <a:extLst>
                    <a:ext uri="{9D8B030D-6E8A-4147-A177-3AD203B41FA5}">
                      <a16:colId xmlns:a16="http://schemas.microsoft.com/office/drawing/2014/main" val="2021327141"/>
                    </a:ext>
                  </a:extLst>
                </a:gridCol>
                <a:gridCol w="921931">
                  <a:extLst>
                    <a:ext uri="{9D8B030D-6E8A-4147-A177-3AD203B41FA5}">
                      <a16:colId xmlns:a16="http://schemas.microsoft.com/office/drawing/2014/main" val="1143099430"/>
                    </a:ext>
                  </a:extLst>
                </a:gridCol>
                <a:gridCol w="955254">
                  <a:extLst>
                    <a:ext uri="{9D8B030D-6E8A-4147-A177-3AD203B41FA5}">
                      <a16:colId xmlns:a16="http://schemas.microsoft.com/office/drawing/2014/main" val="292970517"/>
                    </a:ext>
                  </a:extLst>
                </a:gridCol>
                <a:gridCol w="1299590">
                  <a:extLst>
                    <a:ext uri="{9D8B030D-6E8A-4147-A177-3AD203B41FA5}">
                      <a16:colId xmlns:a16="http://schemas.microsoft.com/office/drawing/2014/main" val="3849155792"/>
                    </a:ext>
                  </a:extLst>
                </a:gridCol>
                <a:gridCol w="1299590">
                  <a:extLst>
                    <a:ext uri="{9D8B030D-6E8A-4147-A177-3AD203B41FA5}">
                      <a16:colId xmlns:a16="http://schemas.microsoft.com/office/drawing/2014/main" val="1702649411"/>
                    </a:ext>
                  </a:extLst>
                </a:gridCol>
              </a:tblGrid>
              <a:tr h="2048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19827"/>
                  </a:ext>
                </a:extLst>
              </a:tr>
              <a:tr h="20483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21.01. 2022, 11:00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985787"/>
                  </a:ext>
                </a:extLst>
              </a:tr>
              <a:tr h="17595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30917"/>
                  </a:ext>
                </a:extLst>
              </a:tr>
              <a:tr h="2048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36382"/>
                  </a:ext>
                </a:extLst>
              </a:tr>
              <a:tr h="55598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81815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55091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37110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06106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31440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4887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17784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0256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12524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147862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46250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67726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94344"/>
                  </a:ext>
                </a:extLst>
              </a:tr>
              <a:tr h="1828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191815"/>
                  </a:ext>
                </a:extLst>
              </a:tr>
              <a:tr h="19020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49451"/>
                  </a:ext>
                </a:extLst>
              </a:tr>
              <a:tr h="197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22 812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84894"/>
                  </a:ext>
                </a:extLst>
              </a:tr>
              <a:tr h="182889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27837"/>
                  </a:ext>
                </a:extLst>
              </a:tr>
              <a:tr h="17595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97256"/>
                  </a:ext>
                </a:extLst>
              </a:tr>
              <a:tr h="17595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90879"/>
                  </a:ext>
                </a:extLst>
              </a:tr>
              <a:tr h="18288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9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9051232" y="4326831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21.1.2022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11:10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889023" y="2034581"/>
            <a:ext cx="2955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všechna ZZ o aktualizaci</a:t>
            </a:r>
          </a:p>
          <a:p>
            <a:pPr algn="ctr"/>
            <a:r>
              <a:rPr lang="cs-CZ" dirty="0" smtClean="0"/>
              <a:t> volných lůžkových kapacit </a:t>
            </a:r>
          </a:p>
          <a:p>
            <a:pPr algn="ctr"/>
            <a:r>
              <a:rPr lang="cs-CZ" dirty="0" smtClean="0"/>
              <a:t>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29224"/>
              </p:ext>
            </p:extLst>
          </p:nvPr>
        </p:nvGraphicFramePr>
        <p:xfrm>
          <a:off x="1318847" y="1485745"/>
          <a:ext cx="5970953" cy="4261485"/>
        </p:xfrm>
        <a:graphic>
          <a:graphicData uri="http://schemas.openxmlformats.org/drawingml/2006/table">
            <a:tbl>
              <a:tblPr/>
              <a:tblGrid>
                <a:gridCol w="3238243">
                  <a:extLst>
                    <a:ext uri="{9D8B030D-6E8A-4147-A177-3AD203B41FA5}">
                      <a16:colId xmlns:a16="http://schemas.microsoft.com/office/drawing/2014/main" val="3709089991"/>
                    </a:ext>
                  </a:extLst>
                </a:gridCol>
                <a:gridCol w="791885">
                  <a:extLst>
                    <a:ext uri="{9D8B030D-6E8A-4147-A177-3AD203B41FA5}">
                      <a16:colId xmlns:a16="http://schemas.microsoft.com/office/drawing/2014/main" val="2916318408"/>
                    </a:ext>
                  </a:extLst>
                </a:gridCol>
                <a:gridCol w="1940825">
                  <a:extLst>
                    <a:ext uri="{9D8B030D-6E8A-4147-A177-3AD203B41FA5}">
                      <a16:colId xmlns:a16="http://schemas.microsoft.com/office/drawing/2014/main" val="163112969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Poslední 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627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Městská nemocnice Čáslav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 5:09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247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JESSENIA a.s., Rehabilitační nemocnice Beroun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22.12.2021 8:46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2072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05.01.2022 13:30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688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EUC Klinika Zlín a.s.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13.01.2022 7:47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820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Fakultní nemocnice Královské Vinohrady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17.01.2022 11:24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8903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kardiovaskulární a transplantační chirurgie Brno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18.01.2022 13:12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5966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Jablonec nad Nisou, p.o.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18.01.2022 14:47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48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Kladno,a.s.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18.01.2022 15:15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32128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Nový Jičín a.s.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18.01.2022 16:24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9096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18.01.2022 18:20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6628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Litoměřice, a.s.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18.01.2022 20:19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3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22056"/>
              </p:ext>
            </p:extLst>
          </p:nvPr>
        </p:nvGraphicFramePr>
        <p:xfrm>
          <a:off x="1522023" y="1993495"/>
          <a:ext cx="8652072" cy="311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389221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21.1.2022 0:40 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h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1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572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365132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852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54,2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269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30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189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70,3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460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29,2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303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230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14,6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686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52,7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273" y="3026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68136"/>
              </p:ext>
            </p:extLst>
          </p:nvPr>
        </p:nvGraphicFramePr>
        <p:xfrm>
          <a:off x="803513" y="1322691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21.1.2022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3603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37,3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98690" y="2927866"/>
            <a:ext cx="1039788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Dne 19.1. bylo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156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nově přijatých C+ pacientů a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132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 v ČR i vzhledem ke zvyšujícím se počtům pozitivních testů, nižší počty příjmů C+ pac, ve všech krajích obnovena elektivní operativa s omezením do 50 % </a:t>
            </a:r>
            <a:r>
              <a:rPr lang="cs-CZ" sz="17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méně</a:t>
            </a:r>
            <a:r>
              <a:rPr lang="cs-CZ" sz="1700" dirty="0">
                <a:latin typeface="Segoe UI" panose="020B0502040204020203" pitchFamily="34" charset="0"/>
                <a:cs typeface="Segoe UI" panose="020B0502040204020203" pitchFamily="34" charset="0"/>
              </a:rPr>
              <a:t>. Stále zatížení IP long-COVID pacienty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Dochází k úbytku personálu – nemocnost, OČR.</a:t>
            </a:r>
          </a:p>
          <a:p>
            <a:pPr lvl="1">
              <a:defRPr/>
            </a:pPr>
            <a:endParaRPr lang="cs-CZ" sz="17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 startAt="4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DIP – long-</a:t>
            </a:r>
            <a:r>
              <a:rPr lang="cs-CZ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pacienti k 20.1.2022 11:20 -&gt; 123 celkem, z toho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75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pac na JIP, z toho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58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pac na UPV/ECMO</a:t>
            </a: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454642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čtvrtý týden stoupá a pokles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podílu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 začíná stagnovat.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41807"/>
              </p:ext>
            </p:extLst>
          </p:nvPr>
        </p:nvGraphicFramePr>
        <p:xfrm>
          <a:off x="332646" y="832093"/>
          <a:ext cx="11405086" cy="514734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1854723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není třeba omezovat provozy v nemocnicích regionu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nadále trvá ,ale podařilo se navýšit pro ně kapacity poklesem obsazenosti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int.lůžek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+. Začínáme pociťovat dopad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personálního zabezpečení péče.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572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stabilní, kapacita standardní i IP pro C+ dostatečná, elektivní péče nadále částečně omezená ve prospěch COVID jednotek.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personálu i s ohledem na vysoký počet PN.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975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jednotlivých ZZ průběžně upravována kapacita C+ jednotek, v oblasti standardních lůžek t.č. cca obsazenost 50%, v IP zachována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Vzdor narůstajícímu počtu pozitivních výsledků AG a PCR je zatím v nemocnicích situace klidná s postupným návratem k elektivní operativě (stále s mírným omezením IP pro pooperační stavy).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6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35138"/>
              </p:ext>
            </p:extLst>
          </p:nvPr>
        </p:nvGraphicFramePr>
        <p:xfrm>
          <a:off x="288084" y="735512"/>
          <a:ext cx="11587543" cy="5522783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67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269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nadále trvá ,ale podařilo se navýšit pro ně kapacity poklesem obsazenosti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int.lůžek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+. Začínáme pociťovat dopad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personálního zabezpečení péče.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Pokles hospitalizovaných C+ pacientů standard/IP. Vyšší zátěž a potřeba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intenzivní péče. Nedostatek personálu v důsledku zvýšené nemocnosti, karantény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5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Personální bariéry k obnově normálního provozu - jednak otázka karantén a dále nejistota stran dalšího vývoje potřeby lůžek blokují větší rozvolnění v elektivní péči</a:t>
                      </a: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25819</TotalTime>
  <Words>1926</Words>
  <Application>Microsoft Office PowerPoint</Application>
  <PresentationFormat>Širokoúhlá obrazovka</PresentationFormat>
  <Paragraphs>562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1928</cp:revision>
  <cp:lastPrinted>2020-10-20T04:21:56Z</cp:lastPrinted>
  <dcterms:created xsi:type="dcterms:W3CDTF">2020-07-15T10:33:32Z</dcterms:created>
  <dcterms:modified xsi:type="dcterms:W3CDTF">2022-01-21T10:52:54Z</dcterms:modified>
</cp:coreProperties>
</file>