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0"/>
  </p:notesMasterIdLst>
  <p:handoutMasterIdLst>
    <p:handoutMasterId r:id="rId21"/>
  </p:handoutMasterIdLst>
  <p:sldIdLst>
    <p:sldId id="1277" r:id="rId4"/>
    <p:sldId id="1293" r:id="rId5"/>
    <p:sldId id="1294" r:id="rId6"/>
    <p:sldId id="1296" r:id="rId7"/>
    <p:sldId id="1359" r:id="rId8"/>
    <p:sldId id="1381" r:id="rId9"/>
    <p:sldId id="1382" r:id="rId10"/>
    <p:sldId id="1383" r:id="rId11"/>
    <p:sldId id="1373" r:id="rId12"/>
    <p:sldId id="1372" r:id="rId13"/>
    <p:sldId id="1376" r:id="rId14"/>
    <p:sldId id="1377" r:id="rId15"/>
    <p:sldId id="1343" r:id="rId16"/>
    <p:sldId id="1344" r:id="rId17"/>
    <p:sldId id="1345" r:id="rId18"/>
    <p:sldId id="1346" r:id="rId1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81"/>
            <p14:sldId id="1382"/>
            <p14:sldId id="1383"/>
            <p14:sldId id="1373"/>
            <p14:sldId id="1372"/>
            <p14:sldId id="1376"/>
            <p14:sldId id="1377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9A7-4D33-8040-2FEBD6AE11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Jihočeský kraj</c:v>
                </c:pt>
                <c:pt idx="3">
                  <c:v>Liberecký kraj</c:v>
                </c:pt>
                <c:pt idx="4">
                  <c:v>Pardubický kraj</c:v>
                </c:pt>
                <c:pt idx="5">
                  <c:v>Olomoucký kraj</c:v>
                </c:pt>
                <c:pt idx="6">
                  <c:v>Ústecký kraj</c:v>
                </c:pt>
                <c:pt idx="7">
                  <c:v>Plzeňský kraj</c:v>
                </c:pt>
                <c:pt idx="8">
                  <c:v>ČR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0.36342725704399997</c:v>
                </c:pt>
                <c:pt idx="1">
                  <c:v>0.330683624801</c:v>
                </c:pt>
                <c:pt idx="2">
                  <c:v>0.308445532435</c:v>
                </c:pt>
                <c:pt idx="3">
                  <c:v>0.27060270602699998</c:v>
                </c:pt>
                <c:pt idx="4">
                  <c:v>0.260821309655</c:v>
                </c:pt>
                <c:pt idx="5">
                  <c:v>0.241426611796</c:v>
                </c:pt>
                <c:pt idx="6">
                  <c:v>0.23997326203200001</c:v>
                </c:pt>
                <c:pt idx="7">
                  <c:v>0.23865755127400001</c:v>
                </c:pt>
                <c:pt idx="8">
                  <c:v>0.23090805052999999</c:v>
                </c:pt>
                <c:pt idx="9">
                  <c:v>0.20892274211</c:v>
                </c:pt>
                <c:pt idx="10">
                  <c:v>0.20494889725599999</c:v>
                </c:pt>
                <c:pt idx="11">
                  <c:v>0.188031161473</c:v>
                </c:pt>
                <c:pt idx="12">
                  <c:v>0.16985645932999999</c:v>
                </c:pt>
                <c:pt idx="13">
                  <c:v>0.123385939741</c:v>
                </c:pt>
                <c:pt idx="14">
                  <c:v>0.12137623446900001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08-428D-9590-EE58214A90A3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Jihomoravský kraj</c:v>
                </c:pt>
                <c:pt idx="4">
                  <c:v>Pardubický kraj</c:v>
                </c:pt>
                <c:pt idx="5">
                  <c:v>Jihočeský kraj</c:v>
                </c:pt>
                <c:pt idx="6">
                  <c:v>Zlínský kraj</c:v>
                </c:pt>
                <c:pt idx="7">
                  <c:v>Plzeňský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Olomoucký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0.41414141414099997</c:v>
                </c:pt>
                <c:pt idx="1">
                  <c:v>0.41350210970399998</c:v>
                </c:pt>
                <c:pt idx="2">
                  <c:v>0.36956521739100001</c:v>
                </c:pt>
                <c:pt idx="3">
                  <c:v>0.35990338164199998</c:v>
                </c:pt>
                <c:pt idx="4">
                  <c:v>0.32824427480899998</c:v>
                </c:pt>
                <c:pt idx="5">
                  <c:v>0.278911564625</c:v>
                </c:pt>
                <c:pt idx="6">
                  <c:v>0.27868852458999999</c:v>
                </c:pt>
                <c:pt idx="7">
                  <c:v>0.27125506072799999</c:v>
                </c:pt>
                <c:pt idx="8">
                  <c:v>0.26263463131699999</c:v>
                </c:pt>
                <c:pt idx="9">
                  <c:v>0.25581395348800001</c:v>
                </c:pt>
                <c:pt idx="10">
                  <c:v>0.245579567779</c:v>
                </c:pt>
                <c:pt idx="11">
                  <c:v>0.20304568527899999</c:v>
                </c:pt>
                <c:pt idx="12">
                  <c:v>0.17821782178199999</c:v>
                </c:pt>
                <c:pt idx="13">
                  <c:v>0.156626506024</c:v>
                </c:pt>
                <c:pt idx="14">
                  <c:v>0.145222929936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A4E-4A09-9DF7-4FEE22AA6BF2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Jihomoravský kraj</c:v>
                </c:pt>
                <c:pt idx="2">
                  <c:v>Kraj Vysočina</c:v>
                </c:pt>
                <c:pt idx="3">
                  <c:v>Jihočeský kraj</c:v>
                </c:pt>
                <c:pt idx="4">
                  <c:v>Středočeský kraj</c:v>
                </c:pt>
                <c:pt idx="5">
                  <c:v>Královéhradecký kraj</c:v>
                </c:pt>
                <c:pt idx="6">
                  <c:v>Ústecký kraj</c:v>
                </c:pt>
                <c:pt idx="7">
                  <c:v>ČR</c:v>
                </c:pt>
                <c:pt idx="8">
                  <c:v>Moravskoslezský kraj</c:v>
                </c:pt>
                <c:pt idx="9">
                  <c:v>Olomoucký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Liberecký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0.35869565217299998</c:v>
                </c:pt>
                <c:pt idx="1">
                  <c:v>0.30303030303</c:v>
                </c:pt>
                <c:pt idx="2">
                  <c:v>0.29032258064499999</c:v>
                </c:pt>
                <c:pt idx="3">
                  <c:v>0.265625</c:v>
                </c:pt>
                <c:pt idx="4">
                  <c:v>0.260869565217</c:v>
                </c:pt>
                <c:pt idx="5">
                  <c:v>0.254385964912</c:v>
                </c:pt>
                <c:pt idx="6">
                  <c:v>0.21848739495700001</c:v>
                </c:pt>
                <c:pt idx="7">
                  <c:v>0.18686131386800001</c:v>
                </c:pt>
                <c:pt idx="8">
                  <c:v>0.17475728155299999</c:v>
                </c:pt>
                <c:pt idx="9">
                  <c:v>0.17241379310300001</c:v>
                </c:pt>
                <c:pt idx="10">
                  <c:v>0.14516129032200001</c:v>
                </c:pt>
                <c:pt idx="11">
                  <c:v>0.144827586206</c:v>
                </c:pt>
                <c:pt idx="12">
                  <c:v>0.111111111111</c:v>
                </c:pt>
                <c:pt idx="13">
                  <c:v>8.4566596194000004E-2</c:v>
                </c:pt>
                <c:pt idx="14">
                  <c:v>6.9767441860000001E-2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839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2292</c:v>
                </c:pt>
                <c:pt idx="33">
                  <c:v>2495</c:v>
                </c:pt>
                <c:pt idx="34">
                  <c:v>2657</c:v>
                </c:pt>
                <c:pt idx="35">
                  <c:v>2799</c:v>
                </c:pt>
                <c:pt idx="36">
                  <c:v>2799</c:v>
                </c:pt>
                <c:pt idx="37">
                  <c:v>2950</c:v>
                </c:pt>
                <c:pt idx="38">
                  <c:v>3411</c:v>
                </c:pt>
                <c:pt idx="39">
                  <c:v>3609</c:v>
                </c:pt>
                <c:pt idx="40">
                  <c:v>3755</c:v>
                </c:pt>
                <c:pt idx="41">
                  <c:v>3884</c:v>
                </c:pt>
                <c:pt idx="42">
                  <c:v>4046</c:v>
                </c:pt>
                <c:pt idx="43">
                  <c:v>3987</c:v>
                </c:pt>
                <c:pt idx="44">
                  <c:v>4129</c:v>
                </c:pt>
                <c:pt idx="45">
                  <c:v>4777</c:v>
                </c:pt>
                <c:pt idx="46">
                  <c:v>4849</c:v>
                </c:pt>
                <c:pt idx="47">
                  <c:v>4812</c:v>
                </c:pt>
                <c:pt idx="48">
                  <c:v>5177</c:v>
                </c:pt>
                <c:pt idx="49">
                  <c:v>5302</c:v>
                </c:pt>
                <c:pt idx="50">
                  <c:v>5192</c:v>
                </c:pt>
                <c:pt idx="51">
                  <c:v>5392</c:v>
                </c:pt>
                <c:pt idx="52">
                  <c:v>5975</c:v>
                </c:pt>
                <c:pt idx="53">
                  <c:v>6097</c:v>
                </c:pt>
                <c:pt idx="54">
                  <c:v>6189</c:v>
                </c:pt>
                <c:pt idx="55">
                  <c:v>6259</c:v>
                </c:pt>
                <c:pt idx="56">
                  <c:v>6294</c:v>
                </c:pt>
                <c:pt idx="57">
                  <c:v>6076</c:v>
                </c:pt>
                <c:pt idx="58">
                  <c:v>6254</c:v>
                </c:pt>
                <c:pt idx="59">
                  <c:v>6911</c:v>
                </c:pt>
                <c:pt idx="60">
                  <c:v>6840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779</c:v>
                </c:pt>
                <c:pt idx="52">
                  <c:v>815</c:v>
                </c:pt>
                <c:pt idx="53">
                  <c:v>858</c:v>
                </c:pt>
                <c:pt idx="54">
                  <c:v>863</c:v>
                </c:pt>
                <c:pt idx="55">
                  <c:v>889</c:v>
                </c:pt>
                <c:pt idx="56">
                  <c:v>910</c:v>
                </c:pt>
                <c:pt idx="57">
                  <c:v>920</c:v>
                </c:pt>
                <c:pt idx="58">
                  <c:v>928</c:v>
                </c:pt>
                <c:pt idx="59">
                  <c:v>970</c:v>
                </c:pt>
                <c:pt idx="60">
                  <c:v>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04.12.2021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985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4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31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660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544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5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68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4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1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483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563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6133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4</a:t>
            </a:r>
            <a:r>
              <a:rPr lang="cs-CZ" b="1" dirty="0" smtClean="0"/>
              <a:t>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2A290B3-A2EE-4530-9710-BF16A1D9E2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4336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26.10.2020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6 200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6 527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30.11.2021</a:t>
            </a:r>
            <a:endParaRPr lang="cs-CZ" b="1" dirty="0"/>
          </a:p>
          <a:p>
            <a:pPr algn="ctr"/>
            <a:r>
              <a:rPr lang="cs-CZ" dirty="0" smtClean="0"/>
              <a:t>odpovídala </a:t>
            </a:r>
            <a:r>
              <a:rPr lang="cs-CZ" dirty="0"/>
              <a:t>ve srovnání s loňským podzimem datům z </a:t>
            </a:r>
            <a:r>
              <a:rPr lang="cs-CZ" b="1" dirty="0" smtClean="0"/>
              <a:t>26.10.2020</a:t>
            </a:r>
            <a:endParaRPr lang="cs-CZ" b="1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10" name="Zástupný obsah 7">
            <a:extLst>
              <a:ext uri="{FF2B5EF4-FFF2-40B4-BE49-F238E27FC236}">
                <a16:creationId xmlns:a16="http://schemas.microsoft.com/office/drawing/2014/main" id="{72F6A126-A101-4573-B135-F4C768A1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" y="984739"/>
            <a:ext cx="8592497" cy="5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1 208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1 282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1 297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9 878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8458"/>
              </p:ext>
            </p:extLst>
          </p:nvPr>
        </p:nvGraphicFramePr>
        <p:xfrm>
          <a:off x="367815" y="963978"/>
          <a:ext cx="11405086" cy="516320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Situace se zhoršuje, postupně navyšovány kapacity standardní i intenzivní péče, kde již minimální rezerva jednotek lůžek. Mnohde již na hraně možností, které jsou nižší než v jarních měsících.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krizová situace může i během hodin přejít v krizovou.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2734"/>
              </p:ext>
            </p:extLst>
          </p:nvPr>
        </p:nvGraphicFramePr>
        <p:xfrm>
          <a:off x="270500" y="990491"/>
          <a:ext cx="11587543" cy="532727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579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1843"/>
              </p:ext>
            </p:extLst>
          </p:nvPr>
        </p:nvGraphicFramePr>
        <p:xfrm>
          <a:off x="350228" y="664385"/>
          <a:ext cx="11519385" cy="598505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67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jednání KŠ: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Vysoká naplněnost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oddělení nemocnic, připravena redistribuce pacientů mezi nemocnicemi v kraji.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4</a:t>
            </a:r>
            <a:r>
              <a:rPr lang="cs-CZ" b="1" dirty="0" smtClean="0"/>
              <a:t>.12.2021 </a:t>
            </a:r>
            <a:r>
              <a:rPr lang="cs-CZ" b="1" dirty="0" smtClean="0"/>
              <a:t>00:26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933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44819"/>
              </p:ext>
            </p:extLst>
          </p:nvPr>
        </p:nvGraphicFramePr>
        <p:xfrm>
          <a:off x="332819" y="997525"/>
          <a:ext cx="10187399" cy="5325501"/>
        </p:xfrm>
        <a:graphic>
          <a:graphicData uri="http://schemas.openxmlformats.org/drawingml/2006/table">
            <a:tbl>
              <a:tblPr/>
              <a:tblGrid>
                <a:gridCol w="2296651">
                  <a:extLst>
                    <a:ext uri="{9D8B030D-6E8A-4147-A177-3AD203B41FA5}">
                      <a16:colId xmlns:a16="http://schemas.microsoft.com/office/drawing/2014/main" val="718574004"/>
                    </a:ext>
                  </a:extLst>
                </a:gridCol>
                <a:gridCol w="1308026">
                  <a:extLst>
                    <a:ext uri="{9D8B030D-6E8A-4147-A177-3AD203B41FA5}">
                      <a16:colId xmlns:a16="http://schemas.microsoft.com/office/drawing/2014/main" val="62130103"/>
                    </a:ext>
                  </a:extLst>
                </a:gridCol>
                <a:gridCol w="1292817">
                  <a:extLst>
                    <a:ext uri="{9D8B030D-6E8A-4147-A177-3AD203B41FA5}">
                      <a16:colId xmlns:a16="http://schemas.microsoft.com/office/drawing/2014/main" val="2495079279"/>
                    </a:ext>
                  </a:extLst>
                </a:gridCol>
                <a:gridCol w="1292817">
                  <a:extLst>
                    <a:ext uri="{9D8B030D-6E8A-4147-A177-3AD203B41FA5}">
                      <a16:colId xmlns:a16="http://schemas.microsoft.com/office/drawing/2014/main" val="529172122"/>
                    </a:ext>
                  </a:extLst>
                </a:gridCol>
                <a:gridCol w="1353656">
                  <a:extLst>
                    <a:ext uri="{9D8B030D-6E8A-4147-A177-3AD203B41FA5}">
                      <a16:colId xmlns:a16="http://schemas.microsoft.com/office/drawing/2014/main" val="3219637846"/>
                    </a:ext>
                  </a:extLst>
                </a:gridCol>
                <a:gridCol w="1076841">
                  <a:extLst>
                    <a:ext uri="{9D8B030D-6E8A-4147-A177-3AD203B41FA5}">
                      <a16:colId xmlns:a16="http://schemas.microsoft.com/office/drawing/2014/main" val="744742725"/>
                    </a:ext>
                  </a:extLst>
                </a:gridCol>
                <a:gridCol w="1566591">
                  <a:extLst>
                    <a:ext uri="{9D8B030D-6E8A-4147-A177-3AD203B41FA5}">
                      <a16:colId xmlns:a16="http://schemas.microsoft.com/office/drawing/2014/main" val="1534858905"/>
                    </a:ext>
                  </a:extLst>
                </a:gridCol>
              </a:tblGrid>
              <a:tr h="20909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26151"/>
                  </a:ext>
                </a:extLst>
              </a:tr>
              <a:tr h="20909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906867"/>
                  </a:ext>
                </a:extLst>
              </a:tr>
              <a:tr h="17324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00826"/>
                  </a:ext>
                </a:extLst>
              </a:tr>
              <a:tr h="1851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939192"/>
                  </a:ext>
                </a:extLst>
              </a:tr>
              <a:tr h="72285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225328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66718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687920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399031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75019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744002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31244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16086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368622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159973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27728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24344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579929"/>
                  </a:ext>
                </a:extLst>
              </a:tr>
              <a:tr h="179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63738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900"/>
                  </a:ext>
                </a:extLst>
              </a:tr>
              <a:tr h="1941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68513"/>
                  </a:ext>
                </a:extLst>
              </a:tr>
              <a:tr h="25389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32388"/>
                  </a:ext>
                </a:extLst>
              </a:tr>
              <a:tr h="17324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757466"/>
                  </a:ext>
                </a:extLst>
              </a:tr>
              <a:tr h="34051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933029"/>
                  </a:ext>
                </a:extLst>
              </a:tr>
              <a:tr h="17921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4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50834"/>
              </p:ext>
            </p:extLst>
          </p:nvPr>
        </p:nvGraphicFramePr>
        <p:xfrm>
          <a:off x="332819" y="969820"/>
          <a:ext cx="10261290" cy="5486397"/>
        </p:xfrm>
        <a:graphic>
          <a:graphicData uri="http://schemas.openxmlformats.org/drawingml/2006/table">
            <a:tbl>
              <a:tblPr/>
              <a:tblGrid>
                <a:gridCol w="2313309">
                  <a:extLst>
                    <a:ext uri="{9D8B030D-6E8A-4147-A177-3AD203B41FA5}">
                      <a16:colId xmlns:a16="http://schemas.microsoft.com/office/drawing/2014/main" val="1734777080"/>
                    </a:ext>
                  </a:extLst>
                </a:gridCol>
                <a:gridCol w="1317515">
                  <a:extLst>
                    <a:ext uri="{9D8B030D-6E8A-4147-A177-3AD203B41FA5}">
                      <a16:colId xmlns:a16="http://schemas.microsoft.com/office/drawing/2014/main" val="2234094802"/>
                    </a:ext>
                  </a:extLst>
                </a:gridCol>
                <a:gridCol w="1302194">
                  <a:extLst>
                    <a:ext uri="{9D8B030D-6E8A-4147-A177-3AD203B41FA5}">
                      <a16:colId xmlns:a16="http://schemas.microsoft.com/office/drawing/2014/main" val="3262039445"/>
                    </a:ext>
                  </a:extLst>
                </a:gridCol>
                <a:gridCol w="1302194">
                  <a:extLst>
                    <a:ext uri="{9D8B030D-6E8A-4147-A177-3AD203B41FA5}">
                      <a16:colId xmlns:a16="http://schemas.microsoft.com/office/drawing/2014/main" val="1744149451"/>
                    </a:ext>
                  </a:extLst>
                </a:gridCol>
                <a:gridCol w="1363474">
                  <a:extLst>
                    <a:ext uri="{9D8B030D-6E8A-4147-A177-3AD203B41FA5}">
                      <a16:colId xmlns:a16="http://schemas.microsoft.com/office/drawing/2014/main" val="3727317893"/>
                    </a:ext>
                  </a:extLst>
                </a:gridCol>
                <a:gridCol w="1084652">
                  <a:extLst>
                    <a:ext uri="{9D8B030D-6E8A-4147-A177-3AD203B41FA5}">
                      <a16:colId xmlns:a16="http://schemas.microsoft.com/office/drawing/2014/main" val="3129978798"/>
                    </a:ext>
                  </a:extLst>
                </a:gridCol>
                <a:gridCol w="1577952">
                  <a:extLst>
                    <a:ext uri="{9D8B030D-6E8A-4147-A177-3AD203B41FA5}">
                      <a16:colId xmlns:a16="http://schemas.microsoft.com/office/drawing/2014/main" val="2778939865"/>
                    </a:ext>
                  </a:extLst>
                </a:gridCol>
              </a:tblGrid>
              <a:tr h="2127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16804"/>
                  </a:ext>
                </a:extLst>
              </a:tr>
              <a:tr h="21990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14133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602849"/>
                  </a:ext>
                </a:extLst>
              </a:tr>
              <a:tr h="1963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51451"/>
                  </a:ext>
                </a:extLst>
              </a:tr>
              <a:tr h="7602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92453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94731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287731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03866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3052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143290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415515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62341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756342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409140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48908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474208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1885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2153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30010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93757"/>
                  </a:ext>
                </a:extLst>
              </a:tr>
              <a:tr h="19637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45133"/>
                  </a:ext>
                </a:extLst>
              </a:tr>
              <a:tr h="19637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8597"/>
                  </a:ext>
                </a:extLst>
              </a:tr>
              <a:tr h="35813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204044"/>
                  </a:ext>
                </a:extLst>
              </a:tr>
              <a:tr h="18849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8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4.12.2021 </a:t>
            </a:r>
            <a:r>
              <a:rPr lang="cs-CZ" b="1" dirty="0" smtClean="0"/>
              <a:t>00:26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5 </a:t>
            </a:r>
            <a:r>
              <a:rPr lang="cs-CZ" sz="2000" b="1" dirty="0" smtClean="0"/>
              <a:t>853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63146"/>
              </p:ext>
            </p:extLst>
          </p:nvPr>
        </p:nvGraphicFramePr>
        <p:xfrm>
          <a:off x="332817" y="1010217"/>
          <a:ext cx="9153188" cy="5273396"/>
        </p:xfrm>
        <a:graphic>
          <a:graphicData uri="http://schemas.openxmlformats.org/drawingml/2006/table">
            <a:tbl>
              <a:tblPr/>
              <a:tblGrid>
                <a:gridCol w="2028964">
                  <a:extLst>
                    <a:ext uri="{9D8B030D-6E8A-4147-A177-3AD203B41FA5}">
                      <a16:colId xmlns:a16="http://schemas.microsoft.com/office/drawing/2014/main" val="1224114682"/>
                    </a:ext>
                  </a:extLst>
                </a:gridCol>
                <a:gridCol w="1155570">
                  <a:extLst>
                    <a:ext uri="{9D8B030D-6E8A-4147-A177-3AD203B41FA5}">
                      <a16:colId xmlns:a16="http://schemas.microsoft.com/office/drawing/2014/main" val="1917671797"/>
                    </a:ext>
                  </a:extLst>
                </a:gridCol>
                <a:gridCol w="1142134">
                  <a:extLst>
                    <a:ext uri="{9D8B030D-6E8A-4147-A177-3AD203B41FA5}">
                      <a16:colId xmlns:a16="http://schemas.microsoft.com/office/drawing/2014/main" val="1898799031"/>
                    </a:ext>
                  </a:extLst>
                </a:gridCol>
                <a:gridCol w="1142134">
                  <a:extLst>
                    <a:ext uri="{9D8B030D-6E8A-4147-A177-3AD203B41FA5}">
                      <a16:colId xmlns:a16="http://schemas.microsoft.com/office/drawing/2014/main" val="1567367605"/>
                    </a:ext>
                  </a:extLst>
                </a:gridCol>
                <a:gridCol w="1195880">
                  <a:extLst>
                    <a:ext uri="{9D8B030D-6E8A-4147-A177-3AD203B41FA5}">
                      <a16:colId xmlns:a16="http://schemas.microsoft.com/office/drawing/2014/main" val="1631888055"/>
                    </a:ext>
                  </a:extLst>
                </a:gridCol>
                <a:gridCol w="1383996">
                  <a:extLst>
                    <a:ext uri="{9D8B030D-6E8A-4147-A177-3AD203B41FA5}">
                      <a16:colId xmlns:a16="http://schemas.microsoft.com/office/drawing/2014/main" val="3999077935"/>
                    </a:ext>
                  </a:extLst>
                </a:gridCol>
                <a:gridCol w="1104510">
                  <a:extLst>
                    <a:ext uri="{9D8B030D-6E8A-4147-A177-3AD203B41FA5}">
                      <a16:colId xmlns:a16="http://schemas.microsoft.com/office/drawing/2014/main" val="721706688"/>
                    </a:ext>
                  </a:extLst>
                </a:gridCol>
              </a:tblGrid>
              <a:tr h="22217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3479"/>
                  </a:ext>
                </a:extLst>
              </a:tr>
              <a:tr h="22217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281771"/>
                  </a:ext>
                </a:extLst>
              </a:tr>
              <a:tr h="19678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926194"/>
                  </a:ext>
                </a:extLst>
              </a:tr>
              <a:tr h="2221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93457"/>
                  </a:ext>
                </a:extLst>
              </a:tr>
              <a:tr h="57766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344497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94726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8832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9537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67900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980281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61748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87710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67081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24689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709587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45137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85095"/>
                  </a:ext>
                </a:extLst>
              </a:tr>
              <a:tr h="1904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91720"/>
                  </a:ext>
                </a:extLst>
              </a:tr>
              <a:tr h="1967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33156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4226"/>
                  </a:ext>
                </a:extLst>
              </a:tr>
              <a:tr h="19043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33762"/>
                  </a:ext>
                </a:extLst>
              </a:tr>
              <a:tr h="19038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294483"/>
                  </a:ext>
                </a:extLst>
              </a:tr>
              <a:tr h="37441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435014"/>
                  </a:ext>
                </a:extLst>
              </a:tr>
              <a:tr h="19043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63492"/>
              </p:ext>
            </p:extLst>
          </p:nvPr>
        </p:nvGraphicFramePr>
        <p:xfrm>
          <a:off x="1283679" y="2182636"/>
          <a:ext cx="6284256" cy="2453640"/>
        </p:xfrm>
        <a:graphic>
          <a:graphicData uri="http://schemas.openxmlformats.org/drawingml/2006/table">
            <a:tbl>
              <a:tblPr/>
              <a:tblGrid>
                <a:gridCol w="3894991">
                  <a:extLst>
                    <a:ext uri="{9D8B030D-6E8A-4147-A177-3AD203B41FA5}">
                      <a16:colId xmlns:a16="http://schemas.microsoft.com/office/drawing/2014/main" val="2051997318"/>
                    </a:ext>
                  </a:extLst>
                </a:gridCol>
                <a:gridCol w="639751">
                  <a:extLst>
                    <a:ext uri="{9D8B030D-6E8A-4147-A177-3AD203B41FA5}">
                      <a16:colId xmlns:a16="http://schemas.microsoft.com/office/drawing/2014/main" val="269377338"/>
                    </a:ext>
                  </a:extLst>
                </a:gridCol>
                <a:gridCol w="1749514">
                  <a:extLst>
                    <a:ext uri="{9D8B030D-6E8A-4147-A177-3AD203B41FA5}">
                      <a16:colId xmlns:a16="http://schemas.microsoft.com/office/drawing/2014/main" val="345151304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651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</a:t>
                      </a:r>
                      <a:r>
                        <a:rPr lang="cs-CZ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o.p.s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23.11.2021 11:58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030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Rehab. Nemocnice Beroun Jessenia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30.11.2021. 8:08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139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Říčany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16:55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36663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Kutná Hora 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1.12.2021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14:25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1869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10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6918180" y="595853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:59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39974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28,0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25,6 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5664686" y="5830810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3.12.2021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22:59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9329847" y="4500230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6:13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6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08435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:56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71CF6092-C670-4948-A90F-E8887AF6CC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94554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17 001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10 665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5 486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14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22145</TotalTime>
  <Words>2496</Words>
  <Application>Microsoft Office PowerPoint</Application>
  <PresentationFormat>Širokoúhlá obrazovka</PresentationFormat>
  <Paragraphs>677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1630</cp:revision>
  <cp:lastPrinted>2020-10-20T04:21:56Z</cp:lastPrinted>
  <dcterms:created xsi:type="dcterms:W3CDTF">2020-07-15T10:33:32Z</dcterms:created>
  <dcterms:modified xsi:type="dcterms:W3CDTF">2021-12-04T14:43:56Z</dcterms:modified>
</cp:coreProperties>
</file>