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1277" r:id="rId3"/>
    <p:sldId id="1293" r:id="rId4"/>
    <p:sldId id="1294" r:id="rId5"/>
    <p:sldId id="1296" r:id="rId6"/>
    <p:sldId id="1371" r:id="rId7"/>
    <p:sldId id="1370" r:id="rId8"/>
    <p:sldId id="1343" r:id="rId9"/>
    <p:sldId id="1344" r:id="rId10"/>
    <p:sldId id="1345" r:id="rId11"/>
    <p:sldId id="1346" r:id="rId12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71"/>
            <p14:sldId id="1370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12.12.2021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12.12.2021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29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12. </a:t>
            </a:r>
            <a:r>
              <a:rPr lang="cs-CZ" b="1" dirty="0" smtClean="0"/>
              <a:t>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54947"/>
              </p:ext>
            </p:extLst>
          </p:nvPr>
        </p:nvGraphicFramePr>
        <p:xfrm>
          <a:off x="372867" y="838718"/>
          <a:ext cx="11435203" cy="3618504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C19 pacientů na standardních odděleních posledních 10 dnů osciluje nebo mírně klesá, narůstá počet pacientů na C19 JIP, včetně potřeby UPV. 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74794" y="2248063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12.12.2021 0:28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953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74679"/>
              </p:ext>
            </p:extLst>
          </p:nvPr>
        </p:nvGraphicFramePr>
        <p:xfrm>
          <a:off x="332816" y="1003591"/>
          <a:ext cx="9217585" cy="5289639"/>
        </p:xfrm>
        <a:graphic>
          <a:graphicData uri="http://schemas.openxmlformats.org/drawingml/2006/table">
            <a:tbl>
              <a:tblPr/>
              <a:tblGrid>
                <a:gridCol w="2078016">
                  <a:extLst>
                    <a:ext uri="{9D8B030D-6E8A-4147-A177-3AD203B41FA5}">
                      <a16:colId xmlns:a16="http://schemas.microsoft.com/office/drawing/2014/main" val="410715499"/>
                    </a:ext>
                  </a:extLst>
                </a:gridCol>
                <a:gridCol w="1183506">
                  <a:extLst>
                    <a:ext uri="{9D8B030D-6E8A-4147-A177-3AD203B41FA5}">
                      <a16:colId xmlns:a16="http://schemas.microsoft.com/office/drawing/2014/main" val="1081202133"/>
                    </a:ext>
                  </a:extLst>
                </a:gridCol>
                <a:gridCol w="1169745">
                  <a:extLst>
                    <a:ext uri="{9D8B030D-6E8A-4147-A177-3AD203B41FA5}">
                      <a16:colId xmlns:a16="http://schemas.microsoft.com/office/drawing/2014/main" val="3989495605"/>
                    </a:ext>
                  </a:extLst>
                </a:gridCol>
                <a:gridCol w="1169745">
                  <a:extLst>
                    <a:ext uri="{9D8B030D-6E8A-4147-A177-3AD203B41FA5}">
                      <a16:colId xmlns:a16="http://schemas.microsoft.com/office/drawing/2014/main" val="134938977"/>
                    </a:ext>
                  </a:extLst>
                </a:gridCol>
                <a:gridCol w="1224791">
                  <a:extLst>
                    <a:ext uri="{9D8B030D-6E8A-4147-A177-3AD203B41FA5}">
                      <a16:colId xmlns:a16="http://schemas.microsoft.com/office/drawing/2014/main" val="68716940"/>
                    </a:ext>
                  </a:extLst>
                </a:gridCol>
                <a:gridCol w="974328">
                  <a:extLst>
                    <a:ext uri="{9D8B030D-6E8A-4147-A177-3AD203B41FA5}">
                      <a16:colId xmlns:a16="http://schemas.microsoft.com/office/drawing/2014/main" val="3326261293"/>
                    </a:ext>
                  </a:extLst>
                </a:gridCol>
                <a:gridCol w="1417454">
                  <a:extLst>
                    <a:ext uri="{9D8B030D-6E8A-4147-A177-3AD203B41FA5}">
                      <a16:colId xmlns:a16="http://schemas.microsoft.com/office/drawing/2014/main" val="2914695573"/>
                    </a:ext>
                  </a:extLst>
                </a:gridCol>
              </a:tblGrid>
              <a:tr h="17566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oddělení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66051"/>
                  </a:ext>
                </a:extLst>
              </a:tr>
              <a:tr h="1756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12.12. 2021, 15:00 h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089951"/>
                  </a:ext>
                </a:extLst>
              </a:tr>
              <a:tr h="14554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814585"/>
                  </a:ext>
                </a:extLst>
              </a:tr>
              <a:tr h="1555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83360"/>
                  </a:ext>
                </a:extLst>
              </a:tr>
              <a:tr h="60728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28399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130571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967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345766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597633"/>
                  </a:ext>
                </a:extLst>
              </a:tr>
              <a:tr h="1568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571551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729941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852336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110703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157846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176366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255759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205339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610"/>
                  </a:ext>
                </a:extLst>
              </a:tr>
              <a:tr h="1693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675081"/>
                  </a:ext>
                </a:extLst>
              </a:tr>
              <a:tr h="1631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3 632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94966"/>
                  </a:ext>
                </a:extLst>
              </a:tr>
              <a:tr h="213301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62123"/>
                  </a:ext>
                </a:extLst>
              </a:tr>
              <a:tr h="14554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6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123608"/>
                  </a:ext>
                </a:extLst>
              </a:tr>
              <a:tr h="15056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19x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88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59769"/>
              </p:ext>
            </p:extLst>
          </p:nvPr>
        </p:nvGraphicFramePr>
        <p:xfrm>
          <a:off x="203509" y="964447"/>
          <a:ext cx="9199109" cy="5404585"/>
        </p:xfrm>
        <a:graphic>
          <a:graphicData uri="http://schemas.openxmlformats.org/drawingml/2006/table">
            <a:tbl>
              <a:tblPr/>
              <a:tblGrid>
                <a:gridCol w="2073850">
                  <a:extLst>
                    <a:ext uri="{9D8B030D-6E8A-4147-A177-3AD203B41FA5}">
                      <a16:colId xmlns:a16="http://schemas.microsoft.com/office/drawing/2014/main" val="3241296152"/>
                    </a:ext>
                  </a:extLst>
                </a:gridCol>
                <a:gridCol w="1181134">
                  <a:extLst>
                    <a:ext uri="{9D8B030D-6E8A-4147-A177-3AD203B41FA5}">
                      <a16:colId xmlns:a16="http://schemas.microsoft.com/office/drawing/2014/main" val="587684002"/>
                    </a:ext>
                  </a:extLst>
                </a:gridCol>
                <a:gridCol w="1167400">
                  <a:extLst>
                    <a:ext uri="{9D8B030D-6E8A-4147-A177-3AD203B41FA5}">
                      <a16:colId xmlns:a16="http://schemas.microsoft.com/office/drawing/2014/main" val="2370831712"/>
                    </a:ext>
                  </a:extLst>
                </a:gridCol>
                <a:gridCol w="1167400">
                  <a:extLst>
                    <a:ext uri="{9D8B030D-6E8A-4147-A177-3AD203B41FA5}">
                      <a16:colId xmlns:a16="http://schemas.microsoft.com/office/drawing/2014/main" val="2319567766"/>
                    </a:ext>
                  </a:extLst>
                </a:gridCol>
                <a:gridCol w="1222336">
                  <a:extLst>
                    <a:ext uri="{9D8B030D-6E8A-4147-A177-3AD203B41FA5}">
                      <a16:colId xmlns:a16="http://schemas.microsoft.com/office/drawing/2014/main" val="4125865705"/>
                    </a:ext>
                  </a:extLst>
                </a:gridCol>
                <a:gridCol w="972376">
                  <a:extLst>
                    <a:ext uri="{9D8B030D-6E8A-4147-A177-3AD203B41FA5}">
                      <a16:colId xmlns:a16="http://schemas.microsoft.com/office/drawing/2014/main" val="965494880"/>
                    </a:ext>
                  </a:extLst>
                </a:gridCol>
                <a:gridCol w="1414613">
                  <a:extLst>
                    <a:ext uri="{9D8B030D-6E8A-4147-A177-3AD203B41FA5}">
                      <a16:colId xmlns:a16="http://schemas.microsoft.com/office/drawing/2014/main" val="1239416764"/>
                    </a:ext>
                  </a:extLst>
                </a:gridCol>
              </a:tblGrid>
              <a:tr h="18613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028927"/>
                  </a:ext>
                </a:extLst>
              </a:tr>
              <a:tr h="18613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12.12. 2021, 15:00 h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0116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032172"/>
                  </a:ext>
                </a:extLst>
              </a:tr>
              <a:tr h="186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74842"/>
                  </a:ext>
                </a:extLst>
              </a:tr>
              <a:tr h="73050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255145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221816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371733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9107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441856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705121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090002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762205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249705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510241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03133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115380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81127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207573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846504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554984"/>
                  </a:ext>
                </a:extLst>
              </a:tr>
              <a:tr h="186130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898232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968136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119699"/>
                  </a:ext>
                </a:extLst>
              </a:tr>
              <a:tr h="18613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19x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5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12.12.2021 0:28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4</a:t>
            </a:r>
            <a:r>
              <a:rPr lang="cs-CZ" sz="2000" b="1" dirty="0"/>
              <a:t> </a:t>
            </a:r>
            <a:r>
              <a:rPr lang="cs-CZ" sz="2000" b="1" dirty="0" smtClean="0"/>
              <a:t>813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45185"/>
              </p:ext>
            </p:extLst>
          </p:nvPr>
        </p:nvGraphicFramePr>
        <p:xfrm>
          <a:off x="238262" y="1021941"/>
          <a:ext cx="9247743" cy="5281536"/>
        </p:xfrm>
        <a:graphic>
          <a:graphicData uri="http://schemas.openxmlformats.org/drawingml/2006/table">
            <a:tbl>
              <a:tblPr/>
              <a:tblGrid>
                <a:gridCol w="1758258">
                  <a:extLst>
                    <a:ext uri="{9D8B030D-6E8A-4147-A177-3AD203B41FA5}">
                      <a16:colId xmlns:a16="http://schemas.microsoft.com/office/drawing/2014/main" val="3992654720"/>
                    </a:ext>
                  </a:extLst>
                </a:gridCol>
                <a:gridCol w="1001393">
                  <a:extLst>
                    <a:ext uri="{9D8B030D-6E8A-4147-A177-3AD203B41FA5}">
                      <a16:colId xmlns:a16="http://schemas.microsoft.com/office/drawing/2014/main" val="1342062026"/>
                    </a:ext>
                  </a:extLst>
                </a:gridCol>
                <a:gridCol w="989748">
                  <a:extLst>
                    <a:ext uri="{9D8B030D-6E8A-4147-A177-3AD203B41FA5}">
                      <a16:colId xmlns:a16="http://schemas.microsoft.com/office/drawing/2014/main" val="2135637588"/>
                    </a:ext>
                  </a:extLst>
                </a:gridCol>
                <a:gridCol w="989748">
                  <a:extLst>
                    <a:ext uri="{9D8B030D-6E8A-4147-A177-3AD203B41FA5}">
                      <a16:colId xmlns:a16="http://schemas.microsoft.com/office/drawing/2014/main" val="693724380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1263655259"/>
                    </a:ext>
                  </a:extLst>
                </a:gridCol>
                <a:gridCol w="1199343">
                  <a:extLst>
                    <a:ext uri="{9D8B030D-6E8A-4147-A177-3AD203B41FA5}">
                      <a16:colId xmlns:a16="http://schemas.microsoft.com/office/drawing/2014/main" val="3349100378"/>
                    </a:ext>
                  </a:extLst>
                </a:gridCol>
                <a:gridCol w="957145">
                  <a:extLst>
                    <a:ext uri="{9D8B030D-6E8A-4147-A177-3AD203B41FA5}">
                      <a16:colId xmlns:a16="http://schemas.microsoft.com/office/drawing/2014/main" val="2687517037"/>
                    </a:ext>
                  </a:extLst>
                </a:gridCol>
                <a:gridCol w="1315783">
                  <a:extLst>
                    <a:ext uri="{9D8B030D-6E8A-4147-A177-3AD203B41FA5}">
                      <a16:colId xmlns:a16="http://schemas.microsoft.com/office/drawing/2014/main" val="1224876109"/>
                    </a:ext>
                  </a:extLst>
                </a:gridCol>
              </a:tblGrid>
              <a:tr h="19019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154981"/>
                  </a:ext>
                </a:extLst>
              </a:tr>
              <a:tr h="19019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12.12. 2021, 15:00 h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06643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809523"/>
                  </a:ext>
                </a:extLst>
              </a:tr>
              <a:tr h="1901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850419"/>
                  </a:ext>
                </a:extLst>
              </a:tr>
              <a:tr h="49450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901508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3 154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542728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33600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104073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1 615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753704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954360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419937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113092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570336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445870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119974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2 523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509135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739539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79666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203739"/>
                  </a:ext>
                </a:extLst>
              </a:tr>
              <a:tr h="183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22 762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6014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1 557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1 063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18780"/>
                  </a:ext>
                </a:extLst>
              </a:tr>
              <a:tr h="163022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598690"/>
                  </a:ext>
                </a:extLst>
              </a:tr>
              <a:tr h="15758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7258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48743"/>
                  </a:ext>
                </a:extLst>
              </a:tr>
              <a:tr h="16302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19x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84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Přehled hospitalizací C+ k 10.12.2021 0:30 hod.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8006"/>
              </p:ext>
            </p:extLst>
          </p:nvPr>
        </p:nvGraphicFramePr>
        <p:xfrm>
          <a:off x="879854" y="1378034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2163018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163018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1227513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935505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200" b="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20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 10.12.2021 0:30 hod.</a:t>
                      </a:r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200" b="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5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6321</a:t>
                      </a:r>
                      <a:endParaRPr lang="cs-CZ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3308 </a:t>
                      </a:r>
                      <a:r>
                        <a:rPr lang="cs-CZ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(52,3%)</a:t>
                      </a:r>
                      <a:endParaRPr lang="cs-CZ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očko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    </a:t>
                      </a:r>
                      <a:r>
                        <a:rPr lang="cs-CZ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(3,2%)</a:t>
                      </a:r>
                      <a:endParaRPr lang="cs-CZ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neočko</a:t>
                      </a:r>
                      <a:endParaRPr lang="cs-CZ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668 (66,8%)</a:t>
                      </a:r>
                      <a:endParaRPr lang="cs-CZ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Dokončené očko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2526  </a:t>
                      </a:r>
                      <a:r>
                        <a:rPr lang="cs-CZ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(40,5%)</a:t>
                      </a:r>
                      <a:endParaRPr lang="cs-CZ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5321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282    </a:t>
                      </a:r>
                      <a:r>
                        <a:rPr lang="cs-CZ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(4,5%)</a:t>
                      </a:r>
                      <a:endParaRPr lang="cs-CZ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neočko</a:t>
                      </a:r>
                      <a:endParaRPr lang="cs-CZ" sz="1400" b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2693 (50,6%)</a:t>
                      </a:r>
                      <a:endParaRPr lang="cs-CZ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94528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12.12.2021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28,8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26,2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78521" y="3577107"/>
            <a:ext cx="10568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NDLP, situace v krajích neměnná (omezený personál, zastavená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</a:t>
            </a:r>
          </a:p>
          <a:p>
            <a:pPr marL="342900" lvl="0" indent="-342900">
              <a:spcAft>
                <a:spcPts val="600"/>
              </a:spcAft>
              <a:buFontTx/>
              <a:buAutoNum type="arabicParenR"/>
              <a:defRPr/>
            </a:pP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Covid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vrtulníky PČR + AČR – přechod do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stand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by režimu (ukončení činnosti) od 11.12.2021 pro nevytíženost. Přechod do pohotovostního režimu by se řešil při zhoršující se situaci.</a:t>
            </a:r>
          </a:p>
          <a:p>
            <a:pPr marL="342900" lvl="0" indent="-342900">
              <a:spcAft>
                <a:spcPts val="600"/>
              </a:spcAft>
              <a:buFontTx/>
              <a:buAutoNum type="arabicParenR"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36778" y="2028328"/>
            <a:ext cx="5254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u="sng" dirty="0" smtClean="0"/>
              <a:t>Hodnocení:</a:t>
            </a:r>
          </a:p>
          <a:p>
            <a:r>
              <a:rPr lang="cs-CZ" dirty="0" smtClean="0"/>
              <a:t>Uvedené kapacity a obsazenost JIP v posledním týdnu oscilují kolem uvedených hodnot.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04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08184"/>
              </p:ext>
            </p:extLst>
          </p:nvPr>
        </p:nvGraphicFramePr>
        <p:xfrm>
          <a:off x="367815" y="761755"/>
          <a:ext cx="11405086" cy="6224448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</a:t>
                      </a:r>
                      <a:r>
                        <a:rPr lang="cs-CZ" sz="1300" b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hlasí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 </a:t>
                      </a:r>
                      <a:r>
                        <a:rPr lang="cs-CZ" sz="1300" b="0" kern="1200" baseline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kapacity  chirurgického JIP.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Situace na úrovni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plateau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“, maximalizovány kapacity standardní i intenzivní péče, menší rezerva lůžek zůstává. Další navýšení kapacit by ale již bylo velmi problematické. Krizovou situaci nelze nadále vyloučit.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4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JIPy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zastavená; akutní problémy jednotlivých ZZ řešeny ve spolupráci s dispečinkem ZZS MSK a/anebo mezi nemocničními transporty v rámci kraje, při stávajících trendech a predikcích by situace měla být nadále řešitelná v rámci kraje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20369"/>
              </p:ext>
            </p:extLst>
          </p:nvPr>
        </p:nvGraphicFramePr>
        <p:xfrm>
          <a:off x="279292" y="841021"/>
          <a:ext cx="11587543" cy="4813425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0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stagnace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07675"/>
              </p:ext>
            </p:extLst>
          </p:nvPr>
        </p:nvGraphicFramePr>
        <p:xfrm>
          <a:off x="350228" y="664385"/>
          <a:ext cx="11519385" cy="586334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22745</TotalTime>
  <Words>1904</Words>
  <Application>Microsoft Office PowerPoint</Application>
  <PresentationFormat>Širokoúhlá obrazovka</PresentationFormat>
  <Paragraphs>532</Paragraphs>
  <Slides>10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NDLP – Přehled hospitalizací C+ k 10.12.2021 0:30 hod.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Uživatel</cp:lastModifiedBy>
  <cp:revision>1692</cp:revision>
  <cp:lastPrinted>2020-10-20T04:21:56Z</cp:lastPrinted>
  <dcterms:created xsi:type="dcterms:W3CDTF">2020-07-15T10:33:32Z</dcterms:created>
  <dcterms:modified xsi:type="dcterms:W3CDTF">2021-12-12T15:12:13Z</dcterms:modified>
</cp:coreProperties>
</file>