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85" r:id="rId10"/>
    <p:sldId id="1343" r:id="rId11"/>
    <p:sldId id="1344" r:id="rId12"/>
    <p:sldId id="1345" r:id="rId13"/>
    <p:sldId id="1346" r:id="rId14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85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08.01.2022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8</a:t>
            </a:r>
            <a:r>
              <a:rPr lang="cs-CZ" b="1" dirty="0" smtClean="0"/>
              <a:t>. 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8871"/>
              </p:ext>
            </p:extLst>
          </p:nvPr>
        </p:nvGraphicFramePr>
        <p:xfrm>
          <a:off x="288084" y="735513"/>
          <a:ext cx="11587543" cy="601589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Zásadní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péči, deeskalace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reprofilizovaných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lůžek na běžný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režim. V připravenost opatření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péče tak IP pro variantu omikron či jiné mutace. Personál již delší dobu za hranou svých možností, převádění nevybrané dovolené, volna, podíl profesní frustrace…takže komplexní únava systému.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tlak na následnou péči. Vše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 je za hranou svých možností a kapacit, převádí již druhým rokem strašlivá kvanta dovolené a osobního volna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8078"/>
              </p:ext>
            </p:extLst>
          </p:nvPr>
        </p:nvGraphicFramePr>
        <p:xfrm>
          <a:off x="376606" y="805063"/>
          <a:ext cx="11519385" cy="5613314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32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969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největší zátěž.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Obecně stran personálu – spousta PN (mimo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Odchody ze ZZ- Někteří nechtějí zažít další vlnu.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747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9765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Vysoké %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IP, ECMO kapacita dostatečná.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Ticho před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omikronovou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bouří?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276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Největší zátěž zatím stále nemocnice Nové Město n/M.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11575"/>
              </p:ext>
            </p:extLst>
          </p:nvPr>
        </p:nvGraphicFramePr>
        <p:xfrm>
          <a:off x="434413" y="847512"/>
          <a:ext cx="11435203" cy="506634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C19 případů, stále poměrně vysoké počty na JIP. Očekávaný výpadek personálu v souvislosti s šířením varianty omikron způsobí velké problémy se zajištěním péče. Podpora HZS/AČR nadále zásadní.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ZLK, nelze spustit elektivní operativu.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Nadále identický problém – ARO/JIP zaplněny velkým množstvím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pacientů, většina z nich nadále na UPV a/anebo ECMO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8</a:t>
            </a:r>
            <a:r>
              <a:rPr lang="cs-CZ" b="1" dirty="0" smtClean="0"/>
              <a:t>.1.2022 00:40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479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67043"/>
              </p:ext>
            </p:extLst>
          </p:nvPr>
        </p:nvGraphicFramePr>
        <p:xfrm>
          <a:off x="526474" y="979052"/>
          <a:ext cx="9328725" cy="5282244"/>
        </p:xfrm>
        <a:graphic>
          <a:graphicData uri="http://schemas.openxmlformats.org/drawingml/2006/table">
            <a:tbl>
              <a:tblPr/>
              <a:tblGrid>
                <a:gridCol w="2048035">
                  <a:extLst>
                    <a:ext uri="{9D8B030D-6E8A-4147-A177-3AD203B41FA5}">
                      <a16:colId xmlns:a16="http://schemas.microsoft.com/office/drawing/2014/main" val="1589095073"/>
                    </a:ext>
                  </a:extLst>
                </a:gridCol>
                <a:gridCol w="1166432">
                  <a:extLst>
                    <a:ext uri="{9D8B030D-6E8A-4147-A177-3AD203B41FA5}">
                      <a16:colId xmlns:a16="http://schemas.microsoft.com/office/drawing/2014/main" val="3066250101"/>
                    </a:ext>
                  </a:extLst>
                </a:gridCol>
                <a:gridCol w="1152865">
                  <a:extLst>
                    <a:ext uri="{9D8B030D-6E8A-4147-A177-3AD203B41FA5}">
                      <a16:colId xmlns:a16="http://schemas.microsoft.com/office/drawing/2014/main" val="2057586463"/>
                    </a:ext>
                  </a:extLst>
                </a:gridCol>
                <a:gridCol w="1152865">
                  <a:extLst>
                    <a:ext uri="{9D8B030D-6E8A-4147-A177-3AD203B41FA5}">
                      <a16:colId xmlns:a16="http://schemas.microsoft.com/office/drawing/2014/main" val="3795724076"/>
                    </a:ext>
                  </a:extLst>
                </a:gridCol>
                <a:gridCol w="1207120">
                  <a:extLst>
                    <a:ext uri="{9D8B030D-6E8A-4147-A177-3AD203B41FA5}">
                      <a16:colId xmlns:a16="http://schemas.microsoft.com/office/drawing/2014/main" val="17331978"/>
                    </a:ext>
                  </a:extLst>
                </a:gridCol>
                <a:gridCol w="960270">
                  <a:extLst>
                    <a:ext uri="{9D8B030D-6E8A-4147-A177-3AD203B41FA5}">
                      <a16:colId xmlns:a16="http://schemas.microsoft.com/office/drawing/2014/main" val="886059139"/>
                    </a:ext>
                  </a:extLst>
                </a:gridCol>
                <a:gridCol w="1641138">
                  <a:extLst>
                    <a:ext uri="{9D8B030D-6E8A-4147-A177-3AD203B41FA5}">
                      <a16:colId xmlns:a16="http://schemas.microsoft.com/office/drawing/2014/main" val="352103079"/>
                    </a:ext>
                  </a:extLst>
                </a:gridCol>
              </a:tblGrid>
              <a:tr h="15404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29723"/>
                  </a:ext>
                </a:extLst>
              </a:tr>
              <a:tr h="15404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08.01. 2022, 11:00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72610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770411"/>
                  </a:ext>
                </a:extLst>
              </a:tr>
              <a:tr h="1540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6667"/>
                  </a:ext>
                </a:extLst>
              </a:tr>
              <a:tr h="6041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85447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16170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269127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832678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461464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262020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35378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20607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34307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814323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51166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352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857312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24002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83121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706076"/>
                  </a:ext>
                </a:extLst>
              </a:tr>
              <a:tr h="15404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35552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82279"/>
                  </a:ext>
                </a:extLst>
              </a:tr>
              <a:tr h="15404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70353"/>
                  </a:ext>
                </a:extLst>
              </a:tr>
              <a:tr h="15404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03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621"/>
              </p:ext>
            </p:extLst>
          </p:nvPr>
        </p:nvGraphicFramePr>
        <p:xfrm>
          <a:off x="489525" y="1015992"/>
          <a:ext cx="9448802" cy="5312783"/>
        </p:xfrm>
        <a:graphic>
          <a:graphicData uri="http://schemas.openxmlformats.org/drawingml/2006/table">
            <a:tbl>
              <a:tblPr/>
              <a:tblGrid>
                <a:gridCol w="2074396">
                  <a:extLst>
                    <a:ext uri="{9D8B030D-6E8A-4147-A177-3AD203B41FA5}">
                      <a16:colId xmlns:a16="http://schemas.microsoft.com/office/drawing/2014/main" val="623040341"/>
                    </a:ext>
                  </a:extLst>
                </a:gridCol>
                <a:gridCol w="1181444">
                  <a:extLst>
                    <a:ext uri="{9D8B030D-6E8A-4147-A177-3AD203B41FA5}">
                      <a16:colId xmlns:a16="http://schemas.microsoft.com/office/drawing/2014/main" val="2649594813"/>
                    </a:ext>
                  </a:extLst>
                </a:gridCol>
                <a:gridCol w="1167706">
                  <a:extLst>
                    <a:ext uri="{9D8B030D-6E8A-4147-A177-3AD203B41FA5}">
                      <a16:colId xmlns:a16="http://schemas.microsoft.com/office/drawing/2014/main" val="3575246026"/>
                    </a:ext>
                  </a:extLst>
                </a:gridCol>
                <a:gridCol w="1167706">
                  <a:extLst>
                    <a:ext uri="{9D8B030D-6E8A-4147-A177-3AD203B41FA5}">
                      <a16:colId xmlns:a16="http://schemas.microsoft.com/office/drawing/2014/main" val="2961218414"/>
                    </a:ext>
                  </a:extLst>
                </a:gridCol>
                <a:gridCol w="1222656">
                  <a:extLst>
                    <a:ext uri="{9D8B030D-6E8A-4147-A177-3AD203B41FA5}">
                      <a16:colId xmlns:a16="http://schemas.microsoft.com/office/drawing/2014/main" val="1865295352"/>
                    </a:ext>
                  </a:extLst>
                </a:gridCol>
                <a:gridCol w="972630">
                  <a:extLst>
                    <a:ext uri="{9D8B030D-6E8A-4147-A177-3AD203B41FA5}">
                      <a16:colId xmlns:a16="http://schemas.microsoft.com/office/drawing/2014/main" val="1745482308"/>
                    </a:ext>
                  </a:extLst>
                </a:gridCol>
                <a:gridCol w="1662264">
                  <a:extLst>
                    <a:ext uri="{9D8B030D-6E8A-4147-A177-3AD203B41FA5}">
                      <a16:colId xmlns:a16="http://schemas.microsoft.com/office/drawing/2014/main" val="1917581320"/>
                    </a:ext>
                  </a:extLst>
                </a:gridCol>
              </a:tblGrid>
              <a:tr h="16175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8892"/>
                  </a:ext>
                </a:extLst>
              </a:tr>
              <a:tr h="16645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08.01. 2022, 11:00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40846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69142"/>
                  </a:ext>
                </a:extLst>
              </a:tr>
              <a:tr h="1617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23475"/>
                  </a:ext>
                </a:extLst>
              </a:tr>
              <a:tr h="63442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88741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1549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92102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10422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27046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701146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9660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107679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842652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86056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132948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65273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39409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71380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56146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10712"/>
                  </a:ext>
                </a:extLst>
              </a:tr>
              <a:tr h="16175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874268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7363"/>
                  </a:ext>
                </a:extLst>
              </a:tr>
              <a:tr h="16175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42257"/>
                  </a:ext>
                </a:extLst>
              </a:tr>
              <a:tr h="16175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8</a:t>
            </a:r>
            <a:r>
              <a:rPr lang="cs-CZ" b="1" dirty="0" smtClean="0"/>
              <a:t>.1.2022 00:40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029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15055"/>
              </p:ext>
            </p:extLst>
          </p:nvPr>
        </p:nvGraphicFramePr>
        <p:xfrm>
          <a:off x="254911" y="896492"/>
          <a:ext cx="8473454" cy="5475720"/>
        </p:xfrm>
        <a:graphic>
          <a:graphicData uri="http://schemas.openxmlformats.org/drawingml/2006/table">
            <a:tbl>
              <a:tblPr/>
              <a:tblGrid>
                <a:gridCol w="1793009">
                  <a:extLst>
                    <a:ext uri="{9D8B030D-6E8A-4147-A177-3AD203B41FA5}">
                      <a16:colId xmlns:a16="http://schemas.microsoft.com/office/drawing/2014/main" val="3209255936"/>
                    </a:ext>
                  </a:extLst>
                </a:gridCol>
                <a:gridCol w="1021184">
                  <a:extLst>
                    <a:ext uri="{9D8B030D-6E8A-4147-A177-3AD203B41FA5}">
                      <a16:colId xmlns:a16="http://schemas.microsoft.com/office/drawing/2014/main" val="3890363425"/>
                    </a:ext>
                  </a:extLst>
                </a:gridCol>
                <a:gridCol w="1009309">
                  <a:extLst>
                    <a:ext uri="{9D8B030D-6E8A-4147-A177-3AD203B41FA5}">
                      <a16:colId xmlns:a16="http://schemas.microsoft.com/office/drawing/2014/main" val="2341683880"/>
                    </a:ext>
                  </a:extLst>
                </a:gridCol>
                <a:gridCol w="1009309">
                  <a:extLst>
                    <a:ext uri="{9D8B030D-6E8A-4147-A177-3AD203B41FA5}">
                      <a16:colId xmlns:a16="http://schemas.microsoft.com/office/drawing/2014/main" val="1190020556"/>
                    </a:ext>
                  </a:extLst>
                </a:gridCol>
                <a:gridCol w="1056808">
                  <a:extLst>
                    <a:ext uri="{9D8B030D-6E8A-4147-A177-3AD203B41FA5}">
                      <a16:colId xmlns:a16="http://schemas.microsoft.com/office/drawing/2014/main" val="2630785202"/>
                    </a:ext>
                  </a:extLst>
                </a:gridCol>
                <a:gridCol w="1436783">
                  <a:extLst>
                    <a:ext uri="{9D8B030D-6E8A-4147-A177-3AD203B41FA5}">
                      <a16:colId xmlns:a16="http://schemas.microsoft.com/office/drawing/2014/main" val="421247589"/>
                    </a:ext>
                  </a:extLst>
                </a:gridCol>
                <a:gridCol w="1147052">
                  <a:extLst>
                    <a:ext uri="{9D8B030D-6E8A-4147-A177-3AD203B41FA5}">
                      <a16:colId xmlns:a16="http://schemas.microsoft.com/office/drawing/2014/main" val="3574967768"/>
                    </a:ext>
                  </a:extLst>
                </a:gridCol>
              </a:tblGrid>
              <a:tr h="1461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17666"/>
                  </a:ext>
                </a:extLst>
              </a:tr>
              <a:tr h="1461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08.01. 2022, 11:00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805259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607463"/>
                  </a:ext>
                </a:extLst>
              </a:tr>
              <a:tr h="146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01202"/>
                  </a:ext>
                </a:extLst>
              </a:tr>
              <a:tr h="43087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57543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26759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28917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06289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32953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9087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50550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86245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63647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29569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1504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36145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69049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34187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8175"/>
                  </a:ext>
                </a:extLst>
              </a:tr>
              <a:tr h="1461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32775"/>
                  </a:ext>
                </a:extLst>
              </a:tr>
              <a:tr h="11663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84551"/>
                  </a:ext>
                </a:extLst>
              </a:tr>
              <a:tr h="1072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636460"/>
                  </a:ext>
                </a:extLst>
              </a:tr>
              <a:tr h="1809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95923"/>
                  </a:ext>
                </a:extLst>
              </a:tr>
              <a:tr h="14615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18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.1.2022 11:00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2791"/>
              </p:ext>
            </p:extLst>
          </p:nvPr>
        </p:nvGraphicFramePr>
        <p:xfrm>
          <a:off x="1345264" y="2313153"/>
          <a:ext cx="6569146" cy="2047452"/>
        </p:xfrm>
        <a:graphic>
          <a:graphicData uri="http://schemas.openxmlformats.org/drawingml/2006/table">
            <a:tbl>
              <a:tblPr/>
              <a:tblGrid>
                <a:gridCol w="409908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88029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Kroměřížská nemocnice a.s.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12:37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13:30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nemocnice u sv. Anny v Brně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15:01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Nový Jičín a.s.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16:05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21:32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58672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8.1.2022 0:40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2 508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(data</a:t>
                      </a:r>
                      <a:r>
                        <a:rPr lang="cs-CZ" sz="1400" b="0" baseline="0" dirty="0" smtClean="0">
                          <a:latin typeface="+mj-lt"/>
                          <a:cs typeface="Calibri" panose="020F0502020204030204" pitchFamily="34" charset="0"/>
                        </a:rPr>
                        <a:t> k 7.1.2022 0:29h)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1 566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(59,5 %)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479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92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(3,5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351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(73,3 %)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735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(27,9 %)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2 029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239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(9,1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1 198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587613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8.1.2022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3 614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803513" y="3270765"/>
            <a:ext cx="10953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7.1. bylo 128 nově přijatých C+ pacientů a 224 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situace, nižší počty příjmů C+ pac, nadále vysoká zátěž IP -&gt; long COVID pacienti vyžadující UPV/ECMO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postupné navyšování elektivní péče v některých krajích</a:t>
            </a:r>
          </a:p>
          <a:p>
            <a:pPr lvl="3"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personální stránka – je očekáván výpadek personálu v souvislosti s vlnou </a:t>
            </a:r>
            <a:r>
              <a:rPr lang="cs-CZ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Omicron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NDLP </a:t>
            </a:r>
            <a:r>
              <a:rPr lang="cs-CZ" dirty="0" smtClean="0"/>
              <a:t>– Změny hodnocení situace v krajích od KKIP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107472"/>
            <a:ext cx="11487705" cy="5135066"/>
          </a:xfrm>
        </p:spPr>
        <p:txBody>
          <a:bodyPr>
            <a:normAutofit lnSpcReduction="10000"/>
          </a:bodyPr>
          <a:lstStyle/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PHA – pokles akutních příjmů C+ pac, kapacity zabírají long-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stále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omezená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mírně uvolněna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, lůžka pro COVID+ s dostatečnou kapacitou při spíše nižším počtu příjmů. Část navýšených kapacit uzavřena, na úkor 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elektivy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“, udržována částečně navýšená kapacita standardní i IP péče v očekávání další vlny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epidemie.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zklidnění situace,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pokles C+ hospitalizovaných na standardu, JIP zatížené také méně, vysoký počet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nonCOVID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pacientů na JIP,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nelze spustit elektivní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operativu.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Stagnace C19 případů, vysoké počty na JIP. Očekávaný výpadek personálu v souvislosti s šířením varianty omikron způsobí velké problémy se zajištěním péče,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omezena 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KHK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- Dočasně pozastavena činnosti některých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+ jednotek, část COVID+ jednotek intenzivní péče pracuje nyní v hybridním režimu. Dočasně v závislosti na ZZ 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parciálně nebo plně obnovena operativa (do 20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MSK - ARO/JIP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velké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množství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postCOVID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“ pacientů, většina z nich nadále na UPV a/anebo ECMO,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pozastavena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JHČ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cs-CZ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omezená do 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20%.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 – celkové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do 20%,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stále největší zátěž </a:t>
            </a:r>
            <a:r>
              <a:rPr lang="cs-CZ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nem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Nové Město na Moravě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JHM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omezena o více než 50%,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Vysoké 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postkovidů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na lůžkách 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</a:p>
          <a:p>
            <a:pPr marL="342900" lvl="0" indent="-342900">
              <a:buClrTx/>
              <a:buFont typeface="+mj-lt"/>
              <a:buAutoNum type="arabicParenR"/>
              <a:defRPr/>
            </a:pP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PLK – zlepšení situace, </a:t>
            </a:r>
            <a:r>
              <a:rPr lang="cs-CZ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elektiva</a:t>
            </a:r>
            <a:r>
              <a:rPr lang="cs-CZ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nadále omezena o cca 60%,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Přetrvávají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postCOVid pacienti na </a:t>
            </a:r>
            <a:r>
              <a:rPr lang="pt-B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cs-CZ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stand</a:t>
            </a:r>
            <a:r>
              <a:rPr lang="cs-CZ" sz="1600" dirty="0">
                <a:latin typeface="Segoe UI" panose="020B0502040204020203" pitchFamily="34" charset="0"/>
                <a:cs typeface="Segoe UI" panose="020B0502040204020203" pitchFamily="34" charset="0"/>
              </a:rPr>
              <a:t> by opatření s ohledem na vizi omikron mutace</a:t>
            </a:r>
            <a:endParaRPr lang="cs-CZ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33277"/>
              </p:ext>
            </p:extLst>
          </p:nvPr>
        </p:nvGraphicFramePr>
        <p:xfrm>
          <a:off x="332646" y="735378"/>
          <a:ext cx="11405086" cy="5036646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situace,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stále omezená, odlišně v různých ZZ dle konkrétní situace. I přes to občas problém s příjmem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nízká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compliance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personálu vůči neočkovaným.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tento týden mírně uvolněn, onkologická aj. neodkladná operativa zcela bez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omezení.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zatím s dostatečnou kapacitou při spíše nižším počtu příjmů. Část navýšených kapacit uzavřena, na úkor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ale udržována částečně navýšená kapacita standardní i IP péče v očekávání další vlny epidemie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Dočasně pozastavena činnosti některých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jednotek, část COVID+ jednotek intenzivní péče pracuje nyní v hybridním režimu. Dočasně parciálně nebo plně obnovena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24394</TotalTime>
  <Words>2338</Words>
  <Application>Microsoft Office PowerPoint</Application>
  <PresentationFormat>Širokoúhlá obrazovka</PresentationFormat>
  <Paragraphs>560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NDLP – Změny hodnocení situace v krajích od KKIP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1851</cp:revision>
  <cp:lastPrinted>2020-10-20T04:21:56Z</cp:lastPrinted>
  <dcterms:created xsi:type="dcterms:W3CDTF">2020-07-15T10:33:32Z</dcterms:created>
  <dcterms:modified xsi:type="dcterms:W3CDTF">2022-01-08T10:06:04Z</dcterms:modified>
</cp:coreProperties>
</file>