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4"/>
  </p:notesMasterIdLst>
  <p:handoutMasterIdLst>
    <p:handoutMasterId r:id="rId15"/>
  </p:handoutMasterIdLst>
  <p:sldIdLst>
    <p:sldId id="1277" r:id="rId3"/>
    <p:sldId id="1293" r:id="rId4"/>
    <p:sldId id="1294" r:id="rId5"/>
    <p:sldId id="1296" r:id="rId6"/>
    <p:sldId id="1372" r:id="rId7"/>
    <p:sldId id="1371" r:id="rId8"/>
    <p:sldId id="1373" r:id="rId9"/>
    <p:sldId id="1343" r:id="rId10"/>
    <p:sldId id="1344" r:id="rId11"/>
    <p:sldId id="1345" r:id="rId12"/>
    <p:sldId id="1346" r:id="rId13"/>
  </p:sldIdLst>
  <p:sldSz cx="12192000" cy="6858000"/>
  <p:notesSz cx="6950075" cy="9236075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ýchozí oddíl" id="{FEEC50D9-8969-43BB-8724-35975469CB2C}">
          <p14:sldIdLst>
            <p14:sldId id="1277"/>
            <p14:sldId id="1293"/>
            <p14:sldId id="1294"/>
            <p14:sldId id="1296"/>
            <p14:sldId id="1372"/>
            <p14:sldId id="1371"/>
            <p14:sldId id="1373"/>
            <p14:sldId id="1343"/>
            <p14:sldId id="1344"/>
            <p14:sldId id="1345"/>
            <p14:sldId id="134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yselý Zdeněk Mgr." initials="KZM" lastIdx="1" clrIdx="0">
    <p:extLst>
      <p:ext uri="{19B8F6BF-5375-455C-9EA6-DF929625EA0E}">
        <p15:presenceInfo xmlns:p15="http://schemas.microsoft.com/office/powerpoint/2012/main" userId="S::kyselyz@mzcr.cz::e6a1abba-87fa-4d0d-8be7-ec655e9b706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B69"/>
    <a:srgbClr val="FF7575"/>
    <a:srgbClr val="FD783D"/>
    <a:srgbClr val="FF572F"/>
    <a:srgbClr val="FF7453"/>
    <a:srgbClr val="FF5D37"/>
    <a:srgbClr val="F1592F"/>
    <a:srgbClr val="FF3300"/>
    <a:srgbClr val="FFD243"/>
    <a:srgbClr val="FF7A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řední sty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Světlý sty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Střední styl 2 – zvýraznění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8603FDC-E32A-4AB5-989C-0864C3EAD2B8}" styleName="Styl s motivem 2 – zvýraznění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85BE263C-DBD7-4A20-BB59-AAB30ACAA65A}" styleName="Střední styl 3 – zvýraznění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Střední styl 3 – zvýraznění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301B821-A1FF-4177-AEE7-76D212191A09}" styleName="Střední styl 1 – zvýraznění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Světlý styl 2 – zvýraznění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81" autoAdjust="0"/>
    <p:restoredTop sz="94548" autoAdjust="0"/>
  </p:normalViewPr>
  <p:slideViewPr>
    <p:cSldViewPr snapToGrid="0">
      <p:cViewPr varScale="1">
        <p:scale>
          <a:sx n="109" d="100"/>
          <a:sy n="109" d="100"/>
        </p:scale>
        <p:origin x="888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-2784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12300" cy="4636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quarter" idx="1"/>
          </p:nvPr>
        </p:nvSpPr>
        <p:spPr>
          <a:xfrm>
            <a:off x="3936137" y="0"/>
            <a:ext cx="3012299" cy="4636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E88527-8C78-4670-A74D-468E88FB2658}" type="datetimeFigureOut">
              <a:rPr lang="cs-CZ" smtClean="0"/>
              <a:t>15.12.2021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2"/>
          </p:nvPr>
        </p:nvSpPr>
        <p:spPr>
          <a:xfrm>
            <a:off x="1" y="8772414"/>
            <a:ext cx="3012300" cy="46366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3"/>
          </p:nvPr>
        </p:nvSpPr>
        <p:spPr>
          <a:xfrm>
            <a:off x="3936137" y="8772414"/>
            <a:ext cx="3012299" cy="46366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5D0693-75AC-4F46-BBF1-1CD96A6AD73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004647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700" cy="46340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936767" y="0"/>
            <a:ext cx="3011700" cy="46340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F9534-E31E-47A6-B3B5-39567348889D}" type="datetimeFigureOut">
              <a:rPr lang="cs-CZ" smtClean="0"/>
              <a:t>15.12.2021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704850" y="1154113"/>
            <a:ext cx="5540375" cy="31162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95008" y="4444861"/>
            <a:ext cx="5560060" cy="363670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772669"/>
            <a:ext cx="3011700" cy="46340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936767" y="8772669"/>
            <a:ext cx="3011700" cy="46340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B4F48-45DA-4A93-94D7-4559DBB1A6C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277012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BFCB68-01F3-4028-943D-0453D67E25ED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7419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B4F48-45DA-4A93-94D7-4559DBB1A6C9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775059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45150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4548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9.jpe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4EC56048-479B-4CB1-B677-16A8618B9DB7}"/>
              </a:ext>
            </a:extLst>
          </p:cNvPr>
          <p:cNvSpPr/>
          <p:nvPr userDrawn="1"/>
        </p:nvSpPr>
        <p:spPr>
          <a:xfrm>
            <a:off x="-2154" y="5761783"/>
            <a:ext cx="12192000" cy="10962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19" name="Nadpis 1">
            <a:extLst>
              <a:ext uri="{FF2B5EF4-FFF2-40B4-BE49-F238E27FC236}">
                <a16:creationId xmlns:a16="http://schemas.microsoft.com/office/drawing/2014/main" id="{52EB2EA6-5A78-4E85-AE4C-221CA83B81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824755"/>
            <a:ext cx="9144000" cy="1071549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Hlavní nadpis prezentace</a:t>
            </a:r>
          </a:p>
        </p:txBody>
      </p:sp>
      <p:sp>
        <p:nvSpPr>
          <p:cNvPr id="20" name="Podnadpis 2">
            <a:extLst>
              <a:ext uri="{FF2B5EF4-FFF2-40B4-BE49-F238E27FC236}">
                <a16:creationId xmlns:a16="http://schemas.microsoft.com/office/drawing/2014/main" id="{070F9525-D336-4269-AB65-F312FD83E2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051604"/>
            <a:ext cx="9144000" cy="1071549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 prezentace</a:t>
            </a:r>
          </a:p>
        </p:txBody>
      </p:sp>
      <p:cxnSp>
        <p:nvCxnSpPr>
          <p:cNvPr id="9" name="Přímá spojnice 8">
            <a:extLst>
              <a:ext uri="{FF2B5EF4-FFF2-40B4-BE49-F238E27FC236}">
                <a16:creationId xmlns:a16="http://schemas.microsoft.com/office/drawing/2014/main" id="{9C6DB8DB-B4CE-44F2-A1F7-0115BA3B53A2}"/>
              </a:ext>
            </a:extLst>
          </p:cNvPr>
          <p:cNvCxnSpPr/>
          <p:nvPr userDrawn="1"/>
        </p:nvCxnSpPr>
        <p:spPr>
          <a:xfrm>
            <a:off x="20409" y="1324413"/>
            <a:ext cx="4910366" cy="0"/>
          </a:xfrm>
          <a:prstGeom prst="line">
            <a:avLst/>
          </a:prstGeom>
          <a:ln w="38100" cap="sq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Přímá spojnice 9">
            <a:extLst>
              <a:ext uri="{FF2B5EF4-FFF2-40B4-BE49-F238E27FC236}">
                <a16:creationId xmlns:a16="http://schemas.microsoft.com/office/drawing/2014/main" id="{A3FF7D14-88C2-4766-B102-07A71872BC84}"/>
              </a:ext>
            </a:extLst>
          </p:cNvPr>
          <p:cNvCxnSpPr/>
          <p:nvPr userDrawn="1"/>
        </p:nvCxnSpPr>
        <p:spPr>
          <a:xfrm>
            <a:off x="7264966" y="1324413"/>
            <a:ext cx="4910366" cy="0"/>
          </a:xfrm>
          <a:prstGeom prst="line">
            <a:avLst/>
          </a:prstGeom>
          <a:ln w="38100" cap="sq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Obrázek 10">
            <a:extLst>
              <a:ext uri="{FF2B5EF4-FFF2-40B4-BE49-F238E27FC236}">
                <a16:creationId xmlns:a16="http://schemas.microsoft.com/office/drawing/2014/main" id="{17C1E084-43DA-4F32-BC38-0A779DDC36A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332066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Grafický objekt 15">
            <a:extLst>
              <a:ext uri="{FF2B5EF4-FFF2-40B4-BE49-F238E27FC236}">
                <a16:creationId xmlns:a16="http://schemas.microsoft.com/office/drawing/2014/main" id="{2E38FE36-8704-4B15-B3ED-B5C034568E6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4" name="Grafický objekt 3">
            <a:extLst>
              <a:ext uri="{FF2B5EF4-FFF2-40B4-BE49-F238E27FC236}">
                <a16:creationId xmlns:a16="http://schemas.microsoft.com/office/drawing/2014/main" id="{48260FB5-167E-9443-AE69-16DC60C7836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3880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20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38200" y="1538340"/>
            <a:ext cx="10375900" cy="4568394"/>
          </a:xfrm>
        </p:spPr>
        <p:txBody>
          <a:bodyPr/>
          <a:lstStyle/>
          <a:p>
            <a:pPr lvl="0"/>
            <a:r>
              <a:rPr lang="cs-CZ" dirty="0"/>
              <a:t>Kliknutím lze upravit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9" name="Obdélník 8"/>
          <p:cNvSpPr/>
          <p:nvPr userDrawn="1"/>
        </p:nvSpPr>
        <p:spPr>
          <a:xfrm>
            <a:off x="11760000" y="6426000"/>
            <a:ext cx="432000" cy="432000"/>
          </a:xfrm>
          <a:prstGeom prst="rect">
            <a:avLst/>
          </a:prstGeom>
          <a:gradFill flip="none" rotWithShape="1">
            <a:gsLst>
              <a:gs pos="0">
                <a:srgbClr val="BA2C1C">
                  <a:shade val="30000"/>
                  <a:satMod val="115000"/>
                </a:srgbClr>
              </a:gs>
              <a:gs pos="50000">
                <a:srgbClr val="BA2C1C">
                  <a:shade val="67500"/>
                  <a:satMod val="115000"/>
                </a:srgbClr>
              </a:gs>
              <a:gs pos="100000">
                <a:srgbClr val="BA2C1C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1760000" y="6424418"/>
            <a:ext cx="432000" cy="433582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" name="Nadpis 1"/>
          <p:cNvSpPr>
            <a:spLocks noGrp="1"/>
          </p:cNvSpPr>
          <p:nvPr>
            <p:ph type="title"/>
          </p:nvPr>
        </p:nvSpPr>
        <p:spPr>
          <a:xfrm>
            <a:off x="838201" y="165100"/>
            <a:ext cx="8001000" cy="908050"/>
          </a:xfrm>
        </p:spPr>
        <p:txBody>
          <a:bodyPr>
            <a:normAutofit/>
          </a:bodyPr>
          <a:lstStyle>
            <a:lvl1pPr>
              <a:defRPr sz="3200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cxnSp>
        <p:nvCxnSpPr>
          <p:cNvPr id="13" name="Přímá spojnice 12"/>
          <p:cNvCxnSpPr/>
          <p:nvPr userDrawn="1"/>
        </p:nvCxnSpPr>
        <p:spPr>
          <a:xfrm flipV="1">
            <a:off x="0" y="1085179"/>
            <a:ext cx="12192000" cy="1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bdélník 7"/>
          <p:cNvSpPr/>
          <p:nvPr userDrawn="1"/>
        </p:nvSpPr>
        <p:spPr>
          <a:xfrm>
            <a:off x="1104900" y="6426000"/>
            <a:ext cx="10655100" cy="432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424417"/>
            <a:ext cx="1257300" cy="433583"/>
          </a:xfrm>
          <a:prstGeom prst="rect">
            <a:avLst/>
          </a:prstGeom>
        </p:spPr>
      </p:pic>
      <p:pic>
        <p:nvPicPr>
          <p:cNvPr id="2" name="Obrázek 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30052" y="97662"/>
            <a:ext cx="2661948" cy="911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735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 6"/>
          <p:cNvSpPr/>
          <p:nvPr userDrawn="1"/>
        </p:nvSpPr>
        <p:spPr>
          <a:xfrm>
            <a:off x="8127997" y="0"/>
            <a:ext cx="4064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shade val="30000"/>
                  <a:satMod val="115000"/>
                </a:schemeClr>
              </a:gs>
              <a:gs pos="5000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" name="Obdélník 11"/>
          <p:cNvSpPr/>
          <p:nvPr userDrawn="1"/>
        </p:nvSpPr>
        <p:spPr>
          <a:xfrm>
            <a:off x="8127997" y="4673599"/>
            <a:ext cx="4064003" cy="2184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539003" y="1135062"/>
            <a:ext cx="3241991" cy="1757362"/>
          </a:xfr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cs-CZ" sz="3200">
                <a:solidFill>
                  <a:srgbClr val="BA2C1C"/>
                </a:solidFill>
                <a:latin typeface="Arial Black" panose="020B0A04020102020204" pitchFamily="34" charset="0"/>
              </a:defRPr>
            </a:lvl1pPr>
          </a:lstStyle>
          <a:p>
            <a:pPr lvl="0" algn="ctr"/>
            <a:r>
              <a:rPr lang="cs-CZ" dirty="0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1921" y="644672"/>
            <a:ext cx="6483982" cy="5654528"/>
          </a:xfr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cs-CZ" sz="2400" dirty="0" smtClean="0"/>
            </a:lvl1pPr>
          </a:lstStyle>
          <a:p>
            <a:pPr marL="0" lvl="0" indent="0" algn="ctr">
              <a:buNone/>
            </a:pPr>
            <a:r>
              <a:rPr lang="cs-CZ" dirty="0"/>
              <a:t>Kliknutím lze upravit styly předlohy textu.</a:t>
            </a: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10369" y="5986922"/>
            <a:ext cx="2430126" cy="852293"/>
          </a:xfrm>
          <a:prstGeom prst="rect">
            <a:avLst/>
          </a:prstGeom>
        </p:spPr>
      </p:pic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1760000" y="6426000"/>
            <a:ext cx="432000" cy="4320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9" name="Přímá spojnice 8"/>
          <p:cNvCxnSpPr/>
          <p:nvPr userDrawn="1"/>
        </p:nvCxnSpPr>
        <p:spPr>
          <a:xfrm flipV="1">
            <a:off x="8128000" y="0"/>
            <a:ext cx="0" cy="6858000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Skupina 15"/>
          <p:cNvGrpSpPr/>
          <p:nvPr userDrawn="1"/>
        </p:nvGrpSpPr>
        <p:grpSpPr>
          <a:xfrm>
            <a:off x="9167650" y="3681252"/>
            <a:ext cx="1984694" cy="1984694"/>
            <a:chOff x="-4198256" y="-1833664"/>
            <a:chExt cx="6858000" cy="6858000"/>
          </a:xfrm>
        </p:grpSpPr>
        <p:sp>
          <p:nvSpPr>
            <p:cNvPr id="17" name="Ovál 16"/>
            <p:cNvSpPr/>
            <p:nvPr/>
          </p:nvSpPr>
          <p:spPr>
            <a:xfrm>
              <a:off x="-3308310" y="-943718"/>
              <a:ext cx="5049080" cy="50490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18" name="Obrázek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4198256" y="-1833664"/>
              <a:ext cx="6858000" cy="685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144558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lastní rozlože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ázek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Obdélník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Obdélník 1"/>
          <p:cNvSpPr/>
          <p:nvPr userDrawn="1"/>
        </p:nvSpPr>
        <p:spPr>
          <a:xfrm>
            <a:off x="1511300" y="6244853"/>
            <a:ext cx="10680700" cy="61314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5" name="Obrázek 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244853"/>
            <a:ext cx="1778000" cy="613147"/>
          </a:xfrm>
          <a:prstGeom prst="rect">
            <a:avLst/>
          </a:prstGeom>
        </p:spPr>
      </p:pic>
      <p:grpSp>
        <p:nvGrpSpPr>
          <p:cNvPr id="3" name="Skupina 2"/>
          <p:cNvGrpSpPr/>
          <p:nvPr userDrawn="1"/>
        </p:nvGrpSpPr>
        <p:grpSpPr>
          <a:xfrm>
            <a:off x="11023600" y="5681975"/>
            <a:ext cx="1041400" cy="1074956"/>
            <a:chOff x="10733618" y="5437836"/>
            <a:chExt cx="1375832" cy="1420164"/>
          </a:xfrm>
        </p:grpSpPr>
        <p:sp>
          <p:nvSpPr>
            <p:cNvPr id="8" name="Ovál 7"/>
            <p:cNvSpPr/>
            <p:nvPr userDrawn="1"/>
          </p:nvSpPr>
          <p:spPr>
            <a:xfrm>
              <a:off x="10974122" y="5757656"/>
              <a:ext cx="894824" cy="89482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10" name="Obrázek 9"/>
            <p:cNvPicPr>
              <a:picLocks noChangeAspect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733618" y="5437836"/>
              <a:ext cx="1375832" cy="14201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582659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20521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lastní rozlože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/>
          <p:cNvSpPr/>
          <p:nvPr userDrawn="1"/>
        </p:nvSpPr>
        <p:spPr>
          <a:xfrm rot="10800000">
            <a:off x="0" y="-1"/>
            <a:ext cx="12192000" cy="6858000"/>
          </a:xfrm>
          <a:prstGeom prst="rect">
            <a:avLst/>
          </a:prstGeom>
          <a:gradFill flip="none" rotWithShape="1">
            <a:gsLst>
              <a:gs pos="6000">
                <a:schemeClr val="tx1">
                  <a:lumMod val="65000"/>
                  <a:lumOff val="35000"/>
                </a:schemeClr>
              </a:gs>
              <a:gs pos="27000">
                <a:schemeClr val="tx1">
                  <a:lumMod val="85000"/>
                  <a:lumOff val="15000"/>
                </a:schemeClr>
              </a:gs>
              <a:gs pos="63000">
                <a:srgbClr val="00000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8" name="Obrázek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194424"/>
            <a:ext cx="2654300" cy="663576"/>
          </a:xfrm>
          <a:prstGeom prst="rect">
            <a:avLst/>
          </a:prstGeom>
        </p:spPr>
      </p:pic>
      <p:pic>
        <p:nvPicPr>
          <p:cNvPr id="10" name="Obrázek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600" y="2249716"/>
            <a:ext cx="2336800" cy="2336800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Obdélník 1"/>
          <p:cNvSpPr/>
          <p:nvPr userDrawn="1"/>
        </p:nvSpPr>
        <p:spPr>
          <a:xfrm>
            <a:off x="4221769" y="4683938"/>
            <a:ext cx="3748462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#</a:t>
            </a:r>
            <a:r>
              <a:rPr kumimoji="0" lang="cs-CZ" sz="2800" b="0" i="0" u="none" strike="noStrike" kern="1200" cap="none" spc="30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covidneversleeps</a:t>
            </a:r>
            <a:endParaRPr kumimoji="0" lang="cs-CZ" sz="2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858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dpis 1">
            <a:extLst>
              <a:ext uri="{FF2B5EF4-FFF2-40B4-BE49-F238E27FC236}">
                <a16:creationId xmlns:a16="http://schemas.microsoft.com/office/drawing/2014/main" id="{74A8D0C3-8828-4945-AE3F-F718697470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1"/>
            <a:ext cx="9885238" cy="896492"/>
          </a:xfrm>
        </p:spPr>
        <p:txBody>
          <a:bodyPr>
            <a:noAutofit/>
          </a:bodyPr>
          <a:lstStyle>
            <a:lvl1pPr>
              <a:defRPr sz="2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CC8B3D67-369B-4F24-8897-F0919A3E5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147" y="1652595"/>
            <a:ext cx="11487705" cy="4409893"/>
          </a:xfrm>
        </p:spPr>
        <p:txBody>
          <a:bodyPr/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569EDE3C-273C-4A62-8AE9-D7C37796420F}"/>
              </a:ext>
            </a:extLst>
          </p:cNvPr>
          <p:cNvCxnSpPr/>
          <p:nvPr userDrawn="1"/>
        </p:nvCxnSpPr>
        <p:spPr>
          <a:xfrm flipV="1">
            <a:off x="0" y="896493"/>
            <a:ext cx="10218057" cy="1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Přímá spojnice 12">
            <a:extLst>
              <a:ext uri="{FF2B5EF4-FFF2-40B4-BE49-F238E27FC236}">
                <a16:creationId xmlns:a16="http://schemas.microsoft.com/office/drawing/2014/main" id="{DD8FE222-C5DA-489E-A8D2-33FE8FCEBFB9}"/>
              </a:ext>
            </a:extLst>
          </p:cNvPr>
          <p:cNvCxnSpPr/>
          <p:nvPr userDrawn="1"/>
        </p:nvCxnSpPr>
        <p:spPr>
          <a:xfrm>
            <a:off x="11826903" y="896492"/>
            <a:ext cx="365097" cy="0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Obrázek 13">
            <a:extLst>
              <a:ext uri="{FF2B5EF4-FFF2-40B4-BE49-F238E27FC236}">
                <a16:creationId xmlns:a16="http://schemas.microsoft.com/office/drawing/2014/main" id="{89115CFD-E318-44F9-9C3F-F0D1DFB0851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8781" y="226273"/>
            <a:ext cx="1340438" cy="1340438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Obdélník 14">
            <a:extLst>
              <a:ext uri="{FF2B5EF4-FFF2-40B4-BE49-F238E27FC236}">
                <a16:creationId xmlns:a16="http://schemas.microsoft.com/office/drawing/2014/main" id="{C76277FD-5BED-487E-A934-D1523A7642AC}"/>
              </a:ext>
            </a:extLst>
          </p:cNvPr>
          <p:cNvSpPr/>
          <p:nvPr userDrawn="1"/>
        </p:nvSpPr>
        <p:spPr>
          <a:xfrm>
            <a:off x="0" y="6407192"/>
            <a:ext cx="12192000" cy="450808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grpSp>
        <p:nvGrpSpPr>
          <p:cNvPr id="3" name="Skupina 2">
            <a:extLst>
              <a:ext uri="{FF2B5EF4-FFF2-40B4-BE49-F238E27FC236}">
                <a16:creationId xmlns:a16="http://schemas.microsoft.com/office/drawing/2014/main" id="{447D9C5A-7FE9-3A4D-8ADB-213088003C1A}"/>
              </a:ext>
            </a:extLst>
          </p:cNvPr>
          <p:cNvGrpSpPr/>
          <p:nvPr userDrawn="1"/>
        </p:nvGrpSpPr>
        <p:grpSpPr>
          <a:xfrm>
            <a:off x="7979502" y="6403341"/>
            <a:ext cx="3607259" cy="503999"/>
            <a:chOff x="7979502" y="6403341"/>
            <a:chExt cx="3607259" cy="503999"/>
          </a:xfrm>
        </p:grpSpPr>
        <p:pic>
          <p:nvPicPr>
            <p:cNvPr id="17" name="Grafický objekt 16">
              <a:extLst>
                <a:ext uri="{FF2B5EF4-FFF2-40B4-BE49-F238E27FC236}">
                  <a16:creationId xmlns:a16="http://schemas.microsoft.com/office/drawing/2014/main" id="{CC8969BD-C246-CA42-B13C-EE47BC3DCA3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842115" y="6403341"/>
              <a:ext cx="744646" cy="503999"/>
            </a:xfrm>
            <a:prstGeom prst="rect">
              <a:avLst/>
            </a:prstGeom>
          </p:spPr>
        </p:pic>
        <p:pic>
          <p:nvPicPr>
            <p:cNvPr id="20" name="Grafický objekt 19">
              <a:extLst>
                <a:ext uri="{FF2B5EF4-FFF2-40B4-BE49-F238E27FC236}">
                  <a16:creationId xmlns:a16="http://schemas.microsoft.com/office/drawing/2014/main" id="{E0BADCCC-4F74-4F0A-A7EF-44B904712FC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979502" y="6515641"/>
              <a:ext cx="2758663" cy="2345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6762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 userDrawn="1">
          <p15:clr>
            <a:srgbClr val="FBAE40"/>
          </p15:clr>
        </p15:guide>
        <p15:guide id="2" pos="758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Nadpis 1">
            <a:extLst>
              <a:ext uri="{FF2B5EF4-FFF2-40B4-BE49-F238E27FC236}">
                <a16:creationId xmlns:a16="http://schemas.microsoft.com/office/drawing/2014/main" id="{6BECE3A1-9B13-4F1D-A61E-AF2067EC3C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1"/>
            <a:ext cx="9885238" cy="896492"/>
          </a:xfrm>
        </p:spPr>
        <p:txBody>
          <a:bodyPr>
            <a:noAutofit/>
          </a:bodyPr>
          <a:lstStyle>
            <a:lvl1pPr>
              <a:defRPr sz="2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cxnSp>
        <p:nvCxnSpPr>
          <p:cNvPr id="11" name="Přímá spojnice 10">
            <a:extLst>
              <a:ext uri="{FF2B5EF4-FFF2-40B4-BE49-F238E27FC236}">
                <a16:creationId xmlns:a16="http://schemas.microsoft.com/office/drawing/2014/main" id="{49F50076-713F-4EFA-BEB6-E92A7CA2E9D8}"/>
              </a:ext>
            </a:extLst>
          </p:cNvPr>
          <p:cNvCxnSpPr/>
          <p:nvPr userDrawn="1"/>
        </p:nvCxnSpPr>
        <p:spPr>
          <a:xfrm flipV="1">
            <a:off x="0" y="896493"/>
            <a:ext cx="10218057" cy="1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91C1F1F5-9E1B-45D1-B8A7-385438BD57F0}"/>
              </a:ext>
            </a:extLst>
          </p:cNvPr>
          <p:cNvCxnSpPr/>
          <p:nvPr userDrawn="1"/>
        </p:nvCxnSpPr>
        <p:spPr>
          <a:xfrm>
            <a:off x="11826903" y="896492"/>
            <a:ext cx="365097" cy="0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ázek 12">
            <a:extLst>
              <a:ext uri="{FF2B5EF4-FFF2-40B4-BE49-F238E27FC236}">
                <a16:creationId xmlns:a16="http://schemas.microsoft.com/office/drawing/2014/main" id="{5110A526-5ED1-4270-B431-200E8EA05C0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8781" y="226273"/>
            <a:ext cx="1340438" cy="1340438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Obdélník 13">
            <a:extLst>
              <a:ext uri="{FF2B5EF4-FFF2-40B4-BE49-F238E27FC236}">
                <a16:creationId xmlns:a16="http://schemas.microsoft.com/office/drawing/2014/main" id="{E07EC997-097D-4BDE-970B-3BD77460A79F}"/>
              </a:ext>
            </a:extLst>
          </p:cNvPr>
          <p:cNvSpPr/>
          <p:nvPr userDrawn="1"/>
        </p:nvSpPr>
        <p:spPr>
          <a:xfrm>
            <a:off x="0" y="6407192"/>
            <a:ext cx="12192000" cy="450808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20E63B92-56D5-F945-8613-CB3F227EB275}"/>
              </a:ext>
            </a:extLst>
          </p:cNvPr>
          <p:cNvGrpSpPr/>
          <p:nvPr userDrawn="1"/>
        </p:nvGrpSpPr>
        <p:grpSpPr>
          <a:xfrm>
            <a:off x="7979502" y="6403341"/>
            <a:ext cx="3607259" cy="503999"/>
            <a:chOff x="7979502" y="6403341"/>
            <a:chExt cx="3607259" cy="503999"/>
          </a:xfrm>
        </p:grpSpPr>
        <p:pic>
          <p:nvPicPr>
            <p:cNvPr id="21" name="Grafický objekt 20">
              <a:extLst>
                <a:ext uri="{FF2B5EF4-FFF2-40B4-BE49-F238E27FC236}">
                  <a16:creationId xmlns:a16="http://schemas.microsoft.com/office/drawing/2014/main" id="{8251C239-9A82-3C4F-8A6F-8FDEBACFEF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842115" y="6403341"/>
              <a:ext cx="744646" cy="503999"/>
            </a:xfrm>
            <a:prstGeom prst="rect">
              <a:avLst/>
            </a:prstGeom>
          </p:spPr>
        </p:pic>
        <p:pic>
          <p:nvPicPr>
            <p:cNvPr id="22" name="Grafický objekt 21">
              <a:extLst>
                <a:ext uri="{FF2B5EF4-FFF2-40B4-BE49-F238E27FC236}">
                  <a16:creationId xmlns:a16="http://schemas.microsoft.com/office/drawing/2014/main" id="{D9D13083-7433-7A41-9812-10A926FB1B6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979502" y="6515641"/>
              <a:ext cx="2758663" cy="2345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4137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877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6EE3335-4CFA-4F78-ACC9-DCDA0C61E0E3}"/>
              </a:ext>
            </a:extLst>
          </p:cNvPr>
          <p:cNvSpPr/>
          <p:nvPr userDrawn="1"/>
        </p:nvSpPr>
        <p:spPr>
          <a:xfrm>
            <a:off x="0" y="2503486"/>
            <a:ext cx="12192000" cy="4354514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B4AA1ACA-170D-42E8-8323-B664F9958C4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8" name="Podnadpis 2">
            <a:extLst>
              <a:ext uri="{FF2B5EF4-FFF2-40B4-BE49-F238E27FC236}">
                <a16:creationId xmlns:a16="http://schemas.microsoft.com/office/drawing/2014/main" id="{3E1FB666-EF45-45A1-80A5-B759B741F8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0206028A-BD57-470C-9B71-297203A5788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283579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Grafický objekt 10">
            <a:extLst>
              <a:ext uri="{FF2B5EF4-FFF2-40B4-BE49-F238E27FC236}">
                <a16:creationId xmlns:a16="http://schemas.microsoft.com/office/drawing/2014/main" id="{9500876C-494A-AE40-BB68-202F9D2E433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12" name="Grafický objekt 11">
            <a:extLst>
              <a:ext uri="{FF2B5EF4-FFF2-40B4-BE49-F238E27FC236}">
                <a16:creationId xmlns:a16="http://schemas.microsoft.com/office/drawing/2014/main" id="{17B44333-A92B-1F45-947C-508903C71A16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581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délník 13">
            <a:extLst>
              <a:ext uri="{FF2B5EF4-FFF2-40B4-BE49-F238E27FC236}">
                <a16:creationId xmlns:a16="http://schemas.microsoft.com/office/drawing/2014/main" id="{E4590B06-0543-4571-8850-63C8D7437710}"/>
              </a:ext>
            </a:extLst>
          </p:cNvPr>
          <p:cNvSpPr/>
          <p:nvPr userDrawn="1"/>
        </p:nvSpPr>
        <p:spPr>
          <a:xfrm>
            <a:off x="0" y="2503486"/>
            <a:ext cx="12192000" cy="4354514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D939BFE6-5AA9-48F7-9C79-C28DD31BA5CC}"/>
              </a:ext>
            </a:extLst>
          </p:cNvPr>
          <p:cNvSpPr/>
          <p:nvPr userDrawn="1"/>
        </p:nvSpPr>
        <p:spPr>
          <a:xfrm>
            <a:off x="4221769" y="4075589"/>
            <a:ext cx="3748462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</a:t>
            </a:r>
            <a:r>
              <a:rPr kumimoji="0" lang="cs-CZ" sz="2800" b="0" i="0" u="none" strike="noStrike" kern="1200" cap="none" spc="30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covidneversleeps</a:t>
            </a:r>
            <a:endParaRPr kumimoji="0" lang="cs-CZ" sz="2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0" name="Obrázek 9">
            <a:extLst>
              <a:ext uri="{FF2B5EF4-FFF2-40B4-BE49-F238E27FC236}">
                <a16:creationId xmlns:a16="http://schemas.microsoft.com/office/drawing/2014/main" id="{6E93BC90-CA18-4B4A-BD99-CD309B767FB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283579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Grafický objekt 8">
            <a:extLst>
              <a:ext uri="{FF2B5EF4-FFF2-40B4-BE49-F238E27FC236}">
                <a16:creationId xmlns:a16="http://schemas.microsoft.com/office/drawing/2014/main" id="{A9EE4D8D-F381-054C-B05F-C0F073A786D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11" name="Grafický objekt 10">
            <a:extLst>
              <a:ext uri="{FF2B5EF4-FFF2-40B4-BE49-F238E27FC236}">
                <a16:creationId xmlns:a16="http://schemas.microsoft.com/office/drawing/2014/main" id="{4E187FAC-8385-4A41-BD8D-043AE215E17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832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uze nadpis minimál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4F31B8D1-4DDF-4FB2-AC58-4A1374AC35A4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4DAA469B-B863-447B-ABF4-3B7AFDB736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</p:spTree>
    <p:extLst>
      <p:ext uri="{BB962C8B-B14F-4D97-AF65-F5344CB8AC3E}">
        <p14:creationId xmlns:p14="http://schemas.microsoft.com/office/powerpoint/2010/main" val="2218921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Obrázek 3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5" name="Obdélník 2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  <a:alpha val="90000"/>
                </a:schemeClr>
              </a:gs>
              <a:gs pos="83000">
                <a:schemeClr val="accent3">
                  <a:lumMod val="45000"/>
                  <a:lumOff val="55000"/>
                  <a:alpha val="90000"/>
                </a:schemeClr>
              </a:gs>
              <a:gs pos="100000">
                <a:schemeClr val="accent3">
                  <a:lumMod val="30000"/>
                  <a:lumOff val="70000"/>
                  <a:alpha val="90000"/>
                </a:schemeClr>
              </a:gs>
            </a:gsLst>
            <a:lin ang="15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364343" y="3700284"/>
            <a:ext cx="9144000" cy="1315225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rgbClr val="BA2C1C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64341" y="5107060"/>
            <a:ext cx="9144000" cy="99882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lze upravit styl předlohy.</a:t>
            </a:r>
          </a:p>
        </p:txBody>
      </p:sp>
      <p:cxnSp>
        <p:nvCxnSpPr>
          <p:cNvPr id="7" name="Přímá spojnice 6"/>
          <p:cNvCxnSpPr/>
          <p:nvPr userDrawn="1"/>
        </p:nvCxnSpPr>
        <p:spPr>
          <a:xfrm>
            <a:off x="20409" y="2311382"/>
            <a:ext cx="4910366" cy="0"/>
          </a:xfrm>
          <a:prstGeom prst="line">
            <a:avLst/>
          </a:prstGeom>
          <a:ln w="38100" cap="sq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>
          <a:xfrm>
            <a:off x="10220324" y="0"/>
            <a:ext cx="1971675" cy="365125"/>
          </a:xfrm>
          <a:noFill/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22" name="Přímá spojnice 21"/>
          <p:cNvCxnSpPr/>
          <p:nvPr userDrawn="1"/>
        </p:nvCxnSpPr>
        <p:spPr>
          <a:xfrm>
            <a:off x="7264966" y="2311382"/>
            <a:ext cx="4910366" cy="0"/>
          </a:xfrm>
          <a:prstGeom prst="line">
            <a:avLst/>
          </a:prstGeom>
          <a:ln w="38100" cap="sq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Obrázek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653" y="1319035"/>
            <a:ext cx="1984694" cy="1984694"/>
          </a:xfrm>
          <a:prstGeom prst="rect">
            <a:avLst/>
          </a:prstGeom>
        </p:spPr>
      </p:pic>
      <p:sp>
        <p:nvSpPr>
          <p:cNvPr id="6" name="Kosoúhelník 5"/>
          <p:cNvSpPr/>
          <p:nvPr userDrawn="1"/>
        </p:nvSpPr>
        <p:spPr>
          <a:xfrm rot="10800000">
            <a:off x="1503900" y="-12894"/>
            <a:ext cx="2438400" cy="900000"/>
          </a:xfrm>
          <a:prstGeom prst="parallelogram">
            <a:avLst>
              <a:gd name="adj" fmla="val 86251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6667" y="-12894"/>
            <a:ext cx="2801962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8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8200" y="165100"/>
            <a:ext cx="9379857" cy="908050"/>
          </a:xfrm>
        </p:spPr>
        <p:txBody>
          <a:bodyPr>
            <a:normAutofit/>
          </a:bodyPr>
          <a:lstStyle>
            <a:lvl1pPr>
              <a:defRPr sz="3200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38200" y="1755396"/>
            <a:ext cx="10375900" cy="4351338"/>
          </a:xfrm>
        </p:spPr>
        <p:txBody>
          <a:bodyPr/>
          <a:lstStyle/>
          <a:p>
            <a:pPr lvl="0"/>
            <a:r>
              <a:rPr lang="cs-CZ" dirty="0"/>
              <a:t>Kliknutím lze upravit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cxnSp>
        <p:nvCxnSpPr>
          <p:cNvPr id="8" name="Přímá spojnice 7"/>
          <p:cNvCxnSpPr/>
          <p:nvPr userDrawn="1"/>
        </p:nvCxnSpPr>
        <p:spPr>
          <a:xfrm flipV="1">
            <a:off x="0" y="1085178"/>
            <a:ext cx="10218057" cy="1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bdélník 8"/>
          <p:cNvSpPr/>
          <p:nvPr userDrawn="1"/>
        </p:nvSpPr>
        <p:spPr>
          <a:xfrm>
            <a:off x="11760000" y="6426000"/>
            <a:ext cx="432000" cy="432000"/>
          </a:xfrm>
          <a:prstGeom prst="rect">
            <a:avLst/>
          </a:prstGeom>
          <a:gradFill flip="none" rotWithShape="1">
            <a:gsLst>
              <a:gs pos="0">
                <a:srgbClr val="BA2C1C">
                  <a:shade val="30000"/>
                  <a:satMod val="115000"/>
                </a:srgbClr>
              </a:gs>
              <a:gs pos="50000">
                <a:srgbClr val="BA2C1C">
                  <a:shade val="67500"/>
                  <a:satMod val="115000"/>
                </a:srgbClr>
              </a:gs>
              <a:gs pos="100000">
                <a:srgbClr val="BA2C1C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1760000" y="6426000"/>
            <a:ext cx="432000" cy="4320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2" name="Přímá spojnice 11"/>
          <p:cNvCxnSpPr/>
          <p:nvPr userDrawn="1"/>
        </p:nvCxnSpPr>
        <p:spPr>
          <a:xfrm>
            <a:off x="11826903" y="1085177"/>
            <a:ext cx="365097" cy="0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bdélník 9"/>
          <p:cNvSpPr/>
          <p:nvPr userDrawn="1"/>
        </p:nvSpPr>
        <p:spPr>
          <a:xfrm>
            <a:off x="1104900" y="6426000"/>
            <a:ext cx="10655100" cy="432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424417"/>
            <a:ext cx="1257300" cy="433583"/>
          </a:xfrm>
          <a:prstGeom prst="rect">
            <a:avLst/>
          </a:prstGeom>
        </p:spPr>
      </p:pic>
      <p:pic>
        <p:nvPicPr>
          <p:cNvPr id="15" name="Obrázek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8781" y="414958"/>
            <a:ext cx="1340438" cy="134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706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364256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61" r:id="rId4"/>
    <p:sldLayoutId id="2147483658" r:id="rId5"/>
    <p:sldLayoutId id="2147483662" r:id="rId6"/>
    <p:sldLayoutId id="2147483760" r:id="rId7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2320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/>
          <p:cNvSpPr>
            <a:spLocks noGrp="1"/>
          </p:cNvSpPr>
          <p:nvPr>
            <p:ph type="sldNum" sz="quarter" idx="4294967295"/>
          </p:nvPr>
        </p:nvSpPr>
        <p:spPr>
          <a:xfrm>
            <a:off x="11771313" y="6443663"/>
            <a:ext cx="420687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Nadpis 1"/>
          <p:cNvSpPr>
            <a:spLocks noGrp="1"/>
          </p:cNvSpPr>
          <p:nvPr>
            <p:ph type="ctrTitle"/>
          </p:nvPr>
        </p:nvSpPr>
        <p:spPr>
          <a:xfrm>
            <a:off x="1368547" y="3690851"/>
            <a:ext cx="9842263" cy="1829090"/>
          </a:xfrm>
        </p:spPr>
        <p:txBody>
          <a:bodyPr>
            <a:normAutofit fontScale="90000"/>
          </a:bodyPr>
          <a:lstStyle/>
          <a:p>
            <a: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Operační briefing ICŘT </a:t>
            </a:r>
            <a:b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cs-CZ" b="1" i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Národní dispečink lůžkové péče</a:t>
            </a:r>
            <a: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cs-CZ" b="1" i="1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Podnadpis 2"/>
          <p:cNvSpPr>
            <a:spLocks noGrp="1"/>
          </p:cNvSpPr>
          <p:nvPr>
            <p:ph type="subTitle" idx="1"/>
          </p:nvPr>
        </p:nvSpPr>
        <p:spPr>
          <a:xfrm>
            <a:off x="1659489" y="6344687"/>
            <a:ext cx="9144000" cy="513313"/>
          </a:xfrm>
        </p:spPr>
        <p:txBody>
          <a:bodyPr>
            <a:normAutofit/>
          </a:bodyPr>
          <a:lstStyle/>
          <a:p>
            <a:r>
              <a:rPr lang="cs-CZ" b="1" dirty="0" smtClean="0"/>
              <a:t>15. prosince 2021</a:t>
            </a:r>
            <a:endParaRPr lang="cs-CZ" b="1" dirty="0"/>
          </a:p>
        </p:txBody>
      </p:sp>
    </p:spTree>
    <p:extLst>
      <p:ext uri="{BB962C8B-B14F-4D97-AF65-F5344CB8AC3E}">
        <p14:creationId xmlns:p14="http://schemas.microsoft.com/office/powerpoint/2010/main" val="13847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00760" y="-5332"/>
            <a:ext cx="7440022" cy="576000"/>
          </a:xfrm>
        </p:spPr>
        <p:txBody>
          <a:bodyPr/>
          <a:lstStyle/>
          <a:p>
            <a:r>
              <a:rPr lang="cs-CZ" dirty="0"/>
              <a:t>Hodnocení situace v krajích od KKIP</a:t>
            </a:r>
            <a:endParaRPr lang="cs-CZ" dirty="0">
              <a:solidFill>
                <a:srgbClr val="00FF00"/>
              </a:solidFill>
            </a:endParaRPr>
          </a:p>
        </p:txBody>
      </p:sp>
      <p:graphicFrame>
        <p:nvGraphicFramePr>
          <p:cNvPr id="4" name="Tabul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6394615"/>
              </p:ext>
            </p:extLst>
          </p:nvPr>
        </p:nvGraphicFramePr>
        <p:xfrm>
          <a:off x="350228" y="708347"/>
          <a:ext cx="11519385" cy="5863341"/>
        </p:xfrm>
        <a:graphic>
          <a:graphicData uri="http://schemas.openxmlformats.org/drawingml/2006/table">
            <a:tbl>
              <a:tblPr firstRow="1" firstCol="1" bandRow="1"/>
              <a:tblGrid>
                <a:gridCol w="1413921">
                  <a:extLst>
                    <a:ext uri="{9D8B030D-6E8A-4147-A177-3AD203B41FA5}">
                      <a16:colId xmlns:a16="http://schemas.microsoft.com/office/drawing/2014/main" val="3772522195"/>
                    </a:ext>
                  </a:extLst>
                </a:gridCol>
                <a:gridCol w="2191947">
                  <a:extLst>
                    <a:ext uri="{9D8B030D-6E8A-4147-A177-3AD203B41FA5}">
                      <a16:colId xmlns:a16="http://schemas.microsoft.com/office/drawing/2014/main" val="842899262"/>
                    </a:ext>
                  </a:extLst>
                </a:gridCol>
                <a:gridCol w="2444381">
                  <a:extLst>
                    <a:ext uri="{9D8B030D-6E8A-4147-A177-3AD203B41FA5}">
                      <a16:colId xmlns:a16="http://schemas.microsoft.com/office/drawing/2014/main" val="105783194"/>
                    </a:ext>
                  </a:extLst>
                </a:gridCol>
                <a:gridCol w="2100154">
                  <a:extLst>
                    <a:ext uri="{9D8B030D-6E8A-4147-A177-3AD203B41FA5}">
                      <a16:colId xmlns:a16="http://schemas.microsoft.com/office/drawing/2014/main" val="3894075409"/>
                    </a:ext>
                  </a:extLst>
                </a:gridCol>
                <a:gridCol w="3368982">
                  <a:extLst>
                    <a:ext uri="{9D8B030D-6E8A-4147-A177-3AD203B41FA5}">
                      <a16:colId xmlns:a16="http://schemas.microsoft.com/office/drawing/2014/main" val="2922963808"/>
                    </a:ext>
                  </a:extLst>
                </a:gridCol>
              </a:tblGrid>
              <a:tr h="60313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KRAJ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Poslední aktualizace: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CELKOVÉ HODNOCENÍ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LOKÁLNÍ HODNOCENÍ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PERSONÁLNÍ A MATERIÁLNÍ VYBAVENÍ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DALŠÍ POPIS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8164548"/>
                  </a:ext>
                </a:extLst>
              </a:tr>
              <a:tr h="74063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Karlovarský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9.12.21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mírně krizová, je v silách KKIP vyřešit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je zásadně omezená elektivní operativa (o více než 50%)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Nemocnice Sokolov – zcela</a:t>
                      </a:r>
                      <a:r>
                        <a:rPr lang="cs-CZ" sz="13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zastavena el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ektivní operativa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8287979"/>
                  </a:ext>
                </a:extLst>
              </a:tr>
              <a:tr h="7473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Jihočeský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9.12.21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mírně krizová, je v silách KKIP vyřešit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 - nemocnice v regionu na hraně svých kapacit, elektivní péče v podstatě zastavena, </a:t>
                      </a:r>
                      <a:r>
                        <a:rPr lang="cs-CZ" sz="13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JIPy</a:t>
                      </a: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plné</a:t>
                      </a: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57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Je méně pacientů na HFNO, ale </a:t>
                      </a:r>
                      <a:r>
                        <a:rPr lang="cs-CZ" sz="1300" b="0" i="0" kern="12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plní se JIP + ARO s pacienty na UPV</a:t>
                      </a:r>
                      <a:endParaRPr lang="cs-CZ" sz="13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6967152"/>
                  </a:ext>
                </a:extLst>
              </a:tr>
              <a:tr h="135713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Středočeský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9.12.21</a:t>
                      </a:r>
                      <a:endParaRPr lang="cs-CZ" sz="13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 - zásadně zhoršená, zvládnutelná lokálně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je zásadně omezená elektivní operativa (o více než 50%)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Celkové hodnocení situace – zatím bez potřeby přesunů pacientů mimo spádovou oblast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cs-CZ" sz="1300" b="0" i="0" kern="120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Omezení operativy je nerovnoměrné, někde pouze akutní operativa, jinde ještě omezení do 20%. Souhrnně mezi C/D.</a:t>
                      </a:r>
                      <a:endParaRPr lang="cs-CZ" sz="1300" b="0" i="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9623958"/>
                  </a:ext>
                </a:extLst>
              </a:tr>
              <a:tr h="113420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Jihomoravský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9.12.21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mírně krizová, je v silách KKIP vyřešit</a:t>
                      </a: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 - nemocnice v regionu na hraně svých kapacit, elektivní péče v podstatě zastavena, </a:t>
                      </a:r>
                      <a:r>
                        <a:rPr lang="cs-CZ" sz="13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JIPy</a:t>
                      </a: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plné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cs-CZ" sz="13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57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Problémy nyní již celoplošně v JMK.</a:t>
                      </a:r>
                    </a:p>
                    <a:p>
                      <a:pPr marL="285750" indent="-28575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cs-CZ" sz="1300" b="0" dirty="0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Kyjovská nemocnice vyhlásila HPO.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cs-CZ" sz="1300" b="0" dirty="0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FN Brno omezuje ambulantní péči</a:t>
                      </a:r>
                      <a:r>
                        <a:rPr lang="cs-CZ" sz="1300" b="0" baseline="0" dirty="0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z důvodu </a:t>
                      </a:r>
                      <a:r>
                        <a:rPr lang="cs-CZ" sz="1300" b="0" dirty="0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nedostatek personálu. 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Mírné zlepšení situace</a:t>
                      </a:r>
                      <a:r>
                        <a:rPr lang="cs-CZ" sz="13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bez potřeby mezikrajských překladů.</a:t>
                      </a:r>
                      <a:endParaRPr lang="cs-CZ" sz="13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02855"/>
                  </a:ext>
                </a:extLst>
              </a:tr>
              <a:tr h="115052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Vysočina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9.12.21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mírně krizová, je v silách KKIP vyřešit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je zásadně omezená elektivní operativa (o více než 50%)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 přímo řízených nemocnicích kraje (Jihlava, Pelhřimov,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HavlBrod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, Třebíč, Nové Město n/M).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cs-CZ" sz="1300" b="0" i="0" kern="120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Situace obdobná, zatím bez překladů v rámci kraje.</a:t>
                      </a:r>
                      <a:endParaRPr lang="cs-CZ" sz="13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89813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9395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00760" y="-5332"/>
            <a:ext cx="7440022" cy="576000"/>
          </a:xfrm>
        </p:spPr>
        <p:txBody>
          <a:bodyPr/>
          <a:lstStyle/>
          <a:p>
            <a:r>
              <a:rPr lang="cs-CZ" dirty="0"/>
              <a:t>Hodnocení situace v krajích od KKIP</a:t>
            </a:r>
            <a:endParaRPr lang="cs-CZ" dirty="0">
              <a:solidFill>
                <a:srgbClr val="00FF00"/>
              </a:solidFill>
            </a:endParaRPr>
          </a:p>
        </p:txBody>
      </p:sp>
      <p:graphicFrame>
        <p:nvGraphicFramePr>
          <p:cNvPr id="4" name="Tabul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90080"/>
              </p:ext>
            </p:extLst>
          </p:nvPr>
        </p:nvGraphicFramePr>
        <p:xfrm>
          <a:off x="372867" y="838718"/>
          <a:ext cx="11435203" cy="4816202"/>
        </p:xfrm>
        <a:graphic>
          <a:graphicData uri="http://schemas.openxmlformats.org/drawingml/2006/table">
            <a:tbl>
              <a:tblPr firstRow="1" firstCol="1" bandRow="1"/>
              <a:tblGrid>
                <a:gridCol w="1403588">
                  <a:extLst>
                    <a:ext uri="{9D8B030D-6E8A-4147-A177-3AD203B41FA5}">
                      <a16:colId xmlns:a16="http://schemas.microsoft.com/office/drawing/2014/main" val="3544378427"/>
                    </a:ext>
                  </a:extLst>
                </a:gridCol>
                <a:gridCol w="2175930">
                  <a:extLst>
                    <a:ext uri="{9D8B030D-6E8A-4147-A177-3AD203B41FA5}">
                      <a16:colId xmlns:a16="http://schemas.microsoft.com/office/drawing/2014/main" val="2335077237"/>
                    </a:ext>
                  </a:extLst>
                </a:gridCol>
                <a:gridCol w="2426518">
                  <a:extLst>
                    <a:ext uri="{9D8B030D-6E8A-4147-A177-3AD203B41FA5}">
                      <a16:colId xmlns:a16="http://schemas.microsoft.com/office/drawing/2014/main" val="1383355635"/>
                    </a:ext>
                  </a:extLst>
                </a:gridCol>
                <a:gridCol w="2084806">
                  <a:extLst>
                    <a:ext uri="{9D8B030D-6E8A-4147-A177-3AD203B41FA5}">
                      <a16:colId xmlns:a16="http://schemas.microsoft.com/office/drawing/2014/main" val="142418389"/>
                    </a:ext>
                  </a:extLst>
                </a:gridCol>
                <a:gridCol w="3344361">
                  <a:extLst>
                    <a:ext uri="{9D8B030D-6E8A-4147-A177-3AD203B41FA5}">
                      <a16:colId xmlns:a16="http://schemas.microsoft.com/office/drawing/2014/main" val="413358982"/>
                    </a:ext>
                  </a:extLst>
                </a:gridCol>
              </a:tblGrid>
              <a:tr h="62429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KRAJ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Poslední aktualizace: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CELKOVÉ HODNOCENÍ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LOKÁLNÍ HODNOCENÍ SITUACE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PERSONÁLNÍ A MATERIÁLNÍ VYBAVENÍ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DALŠÍ POPIS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8208484"/>
                  </a:ext>
                </a:extLst>
              </a:tr>
              <a:tr h="126786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Ústecký</a:t>
                      </a:r>
                      <a:endParaRPr lang="cs-CZ" sz="13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9.12.21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mírně krizová, je v silách KKIP vyřešit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je zásadně omezená elektivní operativa (o více než 50%)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Počet C19 pacientů na standardních odděleních posledních 10 dnů osciluje nebo mírně klesá, narůstá počet pacientů na C19 JIP, včetně potřeby UPV. </a:t>
                      </a:r>
                      <a:endParaRPr lang="cs-CZ" sz="1300" b="0" i="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0712985"/>
                  </a:ext>
                </a:extLst>
              </a:tr>
              <a:tr h="104186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Zlínský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9.12.21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mírně krizová, je v silách KKIP vyřešit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 - nemocnice v regionu na hraně svých kapacit, elektivní péče v podstatě zastavena, </a:t>
                      </a:r>
                      <a:r>
                        <a:rPr lang="cs-CZ" sz="13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JIPy</a:t>
                      </a: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plné</a:t>
                      </a: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57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 kraji je pokles denního lineární nárůstu o cca 5-7 pacientů denně na standardních odd.,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Zatím méně na JIP, ty jsou plné především v menších nemocnicích (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ValMez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, Vsetín, U.H.).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cs-CZ" sz="1300" b="0" i="0" kern="120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Problém personálu je ve všech zařízeních – extrémní v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U.Hradišti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(180 PN, z toho 48 pro COVID).</a:t>
                      </a:r>
                      <a:endParaRPr lang="cs-CZ" sz="1300" b="0" i="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4531413"/>
                  </a:ext>
                </a:extLst>
              </a:tr>
              <a:tr h="104186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Moravskoslezský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9.12.21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mírně krizová, je v silách KKIP vyřešit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 - nemocnice v regionu na hraně svých kapacit, elektivní péče v podstatě zastavena, </a:t>
                      </a:r>
                      <a:r>
                        <a:rPr lang="cs-CZ" sz="13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JIPy</a:t>
                      </a: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plné</a:t>
                      </a: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57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Elektiva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zastavená; akutní problémy jednotlivých ZZ řešeny ve spolupráci s dispečinkem ZZS MSK a/anebo mezi nemocničními transporty v rámci kraje, při stávajících trendech a predikcích by situace měla být nadále řešitelná v </a:t>
                      </a:r>
                      <a:r>
                        <a:rPr lang="cs-CZ" sz="1300" b="0" i="0" kern="120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rámci kraje.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715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9420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32818" y="1"/>
            <a:ext cx="11038993" cy="896492"/>
          </a:xfrm>
        </p:spPr>
        <p:txBody>
          <a:bodyPr/>
          <a:lstStyle/>
          <a:p>
            <a:r>
              <a:rPr lang="cs-CZ" sz="2800" dirty="0"/>
              <a:t>Národní dispečink lůžkové péče</a:t>
            </a:r>
          </a:p>
        </p:txBody>
      </p:sp>
      <p:sp>
        <p:nvSpPr>
          <p:cNvPr id="7" name="TextovéPole 6"/>
          <p:cNvSpPr txBox="1"/>
          <p:nvPr/>
        </p:nvSpPr>
        <p:spPr>
          <a:xfrm>
            <a:off x="8771770" y="2788977"/>
            <a:ext cx="292330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 smtClean="0"/>
              <a:t>Obsazená lůžka IP C+ pacienty k </a:t>
            </a:r>
          </a:p>
          <a:p>
            <a:pPr algn="ctr"/>
            <a:r>
              <a:rPr lang="cs-CZ" b="1" dirty="0" smtClean="0"/>
              <a:t>15.12.2021 00:24</a:t>
            </a:r>
          </a:p>
          <a:p>
            <a:pPr algn="ctr"/>
            <a:endParaRPr lang="cs-CZ" b="1" dirty="0"/>
          </a:p>
          <a:p>
            <a:pPr algn="ctr"/>
            <a:r>
              <a:rPr lang="cs-CZ" b="1" dirty="0" smtClean="0"/>
              <a:t>948</a:t>
            </a:r>
            <a:endParaRPr lang="cs-CZ" b="1" dirty="0" smtClean="0"/>
          </a:p>
          <a:p>
            <a:pPr algn="ctr"/>
            <a:endParaRPr lang="cs-CZ" sz="2000" b="1" dirty="0"/>
          </a:p>
        </p:txBody>
      </p:sp>
      <p:graphicFrame>
        <p:nvGraphicFramePr>
          <p:cNvPr id="6" name="Tabulk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7042105"/>
              </p:ext>
            </p:extLst>
          </p:nvPr>
        </p:nvGraphicFramePr>
        <p:xfrm>
          <a:off x="332818" y="1011115"/>
          <a:ext cx="8806726" cy="5328246"/>
        </p:xfrm>
        <a:graphic>
          <a:graphicData uri="http://schemas.openxmlformats.org/drawingml/2006/table">
            <a:tbl>
              <a:tblPr/>
              <a:tblGrid>
                <a:gridCol w="1869443">
                  <a:extLst>
                    <a:ext uri="{9D8B030D-6E8A-4147-A177-3AD203B41FA5}">
                      <a16:colId xmlns:a16="http://schemas.microsoft.com/office/drawing/2014/main" val="212842882"/>
                    </a:ext>
                  </a:extLst>
                </a:gridCol>
                <a:gridCol w="1144557">
                  <a:extLst>
                    <a:ext uri="{9D8B030D-6E8A-4147-A177-3AD203B41FA5}">
                      <a16:colId xmlns:a16="http://schemas.microsoft.com/office/drawing/2014/main" val="1425355532"/>
                    </a:ext>
                  </a:extLst>
                </a:gridCol>
                <a:gridCol w="1058715">
                  <a:extLst>
                    <a:ext uri="{9D8B030D-6E8A-4147-A177-3AD203B41FA5}">
                      <a16:colId xmlns:a16="http://schemas.microsoft.com/office/drawing/2014/main" val="173877320"/>
                    </a:ext>
                  </a:extLst>
                </a:gridCol>
                <a:gridCol w="1055536">
                  <a:extLst>
                    <a:ext uri="{9D8B030D-6E8A-4147-A177-3AD203B41FA5}">
                      <a16:colId xmlns:a16="http://schemas.microsoft.com/office/drawing/2014/main" val="1664714791"/>
                    </a:ext>
                  </a:extLst>
                </a:gridCol>
                <a:gridCol w="1093686">
                  <a:extLst>
                    <a:ext uri="{9D8B030D-6E8A-4147-A177-3AD203B41FA5}">
                      <a16:colId xmlns:a16="http://schemas.microsoft.com/office/drawing/2014/main" val="2169964028"/>
                    </a:ext>
                  </a:extLst>
                </a:gridCol>
                <a:gridCol w="1096866">
                  <a:extLst>
                    <a:ext uri="{9D8B030D-6E8A-4147-A177-3AD203B41FA5}">
                      <a16:colId xmlns:a16="http://schemas.microsoft.com/office/drawing/2014/main" val="4277945413"/>
                    </a:ext>
                  </a:extLst>
                </a:gridCol>
                <a:gridCol w="1487923">
                  <a:extLst>
                    <a:ext uri="{9D8B030D-6E8A-4147-A177-3AD203B41FA5}">
                      <a16:colId xmlns:a16="http://schemas.microsoft.com/office/drawing/2014/main" val="192951186"/>
                    </a:ext>
                  </a:extLst>
                </a:gridCol>
              </a:tblGrid>
              <a:tr h="220689">
                <a:tc gridSpan="6"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Přehled kapacit lůžek IP (ARO + JIP) v ČR k 15.12. 2021, 11:30 h</a:t>
                      </a:r>
                    </a:p>
                  </a:txBody>
                  <a:tcPr marL="6645" marR="6645" marT="66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5" marR="6645" marT="66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3909427"/>
                  </a:ext>
                </a:extLst>
              </a:tr>
              <a:tr h="188638"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5" marR="6645" marT="66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5" marR="6645" marT="66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5" marR="6645" marT="66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5" marR="6645" marT="66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5" marR="6645" marT="66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5" marR="6645" marT="66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5" marR="6645" marT="66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95794"/>
                  </a:ext>
                </a:extLst>
              </a:tr>
              <a:tr h="20492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6645" marR="6645" marT="664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Lůžka IP</a:t>
                      </a:r>
                    </a:p>
                  </a:txBody>
                  <a:tcPr marL="6645" marR="6645" marT="664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5" marR="6645" marT="664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566031"/>
                  </a:ext>
                </a:extLst>
              </a:tr>
              <a:tr h="796060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IP lůžek</a:t>
                      </a:r>
                      <a:b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(HFNO+UPV)</a:t>
                      </a:r>
                    </a:p>
                  </a:txBody>
                  <a:tcPr marL="6645" marR="6645" marT="664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HFNO</a:t>
                      </a:r>
                      <a:b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(JIP)</a:t>
                      </a:r>
                    </a:p>
                  </a:txBody>
                  <a:tcPr marL="6645" marR="6645" marT="664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HFNO pro Covid+</a:t>
                      </a:r>
                    </a:p>
                  </a:txBody>
                  <a:tcPr marL="6645" marR="6645" marT="66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UPV</a:t>
                      </a:r>
                      <a:b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(ARO)</a:t>
                      </a:r>
                    </a:p>
                  </a:txBody>
                  <a:tcPr marL="6645" marR="6645" marT="664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 pro Covid+</a:t>
                      </a:r>
                    </a:p>
                  </a:txBody>
                  <a:tcPr marL="6645" marR="6645" marT="66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5" marR="6645" marT="664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9009300"/>
                  </a:ext>
                </a:extLst>
              </a:tr>
              <a:tr h="19704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Hl. m. Praha </a:t>
                      </a:r>
                    </a:p>
                  </a:txBody>
                  <a:tcPr marL="6645" marR="6645" marT="664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785</a:t>
                      </a:r>
                    </a:p>
                  </a:txBody>
                  <a:tcPr marL="6645" marR="6645" marT="664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</a:t>
                      </a:r>
                    </a:p>
                  </a:txBody>
                  <a:tcPr marL="6645" marR="6645" marT="66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6645" marR="6645" marT="66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6645" marR="6645" marT="66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645" marR="6645" marT="66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5" marR="6645" marT="664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0160637"/>
                  </a:ext>
                </a:extLst>
              </a:tr>
              <a:tr h="19704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6645" marR="6645" marT="664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228</a:t>
                      </a:r>
                    </a:p>
                  </a:txBody>
                  <a:tcPr marL="6645" marR="6645" marT="664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6645" marR="6645" marT="66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6645" marR="6645" marT="66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6645" marR="6645" marT="66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645" marR="6645" marT="66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5" marR="6645" marT="664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4321836"/>
                  </a:ext>
                </a:extLst>
              </a:tr>
              <a:tr h="19704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6645" marR="6645" marT="664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</a:t>
                      </a:r>
                    </a:p>
                  </a:txBody>
                  <a:tcPr marL="6645" marR="6645" marT="664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6645" marR="6645" marT="66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6645" marR="6645" marT="66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6645" marR="6645" marT="66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6645" marR="6645" marT="66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5" marR="6645" marT="664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7904384"/>
                  </a:ext>
                </a:extLst>
              </a:tr>
              <a:tr h="19704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6645" marR="6645" marT="664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252</a:t>
                      </a:r>
                    </a:p>
                  </a:txBody>
                  <a:tcPr marL="6645" marR="6645" marT="664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6645" marR="6645" marT="66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6645" marR="6645" marT="66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6645" marR="6645" marT="66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1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645" marR="6645" marT="66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5" marR="6645" marT="664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6365286"/>
                  </a:ext>
                </a:extLst>
              </a:tr>
              <a:tr h="19704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6645" marR="6645" marT="664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6645" marR="6645" marT="664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645" marR="6645" marT="66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645" marR="6645" marT="66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645" marR="6645" marT="66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1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645" marR="6645" marT="66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5" marR="6645" marT="664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6261713"/>
                  </a:ext>
                </a:extLst>
              </a:tr>
              <a:tr h="19704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6645" marR="6645" marT="664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267</a:t>
                      </a:r>
                    </a:p>
                  </a:txBody>
                  <a:tcPr marL="6645" marR="6645" marT="664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6645" marR="6645" marT="66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6645" marR="6645" marT="66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6645" marR="6645" marT="66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1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645" marR="6645" marT="66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5" marR="6645" marT="664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0656465"/>
                  </a:ext>
                </a:extLst>
              </a:tr>
              <a:tr h="19704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6645" marR="6645" marT="664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6645" marR="6645" marT="664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645" marR="6645" marT="66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645" marR="6645" marT="66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645" marR="6645" marT="66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645" marR="6645" marT="66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5" marR="6645" marT="664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2697770"/>
                  </a:ext>
                </a:extLst>
              </a:tr>
              <a:tr h="19704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6645" marR="6645" marT="664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230</a:t>
                      </a:r>
                    </a:p>
                  </a:txBody>
                  <a:tcPr marL="6645" marR="6645" marT="664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6645" marR="6645" marT="66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6645" marR="6645" marT="66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6645" marR="6645" marT="66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1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645" marR="6645" marT="66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5" marR="6645" marT="664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0116223"/>
                  </a:ext>
                </a:extLst>
              </a:tr>
              <a:tr h="19704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6645" marR="6645" marT="664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</a:t>
                      </a:r>
                    </a:p>
                  </a:txBody>
                  <a:tcPr marL="6645" marR="6645" marT="664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6645" marR="6645" marT="66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6645" marR="6645" marT="66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6645" marR="6645" marT="66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1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645" marR="6645" marT="66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5" marR="6645" marT="664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8623861"/>
                  </a:ext>
                </a:extLst>
              </a:tr>
              <a:tr h="19704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6645" marR="6645" marT="664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6645" marR="6645" marT="664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6645" marR="6645" marT="66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6645" marR="6645" marT="66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6645" marR="6645" marT="66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645" marR="6645" marT="66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5" marR="6645" marT="664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0704034"/>
                  </a:ext>
                </a:extLst>
              </a:tr>
              <a:tr h="19704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6645" marR="6645" marT="664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430</a:t>
                      </a:r>
                    </a:p>
                  </a:txBody>
                  <a:tcPr marL="6645" marR="6645" marT="664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6645" marR="6645" marT="66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6645" marR="6645" marT="66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6645" marR="6645" marT="66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6645" marR="6645" marT="66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5" marR="6645" marT="664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0908321"/>
                  </a:ext>
                </a:extLst>
              </a:tr>
              <a:tr h="19704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6645" marR="6645" marT="664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191</a:t>
                      </a:r>
                    </a:p>
                  </a:txBody>
                  <a:tcPr marL="6645" marR="6645" marT="664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6645" marR="6645" marT="66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645" marR="6645" marT="66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6645" marR="6645" marT="66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6645" marR="6645" marT="66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5" marR="6645" marT="664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7355406"/>
                  </a:ext>
                </a:extLst>
              </a:tr>
              <a:tr h="19704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6645" marR="6645" marT="664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183</a:t>
                      </a:r>
                    </a:p>
                  </a:txBody>
                  <a:tcPr marL="6645" marR="6645" marT="664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6645" marR="6645" marT="66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6645" marR="6645" marT="66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6645" marR="6645" marT="66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645" marR="6645" marT="66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5" marR="6645" marT="664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4949605"/>
                  </a:ext>
                </a:extLst>
              </a:tr>
              <a:tr h="21280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6645" marR="6645" marT="664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509</a:t>
                      </a:r>
                    </a:p>
                  </a:txBody>
                  <a:tcPr marL="6645" marR="6645" marT="664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6645" marR="6645" marT="66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6645" marR="6645" marT="66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6645" marR="6645" marT="664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6645" marR="6645" marT="66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5" marR="6645" marT="664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7742131"/>
                  </a:ext>
                </a:extLst>
              </a:tr>
              <a:tr h="2049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Celkové kapacity ČR</a:t>
                      </a:r>
                    </a:p>
                  </a:txBody>
                  <a:tcPr marL="6645" marR="6645" marT="664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3 633</a:t>
                      </a:r>
                    </a:p>
                  </a:txBody>
                  <a:tcPr marL="6645" marR="6645" marT="664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646</a:t>
                      </a:r>
                    </a:p>
                  </a:txBody>
                  <a:tcPr marL="6645" marR="6645" marT="664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365</a:t>
                      </a:r>
                    </a:p>
                  </a:txBody>
                  <a:tcPr marL="6645" marR="6645" marT="66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396</a:t>
                      </a:r>
                    </a:p>
                  </a:txBody>
                  <a:tcPr marL="6645" marR="6645" marT="66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1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159</a:t>
                      </a:r>
                    </a:p>
                  </a:txBody>
                  <a:tcPr marL="6645" marR="6645" marT="66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5" marR="6645" marT="664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8327335"/>
                  </a:ext>
                </a:extLst>
              </a:tr>
              <a:tr h="197044">
                <a:tc gridSpan="6"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Zdroj: Online databáze NDLP ÚZIS </a:t>
                      </a:r>
                    </a:p>
                  </a:txBody>
                  <a:tcPr marL="6645" marR="6645" marT="664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5" marR="6645" marT="66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8870664"/>
                  </a:ext>
                </a:extLst>
              </a:tr>
              <a:tr h="188638"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5" marR="6645" marT="66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5" marR="6645" marT="66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5" marR="6645" marT="66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5" marR="6645" marT="66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5" marR="6645" marT="66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5" marR="6645" marT="66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5" marR="6645" marT="66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5780233"/>
                  </a:ext>
                </a:extLst>
              </a:tr>
              <a:tr h="197044">
                <a:tc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Legenda:  </a:t>
                      </a:r>
                    </a:p>
                  </a:txBody>
                  <a:tcPr marL="6645" marR="6645" marT="66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100 - 50,1 %</a:t>
                      </a:r>
                    </a:p>
                  </a:txBody>
                  <a:tcPr marL="6645" marR="6645" marT="66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50 - 30,1 %</a:t>
                      </a:r>
                    </a:p>
                  </a:txBody>
                  <a:tcPr marL="6645" marR="6645" marT="66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30 - 20,1 %</a:t>
                      </a:r>
                    </a:p>
                  </a:txBody>
                  <a:tcPr marL="6645" marR="6645" marT="66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20 - 10,1 %</a:t>
                      </a:r>
                    </a:p>
                  </a:txBody>
                  <a:tcPr marL="6645" marR="6645" marT="66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9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10 - 0 %</a:t>
                      </a:r>
                    </a:p>
                  </a:txBody>
                  <a:tcPr marL="6645" marR="6645" marT="66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celkových kapacit</a:t>
                      </a:r>
                    </a:p>
                  </a:txBody>
                  <a:tcPr marL="6645" marR="6645" marT="66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5546780"/>
                  </a:ext>
                </a:extLst>
              </a:tr>
              <a:tr h="197044">
                <a:tc gridSpan="3">
                  <a:txBody>
                    <a:bodyPr/>
                    <a:lstStyle/>
                    <a:p>
                      <a:pPr algn="r" fontAlgn="ctr"/>
                      <a:r>
                        <a:rPr lang="pl-PL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Nemocnice s aktualizací starší 48 hod.: </a:t>
                      </a:r>
                    </a:p>
                  </a:txBody>
                  <a:tcPr marL="6645" marR="6645" marT="66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7x</a:t>
                      </a:r>
                    </a:p>
                  </a:txBody>
                  <a:tcPr marL="6645" marR="6645" marT="66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5" marR="6645" marT="66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5" marR="6645" marT="66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5" marR="6645" marT="66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33219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57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2800" dirty="0" smtClean="0"/>
              <a:t>Národní dispečink lůžkové péče</a:t>
            </a:r>
            <a:endParaRPr lang="cs-CZ" sz="2800" dirty="0"/>
          </a:p>
        </p:txBody>
      </p:sp>
      <p:sp>
        <p:nvSpPr>
          <p:cNvPr id="5" name="TextovéPole 4"/>
          <p:cNvSpPr txBox="1"/>
          <p:nvPr/>
        </p:nvSpPr>
        <p:spPr>
          <a:xfrm>
            <a:off x="8888286" y="3247654"/>
            <a:ext cx="29233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/>
              <a:t>* Izolační </a:t>
            </a:r>
            <a:r>
              <a:rPr lang="cs-CZ" sz="1600" b="1" dirty="0" smtClean="0"/>
              <a:t>lůžka </a:t>
            </a:r>
            <a:r>
              <a:rPr lang="cs-CZ" sz="1600" b="1" dirty="0"/>
              <a:t>IP jsou umístěna na neinfekčních odděleních IP.</a:t>
            </a:r>
          </a:p>
        </p:txBody>
      </p:sp>
      <p:graphicFrame>
        <p:nvGraphicFramePr>
          <p:cNvPr id="7" name="Tabulk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0252132"/>
              </p:ext>
            </p:extLst>
          </p:nvPr>
        </p:nvGraphicFramePr>
        <p:xfrm>
          <a:off x="413236" y="1028697"/>
          <a:ext cx="8733763" cy="5327722"/>
        </p:xfrm>
        <a:graphic>
          <a:graphicData uri="http://schemas.openxmlformats.org/drawingml/2006/table">
            <a:tbl>
              <a:tblPr/>
              <a:tblGrid>
                <a:gridCol w="1853954">
                  <a:extLst>
                    <a:ext uri="{9D8B030D-6E8A-4147-A177-3AD203B41FA5}">
                      <a16:colId xmlns:a16="http://schemas.microsoft.com/office/drawing/2014/main" val="3534473207"/>
                    </a:ext>
                  </a:extLst>
                </a:gridCol>
                <a:gridCol w="1135073">
                  <a:extLst>
                    <a:ext uri="{9D8B030D-6E8A-4147-A177-3AD203B41FA5}">
                      <a16:colId xmlns:a16="http://schemas.microsoft.com/office/drawing/2014/main" val="1154796295"/>
                    </a:ext>
                  </a:extLst>
                </a:gridCol>
                <a:gridCol w="1049944">
                  <a:extLst>
                    <a:ext uri="{9D8B030D-6E8A-4147-A177-3AD203B41FA5}">
                      <a16:colId xmlns:a16="http://schemas.microsoft.com/office/drawing/2014/main" val="3436937979"/>
                    </a:ext>
                  </a:extLst>
                </a:gridCol>
                <a:gridCol w="1046791">
                  <a:extLst>
                    <a:ext uri="{9D8B030D-6E8A-4147-A177-3AD203B41FA5}">
                      <a16:colId xmlns:a16="http://schemas.microsoft.com/office/drawing/2014/main" val="3148715954"/>
                    </a:ext>
                  </a:extLst>
                </a:gridCol>
                <a:gridCol w="1084625">
                  <a:extLst>
                    <a:ext uri="{9D8B030D-6E8A-4147-A177-3AD203B41FA5}">
                      <a16:colId xmlns:a16="http://schemas.microsoft.com/office/drawing/2014/main" val="3156337212"/>
                    </a:ext>
                  </a:extLst>
                </a:gridCol>
                <a:gridCol w="1087779">
                  <a:extLst>
                    <a:ext uri="{9D8B030D-6E8A-4147-A177-3AD203B41FA5}">
                      <a16:colId xmlns:a16="http://schemas.microsoft.com/office/drawing/2014/main" val="907792769"/>
                    </a:ext>
                  </a:extLst>
                </a:gridCol>
                <a:gridCol w="1475597">
                  <a:extLst>
                    <a:ext uri="{9D8B030D-6E8A-4147-A177-3AD203B41FA5}">
                      <a16:colId xmlns:a16="http://schemas.microsoft.com/office/drawing/2014/main" val="2224025680"/>
                    </a:ext>
                  </a:extLst>
                </a:gridCol>
              </a:tblGrid>
              <a:tr h="220406">
                <a:tc gridSpan="7"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Přehled kapacit lůžek IP na Infekčním oddělení (ARO + JIP) v ČR k 15.12. 2021, 11:30 h</a:t>
                      </a:r>
                    </a:p>
                  </a:txBody>
                  <a:tcPr marL="6662" marR="6662" marT="66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5958033"/>
                  </a:ext>
                </a:extLst>
              </a:tr>
              <a:tr h="187956"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62" marR="6662" marT="66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62" marR="6662" marT="66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62" marR="6662" marT="66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62" marR="6662" marT="66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62" marR="6662" marT="66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62" marR="6662" marT="66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62" marR="6662" marT="66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0341878"/>
                  </a:ext>
                </a:extLst>
              </a:tr>
              <a:tr h="20466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6662" marR="6662" marT="666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IP na Infekčním oddělení</a:t>
                      </a:r>
                    </a:p>
                  </a:txBody>
                  <a:tcPr marL="6662" marR="6662" marT="666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62" marR="6662" marT="666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4206592"/>
                  </a:ext>
                </a:extLst>
              </a:tr>
              <a:tr h="795037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IP lůžek</a:t>
                      </a:r>
                      <a:b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(HFNO+UPV)</a:t>
                      </a:r>
                    </a:p>
                  </a:txBody>
                  <a:tcPr marL="6662" marR="6662" marT="666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HFNO</a:t>
                      </a:r>
                      <a:b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(JIP)</a:t>
                      </a:r>
                    </a:p>
                  </a:txBody>
                  <a:tcPr marL="6662" marR="6662" marT="666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HFNO pro Covid+</a:t>
                      </a:r>
                    </a:p>
                  </a:txBody>
                  <a:tcPr marL="6662" marR="6662" marT="66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UPV</a:t>
                      </a:r>
                      <a:b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(ARO)</a:t>
                      </a:r>
                    </a:p>
                  </a:txBody>
                  <a:tcPr marL="6662" marR="6662" marT="666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 pro Covid+</a:t>
                      </a:r>
                    </a:p>
                  </a:txBody>
                  <a:tcPr marL="6662" marR="6662" marT="66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62" marR="6662" marT="666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3737527"/>
                  </a:ext>
                </a:extLst>
              </a:tr>
              <a:tr h="19679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Hl. m. Praha </a:t>
                      </a:r>
                    </a:p>
                  </a:txBody>
                  <a:tcPr marL="6662" marR="6662" marT="666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6662" marR="6662" marT="666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6662" marR="6662" marT="666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6662" marR="6662" marT="66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62" marR="6662" marT="666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62" marR="6662" marT="66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62" marR="6662" marT="666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8407842"/>
                  </a:ext>
                </a:extLst>
              </a:tr>
              <a:tr h="19679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6662" marR="6662" marT="666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6662" marR="6662" marT="666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662" marR="6662" marT="666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662" marR="6662" marT="66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662" marR="6662" marT="666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662" marR="6662" marT="66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62" marR="6662" marT="666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345987"/>
                  </a:ext>
                </a:extLst>
              </a:tr>
              <a:tr h="19679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6662" marR="6662" marT="666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6662" marR="6662" marT="666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6662" marR="6662" marT="666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6662" marR="6662" marT="66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662" marR="6662" marT="666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662" marR="6662" marT="66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62" marR="6662" marT="666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6669474"/>
                  </a:ext>
                </a:extLst>
              </a:tr>
              <a:tr h="19679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6662" marR="6662" marT="666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662" marR="6662" marT="666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662" marR="6662" marT="666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662" marR="6662" marT="66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662" marR="6662" marT="666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662" marR="6662" marT="66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62" marR="6662" marT="666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5905154"/>
                  </a:ext>
                </a:extLst>
              </a:tr>
              <a:tr h="19679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6662" marR="6662" marT="666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662" marR="6662" marT="666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662" marR="6662" marT="666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662" marR="6662" marT="66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662" marR="6662" marT="666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662" marR="6662" marT="66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62" marR="6662" marT="666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9748985"/>
                  </a:ext>
                </a:extLst>
              </a:tr>
              <a:tr h="19679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6662" marR="6662" marT="666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662" marR="6662" marT="666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662" marR="6662" marT="666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662" marR="6662" marT="66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662" marR="6662" marT="666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662" marR="6662" marT="66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62" marR="6662" marT="666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4818669"/>
                  </a:ext>
                </a:extLst>
              </a:tr>
              <a:tr h="19679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6662" marR="6662" marT="666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662" marR="6662" marT="666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662" marR="6662" marT="666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662" marR="6662" marT="66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662" marR="6662" marT="666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662" marR="6662" marT="66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62" marR="6662" marT="666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4567325"/>
                  </a:ext>
                </a:extLst>
              </a:tr>
              <a:tr h="19679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6662" marR="6662" marT="666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662" marR="6662" marT="666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662" marR="6662" marT="666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662" marR="6662" marT="66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662" marR="6662" marT="666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662" marR="6662" marT="66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62" marR="6662" marT="666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3617244"/>
                  </a:ext>
                </a:extLst>
              </a:tr>
              <a:tr h="19679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6662" marR="6662" marT="666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6662" marR="6662" marT="666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662" marR="6662" marT="666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662" marR="6662" marT="66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62" marR="6662" marT="666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62" marR="6662" marT="66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62" marR="6662" marT="666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0012923"/>
                  </a:ext>
                </a:extLst>
              </a:tr>
              <a:tr h="19679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6662" marR="6662" marT="666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662" marR="6662" marT="666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662" marR="6662" marT="666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662" marR="6662" marT="66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62" marR="6662" marT="666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62" marR="6662" marT="66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62" marR="6662" marT="666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1150578"/>
                  </a:ext>
                </a:extLst>
              </a:tr>
              <a:tr h="19679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6662" marR="6662" marT="666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6662" marR="6662" marT="666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662" marR="6662" marT="666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662" marR="6662" marT="66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662" marR="6662" marT="666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1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662" marR="6662" marT="66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62" marR="6662" marT="666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8672396"/>
                  </a:ext>
                </a:extLst>
              </a:tr>
              <a:tr h="19679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6662" marR="6662" marT="666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6662" marR="6662" marT="666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662" marR="6662" marT="666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1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662" marR="6662" marT="66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662" marR="6662" marT="666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1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662" marR="6662" marT="66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62" marR="6662" marT="666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9049148"/>
                  </a:ext>
                </a:extLst>
              </a:tr>
              <a:tr h="19679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6662" marR="6662" marT="666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6662" marR="6662" marT="666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662" marR="6662" marT="666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1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662" marR="6662" marT="66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662" marR="6662" marT="666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662" marR="6662" marT="66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62" marR="6662" marT="666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5979310"/>
                  </a:ext>
                </a:extLst>
              </a:tr>
              <a:tr h="20466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6662" marR="6662" marT="666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6662" marR="6662" marT="666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662" marR="6662" marT="666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662" marR="6662" marT="66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662" marR="6662" marT="666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662" marR="6662" marT="66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62" marR="6662" marT="666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1980018"/>
                  </a:ext>
                </a:extLst>
              </a:tr>
              <a:tr h="21253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Celkové kapacity ČR</a:t>
                      </a:r>
                    </a:p>
                  </a:txBody>
                  <a:tcPr marL="6662" marR="6662" marT="666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315</a:t>
                      </a:r>
                    </a:p>
                  </a:txBody>
                  <a:tcPr marL="6662" marR="6662" marT="666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6662" marR="6662" marT="666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6662" marR="6662" marT="66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662" marR="6662" marT="666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1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662" marR="6662" marT="66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62" marR="6662" marT="666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6002200"/>
                  </a:ext>
                </a:extLst>
              </a:tr>
              <a:tr h="196791">
                <a:tc gridSpan="6"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Zdroj: Online databáze NDLP ÚZIS </a:t>
                      </a:r>
                    </a:p>
                  </a:txBody>
                  <a:tcPr marL="6662" marR="6662" marT="666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62" marR="6662" marT="66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1668216"/>
                  </a:ext>
                </a:extLst>
              </a:tr>
              <a:tr h="187956"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62" marR="6662" marT="66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62" marR="6662" marT="66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62" marR="6662" marT="66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62" marR="6662" marT="66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62" marR="6662" marT="66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62" marR="6662" marT="66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62" marR="6662" marT="66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6937614"/>
                  </a:ext>
                </a:extLst>
              </a:tr>
              <a:tr h="1879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Legenda:  </a:t>
                      </a:r>
                    </a:p>
                  </a:txBody>
                  <a:tcPr marL="6662" marR="6662" marT="66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100 - 50,1 %</a:t>
                      </a:r>
                    </a:p>
                  </a:txBody>
                  <a:tcPr marL="6662" marR="6662" marT="66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50 - 30,1 %</a:t>
                      </a:r>
                    </a:p>
                  </a:txBody>
                  <a:tcPr marL="6662" marR="6662" marT="66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30 - 20,1 %</a:t>
                      </a:r>
                    </a:p>
                  </a:txBody>
                  <a:tcPr marL="6662" marR="6662" marT="66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20 - 10,1 %</a:t>
                      </a:r>
                    </a:p>
                  </a:txBody>
                  <a:tcPr marL="6662" marR="6662" marT="66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9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10 - 0 %</a:t>
                      </a:r>
                    </a:p>
                  </a:txBody>
                  <a:tcPr marL="6662" marR="6662" marT="66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celkových kapacit</a:t>
                      </a:r>
                    </a:p>
                  </a:txBody>
                  <a:tcPr marL="6662" marR="6662" marT="66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2918442"/>
                  </a:ext>
                </a:extLst>
              </a:tr>
              <a:tr h="196791">
                <a:tc gridSpan="3">
                  <a:txBody>
                    <a:bodyPr/>
                    <a:lstStyle/>
                    <a:p>
                      <a:pPr algn="r" fontAlgn="ctr"/>
                      <a:r>
                        <a:rPr lang="pl-PL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Nemocnice s aktualizací starší 48 hod.: </a:t>
                      </a:r>
                    </a:p>
                  </a:txBody>
                  <a:tcPr marL="6662" marR="6662" marT="66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7x</a:t>
                      </a:r>
                    </a:p>
                  </a:txBody>
                  <a:tcPr marL="6662" marR="6662" marT="66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62" marR="6662" marT="66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62" marR="6662" marT="66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62" marR="6662" marT="66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39431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123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32818" y="0"/>
            <a:ext cx="9885238" cy="896492"/>
          </a:xfrm>
        </p:spPr>
        <p:txBody>
          <a:bodyPr/>
          <a:lstStyle/>
          <a:p>
            <a:r>
              <a:rPr lang="cs-CZ" sz="2800" dirty="0"/>
              <a:t>Národní dispečink lůžkové péče</a:t>
            </a:r>
          </a:p>
        </p:txBody>
      </p:sp>
      <p:sp>
        <p:nvSpPr>
          <p:cNvPr id="8" name="TextovéPole 7"/>
          <p:cNvSpPr txBox="1"/>
          <p:nvPr/>
        </p:nvSpPr>
        <p:spPr>
          <a:xfrm>
            <a:off x="9167693" y="2123615"/>
            <a:ext cx="278602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/>
              <a:t>Obsazená standardní</a:t>
            </a:r>
          </a:p>
          <a:p>
            <a:pPr algn="ctr"/>
            <a:r>
              <a:rPr lang="cs-CZ" b="1" dirty="0"/>
              <a:t> lůžka C+ </a:t>
            </a:r>
            <a:r>
              <a:rPr lang="cs-CZ" b="1" dirty="0" smtClean="0"/>
              <a:t>pacienty k 15.12.2021 00:24</a:t>
            </a:r>
          </a:p>
          <a:p>
            <a:pPr algn="ctr"/>
            <a:endParaRPr lang="cs-CZ" b="1" dirty="0"/>
          </a:p>
          <a:p>
            <a:pPr algn="ctr"/>
            <a:r>
              <a:rPr lang="cs-CZ" sz="2000" b="1" dirty="0" smtClean="0"/>
              <a:t>4</a:t>
            </a:r>
            <a:r>
              <a:rPr lang="cs-CZ" sz="2000" b="1" dirty="0"/>
              <a:t> </a:t>
            </a:r>
            <a:r>
              <a:rPr lang="cs-CZ" sz="2000" b="1" dirty="0" smtClean="0"/>
              <a:t>902</a:t>
            </a:r>
            <a:endParaRPr lang="cs-CZ" sz="2000" b="1" dirty="0"/>
          </a:p>
        </p:txBody>
      </p:sp>
      <p:sp>
        <p:nvSpPr>
          <p:cNvPr id="3" name="TextovéPole 2"/>
          <p:cNvSpPr txBox="1"/>
          <p:nvPr/>
        </p:nvSpPr>
        <p:spPr>
          <a:xfrm>
            <a:off x="9326849" y="4071853"/>
            <a:ext cx="24677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/>
              <a:t>* Izolační </a:t>
            </a:r>
            <a:r>
              <a:rPr lang="cs-CZ" sz="1600" b="1" dirty="0" smtClean="0"/>
              <a:t>lůžka </a:t>
            </a:r>
            <a:r>
              <a:rPr lang="cs-CZ" sz="1600" b="1" dirty="0"/>
              <a:t>s kyslíkem jsou umístěna na standardních odděleních.</a:t>
            </a:r>
          </a:p>
        </p:txBody>
      </p:sp>
      <p:graphicFrame>
        <p:nvGraphicFramePr>
          <p:cNvPr id="5" name="Tabulk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2767238"/>
              </p:ext>
            </p:extLst>
          </p:nvPr>
        </p:nvGraphicFramePr>
        <p:xfrm>
          <a:off x="332818" y="1032129"/>
          <a:ext cx="8651630" cy="5199182"/>
        </p:xfrm>
        <a:graphic>
          <a:graphicData uri="http://schemas.openxmlformats.org/drawingml/2006/table">
            <a:tbl>
              <a:tblPr/>
              <a:tblGrid>
                <a:gridCol w="1758436">
                  <a:extLst>
                    <a:ext uri="{9D8B030D-6E8A-4147-A177-3AD203B41FA5}">
                      <a16:colId xmlns:a16="http://schemas.microsoft.com/office/drawing/2014/main" val="715137935"/>
                    </a:ext>
                  </a:extLst>
                </a:gridCol>
                <a:gridCol w="1076595">
                  <a:extLst>
                    <a:ext uri="{9D8B030D-6E8A-4147-A177-3AD203B41FA5}">
                      <a16:colId xmlns:a16="http://schemas.microsoft.com/office/drawing/2014/main" val="1962270237"/>
                    </a:ext>
                  </a:extLst>
                </a:gridCol>
                <a:gridCol w="995849">
                  <a:extLst>
                    <a:ext uri="{9D8B030D-6E8A-4147-A177-3AD203B41FA5}">
                      <a16:colId xmlns:a16="http://schemas.microsoft.com/office/drawing/2014/main" val="1810061015"/>
                    </a:ext>
                  </a:extLst>
                </a:gridCol>
                <a:gridCol w="992859">
                  <a:extLst>
                    <a:ext uri="{9D8B030D-6E8A-4147-A177-3AD203B41FA5}">
                      <a16:colId xmlns:a16="http://schemas.microsoft.com/office/drawing/2014/main" val="847379515"/>
                    </a:ext>
                  </a:extLst>
                </a:gridCol>
                <a:gridCol w="1028747">
                  <a:extLst>
                    <a:ext uri="{9D8B030D-6E8A-4147-A177-3AD203B41FA5}">
                      <a16:colId xmlns:a16="http://schemas.microsoft.com/office/drawing/2014/main" val="1168419646"/>
                    </a:ext>
                  </a:extLst>
                </a:gridCol>
                <a:gridCol w="1399572">
                  <a:extLst>
                    <a:ext uri="{9D8B030D-6E8A-4147-A177-3AD203B41FA5}">
                      <a16:colId xmlns:a16="http://schemas.microsoft.com/office/drawing/2014/main" val="2498338402"/>
                    </a:ext>
                  </a:extLst>
                </a:gridCol>
                <a:gridCol w="1399572">
                  <a:extLst>
                    <a:ext uri="{9D8B030D-6E8A-4147-A177-3AD203B41FA5}">
                      <a16:colId xmlns:a16="http://schemas.microsoft.com/office/drawing/2014/main" val="3741587235"/>
                    </a:ext>
                  </a:extLst>
                </a:gridCol>
              </a:tblGrid>
              <a:tr h="228348">
                <a:tc gridSpan="6"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Přehled kapacit standardních lůžek s přívodem kyslíku v ČR k 15.12. 2021, 11:30 h</a:t>
                      </a:r>
                    </a:p>
                  </a:txBody>
                  <a:tcPr marL="6905" marR="6905" marT="69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5" marR="6905" marT="69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4677846"/>
                  </a:ext>
                </a:extLst>
              </a:tr>
              <a:tr h="190834">
                <a:tc>
                  <a:txBody>
                    <a:bodyPr/>
                    <a:lstStyle/>
                    <a:p>
                      <a:pPr algn="l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05" marR="6905" marT="69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5" marR="6905" marT="69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5" marR="6905" marT="69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5" marR="6905" marT="69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5" marR="6905" marT="69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5" marR="6905" marT="69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5" marR="6905" marT="69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6503710"/>
                  </a:ext>
                </a:extLst>
              </a:tr>
              <a:tr h="22834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6905" marR="6905" marT="69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Standardní lůžka s O</a:t>
                      </a:r>
                      <a:r>
                        <a:rPr lang="cs-CZ" sz="13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5" marR="6905" marT="69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pl-PL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Standartní lůžka na Infekčním oddělení s O</a:t>
                      </a:r>
                      <a:r>
                        <a:rPr lang="pl-PL" sz="13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pl-PL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5" marR="6905" marT="69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0499391"/>
                  </a:ext>
                </a:extLst>
              </a:tr>
              <a:tr h="619804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lůžek</a:t>
                      </a:r>
                    </a:p>
                  </a:txBody>
                  <a:tcPr marL="6905" marR="6905" marT="69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standardní lůžka </a:t>
                      </a:r>
                    </a:p>
                  </a:txBody>
                  <a:tcPr marL="6905" marR="6905" marT="69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pro Covid+</a:t>
                      </a:r>
                    </a:p>
                  </a:txBody>
                  <a:tcPr marL="6905" marR="6905" marT="69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lůžek</a:t>
                      </a:r>
                    </a:p>
                  </a:txBody>
                  <a:tcPr marL="6905" marR="6905" marT="69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na Infekčním oddělení</a:t>
                      </a:r>
                    </a:p>
                  </a:txBody>
                  <a:tcPr marL="6905" marR="6905" marT="69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pro Covid+</a:t>
                      </a:r>
                    </a:p>
                  </a:txBody>
                  <a:tcPr marL="6905" marR="6905" marT="69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5023538"/>
                  </a:ext>
                </a:extLst>
              </a:tr>
              <a:tr h="20388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Hl. m. Praha </a:t>
                      </a:r>
                    </a:p>
                  </a:txBody>
                  <a:tcPr marL="6905" marR="6905" marT="69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3 154</a:t>
                      </a:r>
                    </a:p>
                  </a:txBody>
                  <a:tcPr marL="6905" marR="6905" marT="69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498</a:t>
                      </a:r>
                    </a:p>
                  </a:txBody>
                  <a:tcPr marL="6905" marR="6905" marT="69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</a:t>
                      </a:r>
                    </a:p>
                  </a:txBody>
                  <a:tcPr marL="6905" marR="6905" marT="69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</a:t>
                      </a:r>
                    </a:p>
                  </a:txBody>
                  <a:tcPr marL="6905" marR="6905" marT="69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6905" marR="6905" marT="69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6905" marR="6905" marT="69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1420080"/>
                  </a:ext>
                </a:extLst>
              </a:tr>
              <a:tr h="20388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6905" marR="6905" marT="69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1 886</a:t>
                      </a:r>
                    </a:p>
                  </a:txBody>
                  <a:tcPr marL="6905" marR="6905" marT="69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353</a:t>
                      </a:r>
                    </a:p>
                  </a:txBody>
                  <a:tcPr marL="6905" marR="6905" marT="69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</a:t>
                      </a:r>
                    </a:p>
                  </a:txBody>
                  <a:tcPr marL="6905" marR="6905" marT="69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6905" marR="6905" marT="69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905" marR="6905" marT="69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905" marR="6905" marT="69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9585218"/>
                  </a:ext>
                </a:extLst>
              </a:tr>
              <a:tr h="20388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6905" marR="6905" marT="69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1 634</a:t>
                      </a:r>
                    </a:p>
                  </a:txBody>
                  <a:tcPr marL="6905" marR="6905" marT="69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496</a:t>
                      </a:r>
                    </a:p>
                  </a:txBody>
                  <a:tcPr marL="6905" marR="6905" marT="69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</a:t>
                      </a:r>
                    </a:p>
                  </a:txBody>
                  <a:tcPr marL="6905" marR="6905" marT="69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6905" marR="6905" marT="69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6905" marR="6905" marT="69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6905" marR="6905" marT="69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3184588"/>
                  </a:ext>
                </a:extLst>
              </a:tr>
              <a:tr h="20388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6905" marR="6905" marT="69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1 616</a:t>
                      </a:r>
                    </a:p>
                  </a:txBody>
                  <a:tcPr marL="6905" marR="6905" marT="69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520</a:t>
                      </a:r>
                    </a:p>
                  </a:txBody>
                  <a:tcPr marL="6905" marR="6905" marT="69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</a:t>
                      </a:r>
                    </a:p>
                  </a:txBody>
                  <a:tcPr marL="6905" marR="6905" marT="69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6905" marR="6905" marT="69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905" marR="6905" marT="69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905" marR="6905" marT="69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4777476"/>
                  </a:ext>
                </a:extLst>
              </a:tr>
              <a:tr h="20388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6905" marR="6905" marT="69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418</a:t>
                      </a:r>
                    </a:p>
                  </a:txBody>
                  <a:tcPr marL="6905" marR="6905" marT="69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6905" marR="6905" marT="69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6905" marR="6905" marT="69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6905" marR="6905" marT="69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905" marR="6905" marT="69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905" marR="6905" marT="69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917823"/>
                  </a:ext>
                </a:extLst>
              </a:tr>
              <a:tr h="20388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6905" marR="6905" marT="69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1 505</a:t>
                      </a:r>
                    </a:p>
                  </a:txBody>
                  <a:tcPr marL="6905" marR="6905" marT="69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436</a:t>
                      </a:r>
                    </a:p>
                  </a:txBody>
                  <a:tcPr marL="6905" marR="6905" marT="69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</a:t>
                      </a:r>
                    </a:p>
                  </a:txBody>
                  <a:tcPr marL="6905" marR="6905" marT="69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6905" marR="6905" marT="69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6905" marR="6905" marT="69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6905" marR="6905" marT="69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7600452"/>
                  </a:ext>
                </a:extLst>
              </a:tr>
              <a:tr h="20388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6905" marR="6905" marT="69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813</a:t>
                      </a:r>
                    </a:p>
                  </a:txBody>
                  <a:tcPr marL="6905" marR="6905" marT="69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239</a:t>
                      </a:r>
                    </a:p>
                  </a:txBody>
                  <a:tcPr marL="6905" marR="6905" marT="69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6905" marR="6905" marT="69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905" marR="6905" marT="69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905" marR="6905" marT="69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905" marR="6905" marT="69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077843"/>
                  </a:ext>
                </a:extLst>
              </a:tr>
              <a:tr h="20388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6905" marR="6905" marT="69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1 402</a:t>
                      </a:r>
                    </a:p>
                  </a:txBody>
                  <a:tcPr marL="6905" marR="6905" marT="69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207</a:t>
                      </a:r>
                    </a:p>
                  </a:txBody>
                  <a:tcPr marL="6905" marR="6905" marT="69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6905" marR="6905" marT="69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6905" marR="6905" marT="69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905" marR="6905" marT="69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905" marR="6905" marT="69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9009038"/>
                  </a:ext>
                </a:extLst>
              </a:tr>
              <a:tr h="20388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6905" marR="6905" marT="69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889</a:t>
                      </a:r>
                    </a:p>
                  </a:txBody>
                  <a:tcPr marL="6905" marR="6905" marT="69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244</a:t>
                      </a:r>
                    </a:p>
                  </a:txBody>
                  <a:tcPr marL="6905" marR="6905" marT="69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</a:t>
                      </a:r>
                    </a:p>
                  </a:txBody>
                  <a:tcPr marL="6905" marR="6905" marT="69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6905" marR="6905" marT="69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6905" marR="6905" marT="69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6905" marR="6905" marT="69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5423113"/>
                  </a:ext>
                </a:extLst>
              </a:tr>
              <a:tr h="20388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6905" marR="6905" marT="69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1 739</a:t>
                      </a:r>
                    </a:p>
                  </a:txBody>
                  <a:tcPr marL="6905" marR="6905" marT="69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659</a:t>
                      </a:r>
                    </a:p>
                  </a:txBody>
                  <a:tcPr marL="6905" marR="6905" marT="69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6905" marR="6905" marT="69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6905" marR="6905" marT="69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6905" marR="6905" marT="69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6905" marR="6905" marT="69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1524441"/>
                  </a:ext>
                </a:extLst>
              </a:tr>
              <a:tr h="20388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6905" marR="6905" marT="69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2 508</a:t>
                      </a:r>
                    </a:p>
                  </a:txBody>
                  <a:tcPr marL="6905" marR="6905" marT="69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755</a:t>
                      </a:r>
                    </a:p>
                  </a:txBody>
                  <a:tcPr marL="6905" marR="6905" marT="69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255</a:t>
                      </a:r>
                    </a:p>
                  </a:txBody>
                  <a:tcPr marL="6905" marR="6905" marT="69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191</a:t>
                      </a:r>
                    </a:p>
                  </a:txBody>
                  <a:tcPr marL="6905" marR="6905" marT="69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6905" marR="6905" marT="69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6905" marR="6905" marT="69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2031258"/>
                  </a:ext>
                </a:extLst>
              </a:tr>
              <a:tr h="20388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6905" marR="6905" marT="69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1 458</a:t>
                      </a:r>
                    </a:p>
                  </a:txBody>
                  <a:tcPr marL="6905" marR="6905" marT="69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355</a:t>
                      </a:r>
                    </a:p>
                  </a:txBody>
                  <a:tcPr marL="6905" marR="6905" marT="69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6905" marR="6905" marT="69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6905" marR="6905" marT="69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6905" marR="6905" marT="69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6905" marR="6905" marT="69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9919938"/>
                  </a:ext>
                </a:extLst>
              </a:tr>
              <a:tr h="20388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6905" marR="6905" marT="69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902</a:t>
                      </a:r>
                    </a:p>
                  </a:txBody>
                  <a:tcPr marL="6905" marR="6905" marT="69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225</a:t>
                      </a:r>
                    </a:p>
                  </a:txBody>
                  <a:tcPr marL="6905" marR="6905" marT="69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6905" marR="6905" marT="69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6905" marR="6905" marT="69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905" marR="6905" marT="69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1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905" marR="6905" marT="69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1793056"/>
                  </a:ext>
                </a:extLst>
              </a:tr>
              <a:tr h="21203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6905" marR="6905" marT="69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2 824</a:t>
                      </a:r>
                    </a:p>
                  </a:txBody>
                  <a:tcPr marL="6905" marR="6905" marT="69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669</a:t>
                      </a:r>
                    </a:p>
                  </a:txBody>
                  <a:tcPr marL="6905" marR="6905" marT="69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235</a:t>
                      </a:r>
                    </a:p>
                  </a:txBody>
                  <a:tcPr marL="6905" marR="6905" marT="69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</a:t>
                      </a:r>
                    </a:p>
                  </a:txBody>
                  <a:tcPr marL="6905" marR="6905" marT="69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6905" marR="6905" marT="69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6905" marR="6905" marT="69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501504"/>
                  </a:ext>
                </a:extLst>
              </a:tr>
              <a:tr h="22019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Celkové kapacity ČR</a:t>
                      </a:r>
                    </a:p>
                  </a:txBody>
                  <a:tcPr marL="6905" marR="6905" marT="69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22 748</a:t>
                      </a:r>
                    </a:p>
                  </a:txBody>
                  <a:tcPr marL="6905" marR="6905" marT="69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5750</a:t>
                      </a:r>
                    </a:p>
                  </a:txBody>
                  <a:tcPr marL="6905" marR="6905" marT="69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1 653</a:t>
                      </a:r>
                    </a:p>
                  </a:txBody>
                  <a:tcPr marL="6905" marR="6905" marT="69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1 063</a:t>
                      </a:r>
                    </a:p>
                  </a:txBody>
                  <a:tcPr marL="6905" marR="6905" marT="69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324</a:t>
                      </a:r>
                    </a:p>
                  </a:txBody>
                  <a:tcPr marL="6905" marR="6905" marT="69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294</a:t>
                      </a:r>
                    </a:p>
                  </a:txBody>
                  <a:tcPr marL="6905" marR="6905" marT="69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473798"/>
                  </a:ext>
                </a:extLst>
              </a:tr>
              <a:tr h="203882">
                <a:tc gridSpan="7"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Zdroj: Online databáze NDLP ÚZIS </a:t>
                      </a:r>
                    </a:p>
                  </a:txBody>
                  <a:tcPr marL="6905" marR="6905" marT="69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694911"/>
                  </a:ext>
                </a:extLst>
              </a:tr>
              <a:tr h="190834"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5" marR="6905" marT="69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5" marR="6905" marT="69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5" marR="6905" marT="69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5" marR="6905" marT="69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5" marR="6905" marT="69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5" marR="6905" marT="69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5" marR="6905" marT="69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4237834"/>
                  </a:ext>
                </a:extLst>
              </a:tr>
              <a:tr h="190834">
                <a:tc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Legenda:  </a:t>
                      </a:r>
                    </a:p>
                  </a:txBody>
                  <a:tcPr marL="6905" marR="6905" marT="69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100 - 50,1 %</a:t>
                      </a:r>
                    </a:p>
                  </a:txBody>
                  <a:tcPr marL="6905" marR="6905" marT="69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50 - 30,1 %</a:t>
                      </a:r>
                    </a:p>
                  </a:txBody>
                  <a:tcPr marL="6905" marR="6905" marT="69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30 - 20,1 %</a:t>
                      </a:r>
                    </a:p>
                  </a:txBody>
                  <a:tcPr marL="6905" marR="6905" marT="69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20 - 10,1 %</a:t>
                      </a:r>
                    </a:p>
                  </a:txBody>
                  <a:tcPr marL="6905" marR="6905" marT="69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9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10 - 0 %</a:t>
                      </a:r>
                    </a:p>
                  </a:txBody>
                  <a:tcPr marL="6905" marR="6905" marT="69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celkových kapacit</a:t>
                      </a:r>
                    </a:p>
                  </a:txBody>
                  <a:tcPr marL="6905" marR="6905" marT="69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6428678"/>
                  </a:ext>
                </a:extLst>
              </a:tr>
              <a:tr h="203882">
                <a:tc gridSpan="3">
                  <a:txBody>
                    <a:bodyPr/>
                    <a:lstStyle/>
                    <a:p>
                      <a:pPr algn="r" fontAlgn="ctr"/>
                      <a:r>
                        <a:rPr lang="pl-PL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Nemocnice s aktualizací starší 48 hod.: </a:t>
                      </a:r>
                    </a:p>
                  </a:txBody>
                  <a:tcPr marL="6905" marR="6905" marT="69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7x</a:t>
                      </a:r>
                    </a:p>
                  </a:txBody>
                  <a:tcPr marL="6905" marR="6905" marT="69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5" marR="6905" marT="69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5" marR="6905" marT="69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5" marR="6905" marT="69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11321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4316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Neaktualizovaná ZZ v DIP déle než 48 h</a:t>
            </a:r>
            <a:endParaRPr lang="cs-CZ" dirty="0"/>
          </a:p>
        </p:txBody>
      </p:sp>
      <p:sp>
        <p:nvSpPr>
          <p:cNvPr id="6" name="TextovéPole 5"/>
          <p:cNvSpPr txBox="1"/>
          <p:nvPr/>
        </p:nvSpPr>
        <p:spPr>
          <a:xfrm>
            <a:off x="8617671" y="4968723"/>
            <a:ext cx="2329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Údaje jsou aktuální k </a:t>
            </a:r>
            <a:r>
              <a:rPr lang="cs-CZ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15.12.2021 11:00</a:t>
            </a:r>
            <a:endParaRPr lang="cs-CZ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ovéPole 6"/>
          <p:cNvSpPr txBox="1"/>
          <p:nvPr/>
        </p:nvSpPr>
        <p:spPr>
          <a:xfrm>
            <a:off x="8617671" y="2809292"/>
            <a:ext cx="27331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Žádáme všechna ZZ o aktualizaci volných lůžkových kapacit každý den i během víkendů.</a:t>
            </a:r>
            <a:endParaRPr lang="cs-CZ" dirty="0"/>
          </a:p>
        </p:txBody>
      </p:sp>
      <p:graphicFrame>
        <p:nvGraphicFramePr>
          <p:cNvPr id="4" name="Tabul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157230"/>
              </p:ext>
            </p:extLst>
          </p:nvPr>
        </p:nvGraphicFramePr>
        <p:xfrm>
          <a:off x="1440866" y="2023571"/>
          <a:ext cx="5883126" cy="2771770"/>
        </p:xfrm>
        <a:graphic>
          <a:graphicData uri="http://schemas.openxmlformats.org/drawingml/2006/table">
            <a:tbl>
              <a:tblPr/>
              <a:tblGrid>
                <a:gridCol w="3671018">
                  <a:extLst>
                    <a:ext uri="{9D8B030D-6E8A-4147-A177-3AD203B41FA5}">
                      <a16:colId xmlns:a16="http://schemas.microsoft.com/office/drawing/2014/main" val="107433437"/>
                    </a:ext>
                  </a:extLst>
                </a:gridCol>
                <a:gridCol w="610806">
                  <a:extLst>
                    <a:ext uri="{9D8B030D-6E8A-4147-A177-3AD203B41FA5}">
                      <a16:colId xmlns:a16="http://schemas.microsoft.com/office/drawing/2014/main" val="4164856319"/>
                    </a:ext>
                  </a:extLst>
                </a:gridCol>
                <a:gridCol w="1601302">
                  <a:extLst>
                    <a:ext uri="{9D8B030D-6E8A-4147-A177-3AD203B41FA5}">
                      <a16:colId xmlns:a16="http://schemas.microsoft.com/office/drawing/2014/main" val="3820816568"/>
                    </a:ext>
                  </a:extLst>
                </a:gridCol>
              </a:tblGrid>
              <a:tr h="31813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Zdravotnické zařízení</a:t>
                      </a:r>
                    </a:p>
                  </a:txBody>
                  <a:tcPr marL="7034" marR="7034" marT="70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Kraj</a:t>
                      </a:r>
                    </a:p>
                  </a:txBody>
                  <a:tcPr marL="7034" marR="7034" marT="70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Aktualizace</a:t>
                      </a:r>
                    </a:p>
                  </a:txBody>
                  <a:tcPr marL="7034" marR="7034" marT="70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8834143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Nemocnice Strakonice, a.s.</a:t>
                      </a:r>
                    </a:p>
                  </a:txBody>
                  <a:tcPr marL="108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JHC</a:t>
                      </a:r>
                    </a:p>
                  </a:txBody>
                  <a:tcPr marL="9525" marR="9525" marT="76200" marB="762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08.12.2021 13:20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5469866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Nemocnice Říčany a.s.</a:t>
                      </a:r>
                    </a:p>
                  </a:txBody>
                  <a:tcPr marL="108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STC</a:t>
                      </a:r>
                    </a:p>
                  </a:txBody>
                  <a:tcPr marL="9525" marR="9525" marT="76200" marB="762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09.12.2021 14:50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789447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Nemocnice Šumperk a.s.</a:t>
                      </a:r>
                    </a:p>
                  </a:txBody>
                  <a:tcPr marL="108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OLK</a:t>
                      </a:r>
                    </a:p>
                  </a:txBody>
                  <a:tcPr marL="9525" marR="9525" marT="76200" marB="762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11.12.2021 6:50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5483184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Nemocnice Žatec, o.p.s.</a:t>
                      </a:r>
                    </a:p>
                  </a:txBody>
                  <a:tcPr marL="108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ULK</a:t>
                      </a:r>
                    </a:p>
                  </a:txBody>
                  <a:tcPr marL="9525" marR="9525" marT="76200" marB="762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11.12.2021 16:27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7939742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MMN, a.s., Nemocnice Jilemnice</a:t>
                      </a:r>
                    </a:p>
                  </a:txBody>
                  <a:tcPr marL="108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LBK</a:t>
                      </a:r>
                    </a:p>
                  </a:txBody>
                  <a:tcPr marL="9525" marR="9525" marT="76200" marB="762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13.12.2021 5:48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3226890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Fakultní Thomayerova nemocnice</a:t>
                      </a:r>
                    </a:p>
                  </a:txBody>
                  <a:tcPr marL="108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PHA</a:t>
                      </a:r>
                    </a:p>
                  </a:txBody>
                  <a:tcPr marL="9525" marR="9525" marT="76200" marB="762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13.12.2021 7:44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5329563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Oblastní nemocnice </a:t>
                      </a:r>
                      <a:r>
                        <a:rPr lang="cs-CZ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Kladno,a.s</a:t>
                      </a:r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.</a:t>
                      </a:r>
                    </a:p>
                  </a:txBody>
                  <a:tcPr marL="108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13.12.2021 8:54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71174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19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88857" y="219809"/>
            <a:ext cx="9885238" cy="896492"/>
          </a:xfrm>
        </p:spPr>
        <p:txBody>
          <a:bodyPr>
            <a:normAutofit/>
          </a:bodyPr>
          <a:lstStyle/>
          <a:p>
            <a:r>
              <a:rPr lang="cs-CZ" dirty="0" smtClean="0"/>
              <a:t>NDLP – Stav očkování u hospitalizovaných pacientů</a:t>
            </a:r>
            <a:endParaRPr lang="cs-CZ" sz="2800" dirty="0"/>
          </a:p>
        </p:txBody>
      </p:sp>
      <p:graphicFrame>
        <p:nvGraphicFramePr>
          <p:cNvPr id="5" name="Tabulk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0316958"/>
              </p:ext>
            </p:extLst>
          </p:nvPr>
        </p:nvGraphicFramePr>
        <p:xfrm>
          <a:off x="905440" y="1861611"/>
          <a:ext cx="8652072" cy="32678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3018">
                  <a:extLst>
                    <a:ext uri="{9D8B030D-6E8A-4147-A177-3AD203B41FA5}">
                      <a16:colId xmlns:a16="http://schemas.microsoft.com/office/drawing/2014/main" val="2672105997"/>
                    </a:ext>
                  </a:extLst>
                </a:gridCol>
                <a:gridCol w="149527">
                  <a:extLst>
                    <a:ext uri="{9D8B030D-6E8A-4147-A177-3AD203B41FA5}">
                      <a16:colId xmlns:a16="http://schemas.microsoft.com/office/drawing/2014/main" val="2565829457"/>
                    </a:ext>
                  </a:extLst>
                </a:gridCol>
                <a:gridCol w="2013491">
                  <a:extLst>
                    <a:ext uri="{9D8B030D-6E8A-4147-A177-3AD203B41FA5}">
                      <a16:colId xmlns:a16="http://schemas.microsoft.com/office/drawing/2014/main" val="4257011553"/>
                    </a:ext>
                  </a:extLst>
                </a:gridCol>
                <a:gridCol w="2329909">
                  <a:extLst>
                    <a:ext uri="{9D8B030D-6E8A-4147-A177-3AD203B41FA5}">
                      <a16:colId xmlns:a16="http://schemas.microsoft.com/office/drawing/2014/main" val="3540943450"/>
                    </a:ext>
                  </a:extLst>
                </a:gridCol>
                <a:gridCol w="729761">
                  <a:extLst>
                    <a:ext uri="{9D8B030D-6E8A-4147-A177-3AD203B41FA5}">
                      <a16:colId xmlns:a16="http://schemas.microsoft.com/office/drawing/2014/main" val="1484824574"/>
                    </a:ext>
                  </a:extLst>
                </a:gridCol>
                <a:gridCol w="1266366">
                  <a:extLst>
                    <a:ext uri="{9D8B030D-6E8A-4147-A177-3AD203B41FA5}">
                      <a16:colId xmlns:a16="http://schemas.microsoft.com/office/drawing/2014/main" val="15660643"/>
                    </a:ext>
                  </a:extLst>
                </a:gridCol>
              </a:tblGrid>
              <a:tr h="451806">
                <a:tc>
                  <a:txBody>
                    <a:bodyPr/>
                    <a:lstStyle/>
                    <a:p>
                      <a:endParaRPr lang="cs-CZ" sz="1400" b="1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cs-CZ" sz="1400" b="1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cs-CZ" sz="1300" b="0" i="0" dirty="0" smtClean="0">
                          <a:solidFill>
                            <a:schemeClr val="tx1"/>
                          </a:solidFill>
                          <a:latin typeface="+mj-lt"/>
                          <a:cs typeface="Calibri" panose="020F0502020204030204" pitchFamily="34" charset="0"/>
                        </a:rPr>
                        <a:t>Stav</a:t>
                      </a:r>
                      <a:r>
                        <a:rPr lang="cs-CZ" sz="1300" b="0" i="0" baseline="0" dirty="0" smtClean="0">
                          <a:solidFill>
                            <a:schemeClr val="tx1"/>
                          </a:solidFill>
                          <a:latin typeface="+mj-lt"/>
                          <a:cs typeface="Calibri" panose="020F0502020204030204" pitchFamily="34" charset="0"/>
                        </a:rPr>
                        <a:t> k 15.12.2021 0:24 h</a:t>
                      </a:r>
                      <a:endParaRPr lang="cs-CZ" sz="1300" b="0" i="0" dirty="0">
                        <a:solidFill>
                          <a:schemeClr val="tx1"/>
                        </a:solidFill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cs-CZ" sz="1200" b="0" i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300" b="0" i="0" dirty="0" smtClean="0">
                          <a:solidFill>
                            <a:schemeClr val="tx1"/>
                          </a:solidFill>
                          <a:latin typeface="+mj-lt"/>
                          <a:cs typeface="Calibri" panose="020F0502020204030204" pitchFamily="34" charset="0"/>
                        </a:rPr>
                        <a:t>Zdroj: ÚZIS</a:t>
                      </a:r>
                      <a:endParaRPr lang="cs-CZ" sz="1300" b="0" i="0" dirty="0">
                        <a:solidFill>
                          <a:schemeClr val="tx1"/>
                        </a:solidFill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9070743"/>
                  </a:ext>
                </a:extLst>
              </a:tr>
              <a:tr h="557021">
                <a:tc gridSpan="6">
                  <a:txBody>
                    <a:bodyPr/>
                    <a:lstStyle/>
                    <a:p>
                      <a:pPr algn="l"/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Celkem hospitalizovaných</a:t>
                      </a:r>
                      <a:r>
                        <a:rPr lang="cs-CZ" sz="1600" b="1" baseline="0" dirty="0" smtClean="0">
                          <a:latin typeface="+mj-lt"/>
                          <a:cs typeface="Calibri" panose="020F0502020204030204" pitchFamily="34" charset="0"/>
                        </a:rPr>
                        <a:t> PAC C+                   </a:t>
                      </a:r>
                      <a:r>
                        <a:rPr lang="cs-CZ" sz="2400" b="1" baseline="0" dirty="0" smtClean="0">
                          <a:latin typeface="+mj-lt"/>
                          <a:cs typeface="Calibri" panose="020F0502020204030204" pitchFamily="34" charset="0"/>
                        </a:rPr>
                        <a:t>5 850</a:t>
                      </a:r>
                      <a:endParaRPr lang="cs-CZ" sz="2400" b="1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 sz="1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 sz="1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 sz="1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492961"/>
                  </a:ext>
                </a:extLst>
              </a:tr>
              <a:tr h="451806">
                <a:tc gridSpan="3">
                  <a:txBody>
                    <a:bodyPr/>
                    <a:lstStyle/>
                    <a:p>
                      <a:pPr algn="ctr"/>
                      <a:r>
                        <a:rPr lang="cs-CZ" sz="1400" b="0" dirty="0" smtClean="0">
                          <a:latin typeface="+mj-lt"/>
                          <a:cs typeface="Calibri" panose="020F0502020204030204" pitchFamily="34" charset="0"/>
                        </a:rPr>
                        <a:t>z toho</a:t>
                      </a:r>
                      <a:endParaRPr lang="cs-CZ" sz="14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 sz="1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b="0" dirty="0" smtClean="0">
                          <a:latin typeface="+mj-lt"/>
                          <a:cs typeface="Calibri" panose="020F0502020204030204" pitchFamily="34" charset="0"/>
                        </a:rPr>
                        <a:t>z toho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 sz="1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631228"/>
                  </a:ext>
                </a:extLst>
              </a:tr>
              <a:tr h="451806">
                <a:tc gridSpan="2">
                  <a:txBody>
                    <a:bodyPr/>
                    <a:lstStyle/>
                    <a:p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Neočkovaní</a:t>
                      </a:r>
                      <a:endParaRPr lang="cs-CZ" sz="1600" b="1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cs-CZ" sz="16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3</a:t>
                      </a:r>
                      <a:r>
                        <a:rPr lang="cs-CZ" sz="1600" b="1" baseline="0" dirty="0" smtClean="0">
                          <a:latin typeface="+mj-lt"/>
                          <a:cs typeface="Calibri" panose="020F0502020204030204" pitchFamily="34" charset="0"/>
                        </a:rPr>
                        <a:t> 098</a:t>
                      </a:r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  </a:t>
                      </a:r>
                      <a:r>
                        <a:rPr lang="cs-CZ" sz="1600" b="0" dirty="0" smtClean="0">
                          <a:latin typeface="+mj-lt"/>
                          <a:cs typeface="Calibri" panose="020F0502020204030204" pitchFamily="34" charset="0"/>
                        </a:rPr>
                        <a:t>(52,9%)</a:t>
                      </a:r>
                      <a:endParaRPr lang="cs-CZ" sz="16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PAC na JIP</a:t>
                      </a:r>
                      <a:endParaRPr lang="cs-CZ" sz="1600" b="1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948</a:t>
                      </a:r>
                      <a:endParaRPr lang="cs-CZ" sz="1600" b="1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16758"/>
                  </a:ext>
                </a:extLst>
              </a:tr>
              <a:tr h="451806">
                <a:tc gridSpan="2">
                  <a:txBody>
                    <a:bodyPr/>
                    <a:lstStyle/>
                    <a:p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Nedokončené</a:t>
                      </a:r>
                      <a:r>
                        <a:rPr lang="cs-CZ" sz="1600" b="1" baseline="0" dirty="0" smtClean="0">
                          <a:latin typeface="+mj-lt"/>
                          <a:cs typeface="Calibri" panose="020F0502020204030204" pitchFamily="34" charset="0"/>
                        </a:rPr>
                        <a:t> očko.</a:t>
                      </a:r>
                      <a:endParaRPr lang="cs-CZ" sz="1600" b="1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cs-CZ" sz="16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183     </a:t>
                      </a:r>
                      <a:r>
                        <a:rPr lang="cs-CZ" sz="1600" b="0" dirty="0" smtClean="0">
                          <a:latin typeface="+mj-lt"/>
                          <a:cs typeface="Calibri" panose="020F0502020204030204" pitchFamily="34" charset="0"/>
                        </a:rPr>
                        <a:t>(3,1%)</a:t>
                      </a:r>
                      <a:endParaRPr lang="cs-CZ" sz="16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400" b="0" dirty="0" smtClean="0">
                          <a:latin typeface="+mj-lt"/>
                          <a:cs typeface="Calibri" panose="020F0502020204030204" pitchFamily="34" charset="0"/>
                        </a:rPr>
                        <a:t>z toho </a:t>
                      </a:r>
                      <a:r>
                        <a:rPr lang="cs-CZ" sz="1400" b="0" dirty="0" err="1" smtClean="0">
                          <a:latin typeface="+mj-lt"/>
                          <a:cs typeface="Calibri" panose="020F0502020204030204" pitchFamily="34" charset="0"/>
                        </a:rPr>
                        <a:t>neočko</a:t>
                      </a:r>
                      <a:r>
                        <a:rPr lang="cs-CZ" sz="1400" b="0" dirty="0" smtClean="0">
                          <a:latin typeface="+mj-lt"/>
                          <a:cs typeface="Calibri" panose="020F0502020204030204" pitchFamily="34" charset="0"/>
                        </a:rPr>
                        <a:t>.</a:t>
                      </a:r>
                      <a:endParaRPr lang="cs-CZ" sz="14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650</a:t>
                      </a:r>
                      <a:r>
                        <a:rPr lang="cs-CZ" sz="1600" b="0" dirty="0" smtClean="0">
                          <a:latin typeface="+mj-lt"/>
                          <a:cs typeface="Calibri" panose="020F0502020204030204" pitchFamily="34" charset="0"/>
                        </a:rPr>
                        <a:t> (68,6%)</a:t>
                      </a:r>
                      <a:endParaRPr lang="cs-CZ" sz="16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2755086"/>
                  </a:ext>
                </a:extLst>
              </a:tr>
              <a:tr h="451806">
                <a:tc gridSpan="2">
                  <a:txBody>
                    <a:bodyPr/>
                    <a:lstStyle/>
                    <a:p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Dokončené očko.</a:t>
                      </a:r>
                      <a:endParaRPr lang="cs-CZ" sz="1600" b="1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cs-CZ" sz="16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1600" b="1" baseline="0" dirty="0" smtClean="0">
                          <a:latin typeface="+mj-lt"/>
                          <a:cs typeface="Calibri" panose="020F0502020204030204" pitchFamily="34" charset="0"/>
                        </a:rPr>
                        <a:t>2 221</a:t>
                      </a:r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  </a:t>
                      </a:r>
                      <a:r>
                        <a:rPr lang="cs-CZ" sz="1600" b="0" dirty="0" smtClean="0">
                          <a:latin typeface="+mj-lt"/>
                          <a:cs typeface="Calibri" panose="020F0502020204030204" pitchFamily="34" charset="0"/>
                        </a:rPr>
                        <a:t>(38%)</a:t>
                      </a:r>
                      <a:endParaRPr lang="cs-CZ" sz="16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PAC na standart O2</a:t>
                      </a:r>
                      <a:endParaRPr lang="cs-CZ" sz="1600" b="1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4</a:t>
                      </a:r>
                      <a:r>
                        <a:rPr lang="cs-CZ" sz="1600" b="1" baseline="0" dirty="0" smtClean="0">
                          <a:latin typeface="+mj-lt"/>
                          <a:cs typeface="Calibri" panose="020F0502020204030204" pitchFamily="34" charset="0"/>
                        </a:rPr>
                        <a:t> 902</a:t>
                      </a:r>
                      <a:endParaRPr lang="cs-CZ" sz="1600" b="1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0843188"/>
                  </a:ext>
                </a:extLst>
              </a:tr>
              <a:tr h="451806">
                <a:tc gridSpan="2">
                  <a:txBody>
                    <a:bodyPr/>
                    <a:lstStyle/>
                    <a:p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Posilovací dávka</a:t>
                      </a:r>
                      <a:endParaRPr lang="cs-CZ" sz="1600" b="1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cs-CZ" sz="16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348     </a:t>
                      </a:r>
                      <a:r>
                        <a:rPr lang="cs-CZ" sz="1600" b="0" dirty="0" smtClean="0">
                          <a:latin typeface="+mj-lt"/>
                          <a:cs typeface="Calibri" panose="020F0502020204030204" pitchFamily="34" charset="0"/>
                        </a:rPr>
                        <a:t>(6%)</a:t>
                      </a:r>
                      <a:endParaRPr lang="cs-CZ" sz="16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b="0" dirty="0" smtClean="0">
                          <a:latin typeface="+mj-lt"/>
                          <a:cs typeface="Calibri" panose="020F0502020204030204" pitchFamily="34" charset="0"/>
                        </a:rPr>
                        <a:t>z toho </a:t>
                      </a:r>
                      <a:r>
                        <a:rPr lang="cs-CZ" sz="1400" b="0" dirty="0" err="1" smtClean="0">
                          <a:latin typeface="+mj-lt"/>
                          <a:cs typeface="Calibri" panose="020F0502020204030204" pitchFamily="34" charset="0"/>
                        </a:rPr>
                        <a:t>neočko</a:t>
                      </a:r>
                      <a:r>
                        <a:rPr lang="cs-CZ" sz="1400" b="0" dirty="0" smtClean="0">
                          <a:latin typeface="+mj-lt"/>
                          <a:cs typeface="Calibri" panose="020F0502020204030204" pitchFamily="34" charset="0"/>
                        </a:rPr>
                        <a:t>.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2</a:t>
                      </a:r>
                      <a:r>
                        <a:rPr lang="cs-CZ" sz="1600" b="1" baseline="0" dirty="0" smtClean="0">
                          <a:latin typeface="+mj-lt"/>
                          <a:cs typeface="Calibri" panose="020F0502020204030204" pitchFamily="34" charset="0"/>
                        </a:rPr>
                        <a:t> 499</a:t>
                      </a:r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cs-CZ" sz="1600" b="0" dirty="0" smtClean="0">
                          <a:latin typeface="+mj-lt"/>
                          <a:cs typeface="Calibri" panose="020F0502020204030204" pitchFamily="34" charset="0"/>
                        </a:rPr>
                        <a:t>(51%)</a:t>
                      </a:r>
                      <a:endParaRPr lang="cs-CZ" sz="16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76608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6537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88857" y="237394"/>
            <a:ext cx="9885238" cy="896492"/>
          </a:xfrm>
        </p:spPr>
        <p:txBody>
          <a:bodyPr>
            <a:normAutofit/>
          </a:bodyPr>
          <a:lstStyle/>
          <a:p>
            <a:r>
              <a:rPr lang="cs-CZ" dirty="0" smtClean="0"/>
              <a:t>NDLP </a:t>
            </a:r>
            <a:r>
              <a:rPr lang="cs-CZ" dirty="0"/>
              <a:t>-</a:t>
            </a:r>
            <a:r>
              <a:rPr lang="cs-CZ" dirty="0" smtClean="0"/>
              <a:t> Souhrn - aktualizace</a:t>
            </a:r>
            <a:endParaRPr lang="cs-CZ" sz="2800" dirty="0"/>
          </a:p>
        </p:txBody>
      </p:sp>
      <p:graphicFrame>
        <p:nvGraphicFramePr>
          <p:cNvPr id="8" name="Tabulk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0793404"/>
              </p:ext>
            </p:extLst>
          </p:nvPr>
        </p:nvGraphicFramePr>
        <p:xfrm>
          <a:off x="803513" y="1619682"/>
          <a:ext cx="4777098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199">
                  <a:extLst>
                    <a:ext uri="{9D8B030D-6E8A-4147-A177-3AD203B41FA5}">
                      <a16:colId xmlns:a16="http://schemas.microsoft.com/office/drawing/2014/main" val="2209585095"/>
                    </a:ext>
                  </a:extLst>
                </a:gridCol>
                <a:gridCol w="2033899">
                  <a:extLst>
                    <a:ext uri="{9D8B030D-6E8A-4147-A177-3AD203B41FA5}">
                      <a16:colId xmlns:a16="http://schemas.microsoft.com/office/drawing/2014/main" val="3513835546"/>
                    </a:ext>
                  </a:extLst>
                </a:gridCol>
              </a:tblGrid>
              <a:tr h="317652">
                <a:tc>
                  <a:txBody>
                    <a:bodyPr/>
                    <a:lstStyle/>
                    <a:p>
                      <a:r>
                        <a:rPr lang="cs-CZ" sz="1600" b="1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Kapacity lůžkové péče</a:t>
                      </a:r>
                      <a:endParaRPr lang="cs-CZ" sz="1600" b="1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 k 15.12.2021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3620311"/>
                  </a:ext>
                </a:extLst>
              </a:tr>
              <a:tr h="317652">
                <a:tc>
                  <a:txBody>
                    <a:bodyPr/>
                    <a:lstStyle/>
                    <a:p>
                      <a:r>
                        <a:rPr lang="cs-CZ" sz="1600" b="1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Celková kapacita JIP</a:t>
                      </a:r>
                      <a:endParaRPr lang="cs-CZ" sz="1600" b="1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3 633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8489001"/>
                  </a:ext>
                </a:extLst>
              </a:tr>
              <a:tr h="317652">
                <a:tc>
                  <a:txBody>
                    <a:bodyPr/>
                    <a:lstStyle/>
                    <a:p>
                      <a:r>
                        <a:rPr lang="cs-CZ" sz="1600" b="1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Volná kapacita JIP</a:t>
                      </a:r>
                      <a:endParaRPr lang="cs-CZ" sz="1600" b="1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29,4 %</a:t>
                      </a:r>
                      <a:endParaRPr lang="cs-CZ" sz="16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4842585"/>
                  </a:ext>
                </a:extLst>
              </a:tr>
              <a:tr h="317652">
                <a:tc>
                  <a:txBody>
                    <a:bodyPr/>
                    <a:lstStyle/>
                    <a:p>
                      <a:r>
                        <a:rPr lang="cs-CZ" sz="1600" b="1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Obsazenost C+ pac. na JIP</a:t>
                      </a:r>
                      <a:endParaRPr lang="cs-CZ" sz="1600" b="1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26,1 %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753387"/>
                  </a:ext>
                </a:extLst>
              </a:tr>
            </a:tbl>
          </a:graphicData>
        </a:graphic>
      </p:graphicFrame>
      <p:sp>
        <p:nvSpPr>
          <p:cNvPr id="4" name="TextovéPole 3"/>
          <p:cNvSpPr txBox="1"/>
          <p:nvPr/>
        </p:nvSpPr>
        <p:spPr>
          <a:xfrm>
            <a:off x="678521" y="3577107"/>
            <a:ext cx="10568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sng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Další informace - aktualizace: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cs-CZ" dirty="0" smtClean="0">
              <a:solidFill>
                <a:prstClr val="black"/>
              </a:solidFill>
              <a:latin typeface="Segoe UI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lang="cs-CZ" dirty="0" smtClean="0">
                <a:solidFill>
                  <a:prstClr val="black"/>
                </a:solidFill>
                <a:latin typeface="Segoe UI"/>
              </a:rPr>
              <a:t>Za </a:t>
            </a:r>
            <a:r>
              <a:rPr lang="cs-CZ" dirty="0" smtClean="0">
                <a:solidFill>
                  <a:prstClr val="black"/>
                </a:solidFill>
                <a:latin typeface="Segoe UI"/>
              </a:rPr>
              <a:t>14.12. bylo 382 nově přijatých pac. a 529 propuštěných.</a:t>
            </a:r>
            <a:endParaRPr lang="cs-CZ" dirty="0">
              <a:solidFill>
                <a:prstClr val="black"/>
              </a:solidFill>
              <a:latin typeface="Segoe UI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endParaRPr lang="cs-CZ" dirty="0" smtClean="0">
              <a:solidFill>
                <a:prstClr val="black"/>
              </a:solidFill>
              <a:latin typeface="Segoe UI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lang="cs-CZ" dirty="0" smtClean="0">
                <a:solidFill>
                  <a:prstClr val="black"/>
                </a:solidFill>
                <a:latin typeface="Segoe UI"/>
              </a:rPr>
              <a:t>KKIP – bez požadavků na mezikrajové překlady. Situace v krajích neměnná (omezený personál, zastavená </a:t>
            </a:r>
            <a:r>
              <a:rPr lang="cs-CZ" dirty="0" err="1" smtClean="0">
                <a:solidFill>
                  <a:prstClr val="black"/>
                </a:solidFill>
                <a:latin typeface="Segoe UI"/>
              </a:rPr>
              <a:t>elektiva</a:t>
            </a:r>
            <a:r>
              <a:rPr lang="cs-CZ" dirty="0" smtClean="0">
                <a:solidFill>
                  <a:prstClr val="black"/>
                </a:solidFill>
                <a:latin typeface="Segoe UI"/>
              </a:rPr>
              <a:t>), ale dochází k mírnému zlepšení.</a:t>
            </a:r>
          </a:p>
        </p:txBody>
      </p:sp>
      <p:sp>
        <p:nvSpPr>
          <p:cNvPr id="3" name="TextovéPole 2"/>
          <p:cNvSpPr txBox="1"/>
          <p:nvPr/>
        </p:nvSpPr>
        <p:spPr>
          <a:xfrm>
            <a:off x="5871947" y="1750191"/>
            <a:ext cx="525489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cs-CZ" b="1" u="sng" dirty="0" smtClean="0"/>
              <a:t>Hodnocení</a:t>
            </a:r>
            <a:r>
              <a:rPr lang="cs-CZ" b="1" u="sng" dirty="0" smtClean="0"/>
              <a:t>:</a:t>
            </a:r>
            <a:endParaRPr lang="cs-CZ" b="1" u="sng" dirty="0" smtClean="0"/>
          </a:p>
          <a:p>
            <a:pPr lvl="0"/>
            <a:r>
              <a:rPr lang="cs-CZ" dirty="0"/>
              <a:t>K</a:t>
            </a:r>
            <a:r>
              <a:rPr lang="cs-CZ" dirty="0" smtClean="0"/>
              <a:t>apacity JIP </a:t>
            </a:r>
            <a:r>
              <a:rPr lang="cs-CZ" dirty="0" smtClean="0"/>
              <a:t>v posledním týdnu oscilují kolem uvedených hodnot</a:t>
            </a:r>
            <a:r>
              <a:rPr lang="cs-CZ" dirty="0" smtClean="0"/>
              <a:t>. </a:t>
            </a:r>
            <a:r>
              <a:rPr lang="cs-CZ" dirty="0">
                <a:solidFill>
                  <a:prstClr val="black"/>
                </a:solidFill>
                <a:latin typeface="Segoe UI"/>
              </a:rPr>
              <a:t>Mírně klesá podíl C+ </a:t>
            </a:r>
            <a:r>
              <a:rPr lang="cs-CZ" dirty="0" smtClean="0">
                <a:solidFill>
                  <a:prstClr val="black"/>
                </a:solidFill>
                <a:latin typeface="Segoe UI"/>
              </a:rPr>
              <a:t>pac</a:t>
            </a:r>
            <a:r>
              <a:rPr lang="cs-CZ" dirty="0">
                <a:solidFill>
                  <a:prstClr val="black"/>
                </a:solidFill>
                <a:latin typeface="Segoe U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92815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00760" y="-5332"/>
            <a:ext cx="7440022" cy="576000"/>
          </a:xfrm>
        </p:spPr>
        <p:txBody>
          <a:bodyPr/>
          <a:lstStyle/>
          <a:p>
            <a:r>
              <a:rPr lang="cs-CZ" dirty="0"/>
              <a:t>Hodnocení situace v krajích od KKIP</a:t>
            </a:r>
            <a:endParaRPr lang="cs-CZ" dirty="0">
              <a:solidFill>
                <a:srgbClr val="00FF00"/>
              </a:solidFill>
            </a:endParaRPr>
          </a:p>
        </p:txBody>
      </p:sp>
      <p:graphicFrame>
        <p:nvGraphicFramePr>
          <p:cNvPr id="7" name="Tabulk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276256"/>
              </p:ext>
            </p:extLst>
          </p:nvPr>
        </p:nvGraphicFramePr>
        <p:xfrm>
          <a:off x="332646" y="832094"/>
          <a:ext cx="11405086" cy="4846794"/>
        </p:xfrm>
        <a:graphic>
          <a:graphicData uri="http://schemas.openxmlformats.org/drawingml/2006/table">
            <a:tbl>
              <a:tblPr firstRow="1" firstCol="1" bandRow="1"/>
              <a:tblGrid>
                <a:gridCol w="1399893">
                  <a:extLst>
                    <a:ext uri="{9D8B030D-6E8A-4147-A177-3AD203B41FA5}">
                      <a16:colId xmlns:a16="http://schemas.microsoft.com/office/drawing/2014/main" val="139736479"/>
                    </a:ext>
                  </a:extLst>
                </a:gridCol>
                <a:gridCol w="2170199">
                  <a:extLst>
                    <a:ext uri="{9D8B030D-6E8A-4147-A177-3AD203B41FA5}">
                      <a16:colId xmlns:a16="http://schemas.microsoft.com/office/drawing/2014/main" val="1590847519"/>
                    </a:ext>
                  </a:extLst>
                </a:gridCol>
                <a:gridCol w="2420126">
                  <a:extLst>
                    <a:ext uri="{9D8B030D-6E8A-4147-A177-3AD203B41FA5}">
                      <a16:colId xmlns:a16="http://schemas.microsoft.com/office/drawing/2014/main" val="2576979814"/>
                    </a:ext>
                  </a:extLst>
                </a:gridCol>
                <a:gridCol w="1959490">
                  <a:extLst>
                    <a:ext uri="{9D8B030D-6E8A-4147-A177-3AD203B41FA5}">
                      <a16:colId xmlns:a16="http://schemas.microsoft.com/office/drawing/2014/main" val="2056688962"/>
                    </a:ext>
                  </a:extLst>
                </a:gridCol>
                <a:gridCol w="3455378">
                  <a:extLst>
                    <a:ext uri="{9D8B030D-6E8A-4147-A177-3AD203B41FA5}">
                      <a16:colId xmlns:a16="http://schemas.microsoft.com/office/drawing/2014/main" val="573671383"/>
                    </a:ext>
                  </a:extLst>
                </a:gridCol>
              </a:tblGrid>
              <a:tr h="74033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KRAJ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Poslední aktualizace: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CELKOVÉ HODNOCENÍ SITUACE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LOKÁLNÍ HODNOCENÍ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PERSONÁLNÍ A MATERIÁLNÍ VYBAVENÍ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DALŠÍ POPIS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0206147"/>
                  </a:ext>
                </a:extLst>
              </a:tr>
              <a:tr h="131276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Hl. m. Praha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15.12.21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 - zásadně zhoršená, zvládnutelná lokálně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 - dochází k omezení fungování oddělení ve prospěch </a:t>
                      </a:r>
                      <a:r>
                        <a:rPr lang="cs-CZ" sz="13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kovidových</a:t>
                      </a: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jednotek, omezení </a:t>
                      </a:r>
                      <a:r>
                        <a:rPr lang="cs-CZ" sz="13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elektivy</a:t>
                      </a: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do 20%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Setrvale kapacitní problémy FTN a</a:t>
                      </a:r>
                      <a:br>
                        <a:rPr lang="cs-CZ" sz="130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cs-CZ" sz="130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FNKV, ostatní navyšují kapacity dle potřeby, snaha o maximální zachování</a:t>
                      </a:r>
                      <a:br>
                        <a:rPr lang="cs-CZ" sz="130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cs-CZ" sz="130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elektivy</a:t>
                      </a:r>
                      <a:r>
                        <a:rPr lang="cs-CZ" sz="130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.</a:t>
                      </a:r>
                    </a:p>
                    <a:p>
                      <a:pPr marL="0" indent="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cs-CZ" sz="1300" b="0" kern="12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FTN a </a:t>
                      </a:r>
                      <a:r>
                        <a:rPr lang="cs-CZ" sz="1300" b="0" kern="1200" baseline="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Nemocnice na Bulovce hlásí kapacitní problémy na IP.</a:t>
                      </a:r>
                      <a:endParaRPr lang="cs-CZ" sz="1300" b="0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1312754"/>
                  </a:ext>
                </a:extLst>
              </a:tr>
              <a:tr h="147797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Pardubický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9.12.21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mírně krizová, je v silách KKIP vyřešit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je zásadně omezená elektivní operativa (cca na 50%)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Elektivní provoz prakticky plně zastaven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. Onkologická aj. neodkladná operativa běží bez omezení.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Situace na úrovni „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plateau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“, maximalizovány kapacity standardní i intenzivní péče, menší rezerva lůžek zůstává.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Další navýšení kapacit by ale již bylo velmi problematické. Krizovou situaci nelze nadále vyloučit.</a:t>
                      </a:r>
                      <a:endParaRPr lang="cs-CZ" sz="1300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9805074"/>
                  </a:ext>
                </a:extLst>
              </a:tr>
              <a:tr h="8770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Královéhradecký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9.12.21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 - zásadně zhoršená, zvládnutelná lokálně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je zásadně omezená elektivní operativa (cca na 50%)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28501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8066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00760" y="-5332"/>
            <a:ext cx="7440022" cy="576000"/>
          </a:xfrm>
        </p:spPr>
        <p:txBody>
          <a:bodyPr/>
          <a:lstStyle/>
          <a:p>
            <a:r>
              <a:rPr lang="cs-CZ" dirty="0"/>
              <a:t>Hodnocení situace v krajích od KKIP</a:t>
            </a:r>
            <a:endParaRPr lang="cs-CZ" dirty="0">
              <a:solidFill>
                <a:srgbClr val="00FF00"/>
              </a:solidFill>
            </a:endParaRPr>
          </a:p>
        </p:txBody>
      </p:sp>
      <p:graphicFrame>
        <p:nvGraphicFramePr>
          <p:cNvPr id="4" name="Tabul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0344950"/>
              </p:ext>
            </p:extLst>
          </p:nvPr>
        </p:nvGraphicFramePr>
        <p:xfrm>
          <a:off x="279292" y="841021"/>
          <a:ext cx="11587543" cy="5115316"/>
        </p:xfrm>
        <a:graphic>
          <a:graphicData uri="http://schemas.openxmlformats.org/drawingml/2006/table">
            <a:tbl>
              <a:tblPr firstRow="1" firstCol="1" bandRow="1"/>
              <a:tblGrid>
                <a:gridCol w="1422287">
                  <a:extLst>
                    <a:ext uri="{9D8B030D-6E8A-4147-A177-3AD203B41FA5}">
                      <a16:colId xmlns:a16="http://schemas.microsoft.com/office/drawing/2014/main" val="2516720382"/>
                    </a:ext>
                  </a:extLst>
                </a:gridCol>
                <a:gridCol w="2204916">
                  <a:extLst>
                    <a:ext uri="{9D8B030D-6E8A-4147-A177-3AD203B41FA5}">
                      <a16:colId xmlns:a16="http://schemas.microsoft.com/office/drawing/2014/main" val="2538168158"/>
                    </a:ext>
                  </a:extLst>
                </a:gridCol>
                <a:gridCol w="2458844">
                  <a:extLst>
                    <a:ext uri="{9D8B030D-6E8A-4147-A177-3AD203B41FA5}">
                      <a16:colId xmlns:a16="http://schemas.microsoft.com/office/drawing/2014/main" val="1374489751"/>
                    </a:ext>
                  </a:extLst>
                </a:gridCol>
                <a:gridCol w="2112580">
                  <a:extLst>
                    <a:ext uri="{9D8B030D-6E8A-4147-A177-3AD203B41FA5}">
                      <a16:colId xmlns:a16="http://schemas.microsoft.com/office/drawing/2014/main" val="2988357666"/>
                    </a:ext>
                  </a:extLst>
                </a:gridCol>
                <a:gridCol w="3388916">
                  <a:extLst>
                    <a:ext uri="{9D8B030D-6E8A-4147-A177-3AD203B41FA5}">
                      <a16:colId xmlns:a16="http://schemas.microsoft.com/office/drawing/2014/main" val="3364315349"/>
                    </a:ext>
                  </a:extLst>
                </a:gridCol>
              </a:tblGrid>
              <a:tr h="59109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KRAJ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Poslední aktualizace: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CELKOVÉ HODNOCENÍ SITUACE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LOKÁLNÍ HODNOCENÍ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PERSONÁLNÍ A MATERIÁLNÍ VYBAVENÍ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DALŠÍ POPIS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5793804"/>
                  </a:ext>
                </a:extLst>
              </a:tr>
              <a:tr h="118890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Liberecký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9.12.21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 - zásadně zhoršená, zvládnutelná lokálně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 - dochází k omezení fungování oddělení ve prospěch </a:t>
                      </a:r>
                      <a:r>
                        <a:rPr lang="cs-CZ" sz="13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kovidových</a:t>
                      </a: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jednotek, omezení </a:t>
                      </a:r>
                      <a:r>
                        <a:rPr lang="cs-CZ" sz="13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elektivy</a:t>
                      </a: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do 20%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Dochází</a:t>
                      </a:r>
                      <a:r>
                        <a:rPr lang="cs-CZ" sz="13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k o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mezení kapacity pro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noncovid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. pacienty v IP.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cs-CZ" sz="1300" b="0" i="0" kern="120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Po jednání KŠ kraje:</a:t>
                      </a:r>
                    </a:p>
                    <a:p>
                      <a:pPr marL="285750" indent="-28575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cs-CZ" sz="1300" b="0" i="0" kern="12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Omezení </a:t>
                      </a:r>
                      <a:r>
                        <a:rPr lang="cs-CZ" sz="1300" b="0" i="0" kern="1200" dirty="0" err="1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elektivy</a:t>
                      </a:r>
                      <a:r>
                        <a:rPr lang="cs-CZ" sz="1300" b="0" i="0" kern="1200" baseline="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v páteřních </a:t>
                      </a:r>
                      <a:r>
                        <a:rPr lang="cs-CZ" sz="1300" b="0" i="0" kern="1200" baseline="0" dirty="0" err="1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nem</a:t>
                      </a:r>
                      <a:r>
                        <a:rPr lang="cs-CZ" sz="1300" b="0" i="0" kern="1200" baseline="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. kraje</a:t>
                      </a:r>
                    </a:p>
                    <a:p>
                      <a:pPr marL="285750" indent="-28575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cs-CZ" sz="1300" b="0" i="0" kern="1200" baseline="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Nedostatek zdravotníků v LBK</a:t>
                      </a: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9838243"/>
                  </a:ext>
                </a:extLst>
              </a:tr>
              <a:tr h="138213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Olomoucký 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1.12.21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mírně krizová, je v silách KKIP vyřešit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je zásadně omezená elektivní operativa (cca na 50%)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Elektiva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omezená cca 40-50%.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IP - vysoká, ale t.č. konstantní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obložnost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(částečně podíl vysoké mortality v IP).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cs-CZ" sz="1300" b="0" i="0" kern="120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Zajištěn akutní provoz (neodkladné stavy,</a:t>
                      </a:r>
                      <a:r>
                        <a:rPr lang="cs-CZ" sz="13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onkooperativa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).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Trvá problém s nedostatkem kvalifikovaného personálu zejména v IP. </a:t>
                      </a: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2932507"/>
                  </a:ext>
                </a:extLst>
              </a:tr>
              <a:tr h="139997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Plzeňský 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9.12.21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mírně krizová, je v silách KKIP vyřešit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je zásadně omezená elektivní operativa (o více než 50%)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Aktuálně stagnace počtu hospitalizovaných ve standardní péči. V rámci Intenzivní péče dochází ke kumulaci pacientů s potřebou ventilační podpory i </a:t>
                      </a:r>
                      <a:r>
                        <a:rPr lang="cs-CZ" sz="1300" b="0" i="0" kern="1200" dirty="0" err="1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postCOV</a:t>
                      </a:r>
                      <a:r>
                        <a:rPr lang="cs-CZ" sz="1300" b="0" i="0" kern="12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(vypadávají z oficiálních statistik, ale stále blokují lůžka vyšší IP!!).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Přetrvává omezení operativy na akutní a nutnou onkologickou.</a:t>
                      </a: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50780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989657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heme/theme1.xml><?xml version="1.0" encoding="utf-8"?>
<a:theme xmlns:a="http://schemas.openxmlformats.org/drawingml/2006/main" name="Motiv Office">
  <a:themeElements>
    <a:clrScheme name="COVID barvy">
      <a:dk1>
        <a:srgbClr val="000000"/>
      </a:dk1>
      <a:lt1>
        <a:srgbClr val="FFFFFF"/>
      </a:lt1>
      <a:dk2>
        <a:srgbClr val="D31145"/>
      </a:dk2>
      <a:lt2>
        <a:srgbClr val="FFFFFF"/>
      </a:lt2>
      <a:accent1>
        <a:srgbClr val="D31145"/>
      </a:accent1>
      <a:accent2>
        <a:srgbClr val="305983"/>
      </a:accent2>
      <a:accent3>
        <a:srgbClr val="00CD61"/>
      </a:accent3>
      <a:accent4>
        <a:srgbClr val="4010B7"/>
      </a:accent4>
      <a:accent5>
        <a:srgbClr val="E8EAEA"/>
      </a:accent5>
      <a:accent6>
        <a:srgbClr val="690923"/>
      </a:accent6>
      <a:hlink>
        <a:srgbClr val="FFFFFF"/>
      </a:hlink>
      <a:folHlink>
        <a:srgbClr val="FF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vid-reporting-20200715" id="{379A0E5D-63B7-482A-BD5E-A4CD691F8FBC}" vid="{74C76523-B6A0-4B86-942B-0A5EF321F495}"/>
    </a:ext>
  </a:extLst>
</a:theme>
</file>

<file path=ppt/theme/theme2.xml><?xml version="1.0" encoding="utf-8"?>
<a:theme xmlns:a="http://schemas.openxmlformats.org/drawingml/2006/main" name="1_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+Sagoe">
      <a:majorFont>
        <a:latin typeface="Arial"/>
        <a:ea typeface=""/>
        <a:cs typeface=""/>
      </a:majorFont>
      <a:minorFont>
        <a:latin typeface="Segoe UI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covid-reporting-20200715</Template>
  <TotalTime>23074</TotalTime>
  <Words>1974</Words>
  <Application>Microsoft Office PowerPoint</Application>
  <PresentationFormat>Širokoúhlá obrazovka</PresentationFormat>
  <Paragraphs>560</Paragraphs>
  <Slides>11</Slides>
  <Notes>4</Notes>
  <HiddenSlides>0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2</vt:i4>
      </vt:variant>
      <vt:variant>
        <vt:lpstr>Nadpisy snímků</vt:lpstr>
      </vt:variant>
      <vt:variant>
        <vt:i4>11</vt:i4>
      </vt:variant>
    </vt:vector>
  </HeadingPairs>
  <TitlesOfParts>
    <vt:vector size="18" baseType="lpstr">
      <vt:lpstr>Arial</vt:lpstr>
      <vt:lpstr>Arial Black</vt:lpstr>
      <vt:lpstr>Calibri</vt:lpstr>
      <vt:lpstr>Segoe UI</vt:lpstr>
      <vt:lpstr>Times New Roman</vt:lpstr>
      <vt:lpstr>Motiv Office</vt:lpstr>
      <vt:lpstr>1_Motiv Office</vt:lpstr>
      <vt:lpstr>Operační briefing ICŘT   Národní dispečink lůžkové péče </vt:lpstr>
      <vt:lpstr>Národní dispečink lůžkové péče</vt:lpstr>
      <vt:lpstr>Národní dispečink lůžkové péče</vt:lpstr>
      <vt:lpstr>Národní dispečink lůžkové péče</vt:lpstr>
      <vt:lpstr>Neaktualizovaná ZZ v DIP déle než 48 h</vt:lpstr>
      <vt:lpstr>NDLP – Stav očkování u hospitalizovaných pacientů</vt:lpstr>
      <vt:lpstr>NDLP - Souhrn - aktualizace</vt:lpstr>
      <vt:lpstr>Hodnocení situace v krajích od KKIP</vt:lpstr>
      <vt:lpstr>Hodnocení situace v krajích od KKIP</vt:lpstr>
      <vt:lpstr>Hodnocení situace v krajích od KKIP</vt:lpstr>
      <vt:lpstr>Hodnocení situace v krajích od KKIP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Mužík Jan RNDr. Ph.D.</dc:creator>
  <cp:lastModifiedBy>Ondřej Růžička</cp:lastModifiedBy>
  <cp:revision>1726</cp:revision>
  <cp:lastPrinted>2020-10-20T04:21:56Z</cp:lastPrinted>
  <dcterms:created xsi:type="dcterms:W3CDTF">2020-07-15T10:33:32Z</dcterms:created>
  <dcterms:modified xsi:type="dcterms:W3CDTF">2021-12-15T10:14:46Z</dcterms:modified>
</cp:coreProperties>
</file>