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8"/>
  </p:notesMasterIdLst>
  <p:sldIdLst>
    <p:sldId id="1624" r:id="rId3"/>
    <p:sldId id="4470" r:id="rId4"/>
    <p:sldId id="4518" r:id="rId5"/>
    <p:sldId id="4519" r:id="rId6"/>
    <p:sldId id="4472" r:id="rId7"/>
  </p:sldIdLst>
  <p:sldSz cx="12192000" cy="6858000"/>
  <p:notesSz cx="6858000" cy="9144000"/>
  <p:custDataLst>
    <p:tags r:id="rId9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  <a:srgbClr val="D31145"/>
    <a:srgbClr val="FF33CC"/>
    <a:srgbClr val="3333CC"/>
    <a:srgbClr val="FF9900"/>
    <a:srgbClr val="00B050"/>
    <a:srgbClr val="800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41" autoAdjust="0"/>
  </p:normalViewPr>
  <p:slideViewPr>
    <p:cSldViewPr snapToGrid="0">
      <p:cViewPr varScale="1">
        <p:scale>
          <a:sx n="102" d="100"/>
          <a:sy n="102" d="100"/>
        </p:scale>
        <p:origin x="1194" y="120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16.12.2021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16.12.2021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16.12.2021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28910"/>
            <a:ext cx="12192000" cy="2236911"/>
          </a:xfrm>
        </p:spPr>
        <p:txBody>
          <a:bodyPr>
            <a:normAutofit fontScale="92500" lnSpcReduction="10000"/>
          </a:bodyPr>
          <a:lstStyle/>
          <a:p>
            <a:r>
              <a:rPr lang="cs-CZ" sz="5200" b="1" i="1" dirty="0"/>
              <a:t>Rizikové faktory: </a:t>
            </a:r>
          </a:p>
          <a:p>
            <a:r>
              <a:rPr lang="cs-CZ" sz="5200" b="1" i="1" dirty="0"/>
              <a:t>prediktory rizikového vývoje </a:t>
            </a:r>
          </a:p>
          <a:p>
            <a:r>
              <a:rPr lang="cs-CZ" sz="5200" b="1" i="1" dirty="0"/>
              <a:t>Data k 16.12.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39584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1569" y="1993102"/>
            <a:ext cx="3326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LOGISTIKA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C4938461-0B83-4D40-9212-EBDAB161A591}"/>
              </a:ext>
            </a:extLst>
          </p:cNvPr>
          <p:cNvSpPr/>
          <p:nvPr/>
        </p:nvSpPr>
        <p:spPr>
          <a:xfrm>
            <a:off x="74302" y="2733486"/>
            <a:ext cx="316801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Diskriminační PCR (% z pozitivních, 7 denní průměr)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Trasované případy (%)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vyřešené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případy z pozitivních do 24h (%; za 7 dní)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7denní průměrný počet hlášených kontaktů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Ukončené základní očkování (%): celá populace, populace 16+, 65+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Posilující dávka (% osob, které mají nárok)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PCR 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ů 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klinicky a diagnosticky indikovaných testů /100 tis. obyv.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DA0BCFD0-73F7-4008-9028-D76EFC152194}"/>
              </a:ext>
            </a:extLst>
          </p:cNvPr>
          <p:cNvSpPr/>
          <p:nvPr/>
        </p:nvSpPr>
        <p:spPr>
          <a:xfrm>
            <a:off x="3617601" y="629222"/>
            <a:ext cx="2983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POPULAČNÍ UKAZATELE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E52BFD5-049A-490E-8DCA-E22F6FB8CE24}"/>
              </a:ext>
            </a:extLst>
          </p:cNvPr>
          <p:cNvSpPr/>
          <p:nvPr/>
        </p:nvSpPr>
        <p:spPr>
          <a:xfrm>
            <a:off x="3617601" y="3631240"/>
            <a:ext cx="37833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ZDRAVOTNÍ DOPAD COVID-19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E30E596-1F26-4643-B6BC-D3AB0BB31AD9}"/>
              </a:ext>
            </a:extLst>
          </p:cNvPr>
          <p:cNvSpPr/>
          <p:nvPr/>
        </p:nvSpPr>
        <p:spPr>
          <a:xfrm>
            <a:off x="3674751" y="964859"/>
            <a:ext cx="3221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hodnota R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denní 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88E0A35-C432-490F-ABAD-E5A2CA43294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93799" y="3966877"/>
            <a:ext cx="41770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               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funkční kapacita JIP (% celkové kapacity)*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celkem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pacientů na UPV/ECMO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Obložnost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JIP pacienty s COVID-19 v % aktuální celkové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apacity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F139F39-ED57-4C2F-A850-CD97352824B3}"/>
              </a:ext>
            </a:extLst>
          </p:cNvPr>
          <p:cNvSpPr/>
          <p:nvPr/>
        </p:nvSpPr>
        <p:spPr>
          <a:xfrm>
            <a:off x="8145182" y="993434"/>
            <a:ext cx="3889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S DOKONČENÝM OČKOVÁNÍM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(&gt; 14 dní po 2. dávce)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CE776797-17C7-4A17-BD5F-FFD4924A80DC}"/>
              </a:ext>
            </a:extLst>
          </p:cNvPr>
          <p:cNvSpPr/>
          <p:nvPr/>
        </p:nvSpPr>
        <p:spPr>
          <a:xfrm>
            <a:off x="8116606" y="1727875"/>
            <a:ext cx="38894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po dokončeném očkování/ 100tis. obyv. v celé populaci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po dokončeném očkování / 100tis.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 s dokončeným očkováním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Šipka: doprava 50">
            <a:extLst>
              <a:ext uri="{FF2B5EF4-FFF2-40B4-BE49-F238E27FC236}">
                <a16:creationId xmlns:a16="http://schemas.microsoft.com/office/drawing/2014/main" id="{7669635F-69F6-40FC-9E0D-B498AEC34BE3}"/>
              </a:ext>
            </a:extLst>
          </p:cNvPr>
          <p:cNvSpPr/>
          <p:nvPr/>
        </p:nvSpPr>
        <p:spPr>
          <a:xfrm rot="19361708">
            <a:off x="2800956" y="14950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Šipka: doprava 51">
            <a:extLst>
              <a:ext uri="{FF2B5EF4-FFF2-40B4-BE49-F238E27FC236}">
                <a16:creationId xmlns:a16="http://schemas.microsoft.com/office/drawing/2014/main" id="{DAD487BE-DFC0-415D-96AC-68FD38AFA819}"/>
              </a:ext>
            </a:extLst>
          </p:cNvPr>
          <p:cNvSpPr/>
          <p:nvPr/>
        </p:nvSpPr>
        <p:spPr>
          <a:xfrm rot="5400000">
            <a:off x="4489525" y="30546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Šipka: doprava 52">
            <a:extLst>
              <a:ext uri="{FF2B5EF4-FFF2-40B4-BE49-F238E27FC236}">
                <a16:creationId xmlns:a16="http://schemas.microsoft.com/office/drawing/2014/main" id="{A9FC6995-CE9C-48B3-A8FE-4FF6F9A79A48}"/>
              </a:ext>
            </a:extLst>
          </p:cNvPr>
          <p:cNvSpPr/>
          <p:nvPr/>
        </p:nvSpPr>
        <p:spPr>
          <a:xfrm>
            <a:off x="7400926" y="406435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Šipka: doprava 53">
            <a:extLst>
              <a:ext uri="{FF2B5EF4-FFF2-40B4-BE49-F238E27FC236}">
                <a16:creationId xmlns:a16="http://schemas.microsoft.com/office/drawing/2014/main" id="{ACC5C1B8-6468-4BF5-AE22-6DF507618EAD}"/>
              </a:ext>
            </a:extLst>
          </p:cNvPr>
          <p:cNvSpPr/>
          <p:nvPr/>
        </p:nvSpPr>
        <p:spPr>
          <a:xfrm>
            <a:off x="7288833" y="1663904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E53F66A3-BC4D-419E-B8C1-775BBDE263FB}"/>
              </a:ext>
            </a:extLst>
          </p:cNvPr>
          <p:cNvSpPr txBox="1"/>
          <p:nvPr/>
        </p:nvSpPr>
        <p:spPr>
          <a:xfrm>
            <a:off x="8272582" y="6211669"/>
            <a:ext cx="378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Dostupná (plně funkční) kapacita lůžek JIP dle Národního dispečinku lůžkové péče;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 Celková kapacita lůžkového fondu (smluvní počet lůžek)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0F532DB9-8A49-4532-8F7E-A99DB5C40FA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7725572"/>
              </p:ext>
            </p:extLst>
          </p:nvPr>
        </p:nvGraphicFramePr>
        <p:xfrm>
          <a:off x="107354" y="1313136"/>
          <a:ext cx="3771899" cy="385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34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40753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(%; za 7 dní)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9135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 (% osob, které mají nárok)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70,64%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4829,6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254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3298,7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40519"/>
                  </a:ext>
                </a:extLst>
              </a:tr>
            </a:tbl>
          </a:graphicData>
        </a:graphic>
      </p:graphicFrame>
      <p:graphicFrame>
        <p:nvGraphicFramePr>
          <p:cNvPr id="23" name="Tabulka 22">
            <a:extLst>
              <a:ext uri="{FF2B5EF4-FFF2-40B4-BE49-F238E27FC236}">
                <a16:creationId xmlns:a16="http://schemas.microsoft.com/office/drawing/2014/main" id="{1F94E2A2-209A-4845-812E-17757BC91BE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7827458"/>
              </p:ext>
            </p:extLst>
          </p:nvPr>
        </p:nvGraphicFramePr>
        <p:xfrm>
          <a:off x="4027940" y="1313135"/>
          <a:ext cx="3886199" cy="3021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7098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748,0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3917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cs-CZ" sz="1600" b="1" i="0" u="none" strike="noStrike" dirty="0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(Dg+Epi)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24" name="Tabulka 23">
            <a:extLst>
              <a:ext uri="{FF2B5EF4-FFF2-40B4-BE49-F238E27FC236}">
                <a16:creationId xmlns:a16="http://schemas.microsoft.com/office/drawing/2014/main" id="{7A86019B-54FD-4C3D-9845-0E85E2D3D6B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22020138"/>
              </p:ext>
            </p:extLst>
          </p:nvPr>
        </p:nvGraphicFramePr>
        <p:xfrm>
          <a:off x="8083409" y="1313136"/>
          <a:ext cx="3886199" cy="3021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36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4619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2207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22971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2261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512" y="647308"/>
            <a:ext cx="129554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15.12. 2021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A897995-A06E-40E8-A552-6EE985458E1A}"/>
              </a:ext>
            </a:extLst>
          </p:cNvPr>
          <p:cNvSpPr txBox="1"/>
          <p:nvPr/>
        </p:nvSpPr>
        <p:spPr>
          <a:xfrm>
            <a:off x="3077692" y="5842996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B027ACE-6FAB-434A-9D34-20AFEAFDDE19}"/>
              </a:ext>
            </a:extLst>
          </p:cNvPr>
          <p:cNvSpPr txBox="1"/>
          <p:nvPr/>
        </p:nvSpPr>
        <p:spPr>
          <a:xfrm>
            <a:off x="3290554" y="5861102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82B42D4-E40E-4ED7-AF7E-22E986ED9DD5}"/>
              </a:ext>
            </a:extLst>
          </p:cNvPr>
          <p:cNvSpPr txBox="1"/>
          <p:nvPr/>
        </p:nvSpPr>
        <p:spPr>
          <a:xfrm>
            <a:off x="3085124" y="617878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9BB08CE-A51A-49E7-B70E-AE6DB70183D6}"/>
              </a:ext>
            </a:extLst>
          </p:cNvPr>
          <p:cNvSpPr txBox="1"/>
          <p:nvPr/>
        </p:nvSpPr>
        <p:spPr>
          <a:xfrm>
            <a:off x="6485298" y="5869832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A01E7C4-A7CE-4445-90B4-93DEFA59BB6E}"/>
              </a:ext>
            </a:extLst>
          </p:cNvPr>
          <p:cNvSpPr txBox="1"/>
          <p:nvPr/>
        </p:nvSpPr>
        <p:spPr>
          <a:xfrm>
            <a:off x="6423677" y="6284534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3DC762C-26E4-4A97-93EE-8011CAB0E26E}"/>
              </a:ext>
            </a:extLst>
          </p:cNvPr>
          <p:cNvSpPr txBox="1"/>
          <p:nvPr/>
        </p:nvSpPr>
        <p:spPr>
          <a:xfrm>
            <a:off x="-53410" y="5818597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9867C17-1EB5-45DA-9DE1-003901236E59}"/>
              </a:ext>
            </a:extLst>
          </p:cNvPr>
          <p:cNvSpPr txBox="1"/>
          <p:nvPr/>
        </p:nvSpPr>
        <p:spPr>
          <a:xfrm>
            <a:off x="49953" y="5208753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BEBA949-A53A-4C82-BBBF-B64F0C92515A}"/>
              </a:ext>
            </a:extLst>
          </p:cNvPr>
          <p:cNvSpPr txBox="1"/>
          <p:nvPr/>
        </p:nvSpPr>
        <p:spPr>
          <a:xfrm>
            <a:off x="-40872" y="616735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1517A8F-71AD-4F8A-B597-6E4C7CF77FC3}"/>
              </a:ext>
            </a:extLst>
          </p:cNvPr>
          <p:cNvSpPr txBox="1"/>
          <p:nvPr/>
        </p:nvSpPr>
        <p:spPr>
          <a:xfrm>
            <a:off x="9341185" y="5869832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5199FCE-D8C3-4F85-88F0-66D401D4C862}"/>
              </a:ext>
            </a:extLst>
          </p:cNvPr>
          <p:cNvSpPr txBox="1"/>
          <p:nvPr/>
        </p:nvSpPr>
        <p:spPr>
          <a:xfrm>
            <a:off x="9279432" y="6289211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abulka 24">
            <a:extLst>
              <a:ext uri="{FF2B5EF4-FFF2-40B4-BE49-F238E27FC236}">
                <a16:creationId xmlns:a16="http://schemas.microsoft.com/office/drawing/2014/main" id="{9F1A6B3C-5D86-41F8-9A05-F9692C3D54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930676"/>
              </p:ext>
            </p:extLst>
          </p:nvPr>
        </p:nvGraphicFramePr>
        <p:xfrm>
          <a:off x="4201824" y="1082564"/>
          <a:ext cx="4007710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po dokončeném očkování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450,5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1855,8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85309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512" y="647308"/>
            <a:ext cx="129554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15.12. 2021</a:t>
            </a:r>
          </a:p>
        </p:txBody>
      </p:sp>
      <p:graphicFrame>
        <p:nvGraphicFramePr>
          <p:cNvPr id="29" name="Tabulka 28">
            <a:extLst>
              <a:ext uri="{FF2B5EF4-FFF2-40B4-BE49-F238E27FC236}">
                <a16:creationId xmlns:a16="http://schemas.microsoft.com/office/drawing/2014/main" id="{963A3029-6770-4837-AFC6-FBE9FB18922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85381910"/>
              </p:ext>
            </p:extLst>
          </p:nvPr>
        </p:nvGraphicFramePr>
        <p:xfrm>
          <a:off x="114130" y="1087466"/>
          <a:ext cx="4007710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NEOČKOVANÁ NEBO S NEDOKONČENÝM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1187,8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564,5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823,9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7305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5432,3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92037"/>
                  </a:ext>
                </a:extLst>
              </a:tr>
            </a:tbl>
          </a:graphicData>
        </a:graphic>
      </p:graphicFrame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256C204E-ADA7-4ADE-A102-442FD6245E1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58894590"/>
              </p:ext>
            </p:extLst>
          </p:nvPr>
        </p:nvGraphicFramePr>
        <p:xfrm>
          <a:off x="8289518" y="1094515"/>
          <a:ext cx="3749708" cy="3574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61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1405093">
                  <a:extLst>
                    <a:ext uri="{9D8B030D-6E8A-4147-A177-3AD203B41FA5}">
                      <a16:colId xmlns:a16="http://schemas.microsoft.com/office/drawing/2014/main" val="1107678429"/>
                    </a:ext>
                  </a:extLst>
                </a:gridCol>
              </a:tblGrid>
              <a:tr h="38932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CELÁ POPULACE</a:t>
                      </a: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neočkovaným*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340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70,7%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6072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79,7%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77,1%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89,0%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65+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neočkovaným*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3746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84,8%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802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91,9%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41005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89,2%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8268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94,1%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29300"/>
                  </a:ext>
                </a:extLst>
              </a:tr>
            </a:tbl>
          </a:graphicData>
        </a:graphic>
      </p:graphicFrame>
      <p:sp>
        <p:nvSpPr>
          <p:cNvPr id="23" name="TextovéPole 22">
            <a:extLst>
              <a:ext uri="{FF2B5EF4-FFF2-40B4-BE49-F238E27FC236}">
                <a16:creationId xmlns:a16="http://schemas.microsoft.com/office/drawing/2014/main" id="{96424B97-D860-4633-A02F-75BD15683942}"/>
              </a:ext>
            </a:extLst>
          </p:cNvPr>
          <p:cNvSpPr txBox="1"/>
          <p:nvPr/>
        </p:nvSpPr>
        <p:spPr>
          <a:xfrm>
            <a:off x="3144367" y="5909671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80B8081-94BB-4423-81C0-D0F83BEBCD5D}"/>
              </a:ext>
            </a:extLst>
          </p:cNvPr>
          <p:cNvSpPr txBox="1"/>
          <p:nvPr/>
        </p:nvSpPr>
        <p:spPr>
          <a:xfrm>
            <a:off x="3357229" y="5927777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8216448-CF52-4CE8-AD3F-6590D1166279}"/>
              </a:ext>
            </a:extLst>
          </p:cNvPr>
          <p:cNvSpPr txBox="1"/>
          <p:nvPr/>
        </p:nvSpPr>
        <p:spPr>
          <a:xfrm>
            <a:off x="3151799" y="627403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63105EB-4C01-4594-A3F4-69A24C384C1B}"/>
              </a:ext>
            </a:extLst>
          </p:cNvPr>
          <p:cNvSpPr txBox="1"/>
          <p:nvPr/>
        </p:nvSpPr>
        <p:spPr>
          <a:xfrm>
            <a:off x="6551973" y="5936507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96435E0-ECE2-408A-A7D2-45948EC8DD07}"/>
              </a:ext>
            </a:extLst>
          </p:cNvPr>
          <p:cNvSpPr txBox="1"/>
          <p:nvPr/>
        </p:nvSpPr>
        <p:spPr>
          <a:xfrm>
            <a:off x="6490352" y="6351209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8F8A2D-C998-45E8-A477-0FE54924F4DB}"/>
              </a:ext>
            </a:extLst>
          </p:cNvPr>
          <p:cNvSpPr txBox="1"/>
          <p:nvPr/>
        </p:nvSpPr>
        <p:spPr>
          <a:xfrm>
            <a:off x="13265" y="5885272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3ADE43F-080A-43CA-B30C-B11E6EA69940}"/>
              </a:ext>
            </a:extLst>
          </p:cNvPr>
          <p:cNvSpPr txBox="1"/>
          <p:nvPr/>
        </p:nvSpPr>
        <p:spPr>
          <a:xfrm>
            <a:off x="25803" y="626260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AD9E94C-366A-428C-8246-1D6C4A93B413}"/>
              </a:ext>
            </a:extLst>
          </p:cNvPr>
          <p:cNvSpPr txBox="1"/>
          <p:nvPr/>
        </p:nvSpPr>
        <p:spPr>
          <a:xfrm>
            <a:off x="9407860" y="5936507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E75A587-2B96-4490-A547-155091FE77FA}"/>
              </a:ext>
            </a:extLst>
          </p:cNvPr>
          <p:cNvSpPr txBox="1"/>
          <p:nvPr/>
        </p:nvSpPr>
        <p:spPr>
          <a:xfrm>
            <a:off x="9346107" y="6355886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A13EED6-7BE9-4DD5-B41D-847758B5E561}"/>
              </a:ext>
            </a:extLst>
          </p:cNvPr>
          <p:cNvSpPr txBox="1"/>
          <p:nvPr/>
        </p:nvSpPr>
        <p:spPr>
          <a:xfrm>
            <a:off x="8289518" y="4945671"/>
            <a:ext cx="387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Kalkulováno ze 7denních kumulativních počtů případů onemocnění; vždy ve srovnání populace s dokončeným očkováním vs. populace neočkovaná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50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hraniční rizikové hodnoty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/>
        </p:nvGraphicFramePr>
        <p:xfrm>
          <a:off x="107354" y="1570311"/>
          <a:ext cx="3771899" cy="402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69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52458354"/>
                    </a:ext>
                  </a:extLst>
                </a:gridCol>
                <a:gridCol w="566886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5385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3771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844813"/>
                  </a:ext>
                </a:extLst>
              </a:tr>
            </a:tbl>
          </a:graphicData>
        </a:graphic>
      </p:graphicFrame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68F18E96-B98E-4A20-8F79-E9B9D681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06705"/>
              </p:ext>
            </p:extLst>
          </p:nvPr>
        </p:nvGraphicFramePr>
        <p:xfrm>
          <a:off x="4067174" y="1570309"/>
          <a:ext cx="3886200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05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9172">
                  <a:extLst>
                    <a:ext uri="{9D8B030D-6E8A-4147-A177-3AD203B41FA5}">
                      <a16:colId xmlns:a16="http://schemas.microsoft.com/office/drawing/2014/main" val="4105667536"/>
                    </a:ext>
                  </a:extLst>
                </a:gridCol>
                <a:gridCol w="551099">
                  <a:extLst>
                    <a:ext uri="{9D8B030D-6E8A-4147-A177-3AD203B41FA5}">
                      <a16:colId xmlns:a16="http://schemas.microsoft.com/office/drawing/2014/main" val="828973669"/>
                    </a:ext>
                  </a:extLst>
                </a:gridCol>
              </a:tblGrid>
              <a:tr h="4847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6745305C-602B-437F-BBCD-88C47A4E80E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80819"/>
              </p:ext>
            </p:extLst>
          </p:nvPr>
        </p:nvGraphicFramePr>
        <p:xfrm>
          <a:off x="8175960" y="1570311"/>
          <a:ext cx="3884955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153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05147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593690651"/>
                    </a:ext>
                  </a:extLst>
                </a:gridCol>
                <a:gridCol w="541680">
                  <a:extLst>
                    <a:ext uri="{9D8B030D-6E8A-4147-A177-3AD203B41FA5}">
                      <a16:colId xmlns:a16="http://schemas.microsoft.com/office/drawing/2014/main" val="28748019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073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40%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30%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cs-CZ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8004"/>
                  </a:ext>
                </a:extLst>
              </a:tr>
              <a:tr h="3243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128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2956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15%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</a:tbl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2DB09875-B016-49E4-BC18-2DC626B60AB6}"/>
              </a:ext>
            </a:extLst>
          </p:cNvPr>
          <p:cNvSpPr txBox="1"/>
          <p:nvPr/>
        </p:nvSpPr>
        <p:spPr>
          <a:xfrm flipH="1">
            <a:off x="207821" y="989225"/>
            <a:ext cx="11782055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Vykřičníky označují tři hranice rizika, odpovídající rizikovým scénářům vývoj I &lt; II &lt; III. Některé ukazatele mají pouze dvě rizikové hladiny hodnot, některé žádnou.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8D8BBF1-D0B5-4D10-AF3E-876A6FC2CF3F}"/>
              </a:ext>
            </a:extLst>
          </p:cNvPr>
          <p:cNvSpPr txBox="1"/>
          <p:nvPr/>
        </p:nvSpPr>
        <p:spPr>
          <a:xfrm>
            <a:off x="76200" y="5741127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8846608-7229-4ED5-A2FC-9D0F2682C675}"/>
              </a:ext>
            </a:extLst>
          </p:cNvPr>
          <p:cNvSpPr txBox="1"/>
          <p:nvPr/>
        </p:nvSpPr>
        <p:spPr>
          <a:xfrm>
            <a:off x="4635201" y="5245926"/>
            <a:ext cx="64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Stejné hranice jsou aplikovány při hodnocení situace odděleně v populaci neočkovaných osob, osob s nedokončeným očkováním a v populaci osob s dokončeným očkováním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0830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19027</TotalTime>
  <Words>1755</Words>
  <Application>Microsoft Office PowerPoint</Application>
  <PresentationFormat>Širokoúhlá obrazovka</PresentationFormat>
  <Paragraphs>348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Motiv Office</vt:lpstr>
      <vt:lpstr>1_Motiv systému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Komenda;Ladislav Dušek</dc:creator>
  <cp:lastModifiedBy>Dušek Ladislav prof. RNDr. Ph.D.</cp:lastModifiedBy>
  <cp:revision>2281</cp:revision>
  <dcterms:created xsi:type="dcterms:W3CDTF">2020-03-16T10:06:11Z</dcterms:created>
  <dcterms:modified xsi:type="dcterms:W3CDTF">2021-12-16T05:39:46Z</dcterms:modified>
</cp:coreProperties>
</file>