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118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19.01.2022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19.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69636"/>
              </p:ext>
            </p:extLst>
          </p:nvPr>
        </p:nvGraphicFramePr>
        <p:xfrm>
          <a:off x="376606" y="813855"/>
          <a:ext cx="11519385" cy="4817815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(mimo ECMO) jen sporadicky při potřebě náročné 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65"/>
              </p:ext>
            </p:extLst>
          </p:nvPr>
        </p:nvGraphicFramePr>
        <p:xfrm>
          <a:off x="434413" y="847512"/>
          <a:ext cx="11435203" cy="5357055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Pomalý pokles celkového počtu C19 hospitalizací, trvá vyšší zatížení intenzivní péče.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Nově C19 JIP zatěžují pacienti kde je COVID-19 vedlejší diagnóza náhodně zjištěná při léčbě jiné patologie.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mezi 20-50%; přetrvává problém v intenzivní péči s velkým počtem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pacientů; problém v oblasti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interních lůžek (značná část byla transformována na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covidové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19.1.2022 00:36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289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30427"/>
              </p:ext>
            </p:extLst>
          </p:nvPr>
        </p:nvGraphicFramePr>
        <p:xfrm>
          <a:off x="219809" y="967152"/>
          <a:ext cx="9522068" cy="5354851"/>
        </p:xfrm>
        <a:graphic>
          <a:graphicData uri="http://schemas.openxmlformats.org/drawingml/2006/table">
            <a:tbl>
              <a:tblPr/>
              <a:tblGrid>
                <a:gridCol w="2021292">
                  <a:extLst>
                    <a:ext uri="{9D8B030D-6E8A-4147-A177-3AD203B41FA5}">
                      <a16:colId xmlns:a16="http://schemas.microsoft.com/office/drawing/2014/main" val="803442725"/>
                    </a:ext>
                  </a:extLst>
                </a:gridCol>
                <a:gridCol w="1237524">
                  <a:extLst>
                    <a:ext uri="{9D8B030D-6E8A-4147-A177-3AD203B41FA5}">
                      <a16:colId xmlns:a16="http://schemas.microsoft.com/office/drawing/2014/main" val="789539508"/>
                    </a:ext>
                  </a:extLst>
                </a:gridCol>
                <a:gridCol w="1144711">
                  <a:extLst>
                    <a:ext uri="{9D8B030D-6E8A-4147-A177-3AD203B41FA5}">
                      <a16:colId xmlns:a16="http://schemas.microsoft.com/office/drawing/2014/main" val="1522131704"/>
                    </a:ext>
                  </a:extLst>
                </a:gridCol>
                <a:gridCol w="1141273">
                  <a:extLst>
                    <a:ext uri="{9D8B030D-6E8A-4147-A177-3AD203B41FA5}">
                      <a16:colId xmlns:a16="http://schemas.microsoft.com/office/drawing/2014/main" val="2331296576"/>
                    </a:ext>
                  </a:extLst>
                </a:gridCol>
                <a:gridCol w="1182524">
                  <a:extLst>
                    <a:ext uri="{9D8B030D-6E8A-4147-A177-3AD203B41FA5}">
                      <a16:colId xmlns:a16="http://schemas.microsoft.com/office/drawing/2014/main" val="1170406902"/>
                    </a:ext>
                  </a:extLst>
                </a:gridCol>
                <a:gridCol w="1185961">
                  <a:extLst>
                    <a:ext uri="{9D8B030D-6E8A-4147-A177-3AD203B41FA5}">
                      <a16:colId xmlns:a16="http://schemas.microsoft.com/office/drawing/2014/main" val="865533513"/>
                    </a:ext>
                  </a:extLst>
                </a:gridCol>
                <a:gridCol w="1608783">
                  <a:extLst>
                    <a:ext uri="{9D8B030D-6E8A-4147-A177-3AD203B41FA5}">
                      <a16:colId xmlns:a16="http://schemas.microsoft.com/office/drawing/2014/main" val="2147694098"/>
                    </a:ext>
                  </a:extLst>
                </a:gridCol>
              </a:tblGrid>
              <a:tr h="18690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42239"/>
                  </a:ext>
                </a:extLst>
              </a:tr>
              <a:tr h="18690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19.01. 2022, 12:00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63960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69514"/>
                  </a:ext>
                </a:extLst>
              </a:tr>
              <a:tr h="1869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27778"/>
                  </a:ext>
                </a:extLst>
              </a:tr>
              <a:tr h="6511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74955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44130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384651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603545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67558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21422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28237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80917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403095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444367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42847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882881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83509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085130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38411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571723"/>
                  </a:ext>
                </a:extLst>
              </a:tr>
              <a:tr h="18690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28289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1354"/>
                  </a:ext>
                </a:extLst>
              </a:tr>
              <a:tr h="18690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46090"/>
                  </a:ext>
                </a:extLst>
              </a:tr>
              <a:tr h="18690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34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97443"/>
              </p:ext>
            </p:extLst>
          </p:nvPr>
        </p:nvGraphicFramePr>
        <p:xfrm>
          <a:off x="193430" y="975942"/>
          <a:ext cx="9504485" cy="5374711"/>
        </p:xfrm>
        <a:graphic>
          <a:graphicData uri="http://schemas.openxmlformats.org/drawingml/2006/table">
            <a:tbl>
              <a:tblPr/>
              <a:tblGrid>
                <a:gridCol w="2017559">
                  <a:extLst>
                    <a:ext uri="{9D8B030D-6E8A-4147-A177-3AD203B41FA5}">
                      <a16:colId xmlns:a16="http://schemas.microsoft.com/office/drawing/2014/main" val="3465102875"/>
                    </a:ext>
                  </a:extLst>
                </a:gridCol>
                <a:gridCol w="1235241">
                  <a:extLst>
                    <a:ext uri="{9D8B030D-6E8A-4147-A177-3AD203B41FA5}">
                      <a16:colId xmlns:a16="http://schemas.microsoft.com/office/drawing/2014/main" val="3342686044"/>
                    </a:ext>
                  </a:extLst>
                </a:gridCol>
                <a:gridCol w="1142597">
                  <a:extLst>
                    <a:ext uri="{9D8B030D-6E8A-4147-A177-3AD203B41FA5}">
                      <a16:colId xmlns:a16="http://schemas.microsoft.com/office/drawing/2014/main" val="1623638451"/>
                    </a:ext>
                  </a:extLst>
                </a:gridCol>
                <a:gridCol w="1139166">
                  <a:extLst>
                    <a:ext uri="{9D8B030D-6E8A-4147-A177-3AD203B41FA5}">
                      <a16:colId xmlns:a16="http://schemas.microsoft.com/office/drawing/2014/main" val="2792734232"/>
                    </a:ext>
                  </a:extLst>
                </a:gridCol>
                <a:gridCol w="1180339">
                  <a:extLst>
                    <a:ext uri="{9D8B030D-6E8A-4147-A177-3AD203B41FA5}">
                      <a16:colId xmlns:a16="http://schemas.microsoft.com/office/drawing/2014/main" val="2129187611"/>
                    </a:ext>
                  </a:extLst>
                </a:gridCol>
                <a:gridCol w="1183771">
                  <a:extLst>
                    <a:ext uri="{9D8B030D-6E8A-4147-A177-3AD203B41FA5}">
                      <a16:colId xmlns:a16="http://schemas.microsoft.com/office/drawing/2014/main" val="805022183"/>
                    </a:ext>
                  </a:extLst>
                </a:gridCol>
                <a:gridCol w="1605812">
                  <a:extLst>
                    <a:ext uri="{9D8B030D-6E8A-4147-A177-3AD203B41FA5}">
                      <a16:colId xmlns:a16="http://schemas.microsoft.com/office/drawing/2014/main" val="1567241662"/>
                    </a:ext>
                  </a:extLst>
                </a:gridCol>
              </a:tblGrid>
              <a:tr h="18286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59359"/>
                  </a:ext>
                </a:extLst>
              </a:tr>
              <a:tr h="1859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19.01. 2022, 12:00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5704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033743"/>
                  </a:ext>
                </a:extLst>
              </a:tr>
              <a:tr h="182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30658"/>
                  </a:ext>
                </a:extLst>
              </a:tr>
              <a:tr h="67072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4820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1582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396025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34975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88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534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5407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4423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14515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9038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75744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6816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4319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538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89733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11256"/>
                  </a:ext>
                </a:extLst>
              </a:tr>
              <a:tr h="18286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36326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935274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83509"/>
                  </a:ext>
                </a:extLst>
              </a:tr>
              <a:tr h="18286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29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19.1.2022 00:36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346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74537"/>
              </p:ext>
            </p:extLst>
          </p:nvPr>
        </p:nvGraphicFramePr>
        <p:xfrm>
          <a:off x="219809" y="962536"/>
          <a:ext cx="8561112" cy="5338368"/>
        </p:xfrm>
        <a:graphic>
          <a:graphicData uri="http://schemas.openxmlformats.org/drawingml/2006/table">
            <a:tbl>
              <a:tblPr/>
              <a:tblGrid>
                <a:gridCol w="1740040">
                  <a:extLst>
                    <a:ext uri="{9D8B030D-6E8A-4147-A177-3AD203B41FA5}">
                      <a16:colId xmlns:a16="http://schemas.microsoft.com/office/drawing/2014/main" val="1750661898"/>
                    </a:ext>
                  </a:extLst>
                </a:gridCol>
                <a:gridCol w="1065330">
                  <a:extLst>
                    <a:ext uri="{9D8B030D-6E8A-4147-A177-3AD203B41FA5}">
                      <a16:colId xmlns:a16="http://schemas.microsoft.com/office/drawing/2014/main" val="3108344677"/>
                    </a:ext>
                  </a:extLst>
                </a:gridCol>
                <a:gridCol w="985430">
                  <a:extLst>
                    <a:ext uri="{9D8B030D-6E8A-4147-A177-3AD203B41FA5}">
                      <a16:colId xmlns:a16="http://schemas.microsoft.com/office/drawing/2014/main" val="750302458"/>
                    </a:ext>
                  </a:extLst>
                </a:gridCol>
                <a:gridCol w="982471">
                  <a:extLst>
                    <a:ext uri="{9D8B030D-6E8A-4147-A177-3AD203B41FA5}">
                      <a16:colId xmlns:a16="http://schemas.microsoft.com/office/drawing/2014/main" val="1313004559"/>
                    </a:ext>
                  </a:extLst>
                </a:gridCol>
                <a:gridCol w="1017983">
                  <a:extLst>
                    <a:ext uri="{9D8B030D-6E8A-4147-A177-3AD203B41FA5}">
                      <a16:colId xmlns:a16="http://schemas.microsoft.com/office/drawing/2014/main" val="466596216"/>
                    </a:ext>
                  </a:extLst>
                </a:gridCol>
                <a:gridCol w="1384929">
                  <a:extLst>
                    <a:ext uri="{9D8B030D-6E8A-4147-A177-3AD203B41FA5}">
                      <a16:colId xmlns:a16="http://schemas.microsoft.com/office/drawing/2014/main" val="680500627"/>
                    </a:ext>
                  </a:extLst>
                </a:gridCol>
                <a:gridCol w="1384929">
                  <a:extLst>
                    <a:ext uri="{9D8B030D-6E8A-4147-A177-3AD203B41FA5}">
                      <a16:colId xmlns:a16="http://schemas.microsoft.com/office/drawing/2014/main" val="3275857841"/>
                    </a:ext>
                  </a:extLst>
                </a:gridCol>
              </a:tblGrid>
              <a:tr h="2137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64095"/>
                  </a:ext>
                </a:extLst>
              </a:tr>
              <a:tr h="21378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19.01. 2022, 12:00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375802"/>
                  </a:ext>
                </a:extLst>
              </a:tr>
              <a:tr h="18364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06783"/>
                  </a:ext>
                </a:extLst>
              </a:tr>
              <a:tr h="2137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38680"/>
                  </a:ext>
                </a:extLst>
              </a:tr>
              <a:tr h="5802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65869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69682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91068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18052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65671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32322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92432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8952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92546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14534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13331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16671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12979"/>
                  </a:ext>
                </a:extLst>
              </a:tr>
              <a:tr h="190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006"/>
                  </a:ext>
                </a:extLst>
              </a:tr>
              <a:tr h="1985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18106"/>
                  </a:ext>
                </a:extLst>
              </a:tr>
              <a:tr h="20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22 788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20436"/>
                  </a:ext>
                </a:extLst>
              </a:tr>
              <a:tr h="190880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2802"/>
                  </a:ext>
                </a:extLst>
              </a:tr>
              <a:tr h="1836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13357"/>
                  </a:ext>
                </a:extLst>
              </a:tr>
              <a:tr h="18364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0545"/>
                  </a:ext>
                </a:extLst>
              </a:tr>
              <a:tr h="19088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9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051232" y="4091981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19.1.2022 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889023" y="2439027"/>
            <a:ext cx="2955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všechna ZZ o aktualizaci</a:t>
            </a:r>
          </a:p>
          <a:p>
            <a:pPr algn="ctr"/>
            <a:r>
              <a:rPr lang="cs-CZ" dirty="0" smtClean="0"/>
              <a:t> volných lůžkových kapacit </a:t>
            </a:r>
          </a:p>
          <a:p>
            <a:pPr algn="ctr"/>
            <a:r>
              <a:rPr lang="cs-CZ" dirty="0" smtClean="0"/>
              <a:t>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79968"/>
              </p:ext>
            </p:extLst>
          </p:nvPr>
        </p:nvGraphicFramePr>
        <p:xfrm>
          <a:off x="1485900" y="2439027"/>
          <a:ext cx="5970953" cy="2331720"/>
        </p:xfrm>
        <a:graphic>
          <a:graphicData uri="http://schemas.openxmlformats.org/drawingml/2006/table">
            <a:tbl>
              <a:tblPr/>
              <a:tblGrid>
                <a:gridCol w="3238243">
                  <a:extLst>
                    <a:ext uri="{9D8B030D-6E8A-4147-A177-3AD203B41FA5}">
                      <a16:colId xmlns:a16="http://schemas.microsoft.com/office/drawing/2014/main" val="3709089991"/>
                    </a:ext>
                  </a:extLst>
                </a:gridCol>
                <a:gridCol w="791885">
                  <a:extLst>
                    <a:ext uri="{9D8B030D-6E8A-4147-A177-3AD203B41FA5}">
                      <a16:colId xmlns:a16="http://schemas.microsoft.com/office/drawing/2014/main" val="2916318408"/>
                    </a:ext>
                  </a:extLst>
                </a:gridCol>
                <a:gridCol w="1940825">
                  <a:extLst>
                    <a:ext uri="{9D8B030D-6E8A-4147-A177-3AD203B41FA5}">
                      <a16:colId xmlns:a16="http://schemas.microsoft.com/office/drawing/2014/main" val="1631129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Poslední 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62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Městská nemocnice Čáslav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08.11.2021 5:09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24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JESSENIA a.s., Rehabilitační nemocnice Beroun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22.12.2021 8:46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207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05.01.2022 13:30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68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 Klinika Zlín a.s.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13.01.2022 7:47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82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15.01.2022 7:02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89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16.01.2022 11:05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5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90965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19.1.2022 0:36 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1 635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951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(58,1 %)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289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39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(2,4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212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(73,4 %)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457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(28 %)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346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188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(11,5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764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(56,8 %)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273" y="3026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35160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19.1.2022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37,2 %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98690" y="3059750"/>
            <a:ext cx="10397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18.1. bylo 117 nově přijatých C+ pacientů a 183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ČR, nižší počty příjmů C+ pac, ve všech krajích obnovena elektivní operativa s omezením do 20 % nebo méně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defRPr/>
            </a:pPr>
            <a:endParaRPr lang="cs-CZ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DIP – long-</a:t>
            </a:r>
            <a:r>
              <a:rPr lang="cs-CZ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pacienti k </a:t>
            </a:r>
            <a:r>
              <a:rPr lang="cs-CZ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19.1.2022 11:30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107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celkem, z toho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64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 na JIP, z toho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52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 na UPV/ECMO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pokles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podílu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 začíná stagnovat.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11300"/>
              </p:ext>
            </p:extLst>
          </p:nvPr>
        </p:nvGraphicFramePr>
        <p:xfrm>
          <a:off x="332646" y="832093"/>
          <a:ext cx="11405086" cy="5065288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situace.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částečně uvolněn, onkologická aj. neodkladná operativa zcela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s dostatečnou kapacitou, spíše nižší počet příjmů.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 úkor elektivní péče dále udržována navýšená kapacita standardní i IP péče pro C+ pacienty.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Navyšování elektivní činnosti, část pracovišť zakonzervován.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06327"/>
              </p:ext>
            </p:extLst>
          </p:nvPr>
        </p:nvGraphicFramePr>
        <p:xfrm>
          <a:off x="288084" y="735512"/>
          <a:ext cx="11587543" cy="5735517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Částečné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pacienty v intenzivní a standardní péči,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Trendový pokles počtu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 intenzivní 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navyšování elektivní operativy, část pracovišť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standby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připravenost k event. změně zpět do „COVID“ režimu.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Vyšší nemocnost personálu, ale zatím toto není limitací k poskytování péče.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60-70%.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 a je vysoký tlak na následnou péči.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Vše ale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 je i tak již za hranou svých možností a kapacit a převádí již druhým rokem strašlivá kvanta dovolené a osobního volna.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25392</TotalTime>
  <Words>1910</Words>
  <Application>Microsoft Office PowerPoint</Application>
  <PresentationFormat>Širokoúhlá obrazovka</PresentationFormat>
  <Paragraphs>557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1908</cp:revision>
  <cp:lastPrinted>2020-10-20T04:21:56Z</cp:lastPrinted>
  <dcterms:created xsi:type="dcterms:W3CDTF">2020-07-15T10:33:32Z</dcterms:created>
  <dcterms:modified xsi:type="dcterms:W3CDTF">2022-01-19T10:40:49Z</dcterms:modified>
</cp:coreProperties>
</file>