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1277" r:id="rId3"/>
    <p:sldId id="1293" r:id="rId4"/>
    <p:sldId id="1294" r:id="rId5"/>
    <p:sldId id="1296" r:id="rId6"/>
    <p:sldId id="1371" r:id="rId7"/>
    <p:sldId id="1373" r:id="rId8"/>
    <p:sldId id="1343" r:id="rId9"/>
    <p:sldId id="1344" r:id="rId10"/>
    <p:sldId id="1345" r:id="rId11"/>
    <p:sldId id="1346" r:id="rId12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1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94" d="100"/>
          <a:sy n="94" d="100"/>
        </p:scale>
        <p:origin x="44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19.12.2021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19.12.2021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19. </a:t>
            </a:r>
            <a:r>
              <a:rPr lang="cs-CZ" b="1" dirty="0" smtClean="0"/>
              <a:t>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94973"/>
              </p:ext>
            </p:extLst>
          </p:nvPr>
        </p:nvGraphicFramePr>
        <p:xfrm>
          <a:off x="372867" y="838718"/>
          <a:ext cx="11435203" cy="5212442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počtu C19 hospitalizovaných na standardních odděleních i v intenzivní péči.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Péči se daří zajistit za cenu omezení elektivní péče i výpomoci AČR/HZS.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zastavená.</a:t>
                      </a:r>
                    </a:p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Mezinemocničními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transporty v rámci kraje.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akt. “stabilizovaná“ – snížil se počet nově přijímaných COVID pacientů. 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IP problém s velkým počtem post-COVID pacientů.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19.12.2021 00:28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812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21816"/>
              </p:ext>
            </p:extLst>
          </p:nvPr>
        </p:nvGraphicFramePr>
        <p:xfrm>
          <a:off x="332818" y="955225"/>
          <a:ext cx="9880702" cy="5389208"/>
        </p:xfrm>
        <a:graphic>
          <a:graphicData uri="http://schemas.openxmlformats.org/drawingml/2006/table">
            <a:tbl>
              <a:tblPr/>
              <a:tblGrid>
                <a:gridCol w="2169216">
                  <a:extLst>
                    <a:ext uri="{9D8B030D-6E8A-4147-A177-3AD203B41FA5}">
                      <a16:colId xmlns:a16="http://schemas.microsoft.com/office/drawing/2014/main" val="3152533931"/>
                    </a:ext>
                  </a:extLst>
                </a:gridCol>
                <a:gridCol w="1235448">
                  <a:extLst>
                    <a:ext uri="{9D8B030D-6E8A-4147-A177-3AD203B41FA5}">
                      <a16:colId xmlns:a16="http://schemas.microsoft.com/office/drawing/2014/main" val="1159552992"/>
                    </a:ext>
                  </a:extLst>
                </a:gridCol>
                <a:gridCol w="1221080">
                  <a:extLst>
                    <a:ext uri="{9D8B030D-6E8A-4147-A177-3AD203B41FA5}">
                      <a16:colId xmlns:a16="http://schemas.microsoft.com/office/drawing/2014/main" val="271855023"/>
                    </a:ext>
                  </a:extLst>
                </a:gridCol>
                <a:gridCol w="1221080">
                  <a:extLst>
                    <a:ext uri="{9D8B030D-6E8A-4147-A177-3AD203B41FA5}">
                      <a16:colId xmlns:a16="http://schemas.microsoft.com/office/drawing/2014/main" val="2475825002"/>
                    </a:ext>
                  </a:extLst>
                </a:gridCol>
                <a:gridCol w="1278544">
                  <a:extLst>
                    <a:ext uri="{9D8B030D-6E8A-4147-A177-3AD203B41FA5}">
                      <a16:colId xmlns:a16="http://schemas.microsoft.com/office/drawing/2014/main" val="1990890851"/>
                    </a:ext>
                  </a:extLst>
                </a:gridCol>
                <a:gridCol w="1017088">
                  <a:extLst>
                    <a:ext uri="{9D8B030D-6E8A-4147-A177-3AD203B41FA5}">
                      <a16:colId xmlns:a16="http://schemas.microsoft.com/office/drawing/2014/main" val="1319321872"/>
                    </a:ext>
                  </a:extLst>
                </a:gridCol>
                <a:gridCol w="1738246">
                  <a:extLst>
                    <a:ext uri="{9D8B030D-6E8A-4147-A177-3AD203B41FA5}">
                      <a16:colId xmlns:a16="http://schemas.microsoft.com/office/drawing/2014/main" val="1055988399"/>
                    </a:ext>
                  </a:extLst>
                </a:gridCol>
              </a:tblGrid>
              <a:tr h="20488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303565"/>
                  </a:ext>
                </a:extLst>
              </a:tr>
              <a:tr h="20488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19.12. 2021, 11:30 h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430944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083919"/>
                  </a:ext>
                </a:extLst>
              </a:tr>
              <a:tr h="1946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145051"/>
                  </a:ext>
                </a:extLst>
              </a:tr>
              <a:tr h="7083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68804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239578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936127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40814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016624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762638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237352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977720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150010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229733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698039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943390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851773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076456"/>
                  </a:ext>
                </a:extLst>
              </a:tr>
              <a:tr h="1975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61011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3 637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761015"/>
                  </a:ext>
                </a:extLst>
              </a:tr>
              <a:tr h="19465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444287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79392"/>
                  </a:ext>
                </a:extLst>
              </a:tr>
              <a:tr h="19465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639423"/>
                  </a:ext>
                </a:extLst>
              </a:tr>
              <a:tr h="19465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28x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45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1569"/>
              </p:ext>
            </p:extLst>
          </p:nvPr>
        </p:nvGraphicFramePr>
        <p:xfrm>
          <a:off x="269420" y="987877"/>
          <a:ext cx="9813473" cy="5394414"/>
        </p:xfrm>
        <a:graphic>
          <a:graphicData uri="http://schemas.openxmlformats.org/drawingml/2006/table">
            <a:tbl>
              <a:tblPr/>
              <a:tblGrid>
                <a:gridCol w="2154457">
                  <a:extLst>
                    <a:ext uri="{9D8B030D-6E8A-4147-A177-3AD203B41FA5}">
                      <a16:colId xmlns:a16="http://schemas.microsoft.com/office/drawing/2014/main" val="3200189265"/>
                    </a:ext>
                  </a:extLst>
                </a:gridCol>
                <a:gridCol w="1227041">
                  <a:extLst>
                    <a:ext uri="{9D8B030D-6E8A-4147-A177-3AD203B41FA5}">
                      <a16:colId xmlns:a16="http://schemas.microsoft.com/office/drawing/2014/main" val="3792307450"/>
                    </a:ext>
                  </a:extLst>
                </a:gridCol>
                <a:gridCol w="1212773">
                  <a:extLst>
                    <a:ext uri="{9D8B030D-6E8A-4147-A177-3AD203B41FA5}">
                      <a16:colId xmlns:a16="http://schemas.microsoft.com/office/drawing/2014/main" val="444644248"/>
                    </a:ext>
                  </a:extLst>
                </a:gridCol>
                <a:gridCol w="1212773">
                  <a:extLst>
                    <a:ext uri="{9D8B030D-6E8A-4147-A177-3AD203B41FA5}">
                      <a16:colId xmlns:a16="http://schemas.microsoft.com/office/drawing/2014/main" val="160322038"/>
                    </a:ext>
                  </a:extLst>
                </a:gridCol>
                <a:gridCol w="1269844">
                  <a:extLst>
                    <a:ext uri="{9D8B030D-6E8A-4147-A177-3AD203B41FA5}">
                      <a16:colId xmlns:a16="http://schemas.microsoft.com/office/drawing/2014/main" val="4041772264"/>
                    </a:ext>
                  </a:extLst>
                </a:gridCol>
                <a:gridCol w="1010168">
                  <a:extLst>
                    <a:ext uri="{9D8B030D-6E8A-4147-A177-3AD203B41FA5}">
                      <a16:colId xmlns:a16="http://schemas.microsoft.com/office/drawing/2014/main" val="1507327339"/>
                    </a:ext>
                  </a:extLst>
                </a:gridCol>
                <a:gridCol w="1726417">
                  <a:extLst>
                    <a:ext uri="{9D8B030D-6E8A-4147-A177-3AD203B41FA5}">
                      <a16:colId xmlns:a16="http://schemas.microsoft.com/office/drawing/2014/main" val="2428398117"/>
                    </a:ext>
                  </a:extLst>
                </a:gridCol>
              </a:tblGrid>
              <a:tr h="19633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84880"/>
                  </a:ext>
                </a:extLst>
              </a:tr>
              <a:tr h="20628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19.12. 2021, 11:30 h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639244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835332"/>
                  </a:ext>
                </a:extLst>
              </a:tr>
              <a:tr h="1963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08794"/>
                  </a:ext>
                </a:extLst>
              </a:tr>
              <a:tr h="71317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42136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206729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60922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786734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681747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69717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696436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036133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386302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946878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752641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2707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9626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81932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555257"/>
                  </a:ext>
                </a:extLst>
              </a:tr>
              <a:tr h="1989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30138"/>
                  </a:ext>
                </a:extLst>
              </a:tr>
              <a:tr h="19633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599247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2573"/>
                  </a:ext>
                </a:extLst>
              </a:tr>
              <a:tr h="19633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75911"/>
                  </a:ext>
                </a:extLst>
              </a:tr>
              <a:tr h="19633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28x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2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19.12.2021 00:28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3 960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17419"/>
              </p:ext>
            </p:extLst>
          </p:nvPr>
        </p:nvGraphicFramePr>
        <p:xfrm>
          <a:off x="261258" y="971555"/>
          <a:ext cx="8825593" cy="5475720"/>
        </p:xfrm>
        <a:graphic>
          <a:graphicData uri="http://schemas.openxmlformats.org/drawingml/2006/table">
            <a:tbl>
              <a:tblPr/>
              <a:tblGrid>
                <a:gridCol w="1867523">
                  <a:extLst>
                    <a:ext uri="{9D8B030D-6E8A-4147-A177-3AD203B41FA5}">
                      <a16:colId xmlns:a16="http://schemas.microsoft.com/office/drawing/2014/main" val="3820010819"/>
                    </a:ext>
                  </a:extLst>
                </a:gridCol>
                <a:gridCol w="1063622">
                  <a:extLst>
                    <a:ext uri="{9D8B030D-6E8A-4147-A177-3AD203B41FA5}">
                      <a16:colId xmlns:a16="http://schemas.microsoft.com/office/drawing/2014/main" val="1211075524"/>
                    </a:ext>
                  </a:extLst>
                </a:gridCol>
                <a:gridCol w="1051255">
                  <a:extLst>
                    <a:ext uri="{9D8B030D-6E8A-4147-A177-3AD203B41FA5}">
                      <a16:colId xmlns:a16="http://schemas.microsoft.com/office/drawing/2014/main" val="844151356"/>
                    </a:ext>
                  </a:extLst>
                </a:gridCol>
                <a:gridCol w="1051255">
                  <a:extLst>
                    <a:ext uri="{9D8B030D-6E8A-4147-A177-3AD203B41FA5}">
                      <a16:colId xmlns:a16="http://schemas.microsoft.com/office/drawing/2014/main" val="2957052506"/>
                    </a:ext>
                  </a:extLst>
                </a:gridCol>
                <a:gridCol w="1100726">
                  <a:extLst>
                    <a:ext uri="{9D8B030D-6E8A-4147-A177-3AD203B41FA5}">
                      <a16:colId xmlns:a16="http://schemas.microsoft.com/office/drawing/2014/main" val="1063980475"/>
                    </a:ext>
                  </a:extLst>
                </a:gridCol>
                <a:gridCol w="1496492">
                  <a:extLst>
                    <a:ext uri="{9D8B030D-6E8A-4147-A177-3AD203B41FA5}">
                      <a16:colId xmlns:a16="http://schemas.microsoft.com/office/drawing/2014/main" val="566473941"/>
                    </a:ext>
                  </a:extLst>
                </a:gridCol>
                <a:gridCol w="1194720">
                  <a:extLst>
                    <a:ext uri="{9D8B030D-6E8A-4147-A177-3AD203B41FA5}">
                      <a16:colId xmlns:a16="http://schemas.microsoft.com/office/drawing/2014/main" val="644973446"/>
                    </a:ext>
                  </a:extLst>
                </a:gridCol>
              </a:tblGrid>
              <a:tr h="1616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09674"/>
                  </a:ext>
                </a:extLst>
              </a:tr>
              <a:tr h="1616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19.12. 2021, 11:30 h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525169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855265"/>
                  </a:ext>
                </a:extLst>
              </a:tr>
              <a:tr h="161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940441"/>
                  </a:ext>
                </a:extLst>
              </a:tr>
              <a:tr h="47652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063498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12760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8950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453438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39240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36355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64827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57299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89247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63488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55325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55019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8413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781400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14877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22 696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375649"/>
                  </a:ext>
                </a:extLst>
              </a:tr>
              <a:tr h="16163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19781"/>
                  </a:ext>
                </a:extLst>
              </a:tr>
              <a:tr h="161634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478391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500661"/>
                  </a:ext>
                </a:extLst>
              </a:tr>
              <a:tr h="16163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28x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6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77649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19.12.2021 00:28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4 772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506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52,5%)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812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155 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3,2%)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551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67,9%)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1 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760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36,9%)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960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351 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7,4%)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996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(50,4%)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43674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19.12.2021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cs-CZ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637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29,7 %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87313" y="3565694"/>
            <a:ext cx="1056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Za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18.12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. bylo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124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nově přijatých pac. a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140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propuštěných.</a:t>
            </a: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mezikrajové překlady.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), ale dochází k mírnému zlepšení.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Volné kapacity JIP v tomto týdnu začaly stoupat a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pac. Lůžka jsou, ale stále obsazena post COVID pacienty.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05541"/>
              </p:ext>
            </p:extLst>
          </p:nvPr>
        </p:nvGraphicFramePr>
        <p:xfrm>
          <a:off x="332646" y="832094"/>
          <a:ext cx="11405086" cy="4634831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a 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hlásí kapacitní problémy na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je nadále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se ale pozvolna zlepšuje, alespoň z pohledu standardních oddělení, maximalizovány kapacity standardní i intenzivní péče, rezerva lůžek zůstává.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Riziková je nadále intenzivní péče.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36676"/>
              </p:ext>
            </p:extLst>
          </p:nvPr>
        </p:nvGraphicFramePr>
        <p:xfrm>
          <a:off x="279292" y="841021"/>
          <a:ext cx="11587543" cy="4813425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 ve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péči vzhledem k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Omezená možnost překladů již neinfekčních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</a:t>
                      </a: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neměnná v porovnání s předchozím týdnem.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81111"/>
              </p:ext>
            </p:extLst>
          </p:nvPr>
        </p:nvGraphicFramePr>
        <p:xfrm>
          <a:off x="350228" y="708347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23722</TotalTime>
  <Words>1887</Words>
  <Application>Microsoft Office PowerPoint</Application>
  <PresentationFormat>Širokoúhlá obrazovka</PresentationFormat>
  <Paragraphs>538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kiri29.dk@gmail.com</cp:lastModifiedBy>
  <cp:revision>1759</cp:revision>
  <cp:lastPrinted>2020-10-20T04:21:56Z</cp:lastPrinted>
  <dcterms:created xsi:type="dcterms:W3CDTF">2020-07-15T10:33:32Z</dcterms:created>
  <dcterms:modified xsi:type="dcterms:W3CDTF">2021-12-19T10:37:02Z</dcterms:modified>
</cp:coreProperties>
</file>