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59" r:id="rId7"/>
    <p:sldId id="1361" r:id="rId8"/>
    <p:sldId id="1369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61"/>
            <p14:sldId id="1369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D783D"/>
    <a:srgbClr val="FF572F"/>
    <a:srgbClr val="FF7453"/>
    <a:srgbClr val="FF5D37"/>
    <a:srgbClr val="FFDB69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01.12.2021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01.12.2021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5741"/>
              </p:ext>
            </p:extLst>
          </p:nvPr>
        </p:nvGraphicFramePr>
        <p:xfrm>
          <a:off x="350228" y="664385"/>
          <a:ext cx="11519385" cy="6073592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804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 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Před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ev. omezením elektivní péče budeme informovat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 22.11. uzavření ARO 2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(8 lůžek),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KCHO, otevření pavilonu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(navíc 12 JIP + 20 standard).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Bez nutnosti překladů mimo kraj.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1.12.2021 00:26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941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21929"/>
              </p:ext>
            </p:extLst>
          </p:nvPr>
        </p:nvGraphicFramePr>
        <p:xfrm>
          <a:off x="332818" y="1007184"/>
          <a:ext cx="9180458" cy="5317321"/>
        </p:xfrm>
        <a:graphic>
          <a:graphicData uri="http://schemas.openxmlformats.org/drawingml/2006/table">
            <a:tbl>
              <a:tblPr/>
              <a:tblGrid>
                <a:gridCol w="1997819">
                  <a:extLst>
                    <a:ext uri="{9D8B030D-6E8A-4147-A177-3AD203B41FA5}">
                      <a16:colId xmlns:a16="http://schemas.microsoft.com/office/drawing/2014/main" val="1593859148"/>
                    </a:ext>
                  </a:extLst>
                </a:gridCol>
                <a:gridCol w="1223157">
                  <a:extLst>
                    <a:ext uri="{9D8B030D-6E8A-4147-A177-3AD203B41FA5}">
                      <a16:colId xmlns:a16="http://schemas.microsoft.com/office/drawing/2014/main" val="1208502244"/>
                    </a:ext>
                  </a:extLst>
                </a:gridCol>
                <a:gridCol w="1131419">
                  <a:extLst>
                    <a:ext uri="{9D8B030D-6E8A-4147-A177-3AD203B41FA5}">
                      <a16:colId xmlns:a16="http://schemas.microsoft.com/office/drawing/2014/main" val="1182702243"/>
                    </a:ext>
                  </a:extLst>
                </a:gridCol>
                <a:gridCol w="1128020">
                  <a:extLst>
                    <a:ext uri="{9D8B030D-6E8A-4147-A177-3AD203B41FA5}">
                      <a16:colId xmlns:a16="http://schemas.microsoft.com/office/drawing/2014/main" val="2215170195"/>
                    </a:ext>
                  </a:extLst>
                </a:gridCol>
                <a:gridCol w="1168792">
                  <a:extLst>
                    <a:ext uri="{9D8B030D-6E8A-4147-A177-3AD203B41FA5}">
                      <a16:colId xmlns:a16="http://schemas.microsoft.com/office/drawing/2014/main" val="1178055517"/>
                    </a:ext>
                  </a:extLst>
                </a:gridCol>
                <a:gridCol w="1172190">
                  <a:extLst>
                    <a:ext uri="{9D8B030D-6E8A-4147-A177-3AD203B41FA5}">
                      <a16:colId xmlns:a16="http://schemas.microsoft.com/office/drawing/2014/main" val="2146533386"/>
                    </a:ext>
                  </a:extLst>
                </a:gridCol>
                <a:gridCol w="1359061">
                  <a:extLst>
                    <a:ext uri="{9D8B030D-6E8A-4147-A177-3AD203B41FA5}">
                      <a16:colId xmlns:a16="http://schemas.microsoft.com/office/drawing/2014/main" val="3646181915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088019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1.12. 2021, 11:15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627468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857913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30609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93022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8276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9190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36324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39748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72704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0782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96547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9598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73664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95198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87063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57313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11975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496413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78915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17701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38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86759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6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41530"/>
              </p:ext>
            </p:extLst>
          </p:nvPr>
        </p:nvGraphicFramePr>
        <p:xfrm>
          <a:off x="332820" y="972770"/>
          <a:ext cx="8881519" cy="5322322"/>
        </p:xfrm>
        <a:graphic>
          <a:graphicData uri="http://schemas.openxmlformats.org/drawingml/2006/table">
            <a:tbl>
              <a:tblPr/>
              <a:tblGrid>
                <a:gridCol w="1932766">
                  <a:extLst>
                    <a:ext uri="{9D8B030D-6E8A-4147-A177-3AD203B41FA5}">
                      <a16:colId xmlns:a16="http://schemas.microsoft.com/office/drawing/2014/main" val="4291029348"/>
                    </a:ext>
                  </a:extLst>
                </a:gridCol>
                <a:gridCol w="1183327">
                  <a:extLst>
                    <a:ext uri="{9D8B030D-6E8A-4147-A177-3AD203B41FA5}">
                      <a16:colId xmlns:a16="http://schemas.microsoft.com/office/drawing/2014/main" val="1125994580"/>
                    </a:ext>
                  </a:extLst>
                </a:gridCol>
                <a:gridCol w="1094577">
                  <a:extLst>
                    <a:ext uri="{9D8B030D-6E8A-4147-A177-3AD203B41FA5}">
                      <a16:colId xmlns:a16="http://schemas.microsoft.com/office/drawing/2014/main" val="926206304"/>
                    </a:ext>
                  </a:extLst>
                </a:gridCol>
                <a:gridCol w="1091288">
                  <a:extLst>
                    <a:ext uri="{9D8B030D-6E8A-4147-A177-3AD203B41FA5}">
                      <a16:colId xmlns:a16="http://schemas.microsoft.com/office/drawing/2014/main" val="1630218451"/>
                    </a:ext>
                  </a:extLst>
                </a:gridCol>
                <a:gridCol w="1130734">
                  <a:extLst>
                    <a:ext uri="{9D8B030D-6E8A-4147-A177-3AD203B41FA5}">
                      <a16:colId xmlns:a16="http://schemas.microsoft.com/office/drawing/2014/main" val="2683395668"/>
                    </a:ext>
                  </a:extLst>
                </a:gridCol>
                <a:gridCol w="1134020">
                  <a:extLst>
                    <a:ext uri="{9D8B030D-6E8A-4147-A177-3AD203B41FA5}">
                      <a16:colId xmlns:a16="http://schemas.microsoft.com/office/drawing/2014/main" val="1801467689"/>
                    </a:ext>
                  </a:extLst>
                </a:gridCol>
                <a:gridCol w="1314807">
                  <a:extLst>
                    <a:ext uri="{9D8B030D-6E8A-4147-A177-3AD203B41FA5}">
                      <a16:colId xmlns:a16="http://schemas.microsoft.com/office/drawing/2014/main" val="3134577325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784267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1.12. 2021, 11:15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68753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832339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07646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31505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99508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91670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0482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66516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9935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7943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9434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9113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9620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77392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0280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71463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523764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96753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016217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824484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34449"/>
                  </a:ext>
                </a:extLst>
              </a:tr>
              <a:tr h="6588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4860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93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1.12.2021 00:26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5 586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80952"/>
              </p:ext>
            </p:extLst>
          </p:nvPr>
        </p:nvGraphicFramePr>
        <p:xfrm>
          <a:off x="332818" y="994927"/>
          <a:ext cx="8766139" cy="5303976"/>
        </p:xfrm>
        <a:graphic>
          <a:graphicData uri="http://schemas.openxmlformats.org/drawingml/2006/table">
            <a:tbl>
              <a:tblPr/>
              <a:tblGrid>
                <a:gridCol w="1870280">
                  <a:extLst>
                    <a:ext uri="{9D8B030D-6E8A-4147-A177-3AD203B41FA5}">
                      <a16:colId xmlns:a16="http://schemas.microsoft.com/office/drawing/2014/main" val="1015781939"/>
                    </a:ext>
                  </a:extLst>
                </a:gridCol>
                <a:gridCol w="1145069">
                  <a:extLst>
                    <a:ext uri="{9D8B030D-6E8A-4147-A177-3AD203B41FA5}">
                      <a16:colId xmlns:a16="http://schemas.microsoft.com/office/drawing/2014/main" val="425626096"/>
                    </a:ext>
                  </a:extLst>
                </a:gridCol>
                <a:gridCol w="1059188">
                  <a:extLst>
                    <a:ext uri="{9D8B030D-6E8A-4147-A177-3AD203B41FA5}">
                      <a16:colId xmlns:a16="http://schemas.microsoft.com/office/drawing/2014/main" val="3015887723"/>
                    </a:ext>
                  </a:extLst>
                </a:gridCol>
                <a:gridCol w="1056008">
                  <a:extLst>
                    <a:ext uri="{9D8B030D-6E8A-4147-A177-3AD203B41FA5}">
                      <a16:colId xmlns:a16="http://schemas.microsoft.com/office/drawing/2014/main" val="3762250727"/>
                    </a:ext>
                  </a:extLst>
                </a:gridCol>
                <a:gridCol w="1094177">
                  <a:extLst>
                    <a:ext uri="{9D8B030D-6E8A-4147-A177-3AD203B41FA5}">
                      <a16:colId xmlns:a16="http://schemas.microsoft.com/office/drawing/2014/main" val="3382066237"/>
                    </a:ext>
                  </a:extLst>
                </a:gridCol>
                <a:gridCol w="1272299">
                  <a:extLst>
                    <a:ext uri="{9D8B030D-6E8A-4147-A177-3AD203B41FA5}">
                      <a16:colId xmlns:a16="http://schemas.microsoft.com/office/drawing/2014/main" val="1065083260"/>
                    </a:ext>
                  </a:extLst>
                </a:gridCol>
                <a:gridCol w="1269118">
                  <a:extLst>
                    <a:ext uri="{9D8B030D-6E8A-4147-A177-3AD203B41FA5}">
                      <a16:colId xmlns:a16="http://schemas.microsoft.com/office/drawing/2014/main" val="1151402875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80200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1.12. 2021, 11:15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71470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70963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7276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8445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9604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5897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7440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9628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5306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2204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492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4701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9840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8473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942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4577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1873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08383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00716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00912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2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907739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4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98977"/>
              </p:ext>
            </p:extLst>
          </p:nvPr>
        </p:nvGraphicFramePr>
        <p:xfrm>
          <a:off x="977877" y="2396783"/>
          <a:ext cx="6607642" cy="2025346"/>
        </p:xfrm>
        <a:graphic>
          <a:graphicData uri="http://schemas.openxmlformats.org/drawingml/2006/table">
            <a:tbl>
              <a:tblPr/>
              <a:tblGrid>
                <a:gridCol w="4061712">
                  <a:extLst>
                    <a:ext uri="{9D8B030D-6E8A-4147-A177-3AD203B41FA5}">
                      <a16:colId xmlns:a16="http://schemas.microsoft.com/office/drawing/2014/main" val="2051997318"/>
                    </a:ext>
                  </a:extLst>
                </a:gridCol>
                <a:gridCol w="706386">
                  <a:extLst>
                    <a:ext uri="{9D8B030D-6E8A-4147-A177-3AD203B41FA5}">
                      <a16:colId xmlns:a16="http://schemas.microsoft.com/office/drawing/2014/main" val="269377338"/>
                    </a:ext>
                  </a:extLst>
                </a:gridCol>
                <a:gridCol w="1839544">
                  <a:extLst>
                    <a:ext uri="{9D8B030D-6E8A-4147-A177-3AD203B41FA5}">
                      <a16:colId xmlns:a16="http://schemas.microsoft.com/office/drawing/2014/main" val="3451513042"/>
                    </a:ext>
                  </a:extLst>
                </a:gridCol>
              </a:tblGrid>
              <a:tr h="2727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6518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KZ, a.s., Nemocnice Děčín,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o.z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23.11.2021 11:58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03024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29.11.2021 6:10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91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29.11.2021 8:14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66635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Nem. Pardubického kraje, a.s., Pardubická nem.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29.11.2021 9:01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8698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29.11.2021 9:42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5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72964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26.10.2020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6 200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6 394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28.11.2021</a:t>
            </a:r>
            <a:endParaRPr lang="cs-CZ" b="1" dirty="0"/>
          </a:p>
          <a:p>
            <a:pPr algn="ctr"/>
            <a:r>
              <a:rPr lang="cs-CZ" dirty="0" smtClean="0"/>
              <a:t>odpovídala </a:t>
            </a:r>
            <a:r>
              <a:rPr lang="cs-CZ" dirty="0"/>
              <a:t>ve srovnání s loňským podzimem datům z </a:t>
            </a:r>
            <a:r>
              <a:rPr lang="cs-CZ" b="1" dirty="0" smtClean="0"/>
              <a:t>26.10.2020</a:t>
            </a:r>
            <a:endParaRPr lang="cs-CZ" b="1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67085"/>
              </p:ext>
            </p:extLst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9">
            <a:extLst>
              <a:ext uri="{FF2B5EF4-FFF2-40B4-BE49-F238E27FC236}">
                <a16:creationId xmlns:a16="http://schemas.microsoft.com/office/drawing/2014/main" id="{E3928E9F-5FB6-47DB-BE34-DA353A2CC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76" y="1072662"/>
            <a:ext cx="8524240" cy="51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koordinaci překladů pacientů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2146" y="1652595"/>
            <a:ext cx="10172245" cy="440989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cs-CZ" dirty="0" smtClean="0"/>
              <a:t>Požadavky </a:t>
            </a:r>
            <a:r>
              <a:rPr lang="cs-CZ" dirty="0" smtClean="0"/>
              <a:t>na NDLP na </a:t>
            </a:r>
            <a:r>
              <a:rPr lang="cs-CZ" dirty="0" smtClean="0"/>
              <a:t>koordinaci dne 1.12</a:t>
            </a:r>
            <a:r>
              <a:rPr lang="cs-CZ" dirty="0" smtClean="0"/>
              <a:t>.:</a:t>
            </a:r>
            <a:endParaRPr lang="cs-CZ" dirty="0" smtClean="0"/>
          </a:p>
          <a:p>
            <a:pPr lvl="1">
              <a:spcAft>
                <a:spcPts val="1200"/>
              </a:spcAft>
            </a:pPr>
            <a:r>
              <a:rPr lang="cs-CZ" sz="2000" dirty="0"/>
              <a:t>1 pac ARO C+ UPV </a:t>
            </a:r>
            <a:r>
              <a:rPr lang="cs-CZ" sz="2000" dirty="0" smtClean="0"/>
              <a:t>letecký transport </a:t>
            </a:r>
            <a:r>
              <a:rPr lang="cs-CZ" sz="2000" dirty="0"/>
              <a:t>LZS </a:t>
            </a:r>
            <a:r>
              <a:rPr lang="cs-CZ" sz="2000" dirty="0" smtClean="0"/>
              <a:t>AČR </a:t>
            </a:r>
            <a:r>
              <a:rPr lang="cs-CZ" sz="2000" dirty="0"/>
              <a:t>z </a:t>
            </a:r>
            <a:r>
              <a:rPr lang="cs-CZ" sz="2000" dirty="0" smtClean="0"/>
              <a:t>Ústí </a:t>
            </a:r>
            <a:r>
              <a:rPr lang="cs-CZ" sz="2000" dirty="0"/>
              <a:t>nad Labem (ULK) do Mulačovy </a:t>
            </a:r>
            <a:r>
              <a:rPr lang="cs-CZ" sz="2000" dirty="0" smtClean="0"/>
              <a:t>nemocnice </a:t>
            </a:r>
            <a:r>
              <a:rPr lang="cs-CZ" sz="2000" dirty="0"/>
              <a:t>Plzeň (PLK)</a:t>
            </a:r>
          </a:p>
          <a:p>
            <a:pPr lvl="1">
              <a:spcAft>
                <a:spcPts val="600"/>
              </a:spcAft>
            </a:pPr>
            <a:r>
              <a:rPr lang="cs-CZ" sz="2000" dirty="0"/>
              <a:t>1 pac ARO </a:t>
            </a:r>
            <a:r>
              <a:rPr lang="cs-CZ" sz="2000" dirty="0" smtClean="0"/>
              <a:t>C+ </a:t>
            </a:r>
            <a:r>
              <a:rPr lang="cs-CZ" sz="2000" dirty="0"/>
              <a:t>UPV </a:t>
            </a:r>
            <a:r>
              <a:rPr lang="cs-CZ" sz="2000" dirty="0" smtClean="0"/>
              <a:t>pozemní transport ZZS z Ústí </a:t>
            </a:r>
            <a:r>
              <a:rPr lang="cs-CZ" sz="2000" dirty="0"/>
              <a:t>nad </a:t>
            </a:r>
            <a:r>
              <a:rPr lang="cs-CZ" sz="2000" dirty="0" smtClean="0"/>
              <a:t>Labem (ULK) do ÚVN (PHA)</a:t>
            </a:r>
          </a:p>
          <a:p>
            <a:pPr lvl="1">
              <a:spcAft>
                <a:spcPts val="600"/>
              </a:spcAft>
            </a:pPr>
            <a:r>
              <a:rPr lang="cs-CZ" sz="2000" dirty="0"/>
              <a:t>1 pac </a:t>
            </a:r>
            <a:r>
              <a:rPr lang="cs-CZ" sz="2000" dirty="0" smtClean="0"/>
              <a:t>ARO C</a:t>
            </a:r>
            <a:r>
              <a:rPr lang="cs-CZ" sz="2000" dirty="0"/>
              <a:t>+ </a:t>
            </a:r>
            <a:r>
              <a:rPr lang="cs-CZ" sz="2000" dirty="0" smtClean="0"/>
              <a:t>UPV pozemní transport </a:t>
            </a:r>
            <a:r>
              <a:rPr lang="cs-CZ" sz="2000" dirty="0"/>
              <a:t>ZZS </a:t>
            </a:r>
            <a:r>
              <a:rPr lang="cs-CZ" sz="2000" dirty="0" smtClean="0"/>
              <a:t>z Teplic (ULK) do Slaného (STČ)</a:t>
            </a:r>
          </a:p>
        </p:txBody>
      </p:sp>
    </p:spTree>
    <p:extLst>
      <p:ext uri="{BB962C8B-B14F-4D97-AF65-F5344CB8AC3E}">
        <p14:creationId xmlns:p14="http://schemas.microsoft.com/office/powerpoint/2010/main" val="343014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24786"/>
              </p:ext>
            </p:extLst>
          </p:nvPr>
        </p:nvGraphicFramePr>
        <p:xfrm>
          <a:off x="367815" y="963978"/>
          <a:ext cx="11405086" cy="5148458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1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zachovat co nejvyšší elektivní provoz. Situace se ale dále zhoršuje hlavně stran zátěže standardních oddělení, kde nutno postupně navyšovat kapacity. Přesah do IP, která již s kapacitním navýšením na úkor ostatní péče, zatím lokálně zvladatelný.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29595"/>
              </p:ext>
            </p:extLst>
          </p:nvPr>
        </p:nvGraphicFramePr>
        <p:xfrm>
          <a:off x="332644" y="687638"/>
          <a:ext cx="11587543" cy="5795276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441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700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1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1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161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40-50%, nyní větší zátěž a přírůstky hospitalizovaných ve standardní péči; 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IP); 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), trvá problém s nedostatkem kvalifikovaného personálu zejména v IP.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8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Při absenci nouzového stavu a hromadného postižení osob nelze dobře rekrutovat pomocnou sílu do nemocnic a mnohem více zohledňovat edukaci a počet zdravotníků s ohledem na „normální“ provozní podmínky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21848</TotalTime>
  <Words>2033</Words>
  <Application>Microsoft Office PowerPoint</Application>
  <PresentationFormat>Širokoúhlá obrazovka</PresentationFormat>
  <Paragraphs>534</Paragraphs>
  <Slides>11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Times New Roman</vt:lpstr>
      <vt:lpstr>Tw Cen MT Condensed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VÝVOJ POČTU HOSPITALIZACÍ – CELKOVÉ A JIP – OD BŘEZNA 2020 zdroj: ÚZIS, ISIN / COVID-19 - Informační systém infekčních nemocí</vt:lpstr>
      <vt:lpstr>Požadavky na koordinaci překladů pacientů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1609</cp:revision>
  <cp:lastPrinted>2020-10-20T04:21:56Z</cp:lastPrinted>
  <dcterms:created xsi:type="dcterms:W3CDTF">2020-07-15T10:33:32Z</dcterms:created>
  <dcterms:modified xsi:type="dcterms:W3CDTF">2021-12-01T15:09:33Z</dcterms:modified>
</cp:coreProperties>
</file>