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9"/>
  </p:notesMasterIdLst>
  <p:sldIdLst>
    <p:sldId id="1624" r:id="rId3"/>
    <p:sldId id="4470" r:id="rId4"/>
    <p:sldId id="4518" r:id="rId5"/>
    <p:sldId id="4519" r:id="rId6"/>
    <p:sldId id="4522" r:id="rId7"/>
    <p:sldId id="4472" r:id="rId8"/>
  </p:sldIdLst>
  <p:sldSz cx="12192000" cy="6858000"/>
  <p:notesSz cx="6858000" cy="9144000"/>
  <p:custDataLst>
    <p:tags r:id="rId1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0000FF"/>
    <a:srgbClr val="00FF00"/>
    <a:srgbClr val="D31145"/>
    <a:srgbClr val="3333CC"/>
    <a:srgbClr val="FF9900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41" autoAdjust="0"/>
  </p:normalViewPr>
  <p:slideViewPr>
    <p:cSldViewPr snapToGrid="0">
      <p:cViewPr varScale="1">
        <p:scale>
          <a:sx n="98" d="100"/>
          <a:sy n="98" d="100"/>
        </p:scale>
        <p:origin x="660" y="102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17.01.2022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17.01.2022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i="1" dirty="0"/>
              <a:t>Rizikové faktory: </a:t>
            </a:r>
          </a:p>
          <a:p>
            <a:r>
              <a:rPr lang="cs-CZ" sz="5200" b="1" i="1" dirty="0"/>
              <a:t>prediktory rizikového vývoje </a:t>
            </a:r>
          </a:p>
          <a:p>
            <a:r>
              <a:rPr lang="cs-CZ" sz="5200" b="1" i="1" dirty="0"/>
              <a:t>Data k 17.1.2022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1569" y="1993102"/>
            <a:ext cx="3326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C4938461-0B83-4D40-9212-EBDAB161A591}"/>
              </a:ext>
            </a:extLst>
          </p:cNvPr>
          <p:cNvSpPr/>
          <p:nvPr/>
        </p:nvSpPr>
        <p:spPr>
          <a:xfrm>
            <a:off x="74302" y="2733486"/>
            <a:ext cx="316801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Diskriminační PCR (% z pozitivních, 7 denní průměr)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Trasované případy (%)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vyřešené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případy z pozitivních do 24h (%; za 7 dní)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7denní průměrný počet hlášených kontaktů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Ukončené základní očkování (%): celá populace, populace 16+, 65+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Posilující dávka (% osob, které mají nárok)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ů 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klinicky a diagnosticky indikovaných testů /100 tis. obyv.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DA0BCFD0-73F7-4008-9028-D76EFC152194}"/>
              </a:ext>
            </a:extLst>
          </p:cNvPr>
          <p:cNvSpPr/>
          <p:nvPr/>
        </p:nvSpPr>
        <p:spPr>
          <a:xfrm>
            <a:off x="3617601" y="629222"/>
            <a:ext cx="2983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E52BFD5-049A-490E-8DCA-E22F6FB8CE24}"/>
              </a:ext>
            </a:extLst>
          </p:cNvPr>
          <p:cNvSpPr/>
          <p:nvPr/>
        </p:nvSpPr>
        <p:spPr>
          <a:xfrm>
            <a:off x="3617601" y="3631240"/>
            <a:ext cx="3783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 COVID-19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E30E596-1F26-4643-B6BC-D3AB0BB31AD9}"/>
              </a:ext>
            </a:extLst>
          </p:cNvPr>
          <p:cNvSpPr/>
          <p:nvPr/>
        </p:nvSpPr>
        <p:spPr>
          <a:xfrm>
            <a:off x="3674751" y="964859"/>
            <a:ext cx="322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88E0A35-C432-490F-ABAD-E5A2CA4329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799" y="3966877"/>
            <a:ext cx="41770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               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funkční kapacita JIP (% celkové kapacity)*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celkem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pacientů na UPV/ECMO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Obložnost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JIP pacienty s COVID-19 v % aktuální celkové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apacity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F139F39-ED57-4C2F-A850-CD97352824B3}"/>
              </a:ext>
            </a:extLst>
          </p:cNvPr>
          <p:cNvSpPr/>
          <p:nvPr/>
        </p:nvSpPr>
        <p:spPr>
          <a:xfrm>
            <a:off x="8145182" y="993434"/>
            <a:ext cx="3889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 DOKONČENÝM OČKOVÁNÍM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(&gt; 14 dní po 2. dávce)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776797-17C7-4A17-BD5F-FFD4924A80DC}"/>
              </a:ext>
            </a:extLst>
          </p:cNvPr>
          <p:cNvSpPr/>
          <p:nvPr/>
        </p:nvSpPr>
        <p:spPr>
          <a:xfrm>
            <a:off x="8116606" y="1727875"/>
            <a:ext cx="3889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očkování/ 100tis. obyv. v celé populaci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 / 100tis.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 s dokončeným očkováním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Šipka: doprava 50">
            <a:extLst>
              <a:ext uri="{FF2B5EF4-FFF2-40B4-BE49-F238E27FC236}">
                <a16:creationId xmlns:a16="http://schemas.microsoft.com/office/drawing/2014/main" id="{7669635F-69F6-40FC-9E0D-B498AEC34BE3}"/>
              </a:ext>
            </a:extLst>
          </p:cNvPr>
          <p:cNvSpPr/>
          <p:nvPr/>
        </p:nvSpPr>
        <p:spPr>
          <a:xfrm rot="19361708">
            <a:off x="2800956" y="14950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Šipka: doprava 51">
            <a:extLst>
              <a:ext uri="{FF2B5EF4-FFF2-40B4-BE49-F238E27FC236}">
                <a16:creationId xmlns:a16="http://schemas.microsoft.com/office/drawing/2014/main" id="{DAD487BE-DFC0-415D-96AC-68FD38AFA819}"/>
              </a:ext>
            </a:extLst>
          </p:cNvPr>
          <p:cNvSpPr/>
          <p:nvPr/>
        </p:nvSpPr>
        <p:spPr>
          <a:xfrm rot="5400000">
            <a:off x="4489525" y="30546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Šipka: doprava 52">
            <a:extLst>
              <a:ext uri="{FF2B5EF4-FFF2-40B4-BE49-F238E27FC236}">
                <a16:creationId xmlns:a16="http://schemas.microsoft.com/office/drawing/2014/main" id="{A9FC6995-CE9C-48B3-A8FE-4FF6F9A79A48}"/>
              </a:ext>
            </a:extLst>
          </p:cNvPr>
          <p:cNvSpPr/>
          <p:nvPr/>
        </p:nvSpPr>
        <p:spPr>
          <a:xfrm>
            <a:off x="7400926" y="406435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Šipka: doprava 53">
            <a:extLst>
              <a:ext uri="{FF2B5EF4-FFF2-40B4-BE49-F238E27FC236}">
                <a16:creationId xmlns:a16="http://schemas.microsoft.com/office/drawing/2014/main" id="{ACC5C1B8-6468-4BF5-AE22-6DF507618EAD}"/>
              </a:ext>
            </a:extLst>
          </p:cNvPr>
          <p:cNvSpPr/>
          <p:nvPr/>
        </p:nvSpPr>
        <p:spPr>
          <a:xfrm>
            <a:off x="7288833" y="1663904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53F66A3-BC4D-419E-B8C1-775BBDE263FB}"/>
              </a:ext>
            </a:extLst>
          </p:cNvPr>
          <p:cNvSpPr txBox="1"/>
          <p:nvPr/>
        </p:nvSpPr>
        <p:spPr>
          <a:xfrm>
            <a:off x="8272582" y="6211669"/>
            <a:ext cx="378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Dostupná (plně funkční) kapacita lůžek JIP dle Národního dispečinku lůžkové péče;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Celková kapacita lůžkového fondu (smluvní počet lůžek)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6405330"/>
              </p:ext>
            </p:ext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44.18%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4255.5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2777.5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1566067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38885296"/>
              </p:ext>
            </p:ext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12562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16.1.2022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>
            <p:custDataLst>
              <p:tags r:id="rId1"/>
            </p:custDataLst>
          </p:nvPr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9532198"/>
              </p:ext>
            </p:extLst>
          </p:nvPr>
        </p:nvGraphicFramePr>
        <p:xfrm>
          <a:off x="4143456" y="1082564"/>
          <a:ext cx="3924545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087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9022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71235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 BEZ POSILUJÍCÍ DÁVKY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798.8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2356.6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2328" y="647308"/>
            <a:ext cx="112562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16.1.2022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05230012"/>
              </p:ext>
            </p:extLst>
          </p:nvPr>
        </p:nvGraphicFramePr>
        <p:xfrm>
          <a:off x="84946" y="1087466"/>
          <a:ext cx="3924545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087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9022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71235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836.1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4206.8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2037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87495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600560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6014331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963096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6014331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875F9F4B-87C3-45A7-AFFC-DD3BF85AD83C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81747326"/>
              </p:ext>
            </p:extLst>
          </p:nvPr>
        </p:nvGraphicFramePr>
        <p:xfrm>
          <a:off x="8192238" y="1085793"/>
          <a:ext cx="3924544" cy="4674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08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9022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71235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 S POSILUJÍCÍ DÁVKOU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1124.5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1512" y="647308"/>
            <a:ext cx="112562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16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.1.2022</a:t>
            </a: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5371003"/>
              </p:ext>
            </p:extLst>
          </p:nvPr>
        </p:nvGraphicFramePr>
        <p:xfrm>
          <a:off x="778933" y="1209142"/>
          <a:ext cx="4249515" cy="388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2818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546697">
                  <a:extLst>
                    <a:ext uri="{9D8B030D-6E8A-4147-A177-3AD203B41FA5}">
                      <a16:colId xmlns:a16="http://schemas.microsoft.com/office/drawing/2014/main" val="1107678429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DOKONČENÉHO OČKOVÁNÍ BEZ POSILUJÍCÍ DÁVKY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75.4%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81.9%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86.9%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DOKONČENÉHO OČKOVÁNÍ BEZ POSILUJÍCÍ DÁVKY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46.6%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76.7%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83.8%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83.7%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769285" y="5286904"/>
            <a:ext cx="958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Kalkulováno ze 7denních kumulativních počtů případů onemocnění; vždy ve srovnání populace s dokončeným očkováním vs. populace neočkovaná</a:t>
            </a:r>
            <a:endParaRPr lang="en-US" sz="1200" dirty="0"/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6DE5324-E948-45C1-8B8C-6CBF1A9E305F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37190329"/>
              </p:ext>
            </p:extLst>
          </p:nvPr>
        </p:nvGraphicFramePr>
        <p:xfrm>
          <a:off x="6095999" y="1207686"/>
          <a:ext cx="4259163" cy="388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246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546697">
                  <a:extLst>
                    <a:ext uri="{9D8B030D-6E8A-4147-A177-3AD203B41FA5}">
                      <a16:colId xmlns:a16="http://schemas.microsoft.com/office/drawing/2014/main" val="1107678429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DOKONČENÉHO OČKOVÁNÍ S POSILUJÍCÍ DÁVKOU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75.2%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83.7%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86.9%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DOKONČENÉHO OČKOVÁNÍ S POSILUJÍCÍ DÁVKOU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95.0%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96.4%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50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5230"/>
              </p:ext>
            </p:extLst>
          </p:nvPr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6705"/>
              </p:ext>
            </p:extLst>
          </p:nvPr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80819"/>
              </p:ext>
            </p:ext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Stejné hranice jsou aplikovány při hodnocení situace odděleně v populaci neočkovaných osob, osob s nedokončeným očkováním a v populaci osob s 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19713</TotalTime>
  <Words>2036</Words>
  <Application>Microsoft Office PowerPoint</Application>
  <PresentationFormat>Širokoúhlá obrazovka</PresentationFormat>
  <Paragraphs>406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2325</cp:revision>
  <dcterms:created xsi:type="dcterms:W3CDTF">2020-03-16T10:06:11Z</dcterms:created>
  <dcterms:modified xsi:type="dcterms:W3CDTF">2022-01-17T19:40:54Z</dcterms:modified>
</cp:coreProperties>
</file>