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</p:sldMasterIdLst>
  <p:notesMasterIdLst>
    <p:notesMasterId r:id="rId30"/>
  </p:notesMasterIdLst>
  <p:sldIdLst>
    <p:sldId id="1624" r:id="rId4"/>
    <p:sldId id="4470" r:id="rId5"/>
    <p:sldId id="4521" r:id="rId6"/>
    <p:sldId id="4533" r:id="rId7"/>
    <p:sldId id="4515" r:id="rId8"/>
    <p:sldId id="4524" r:id="rId9"/>
    <p:sldId id="4514" r:id="rId10"/>
    <p:sldId id="4525" r:id="rId11"/>
    <p:sldId id="4526" r:id="rId12"/>
    <p:sldId id="4531" r:id="rId13"/>
    <p:sldId id="4527" r:id="rId14"/>
    <p:sldId id="4528" r:id="rId15"/>
    <p:sldId id="4529" r:id="rId16"/>
    <p:sldId id="4534" r:id="rId17"/>
    <p:sldId id="4730" r:id="rId18"/>
    <p:sldId id="4727" r:id="rId19"/>
    <p:sldId id="4738" r:id="rId20"/>
    <p:sldId id="4739" r:id="rId21"/>
    <p:sldId id="4736" r:id="rId22"/>
    <p:sldId id="4737" r:id="rId23"/>
    <p:sldId id="4731" r:id="rId24"/>
    <p:sldId id="4732" r:id="rId25"/>
    <p:sldId id="4733" r:id="rId26"/>
    <p:sldId id="4473" r:id="rId27"/>
    <p:sldId id="2401" r:id="rId28"/>
    <p:sldId id="4516" r:id="rId29"/>
  </p:sldIdLst>
  <p:sldSz cx="12192000" cy="6858000"/>
  <p:notesSz cx="6858000" cy="9144000"/>
  <p:custDataLst>
    <p:tags r:id="rId3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FF"/>
    <a:srgbClr val="FF33CC"/>
    <a:srgbClr val="00FF00"/>
    <a:srgbClr val="FF9900"/>
    <a:srgbClr val="D31145"/>
    <a:srgbClr val="00B050"/>
    <a:srgbClr val="800000"/>
    <a:srgbClr val="EAEF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41" autoAdjust="0"/>
  </p:normalViewPr>
  <p:slideViewPr>
    <p:cSldViewPr snapToGrid="0">
      <p:cViewPr varScale="1">
        <p:scale>
          <a:sx n="98" d="100"/>
          <a:sy n="98" d="100"/>
        </p:scale>
        <p:origin x="660" y="102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769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436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9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1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5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743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55942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9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3345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4159AF-26F1-42E1-BF83-F89C20A19403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15.01.2022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DE3A8-275C-4F7D-9678-21DFF80A701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0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15.01.2022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15.01.2022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9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cdc.europa.eu/en/covid-19/situation-updates/weekly-maps-coordinated-restriction-free-movement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s.ontario.ca/moh-covid-19-response-framework-keeping-ontario-safe-and-open-en-2020-11-24.pdf" TargetMode="External"/><Relationship Id="rId3" Type="http://schemas.openxmlformats.org/officeDocument/2006/relationships/hyperlink" Target="https://www.rki.de/DE/Content/InfAZ/N/Neuartiges_Coronavirus/Downloads/Stufenplan.pdf?__blob=publicationFile" TargetMode="External"/><Relationship Id="rId7" Type="http://schemas.openxmlformats.org/officeDocument/2006/relationships/hyperlink" Target="https://www.gov.za/covid-19/about/about-alert-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ov.ie/en/publication/e5175-resilience-and-recovery-2020-2021-plan-for-living-with-covid-19/" TargetMode="External"/><Relationship Id="rId5" Type="http://schemas.openxmlformats.org/officeDocument/2006/relationships/hyperlink" Target="https://www.thelocal.fr/20201008/explained-how-does-frances-new-five-step-alert-system-work" TargetMode="External"/><Relationship Id="rId4" Type="http://schemas.openxmlformats.org/officeDocument/2006/relationships/hyperlink" Target="https://www.health.gov.au/sites/default/files/documents/2020/10/framework-for-national-reopening-october-2020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ct.gov/DPH/Press-Room/Press-Releases---2020/DPH-Issues-New-Weekly-COVID-19-Alert-System-with-Guidance-for-Municipal-Response" TargetMode="External"/><Relationship Id="rId3" Type="http://schemas.openxmlformats.org/officeDocument/2006/relationships/hyperlink" Target="https://www.rki.de/DE/Content/InfAZ/N/Neuartiges_Coronavirus/Downloads/Stufenplan.pdf?__blob=publicationFile" TargetMode="External"/><Relationship Id="rId7" Type="http://schemas.openxmlformats.org/officeDocument/2006/relationships/hyperlink" Target="https://www.gov.scot/publications/coronavirus-covid-19-allocation-of-levels-to-local-authorities-1-december-2020/#Evidence%20pap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vid19.govt.nz/alert-system/about-the-alert-system/" TargetMode="External"/><Relationship Id="rId5" Type="http://schemas.openxmlformats.org/officeDocument/2006/relationships/hyperlink" Target="https://coronadashboard.government.nl/" TargetMode="External"/><Relationship Id="rId10" Type="http://schemas.openxmlformats.org/officeDocument/2006/relationships/hyperlink" Target="https://coronavirus.dc.gov/page/reopening-metrics" TargetMode="External"/><Relationship Id="rId4" Type="http://schemas.openxmlformats.org/officeDocument/2006/relationships/hyperlink" Target="https://www.gesetze-im-internet.de/ifsg/__28a.html" TargetMode="External"/><Relationship Id="rId9" Type="http://schemas.openxmlformats.org/officeDocument/2006/relationships/hyperlink" Target="https://files.nc.gov/covid/documents/dashboard/COVID-19-County-Alert-System-Report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Úvod</a:t>
            </a:r>
          </a:p>
          <a:p>
            <a:r>
              <a:rPr lang="cs-CZ" sz="5200" b="1" dirty="0"/>
              <a:t>Vybrané rizikové faktory jako potenciální prediktory rizikového vývoje</a:t>
            </a:r>
            <a:endParaRPr lang="cs-CZ" sz="4200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0637"/>
              </p:ext>
            </p:extLst>
          </p:nvPr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/>
        </p:nvGraphicFramePr>
        <p:xfrm>
          <a:off x="4072071" y="780658"/>
          <a:ext cx="3886200" cy="2545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7902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37902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7603326"/>
              </p:ext>
            </p:extLst>
          </p:nvPr>
        </p:nvGraphicFramePr>
        <p:xfrm>
          <a:off x="4076700" y="3621670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graphicFrame>
        <p:nvGraphicFramePr>
          <p:cNvPr id="18" name="Tabulka 17">
            <a:extLst>
              <a:ext uri="{FF2B5EF4-FFF2-40B4-BE49-F238E27FC236}">
                <a16:creationId xmlns:a16="http://schemas.microsoft.com/office/drawing/2014/main" id="{69149125-A20E-4937-83B1-38AFC44BA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26141"/>
              </p:ext>
            </p:extLst>
          </p:nvPr>
        </p:nvGraphicFramePr>
        <p:xfrm>
          <a:off x="8110674" y="1185780"/>
          <a:ext cx="3964715" cy="4790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570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64478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13712">
                  <a:extLst>
                    <a:ext uri="{9D8B030D-6E8A-4147-A177-3AD203B41FA5}">
                      <a16:colId xmlns:a16="http://schemas.microsoft.com/office/drawing/2014/main" val="4220881169"/>
                    </a:ext>
                  </a:extLst>
                </a:gridCol>
                <a:gridCol w="530821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39323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 (O) NEBO S POSILUJÍCÍ DÁVKOU (P) *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790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v populaci (O, P) / 100tis. obyv. dané populace*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37902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v populaci (O, P) / 100 tis. obyv. dané populace*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7902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 v populaci (O, 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7902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v populaci O nebo 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7902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 v populaci O nebo 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7902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v populaci (O, P) / 100tis. obyv. dané populace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8173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v populaci (O, P) / 100tis. obyv. dané populace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v populaci (O, P) / 100 tis. obyv. dané populace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v populaci (O, P)/ 100 tis. obyv. dané populace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94913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152771" y="592946"/>
            <a:ext cx="3766897" cy="972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lang="cs-CZ" sz="1200" b="1" dirty="0"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mohou mít pouze dvě rizikové hladiny hodnot, některé žádnou. 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8844045" y="472881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F016BC34-FF4A-42AC-8817-E30A6BE60508}"/>
              </a:ext>
            </a:extLst>
          </p:cNvPr>
          <p:cNvSpPr txBox="1"/>
          <p:nvPr/>
        </p:nvSpPr>
        <p:spPr>
          <a:xfrm>
            <a:off x="8065254" y="6067881"/>
            <a:ext cx="397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Počet případů je vztažen jen na subpopulaci s dokončeným očkováním (O) nebo s posilující dávkou (P)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426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metodické vysvětlení, definice vybraných ukazatelů a zdůvodnění nastavených hranic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89176"/>
              </p:ext>
            </p:extLst>
          </p:nvPr>
        </p:nvGraphicFramePr>
        <p:xfrm>
          <a:off x="320147" y="1457325"/>
          <a:ext cx="11494555" cy="3968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83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88487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51435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dirty="0">
                          <a:solidFill>
                            <a:schemeClr val="tx1"/>
                          </a:solidFill>
                          <a:effectLst/>
                        </a:rPr>
                        <a:t>Ukazatel</a:t>
                      </a:r>
                      <a:endParaRPr lang="cs-CZ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Definice, metodické vysvětlení a zdůvodnění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65495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Suma provedených diskriminačních PCR u pozitivních případů / suma pozitivních případů (hodnoceno kumulativně za 7 dní s posunem o 2 kalendářní dny z důvodu 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hodinov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é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lh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ů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 na proveden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í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diskrimina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ího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PCR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). Maximální požadovaná úroveň v době nástupu nových variant viru (80%) byla nastavena dle z rozhodnutí expertů - hranice respektuje fakt, že u určitého podílu vzorků nelze diskriminační analýzu z objektivních důvodů provést. Reprezentativního sledování populace dosahujeme již při hodnotě 50% a vyšší.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121747"/>
                  </a:ext>
                </a:extLst>
              </a:tr>
              <a:tr h="65495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Suma úspěšně trasovaných pozitivních osob / suma pozitivních za 7 dní. Minimální požadovaná úroveň 80% byla nastavena z rozhodnutí expertů. Hranice respektuje fakt, že u určitého podílu případů nelze trasování z objektivních důvodů provést (zdravotní stav, chybějící kontakty, nespolupráce nakaženého).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53325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Suma úspěšně trasovaných pozitivních osob do jednoho dne od pozitivity / suma pozitivních za 7 dní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38618"/>
                  </a:ext>
                </a:extLst>
              </a:tr>
              <a:tr h="404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Suma počtu kontaktů všech pozitivních úspěšně trasovaných osob / Suma úspěšně trasovaných pozitivních osob za 7 dní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61284"/>
                  </a:ext>
                </a:extLst>
              </a:tr>
              <a:tr h="6549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Suma testů indikovaných z diagnostických důvodů za účelem potvrzení nebo vyloučení nákazy COVID19 za 7 dní přepočtených na 100 000 obyvatel. Jde o velmi cenné testy, jejichž rostoucí počet a zejména rostoucí relativní pozitivita jsou významným ukazatelem rostoucí prevalence nákaz v populaci s následným rizikem pro zátěž nemocnic.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00590"/>
                  </a:ext>
                </a:extLst>
              </a:tr>
              <a:tr h="65495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obyv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Standardizovaný počet realizovaných PCR testů je doplňujícím ukazatelem, pro který nejsou stanoveny hranice hodnot. Počet realizovaných testů je přesto nezbytné sledovat, neboť významné změny v realizovaném testovém objemu znehodnocují analýzu trendů a snižují informační hodnotu většiny indikátorů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6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36B85FCB-C891-4031-8368-D38BB4A23BAF}"/>
              </a:ext>
            </a:extLst>
          </p:cNvPr>
          <p:cNvSpPr txBox="1"/>
          <p:nvPr/>
        </p:nvSpPr>
        <p:spPr>
          <a:xfrm>
            <a:off x="233360" y="336151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Areas are marked in the following </a:t>
            </a:r>
            <a:r>
              <a:rPr lang="en-US" sz="1000" b="1" dirty="0" err="1"/>
              <a:t>colours</a:t>
            </a:r>
            <a:r>
              <a:rPr lang="en-US" sz="1000" b="1" dirty="0"/>
              <a:t> (note that as of 17 June 2021, regions are classified according to the criteria in the latest amendment of the Council Recommendation):</a:t>
            </a:r>
            <a:endParaRPr lang="en-US" sz="1000" dirty="0"/>
          </a:p>
          <a:p>
            <a:r>
              <a:rPr lang="en-US" sz="1000" dirty="0"/>
              <a:t>Green: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if the 14-day notification rate is less than 50 and the test positivity rate is less than 4%;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if the </a:t>
            </a:r>
            <a:r>
              <a:rPr lang="en-US" sz="1000" b="1" u="sng" dirty="0">
                <a:solidFill>
                  <a:srgbClr val="00B050"/>
                </a:solidFill>
              </a:rPr>
              <a:t>14-day</a:t>
            </a:r>
            <a:r>
              <a:rPr lang="en-US" sz="1000" b="1" dirty="0">
                <a:solidFill>
                  <a:srgbClr val="00B050"/>
                </a:solidFill>
              </a:rPr>
              <a:t> notification rate is less than 75 and the test positivity rate less than 1%</a:t>
            </a:r>
          </a:p>
          <a:p>
            <a:r>
              <a:rPr lang="en-US" sz="1000" dirty="0"/>
              <a:t>Orange: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if the 14-day notification rate is less than 50 and the test positivity rate is 4% or more;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the 14-day notification rate is 50 or more and less than 75 and the test positivity rate is 1% or more;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the 14-day notification rate is between 75 and 200 and the test positivity rate is less than 4%</a:t>
            </a:r>
          </a:p>
          <a:p>
            <a:r>
              <a:rPr lang="en-US" sz="1000" dirty="0"/>
              <a:t>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if the 14-day cumulative COVID-19 case notification rate ranges from 75 to 200 and the test positivity rate of tests for COVID-19 infection is 4% or more,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if the 14-day cumulative COVID-19 case notification rate is more than 200 but less than 500</a:t>
            </a:r>
          </a:p>
          <a:p>
            <a:r>
              <a:rPr lang="en-US" sz="1000" dirty="0"/>
              <a:t>Dark 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if the 14-day cumulative COVID-19 case notification rate is 500 or more</a:t>
            </a:r>
          </a:p>
          <a:p>
            <a:r>
              <a:rPr lang="en-US" sz="1000" dirty="0"/>
              <a:t>Grey: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if there is insufficient information or if the testing rate is lower than 300 cases per 100 000.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0AC8B0E-7779-4EB8-91E2-0A79ECEC32C3}"/>
              </a:ext>
            </a:extLst>
          </p:cNvPr>
          <p:cNvSpPr txBox="1"/>
          <p:nvPr/>
        </p:nvSpPr>
        <p:spPr>
          <a:xfrm>
            <a:off x="233360" y="2880499"/>
            <a:ext cx="5862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Doporučení ECDC/Rady EU: 14.7. 2021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3ACCCA4-8971-4D4E-9F86-ACAE39937B04}"/>
              </a:ext>
            </a:extLst>
          </p:cNvPr>
          <p:cNvSpPr/>
          <p:nvPr/>
        </p:nvSpPr>
        <p:spPr>
          <a:xfrm>
            <a:off x="361947" y="6335517"/>
            <a:ext cx="573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www.ecdc.europa.eu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/en/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-19/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situation-updates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weekly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maps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coordinated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restriction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-free-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movement</a:t>
            </a:r>
            <a:endParaRPr lang="cs-CZ" sz="1400" dirty="0">
              <a:solidFill>
                <a:srgbClr val="0070C0"/>
              </a:solidFill>
            </a:endParaRPr>
          </a:p>
        </p:txBody>
      </p:sp>
      <p:pic>
        <p:nvPicPr>
          <p:cNvPr id="10" name="Obrázek 9" descr="Obsah obrázku mapa&#10;&#10;Popis byl vytvořen automaticky">
            <a:extLst>
              <a:ext uri="{FF2B5EF4-FFF2-40B4-BE49-F238E27FC236}">
                <a16:creationId xmlns:a16="http://schemas.microsoft.com/office/drawing/2014/main" id="{9DC3F9FC-537B-483F-B365-8F3C8E170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116" y="2880499"/>
            <a:ext cx="4761847" cy="3362028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794B6D45-91F1-4D04-B834-C9D4CA4E1C36}"/>
              </a:ext>
            </a:extLst>
          </p:cNvPr>
          <p:cNvSpPr/>
          <p:nvPr/>
        </p:nvSpPr>
        <p:spPr>
          <a:xfrm>
            <a:off x="6989116" y="6301108"/>
            <a:ext cx="501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www.ecdc.europa.eu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/en/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-19/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situation-updates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weekly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maps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coordinated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restriction</a:t>
            </a:r>
            <a:r>
              <a:rPr lang="cs-CZ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-free-</a:t>
            </a:r>
            <a:r>
              <a:rPr lang="cs-CZ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movement</a:t>
            </a:r>
            <a:endParaRPr lang="cs-CZ" sz="1400" dirty="0">
              <a:solidFill>
                <a:srgbClr val="0070C0"/>
              </a:solidFill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7A48108A-81B6-4940-BF22-4C084567435D}"/>
              </a:ext>
            </a:extLst>
          </p:cNvPr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Stručná rozvaha k optimálnímu / potřebnému počtu realizovaných testů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D53F734-BD52-4ABE-A3B2-5EA3B1CF1939}"/>
              </a:ext>
            </a:extLst>
          </p:cNvPr>
          <p:cNvSpPr txBox="1"/>
          <p:nvPr/>
        </p:nvSpPr>
        <p:spPr>
          <a:xfrm>
            <a:off x="1376" y="1717347"/>
            <a:ext cx="6110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Dle doporučení Rady EU je cílová hodnota pro míru pozitivity testů </a:t>
            </a:r>
            <a:r>
              <a:rPr lang="en-US" sz="1200" dirty="0"/>
              <a:t>1</a:t>
            </a:r>
            <a:r>
              <a:rPr lang="cs-CZ" sz="1200" dirty="0"/>
              <a:t> %</a:t>
            </a:r>
            <a:r>
              <a:rPr lang="en-US" sz="1200" dirty="0"/>
              <a:t> p</a:t>
            </a:r>
            <a:r>
              <a:rPr lang="cs-CZ" sz="1200" dirty="0" err="1"/>
              <a:t>ři</a:t>
            </a:r>
            <a:r>
              <a:rPr lang="cs-CZ" sz="1200" dirty="0"/>
              <a:t> 14denní incidence 75 (tj. 7denní hodnota 37,5 nově pozitivních na 100 tis. obyvatel). Pro národní monitoring lze uvažovat přísněji definovanou veličinu: kombinovanou hodnotu pozitivity testů v diagnostických a epidemiologických indikacích (bez preventivních a ostatních)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9EFCFEF1-5D63-4A26-BDE6-F891528AA2A3}"/>
              </a:ext>
            </a:extLst>
          </p:cNvPr>
          <p:cNvCxnSpPr/>
          <p:nvPr/>
        </p:nvCxnSpPr>
        <p:spPr>
          <a:xfrm>
            <a:off x="152773" y="2819400"/>
            <a:ext cx="11753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Šipka: doprava 15">
            <a:extLst>
              <a:ext uri="{FF2B5EF4-FFF2-40B4-BE49-F238E27FC236}">
                <a16:creationId xmlns:a16="http://schemas.microsoft.com/office/drawing/2014/main" id="{A3A6A43C-AF87-4A6B-B655-B5F81AD697DC}"/>
              </a:ext>
            </a:extLst>
          </p:cNvPr>
          <p:cNvSpPr/>
          <p:nvPr/>
        </p:nvSpPr>
        <p:spPr>
          <a:xfrm>
            <a:off x="6448425" y="4219575"/>
            <a:ext cx="356214" cy="13335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C3C02AB-4BDF-4C9F-B536-9AF63CF23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80230"/>
              </p:ext>
            </p:extLst>
          </p:nvPr>
        </p:nvGraphicFramePr>
        <p:xfrm>
          <a:off x="7208681" y="553998"/>
          <a:ext cx="4542282" cy="2173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782">
                  <a:extLst>
                    <a:ext uri="{9D8B030D-6E8A-4147-A177-3AD203B41FA5}">
                      <a16:colId xmlns:a16="http://schemas.microsoft.com/office/drawing/2014/main" val="18989371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7450324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757583134"/>
                    </a:ext>
                  </a:extLst>
                </a:gridCol>
              </a:tblGrid>
              <a:tr h="75648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Cílová hodnota incidence (7denní na 100 tis. obyvatel)</a:t>
                      </a:r>
                      <a:endParaRPr lang="cs-CZ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Odpovídající denní průměr počtu nových případů v ČR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Odpovídající denní průměr počtu testů v ČR </a:t>
                      </a:r>
                    </a:p>
                    <a:p>
                      <a:pPr algn="ctr" fontAlgn="ctr"/>
                      <a:r>
                        <a:rPr lang="cs-CZ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(předpoklad 1% pozitivity)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0748973"/>
                  </a:ext>
                </a:extLst>
              </a:tr>
              <a:tr h="3543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50,0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76 441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4300588"/>
                  </a:ext>
                </a:extLst>
              </a:tr>
              <a:tr h="3543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37,5*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57 331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89684"/>
                  </a:ext>
                </a:extLst>
              </a:tr>
              <a:tr h="3543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25,0*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38 221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159282"/>
                  </a:ext>
                </a:extLst>
              </a:tr>
              <a:tr h="3543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12,5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effectLst/>
                          <a:latin typeface="Arial" panose="020B0604020202020204" pitchFamily="34" charset="0"/>
                        </a:rPr>
                        <a:t>19 110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9091096"/>
                  </a:ext>
                </a:extLst>
              </a:tr>
            </a:tbl>
          </a:graphicData>
        </a:graphic>
      </p:graphicFrame>
      <p:sp>
        <p:nvSpPr>
          <p:cNvPr id="18" name="Šipka: doprava 17">
            <a:extLst>
              <a:ext uri="{FF2B5EF4-FFF2-40B4-BE49-F238E27FC236}">
                <a16:creationId xmlns:a16="http://schemas.microsoft.com/office/drawing/2014/main" id="{05AAA9F8-CCE4-4385-A789-F14E8EAAB662}"/>
              </a:ext>
            </a:extLst>
          </p:cNvPr>
          <p:cNvSpPr/>
          <p:nvPr/>
        </p:nvSpPr>
        <p:spPr>
          <a:xfrm>
            <a:off x="6448425" y="1092875"/>
            <a:ext cx="356214" cy="13335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7049652-68BE-45CC-A7E8-6A20A3DD8D64}"/>
              </a:ext>
            </a:extLst>
          </p:cNvPr>
          <p:cNvSpPr txBox="1"/>
          <p:nvPr/>
        </p:nvSpPr>
        <p:spPr>
          <a:xfrm>
            <a:off x="137463" y="698181"/>
            <a:ext cx="5838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>
                <a:solidFill>
                  <a:srgbClr val="C00000"/>
                </a:solidFill>
              </a:rPr>
              <a:t>Hranice pro optimální počet realizovaných testů nejsou mezinárodně definovány. Orientačně lze vyjít z cílové hodnoty 1% záchytu při 14denní incidenci 75/100tis. (ECDC, Rada EU). Pro tento cíl se pro ČR jako optimální jeví cca 57 tis. testů denně, tedy cca 4 000/100 tis. obyvatel za 7 dní. 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7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metodické vysvětlení, definice vybraných ukazatelů a zdůvodnění nastavených hranic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64391"/>
              </p:ext>
            </p:extLst>
          </p:nvPr>
        </p:nvGraphicFramePr>
        <p:xfrm>
          <a:off x="348721" y="1003545"/>
          <a:ext cx="11494555" cy="55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83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88487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4770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dirty="0">
                          <a:solidFill>
                            <a:schemeClr val="tx1"/>
                          </a:solidFill>
                          <a:effectLst/>
                        </a:rPr>
                        <a:t>Ukazatel</a:t>
                      </a:r>
                      <a:endParaRPr lang="cs-CZ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Definice, metodické vysvětlení a zdůvodnění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72143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indikovaných testů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Tento indikátor je významným ukazatelem prevalenční zátěže populace, rostoucí hodnoty korelují s rostoucím počtem pacientů v těžkém stavu (s časovým odstupem 7 – 10 dní). Ve všech hodnoceních jsou používány hranice 5%, 7,5% a 10%, přičemž hodnoty nad 10% při konstantním růstu v čase jsou již velmi rizikové. Hodnota je kalkulována pro všechny indikované testy společně, tedy testy z diagnostické a klinické indikace a testy z epidemiologických indikací („Dg + 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“).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121747"/>
                  </a:ext>
                </a:extLst>
              </a:tr>
              <a:tr h="7214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Standardizovaný ukazatel rostoucí zátěže nemocnic. Hraniční rizikové hodnoty byly nastaveny v souladu s rozhodnutím krajských koordinátorů intenzivní péče a vycházejí ze zkušenosti a ze znalosti kapacit lůžkové péče. Obdobné hranice rizikovosti jsou aplikovány např. v Německu nebo v Rakousku. Hranice 7denního příjmu 1,4/100tis. odpovídá dennímu průměru 20, hranice 3,5/100tis. denním příjmům 50 nových pacientů a hranice 5/100tis. znamená více než 70 nových příjmů průměrně denně.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53325"/>
                  </a:ext>
                </a:extLst>
              </a:tr>
              <a:tr h="89948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Standardizovaný ukazatel rostoucí zátěže JIP lůžek nemocnic. Hraniční rizikové hodnoty byly nastaveny v souladu s rozhodnutím krajských koordinátorů intenzivní péče a vycházejí ze zkušenosti a ze znalosti kapacit lůžkové péče. Obdobné hranice rizikovosti jsou aplikovány např. v Německu nebo v Rakousku. Hranice 7denního příjmu 1,0/100tis. odpovídá dennímu průměru cca 15, hranice 2,0/100tis. denním příjmům 30 nových pacientů a hranice 3,5/100tis. znamená 50 nových příjmů pacientů v těžkém stavu průměrně denně.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38618"/>
                  </a:ext>
                </a:extLst>
              </a:tr>
              <a:tr h="47579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Celková zátěž lůžkového fondu nemocnic, kde jsou hranice nastaveny na základě znalosti uvolnitelné kapacity. Nastavené hranice odpovídají 500, 1000 a 2500 všech pacientům s COVID-19 na lůžku ke dni hodnocení.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61284"/>
                  </a:ext>
                </a:extLst>
              </a:tr>
              <a:tr h="4347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Zátěž intenzivní péče nemocnic, kde jsou hranice nastaveny na základě znalosti uvolnitelné kapacity. Nastavené hranice odpovídají 100, 250 a 400 pacientům s těžkým průběhem COVID-19 na JIP/ ARO ke dni hodnocení.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00590"/>
                  </a:ext>
                </a:extLst>
              </a:tr>
              <a:tr h="5308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Zátěž vysoce intenzivní péče nemocnic, kde jsou hranice nastaveny na základě znalosti uvolnitelné kapacity. Nastavené hranice odpovídají 50, 100 a 150 pacientům s velmi těžkým průběhem COVID-19 na UPV/ECMO ke dni hodnocení.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6075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 – dle hlášení Národního dispečinku lůžkové péče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Zásadní parametr ukazující podíl celkové kapacity JIP skutečně dostupný a funkční v daném reálném čase. Jde o indikátor velmi časově proměnlivý, jehož hodnoty může měnit i péče o pacienty bez COVID-19, technické problémy, nákaza personálu, apod. Nastavené hranice rizika (&lt; 40%, &lt; 30%. &lt; 20%) byly nastaveny v souladu s rozhodnutím krajských koordinátorů intenzivní péče a vycházejí ze zkušenosti a ze znalosti kapacit lůžkové péče.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62111"/>
                  </a:ext>
                </a:extLst>
              </a:tr>
              <a:tr h="6075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Parametr ukazující 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celkové kapacity JIP v důsledku COVID-19. Jde o parametr sledovaný i ve většině států EU, přičemž za rizikové hodnoty jsou považovány hranice do 10%, resp. 12% a nad 12% až 15%. Pro ČR by tato hranice znamenala více než 450 pacientů na JIP v daném čase hodnocení.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1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5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124417"/>
          </a:xfrm>
        </p:spPr>
        <p:txBody>
          <a:bodyPr>
            <a:normAutofit fontScale="92500"/>
          </a:bodyPr>
          <a:lstStyle/>
          <a:p>
            <a:r>
              <a:rPr lang="cs-CZ" sz="5400" b="1" dirty="0"/>
              <a:t>Scénáře asociované s rizikovými hodnotami sledovaných ukazatelů: zima a jaro 2022</a:t>
            </a:r>
          </a:p>
          <a:p>
            <a:r>
              <a:rPr lang="cs-CZ" sz="3900" b="1" dirty="0">
                <a:solidFill>
                  <a:srgbClr val="C00000"/>
                </a:solidFill>
              </a:rPr>
              <a:t>Zpracováno v prosinci 2020 pro novou variantu viru Omikron </a:t>
            </a:r>
            <a:endParaRPr lang="cs-CZ" sz="3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8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dnadpis 2">
            <a:extLst>
              <a:ext uri="{FF2B5EF4-FFF2-40B4-BE49-F238E27FC236}">
                <a16:creationId xmlns:a16="http://schemas.microsoft.com/office/drawing/2014/main" id="{368B8A07-A70D-4EDA-A4E7-3755904FD0C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85750" y="216637"/>
            <a:ext cx="11375356" cy="545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Vysoká nakažlivost Omikronu mění požadavky na indikátory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CE4DA141-1EED-4F1E-9661-17113DD29B24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67389" y="821918"/>
            <a:ext cx="11012075" cy="1337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Vzhledem k vysoké nakažlivosti viru ztratí minimálně na určitou dobu predikční schopnost data o celkovém počtu nakažených, o prevalenci nakažených a odhady relativní pozitivity testů. </a:t>
            </a:r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30C3E637-387A-4301-9E7E-1075E93CA709}"/>
              </a:ext>
            </a:extLst>
          </p:cNvPr>
          <p:cNvCxnSpPr>
            <a:cxnSpLocks/>
          </p:cNvCxnSpPr>
          <p:nvPr/>
        </p:nvCxnSpPr>
        <p:spPr>
          <a:xfrm flipH="1">
            <a:off x="2894029" y="3408028"/>
            <a:ext cx="2799761" cy="85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Šipka: dolů 11">
            <a:extLst>
              <a:ext uri="{FF2B5EF4-FFF2-40B4-BE49-F238E27FC236}">
                <a16:creationId xmlns:a16="http://schemas.microsoft.com/office/drawing/2014/main" id="{F1454864-F022-46E5-A720-C06E8A1EA050}"/>
              </a:ext>
            </a:extLst>
          </p:cNvPr>
          <p:cNvSpPr/>
          <p:nvPr/>
        </p:nvSpPr>
        <p:spPr>
          <a:xfrm>
            <a:off x="4851637" y="2215247"/>
            <a:ext cx="2149311" cy="532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odnadpis 2">
            <a:extLst>
              <a:ext uri="{FF2B5EF4-FFF2-40B4-BE49-F238E27FC236}">
                <a16:creationId xmlns:a16="http://schemas.microsoft.com/office/drawing/2014/main" id="{706A81A9-D1E1-462C-8DD0-F8C47858C11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34099" y="2883636"/>
            <a:ext cx="11375356" cy="545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Bude nutné sledovat </a:t>
            </a:r>
          </a:p>
        </p:txBody>
      </p:sp>
      <p:sp>
        <p:nvSpPr>
          <p:cNvPr id="15" name="Podnadpis 2">
            <a:extLst>
              <a:ext uri="{FF2B5EF4-FFF2-40B4-BE49-F238E27FC236}">
                <a16:creationId xmlns:a16="http://schemas.microsoft.com/office/drawing/2014/main" id="{457A0F8B-7C34-48D5-B27F-B66DB7E8BF9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85750" y="4218971"/>
            <a:ext cx="4489538" cy="1337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Specifický vývoj zátěže a nemocnosti ve zranitelných skupinách. 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72C1BB09-CDA4-41FA-AFF5-32CB461B3DDF}"/>
              </a:ext>
            </a:extLst>
          </p:cNvPr>
          <p:cNvCxnSpPr>
            <a:cxnSpLocks/>
          </p:cNvCxnSpPr>
          <p:nvPr/>
        </p:nvCxnSpPr>
        <p:spPr>
          <a:xfrm>
            <a:off x="5894844" y="3441199"/>
            <a:ext cx="0" cy="17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dnadpis 2">
            <a:extLst>
              <a:ext uri="{FF2B5EF4-FFF2-40B4-BE49-F238E27FC236}">
                <a16:creationId xmlns:a16="http://schemas.microsoft.com/office/drawing/2014/main" id="{BE717989-3AE0-408C-9F59-1EFE9199E73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728657" y="5616759"/>
            <a:ext cx="4489538" cy="1337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Schopnost nákazy prolomit ochranu očkování a </a:t>
            </a:r>
            <a:r>
              <a:rPr kumimoji="0" lang="cs-CZ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postinfekční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imunitu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EAEFCFB0-038F-456E-B74F-60C7F4B1EED7}"/>
              </a:ext>
            </a:extLst>
          </p:cNvPr>
          <p:cNvCxnSpPr>
            <a:cxnSpLocks/>
          </p:cNvCxnSpPr>
          <p:nvPr/>
        </p:nvCxnSpPr>
        <p:spPr>
          <a:xfrm>
            <a:off x="6159653" y="3417843"/>
            <a:ext cx="2347272" cy="95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dnadpis 2">
            <a:extLst>
              <a:ext uri="{FF2B5EF4-FFF2-40B4-BE49-F238E27FC236}">
                <a16:creationId xmlns:a16="http://schemas.microsoft.com/office/drawing/2014/main" id="{330305ED-4F34-4C02-A640-97E65A02F14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069344" y="4315476"/>
            <a:ext cx="3836908" cy="1337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nemocnosti           V REÁLNÉM ČASE, těžké hospitalizace v čase diagnózy</a:t>
            </a:r>
          </a:p>
        </p:txBody>
      </p:sp>
    </p:spTree>
    <p:extLst>
      <p:ext uri="{BB962C8B-B14F-4D97-AF65-F5344CB8AC3E}">
        <p14:creationId xmlns:p14="http://schemas.microsoft.com/office/powerpoint/2010/main" val="220131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dnadpis 2">
            <a:extLst>
              <a:ext uri="{FF2B5EF4-FFF2-40B4-BE49-F238E27FC236}">
                <a16:creationId xmlns:a16="http://schemas.microsoft.com/office/drawing/2014/main" id="{368B8A07-A70D-4EDA-A4E7-3755904FD0C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85750" y="216637"/>
            <a:ext cx="11375356" cy="545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Vysoká nakažlivost Omikronu mění požadavky na indikátory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72F4B1F6-3562-4027-8B05-304F9A7C2D3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037401" y="1232169"/>
            <a:ext cx="3014765" cy="1915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Snížená zdravotní rizikovost je do značné míry  kompenzována vysokou nakažlivostí 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CE4DA141-1EED-4F1E-9661-17113DD29B2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9834" y="1141378"/>
            <a:ext cx="3067050" cy="2545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Nakažlivost je pravděpodobně více než 2,5x vyšší než u dosud dominantní varianty Delta 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3CE8C11F-DF34-4FA0-B683-22DE22B7FA6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825324" y="1141587"/>
            <a:ext cx="3067050" cy="2545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 těžkého průběhu nemoci bude pravděpodobně nižší o 50% až o 30%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F2ECD1-3E64-444B-946E-50988A6EAC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291394" y="1246760"/>
            <a:ext cx="1223050" cy="1900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73D73E33-0260-4AB2-B4E6-4ABF39D682C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743419" y="1251727"/>
            <a:ext cx="1223050" cy="1900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088B4A69-C540-4B80-998B-659A52EB742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-57204" y="4253916"/>
            <a:ext cx="1223050" cy="1900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AB757C9D-ED05-4E9D-8366-1A2C04FF403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85021" y="4066369"/>
            <a:ext cx="10569712" cy="111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Variantu nelze podceňovat. Ve velmi krátkém čase vytěsní variantu Delta a nakazí velmi vysoký počet osob. I při významné snížené virulenci tak má potenciál přetížit nemocniční péči. A to i v důsledku zvýšeného rizika průlomových infekcí. 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D7BA841-F9C6-42AE-80C1-5A602ACCABDA}"/>
              </a:ext>
            </a:extLst>
          </p:cNvPr>
          <p:cNvSpPr txBox="1"/>
          <p:nvPr/>
        </p:nvSpPr>
        <p:spPr>
          <a:xfrm>
            <a:off x="985021" y="5313536"/>
            <a:ext cx="10843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400" b="1" dirty="0">
                <a:solidFill>
                  <a:srgbClr val="FF0000"/>
                </a:solidFill>
                <a:latin typeface="Calibri" panose="020F0502020204030204"/>
              </a:rPr>
              <a:t>Rizikovost potenciálního dopadu nové varianty bude velmi významně určovat velikost k nákaze vnímavé populace, tedy stav imunizace populace.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Šipka: dolů 12">
            <a:extLst>
              <a:ext uri="{FF2B5EF4-FFF2-40B4-BE49-F238E27FC236}">
                <a16:creationId xmlns:a16="http://schemas.microsoft.com/office/drawing/2014/main" id="{573D8A2F-32F3-418A-88A8-B33B96FDF41A}"/>
              </a:ext>
            </a:extLst>
          </p:cNvPr>
          <p:cNvSpPr/>
          <p:nvPr/>
        </p:nvSpPr>
        <p:spPr>
          <a:xfrm>
            <a:off x="4514444" y="6185271"/>
            <a:ext cx="2149311" cy="532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63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dnadpis 2">
            <a:extLst>
              <a:ext uri="{FF2B5EF4-FFF2-40B4-BE49-F238E27FC236}">
                <a16:creationId xmlns:a16="http://schemas.microsoft.com/office/drawing/2014/main" id="{368B8A07-A70D-4EDA-A4E7-3755904FD0C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0020" y="55487"/>
            <a:ext cx="11871960" cy="1078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ČR stále evidujeme více než 3 mil. osob primárně citlivých k nákaze, tedy nechráněných ani vakcinací, ani proděláním nemoci, mezi nimi </a:t>
            </a:r>
            <a:r>
              <a:rPr lang="cs-CZ" sz="3200" b="1">
                <a:solidFill>
                  <a:prstClr val="black"/>
                </a:solidFill>
                <a:latin typeface="Calibri" panose="020F0502020204030204"/>
              </a:rPr>
              <a:t>        </a:t>
            </a:r>
            <a:r>
              <a:rPr kumimoji="0" lang="cs-CZ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400tis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potenciálně zranitelných seniorů. 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D76E62B-17E4-44E7-A049-310F984A4AFD}"/>
              </a:ext>
            </a:extLst>
          </p:cNvPr>
          <p:cNvSpPr txBox="1"/>
          <p:nvPr/>
        </p:nvSpPr>
        <p:spPr>
          <a:xfrm>
            <a:off x="7457668" y="1504171"/>
            <a:ext cx="4562882" cy="1323439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Ukázka vyhodnocení „stupně imunizace populace“: odhad počtu osob vysoce a potenciálně citlivých k variantě Omikron: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analýza pro celou populaci ve věku 5+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: dolů 5">
            <a:extLst>
              <a:ext uri="{FF2B5EF4-FFF2-40B4-BE49-F238E27FC236}">
                <a16:creationId xmlns:a16="http://schemas.microsoft.com/office/drawing/2014/main" id="{D241E8F9-A66F-4A04-8A14-FA8134F9BDE3}"/>
              </a:ext>
            </a:extLst>
          </p:cNvPr>
          <p:cNvSpPr/>
          <p:nvPr/>
        </p:nvSpPr>
        <p:spPr>
          <a:xfrm>
            <a:off x="10057246" y="2875102"/>
            <a:ext cx="526943" cy="418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Šipka: dolů 14">
            <a:extLst>
              <a:ext uri="{FF2B5EF4-FFF2-40B4-BE49-F238E27FC236}">
                <a16:creationId xmlns:a16="http://schemas.microsoft.com/office/drawing/2014/main" id="{F03520EB-03A4-4ADF-907D-F1041DC192C0}"/>
              </a:ext>
            </a:extLst>
          </p:cNvPr>
          <p:cNvSpPr/>
          <p:nvPr/>
        </p:nvSpPr>
        <p:spPr>
          <a:xfrm>
            <a:off x="11277308" y="2875102"/>
            <a:ext cx="526943" cy="418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0D685443-2F3E-461A-9596-9FE5B06B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786"/>
            <a:ext cx="12192000" cy="53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0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dnadpis 2">
            <a:extLst>
              <a:ext uri="{FF2B5EF4-FFF2-40B4-BE49-F238E27FC236}">
                <a16:creationId xmlns:a16="http://schemas.microsoft.com/office/drawing/2014/main" id="{368B8A07-A70D-4EDA-A4E7-3755904FD0C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7043" y="125017"/>
            <a:ext cx="11454063" cy="1078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ČR stále evidujeme více než 3 mil. osob primárně citlivých k nákaze, tedy nechráněných ani vakcinací, ani proděláním nemoci, mezi nimi &gt; 400tis. potenciálně zranitelných seniorů. 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E25DB7F-1FA7-4ED8-B1DA-78B6B7172934}"/>
              </a:ext>
            </a:extLst>
          </p:cNvPr>
          <p:cNvSpPr txBox="1"/>
          <p:nvPr/>
        </p:nvSpPr>
        <p:spPr>
          <a:xfrm>
            <a:off x="7523543" y="1589753"/>
            <a:ext cx="4562882" cy="1323439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Ukázka vyhodnocení „stupně imunizace populace“: odhad počtu osob vysoce a potenciálně citlivých k variantě Omikron: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analýza pro celou populaci ve věku 65+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: dolů 5">
            <a:extLst>
              <a:ext uri="{FF2B5EF4-FFF2-40B4-BE49-F238E27FC236}">
                <a16:creationId xmlns:a16="http://schemas.microsoft.com/office/drawing/2014/main" id="{FD087FE6-95B9-4FE3-BAB9-2E0B0A77F5CD}"/>
              </a:ext>
            </a:extLst>
          </p:cNvPr>
          <p:cNvSpPr/>
          <p:nvPr/>
        </p:nvSpPr>
        <p:spPr>
          <a:xfrm>
            <a:off x="10115511" y="3010546"/>
            <a:ext cx="526943" cy="418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Šipka: dolů 6">
            <a:extLst>
              <a:ext uri="{FF2B5EF4-FFF2-40B4-BE49-F238E27FC236}">
                <a16:creationId xmlns:a16="http://schemas.microsoft.com/office/drawing/2014/main" id="{D5CFFCEA-A95B-4A7D-B608-6FA73D54EA10}"/>
              </a:ext>
            </a:extLst>
          </p:cNvPr>
          <p:cNvSpPr/>
          <p:nvPr/>
        </p:nvSpPr>
        <p:spPr>
          <a:xfrm>
            <a:off x="11277206" y="3010546"/>
            <a:ext cx="526943" cy="418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E3BD560-7142-41EF-BDC0-3B9267EF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3344"/>
            <a:ext cx="12192000" cy="53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4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18010"/>
            <a:ext cx="1188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Indikátory pro fázi sílící epidemie Omikronu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CFA1071-57C8-4E0E-9838-ADE72D2E5E00}"/>
              </a:ext>
            </a:extLst>
          </p:cNvPr>
          <p:cNvSpPr txBox="1"/>
          <p:nvPr/>
        </p:nvSpPr>
        <p:spPr>
          <a:xfrm>
            <a:off x="310211" y="578946"/>
            <a:ext cx="11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Hodnocení vývoje je nezbytně multidimenzionální. Různé indikátory mají různou výpovědní hodnotu.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NEZBYTNÉ SLEDOVAT VÝVOJ INDIKÁTORŮ V ČASE.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CF04AE7-74C3-46DD-AB2E-F31E3BF00CEF}"/>
              </a:ext>
            </a:extLst>
          </p:cNvPr>
          <p:cNvSpPr txBox="1"/>
          <p:nvPr/>
        </p:nvSpPr>
        <p:spPr>
          <a:xfrm>
            <a:off x="169682" y="2308736"/>
            <a:ext cx="8550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Standardizované počty nových případů – hodnoceno specificky dle věkových a zranitelných skupin obyvatel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testů – hodnoceno specificky dle věkových a zranitelných skupin obyvatel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Symptomatičnost nových případů a její vývoj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Ochranný efekt vakcinace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JIP/hospitalizace (P těžkého průběhu nemoci)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Těžké hospitalizace s COVID-19 zahájené v době diagnózy COVID-19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F9AFFC6-F377-4493-9FBF-448A20982644}"/>
              </a:ext>
            </a:extLst>
          </p:cNvPr>
          <p:cNvSpPr txBox="1"/>
          <p:nvPr/>
        </p:nvSpPr>
        <p:spPr>
          <a:xfrm>
            <a:off x="310211" y="1447989"/>
            <a:ext cx="923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Klíčové indikátory závažného rizika zdravotních dopadů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C2C645B-6C12-4F78-B148-C09D6021D876}"/>
              </a:ext>
            </a:extLst>
          </p:cNvPr>
          <p:cNvSpPr txBox="1"/>
          <p:nvPr/>
        </p:nvSpPr>
        <p:spPr>
          <a:xfrm>
            <a:off x="8860823" y="2227725"/>
            <a:ext cx="3247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Uvedené parametry jsou indikátory zásadních rizikových změn ve vývoji epidemie. Vysoce nakažlivá varianta viru nevyhnutelně navýší celkové počty nakažených, proto je nutné sledovat její potenciál šířit se v subpopulaci zranitelných osob, vyvolávat těžké zdravotní komplikace a prolamovat post-infekční a post-vakcinační imunitu. Pokud by tyto trendy v čase konzistentně sílily a následně by vzrůstalo riziko těžkých průběhů nemoci, jde o stav ohrožující kapacity nemocnic. </a:t>
            </a:r>
          </a:p>
        </p:txBody>
      </p:sp>
    </p:spTree>
    <p:extLst>
      <p:ext uri="{BB962C8B-B14F-4D97-AF65-F5344CB8AC3E}">
        <p14:creationId xmlns:p14="http://schemas.microsoft.com/office/powerpoint/2010/main" val="15982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000" b="1" kern="0" dirty="0">
                <a:solidFill>
                  <a:srgbClr val="C00000"/>
                </a:solidFill>
                <a:latin typeface="Calibri" panose="020F0502020204030204"/>
              </a:rPr>
              <a:t>Vybrané mezinárodní zdroje a systém hodnocení rizika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27006D7-B80A-45F2-A134-3B6DFC037BB3}"/>
              </a:ext>
            </a:extLst>
          </p:cNvPr>
          <p:cNvSpPr txBox="1"/>
          <p:nvPr/>
        </p:nvSpPr>
        <p:spPr>
          <a:xfrm flipH="1">
            <a:off x="152773" y="507221"/>
            <a:ext cx="11886453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cs-CZ" sz="1400" b="1" dirty="0">
                <a:ea typeface="Calibri" panose="020F0502020204030204" pitchFamily="34" charset="0"/>
                <a:cs typeface="Arial" panose="020B0604020202020204" pitchFamily="34" charset="0"/>
              </a:rPr>
              <a:t>Český systém hodnocení a sada hlavních sledovaných indikátorů vychází z publikované praxe a zkušeností řady států a jsou koncipovány tak, aby byly s mezinárodně uplatňovanými systém kompatibilní. Hraniční hodnoty rizikových faktorů jsou nastavovány obdobně jako v okolních státech, zejména v Německu či Rakousku (např.: </a:t>
            </a:r>
            <a:r>
              <a:rPr lang="cs-CZ" sz="1400" b="1" dirty="0"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https://www.rki.de/DE/Content/InfAZ/N/Neuartiges_Coronavirus/Downloads/Stufenplan.pdf?__blob=</a:t>
            </a:r>
            <a:r>
              <a:rPr lang="cs-CZ" sz="1400" b="1" dirty="0" err="1"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publicationFile</a:t>
            </a:r>
            <a:r>
              <a:rPr lang="cs-CZ" sz="1400" b="1" dirty="0"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cs-CZ" sz="14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147D9F39-BE2F-45FD-9EC9-3B7698665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40217"/>
              </p:ext>
            </p:extLst>
          </p:nvPr>
        </p:nvGraphicFramePr>
        <p:xfrm>
          <a:off x="271460" y="1280894"/>
          <a:ext cx="11491915" cy="2947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21">
                  <a:extLst>
                    <a:ext uri="{9D8B030D-6E8A-4147-A177-3AD203B41FA5}">
                      <a16:colId xmlns:a16="http://schemas.microsoft.com/office/drawing/2014/main" val="2782797213"/>
                    </a:ext>
                  </a:extLst>
                </a:gridCol>
                <a:gridCol w="2138274">
                  <a:extLst>
                    <a:ext uri="{9D8B030D-6E8A-4147-A177-3AD203B41FA5}">
                      <a16:colId xmlns:a16="http://schemas.microsoft.com/office/drawing/2014/main" val="4030723187"/>
                    </a:ext>
                  </a:extLst>
                </a:gridCol>
                <a:gridCol w="1930268">
                  <a:extLst>
                    <a:ext uri="{9D8B030D-6E8A-4147-A177-3AD203B41FA5}">
                      <a16:colId xmlns:a16="http://schemas.microsoft.com/office/drawing/2014/main" val="1320410601"/>
                    </a:ext>
                  </a:extLst>
                </a:gridCol>
                <a:gridCol w="2243234">
                  <a:extLst>
                    <a:ext uri="{9D8B030D-6E8A-4147-A177-3AD203B41FA5}">
                      <a16:colId xmlns:a16="http://schemas.microsoft.com/office/drawing/2014/main" val="2888909284"/>
                    </a:ext>
                  </a:extLst>
                </a:gridCol>
                <a:gridCol w="3879618">
                  <a:extLst>
                    <a:ext uri="{9D8B030D-6E8A-4147-A177-3AD203B41FA5}">
                      <a16:colId xmlns:a16="http://schemas.microsoft.com/office/drawing/2014/main" val="4095042"/>
                    </a:ext>
                  </a:extLst>
                </a:gridCol>
              </a:tblGrid>
              <a:tr h="26256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Stát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Odkaz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Úrovně/stupně/fáze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Typ užití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Příklady kritérií/indikátorů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val="1769384487"/>
                  </a:ext>
                </a:extLst>
              </a:tr>
              <a:tr h="904463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Austrálie (A)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000" u="sng" dirty="0">
                          <a:effectLst/>
                          <a:hlinkClick r:id="rId4"/>
                        </a:rPr>
                        <a:t>https://www.health.gov.au/sites/default/files/documents/2020/10/framework-for-national-reopening-october-2020.pdf</a:t>
                      </a:r>
                      <a:endParaRPr lang="cs-CZ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3 stupně rizika („semafor“). 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Na tři úrovně rizika jsou vázány tři kroky uvolňování opatření, přechod mezi kroky je podmíněn setrváním v „zelené“ po určitou dobu u určitých indikátorů.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Hodnoceno mnoho kritérií, plně multidimenzionální systém: nově nakažení v posledních 7 dnech, srovnání s předchozím týdnem, R, pozitivita, počty nakažených v domovech pro seniory, některé parametry trasování a kapacity nemocnic, atd.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29757"/>
                  </a:ext>
                </a:extLst>
              </a:tr>
              <a:tr h="877449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Francie (F)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000" u="sng" dirty="0">
                          <a:effectLst/>
                          <a:hlinkClick r:id="rId5"/>
                        </a:rPr>
                        <a:t>https://www.thelocal.fr/20201008/explained-how-does-frances-new-five-step-alert-system-work</a:t>
                      </a:r>
                      <a:endParaRPr lang="cs-CZ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4 stupně pohotovosti (včetně „žádné pohotovosti“).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Opatření jsou realizována lokálními správami a samosprávami, stupně jsou vyhodnocovány regionálně, každému stupni náleží sada opatření.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Zejména tyto parametry: počet nakažených na 100 000, Míra šíření mezi staršími osobami, Stav kapacity nemocnic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14585"/>
                  </a:ext>
                </a:extLst>
              </a:tr>
              <a:tr h="90253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Irsko (I)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000" u="sng" dirty="0">
                          <a:effectLst/>
                          <a:hlinkClick r:id="rId6"/>
                        </a:rPr>
                        <a:t>https://www.gov.ie/en/publication/e5175-resilience-and-recovery-2020-2021-plan-for-living-with-covid-19/</a:t>
                      </a:r>
                      <a:endParaRPr lang="cs-CZ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5 úrovní rizika.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Multidimenzionální systém, který opatření odvozuje od rizikovosti více faktorů současně 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Charakterizace případů a clusterů, 14denní a 7denní incidence, Ukazatele přenosu (počet případů, pozitivita, reprodukční číslo), Incidence a kapacita v rizikových prostředích, Kapacita odběru, testování, trasování, Kapacita zdravotního systému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97210"/>
                  </a:ext>
                </a:extLst>
              </a:tr>
            </a:tbl>
          </a:graphicData>
        </a:graphic>
      </p:graphicFrame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A11F124-3E44-4EBE-96D0-C28758440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62012"/>
              </p:ext>
            </p:extLst>
          </p:nvPr>
        </p:nvGraphicFramePr>
        <p:xfrm>
          <a:off x="271460" y="4343400"/>
          <a:ext cx="11491914" cy="1571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21">
                  <a:extLst>
                    <a:ext uri="{9D8B030D-6E8A-4147-A177-3AD203B41FA5}">
                      <a16:colId xmlns:a16="http://schemas.microsoft.com/office/drawing/2014/main" val="529907008"/>
                    </a:ext>
                  </a:extLst>
                </a:gridCol>
                <a:gridCol w="2138275">
                  <a:extLst>
                    <a:ext uri="{9D8B030D-6E8A-4147-A177-3AD203B41FA5}">
                      <a16:colId xmlns:a16="http://schemas.microsoft.com/office/drawing/2014/main" val="3200666956"/>
                    </a:ext>
                  </a:extLst>
                </a:gridCol>
                <a:gridCol w="1930268">
                  <a:extLst>
                    <a:ext uri="{9D8B030D-6E8A-4147-A177-3AD203B41FA5}">
                      <a16:colId xmlns:a16="http://schemas.microsoft.com/office/drawing/2014/main" val="2072542953"/>
                    </a:ext>
                  </a:extLst>
                </a:gridCol>
                <a:gridCol w="2243232">
                  <a:extLst>
                    <a:ext uri="{9D8B030D-6E8A-4147-A177-3AD203B41FA5}">
                      <a16:colId xmlns:a16="http://schemas.microsoft.com/office/drawing/2014/main" val="3928756017"/>
                    </a:ext>
                  </a:extLst>
                </a:gridCol>
                <a:gridCol w="3879618">
                  <a:extLst>
                    <a:ext uri="{9D8B030D-6E8A-4147-A177-3AD203B41FA5}">
                      <a16:colId xmlns:a16="http://schemas.microsoft.com/office/drawing/2014/main" val="3911004938"/>
                    </a:ext>
                  </a:extLst>
                </a:gridCol>
              </a:tblGrid>
              <a:tr h="70498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Jihoafrická republika (JAR)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u="sng" dirty="0">
                          <a:effectLst/>
                          <a:hlinkClick r:id="rId7"/>
                        </a:rPr>
                        <a:t>https://www.gov.za/covid-19/about/about-alert-system</a:t>
                      </a:r>
                      <a:r>
                        <a:rPr lang="cs-CZ" sz="1100" u="sng" dirty="0">
                          <a:effectLst/>
                        </a:rPr>
                        <a:t> 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5 stupňů rizika.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Úrovně výstrah určují úroveň omezení, která mají být uplatněna během národního stavu katastrofy.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Epidemiologické trendy (počty pozitivních případů, testů, uzdravených osob, rychlost šíření epidemie, …) a kapacita zdravotnického systému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19605"/>
                  </a:ext>
                </a:extLst>
              </a:tr>
              <a:tr h="86668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Kanada, </a:t>
                      </a:r>
                      <a:r>
                        <a:rPr lang="cs-CZ" sz="1200" dirty="0" err="1">
                          <a:effectLst/>
                        </a:rPr>
                        <a:t>Quebec</a:t>
                      </a:r>
                      <a:r>
                        <a:rPr lang="cs-CZ" sz="1200" dirty="0">
                          <a:effectLst/>
                        </a:rPr>
                        <a:t> (Q)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u="sng" dirty="0">
                          <a:effectLst/>
                        </a:rPr>
                        <a:t>https://www.quebec.ca/en/health/health-issues/a-z/2019-coronavirus/progressive-regional-alert-and-intervention-system/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4 stupně rizika.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Definuje další opatření, která je třeba přijmout k zajištění veřejné bezpečnosti v každém sociálně-zdravotním regionu </a:t>
                      </a:r>
                      <a:r>
                        <a:rPr lang="cs-CZ" sz="1100" dirty="0" err="1">
                          <a:effectLst/>
                        </a:rPr>
                        <a:t>Québecu</a:t>
                      </a:r>
                      <a:r>
                        <a:rPr lang="cs-CZ" sz="1100" dirty="0">
                          <a:effectLst/>
                        </a:rPr>
                        <a:t>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Epidemiologická situace v multidimenzionálním systému hodnocení, Šíření epidemie, Kapacita systému zdravotní péče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700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4D53EE37-F455-43AA-BCC7-C07AAF97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0222"/>
              </p:ext>
            </p:extLst>
          </p:nvPr>
        </p:nvGraphicFramePr>
        <p:xfrm>
          <a:off x="271461" y="5959083"/>
          <a:ext cx="11491913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21">
                  <a:extLst>
                    <a:ext uri="{9D8B030D-6E8A-4147-A177-3AD203B41FA5}">
                      <a16:colId xmlns:a16="http://schemas.microsoft.com/office/drawing/2014/main" val="3776718567"/>
                    </a:ext>
                  </a:extLst>
                </a:gridCol>
                <a:gridCol w="2138275">
                  <a:extLst>
                    <a:ext uri="{9D8B030D-6E8A-4147-A177-3AD203B41FA5}">
                      <a16:colId xmlns:a16="http://schemas.microsoft.com/office/drawing/2014/main" val="1002342678"/>
                    </a:ext>
                  </a:extLst>
                </a:gridCol>
                <a:gridCol w="1930268">
                  <a:extLst>
                    <a:ext uri="{9D8B030D-6E8A-4147-A177-3AD203B41FA5}">
                      <a16:colId xmlns:a16="http://schemas.microsoft.com/office/drawing/2014/main" val="3010071669"/>
                    </a:ext>
                  </a:extLst>
                </a:gridCol>
                <a:gridCol w="2243232">
                  <a:extLst>
                    <a:ext uri="{9D8B030D-6E8A-4147-A177-3AD203B41FA5}">
                      <a16:colId xmlns:a16="http://schemas.microsoft.com/office/drawing/2014/main" val="3774046334"/>
                    </a:ext>
                  </a:extLst>
                </a:gridCol>
                <a:gridCol w="3879617">
                  <a:extLst>
                    <a:ext uri="{9D8B030D-6E8A-4147-A177-3AD203B41FA5}">
                      <a16:colId xmlns:a16="http://schemas.microsoft.com/office/drawing/2014/main" val="17542523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Kanada</a:t>
                      </a:r>
                      <a:r>
                        <a:rPr lang="cs-CZ" sz="1100" dirty="0">
                          <a:effectLst/>
                        </a:rPr>
                        <a:t>, Ontario (O)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u="sng" dirty="0">
                          <a:effectLst/>
                          <a:hlinkClick r:id="rId8"/>
                        </a:rPr>
                        <a:t>https://files.ontario.ca/moh-covid-19-response-framework-keeping-ontario-safe-and-open-en-2020-11-24.pdf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Stanoveno 5 úrovní rizika (</a:t>
                      </a:r>
                      <a:r>
                        <a:rPr lang="cs-CZ" sz="1100" b="0" dirty="0" err="1">
                          <a:solidFill>
                            <a:schemeClr val="tx1"/>
                          </a:solidFill>
                          <a:effectLst/>
                        </a:rPr>
                        <a:t>Prevent</a:t>
                      </a: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cs-CZ" sz="1100" b="0" dirty="0" err="1">
                          <a:solidFill>
                            <a:schemeClr val="tx1"/>
                          </a:solidFill>
                          <a:effectLst/>
                        </a:rPr>
                        <a:t>Protect</a:t>
                      </a: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cs-CZ" sz="1100" b="0" dirty="0" err="1">
                          <a:solidFill>
                            <a:schemeClr val="tx1"/>
                          </a:solidFill>
                          <a:effectLst/>
                        </a:rPr>
                        <a:t>Restrict</a:t>
                      </a: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cs-CZ" sz="1100" b="0" dirty="0" err="1">
                          <a:solidFill>
                            <a:schemeClr val="tx1"/>
                          </a:solidFill>
                          <a:effectLst/>
                        </a:rPr>
                        <a:t>Control</a:t>
                      </a: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, Lockdown). 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Indikátory mají stanovené prahové hodnoty, hodnotí se předchozí dva týdny. Pokud dochází k výraznému zhoršení, vláda může zavést přísnější stupeň i dříve.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Sledována týdenní incidence na 100 000, pozitivita, R, míra komunitního přenosu, kapacita nemocnic a JIP, kapacita pro trasování atd.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73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7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18010"/>
            <a:ext cx="1188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Indikátory pro fázi sílící epidemie Omikronu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CFA1071-57C8-4E0E-9838-ADE72D2E5E00}"/>
              </a:ext>
            </a:extLst>
          </p:cNvPr>
          <p:cNvSpPr txBox="1"/>
          <p:nvPr/>
        </p:nvSpPr>
        <p:spPr>
          <a:xfrm>
            <a:off x="310211" y="578946"/>
            <a:ext cx="11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Hodnocení vývoje je nezbytně multidimenzionální. Různé indikátory mají různou výpovědní hodnotu.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NEZBYTNÉ SLEDOVAT VÝVOJ INDIKÁTORŮ V ČASE.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CF04AE7-74C3-46DD-AB2E-F31E3BF00CEF}"/>
              </a:ext>
            </a:extLst>
          </p:cNvPr>
          <p:cNvSpPr txBox="1"/>
          <p:nvPr/>
        </p:nvSpPr>
        <p:spPr>
          <a:xfrm>
            <a:off x="408562" y="2094728"/>
            <a:ext cx="83366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PCR testů / 100tis. obyvatel (celkem a v populaci 65+)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případů nákazy / 100tis. obyvatel (celkem a v populaci 65+)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relativní pozitivita testů (celkem a v populaci 65+)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(na 100 tis. obyv.) a podíl symptomatických případů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hodnota R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/ 100 tisíc obyvatel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 tisíc obyv.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hospitalizací na JIP / 7denní počet všech nových hospitalizací (v %)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do 3 dnů od pozitivity / 100 tisíc obyvatel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na JIP do 3 dnů od pozitivity v % všech pozitivních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do 7 dnů od pozitivity / 100 tisíc obyvatel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do 7 dnů od pozitivity v % všech pozitivních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na JIP do 7 dnů od pozitivity v % všech pozitivních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na JIP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den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pozitivity / 100 tisíc obyvatel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na JIP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den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pozitivity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% v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šech pozitivních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na JIP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den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pozitivity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%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 hospitalizovaných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na JIP 65+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den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pozitivity / 100 tisíc obyvatel 65+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na JIP 65+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den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pozitivity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% v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šech pozitivních 65+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případů, hospitalizovaných na JIP 65+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den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pozitivity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%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 hospitalizovaných 65+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F9AFFC6-F377-4493-9FBF-448A20982644}"/>
              </a:ext>
            </a:extLst>
          </p:cNvPr>
          <p:cNvSpPr txBox="1"/>
          <p:nvPr/>
        </p:nvSpPr>
        <p:spPr>
          <a:xfrm>
            <a:off x="408562" y="1454216"/>
            <a:ext cx="923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Vybrané významné parametry určené denní sledování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C2C645B-6C12-4F78-B148-C09D6021D876}"/>
              </a:ext>
            </a:extLst>
          </p:cNvPr>
          <p:cNvSpPr txBox="1"/>
          <p:nvPr/>
        </p:nvSpPr>
        <p:spPr>
          <a:xfrm>
            <a:off x="8902629" y="2818462"/>
            <a:ext cx="3012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indikátorů pravděpodobnosti nákazy a pravděpodobnosti těžkého průběhu nemoci je dále  sledován standardizovaný výskyt cílových událostí v rámci neočkované populace, populace s dokončeným očkováním a populace s posilující dávkou. </a:t>
            </a:r>
          </a:p>
        </p:txBody>
      </p:sp>
    </p:spTree>
    <p:extLst>
      <p:ext uri="{BB962C8B-B14F-4D97-AF65-F5344CB8AC3E}">
        <p14:creationId xmlns:p14="http://schemas.microsoft.com/office/powerpoint/2010/main" val="141260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78287" y="102719"/>
            <a:ext cx="11886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Prediktivní scénáře pro období zimy a jara 2022</a:t>
            </a:r>
          </a:p>
        </p:txBody>
      </p:sp>
      <p:sp>
        <p:nvSpPr>
          <p:cNvPr id="6" name="Obdélník 5"/>
          <p:cNvSpPr/>
          <p:nvPr/>
        </p:nvSpPr>
        <p:spPr>
          <a:xfrm>
            <a:off x="482975" y="1424311"/>
            <a:ext cx="2113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poloviny ledna 2022 převládá (&gt;90%) varianta Omikron s vysokou nakažlivostí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(až + 200% v základní reprodukci proti variantě Delta) a se schopností unikat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posílenému očkování.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C761F875-9022-4DD4-B12B-EEC2C523F670}"/>
              </a:ext>
            </a:extLst>
          </p:cNvPr>
          <p:cNvCxnSpPr>
            <a:cxnSpLocks/>
          </p:cNvCxnSpPr>
          <p:nvPr/>
        </p:nvCxnSpPr>
        <p:spPr>
          <a:xfrm flipV="1">
            <a:off x="2318675" y="1784682"/>
            <a:ext cx="941832" cy="87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>
            <a:extLst>
              <a:ext uri="{FF2B5EF4-FFF2-40B4-BE49-F238E27FC236}">
                <a16:creationId xmlns:a16="http://schemas.microsoft.com/office/drawing/2014/main" id="{B6816809-E6B2-40E8-A88F-482EFC11C691}"/>
              </a:ext>
            </a:extLst>
          </p:cNvPr>
          <p:cNvSpPr/>
          <p:nvPr/>
        </p:nvSpPr>
        <p:spPr>
          <a:xfrm>
            <a:off x="3323987" y="697681"/>
            <a:ext cx="29234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Očkování významně brání těžkému průběhu, slabý zásah zranitelných skupin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51E17BE-248B-4509-9438-6959117E005A}"/>
              </a:ext>
            </a:extLst>
          </p:cNvPr>
          <p:cNvCxnSpPr>
            <a:cxnSpLocks/>
          </p:cNvCxnSpPr>
          <p:nvPr/>
        </p:nvCxnSpPr>
        <p:spPr>
          <a:xfrm>
            <a:off x="6121514" y="1085161"/>
            <a:ext cx="343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BFEBA185-561D-4345-9FBF-0D7C89550C2A}"/>
              </a:ext>
            </a:extLst>
          </p:cNvPr>
          <p:cNvSpPr/>
          <p:nvPr/>
        </p:nvSpPr>
        <p:spPr>
          <a:xfrm>
            <a:off x="6533941" y="669390"/>
            <a:ext cx="28072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Účinná ochrana zranitelných skupin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EFFDF52B-B308-4346-B8D7-642BFEF42616}"/>
              </a:ext>
            </a:extLst>
          </p:cNvPr>
          <p:cNvSpPr/>
          <p:nvPr/>
        </p:nvSpPr>
        <p:spPr>
          <a:xfrm>
            <a:off x="9563620" y="791386"/>
            <a:ext cx="384048" cy="58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37A8AB35-7AF2-4DC5-8CA3-E02C8D805D36}"/>
              </a:ext>
            </a:extLst>
          </p:cNvPr>
          <p:cNvSpPr/>
          <p:nvPr/>
        </p:nvSpPr>
        <p:spPr>
          <a:xfrm>
            <a:off x="10093972" y="866956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409EB5D-A533-4587-9BB2-1AEC1A2C7541}"/>
              </a:ext>
            </a:extLst>
          </p:cNvPr>
          <p:cNvSpPr/>
          <p:nvPr/>
        </p:nvSpPr>
        <p:spPr>
          <a:xfrm>
            <a:off x="3397633" y="2707928"/>
            <a:ext cx="27426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Očkování významně brání těžkému průběhu, zásah zranitelných jako na podzim 2021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3D204F24-98DD-4702-AD37-78F3FF937221}"/>
              </a:ext>
            </a:extLst>
          </p:cNvPr>
          <p:cNvSpPr/>
          <p:nvPr/>
        </p:nvSpPr>
        <p:spPr>
          <a:xfrm>
            <a:off x="6563323" y="2546401"/>
            <a:ext cx="30002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Částečná ztráta ochrany zranitelných skupin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E8F44E26-FFA8-4C55-AE00-063C02002088}"/>
              </a:ext>
            </a:extLst>
          </p:cNvPr>
          <p:cNvSpPr/>
          <p:nvPr/>
        </p:nvSpPr>
        <p:spPr>
          <a:xfrm>
            <a:off x="9691721" y="2714927"/>
            <a:ext cx="384048" cy="5820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938C5989-E24C-42AB-885C-845A5C4E8CB2}"/>
              </a:ext>
            </a:extLst>
          </p:cNvPr>
          <p:cNvSpPr/>
          <p:nvPr/>
        </p:nvSpPr>
        <p:spPr>
          <a:xfrm>
            <a:off x="10222073" y="2744777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Ib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7E60BCC4-8AC1-4AAA-8E5C-568B8AD0D6E8}"/>
              </a:ext>
            </a:extLst>
          </p:cNvPr>
          <p:cNvCxnSpPr>
            <a:cxnSpLocks/>
          </p:cNvCxnSpPr>
          <p:nvPr/>
        </p:nvCxnSpPr>
        <p:spPr>
          <a:xfrm>
            <a:off x="2585216" y="3551096"/>
            <a:ext cx="813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EEFD4B4-023A-4D02-9F2C-C48C354C8953}"/>
              </a:ext>
            </a:extLst>
          </p:cNvPr>
          <p:cNvCxnSpPr>
            <a:cxnSpLocks/>
          </p:cNvCxnSpPr>
          <p:nvPr/>
        </p:nvCxnSpPr>
        <p:spPr>
          <a:xfrm>
            <a:off x="2309183" y="4497372"/>
            <a:ext cx="960816" cy="955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élník 25">
            <a:extLst>
              <a:ext uri="{FF2B5EF4-FFF2-40B4-BE49-F238E27FC236}">
                <a16:creationId xmlns:a16="http://schemas.microsoft.com/office/drawing/2014/main" id="{77C6452C-A8FC-47D8-A9DD-A3B1233DC39B}"/>
              </a:ext>
            </a:extLst>
          </p:cNvPr>
          <p:cNvSpPr/>
          <p:nvPr/>
        </p:nvSpPr>
        <p:spPr>
          <a:xfrm>
            <a:off x="3351898" y="4954224"/>
            <a:ext cx="32211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Zásah zranitelných skupin jako na podzim 2021 spojený se zdravotními dopady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2D47680E-FA8B-41C4-983B-4793796CBB41}"/>
              </a:ext>
            </a:extLst>
          </p:cNvPr>
          <p:cNvSpPr/>
          <p:nvPr/>
        </p:nvSpPr>
        <p:spPr>
          <a:xfrm>
            <a:off x="6641443" y="5171767"/>
            <a:ext cx="32637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Významná ztráta ochrany zranitelných skupin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28">
            <a:extLst>
              <a:ext uri="{FF2B5EF4-FFF2-40B4-BE49-F238E27FC236}">
                <a16:creationId xmlns:a16="http://schemas.microsoft.com/office/drawing/2014/main" id="{14FB6F32-FA0A-439B-AC33-36C96173D56D}"/>
              </a:ext>
            </a:extLst>
          </p:cNvPr>
          <p:cNvSpPr/>
          <p:nvPr/>
        </p:nvSpPr>
        <p:spPr>
          <a:xfrm>
            <a:off x="9729571" y="5321635"/>
            <a:ext cx="384048" cy="5820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283C6836-9C4D-46E7-9F13-1E5777E83D0F}"/>
              </a:ext>
            </a:extLst>
          </p:cNvPr>
          <p:cNvSpPr/>
          <p:nvPr/>
        </p:nvSpPr>
        <p:spPr>
          <a:xfrm>
            <a:off x="10222073" y="5381502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98EBB1C-CCD0-45F3-9C68-9EE8E6C1F0C5}"/>
              </a:ext>
            </a:extLst>
          </p:cNvPr>
          <p:cNvSpPr txBox="1"/>
          <p:nvPr/>
        </p:nvSpPr>
        <p:spPr>
          <a:xfrm>
            <a:off x="6563658" y="1362352"/>
            <a:ext cx="5501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Zátěž neeskaluje v zranitelných skupinách obyvatel. Očkování brání těžkému průběhu, rostou celkové počty hospitalizovaných, nikoli ale zátěž  JIP. </a:t>
            </a:r>
            <a:r>
              <a:rPr lang="cs-CZ" sz="1600" i="1" dirty="0">
                <a:solidFill>
                  <a:srgbClr val="3333CC"/>
                </a:solidFill>
                <a:latin typeface="Calibri" panose="020F0502020204030204"/>
              </a:rPr>
              <a:t>Z</a:t>
            </a:r>
            <a:r>
              <a:rPr kumimoji="0" lang="cs-CZ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vladatelný</a:t>
            </a: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zdravotní dopad, nízká mortalita. 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5E3C09B-7F6F-4F8A-B9B6-E582634C1AF7}"/>
              </a:ext>
            </a:extLst>
          </p:cNvPr>
          <p:cNvSpPr txBox="1"/>
          <p:nvPr/>
        </p:nvSpPr>
        <p:spPr>
          <a:xfrm>
            <a:off x="6615816" y="3259501"/>
            <a:ext cx="5523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zátěž zranitelných skupin je vysoká a nákaza prolamuje postvakcinační i </a:t>
            </a:r>
            <a:r>
              <a:rPr kumimoji="0" lang="cs-CZ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postinfekční</a:t>
            </a: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imunitu -&gt; až enormní počet nakažených v krátkém čase. Očkování brání těžkému průběhu. Rostou celkové počty hospitalizovaných, a v důsledku vysokého počtu nákaz proporcionálně i počty na JIP. Neroste ale pravděpodobnost těžkého průběhu nemoci u nakažených a očkovaní jsou proti vážným komplikacím významně chráněni. 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286F60BF-388E-45A8-8AD1-BCE17096E80C}"/>
              </a:ext>
            </a:extLst>
          </p:cNvPr>
          <p:cNvCxnSpPr>
            <a:cxnSpLocks/>
          </p:cNvCxnSpPr>
          <p:nvPr/>
        </p:nvCxnSpPr>
        <p:spPr>
          <a:xfrm>
            <a:off x="6131196" y="3017804"/>
            <a:ext cx="343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F78DDCFE-E011-48A5-BCDB-40A3EEAA1C37}"/>
              </a:ext>
            </a:extLst>
          </p:cNvPr>
          <p:cNvCxnSpPr>
            <a:cxnSpLocks/>
          </p:cNvCxnSpPr>
          <p:nvPr/>
        </p:nvCxnSpPr>
        <p:spPr>
          <a:xfrm>
            <a:off x="6284595" y="5687374"/>
            <a:ext cx="3430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BD02343-3B5E-4F98-BE6C-73727F2F871D}"/>
              </a:ext>
            </a:extLst>
          </p:cNvPr>
          <p:cNvSpPr txBox="1"/>
          <p:nvPr/>
        </p:nvSpPr>
        <p:spPr>
          <a:xfrm>
            <a:off x="3323987" y="2036064"/>
            <a:ext cx="269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Optimistický vývoj</a:t>
            </a:r>
            <a:endParaRPr kumimoji="0" lang="cs-CZ" sz="1600" b="0" i="1" u="sng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203A09D-0024-4BB0-885B-95467AF6C5E2}"/>
              </a:ext>
            </a:extLst>
          </p:cNvPr>
          <p:cNvSpPr txBox="1"/>
          <p:nvPr/>
        </p:nvSpPr>
        <p:spPr>
          <a:xfrm>
            <a:off x="3378588" y="4403437"/>
            <a:ext cx="295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Realistický vývoj 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0C1AF043-1F36-4272-AF17-A5089DA30AD8}"/>
              </a:ext>
            </a:extLst>
          </p:cNvPr>
          <p:cNvSpPr txBox="1"/>
          <p:nvPr/>
        </p:nvSpPr>
        <p:spPr>
          <a:xfrm>
            <a:off x="3323987" y="6271440"/>
            <a:ext cx="277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vývoj s významnými zdravotními dopady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40200BB-4270-434B-BBB8-67C0715BB54F}"/>
              </a:ext>
            </a:extLst>
          </p:cNvPr>
          <p:cNvSpPr txBox="1"/>
          <p:nvPr/>
        </p:nvSpPr>
        <p:spPr>
          <a:xfrm rot="16200000">
            <a:off x="-1461095" y="3431759"/>
            <a:ext cx="342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Základní vstupní předpoklady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F32C9EF2-C84B-4B32-9F4F-7511B93DE62B}"/>
              </a:ext>
            </a:extLst>
          </p:cNvPr>
          <p:cNvSpPr/>
          <p:nvPr/>
        </p:nvSpPr>
        <p:spPr>
          <a:xfrm>
            <a:off x="484159" y="4812044"/>
            <a:ext cx="2176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Plná mobilita obyvatel a  rozvolnění plošných opatření. 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94D3C33A-B053-4CCC-A277-EF372DF36ACB}"/>
              </a:ext>
            </a:extLst>
          </p:cNvPr>
          <p:cNvSpPr txBox="1"/>
          <p:nvPr/>
        </p:nvSpPr>
        <p:spPr>
          <a:xfrm>
            <a:off x="6664411" y="5784653"/>
            <a:ext cx="5510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zátěž zranitelných skupin je vysoká a nákaza prolamuje postvakcinační i </a:t>
            </a:r>
            <a:r>
              <a:rPr kumimoji="0" lang="cs-CZ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postinfekční</a:t>
            </a: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imunitu. Klesá ochranný efekt očkování proti těžkému průběhu. Rostou indikátory vážné nemocnosti, eskaluje zátěž JIP.  </a:t>
            </a:r>
          </a:p>
        </p:txBody>
      </p:sp>
    </p:spTree>
    <p:extLst>
      <p:ext uri="{BB962C8B-B14F-4D97-AF65-F5344CB8AC3E}">
        <p14:creationId xmlns:p14="http://schemas.microsoft.com/office/powerpoint/2010/main" val="429252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467477" y="1373968"/>
            <a:ext cx="19714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Převládá (&gt;90%) Omikron varianta viru s vysokou nakažlivostí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(až + 200% v základní reprodukci) a se schopností minimálně 20-25% unikat i posílenému očkování.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C761F875-9022-4DD4-B12B-EEC2C523F670}"/>
              </a:ext>
            </a:extLst>
          </p:cNvPr>
          <p:cNvCxnSpPr>
            <a:cxnSpLocks/>
          </p:cNvCxnSpPr>
          <p:nvPr/>
        </p:nvCxnSpPr>
        <p:spPr>
          <a:xfrm flipV="1">
            <a:off x="2318675" y="1784682"/>
            <a:ext cx="941832" cy="87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>
            <a:extLst>
              <a:ext uri="{FF2B5EF4-FFF2-40B4-BE49-F238E27FC236}">
                <a16:creationId xmlns:a16="http://schemas.microsoft.com/office/drawing/2014/main" id="{B6816809-E6B2-40E8-A88F-482EFC11C691}"/>
              </a:ext>
            </a:extLst>
          </p:cNvPr>
          <p:cNvSpPr/>
          <p:nvPr/>
        </p:nvSpPr>
        <p:spPr>
          <a:xfrm>
            <a:off x="3323987" y="994429"/>
            <a:ext cx="29234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Očkování významně brání těžkému průběhu, slabý zásah zranitelných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51E17BE-248B-4509-9438-6959117E005A}"/>
              </a:ext>
            </a:extLst>
          </p:cNvPr>
          <p:cNvCxnSpPr>
            <a:cxnSpLocks/>
          </p:cNvCxnSpPr>
          <p:nvPr/>
        </p:nvCxnSpPr>
        <p:spPr>
          <a:xfrm>
            <a:off x="6121514" y="1381909"/>
            <a:ext cx="343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BFEBA185-561D-4345-9FBF-0D7C89550C2A}"/>
              </a:ext>
            </a:extLst>
          </p:cNvPr>
          <p:cNvSpPr/>
          <p:nvPr/>
        </p:nvSpPr>
        <p:spPr>
          <a:xfrm>
            <a:off x="6533941" y="966138"/>
            <a:ext cx="28072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Účinná ochrana zranitelných skupin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EFFDF52B-B308-4346-B8D7-642BFEF42616}"/>
              </a:ext>
            </a:extLst>
          </p:cNvPr>
          <p:cNvSpPr/>
          <p:nvPr/>
        </p:nvSpPr>
        <p:spPr>
          <a:xfrm>
            <a:off x="9563620" y="1088134"/>
            <a:ext cx="384048" cy="58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37A8AB35-7AF2-4DC5-8CA3-E02C8D805D36}"/>
              </a:ext>
            </a:extLst>
          </p:cNvPr>
          <p:cNvSpPr/>
          <p:nvPr/>
        </p:nvSpPr>
        <p:spPr>
          <a:xfrm>
            <a:off x="10093972" y="1163704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409EB5D-A533-4587-9BB2-1AEC1A2C7541}"/>
              </a:ext>
            </a:extLst>
          </p:cNvPr>
          <p:cNvSpPr/>
          <p:nvPr/>
        </p:nvSpPr>
        <p:spPr>
          <a:xfrm>
            <a:off x="3397633" y="2896465"/>
            <a:ext cx="27426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Očkování významně brání těžkému průběhu, zásah zranitelných jako na podzim 2021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3D204F24-98DD-4702-AD37-78F3FF937221}"/>
              </a:ext>
            </a:extLst>
          </p:cNvPr>
          <p:cNvSpPr/>
          <p:nvPr/>
        </p:nvSpPr>
        <p:spPr>
          <a:xfrm>
            <a:off x="6563323" y="2987858"/>
            <a:ext cx="30002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Částečná ztráta ochrany zranitelných skupin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E8F44E26-FFA8-4C55-AE00-063C02002088}"/>
              </a:ext>
            </a:extLst>
          </p:cNvPr>
          <p:cNvSpPr/>
          <p:nvPr/>
        </p:nvSpPr>
        <p:spPr>
          <a:xfrm>
            <a:off x="9691721" y="3156384"/>
            <a:ext cx="384048" cy="5820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938C5989-E24C-42AB-885C-845A5C4E8CB2}"/>
              </a:ext>
            </a:extLst>
          </p:cNvPr>
          <p:cNvSpPr/>
          <p:nvPr/>
        </p:nvSpPr>
        <p:spPr>
          <a:xfrm>
            <a:off x="10222073" y="3186234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Ib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7E60BCC4-8AC1-4AAA-8E5C-568B8AD0D6E8}"/>
              </a:ext>
            </a:extLst>
          </p:cNvPr>
          <p:cNvCxnSpPr>
            <a:cxnSpLocks/>
          </p:cNvCxnSpPr>
          <p:nvPr/>
        </p:nvCxnSpPr>
        <p:spPr>
          <a:xfrm>
            <a:off x="2585216" y="3730206"/>
            <a:ext cx="813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EEFD4B4-023A-4D02-9F2C-C48C354C8953}"/>
              </a:ext>
            </a:extLst>
          </p:cNvPr>
          <p:cNvCxnSpPr>
            <a:cxnSpLocks/>
          </p:cNvCxnSpPr>
          <p:nvPr/>
        </p:nvCxnSpPr>
        <p:spPr>
          <a:xfrm>
            <a:off x="2309183" y="4497372"/>
            <a:ext cx="960816" cy="955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élník 25">
            <a:extLst>
              <a:ext uri="{FF2B5EF4-FFF2-40B4-BE49-F238E27FC236}">
                <a16:creationId xmlns:a16="http://schemas.microsoft.com/office/drawing/2014/main" id="{77C6452C-A8FC-47D8-A9DD-A3B1233DC39B}"/>
              </a:ext>
            </a:extLst>
          </p:cNvPr>
          <p:cNvSpPr/>
          <p:nvPr/>
        </p:nvSpPr>
        <p:spPr>
          <a:xfrm>
            <a:off x="3351898" y="4954224"/>
            <a:ext cx="32211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Zásah zranitelných skupin jako na podzim 2021 spojený se zdravotními dopady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2D47680E-FA8B-41C4-983B-4793796CBB41}"/>
              </a:ext>
            </a:extLst>
          </p:cNvPr>
          <p:cNvSpPr/>
          <p:nvPr/>
        </p:nvSpPr>
        <p:spPr>
          <a:xfrm>
            <a:off x="6641443" y="5103677"/>
            <a:ext cx="32637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Významná ztráta ochrany zranitelných skupin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28">
            <a:extLst>
              <a:ext uri="{FF2B5EF4-FFF2-40B4-BE49-F238E27FC236}">
                <a16:creationId xmlns:a16="http://schemas.microsoft.com/office/drawing/2014/main" id="{14FB6F32-FA0A-439B-AC33-36C96173D56D}"/>
              </a:ext>
            </a:extLst>
          </p:cNvPr>
          <p:cNvSpPr/>
          <p:nvPr/>
        </p:nvSpPr>
        <p:spPr>
          <a:xfrm>
            <a:off x="9729571" y="5253545"/>
            <a:ext cx="384048" cy="5820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283C6836-9C4D-46E7-9F13-1E5777E83D0F}"/>
              </a:ext>
            </a:extLst>
          </p:cNvPr>
          <p:cNvSpPr/>
          <p:nvPr/>
        </p:nvSpPr>
        <p:spPr>
          <a:xfrm>
            <a:off x="10222073" y="5313412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286F60BF-388E-45A8-8AD1-BCE17096E80C}"/>
              </a:ext>
            </a:extLst>
          </p:cNvPr>
          <p:cNvCxnSpPr>
            <a:cxnSpLocks/>
          </p:cNvCxnSpPr>
          <p:nvPr/>
        </p:nvCxnSpPr>
        <p:spPr>
          <a:xfrm>
            <a:off x="6131196" y="3459261"/>
            <a:ext cx="343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F78DDCFE-E011-48A5-BCDB-40A3EEAA1C37}"/>
              </a:ext>
            </a:extLst>
          </p:cNvPr>
          <p:cNvCxnSpPr>
            <a:cxnSpLocks/>
          </p:cNvCxnSpPr>
          <p:nvPr/>
        </p:nvCxnSpPr>
        <p:spPr>
          <a:xfrm>
            <a:off x="6284595" y="5619284"/>
            <a:ext cx="3430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BD02343-3B5E-4F98-BE6C-73727F2F871D}"/>
              </a:ext>
            </a:extLst>
          </p:cNvPr>
          <p:cNvSpPr txBox="1"/>
          <p:nvPr/>
        </p:nvSpPr>
        <p:spPr>
          <a:xfrm>
            <a:off x="3323988" y="2316758"/>
            <a:ext cx="26972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Optimistický vývoj</a:t>
            </a:r>
            <a:endParaRPr kumimoji="0" lang="cs-CZ" sz="1600" b="0" i="1" u="sng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203A09D-0024-4BB0-885B-95467AF6C5E2}"/>
              </a:ext>
            </a:extLst>
          </p:cNvPr>
          <p:cNvSpPr txBox="1"/>
          <p:nvPr/>
        </p:nvSpPr>
        <p:spPr>
          <a:xfrm>
            <a:off x="3393106" y="4541287"/>
            <a:ext cx="29553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Realistický vývoj 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0C1AF043-1F36-4272-AF17-A5089DA30AD8}"/>
              </a:ext>
            </a:extLst>
          </p:cNvPr>
          <p:cNvSpPr txBox="1"/>
          <p:nvPr/>
        </p:nvSpPr>
        <p:spPr>
          <a:xfrm>
            <a:off x="3323987" y="6271440"/>
            <a:ext cx="277201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vývoj s významnými zdravotními dopady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40200BB-4270-434B-BBB8-67C0715BB54F}"/>
              </a:ext>
            </a:extLst>
          </p:cNvPr>
          <p:cNvSpPr txBox="1"/>
          <p:nvPr/>
        </p:nvSpPr>
        <p:spPr>
          <a:xfrm rot="16200000">
            <a:off x="-1461095" y="3431759"/>
            <a:ext cx="342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Základní vstupní předpoklady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F32C9EF2-C84B-4B32-9F4F-7511B93DE62B}"/>
              </a:ext>
            </a:extLst>
          </p:cNvPr>
          <p:cNvSpPr/>
          <p:nvPr/>
        </p:nvSpPr>
        <p:spPr>
          <a:xfrm>
            <a:off x="453258" y="4853170"/>
            <a:ext cx="2176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Plná mobilita obyvatel a  rozvolnění plošných opatření.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9BBCCF67-34D6-4B22-A703-13B8078FB470}"/>
              </a:ext>
            </a:extLst>
          </p:cNvPr>
          <p:cNvSpPr txBox="1"/>
          <p:nvPr/>
        </p:nvSpPr>
        <p:spPr>
          <a:xfrm>
            <a:off x="6621987" y="1683292"/>
            <a:ext cx="4928821" cy="83099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Rostoucí počet nakažených, ale bez eskalace zásahu zranitelných. Vysoký ochranný efekt vakcinace, neeskaluje zátěž JIP.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FEA060CC-8467-43DB-A028-305374090144}"/>
              </a:ext>
            </a:extLst>
          </p:cNvPr>
          <p:cNvSpPr txBox="1"/>
          <p:nvPr/>
        </p:nvSpPr>
        <p:spPr>
          <a:xfrm>
            <a:off x="6632163" y="3732347"/>
            <a:ext cx="492882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Vysoký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nakažených, včetně zásahu zranitelných. Stále vysoký ochranný efekt vakcinace, roste, ale neeskaluje, zátěž JIP.  /parametry „Delta vlny“/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3152493-1631-49FD-A3DB-DBBC43015B9B}"/>
              </a:ext>
            </a:extLst>
          </p:cNvPr>
          <p:cNvSpPr txBox="1"/>
          <p:nvPr/>
        </p:nvSpPr>
        <p:spPr>
          <a:xfrm>
            <a:off x="6600996" y="5856806"/>
            <a:ext cx="492882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Enormní počet nakažených, včetně zásahu zranitelných. Klesá ochranný efekt vakcinace i proti těžkému průběhu, eskaluje zátěž JIP. 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C71AA9F1-5DDB-45B7-A419-BE7E12249660}"/>
              </a:ext>
            </a:extLst>
          </p:cNvPr>
          <p:cNvSpPr/>
          <p:nvPr/>
        </p:nvSpPr>
        <p:spPr>
          <a:xfrm>
            <a:off x="178287" y="102719"/>
            <a:ext cx="11886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Prediktivní scénáře pro období zimy a jara 2022</a:t>
            </a:r>
          </a:p>
        </p:txBody>
      </p:sp>
    </p:spTree>
    <p:extLst>
      <p:ext uri="{BB962C8B-B14F-4D97-AF65-F5344CB8AC3E}">
        <p14:creationId xmlns:p14="http://schemas.microsoft.com/office/powerpoint/2010/main" val="421189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18010"/>
            <a:ext cx="1188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Detailnější popis scénářů vývoje 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37A8AB35-7AF2-4DC5-8CA3-E02C8D805D36}"/>
              </a:ext>
            </a:extLst>
          </p:cNvPr>
          <p:cNvSpPr/>
          <p:nvPr/>
        </p:nvSpPr>
        <p:spPr>
          <a:xfrm>
            <a:off x="2115567" y="1395642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938C5989-E24C-42AB-885C-845A5C4E8CB2}"/>
              </a:ext>
            </a:extLst>
          </p:cNvPr>
          <p:cNvSpPr/>
          <p:nvPr/>
        </p:nvSpPr>
        <p:spPr>
          <a:xfrm>
            <a:off x="5566088" y="1372459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283C6836-9C4D-46E7-9F13-1E5777E83D0F}"/>
              </a:ext>
            </a:extLst>
          </p:cNvPr>
          <p:cNvSpPr/>
          <p:nvPr/>
        </p:nvSpPr>
        <p:spPr>
          <a:xfrm>
            <a:off x="8595146" y="1375606"/>
            <a:ext cx="17065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III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6ECD082-5F6B-4480-BA6D-1D51EA6F85BE}"/>
              </a:ext>
            </a:extLst>
          </p:cNvPr>
          <p:cNvSpPr txBox="1"/>
          <p:nvPr/>
        </p:nvSpPr>
        <p:spPr>
          <a:xfrm>
            <a:off x="2191386" y="1785652"/>
            <a:ext cx="1803963" cy="307777"/>
          </a:xfrm>
          <a:prstGeom prst="rect">
            <a:avLst/>
          </a:prstGeom>
          <a:solidFill>
            <a:srgbClr val="3333C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Optimistický vývoj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C754B44-CBEC-406A-BBED-B202F3FBA0B9}"/>
              </a:ext>
            </a:extLst>
          </p:cNvPr>
          <p:cNvSpPr txBox="1"/>
          <p:nvPr/>
        </p:nvSpPr>
        <p:spPr>
          <a:xfrm>
            <a:off x="5566088" y="1785651"/>
            <a:ext cx="180396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Realistický scénář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DFFD679-8282-49D1-82B7-5771FABB08FE}"/>
              </a:ext>
            </a:extLst>
          </p:cNvPr>
          <p:cNvSpPr txBox="1"/>
          <p:nvPr/>
        </p:nvSpPr>
        <p:spPr>
          <a:xfrm>
            <a:off x="9018809" y="1785651"/>
            <a:ext cx="180396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64F82FC3-A028-4CF2-B670-5065F99B535D}"/>
              </a:ext>
            </a:extLst>
          </p:cNvPr>
          <p:cNvSpPr/>
          <p:nvPr/>
        </p:nvSpPr>
        <p:spPr>
          <a:xfrm>
            <a:off x="93306" y="3566325"/>
            <a:ext cx="17168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INDIKÁTORY DOPADU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8691B084-A735-4301-832C-E999DEDEB2C6}"/>
              </a:ext>
            </a:extLst>
          </p:cNvPr>
          <p:cNvSpPr/>
          <p:nvPr/>
        </p:nvSpPr>
        <p:spPr>
          <a:xfrm>
            <a:off x="1772431" y="2308939"/>
            <a:ext cx="34988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Významně neroste relativní pozitivita testů v zranitelných skupinách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Ochranný efekt očkování s posilující dávkou je &gt; 75% proti nákaze a &gt; 80% proti těžkému průběhu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Neroste (spíše klesá) podíl hospitalizací na JIP vs. celkové počty hospitalizací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Neroste počet těžkých hospitalizací zahájených v den diagnózy 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CFA1071-57C8-4E0E-9838-ADE72D2E5E00}"/>
              </a:ext>
            </a:extLst>
          </p:cNvPr>
          <p:cNvSpPr txBox="1"/>
          <p:nvPr/>
        </p:nvSpPr>
        <p:spPr>
          <a:xfrm>
            <a:off x="310211" y="578946"/>
            <a:ext cx="11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Hodnocení vývoje je nezbytně multidimenzionální. Různé indikátory mají různou výpovědní hodnotu.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NEZBYTNÉ SLEDOVAT VÝVOJ INDIKÁTORŮ V ČASE.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CB2324D-7F74-4C09-91E2-8EEF5F7C5E11}"/>
              </a:ext>
            </a:extLst>
          </p:cNvPr>
          <p:cNvSpPr/>
          <p:nvPr/>
        </p:nvSpPr>
        <p:spPr>
          <a:xfrm>
            <a:off x="5318393" y="2285756"/>
            <a:ext cx="33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Významně roste relativní pozitivita testů v zranitelných skupinách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Ochranný efekt očkování                 s posilující dávkou je &gt; 70% proti nákaze, ale &gt; 80% proti těžkému průběhu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Neroste podíl hospitalizací           na JIP vs. celkové počty hospitalizací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Neroste </a:t>
            </a:r>
            <a:r>
              <a:rPr lang="cs-CZ" b="1" dirty="0">
                <a:solidFill>
                  <a:prstClr val="black"/>
                </a:solidFill>
                <a:latin typeface="Calibri" panose="020F0502020204030204"/>
              </a:rPr>
              <a:t>počet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těžkých hospitalizací zahájených v den diagnózy 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BA48123A-D129-48F4-8209-D90D3588F218}"/>
              </a:ext>
            </a:extLst>
          </p:cNvPr>
          <p:cNvSpPr/>
          <p:nvPr/>
        </p:nvSpPr>
        <p:spPr>
          <a:xfrm>
            <a:off x="8876400" y="2212652"/>
            <a:ext cx="33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Významně roste relativní pozitivita testů v zranitelných skupinách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Ochranný efekt očkování                   s posilující dávkou je &lt; 70% proti nákaze a &lt; 80% proti těžkému průběhu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 podíl hospitalizací                na JIP vs. celkové počty hospitalizací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 </a:t>
            </a:r>
            <a:r>
              <a:rPr lang="cs-CZ" b="1" dirty="0">
                <a:solidFill>
                  <a:srgbClr val="FF0000"/>
                </a:solidFill>
                <a:latin typeface="Calibri" panose="020F0502020204030204"/>
              </a:rPr>
              <a:t>počet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těžkých hospitalizací zahájených v den diagnózy </a:t>
            </a:r>
          </a:p>
        </p:txBody>
      </p:sp>
    </p:spTree>
    <p:extLst>
      <p:ext uri="{BB962C8B-B14F-4D97-AF65-F5344CB8AC3E}">
        <p14:creationId xmlns:p14="http://schemas.microsoft.com/office/powerpoint/2010/main" val="5300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124417"/>
          </a:xfrm>
        </p:spPr>
        <p:txBody>
          <a:bodyPr>
            <a:normAutofit fontScale="85000" lnSpcReduction="20000"/>
          </a:bodyPr>
          <a:lstStyle/>
          <a:p>
            <a:r>
              <a:rPr lang="cs-CZ" sz="4800" b="1" dirty="0"/>
              <a:t>Příloha</a:t>
            </a:r>
          </a:p>
          <a:p>
            <a:r>
              <a:rPr lang="cs-CZ" sz="4800" b="1" dirty="0"/>
              <a:t>Scénáře asociované s rizikovými hodnotami sledovaných ukazatelů: podzim 2021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Zpracováno v září 2021 pro variantu viru Delta </a:t>
            </a:r>
            <a:endParaRPr lang="cs-CZ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4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78288" y="-57018"/>
            <a:ext cx="118864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FAKTORY určující různé scénáře: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Očkování -&gt; Ochrana zranitelných -&gt; Hygienická opatření</a:t>
            </a:r>
            <a:endParaRPr kumimoji="0" lang="cs-CZ" sz="3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467477" y="1876983"/>
            <a:ext cx="2176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Převládá (&gt;95%) Delta varianta viru s vyšší nakažlivostí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(až + 40% v základní reprodukci) a se schopností minimálně 20-25% unikat očkování.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C761F875-9022-4DD4-B12B-EEC2C523F670}"/>
              </a:ext>
            </a:extLst>
          </p:cNvPr>
          <p:cNvCxnSpPr>
            <a:cxnSpLocks/>
          </p:cNvCxnSpPr>
          <p:nvPr/>
        </p:nvCxnSpPr>
        <p:spPr>
          <a:xfrm flipV="1">
            <a:off x="2318675" y="1794109"/>
            <a:ext cx="941832" cy="87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>
            <a:extLst>
              <a:ext uri="{FF2B5EF4-FFF2-40B4-BE49-F238E27FC236}">
                <a16:creationId xmlns:a16="http://schemas.microsoft.com/office/drawing/2014/main" id="{B6816809-E6B2-40E8-A88F-482EFC11C691}"/>
              </a:ext>
            </a:extLst>
          </p:cNvPr>
          <p:cNvSpPr/>
          <p:nvPr/>
        </p:nvSpPr>
        <p:spPr>
          <a:xfrm>
            <a:off x="3323988" y="1135833"/>
            <a:ext cx="28072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Vysoká proočkovanost (&gt; 80% v populaci 16+)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51E17BE-248B-4509-9438-6959117E005A}"/>
              </a:ext>
            </a:extLst>
          </p:cNvPr>
          <p:cNvCxnSpPr>
            <a:cxnSpLocks/>
          </p:cNvCxnSpPr>
          <p:nvPr/>
        </p:nvCxnSpPr>
        <p:spPr>
          <a:xfrm>
            <a:off x="6121514" y="1523313"/>
            <a:ext cx="343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BFEBA185-561D-4345-9FBF-0D7C89550C2A}"/>
              </a:ext>
            </a:extLst>
          </p:cNvPr>
          <p:cNvSpPr/>
          <p:nvPr/>
        </p:nvSpPr>
        <p:spPr>
          <a:xfrm>
            <a:off x="6533941" y="1107542"/>
            <a:ext cx="28072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Účinná ochrana zranitelných skupin*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EFFDF52B-B308-4346-B8D7-642BFEF42616}"/>
              </a:ext>
            </a:extLst>
          </p:cNvPr>
          <p:cNvSpPr/>
          <p:nvPr/>
        </p:nvSpPr>
        <p:spPr>
          <a:xfrm>
            <a:off x="9563620" y="1229538"/>
            <a:ext cx="384048" cy="58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37A8AB35-7AF2-4DC5-8CA3-E02C8D805D36}"/>
              </a:ext>
            </a:extLst>
          </p:cNvPr>
          <p:cNvSpPr/>
          <p:nvPr/>
        </p:nvSpPr>
        <p:spPr>
          <a:xfrm>
            <a:off x="10093972" y="1305108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409EB5D-A533-4587-9BB2-1AEC1A2C7541}"/>
              </a:ext>
            </a:extLst>
          </p:cNvPr>
          <p:cNvSpPr/>
          <p:nvPr/>
        </p:nvSpPr>
        <p:spPr>
          <a:xfrm>
            <a:off x="3525124" y="3122898"/>
            <a:ext cx="2596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Nižší proočkovanost (70% v populaci 16+)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3D204F24-98DD-4702-AD37-78F3FF937221}"/>
              </a:ext>
            </a:extLst>
          </p:cNvPr>
          <p:cNvSpPr/>
          <p:nvPr/>
        </p:nvSpPr>
        <p:spPr>
          <a:xfrm>
            <a:off x="6563323" y="3082128"/>
            <a:ext cx="30002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Částečná ztráta ochrany zranitelných skupin**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E8F44E26-FFA8-4C55-AE00-063C02002088}"/>
              </a:ext>
            </a:extLst>
          </p:cNvPr>
          <p:cNvSpPr/>
          <p:nvPr/>
        </p:nvSpPr>
        <p:spPr>
          <a:xfrm>
            <a:off x="9691721" y="3250654"/>
            <a:ext cx="384048" cy="5820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938C5989-E24C-42AB-885C-845A5C4E8CB2}"/>
              </a:ext>
            </a:extLst>
          </p:cNvPr>
          <p:cNvSpPr/>
          <p:nvPr/>
        </p:nvSpPr>
        <p:spPr>
          <a:xfrm>
            <a:off x="10222073" y="3280504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</a:t>
            </a: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7E60BCC4-8AC1-4AAA-8E5C-568B8AD0D6E8}"/>
              </a:ext>
            </a:extLst>
          </p:cNvPr>
          <p:cNvCxnSpPr>
            <a:cxnSpLocks/>
          </p:cNvCxnSpPr>
          <p:nvPr/>
        </p:nvCxnSpPr>
        <p:spPr>
          <a:xfrm>
            <a:off x="2585216" y="3541668"/>
            <a:ext cx="813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EEFD4B4-023A-4D02-9F2C-C48C354C8953}"/>
              </a:ext>
            </a:extLst>
          </p:cNvPr>
          <p:cNvCxnSpPr>
            <a:cxnSpLocks/>
          </p:cNvCxnSpPr>
          <p:nvPr/>
        </p:nvCxnSpPr>
        <p:spPr>
          <a:xfrm>
            <a:off x="2309183" y="4497372"/>
            <a:ext cx="960816" cy="955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élník 25">
            <a:extLst>
              <a:ext uri="{FF2B5EF4-FFF2-40B4-BE49-F238E27FC236}">
                <a16:creationId xmlns:a16="http://schemas.microsoft.com/office/drawing/2014/main" id="{77C6452C-A8FC-47D8-A9DD-A3B1233DC39B}"/>
              </a:ext>
            </a:extLst>
          </p:cNvPr>
          <p:cNvSpPr/>
          <p:nvPr/>
        </p:nvSpPr>
        <p:spPr>
          <a:xfrm>
            <a:off x="3323988" y="5214228"/>
            <a:ext cx="28072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Nízká proočkovanost (&lt; 70% v populaci 16+)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2D47680E-FA8B-41C4-983B-4793796CBB41}"/>
              </a:ext>
            </a:extLst>
          </p:cNvPr>
          <p:cNvSpPr/>
          <p:nvPr/>
        </p:nvSpPr>
        <p:spPr>
          <a:xfrm>
            <a:off x="6604329" y="5168184"/>
            <a:ext cx="32637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Významná ztráta ochrany zranitelných skupin ***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28">
            <a:extLst>
              <a:ext uri="{FF2B5EF4-FFF2-40B4-BE49-F238E27FC236}">
                <a16:creationId xmlns:a16="http://schemas.microsoft.com/office/drawing/2014/main" id="{14FB6F32-FA0A-439B-AC33-36C96173D56D}"/>
              </a:ext>
            </a:extLst>
          </p:cNvPr>
          <p:cNvSpPr/>
          <p:nvPr/>
        </p:nvSpPr>
        <p:spPr>
          <a:xfrm>
            <a:off x="9692457" y="5280344"/>
            <a:ext cx="384048" cy="5820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283C6836-9C4D-46E7-9F13-1E5777E83D0F}"/>
              </a:ext>
            </a:extLst>
          </p:cNvPr>
          <p:cNvSpPr/>
          <p:nvPr/>
        </p:nvSpPr>
        <p:spPr>
          <a:xfrm>
            <a:off x="10184959" y="5340211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III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98EBB1C-CCD0-45F3-9C68-9EE8E6C1F0C5}"/>
              </a:ext>
            </a:extLst>
          </p:cNvPr>
          <p:cNvSpPr txBox="1"/>
          <p:nvPr/>
        </p:nvSpPr>
        <p:spPr>
          <a:xfrm>
            <a:off x="6573085" y="1819358"/>
            <a:ext cx="5552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Podaří se proočkovat &gt; 90% seniorních skupin obyvatel, model předpokládá dlouhodobý efekt vakcinace u těchto osob. Účinná preventivní opatření chránící seniory, sociální zařízení apod. Populace dodržuje elementární hygienická opatření (3R, izolace, karantény).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5E3C09B-7F6F-4F8A-B9B6-E582634C1AF7}"/>
              </a:ext>
            </a:extLst>
          </p:cNvPr>
          <p:cNvSpPr txBox="1"/>
          <p:nvPr/>
        </p:nvSpPr>
        <p:spPr>
          <a:xfrm>
            <a:off x="6615816" y="3795228"/>
            <a:ext cx="5285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Nepodaří se proočkovat &gt; 90% seniorních skupin obyvatel, dojde k částečné ztrátě (25%) ochrany vakcinací proti nákaze. Účinná preventivní opatření chránící seniory, sociální zařízení apod. Populace dodržuje elementární hygienická opatření (3R, izolace, karantény).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CFDA444-6BE4-4E4A-8CEF-80728B3EAB17}"/>
              </a:ext>
            </a:extLst>
          </p:cNvPr>
          <p:cNvSpPr txBox="1"/>
          <p:nvPr/>
        </p:nvSpPr>
        <p:spPr>
          <a:xfrm>
            <a:off x="6659215" y="5884390"/>
            <a:ext cx="5363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 Nepodaří se proočkovat &gt; 90% seniorních skupin obyvatel a dojde k významné ztrátě (&gt;35%) ochrany vakcinací proti nákaze u těchto osob. Nákaza se bude částečně šířit i v seniorní populaci a mezi dlouhodobě nemocnými. Populace nedodržuje elementární hygienická opatření.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286F60BF-388E-45A8-8AD1-BCE17096E80C}"/>
              </a:ext>
            </a:extLst>
          </p:cNvPr>
          <p:cNvCxnSpPr>
            <a:cxnSpLocks/>
          </p:cNvCxnSpPr>
          <p:nvPr/>
        </p:nvCxnSpPr>
        <p:spPr>
          <a:xfrm>
            <a:off x="6131196" y="3478115"/>
            <a:ext cx="343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F78DDCFE-E011-48A5-BCDB-40A3EEAA1C37}"/>
              </a:ext>
            </a:extLst>
          </p:cNvPr>
          <p:cNvCxnSpPr>
            <a:cxnSpLocks/>
          </p:cNvCxnSpPr>
          <p:nvPr/>
        </p:nvCxnSpPr>
        <p:spPr>
          <a:xfrm>
            <a:off x="6247481" y="5598948"/>
            <a:ext cx="3430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BD02343-3B5E-4F98-BE6C-73727F2F871D}"/>
              </a:ext>
            </a:extLst>
          </p:cNvPr>
          <p:cNvSpPr txBox="1"/>
          <p:nvPr/>
        </p:nvSpPr>
        <p:spPr>
          <a:xfrm>
            <a:off x="3378972" y="1883953"/>
            <a:ext cx="2697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Vysoký efekt plného očkování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Kontrolovatelný vývoj</a:t>
            </a:r>
            <a:endParaRPr kumimoji="0" lang="cs-CZ" sz="1600" b="0" i="1" u="sng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203A09D-0024-4BB0-885B-95467AF6C5E2}"/>
              </a:ext>
            </a:extLst>
          </p:cNvPr>
          <p:cNvSpPr txBox="1"/>
          <p:nvPr/>
        </p:nvSpPr>
        <p:spPr>
          <a:xfrm>
            <a:off x="3571397" y="3865904"/>
            <a:ext cx="295533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Růst epidemie se zvládnutelnými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zdravotními dopady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0C1AF043-1F36-4272-AF17-A5089DA30AD8}"/>
              </a:ext>
            </a:extLst>
          </p:cNvPr>
          <p:cNvSpPr txBox="1"/>
          <p:nvPr/>
        </p:nvSpPr>
        <p:spPr>
          <a:xfrm>
            <a:off x="3359671" y="5941027"/>
            <a:ext cx="273632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vývoj s významnými zdravotními dopady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40200BB-4270-434B-BBB8-67C0715BB54F}"/>
              </a:ext>
            </a:extLst>
          </p:cNvPr>
          <p:cNvSpPr txBox="1"/>
          <p:nvPr/>
        </p:nvSpPr>
        <p:spPr>
          <a:xfrm rot="16200000">
            <a:off x="-1461095" y="3431759"/>
            <a:ext cx="342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Základní vstupní předpoklady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F32C9EF2-C84B-4B32-9F4F-7511B93DE62B}"/>
              </a:ext>
            </a:extLst>
          </p:cNvPr>
          <p:cNvSpPr/>
          <p:nvPr/>
        </p:nvSpPr>
        <p:spPr>
          <a:xfrm>
            <a:off x="466095" y="4185307"/>
            <a:ext cx="2176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Plná mobilita obyvatel a  rozvolnění plošných opatření. </a:t>
            </a:r>
          </a:p>
        </p:txBody>
      </p:sp>
    </p:spTree>
    <p:extLst>
      <p:ext uri="{BB962C8B-B14F-4D97-AF65-F5344CB8AC3E}">
        <p14:creationId xmlns:p14="http://schemas.microsoft.com/office/powerpoint/2010/main" val="2999882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18010"/>
            <a:ext cx="1188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Detailnější popis scénářů vývoje 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37A8AB35-7AF2-4DC5-8CA3-E02C8D805D36}"/>
              </a:ext>
            </a:extLst>
          </p:cNvPr>
          <p:cNvSpPr/>
          <p:nvPr/>
        </p:nvSpPr>
        <p:spPr>
          <a:xfrm>
            <a:off x="2271209" y="1395642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938C5989-E24C-42AB-885C-845A5C4E8CB2}"/>
              </a:ext>
            </a:extLst>
          </p:cNvPr>
          <p:cNvSpPr/>
          <p:nvPr/>
        </p:nvSpPr>
        <p:spPr>
          <a:xfrm>
            <a:off x="5566088" y="1372459"/>
            <a:ext cx="187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283C6836-9C4D-46E7-9F13-1E5777E83D0F}"/>
              </a:ext>
            </a:extLst>
          </p:cNvPr>
          <p:cNvSpPr/>
          <p:nvPr/>
        </p:nvSpPr>
        <p:spPr>
          <a:xfrm>
            <a:off x="8595146" y="1375606"/>
            <a:ext cx="17065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III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6ECD082-5F6B-4480-BA6D-1D51EA6F85BE}"/>
              </a:ext>
            </a:extLst>
          </p:cNvPr>
          <p:cNvSpPr txBox="1"/>
          <p:nvPr/>
        </p:nvSpPr>
        <p:spPr>
          <a:xfrm>
            <a:off x="2347028" y="1785652"/>
            <a:ext cx="1803963" cy="307777"/>
          </a:xfrm>
          <a:prstGeom prst="rect">
            <a:avLst/>
          </a:prstGeom>
          <a:solidFill>
            <a:srgbClr val="3333C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Kontrolovatelný vývoj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C754B44-CBEC-406A-BBED-B202F3FBA0B9}"/>
              </a:ext>
            </a:extLst>
          </p:cNvPr>
          <p:cNvSpPr txBox="1"/>
          <p:nvPr/>
        </p:nvSpPr>
        <p:spPr>
          <a:xfrm>
            <a:off x="5566088" y="1785651"/>
            <a:ext cx="180396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Realistický scénář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DFFD679-8282-49D1-82B7-5771FABB08FE}"/>
              </a:ext>
            </a:extLst>
          </p:cNvPr>
          <p:cNvSpPr txBox="1"/>
          <p:nvPr/>
        </p:nvSpPr>
        <p:spPr>
          <a:xfrm>
            <a:off x="9018809" y="1785651"/>
            <a:ext cx="180396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3C00745-6571-4FB9-891D-4CDB4C86E972}"/>
              </a:ext>
            </a:extLst>
          </p:cNvPr>
          <p:cNvSpPr/>
          <p:nvPr/>
        </p:nvSpPr>
        <p:spPr>
          <a:xfrm>
            <a:off x="91632" y="2349608"/>
            <a:ext cx="17168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DEFINIČNÍ PARAMETRY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64F82FC3-A028-4CF2-B670-5065F99B535D}"/>
              </a:ext>
            </a:extLst>
          </p:cNvPr>
          <p:cNvSpPr/>
          <p:nvPr/>
        </p:nvSpPr>
        <p:spPr>
          <a:xfrm>
            <a:off x="93306" y="4593847"/>
            <a:ext cx="17168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INDIKÁTORY DOPADU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B9CBD08B-B3D0-4E9F-8E11-06D14079A1D8}"/>
              </a:ext>
            </a:extLst>
          </p:cNvPr>
          <p:cNvSpPr/>
          <p:nvPr/>
        </p:nvSpPr>
        <p:spPr>
          <a:xfrm>
            <a:off x="2172358" y="2426553"/>
            <a:ext cx="2903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Vysoká proočkovanost (&gt; 80% v populaci 16+; &gt; 90% v populaci 65+)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Trvalá ochrana daná vakcinací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33D732FE-7AAE-40E4-ACD3-10CE189E228D}"/>
              </a:ext>
            </a:extLst>
          </p:cNvPr>
          <p:cNvSpPr/>
          <p:nvPr/>
        </p:nvSpPr>
        <p:spPr>
          <a:xfrm>
            <a:off x="5439747" y="2426553"/>
            <a:ext cx="29764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Snížená proočkovanost (cca 70% v populaci 16+; cca 80% v populaci 65+)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 25% ztráty ochrany dané vakcinací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7A579F55-E22D-4CFF-941E-66FA8D762810}"/>
              </a:ext>
            </a:extLst>
          </p:cNvPr>
          <p:cNvSpPr/>
          <p:nvPr/>
        </p:nvSpPr>
        <p:spPr>
          <a:xfrm>
            <a:off x="8738885" y="2431420"/>
            <a:ext cx="33598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Nízká proočkovanost (&lt; 70% v populaci 16+; potenciál zásahu zranitelných skupin; &gt;35% riziko ztráty ochrany dané vakcinací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8691B084-A735-4301-832C-E999DEDEB2C6}"/>
              </a:ext>
            </a:extLst>
          </p:cNvPr>
          <p:cNvSpPr/>
          <p:nvPr/>
        </p:nvSpPr>
        <p:spPr>
          <a:xfrm>
            <a:off x="1808465" y="3683619"/>
            <a:ext cx="32673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záchyty nákazy: do 75/100 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testů: &lt; 4 – 5%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dlouhodobě neroste, ideálně =1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nebo &lt;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Nízký zásah zranitelných skupin, 7 denní záchyty v populaci 65+ nižší než 25/100tis.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Příjmy do nemocnic: &lt; 20 denně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Funkční kapacita JIP: &gt; 40% celkové kapacity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Obsazenost JIP pacienty s COVID-19: do 3% celkové kapacity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1F69EBB7-01C2-43D1-BCBF-DE3A1A1FEC35}"/>
              </a:ext>
            </a:extLst>
          </p:cNvPr>
          <p:cNvSpPr/>
          <p:nvPr/>
        </p:nvSpPr>
        <p:spPr>
          <a:xfrm>
            <a:off x="5427923" y="3683619"/>
            <a:ext cx="29882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záchyty nákazy: &gt;75 až 200 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testů: &gt; 5 – 10%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dlouhodobě &gt; 1,3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záchyty v populaci 65+:  do 100 /100tis.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Příjmy do nemocnic: do 70 denně, rostoucí trend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Funkční kapacita JIP: &lt; 30% celkové kapacity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Obsazenost JIP pacienty s COVID-19: do 15% celkové kapacity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BD64C4F6-5678-4855-A3E2-FF1D66933085}"/>
              </a:ext>
            </a:extLst>
          </p:cNvPr>
          <p:cNvSpPr/>
          <p:nvPr/>
        </p:nvSpPr>
        <p:spPr>
          <a:xfrm>
            <a:off x="8696325" y="3683619"/>
            <a:ext cx="33598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záchyty nákazy: &gt;200/100 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testů: &gt; 10%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dlouhodobě &gt; 1,5, rostoucí trend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záchyty v populaci 65+ vyšší než 100/100tis.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Příjmy do nemocnic: &gt; 70 denně, rostoucí trend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Funkční kapacita JIP: &lt; 20% celkové kapacity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obsazenost JIP pacienty s COVID-19: &gt; 15% celkové kapacity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CFA1071-57C8-4E0E-9838-ADE72D2E5E00}"/>
              </a:ext>
            </a:extLst>
          </p:cNvPr>
          <p:cNvSpPr txBox="1"/>
          <p:nvPr/>
        </p:nvSpPr>
        <p:spPr>
          <a:xfrm>
            <a:off x="310211" y="578946"/>
            <a:ext cx="11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Hodnocení vývoje je nezbytně multidimenzionální. Různé indikátory mají různou výpovědní hodnotu.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 všechny indikátory musí nabývat rizikových hodnot ve stejném čase.  </a:t>
            </a:r>
          </a:p>
        </p:txBody>
      </p:sp>
    </p:spTree>
    <p:extLst>
      <p:ext uri="{BB962C8B-B14F-4D97-AF65-F5344CB8AC3E}">
        <p14:creationId xmlns:p14="http://schemas.microsoft.com/office/powerpoint/2010/main" val="57622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000" b="1" kern="0" dirty="0">
                <a:solidFill>
                  <a:srgbClr val="C00000"/>
                </a:solidFill>
                <a:latin typeface="Calibri" panose="020F0502020204030204"/>
              </a:rPr>
              <a:t>Vybrané mezinárodní zdroje a systém hodnocení rizika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27006D7-B80A-45F2-A134-3B6DFC037BB3}"/>
              </a:ext>
            </a:extLst>
          </p:cNvPr>
          <p:cNvSpPr txBox="1"/>
          <p:nvPr/>
        </p:nvSpPr>
        <p:spPr>
          <a:xfrm flipH="1">
            <a:off x="152773" y="507221"/>
            <a:ext cx="11886453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cs-CZ" sz="1400" b="1" dirty="0">
                <a:ea typeface="Calibri" panose="020F0502020204030204" pitchFamily="34" charset="0"/>
                <a:cs typeface="Arial" panose="020B0604020202020204" pitchFamily="34" charset="0"/>
              </a:rPr>
              <a:t>Český systém hodnocení a sada hlavních sledovaných indikátorů vychází z publikované praxe a zkušeností řady států a jsou koncipovány tak, aby byly s mezinárodně uplatňovanými systém kompatibilní. Hraniční hodnoty rizikových faktorů jsou nastavovány obdobně jako v okolních státech, zejména v Německu či Rakousku (např.: </a:t>
            </a:r>
            <a:r>
              <a:rPr lang="cs-CZ" sz="1400" b="1" dirty="0"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https://www.rki.de/DE/Content/InfAZ/N/Neuartiges_Coronavirus/Downloads/Stufenplan.pdf?__blob=</a:t>
            </a:r>
            <a:r>
              <a:rPr lang="cs-CZ" sz="1400" b="1" dirty="0" err="1"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publicationFile</a:t>
            </a:r>
            <a:r>
              <a:rPr lang="cs-CZ" sz="1400" b="1" dirty="0"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cs-CZ" sz="14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147D9F39-BE2F-45FD-9EC9-3B7698665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51721"/>
              </p:ext>
            </p:extLst>
          </p:nvPr>
        </p:nvGraphicFramePr>
        <p:xfrm>
          <a:off x="376236" y="1267619"/>
          <a:ext cx="11510963" cy="294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677">
                  <a:extLst>
                    <a:ext uri="{9D8B030D-6E8A-4147-A177-3AD203B41FA5}">
                      <a16:colId xmlns:a16="http://schemas.microsoft.com/office/drawing/2014/main" val="2782797213"/>
                    </a:ext>
                  </a:extLst>
                </a:gridCol>
                <a:gridCol w="2141818">
                  <a:extLst>
                    <a:ext uri="{9D8B030D-6E8A-4147-A177-3AD203B41FA5}">
                      <a16:colId xmlns:a16="http://schemas.microsoft.com/office/drawing/2014/main" val="4030723187"/>
                    </a:ext>
                  </a:extLst>
                </a:gridCol>
                <a:gridCol w="1933467">
                  <a:extLst>
                    <a:ext uri="{9D8B030D-6E8A-4147-A177-3AD203B41FA5}">
                      <a16:colId xmlns:a16="http://schemas.microsoft.com/office/drawing/2014/main" val="1320410601"/>
                    </a:ext>
                  </a:extLst>
                </a:gridCol>
                <a:gridCol w="2246952">
                  <a:extLst>
                    <a:ext uri="{9D8B030D-6E8A-4147-A177-3AD203B41FA5}">
                      <a16:colId xmlns:a16="http://schemas.microsoft.com/office/drawing/2014/main" val="2888909284"/>
                    </a:ext>
                  </a:extLst>
                </a:gridCol>
                <a:gridCol w="3886049">
                  <a:extLst>
                    <a:ext uri="{9D8B030D-6E8A-4147-A177-3AD203B41FA5}">
                      <a16:colId xmlns:a16="http://schemas.microsoft.com/office/drawing/2014/main" val="4095042"/>
                    </a:ext>
                  </a:extLst>
                </a:gridCol>
              </a:tblGrid>
              <a:tr h="2945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Stát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Odkaz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Úrovně/stupně/fáze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Typ užití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Příklady kritérií/indikátorů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val="1769384487"/>
                  </a:ext>
                </a:extLst>
              </a:tr>
            </a:tbl>
          </a:graphicData>
        </a:graphic>
      </p:graphicFrame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7091D403-E032-435C-96CE-A21593591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73791"/>
              </p:ext>
            </p:extLst>
          </p:nvPr>
        </p:nvGraphicFramePr>
        <p:xfrm>
          <a:off x="376236" y="1634622"/>
          <a:ext cx="11510965" cy="2529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678">
                  <a:extLst>
                    <a:ext uri="{9D8B030D-6E8A-4147-A177-3AD203B41FA5}">
                      <a16:colId xmlns:a16="http://schemas.microsoft.com/office/drawing/2014/main" val="1525013167"/>
                    </a:ext>
                  </a:extLst>
                </a:gridCol>
                <a:gridCol w="2141821">
                  <a:extLst>
                    <a:ext uri="{9D8B030D-6E8A-4147-A177-3AD203B41FA5}">
                      <a16:colId xmlns:a16="http://schemas.microsoft.com/office/drawing/2014/main" val="2126490889"/>
                    </a:ext>
                  </a:extLst>
                </a:gridCol>
                <a:gridCol w="1933466">
                  <a:extLst>
                    <a:ext uri="{9D8B030D-6E8A-4147-A177-3AD203B41FA5}">
                      <a16:colId xmlns:a16="http://schemas.microsoft.com/office/drawing/2014/main" val="2933783150"/>
                    </a:ext>
                  </a:extLst>
                </a:gridCol>
                <a:gridCol w="2246951">
                  <a:extLst>
                    <a:ext uri="{9D8B030D-6E8A-4147-A177-3AD203B41FA5}">
                      <a16:colId xmlns:a16="http://schemas.microsoft.com/office/drawing/2014/main" val="2972410113"/>
                    </a:ext>
                  </a:extLst>
                </a:gridCol>
                <a:gridCol w="3886049">
                  <a:extLst>
                    <a:ext uri="{9D8B030D-6E8A-4147-A177-3AD203B41FA5}">
                      <a16:colId xmlns:a16="http://schemas.microsoft.com/office/drawing/2014/main" val="2148795743"/>
                    </a:ext>
                  </a:extLst>
                </a:gridCol>
              </a:tblGrid>
              <a:tr h="40279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Německo (Ne)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900" u="sng" dirty="0">
                          <a:effectLst/>
                          <a:hlinkClick r:id="rId4"/>
                        </a:rPr>
                        <a:t>https://www.gesetze-im-internet.de/ifsg/__28a.html</a:t>
                      </a:r>
                      <a:r>
                        <a:rPr lang="cs-CZ" sz="900" u="sng" dirty="0">
                          <a:effectLst/>
                        </a:rPr>
                        <a:t> </a:t>
                      </a:r>
                      <a:endParaRPr lang="cs-C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3 základní úrovně hodnocení 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Prahové hodnoty a jejich vliv na typ opatření jsou ukotveny v zákoně. 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Zejména 7denní počet nově pozitivních na 100 000 obyvatel (</a:t>
                      </a:r>
                      <a:r>
                        <a:rPr lang="cs-CZ" sz="1100" b="0" dirty="0" err="1">
                          <a:solidFill>
                            <a:schemeClr val="tx1"/>
                          </a:solidFill>
                          <a:effectLst/>
                        </a:rPr>
                        <a:t>cut-off</a:t>
                      </a: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 35/50), kapacity JIP, příjmy do nemocnic, doplňkově R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63693"/>
                  </a:ext>
                </a:extLst>
              </a:tr>
              <a:tr h="4295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Nizozemsko (Ni)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900" u="sng" dirty="0">
                          <a:effectLst/>
                          <a:hlinkClick r:id="rId5"/>
                        </a:rPr>
                        <a:t>https://coronadashboard.government.nl/</a:t>
                      </a:r>
                      <a:endParaRPr lang="cs-C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Stanoveny 4 úrovně rizika (</a:t>
                      </a:r>
                      <a:r>
                        <a:rPr lang="cs-CZ" sz="1100" dirty="0" err="1">
                          <a:solidFill>
                            <a:schemeClr val="tx1"/>
                          </a:solidFill>
                          <a:effectLst/>
                        </a:rPr>
                        <a:t>Caution</a:t>
                      </a: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cs-CZ" sz="1100" dirty="0" err="1">
                          <a:solidFill>
                            <a:schemeClr val="tx1"/>
                          </a:solidFill>
                          <a:effectLst/>
                        </a:rPr>
                        <a:t>Concern</a:t>
                      </a: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cs-CZ" sz="1100" dirty="0" err="1">
                          <a:solidFill>
                            <a:schemeClr val="tx1"/>
                          </a:solidFill>
                          <a:effectLst/>
                        </a:rPr>
                        <a:t>Serious</a:t>
                      </a: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, Severe).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Kritéria jsou indikativní, rozhoduje se komplexně.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7denní počet pozitivních na 100 tisíc obyvatel (hranice 50/150/250), Počty pozitivních, R, Hospitalizovaní (JIP), Pozitivní v zařízeních sociální péče atd.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10136"/>
                  </a:ext>
                </a:extLst>
              </a:tr>
              <a:tr h="83151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Nový Zéland (NZ)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900" u="sng" dirty="0">
                          <a:effectLst/>
                          <a:hlinkClick r:id="rId6"/>
                        </a:rPr>
                        <a:t>https://covid19.govt.nz/alert-system/about-the-alert-system/</a:t>
                      </a:r>
                      <a:endParaRPr lang="cs-C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4 stupně pohotovosti (</a:t>
                      </a:r>
                      <a:r>
                        <a:rPr lang="cs-CZ" sz="1100" dirty="0" err="1">
                          <a:solidFill>
                            <a:schemeClr val="tx1"/>
                          </a:solidFill>
                          <a:effectLst/>
                        </a:rPr>
                        <a:t>Prepare</a:t>
                      </a: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cs-CZ" sz="1100" dirty="0" err="1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cs-CZ" sz="1100" dirty="0" err="1">
                          <a:solidFill>
                            <a:schemeClr val="tx1"/>
                          </a:solidFill>
                          <a:effectLst/>
                        </a:rPr>
                        <a:t>Restrict</a:t>
                      </a: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, Lockdown).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O přesunech mezi stupni může rozhodovat vedení města, teritoria, regionu, či celé země. Nejsou jasně dané hranice přechodů mezi stupni.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Posuzuje se míra komunitního přenosu, počty aktivních clusterů, míra potlačování onemocnění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37153"/>
                  </a:ext>
                </a:extLst>
              </a:tr>
              <a:tr h="79219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Skotsko (S)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900" u="sng" dirty="0">
                          <a:effectLst/>
                          <a:hlinkClick r:id="rId7"/>
                        </a:rPr>
                        <a:t>https://www.gov.scot/publications/coronavirus-covid-19-allocation-of-levels-to-local-authorities-1-december-2020/#Evidence%20paper</a:t>
                      </a:r>
                      <a:endParaRPr lang="cs-C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4 úrovně rizika.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Informace z kritických indikátorů jsou zváženy a pro okresy jsou stanoveny jedna ze čtyř úrovní rizika.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</a:rPr>
                        <a:t>Stanoveno 5 kritických indikátorů: 7denní počty pozitivních, 7denní pozitivita testů, Předpověď počtů pozitivních, Předpověď využití lůžek, Předpověď využití lůžek JIP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22" marR="56922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18924"/>
                  </a:ext>
                </a:extLst>
              </a:tr>
            </a:tbl>
          </a:graphicData>
        </a:graphic>
      </p:graphicFrame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BA5B2AD-62EC-4A36-929E-05A9BB4FE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58709"/>
              </p:ext>
            </p:extLst>
          </p:nvPr>
        </p:nvGraphicFramePr>
        <p:xfrm>
          <a:off x="376236" y="4126821"/>
          <a:ext cx="11510964" cy="2686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114">
                  <a:extLst>
                    <a:ext uri="{9D8B030D-6E8A-4147-A177-3AD203B41FA5}">
                      <a16:colId xmlns:a16="http://schemas.microsoft.com/office/drawing/2014/main" val="190789447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1324614286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6814074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004873764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459693030"/>
                    </a:ext>
                  </a:extLst>
                </a:gridCol>
              </a:tblGrid>
              <a:tr h="826179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USA, Connecticut (UC)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800" u="sng" dirty="0">
                          <a:effectLst/>
                          <a:hlinkClick r:id="rId8"/>
                        </a:rPr>
                        <a:t>https://portal.ct.gov/DPH/Press-Room/Press-Releases---2020/DPH-Issues-New-Weekly-COVID-19-Alert-System-with-Guidance-for-Municipal-Response</a:t>
                      </a:r>
                      <a:r>
                        <a:rPr lang="cs-CZ" sz="800" u="sng" dirty="0">
                          <a:effectLst/>
                        </a:rPr>
                        <a:t> </a:t>
                      </a:r>
                      <a:endParaRPr lang="cs-C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4 stupně rizika.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Indikátor má stanovené prahové hodnoty. Stupně doprovází pokyny na úrovni obcí k doporučeným akcím pro obyvatele a instituce.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b="0" dirty="0">
                          <a:solidFill>
                            <a:schemeClr val="tx1"/>
                          </a:solidFill>
                          <a:effectLst/>
                        </a:rPr>
                        <a:t>14denní průměrný denní výskyt případů na 100 000 obyvatel</a:t>
                      </a:r>
                      <a:endParaRPr lang="cs-C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20229"/>
                  </a:ext>
                </a:extLst>
              </a:tr>
              <a:tr h="854569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USA, Severní Karolína (US)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800" u="sng" dirty="0">
                          <a:effectLst/>
                          <a:hlinkClick r:id="rId9"/>
                        </a:rPr>
                        <a:t>https://files.nc.gov/covid/documents/dashboard/COVID-19-County-Alert-System-Report.pdf</a:t>
                      </a:r>
                      <a:r>
                        <a:rPr lang="cs-CZ" sz="800" u="sng" dirty="0">
                          <a:effectLst/>
                        </a:rPr>
                        <a:t> </a:t>
                      </a:r>
                      <a:endParaRPr lang="cs-C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3 stupně rizika.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Indikátory mají stanovené prahové hodnoty, hodnotí se předchozí dva týdny. Pokud dochází k výraznému zhoršení, vláda může zavést přísnější stupeň i dříve. 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Počet nových případů za 14 dní na 100 000 obyvatel, Procento pozitivních testů za 14 dní , Dopad na nemocniční kapacity za 14 dní (procento hospitalizací, nedostatek personálu, …)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89191"/>
                  </a:ext>
                </a:extLst>
              </a:tr>
              <a:tr h="89850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</a:rPr>
                        <a:t>USA, Washington DC (UW)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800" u="sng" dirty="0">
                          <a:effectLst/>
                          <a:hlinkClick r:id="rId10"/>
                        </a:rPr>
                        <a:t>https://coronavirus.dc.gov/page/reopening-metrics</a:t>
                      </a:r>
                      <a:endParaRPr lang="cs-C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4 fáze rozvolnění odvozené z metrik.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4 kritéria (komunitní šíření, kapacita zdravotního systému, kapacita veřejně-zdravotnického systému, angažovanost komunity) se svými prahovými hodnotami udávají přechody mezi fázemi.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100" dirty="0">
                          <a:effectLst/>
                        </a:rPr>
                        <a:t>Počty pozitivních, R, pozitivita, počty z kontaktů v karanténě, Kapacita nemocnic, Úspěšnost trasování, Počet poskytnutých kontaktů, instalace oficiální aplikace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57" marR="4695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22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37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50869" y="897454"/>
            <a:ext cx="3326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LOGISTIKA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C4938461-0B83-4D40-9212-EBDAB161A591}"/>
              </a:ext>
            </a:extLst>
          </p:cNvPr>
          <p:cNvSpPr/>
          <p:nvPr/>
        </p:nvSpPr>
        <p:spPr>
          <a:xfrm>
            <a:off x="72398" y="1725385"/>
            <a:ext cx="316801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Diskriminační PCR (% z pozitivních, 7 denní průměr)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Trasované případy (%)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vyřešené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případy z pozitivních do 24h (%; za 7 dní)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7denní průměrný počet hlášených kontaktů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Ukončené základní očkování (%): celá populace, populace 16+, 65+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Posilující dávka (% osob, které mají nárok)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PCR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ů 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klinicky a diagnosticky indikovaných testů /100 tis. obyv.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DA0BCFD0-73F7-4008-9028-D76EFC152194}"/>
              </a:ext>
            </a:extLst>
          </p:cNvPr>
          <p:cNvSpPr/>
          <p:nvPr/>
        </p:nvSpPr>
        <p:spPr>
          <a:xfrm>
            <a:off x="4041526" y="1236008"/>
            <a:ext cx="2983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UKAZATELE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E52BFD5-049A-490E-8DCA-E22F6FB8CE24}"/>
              </a:ext>
            </a:extLst>
          </p:cNvPr>
          <p:cNvSpPr/>
          <p:nvPr/>
        </p:nvSpPr>
        <p:spPr>
          <a:xfrm>
            <a:off x="7938742" y="1236008"/>
            <a:ext cx="3783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 DOPAD COVID-19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E30E596-1F26-4643-B6BC-D3AB0BB31AD9}"/>
              </a:ext>
            </a:extLst>
          </p:cNvPr>
          <p:cNvSpPr/>
          <p:nvPr/>
        </p:nvSpPr>
        <p:spPr>
          <a:xfrm>
            <a:off x="4098676" y="1795382"/>
            <a:ext cx="3221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hodnota R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88E0A35-C432-490F-ABAD-E5A2CA4329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4940" y="1795382"/>
            <a:ext cx="41770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               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funkční kapacita JIP (% celkové kapacity)*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celkem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pacientů na UPV/ECMO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Obložnost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JIP pacienty s COVID-19 v % aktuální celkové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apacity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E53F66A3-BC4D-419E-B8C1-775BBDE263FB}"/>
              </a:ext>
            </a:extLst>
          </p:cNvPr>
          <p:cNvSpPr txBox="1"/>
          <p:nvPr/>
        </p:nvSpPr>
        <p:spPr>
          <a:xfrm>
            <a:off x="72398" y="6541417"/>
            <a:ext cx="1190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Dostupná (plně funkční) kapacita lůžek JIP dle Národního dispečinku lůžkové péče; ** Celková kapacita lůžkového fondu (smluvní počet lůžek)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ravá složená závorka 3">
            <a:extLst>
              <a:ext uri="{FF2B5EF4-FFF2-40B4-BE49-F238E27FC236}">
                <a16:creationId xmlns:a16="http://schemas.microsoft.com/office/drawing/2014/main" id="{8DF25E5A-52A3-44CF-A272-4C807F54B461}"/>
              </a:ext>
            </a:extLst>
          </p:cNvPr>
          <p:cNvSpPr/>
          <p:nvPr/>
        </p:nvSpPr>
        <p:spPr>
          <a:xfrm rot="5400000">
            <a:off x="7620185" y="2183171"/>
            <a:ext cx="430885" cy="56906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B347889-2D32-497A-B407-E0FC4A9593D7}"/>
              </a:ext>
            </a:extLst>
          </p:cNvPr>
          <p:cNvSpPr txBox="1"/>
          <p:nvPr/>
        </p:nvSpPr>
        <p:spPr>
          <a:xfrm>
            <a:off x="4946512" y="5287324"/>
            <a:ext cx="579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2060"/>
                </a:solidFill>
              </a:rPr>
              <a:t>Klíčové indikátory jsou hodnoceny na celkové populaci </a:t>
            </a:r>
          </a:p>
          <a:p>
            <a:pPr algn="ctr"/>
            <a:r>
              <a:rPr lang="cs-CZ" dirty="0">
                <a:solidFill>
                  <a:srgbClr val="002060"/>
                </a:solidFill>
              </a:rPr>
              <a:t>a dále odděleně u osob neočkovaných, po dokončeném základním očkování a u osob s posilující dávkou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4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123067"/>
            <a:ext cx="1188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indikátory pro hodnocení stavu epidemie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03599FD-4FB1-4418-8DFD-122D2ED7BAE9}"/>
              </a:ext>
            </a:extLst>
          </p:cNvPr>
          <p:cNvSpPr txBox="1"/>
          <p:nvPr/>
        </p:nvSpPr>
        <p:spPr>
          <a:xfrm>
            <a:off x="499009" y="874455"/>
            <a:ext cx="112485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Vybrané indikátory slouží ke komplexnímu posouzení hlavních faktorů určujících funkčnost a kapacity u procesů kontrolujících epidemii (diagnostika, testování, trasování, vakcinace), a dále určujících dynamiku populačního vývoje virové nálože a jejího zdravotního dopadu, včetně zátěže nemocnic. Zahrnuty jsou zejména indikátory, které mají konkrétní číselnou náplň a lze u nich nastavovat hranice pro rizikové hodnoty. Stupeň rizika u každého parametru určuje jednak dosažená absolutní hodnota a časový trend za určité sledované období. V časovém hodnocení je sledována jednak absolutní změna v čase (typicky za 7 nebo 14 uplynulých dní), dále konzistence časového trendu (zejména jde-li o setrvalý kontinuální růst) a také relativní výše jednotlivých přírůstků či poklesů mezi časovými body (významný ukazatele zesilování růstu či zpomalování poklesu hodnot).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000" dirty="0"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000" dirty="0"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000" dirty="0"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Ukazatele jsou uspořádány do skupin, které pokrývají všechny klíčové dimenze hodnocení </a:t>
            </a:r>
          </a:p>
        </p:txBody>
      </p:sp>
      <p:sp>
        <p:nvSpPr>
          <p:cNvPr id="4" name="Šipka: dolů 3">
            <a:extLst>
              <a:ext uri="{FF2B5EF4-FFF2-40B4-BE49-F238E27FC236}">
                <a16:creationId xmlns:a16="http://schemas.microsoft.com/office/drawing/2014/main" id="{2A0BA060-CC64-49C3-BB13-424EFC3110E8}"/>
              </a:ext>
            </a:extLst>
          </p:cNvPr>
          <p:cNvSpPr/>
          <p:nvPr/>
        </p:nvSpPr>
        <p:spPr>
          <a:xfrm>
            <a:off x="5229940" y="4007795"/>
            <a:ext cx="1903444" cy="636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5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1569" y="1993102"/>
            <a:ext cx="3326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LOGISTIKA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C4938461-0B83-4D40-9212-EBDAB161A591}"/>
              </a:ext>
            </a:extLst>
          </p:cNvPr>
          <p:cNvSpPr/>
          <p:nvPr/>
        </p:nvSpPr>
        <p:spPr>
          <a:xfrm>
            <a:off x="74302" y="2733486"/>
            <a:ext cx="316801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Diskriminační PCR (% z pozitivních, 7 denní průměr)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Trasované případy (%)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vyřešené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případy z pozitivních do 24h (%; za 7 dní)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7denní průměrný počet hlášených kontaktů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Ukončené základní očkování (%): celá populace, populace 16+, 65+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Posilující dávka (% osob, které mají nárok)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PCR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ů 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klinicky a diagnosticky indikovaných testů /100 tis. obyv.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DA0BCFD0-73F7-4008-9028-D76EFC152194}"/>
              </a:ext>
            </a:extLst>
          </p:cNvPr>
          <p:cNvSpPr/>
          <p:nvPr/>
        </p:nvSpPr>
        <p:spPr>
          <a:xfrm>
            <a:off x="3617601" y="629222"/>
            <a:ext cx="2983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UKAZATELE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E52BFD5-049A-490E-8DCA-E22F6FB8CE24}"/>
              </a:ext>
            </a:extLst>
          </p:cNvPr>
          <p:cNvSpPr/>
          <p:nvPr/>
        </p:nvSpPr>
        <p:spPr>
          <a:xfrm>
            <a:off x="3617601" y="3631240"/>
            <a:ext cx="3783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 DOPAD COVID-19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E30E596-1F26-4643-B6BC-D3AB0BB31AD9}"/>
              </a:ext>
            </a:extLst>
          </p:cNvPr>
          <p:cNvSpPr/>
          <p:nvPr/>
        </p:nvSpPr>
        <p:spPr>
          <a:xfrm>
            <a:off x="3674751" y="964859"/>
            <a:ext cx="3221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hodnota R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88E0A35-C432-490F-ABAD-E5A2CA4329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799" y="3966877"/>
            <a:ext cx="41770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               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funkční kapacita JIP (% celkové kapacity)*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celkem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pacientů na UPV/ECMO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Obložnost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JIP pacienty s COVID-19 v % celkové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apacity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F139F39-ED57-4C2F-A850-CD97352824B3}"/>
              </a:ext>
            </a:extLst>
          </p:cNvPr>
          <p:cNvSpPr/>
          <p:nvPr/>
        </p:nvSpPr>
        <p:spPr>
          <a:xfrm>
            <a:off x="8145182" y="1279184"/>
            <a:ext cx="3889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 DOKONČENÝM OČKOVÁNÍM, BOOSTEREM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CE776797-17C7-4A17-BD5F-FFD4924A80DC}"/>
              </a:ext>
            </a:extLst>
          </p:cNvPr>
          <p:cNvSpPr/>
          <p:nvPr/>
        </p:nvSpPr>
        <p:spPr>
          <a:xfrm>
            <a:off x="8116606" y="2013625"/>
            <a:ext cx="388940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 v celé populaci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 s dokončeným očkováním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Šipka: doprava 50">
            <a:extLst>
              <a:ext uri="{FF2B5EF4-FFF2-40B4-BE49-F238E27FC236}">
                <a16:creationId xmlns:a16="http://schemas.microsoft.com/office/drawing/2014/main" id="{7669635F-69F6-40FC-9E0D-B498AEC34BE3}"/>
              </a:ext>
            </a:extLst>
          </p:cNvPr>
          <p:cNvSpPr/>
          <p:nvPr/>
        </p:nvSpPr>
        <p:spPr>
          <a:xfrm rot="19361708">
            <a:off x="2800956" y="14950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Šipka: doprava 51">
            <a:extLst>
              <a:ext uri="{FF2B5EF4-FFF2-40B4-BE49-F238E27FC236}">
                <a16:creationId xmlns:a16="http://schemas.microsoft.com/office/drawing/2014/main" id="{DAD487BE-DFC0-415D-96AC-68FD38AFA819}"/>
              </a:ext>
            </a:extLst>
          </p:cNvPr>
          <p:cNvSpPr/>
          <p:nvPr/>
        </p:nvSpPr>
        <p:spPr>
          <a:xfrm rot="5400000">
            <a:off x="4489525" y="30546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Šipka: doprava 52">
            <a:extLst>
              <a:ext uri="{FF2B5EF4-FFF2-40B4-BE49-F238E27FC236}">
                <a16:creationId xmlns:a16="http://schemas.microsoft.com/office/drawing/2014/main" id="{A9FC6995-CE9C-48B3-A8FE-4FF6F9A79A48}"/>
              </a:ext>
            </a:extLst>
          </p:cNvPr>
          <p:cNvSpPr/>
          <p:nvPr/>
        </p:nvSpPr>
        <p:spPr>
          <a:xfrm>
            <a:off x="7400926" y="406435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Šipka: doprava 53">
            <a:extLst>
              <a:ext uri="{FF2B5EF4-FFF2-40B4-BE49-F238E27FC236}">
                <a16:creationId xmlns:a16="http://schemas.microsoft.com/office/drawing/2014/main" id="{ACC5C1B8-6468-4BF5-AE22-6DF507618EAD}"/>
              </a:ext>
            </a:extLst>
          </p:cNvPr>
          <p:cNvSpPr/>
          <p:nvPr/>
        </p:nvSpPr>
        <p:spPr>
          <a:xfrm>
            <a:off x="7288833" y="1663904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E53F66A3-BC4D-419E-B8C1-775BBDE263FB}"/>
              </a:ext>
            </a:extLst>
          </p:cNvPr>
          <p:cNvSpPr txBox="1"/>
          <p:nvPr/>
        </p:nvSpPr>
        <p:spPr>
          <a:xfrm>
            <a:off x="8272582" y="6211669"/>
            <a:ext cx="378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Dostupná (plně funkční) kapacita lůžek JIP dle Národního dispečinku lůžkové péče;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Celková kapacita lůžkového fondu (smluvní počet lůžek)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E097A2C-AACC-4705-B589-D4BEACC07071}"/>
              </a:ext>
            </a:extLst>
          </p:cNvPr>
          <p:cNvSpPr txBox="1"/>
          <p:nvPr/>
        </p:nvSpPr>
        <p:spPr>
          <a:xfrm rot="19444834">
            <a:off x="-36433" y="3061844"/>
            <a:ext cx="3724641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Testová kapacita</a:t>
            </a:r>
            <a:r>
              <a:rPr lang="cs-CZ" sz="300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522A74B-0E7B-4A4E-B8DF-C990BCCD88A9}"/>
              </a:ext>
            </a:extLst>
          </p:cNvPr>
          <p:cNvSpPr txBox="1"/>
          <p:nvPr/>
        </p:nvSpPr>
        <p:spPr>
          <a:xfrm rot="19444834">
            <a:off x="-80002" y="4022295"/>
            <a:ext cx="3724641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Efektivita trasování</a:t>
            </a:r>
            <a:r>
              <a:rPr lang="cs-CZ" sz="300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C9B8E3B-FC9F-4700-80C4-6A506ED70532}"/>
              </a:ext>
            </a:extLst>
          </p:cNvPr>
          <p:cNvSpPr txBox="1"/>
          <p:nvPr/>
        </p:nvSpPr>
        <p:spPr>
          <a:xfrm rot="19444834">
            <a:off x="-51133" y="5021518"/>
            <a:ext cx="3724641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Postup očkování</a:t>
            </a:r>
            <a:r>
              <a:rPr lang="cs-CZ" sz="300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35A082E-8B6D-4EA1-9797-DBACE1B0DB8E}"/>
              </a:ext>
            </a:extLst>
          </p:cNvPr>
          <p:cNvSpPr txBox="1"/>
          <p:nvPr/>
        </p:nvSpPr>
        <p:spPr>
          <a:xfrm rot="19444834">
            <a:off x="3556301" y="1600558"/>
            <a:ext cx="3724641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Prevalence nákaz</a:t>
            </a:r>
            <a:r>
              <a:rPr lang="cs-CZ" sz="300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EB0DFCA0-5296-41E7-8C59-51AFACED7A65}"/>
              </a:ext>
            </a:extLst>
          </p:cNvPr>
          <p:cNvSpPr txBox="1"/>
          <p:nvPr/>
        </p:nvSpPr>
        <p:spPr>
          <a:xfrm rot="19444834">
            <a:off x="3670695" y="3209987"/>
            <a:ext cx="3724641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Zásah zranitelných</a:t>
            </a:r>
            <a:r>
              <a:rPr lang="cs-CZ" sz="300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8F3FA0B-43BC-4F71-BCA6-EF53DD285495}"/>
              </a:ext>
            </a:extLst>
          </p:cNvPr>
          <p:cNvSpPr txBox="1"/>
          <p:nvPr/>
        </p:nvSpPr>
        <p:spPr>
          <a:xfrm rot="19444834">
            <a:off x="3741726" y="4617819"/>
            <a:ext cx="3724641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 dopady</a:t>
            </a:r>
            <a:r>
              <a:rPr lang="cs-CZ" sz="300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6DEAF47-75C3-41AD-9BEE-F74C089ED4B3}"/>
              </a:ext>
            </a:extLst>
          </p:cNvPr>
          <p:cNvSpPr txBox="1"/>
          <p:nvPr/>
        </p:nvSpPr>
        <p:spPr>
          <a:xfrm rot="19444834">
            <a:off x="8196245" y="2960837"/>
            <a:ext cx="393627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Udržitelnost ochrany vakcinací</a:t>
            </a:r>
            <a:r>
              <a:rPr lang="cs-CZ" sz="300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35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-40358"/>
            <a:ext cx="11886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indikátory pro hodnocení stavu epidemie pokrývají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všechny podstatné dimenze hodnocení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9B61D2E-5E95-453F-9E24-A8062B5A7142}"/>
              </a:ext>
            </a:extLst>
          </p:cNvPr>
          <p:cNvSpPr/>
          <p:nvPr/>
        </p:nvSpPr>
        <p:spPr>
          <a:xfrm>
            <a:off x="361436" y="2722293"/>
            <a:ext cx="35760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LOGISTIKA </a:t>
            </a:r>
            <a:r>
              <a:rPr lang="en-US" sz="2200" b="1" dirty="0">
                <a:solidFill>
                  <a:prstClr val="black"/>
                </a:solidFill>
                <a:latin typeface="Calibri" panose="020F0502020204030204"/>
              </a:rPr>
              <a:t>&amp;</a:t>
            </a:r>
            <a:r>
              <a:rPr lang="cs-CZ" sz="2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200" b="1" dirty="0">
                <a:solidFill>
                  <a:prstClr val="black"/>
                </a:solidFill>
                <a:latin typeface="Calibri" panose="020F0502020204030204"/>
              </a:rPr>
              <a:t>MANAGEMENT</a:t>
            </a:r>
            <a:r>
              <a:rPr lang="cs-CZ" sz="2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200" b="1" dirty="0">
                <a:solidFill>
                  <a:prstClr val="black"/>
                </a:solidFill>
                <a:latin typeface="Calibri" panose="020F0502020204030204"/>
              </a:rPr>
              <a:t>EPIDEMIE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475C3E1-1D76-4D6B-8858-7595CCF90257}"/>
              </a:ext>
            </a:extLst>
          </p:cNvPr>
          <p:cNvSpPr/>
          <p:nvPr/>
        </p:nvSpPr>
        <p:spPr>
          <a:xfrm>
            <a:off x="5024287" y="978998"/>
            <a:ext cx="31773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UKAZATELE</a:t>
            </a:r>
            <a:endParaRPr lang="en-US" sz="2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BC527E8-CE0D-4E89-92D7-87989084E70F}"/>
              </a:ext>
            </a:extLst>
          </p:cNvPr>
          <p:cNvSpPr/>
          <p:nvPr/>
        </p:nvSpPr>
        <p:spPr>
          <a:xfrm>
            <a:off x="5046057" y="5178692"/>
            <a:ext cx="29036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prstClr val="black"/>
                </a:solidFill>
                <a:latin typeface="Calibri" panose="020F0502020204030204"/>
              </a:rPr>
              <a:t>ZDRAVOTNÍ DOPAD</a:t>
            </a:r>
            <a:endParaRPr lang="en-US" sz="2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1E9E43B9-5E05-4CDE-8CC0-46A79954E5B3}"/>
              </a:ext>
            </a:extLst>
          </p:cNvPr>
          <p:cNvSpPr/>
          <p:nvPr/>
        </p:nvSpPr>
        <p:spPr>
          <a:xfrm>
            <a:off x="9587939" y="2673868"/>
            <a:ext cx="24681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prstClr val="black"/>
                </a:solidFill>
                <a:latin typeface="Calibri" panose="020F0502020204030204"/>
              </a:rPr>
              <a:t>OCHRANNÝ EFEKT VAKCINACE</a:t>
            </a:r>
            <a:endParaRPr lang="en-US" sz="2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83CA656C-5204-4886-AC50-A85F1FD63AC1}"/>
              </a:ext>
            </a:extLst>
          </p:cNvPr>
          <p:cNvSpPr txBox="1"/>
          <p:nvPr/>
        </p:nvSpPr>
        <p:spPr>
          <a:xfrm>
            <a:off x="438540" y="3491734"/>
            <a:ext cx="3247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Je prováděn dostatečný počet testů v relevantní struktuře? Neklesá testová kapacita, zejména pro PCR testy? Roste počet a podíl klinicky a diagnostiky indikovaných testů? Jsou reprezentativně prováděny testy umožňující záchyt nových variant viru nebo rizika importu? Jsou kapacity trasování dostatečné a neklesají? Postupuje očkování, zejména ve zranitelných skupinách obyvatel?  </a:t>
            </a:r>
            <a:endParaRPr lang="en-US" sz="12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E1F483B-0E8E-48BE-8308-C6307ED6B33D}"/>
              </a:ext>
            </a:extLst>
          </p:cNvPr>
          <p:cNvSpPr txBox="1"/>
          <p:nvPr/>
        </p:nvSpPr>
        <p:spPr>
          <a:xfrm>
            <a:off x="5089600" y="1409885"/>
            <a:ext cx="324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Jaká je celková (7denní kumulativní) virová zátěž populace měřená počtem diagnostikovaných nákaz a jaký je její vývoj v čase? Roste zátěž zranitelných skupin populace? Roste relativní pozitivita indikovaných testů (záchyty nákazy na jednotku realizovaných testů)? Narůstá počet diagnostikovaných se symptomy? </a:t>
            </a:r>
            <a:endParaRPr lang="en-US" sz="1200" dirty="0"/>
          </a:p>
        </p:txBody>
      </p:sp>
      <p:sp>
        <p:nvSpPr>
          <p:cNvPr id="5" name="Šipka: obousměrná svislá 4">
            <a:extLst>
              <a:ext uri="{FF2B5EF4-FFF2-40B4-BE49-F238E27FC236}">
                <a16:creationId xmlns:a16="http://schemas.microsoft.com/office/drawing/2014/main" id="{74512A7B-8FFA-45F5-888F-8E9A60C1A769}"/>
              </a:ext>
            </a:extLst>
          </p:cNvPr>
          <p:cNvSpPr/>
          <p:nvPr/>
        </p:nvSpPr>
        <p:spPr>
          <a:xfrm rot="3090847">
            <a:off x="3914923" y="1255193"/>
            <a:ext cx="363894" cy="15733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6F7C5E2-4A0C-4072-97B5-D4E90036066F}"/>
              </a:ext>
            </a:extLst>
          </p:cNvPr>
          <p:cNvSpPr txBox="1"/>
          <p:nvPr/>
        </p:nvSpPr>
        <p:spPr>
          <a:xfrm>
            <a:off x="5140016" y="5609579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Roste počet pacientů s těžkým průběhem nemoci? Promítají se počty nakažených do počtu hospitalizovaných? Roste obsazenost lůžek JIP v důsledku COVID? … a dosahuje úrovně omezující další elektivní nebo i akutní péči? Roste počet záchytů nákazy přímo v nemocnicích?</a:t>
            </a:r>
            <a:endParaRPr lang="en-US" sz="1200" dirty="0"/>
          </a:p>
        </p:txBody>
      </p:sp>
      <p:sp>
        <p:nvSpPr>
          <p:cNvPr id="15" name="Šipka: obousměrná svislá 14">
            <a:extLst>
              <a:ext uri="{FF2B5EF4-FFF2-40B4-BE49-F238E27FC236}">
                <a16:creationId xmlns:a16="http://schemas.microsoft.com/office/drawing/2014/main" id="{A8320F15-281F-4371-8104-D0186419AB9E}"/>
              </a:ext>
            </a:extLst>
          </p:cNvPr>
          <p:cNvSpPr/>
          <p:nvPr/>
        </p:nvSpPr>
        <p:spPr>
          <a:xfrm rot="7590175">
            <a:off x="3931991" y="4749797"/>
            <a:ext cx="363894" cy="15733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9872C36-4311-4375-B0CB-72498F06A7DD}"/>
              </a:ext>
            </a:extLst>
          </p:cNvPr>
          <p:cNvSpPr txBox="1"/>
          <p:nvPr/>
        </p:nvSpPr>
        <p:spPr>
          <a:xfrm>
            <a:off x="8966717" y="3322456"/>
            <a:ext cx="3089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200" dirty="0"/>
              <a:t>Roste rizikově počet a podíl nákaz po dokončeném očkování</a:t>
            </a:r>
            <a:r>
              <a:rPr lang="en-US" sz="1200" dirty="0"/>
              <a:t> </a:t>
            </a:r>
            <a:r>
              <a:rPr lang="cs-CZ" sz="1200" dirty="0"/>
              <a:t>či po posilující dávce? Jaký je ochranný efekt vakcinace vůči riziku samotné nákazy? Jaký je ochranný efekt vakcinace vůči riziku těžkého průběhu nemoci? Klesá v čase ochrana očkováním u seniorních a zranitelných skupin obyvatel? Roste relativní pozitivita testů u očkovaných osob? …. a mění se jejich symptomatičnost? </a:t>
            </a:r>
            <a:endParaRPr lang="en-US" sz="1200" dirty="0"/>
          </a:p>
        </p:txBody>
      </p:sp>
      <p:sp>
        <p:nvSpPr>
          <p:cNvPr id="17" name="Šipka: obousměrná svislá 16">
            <a:extLst>
              <a:ext uri="{FF2B5EF4-FFF2-40B4-BE49-F238E27FC236}">
                <a16:creationId xmlns:a16="http://schemas.microsoft.com/office/drawing/2014/main" id="{4C95B05F-AA9E-477D-8DC9-D8E8B8CFF5FA}"/>
              </a:ext>
            </a:extLst>
          </p:cNvPr>
          <p:cNvSpPr/>
          <p:nvPr/>
        </p:nvSpPr>
        <p:spPr>
          <a:xfrm rot="7662810">
            <a:off x="8938750" y="1325276"/>
            <a:ext cx="363894" cy="15733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Šipka: obousměrná svislá 17">
            <a:extLst>
              <a:ext uri="{FF2B5EF4-FFF2-40B4-BE49-F238E27FC236}">
                <a16:creationId xmlns:a16="http://schemas.microsoft.com/office/drawing/2014/main" id="{D5ADC6CB-6C7D-4636-B6F9-57B258663D75}"/>
              </a:ext>
            </a:extLst>
          </p:cNvPr>
          <p:cNvSpPr/>
          <p:nvPr/>
        </p:nvSpPr>
        <p:spPr>
          <a:xfrm rot="13880411">
            <a:off x="9027039" y="4923613"/>
            <a:ext cx="363894" cy="15733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8BDA37B6-76F9-4AA1-8A56-86FCDE0C0105}"/>
              </a:ext>
            </a:extLst>
          </p:cNvPr>
          <p:cNvSpPr txBox="1"/>
          <p:nvPr/>
        </p:nvSpPr>
        <p:spPr>
          <a:xfrm>
            <a:off x="1166045" y="1229293"/>
            <a:ext cx="272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>
                <a:solidFill>
                  <a:srgbClr val="3333CC"/>
                </a:solidFill>
              </a:rPr>
              <a:t>Dostatečný, v čase stabilní objem testů pokrývajících všechny populační kategorie je podmínkou pro relevantní hodnocení epidemiologických trendů. 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CE8C0F04-FD84-4EC2-8014-F3201309F7EC}"/>
              </a:ext>
            </a:extLst>
          </p:cNvPr>
          <p:cNvSpPr txBox="1"/>
          <p:nvPr/>
        </p:nvSpPr>
        <p:spPr>
          <a:xfrm>
            <a:off x="1389807" y="5629087"/>
            <a:ext cx="272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>
                <a:solidFill>
                  <a:srgbClr val="3333CC"/>
                </a:solidFill>
              </a:rPr>
              <a:t>Reprezentativní sledování zdroje nákazy a efektivní trasování jsou jedněmi </a:t>
            </a:r>
          </a:p>
          <a:p>
            <a:pPr algn="r"/>
            <a:r>
              <a:rPr lang="cs-CZ" sz="1200" b="1" dirty="0">
                <a:solidFill>
                  <a:srgbClr val="3333CC"/>
                </a:solidFill>
              </a:rPr>
              <a:t>z hlavních nástrojů pro minimalizaci zdravotních rizik a dopadů 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6422EFA4-C4C3-40FA-BD3C-0052D78F0778}"/>
              </a:ext>
            </a:extLst>
          </p:cNvPr>
          <p:cNvSpPr txBox="1"/>
          <p:nvPr/>
        </p:nvSpPr>
        <p:spPr>
          <a:xfrm>
            <a:off x="9208986" y="1352002"/>
            <a:ext cx="272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3333CC"/>
                </a:solidFill>
              </a:rPr>
              <a:t>Narůstající šíření nákazy v očkované populaci a ztráta ochrany proti nákaze jsou významnými rizikovými faktory.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CE087B1-A43B-4D2A-BEA9-DE0DBF6CCEF2}"/>
              </a:ext>
            </a:extLst>
          </p:cNvPr>
          <p:cNvSpPr txBox="1"/>
          <p:nvPr/>
        </p:nvSpPr>
        <p:spPr>
          <a:xfrm>
            <a:off x="9332004" y="5789246"/>
            <a:ext cx="272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3333CC"/>
                </a:solidFill>
              </a:rPr>
              <a:t>Ztráta ochrany očkováním proti těžkému průběhu nemoci je významným rizikovým faktorem a musí být pozorně hodnocena a vysvětlována. 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4" name="Šipka: obousměrná svislá 23">
            <a:extLst>
              <a:ext uri="{FF2B5EF4-FFF2-40B4-BE49-F238E27FC236}">
                <a16:creationId xmlns:a16="http://schemas.microsoft.com/office/drawing/2014/main" id="{1DB9428E-D71F-4426-87A5-D1EA78495A65}"/>
              </a:ext>
            </a:extLst>
          </p:cNvPr>
          <p:cNvSpPr/>
          <p:nvPr/>
        </p:nvSpPr>
        <p:spPr>
          <a:xfrm rot="5400000">
            <a:off x="6386181" y="2934747"/>
            <a:ext cx="363894" cy="19241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7A1D9DC-9F5C-4E88-A832-820FCC0970B0}"/>
              </a:ext>
            </a:extLst>
          </p:cNvPr>
          <p:cNvSpPr txBox="1"/>
          <p:nvPr/>
        </p:nvSpPr>
        <p:spPr>
          <a:xfrm>
            <a:off x="3648001" y="3359117"/>
            <a:ext cx="19477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b="1" dirty="0">
                <a:solidFill>
                  <a:srgbClr val="3333CC"/>
                </a:solidFill>
              </a:rPr>
              <a:t>TESTY </a:t>
            </a:r>
            <a:r>
              <a:rPr lang="en-US" sz="1400" b="1" dirty="0">
                <a:solidFill>
                  <a:srgbClr val="3333CC"/>
                </a:solidFill>
              </a:rPr>
              <a:t>&amp; DIAGNOSTIKA VARIANT VIRU</a:t>
            </a:r>
            <a:endParaRPr lang="cs-CZ" sz="1400" b="1" dirty="0">
              <a:solidFill>
                <a:srgbClr val="3333CC"/>
              </a:solidFill>
            </a:endParaRPr>
          </a:p>
          <a:p>
            <a:pPr algn="r"/>
            <a:endParaRPr lang="cs-CZ" sz="1400" b="1" dirty="0">
              <a:solidFill>
                <a:srgbClr val="3333CC"/>
              </a:solidFill>
            </a:endParaRPr>
          </a:p>
          <a:p>
            <a:pPr algn="r"/>
            <a:r>
              <a:rPr lang="cs-CZ" sz="1400" b="1" dirty="0">
                <a:solidFill>
                  <a:srgbClr val="3333CC"/>
                </a:solidFill>
              </a:rPr>
              <a:t>KARANTÉNNÍ OPATŘENÍ  </a:t>
            </a:r>
            <a:r>
              <a:rPr lang="en-US" sz="1400" b="1" dirty="0">
                <a:solidFill>
                  <a:srgbClr val="3333CC"/>
                </a:solidFill>
              </a:rPr>
              <a:t>&amp; I</a:t>
            </a:r>
            <a:r>
              <a:rPr lang="cs-CZ" sz="1400" b="1" dirty="0">
                <a:solidFill>
                  <a:srgbClr val="3333CC"/>
                </a:solidFill>
              </a:rPr>
              <a:t>Z</a:t>
            </a:r>
            <a:r>
              <a:rPr lang="en-US" sz="1400" b="1" dirty="0">
                <a:solidFill>
                  <a:srgbClr val="3333CC"/>
                </a:solidFill>
              </a:rPr>
              <a:t>OLACE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1A803ED-EB23-4AE4-822E-ACC4B317644F}"/>
              </a:ext>
            </a:extLst>
          </p:cNvPr>
          <p:cNvSpPr txBox="1"/>
          <p:nvPr/>
        </p:nvSpPr>
        <p:spPr>
          <a:xfrm>
            <a:off x="7505969" y="3527485"/>
            <a:ext cx="1781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>
                <a:solidFill>
                  <a:srgbClr val="3333CC"/>
                </a:solidFill>
              </a:rPr>
              <a:t>VAKCINACE</a:t>
            </a:r>
          </a:p>
          <a:p>
            <a:endParaRPr lang="cs-CZ" sz="1400" b="1" dirty="0">
              <a:solidFill>
                <a:srgbClr val="3333CC"/>
              </a:solidFill>
            </a:endParaRPr>
          </a:p>
          <a:p>
            <a:r>
              <a:rPr lang="cs-CZ" sz="1400" b="1" dirty="0">
                <a:solidFill>
                  <a:srgbClr val="3333CC"/>
                </a:solidFill>
              </a:rPr>
              <a:t>OCHRANNÝ EFEKT</a:t>
            </a:r>
          </a:p>
        </p:txBody>
      </p:sp>
    </p:spTree>
    <p:extLst>
      <p:ext uri="{BB962C8B-B14F-4D97-AF65-F5344CB8AC3E}">
        <p14:creationId xmlns:p14="http://schemas.microsoft.com/office/powerpoint/2010/main" val="140232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Hraniční hodnoty rizikových faktorů </a:t>
            </a:r>
            <a:endParaRPr lang="cs-CZ" sz="4200" dirty="0"/>
          </a:p>
        </p:txBody>
      </p:sp>
    </p:spTree>
    <p:extLst>
      <p:ext uri="{BB962C8B-B14F-4D97-AF65-F5344CB8AC3E}">
        <p14:creationId xmlns:p14="http://schemas.microsoft.com/office/powerpoint/2010/main" val="425761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Hranice rizika – metodický koncept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2798103" y="5100207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3441403" y="5036813"/>
            <a:ext cx="777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Odstupňovaná rizikovost hodnot odpovídající stupni I a II: jde o rizikové ukazatele sílícího šíření nákazy v populaci, avšak stále s kontrolovatelnými zdravotními dopady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2949055" y="453693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2301398" y="1476619"/>
            <a:ext cx="928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Jednotlivé indikátory jsou ve svých hodnotách odstupňovány ve třech úrovních dle rizikovosti. Odstupňování není lineární a vychází ze zkušeností podložených reálnými českými daty nebo z mezinárodních doporučení a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guidelines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Ne všechny hodnocené faktory mají definovány kvantitativně odstupňované rizikové hodnoty. Některé faktory jsou zařazeny pouze jako doplňující, bez stratifikace hodnot. Hodnocení je komplexní, různé indikátory mohou nezávisle nabývat různých rizikových hodnot a </a:t>
            </a: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ystém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musím být posuzován jako celek.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3477119" y="4486493"/>
            <a:ext cx="777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(odpovídá scénáři I: kontrolovaný stav epidemie, bez významného zdravotního dopadu)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2867361" y="5957074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3515217" y="5789448"/>
            <a:ext cx="8524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indikátoru odpovídající eskalaci rizika: rizikový vývoj spojený s prudce rostoucí prevalencí aktivních nákaz v populaci</a:t>
            </a: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; nastává-li tento stav u populačních indikátorů i u indikátorů zdravotního dopadu, narůstá riziko nekontrolovatelné zdravotní zátěže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439E82B-2B21-4BED-B9D2-43F4E2F60815}"/>
              </a:ext>
            </a:extLst>
          </p:cNvPr>
          <p:cNvSpPr txBox="1"/>
          <p:nvPr/>
        </p:nvSpPr>
        <p:spPr>
          <a:xfrm>
            <a:off x="2301398" y="2966267"/>
            <a:ext cx="912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 jednotlivých faktorů je sledován konzistentní časový trend směrem k rizikovým hodnotám. </a:t>
            </a:r>
          </a:p>
          <a:p>
            <a:pPr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Jde o pokles (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▼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cs-CZ" sz="1400" dirty="0">
                <a:solidFill>
                  <a:prstClr val="black"/>
                </a:solidFill>
              </a:rPr>
              <a:t>nebo nárůst (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▲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hodnot</a:t>
            </a:r>
            <a:r>
              <a:rPr lang="cs-CZ" sz="1400" dirty="0"/>
              <a:t>, který je konzistentní a významný v sedmi po sobě jdoucích dnech.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ECD03D7-DCFB-4AE8-B608-34DBEA8B0419}"/>
              </a:ext>
            </a:extLst>
          </p:cNvPr>
          <p:cNvSpPr txBox="1"/>
          <p:nvPr/>
        </p:nvSpPr>
        <p:spPr>
          <a:xfrm>
            <a:off x="2301399" y="3978240"/>
            <a:ext cx="912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Hodnoty jednotlivých faktorů jsou odstupňovány ve třech úrovních, které odpovídají různým úrovním rizika. </a:t>
            </a:r>
            <a:r>
              <a:rPr lang="cs-CZ" sz="1400" dirty="0">
                <a:solidFill>
                  <a:prstClr val="black"/>
                </a:solidFill>
              </a:rPr>
              <a:t>S těmito úrovněmi jsou asociovány různé scénáře protiepidemických opatření.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4574980-BFD2-40D1-8744-3064728E6BFB}"/>
              </a:ext>
            </a:extLst>
          </p:cNvPr>
          <p:cNvSpPr txBox="1"/>
          <p:nvPr/>
        </p:nvSpPr>
        <p:spPr>
          <a:xfrm>
            <a:off x="152773" y="1683140"/>
            <a:ext cx="1743075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1400" b="1" dirty="0">
                <a:solidFill>
                  <a:schemeClr val="bg1"/>
                </a:solidFill>
              </a:rPr>
              <a:t>Přiřazení rizikových hranic k hodnotám indikátorů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F8736858-0366-4422-80EF-9F6E83B7B3BA}"/>
              </a:ext>
            </a:extLst>
          </p:cNvPr>
          <p:cNvSpPr txBox="1"/>
          <p:nvPr/>
        </p:nvSpPr>
        <p:spPr>
          <a:xfrm>
            <a:off x="152773" y="2884550"/>
            <a:ext cx="1743075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1400" b="1" dirty="0">
                <a:solidFill>
                  <a:schemeClr val="bg1"/>
                </a:solidFill>
              </a:rPr>
              <a:t>Sledování rizikového vývoje a trendů v čase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D7D9583-7B8A-4496-8DD3-A7CF9F386B78}"/>
              </a:ext>
            </a:extLst>
          </p:cNvPr>
          <p:cNvSpPr txBox="1"/>
          <p:nvPr/>
        </p:nvSpPr>
        <p:spPr>
          <a:xfrm>
            <a:off x="152773" y="4085961"/>
            <a:ext cx="1743075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1400" b="1" dirty="0">
                <a:solidFill>
                  <a:schemeClr val="bg1"/>
                </a:solidFill>
              </a:rPr>
              <a:t>Rizikové hodnoty faktorů a nastavené scénáře opatření 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59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18513</TotalTime>
  <Words>6621</Words>
  <Application>Microsoft Office PowerPoint</Application>
  <PresentationFormat>Širokoúhlá obrazovka</PresentationFormat>
  <Paragraphs>618</Paragraphs>
  <Slides>26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Wingdings</vt:lpstr>
      <vt:lpstr>Motiv Office</vt:lpstr>
      <vt:lpstr>1_Motiv systému Office</vt:lpstr>
      <vt:lpstr>1_Motiv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Komenda;Ladislav Dušek</dc:creator>
  <cp:lastModifiedBy>Dušek Ladislav prof. RNDr. Ph.D.</cp:lastModifiedBy>
  <cp:revision>2264</cp:revision>
  <dcterms:created xsi:type="dcterms:W3CDTF">2020-03-16T10:06:11Z</dcterms:created>
  <dcterms:modified xsi:type="dcterms:W3CDTF">2022-01-15T18:18:44Z</dcterms:modified>
</cp:coreProperties>
</file>