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11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17.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69636"/>
              </p:ext>
            </p:extLst>
          </p:nvPr>
        </p:nvGraphicFramePr>
        <p:xfrm>
          <a:off x="376606" y="813855"/>
          <a:ext cx="11519385" cy="4817815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(mimo ECMO) jen sporadicky při potřebě náročné 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65"/>
              </p:ext>
            </p:extLst>
          </p:nvPr>
        </p:nvGraphicFramePr>
        <p:xfrm>
          <a:off x="434413" y="847512"/>
          <a:ext cx="11435203" cy="5357055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Pomalý pokles celkového počtu C19 hospitalizací, trvá vyšší zatížení intenzivní péče.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Nově C19 JIP zatěžují pacienti kde je COVID-19 vedlejší diagnóza náhodně zjištěná při léčbě jiné patologie.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mezi 20-50%; přetrvává problém v intenzivní péči s velkým počtem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pacientů; problém v oblasti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interních lůžek (značná část byla transformována 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covidové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17.1.2022 00:31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302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5104"/>
              </p:ext>
            </p:extLst>
          </p:nvPr>
        </p:nvGraphicFramePr>
        <p:xfrm>
          <a:off x="260133" y="958364"/>
          <a:ext cx="9042129" cy="5366202"/>
        </p:xfrm>
        <a:graphic>
          <a:graphicData uri="http://schemas.openxmlformats.org/drawingml/2006/table">
            <a:tbl>
              <a:tblPr/>
              <a:tblGrid>
                <a:gridCol w="1919413">
                  <a:extLst>
                    <a:ext uri="{9D8B030D-6E8A-4147-A177-3AD203B41FA5}">
                      <a16:colId xmlns:a16="http://schemas.microsoft.com/office/drawing/2014/main" val="1148997822"/>
                    </a:ext>
                  </a:extLst>
                </a:gridCol>
                <a:gridCol w="1175150">
                  <a:extLst>
                    <a:ext uri="{9D8B030D-6E8A-4147-A177-3AD203B41FA5}">
                      <a16:colId xmlns:a16="http://schemas.microsoft.com/office/drawing/2014/main" val="3691676756"/>
                    </a:ext>
                  </a:extLst>
                </a:gridCol>
                <a:gridCol w="1087014">
                  <a:extLst>
                    <a:ext uri="{9D8B030D-6E8A-4147-A177-3AD203B41FA5}">
                      <a16:colId xmlns:a16="http://schemas.microsoft.com/office/drawing/2014/main" val="3963981067"/>
                    </a:ext>
                  </a:extLst>
                </a:gridCol>
                <a:gridCol w="1083750">
                  <a:extLst>
                    <a:ext uri="{9D8B030D-6E8A-4147-A177-3AD203B41FA5}">
                      <a16:colId xmlns:a16="http://schemas.microsoft.com/office/drawing/2014/main" val="2656826360"/>
                    </a:ext>
                  </a:extLst>
                </a:gridCol>
                <a:gridCol w="1122922">
                  <a:extLst>
                    <a:ext uri="{9D8B030D-6E8A-4147-A177-3AD203B41FA5}">
                      <a16:colId xmlns:a16="http://schemas.microsoft.com/office/drawing/2014/main" val="4179939438"/>
                    </a:ext>
                  </a:extLst>
                </a:gridCol>
                <a:gridCol w="1126185">
                  <a:extLst>
                    <a:ext uri="{9D8B030D-6E8A-4147-A177-3AD203B41FA5}">
                      <a16:colId xmlns:a16="http://schemas.microsoft.com/office/drawing/2014/main" val="2679743714"/>
                    </a:ext>
                  </a:extLst>
                </a:gridCol>
                <a:gridCol w="1527695">
                  <a:extLst>
                    <a:ext uri="{9D8B030D-6E8A-4147-A177-3AD203B41FA5}">
                      <a16:colId xmlns:a16="http://schemas.microsoft.com/office/drawing/2014/main" val="459088417"/>
                    </a:ext>
                  </a:extLst>
                </a:gridCol>
              </a:tblGrid>
              <a:tr h="18641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18908"/>
                  </a:ext>
                </a:extLst>
              </a:tr>
              <a:tr h="18641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17.01.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78994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938267"/>
                  </a:ext>
                </a:extLst>
              </a:tr>
              <a:tr h="1864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12657"/>
                  </a:ext>
                </a:extLst>
              </a:tr>
              <a:tr h="66251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51732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34588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81162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40430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507219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13048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0739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92502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61835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2314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33528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909490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91226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24003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91801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45202"/>
                  </a:ext>
                </a:extLst>
              </a:tr>
              <a:tr h="18641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25987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65659"/>
                  </a:ext>
                </a:extLst>
              </a:tr>
              <a:tr h="18641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820283"/>
                  </a:ext>
                </a:extLst>
              </a:tr>
              <a:tr h="1864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0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4976"/>
              </p:ext>
            </p:extLst>
          </p:nvPr>
        </p:nvGraphicFramePr>
        <p:xfrm>
          <a:off x="237392" y="975955"/>
          <a:ext cx="9311055" cy="5401458"/>
        </p:xfrm>
        <a:graphic>
          <a:graphicData uri="http://schemas.openxmlformats.org/drawingml/2006/table">
            <a:tbl>
              <a:tblPr/>
              <a:tblGrid>
                <a:gridCol w="1976499">
                  <a:extLst>
                    <a:ext uri="{9D8B030D-6E8A-4147-A177-3AD203B41FA5}">
                      <a16:colId xmlns:a16="http://schemas.microsoft.com/office/drawing/2014/main" val="3587106008"/>
                    </a:ext>
                  </a:extLst>
                </a:gridCol>
                <a:gridCol w="1210102">
                  <a:extLst>
                    <a:ext uri="{9D8B030D-6E8A-4147-A177-3AD203B41FA5}">
                      <a16:colId xmlns:a16="http://schemas.microsoft.com/office/drawing/2014/main" val="3138664794"/>
                    </a:ext>
                  </a:extLst>
                </a:gridCol>
                <a:gridCol w="1119344">
                  <a:extLst>
                    <a:ext uri="{9D8B030D-6E8A-4147-A177-3AD203B41FA5}">
                      <a16:colId xmlns:a16="http://schemas.microsoft.com/office/drawing/2014/main" val="2604998564"/>
                    </a:ext>
                  </a:extLst>
                </a:gridCol>
                <a:gridCol w="1115982">
                  <a:extLst>
                    <a:ext uri="{9D8B030D-6E8A-4147-A177-3AD203B41FA5}">
                      <a16:colId xmlns:a16="http://schemas.microsoft.com/office/drawing/2014/main" val="3066893055"/>
                    </a:ext>
                  </a:extLst>
                </a:gridCol>
                <a:gridCol w="1156318">
                  <a:extLst>
                    <a:ext uri="{9D8B030D-6E8A-4147-A177-3AD203B41FA5}">
                      <a16:colId xmlns:a16="http://schemas.microsoft.com/office/drawing/2014/main" val="2748994256"/>
                    </a:ext>
                  </a:extLst>
                </a:gridCol>
                <a:gridCol w="1159679">
                  <a:extLst>
                    <a:ext uri="{9D8B030D-6E8A-4147-A177-3AD203B41FA5}">
                      <a16:colId xmlns:a16="http://schemas.microsoft.com/office/drawing/2014/main" val="2054342062"/>
                    </a:ext>
                  </a:extLst>
                </a:gridCol>
                <a:gridCol w="1573131">
                  <a:extLst>
                    <a:ext uri="{9D8B030D-6E8A-4147-A177-3AD203B41FA5}">
                      <a16:colId xmlns:a16="http://schemas.microsoft.com/office/drawing/2014/main" val="3303961141"/>
                    </a:ext>
                  </a:extLst>
                </a:gridCol>
              </a:tblGrid>
              <a:tr h="1925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74285"/>
                  </a:ext>
                </a:extLst>
              </a:tr>
              <a:tr h="19335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17.01.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44895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80701"/>
                  </a:ext>
                </a:extLst>
              </a:tr>
              <a:tr h="1925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29613"/>
                  </a:ext>
                </a:extLst>
              </a:tr>
              <a:tr h="6974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866740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77900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57390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49725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61269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8975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573170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70784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03529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66326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32687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75905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0361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192018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660657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49368"/>
                  </a:ext>
                </a:extLst>
              </a:tr>
              <a:tr h="19250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833313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48795"/>
                  </a:ext>
                </a:extLst>
              </a:tr>
              <a:tr h="19250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68009"/>
                  </a:ext>
                </a:extLst>
              </a:tr>
              <a:tr h="19250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81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17.1.2022 00:31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203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18946"/>
              </p:ext>
            </p:extLst>
          </p:nvPr>
        </p:nvGraphicFramePr>
        <p:xfrm>
          <a:off x="228601" y="964754"/>
          <a:ext cx="8493368" cy="5333932"/>
        </p:xfrm>
        <a:graphic>
          <a:graphicData uri="http://schemas.openxmlformats.org/drawingml/2006/table">
            <a:tbl>
              <a:tblPr/>
              <a:tblGrid>
                <a:gridCol w="1726271">
                  <a:extLst>
                    <a:ext uri="{9D8B030D-6E8A-4147-A177-3AD203B41FA5}">
                      <a16:colId xmlns:a16="http://schemas.microsoft.com/office/drawing/2014/main" val="3381647391"/>
                    </a:ext>
                  </a:extLst>
                </a:gridCol>
                <a:gridCol w="1056901">
                  <a:extLst>
                    <a:ext uri="{9D8B030D-6E8A-4147-A177-3AD203B41FA5}">
                      <a16:colId xmlns:a16="http://schemas.microsoft.com/office/drawing/2014/main" val="62855476"/>
                    </a:ext>
                  </a:extLst>
                </a:gridCol>
                <a:gridCol w="977632">
                  <a:extLst>
                    <a:ext uri="{9D8B030D-6E8A-4147-A177-3AD203B41FA5}">
                      <a16:colId xmlns:a16="http://schemas.microsoft.com/office/drawing/2014/main" val="46858328"/>
                    </a:ext>
                  </a:extLst>
                </a:gridCol>
                <a:gridCol w="974697">
                  <a:extLst>
                    <a:ext uri="{9D8B030D-6E8A-4147-A177-3AD203B41FA5}">
                      <a16:colId xmlns:a16="http://schemas.microsoft.com/office/drawing/2014/main" val="455172903"/>
                    </a:ext>
                  </a:extLst>
                </a:gridCol>
                <a:gridCol w="1009927">
                  <a:extLst>
                    <a:ext uri="{9D8B030D-6E8A-4147-A177-3AD203B41FA5}">
                      <a16:colId xmlns:a16="http://schemas.microsoft.com/office/drawing/2014/main" val="2309172629"/>
                    </a:ext>
                  </a:extLst>
                </a:gridCol>
                <a:gridCol w="1373970">
                  <a:extLst>
                    <a:ext uri="{9D8B030D-6E8A-4147-A177-3AD203B41FA5}">
                      <a16:colId xmlns:a16="http://schemas.microsoft.com/office/drawing/2014/main" val="1751191671"/>
                    </a:ext>
                  </a:extLst>
                </a:gridCol>
                <a:gridCol w="1373970">
                  <a:extLst>
                    <a:ext uri="{9D8B030D-6E8A-4147-A177-3AD203B41FA5}">
                      <a16:colId xmlns:a16="http://schemas.microsoft.com/office/drawing/2014/main" val="2634187745"/>
                    </a:ext>
                  </a:extLst>
                </a:gridCol>
              </a:tblGrid>
              <a:tr h="2126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5448"/>
                  </a:ext>
                </a:extLst>
              </a:tr>
              <a:tr h="21266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17.01.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754771"/>
                  </a:ext>
                </a:extLst>
              </a:tr>
              <a:tr h="18268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1470"/>
                  </a:ext>
                </a:extLst>
              </a:tr>
              <a:tr h="2126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1822"/>
                  </a:ext>
                </a:extLst>
              </a:tr>
              <a:tr h="57723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65286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08545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4334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9644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6240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30331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7774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26588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41695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361198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38589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73820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7152"/>
                  </a:ext>
                </a:extLst>
              </a:tr>
              <a:tr h="189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90391"/>
                  </a:ext>
                </a:extLst>
              </a:tr>
              <a:tr h="1974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6084"/>
                  </a:ext>
                </a:extLst>
              </a:tr>
              <a:tr h="2050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57076"/>
                  </a:ext>
                </a:extLst>
              </a:tr>
              <a:tr h="189881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89785"/>
                  </a:ext>
                </a:extLst>
              </a:tr>
              <a:tr h="18268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676259"/>
                  </a:ext>
                </a:extLst>
              </a:tr>
              <a:tr h="18268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89622"/>
                  </a:ext>
                </a:extLst>
              </a:tr>
              <a:tr h="18988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7346098" y="5591833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17.1.2022 12:00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76779" y="5591833"/>
            <a:ext cx="523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4567"/>
              </p:ext>
            </p:extLst>
          </p:nvPr>
        </p:nvGraphicFramePr>
        <p:xfrm>
          <a:off x="218517" y="1371672"/>
          <a:ext cx="5549237" cy="4132237"/>
        </p:xfrm>
        <a:graphic>
          <a:graphicData uri="http://schemas.openxmlformats.org/drawingml/2006/table">
            <a:tbl>
              <a:tblPr/>
              <a:tblGrid>
                <a:gridCol w="3462673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76140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10424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Vrchlabí,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12.01.2022 11:42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13.01.2022 14:16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Jablonec nad Nisou, p.o.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13.01.2022 15:23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Podřipská nemocnice s pol. Roudnice n. L.,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8:46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10:14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10:46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Příbram,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11:12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Rokycanská nemocnice,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11:36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u sv. Anny v Brně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12:09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Valašské Meziříčí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12:32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25755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0307"/>
              </p:ext>
            </p:extLst>
          </p:nvPr>
        </p:nvGraphicFramePr>
        <p:xfrm>
          <a:off x="5969980" y="1740877"/>
          <a:ext cx="5818869" cy="3763033"/>
        </p:xfrm>
        <a:graphic>
          <a:graphicData uri="http://schemas.openxmlformats.org/drawingml/2006/table">
            <a:tbl>
              <a:tblPr/>
              <a:tblGrid>
                <a:gridCol w="3630921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04133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83815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558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12:40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14:03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Vyškov,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14:09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14:25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Hranice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14:43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VITA, s.r.o., Městská nemocnice Duchcov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16:19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20:54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7:02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19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8:22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504"/>
                  </a:ext>
                </a:extLst>
              </a:tr>
              <a:tr h="3398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Podhorská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11:51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55014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17.1.2022 0:31 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1 505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923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(61,1 %)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302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33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(2,3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302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(72,2 %)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396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(26,4 %)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203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153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(10,2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726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67766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17.1.2022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741967" y="3077334"/>
            <a:ext cx="10953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16.1. bylo 49 nově přijatých C+ pacientů a 27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ČR, nižší počty příjmů C+ pac, ve všech krajích obnovena elektivní operativa s omezením do 20 % nebo méně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defRPr/>
            </a:pPr>
            <a:endParaRPr lang="cs-CZ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pacienti k 17.1.2022 -&gt; 85 celkem, z toho 48 pac na JIP, 38 pac na UPV/ECMO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zároveň výrazně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11300"/>
              </p:ext>
            </p:extLst>
          </p:nvPr>
        </p:nvGraphicFramePr>
        <p:xfrm>
          <a:off x="332646" y="832093"/>
          <a:ext cx="11405086" cy="506528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situace.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částečně uvolněn, onkologická aj. neodkladná operativa zcela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s dostatečnou kapacitou, spíše nižší počet příjmů.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 úkor elektivní péče dále udržována navýšená kapacita standardní i IP péče pro C+ pacienty.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Navyšování elektivní činnosti, část pracovišť zakonzervován.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06327"/>
              </p:ext>
            </p:extLst>
          </p:nvPr>
        </p:nvGraphicFramePr>
        <p:xfrm>
          <a:off x="288084" y="735512"/>
          <a:ext cx="11587543" cy="573551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Částečné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pacienty v intenzivní a standardní péči,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Trendový pokles počtu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 intenzivní 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navyšování elektivní operativy, část pracovišť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standby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připravenost k event. změně zpět do „COVID“ režimu.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Vyšší nemocnost personálu, ale zatím toto není limitací k poskytování péče.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60-70%.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 a je vysoký tlak na následnou péči.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Vše ale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 je i tak již za hranou svých možností a kapacit a převádí již druhým rokem strašlivá kvanta dovolené a osobního volna.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25162</TotalTime>
  <Words>2051</Words>
  <Application>Microsoft Office PowerPoint</Application>
  <PresentationFormat>Širokoúhlá obrazovka</PresentationFormat>
  <Paragraphs>603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1900</cp:revision>
  <cp:lastPrinted>2020-10-20T04:21:56Z</cp:lastPrinted>
  <dcterms:created xsi:type="dcterms:W3CDTF">2020-07-15T10:33:32Z</dcterms:created>
  <dcterms:modified xsi:type="dcterms:W3CDTF">2022-01-17T11:05:36Z</dcterms:modified>
</cp:coreProperties>
</file>