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72" r:id="rId7"/>
    <p:sldId id="1371" r:id="rId8"/>
    <p:sldId id="1375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2"/>
            <p14:sldId id="1371"/>
            <p14:sldId id="1375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29. 12. 2021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29. 12. 2021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29. prosince 2021</a:t>
            </a:r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3214"/>
              </p:ext>
            </p:extLst>
          </p:nvPr>
        </p:nvGraphicFramePr>
        <p:xfrm>
          <a:off x="323851" y="638008"/>
          <a:ext cx="11519385" cy="6011197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1203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dirty="0">
                          <a:latin typeface="Calibri" panose="020F0502020204030204" pitchFamily="34" charset="0"/>
                        </a:rPr>
                        <a:t>Zlepšení situace v nemocnici KV a Chebu Nicméně stále ponechána </a:t>
                      </a:r>
                      <a:r>
                        <a:rPr lang="cs-CZ" sz="1300" dirty="0" err="1">
                          <a:latin typeface="Calibri" panose="020F0502020204030204" pitchFamily="34" charset="0"/>
                        </a:rPr>
                        <a:t>reprofilizovaná</a:t>
                      </a:r>
                      <a:r>
                        <a:rPr lang="cs-CZ" sz="1300" dirty="0">
                          <a:latin typeface="Calibri" panose="020F0502020204030204" pitchFamily="34" charset="0"/>
                        </a:rPr>
                        <a:t> lůžka IP tak, aby mohla být výpomoc v rámci kraje.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Havlíčkův Brod, Třebíč, Nové Město n/M) obdobná situace.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Dnes plná nemocnice Nové Město n/M. hrozí překlady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JIPových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covid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zatím v rámci krajských nemocnic.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93671"/>
              </p:ext>
            </p:extLst>
          </p:nvPr>
        </p:nvGraphicFramePr>
        <p:xfrm>
          <a:off x="372867" y="838718"/>
          <a:ext cx="11435203" cy="4769720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počtu C19 hospitalizovaných na standardních odděleních i v intenzivní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Péči se daří zajistit za cenu omezení elektivní péče i výpomoci AČR/HZS.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chybí lůžka, personál dostatečný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stále stejně, nelze spustit elektivní operativu.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 plné především v menších nemocnicích (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Kroměříž).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zastavená.</a:t>
                      </a:r>
                    </a:p>
                    <a:p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lůžka IP C+ pacienty 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29.12.2021 00:27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690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AA1618CC-0CC1-4E1C-900C-DFF5C9EBC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15664"/>
              </p:ext>
            </p:extLst>
          </p:nvPr>
        </p:nvGraphicFramePr>
        <p:xfrm>
          <a:off x="332818" y="1017241"/>
          <a:ext cx="8970208" cy="5346990"/>
        </p:xfrm>
        <a:graphic>
          <a:graphicData uri="http://schemas.openxmlformats.org/drawingml/2006/table">
            <a:tbl>
              <a:tblPr/>
              <a:tblGrid>
                <a:gridCol w="1904146">
                  <a:extLst>
                    <a:ext uri="{9D8B030D-6E8A-4147-A177-3AD203B41FA5}">
                      <a16:colId xmlns:a16="http://schemas.microsoft.com/office/drawing/2014/main" val="2716850685"/>
                    </a:ext>
                  </a:extLst>
                </a:gridCol>
                <a:gridCol w="1165804">
                  <a:extLst>
                    <a:ext uri="{9D8B030D-6E8A-4147-A177-3AD203B41FA5}">
                      <a16:colId xmlns:a16="http://schemas.microsoft.com/office/drawing/2014/main" val="435167325"/>
                    </a:ext>
                  </a:extLst>
                </a:gridCol>
                <a:gridCol w="1078367">
                  <a:extLst>
                    <a:ext uri="{9D8B030D-6E8A-4147-A177-3AD203B41FA5}">
                      <a16:colId xmlns:a16="http://schemas.microsoft.com/office/drawing/2014/main" val="2800011993"/>
                    </a:ext>
                  </a:extLst>
                </a:gridCol>
                <a:gridCol w="1075130">
                  <a:extLst>
                    <a:ext uri="{9D8B030D-6E8A-4147-A177-3AD203B41FA5}">
                      <a16:colId xmlns:a16="http://schemas.microsoft.com/office/drawing/2014/main" val="1690676924"/>
                    </a:ext>
                  </a:extLst>
                </a:gridCol>
                <a:gridCol w="1113990">
                  <a:extLst>
                    <a:ext uri="{9D8B030D-6E8A-4147-A177-3AD203B41FA5}">
                      <a16:colId xmlns:a16="http://schemas.microsoft.com/office/drawing/2014/main" val="417795340"/>
                    </a:ext>
                  </a:extLst>
                </a:gridCol>
                <a:gridCol w="1117227">
                  <a:extLst>
                    <a:ext uri="{9D8B030D-6E8A-4147-A177-3AD203B41FA5}">
                      <a16:colId xmlns:a16="http://schemas.microsoft.com/office/drawing/2014/main" val="2366231361"/>
                    </a:ext>
                  </a:extLst>
                </a:gridCol>
                <a:gridCol w="1515544">
                  <a:extLst>
                    <a:ext uri="{9D8B030D-6E8A-4147-A177-3AD203B41FA5}">
                      <a16:colId xmlns:a16="http://schemas.microsoft.com/office/drawing/2014/main" val="4269815419"/>
                    </a:ext>
                  </a:extLst>
                </a:gridCol>
              </a:tblGrid>
              <a:tr h="17843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036939"/>
                  </a:ext>
                </a:extLst>
              </a:tr>
              <a:tr h="17843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29.12. 2021, 11:30 h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58463"/>
                  </a:ext>
                </a:extLst>
              </a:tr>
              <a:tr h="14912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360992"/>
                  </a:ext>
                </a:extLst>
              </a:tr>
              <a:tr h="1656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064011"/>
                  </a:ext>
                </a:extLst>
              </a:tr>
              <a:tr h="64365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733899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037553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55060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5674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761904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658246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282220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872973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39153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2783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459946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53948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753961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63265"/>
                  </a:ext>
                </a:extLst>
              </a:tr>
              <a:tr h="1720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615110"/>
                  </a:ext>
                </a:extLst>
              </a:tr>
              <a:tr h="1656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3 629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83789"/>
                  </a:ext>
                </a:extLst>
              </a:tr>
              <a:tr h="159320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298680"/>
                  </a:ext>
                </a:extLst>
              </a:tr>
              <a:tr h="14912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26255"/>
                  </a:ext>
                </a:extLst>
              </a:tr>
              <a:tr h="15932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20717"/>
                  </a:ext>
                </a:extLst>
              </a:tr>
              <a:tr h="15932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96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Izolační lůžka IP jsou umístěna na neinfekčních odděleních IP.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8CBFA0D-F31A-4E4E-9CB3-C63929695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63090"/>
              </p:ext>
            </p:extLst>
          </p:nvPr>
        </p:nvGraphicFramePr>
        <p:xfrm>
          <a:off x="332819" y="987914"/>
          <a:ext cx="9062973" cy="5350475"/>
        </p:xfrm>
        <a:graphic>
          <a:graphicData uri="http://schemas.openxmlformats.org/drawingml/2006/table">
            <a:tbl>
              <a:tblPr/>
              <a:tblGrid>
                <a:gridCol w="1923836">
                  <a:extLst>
                    <a:ext uri="{9D8B030D-6E8A-4147-A177-3AD203B41FA5}">
                      <a16:colId xmlns:a16="http://schemas.microsoft.com/office/drawing/2014/main" val="2341986174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1711963486"/>
                    </a:ext>
                  </a:extLst>
                </a:gridCol>
                <a:gridCol w="1089521">
                  <a:extLst>
                    <a:ext uri="{9D8B030D-6E8A-4147-A177-3AD203B41FA5}">
                      <a16:colId xmlns:a16="http://schemas.microsoft.com/office/drawing/2014/main" val="2117839736"/>
                    </a:ext>
                  </a:extLst>
                </a:gridCol>
                <a:gridCol w="1086247">
                  <a:extLst>
                    <a:ext uri="{9D8B030D-6E8A-4147-A177-3AD203B41FA5}">
                      <a16:colId xmlns:a16="http://schemas.microsoft.com/office/drawing/2014/main" val="1363069820"/>
                    </a:ext>
                  </a:extLst>
                </a:gridCol>
                <a:gridCol w="1125509">
                  <a:extLst>
                    <a:ext uri="{9D8B030D-6E8A-4147-A177-3AD203B41FA5}">
                      <a16:colId xmlns:a16="http://schemas.microsoft.com/office/drawing/2014/main" val="3661999544"/>
                    </a:ext>
                  </a:extLst>
                </a:gridCol>
                <a:gridCol w="1128782">
                  <a:extLst>
                    <a:ext uri="{9D8B030D-6E8A-4147-A177-3AD203B41FA5}">
                      <a16:colId xmlns:a16="http://schemas.microsoft.com/office/drawing/2014/main" val="2645618031"/>
                    </a:ext>
                  </a:extLst>
                </a:gridCol>
                <a:gridCol w="1531217">
                  <a:extLst>
                    <a:ext uri="{9D8B030D-6E8A-4147-A177-3AD203B41FA5}">
                      <a16:colId xmlns:a16="http://schemas.microsoft.com/office/drawing/2014/main" val="2666776235"/>
                    </a:ext>
                  </a:extLst>
                </a:gridCol>
              </a:tblGrid>
              <a:tr h="1702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248414"/>
                  </a:ext>
                </a:extLst>
              </a:tr>
              <a:tr h="1792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29.12. 2021, 11:30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40057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64255"/>
                  </a:ext>
                </a:extLst>
              </a:tr>
              <a:tr h="1664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67195"/>
                  </a:ext>
                </a:extLst>
              </a:tr>
              <a:tr h="6464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56694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47540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72910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12144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6178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917810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383410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88497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3198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86910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1950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0233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8273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007525"/>
                  </a:ext>
                </a:extLst>
              </a:tr>
              <a:tr h="1664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047892"/>
                  </a:ext>
                </a:extLst>
              </a:tr>
              <a:tr h="1728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341"/>
                  </a:ext>
                </a:extLst>
              </a:tr>
              <a:tr h="16002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978691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525635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77997"/>
                  </a:ext>
                </a:extLst>
              </a:tr>
              <a:tr h="16002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9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 k 29.12.2021 00:27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b="1" dirty="0">
                <a:solidFill>
                  <a:srgbClr val="000000"/>
                </a:solidFill>
                <a:latin typeface="Arial" panose="020B0604020202020204"/>
              </a:rPr>
              <a:t>2 770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Izolační lůžka s kyslíkem jsou umístěna na standardních odděleních.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AE9F26A-D39A-492C-8840-3FE70D6EB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26954"/>
              </p:ext>
            </p:extLst>
          </p:nvPr>
        </p:nvGraphicFramePr>
        <p:xfrm>
          <a:off x="332819" y="1050529"/>
          <a:ext cx="8519634" cy="5309784"/>
        </p:xfrm>
        <a:graphic>
          <a:graphicData uri="http://schemas.openxmlformats.org/drawingml/2006/table">
            <a:tbl>
              <a:tblPr/>
              <a:tblGrid>
                <a:gridCol w="1731609">
                  <a:extLst>
                    <a:ext uri="{9D8B030D-6E8A-4147-A177-3AD203B41FA5}">
                      <a16:colId xmlns:a16="http://schemas.microsoft.com/office/drawing/2014/main" val="3306492035"/>
                    </a:ext>
                  </a:extLst>
                </a:gridCol>
                <a:gridCol w="1060169">
                  <a:extLst>
                    <a:ext uri="{9D8B030D-6E8A-4147-A177-3AD203B41FA5}">
                      <a16:colId xmlns:a16="http://schemas.microsoft.com/office/drawing/2014/main" val="2060821148"/>
                    </a:ext>
                  </a:extLst>
                </a:gridCol>
                <a:gridCol w="980655">
                  <a:extLst>
                    <a:ext uri="{9D8B030D-6E8A-4147-A177-3AD203B41FA5}">
                      <a16:colId xmlns:a16="http://schemas.microsoft.com/office/drawing/2014/main" val="2839658722"/>
                    </a:ext>
                  </a:extLst>
                </a:gridCol>
                <a:gridCol w="977711">
                  <a:extLst>
                    <a:ext uri="{9D8B030D-6E8A-4147-A177-3AD203B41FA5}">
                      <a16:colId xmlns:a16="http://schemas.microsoft.com/office/drawing/2014/main" val="19088022"/>
                    </a:ext>
                  </a:extLst>
                </a:gridCol>
                <a:gridCol w="1013050">
                  <a:extLst>
                    <a:ext uri="{9D8B030D-6E8A-4147-A177-3AD203B41FA5}">
                      <a16:colId xmlns:a16="http://schemas.microsoft.com/office/drawing/2014/main" val="2017854808"/>
                    </a:ext>
                  </a:extLst>
                </a:gridCol>
                <a:gridCol w="1378220">
                  <a:extLst>
                    <a:ext uri="{9D8B030D-6E8A-4147-A177-3AD203B41FA5}">
                      <a16:colId xmlns:a16="http://schemas.microsoft.com/office/drawing/2014/main" val="3447139445"/>
                    </a:ext>
                  </a:extLst>
                </a:gridCol>
                <a:gridCol w="1378220">
                  <a:extLst>
                    <a:ext uri="{9D8B030D-6E8A-4147-A177-3AD203B41FA5}">
                      <a16:colId xmlns:a16="http://schemas.microsoft.com/office/drawing/2014/main" val="3246075079"/>
                    </a:ext>
                  </a:extLst>
                </a:gridCol>
              </a:tblGrid>
              <a:tr h="18510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5408"/>
                  </a:ext>
                </a:extLst>
              </a:tr>
              <a:tr h="18510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29.12. 2021, 11:30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932328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06877"/>
                  </a:ext>
                </a:extLst>
              </a:tr>
              <a:tr h="185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28528"/>
                  </a:ext>
                </a:extLst>
              </a:tr>
              <a:tr h="5024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4481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58879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37249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9432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119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21208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6920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600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184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84382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18057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2 505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37912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35515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8825"/>
                  </a:ext>
                </a:extLst>
              </a:tr>
              <a:tr h="1718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98123"/>
                  </a:ext>
                </a:extLst>
              </a:tr>
              <a:tr h="178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1 936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624876"/>
                  </a:ext>
                </a:extLst>
              </a:tr>
              <a:tr h="16527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28258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465801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529301"/>
                  </a:ext>
                </a:extLst>
              </a:tr>
              <a:tr h="16527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7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Neaktualizovaná ZZ v DIP déle než 48 h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29.12.2021 11:30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Žádáme všechna ZZ o aktualizaci volných lůžkových kapacit každý den i během víkendů.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01007"/>
              </p:ext>
            </p:extLst>
          </p:nvPr>
        </p:nvGraphicFramePr>
        <p:xfrm>
          <a:off x="1257035" y="1497791"/>
          <a:ext cx="5855943" cy="3472810"/>
        </p:xfrm>
        <a:graphic>
          <a:graphicData uri="http://schemas.openxmlformats.org/drawingml/2006/table">
            <a:tbl>
              <a:tblPr/>
              <a:tblGrid>
                <a:gridCol w="3654057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07983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593903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Nemocnice Písek,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19.12.2021 10:54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Oblastní </a:t>
                      </a:r>
                      <a:r>
                        <a:rPr lang="cs-CZ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nem</a:t>
                      </a:r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. Kolín, a.s., Nemocnice Kutná Hora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22.12.2021 11:48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poliklinikou Havířov, p.o.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25.12.2021 11:22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25.12.2021 20:15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Fakultní nemocnice Olomouc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26.12.2021 6:05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TGM Hodonín, příspěvková organizace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 7:28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Podhorská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 8:07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Fakultní nemocnice Ostrava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 8:56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Kladno,a.s.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27.12.2021 10:04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7081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29.12.2021 00:27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>
                          <a:latin typeface="+mj-lt"/>
                          <a:cs typeface="Calibri" panose="020F0502020204030204" pitchFamily="34" charset="0"/>
                        </a:rPr>
                        <a:t>3 460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1 972  </a:t>
                      </a:r>
                      <a:r>
                        <a:rPr lang="cs-CZ" sz="1600" b="0" dirty="0">
                          <a:latin typeface="+mj-lt"/>
                          <a:cs typeface="Calibri" panose="020F0502020204030204" pitchFamily="34" charset="0"/>
                        </a:rPr>
                        <a:t>(57 %)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690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124    </a:t>
                      </a:r>
                      <a:r>
                        <a:rPr lang="cs-CZ" sz="1600" b="0" dirty="0">
                          <a:latin typeface="+mj-lt"/>
                          <a:cs typeface="Calibri" panose="020F0502020204030204" pitchFamily="34" charset="0"/>
                        </a:rPr>
                        <a:t>(3,6 %)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>
                          <a:latin typeface="+mj-lt"/>
                          <a:cs typeface="Calibri" panose="020F0502020204030204" pitchFamily="34" charset="0"/>
                        </a:rPr>
                        <a:t>z toho neočkovaní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/>
                        <a:t>475</a:t>
                      </a:r>
                      <a:r>
                        <a:rPr lang="cs-CZ" sz="1600" dirty="0"/>
                        <a:t> (68,8%)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>
                          <a:latin typeface="+mj-lt"/>
                          <a:cs typeface="Calibri" panose="020F0502020204030204" pitchFamily="34" charset="0"/>
                        </a:rPr>
                        <a:t>1 065</a:t>
                      </a:r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>
                          <a:latin typeface="+mj-lt"/>
                          <a:cs typeface="Calibri" panose="020F0502020204030204" pitchFamily="34" charset="0"/>
                        </a:rPr>
                        <a:t>(30,8 %)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rgbClr val="000000"/>
                          </a:solidFill>
                          <a:latin typeface="+mn-lt"/>
                        </a:rPr>
                        <a:t>2 770</a:t>
                      </a:r>
                      <a:endParaRPr kumimoji="0" lang="cs-CZ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>
                          <a:latin typeface="+mj-lt"/>
                          <a:cs typeface="Calibri" panose="020F0502020204030204" pitchFamily="34" charset="0"/>
                        </a:rPr>
                        <a:t> 299    </a:t>
                      </a:r>
                      <a:r>
                        <a:rPr lang="cs-CZ" sz="1600" b="0" dirty="0">
                          <a:latin typeface="+mj-lt"/>
                          <a:cs typeface="Calibri" panose="020F0502020204030204" pitchFamily="34" charset="0"/>
                        </a:rPr>
                        <a:t>(8,6 %)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>
                          <a:latin typeface="+mj-lt"/>
                          <a:cs typeface="Calibri" panose="020F0502020204030204" pitchFamily="34" charset="0"/>
                        </a:rPr>
                        <a:t>z toho neočkovaní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/>
                        <a:t>1 517 </a:t>
                      </a:r>
                      <a:r>
                        <a:rPr lang="cs-CZ" sz="1600" dirty="0"/>
                        <a:t>(54,8%)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/>
              <a:t>NDLP - Souhrn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93971"/>
              </p:ext>
            </p:extLst>
          </p:nvPr>
        </p:nvGraphicFramePr>
        <p:xfrm>
          <a:off x="790261" y="1301630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28.12.2021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3 629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34,5 %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85869" y="2810494"/>
            <a:ext cx="1056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>
                <a:solidFill>
                  <a:prstClr val="black"/>
                </a:solidFill>
                <a:latin typeface="Segoe UI"/>
              </a:rPr>
              <a:t>Za 28.12. bylo </a:t>
            </a:r>
            <a:r>
              <a:rPr lang="cs-CZ" sz="1800" dirty="0">
                <a:effectLst/>
                <a:latin typeface="Calibri" panose="020F0502020204030204" pitchFamily="34" charset="0"/>
              </a:rPr>
              <a:t>390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 nově přijatých C+ pacientů a 325 propuštěných. Nemocnice dohlásily řadu lehkých hospitalizací po Vánocích a došlo k očekávanému navýšení denních příjmů nových pacientů.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>
                <a:solidFill>
                  <a:prstClr val="black"/>
                </a:solidFill>
                <a:latin typeface="Segoe UI"/>
              </a:rPr>
              <a:t>Koordinace mezikrajového překladu – 28.12. z </a:t>
            </a:r>
            <a:r>
              <a:rPr lang="cs-CZ" dirty="0" err="1">
                <a:solidFill>
                  <a:prstClr val="black"/>
                </a:solidFill>
                <a:latin typeface="Segoe UI"/>
              </a:rPr>
              <a:t>Nem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. Karlovy Vary pac. C+, ECMO do </a:t>
            </a:r>
            <a:r>
              <a:rPr lang="cs-CZ" dirty="0" err="1">
                <a:solidFill>
                  <a:prstClr val="black"/>
                </a:solidFill>
                <a:latin typeface="Segoe UI"/>
              </a:rPr>
              <a:t>Nem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. Motol.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>
                <a:solidFill>
                  <a:prstClr val="black"/>
                </a:solidFill>
                <a:latin typeface="Segoe UI"/>
              </a:rPr>
              <a:t>Hodnocení situace v krajích od KKIP – zlepšení situace v oblasti zátěže nemocnic v KVK a zvýšení </a:t>
            </a:r>
            <a:r>
              <a:rPr lang="cs-CZ" dirty="0" err="1">
                <a:solidFill>
                  <a:prstClr val="black"/>
                </a:solidFill>
                <a:latin typeface="Segoe UI"/>
              </a:rPr>
              <a:t>elektivy</a:t>
            </a:r>
            <a:r>
              <a:rPr lang="cs-CZ" dirty="0">
                <a:solidFill>
                  <a:prstClr val="black"/>
                </a:solidFill>
                <a:latin typeface="Segoe UI"/>
              </a:rPr>
              <a:t>, zlepšení v oblasti personální na VYS.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alt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altLang="cs-CZ" dirty="0">
                <a:solidFill>
                  <a:prstClr val="black"/>
                </a:solidFill>
                <a:latin typeface="Segoe UI"/>
              </a:rPr>
              <a:t>Praha vykázala za včerejšek rizikový nárůst počtu případů (+ 1 180) a Středočeský kraj (+ 1 384),  což představuje 12,9 % a 15,1 % všech nově potvrzených případů z počátku povánočního týdne.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970169" y="1288533"/>
            <a:ext cx="54315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třetí týden stoupá a zároveň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podíl C+ pacientů. Lůžka jsou, ale stále obsazena post COVID pac. a zátěž IP klesá pomalu.</a:t>
            </a:r>
          </a:p>
        </p:txBody>
      </p:sp>
    </p:spTree>
    <p:extLst>
      <p:ext uri="{BB962C8B-B14F-4D97-AF65-F5344CB8AC3E}">
        <p14:creationId xmlns:p14="http://schemas.microsoft.com/office/powerpoint/2010/main" val="230081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05873"/>
              </p:ext>
            </p:extLst>
          </p:nvPr>
        </p:nvGraphicFramePr>
        <p:xfrm>
          <a:off x="332646" y="805717"/>
          <a:ext cx="11405086" cy="5392725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05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1795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3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chybí lůžka, personál dostatečný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ZZSHMP nemá problém se závozy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cs-CZ" sz="13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Snaha o maximální zachování</a:t>
                      </a:r>
                      <a:br>
                        <a:rPr lang="cs-CZ" sz="13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a </a:t>
                      </a:r>
                      <a:r>
                        <a:rPr lang="cs-CZ" sz="1300" b="0" kern="12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kapacitní problémy na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837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je nadále plně zastaven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ale pozvolna zlepšuje, alespoň z pohledu standardních oddělení, maximalizovány kapacity standardní i intenzivní péče,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Více riziková je intenzivní péče.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35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pokles zátěže, kapacity t.č. neredukovány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835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452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83246"/>
              </p:ext>
            </p:extLst>
          </p:nvPr>
        </p:nvGraphicFramePr>
        <p:xfrm>
          <a:off x="279292" y="841021"/>
          <a:ext cx="11587543" cy="5621447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8131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., ale i ve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vzhledem k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Omezená možnost překladů již neinfekčních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 Pokles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ve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ale setrvale zatížená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int.péče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pacienty</a:t>
                      </a:r>
                      <a:r>
                        <a:rPr lang="cs-CZ" sz="13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23751</TotalTime>
  <Words>2195</Words>
  <Application>Microsoft Office PowerPoint</Application>
  <PresentationFormat>Širokoúhlá obrazovka</PresentationFormat>
  <Paragraphs>579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Ondra Ruzicka</cp:lastModifiedBy>
  <cp:revision>1796</cp:revision>
  <cp:lastPrinted>2020-10-20T04:21:56Z</cp:lastPrinted>
  <dcterms:created xsi:type="dcterms:W3CDTF">2020-07-15T10:33:32Z</dcterms:created>
  <dcterms:modified xsi:type="dcterms:W3CDTF">2021-12-29T11:07:39Z</dcterms:modified>
</cp:coreProperties>
</file>