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6" r:id="rId6"/>
    <p:sldId id="1300" r:id="rId7"/>
    <p:sldId id="1301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00"/>
            <p14:sldId id="1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8</a:t>
            </a:r>
            <a:r>
              <a:rPr lang="cs-CZ" b="1" dirty="0" smtClean="0"/>
              <a:t>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/>
              <a:t>8</a:t>
            </a:r>
            <a:r>
              <a:rPr lang="cs-CZ" b="1" dirty="0" smtClean="0"/>
              <a:t>.11.2021 00:45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393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90272"/>
              </p:ext>
            </p:extLst>
          </p:nvPr>
        </p:nvGraphicFramePr>
        <p:xfrm>
          <a:off x="229839" y="1032746"/>
          <a:ext cx="9775807" cy="5317321"/>
        </p:xfrm>
        <a:graphic>
          <a:graphicData uri="http://schemas.openxmlformats.org/drawingml/2006/table">
            <a:tbl>
              <a:tblPr/>
              <a:tblGrid>
                <a:gridCol w="2169120">
                  <a:extLst>
                    <a:ext uri="{9D8B030D-6E8A-4147-A177-3AD203B41FA5}">
                      <a16:colId xmlns:a16="http://schemas.microsoft.com/office/drawing/2014/main" val="991788576"/>
                    </a:ext>
                  </a:extLst>
                </a:gridCol>
                <a:gridCol w="1188303">
                  <a:extLst>
                    <a:ext uri="{9D8B030D-6E8A-4147-A177-3AD203B41FA5}">
                      <a16:colId xmlns:a16="http://schemas.microsoft.com/office/drawing/2014/main" val="1359031762"/>
                    </a:ext>
                  </a:extLst>
                </a:gridCol>
                <a:gridCol w="139732">
                  <a:extLst>
                    <a:ext uri="{9D8B030D-6E8A-4147-A177-3AD203B41FA5}">
                      <a16:colId xmlns:a16="http://schemas.microsoft.com/office/drawing/2014/main" val="4219482291"/>
                    </a:ext>
                  </a:extLst>
                </a:gridCol>
                <a:gridCol w="1099983">
                  <a:extLst>
                    <a:ext uri="{9D8B030D-6E8A-4147-A177-3AD203B41FA5}">
                      <a16:colId xmlns:a16="http://schemas.microsoft.com/office/drawing/2014/main" val="3999942792"/>
                    </a:ext>
                  </a:extLst>
                </a:gridCol>
                <a:gridCol w="128449">
                  <a:extLst>
                    <a:ext uri="{9D8B030D-6E8A-4147-A177-3AD203B41FA5}">
                      <a16:colId xmlns:a16="http://schemas.microsoft.com/office/drawing/2014/main" val="2957415011"/>
                    </a:ext>
                  </a:extLst>
                </a:gridCol>
                <a:gridCol w="1224742">
                  <a:extLst>
                    <a:ext uri="{9D8B030D-6E8A-4147-A177-3AD203B41FA5}">
                      <a16:colId xmlns:a16="http://schemas.microsoft.com/office/drawing/2014/main" val="1551883832"/>
                    </a:ext>
                  </a:extLst>
                </a:gridCol>
                <a:gridCol w="1269012">
                  <a:extLst>
                    <a:ext uri="{9D8B030D-6E8A-4147-A177-3AD203B41FA5}">
                      <a16:colId xmlns:a16="http://schemas.microsoft.com/office/drawing/2014/main" val="2700187622"/>
                    </a:ext>
                  </a:extLst>
                </a:gridCol>
                <a:gridCol w="1272700">
                  <a:extLst>
                    <a:ext uri="{9D8B030D-6E8A-4147-A177-3AD203B41FA5}">
                      <a16:colId xmlns:a16="http://schemas.microsoft.com/office/drawing/2014/main" val="492412321"/>
                    </a:ext>
                  </a:extLst>
                </a:gridCol>
                <a:gridCol w="1283766">
                  <a:extLst>
                    <a:ext uri="{9D8B030D-6E8A-4147-A177-3AD203B41FA5}">
                      <a16:colId xmlns:a16="http://schemas.microsoft.com/office/drawing/2014/main" val="1800976830"/>
                    </a:ext>
                  </a:extLst>
                </a:gridCol>
              </a:tblGrid>
              <a:tr h="170976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594915"/>
                  </a:ext>
                </a:extLst>
              </a:tr>
              <a:tr h="170976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8.11. 2021, 11:45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4221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2979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90995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6293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09673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321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07940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5346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995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28528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83253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27575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20089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2108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6673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54700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69286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411657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3 477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096004"/>
                  </a:ext>
                </a:extLst>
              </a:tr>
              <a:tr h="207614">
                <a:tc gridSpan="8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4960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03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3696"/>
                  </a:ext>
                </a:extLst>
              </a:tr>
              <a:tr h="152657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94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89595"/>
              </p:ext>
            </p:extLst>
          </p:nvPr>
        </p:nvGraphicFramePr>
        <p:xfrm>
          <a:off x="270578" y="1016730"/>
          <a:ext cx="9603183" cy="5322322"/>
        </p:xfrm>
        <a:graphic>
          <a:graphicData uri="http://schemas.openxmlformats.org/drawingml/2006/table">
            <a:tbl>
              <a:tblPr/>
              <a:tblGrid>
                <a:gridCol w="2130818">
                  <a:extLst>
                    <a:ext uri="{9D8B030D-6E8A-4147-A177-3AD203B41FA5}">
                      <a16:colId xmlns:a16="http://schemas.microsoft.com/office/drawing/2014/main" val="1482363101"/>
                    </a:ext>
                  </a:extLst>
                </a:gridCol>
                <a:gridCol w="1304584">
                  <a:extLst>
                    <a:ext uri="{9D8B030D-6E8A-4147-A177-3AD203B41FA5}">
                      <a16:colId xmlns:a16="http://schemas.microsoft.com/office/drawing/2014/main" val="4196780385"/>
                    </a:ext>
                  </a:extLst>
                </a:gridCol>
                <a:gridCol w="1206741">
                  <a:extLst>
                    <a:ext uri="{9D8B030D-6E8A-4147-A177-3AD203B41FA5}">
                      <a16:colId xmlns:a16="http://schemas.microsoft.com/office/drawing/2014/main" val="1490559483"/>
                    </a:ext>
                  </a:extLst>
                </a:gridCol>
                <a:gridCol w="1203116">
                  <a:extLst>
                    <a:ext uri="{9D8B030D-6E8A-4147-A177-3AD203B41FA5}">
                      <a16:colId xmlns:a16="http://schemas.microsoft.com/office/drawing/2014/main" val="465658134"/>
                    </a:ext>
                  </a:extLst>
                </a:gridCol>
                <a:gridCol w="1246602">
                  <a:extLst>
                    <a:ext uri="{9D8B030D-6E8A-4147-A177-3AD203B41FA5}">
                      <a16:colId xmlns:a16="http://schemas.microsoft.com/office/drawing/2014/main" val="60779031"/>
                    </a:ext>
                  </a:extLst>
                </a:gridCol>
                <a:gridCol w="1250226">
                  <a:extLst>
                    <a:ext uri="{9D8B030D-6E8A-4147-A177-3AD203B41FA5}">
                      <a16:colId xmlns:a16="http://schemas.microsoft.com/office/drawing/2014/main" val="3884077343"/>
                    </a:ext>
                  </a:extLst>
                </a:gridCol>
                <a:gridCol w="1261096">
                  <a:extLst>
                    <a:ext uri="{9D8B030D-6E8A-4147-A177-3AD203B41FA5}">
                      <a16:colId xmlns:a16="http://schemas.microsoft.com/office/drawing/2014/main" val="1158482502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705781"/>
                  </a:ext>
                </a:extLst>
              </a:tr>
              <a:tr h="17286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8.11. 2021, 11:45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786249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1992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89857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+ UPV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95599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4286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15444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3688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04940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0372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04637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9466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2521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99173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0381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27719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43234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29655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07636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970938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78921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855075"/>
                  </a:ext>
                </a:extLst>
              </a:tr>
              <a:tr h="9226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634107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7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602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8.11.2021 00:45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2 304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51742"/>
              </p:ext>
            </p:extLst>
          </p:nvPr>
        </p:nvGraphicFramePr>
        <p:xfrm>
          <a:off x="173661" y="1034109"/>
          <a:ext cx="9312344" cy="5303976"/>
        </p:xfrm>
        <a:graphic>
          <a:graphicData uri="http://schemas.openxmlformats.org/drawingml/2006/table">
            <a:tbl>
              <a:tblPr/>
              <a:tblGrid>
                <a:gridCol w="2063950">
                  <a:extLst>
                    <a:ext uri="{9D8B030D-6E8A-4147-A177-3AD203B41FA5}">
                      <a16:colId xmlns:a16="http://schemas.microsoft.com/office/drawing/2014/main" val="3526528481"/>
                    </a:ext>
                  </a:extLst>
                </a:gridCol>
                <a:gridCol w="1263642">
                  <a:extLst>
                    <a:ext uri="{9D8B030D-6E8A-4147-A177-3AD203B41FA5}">
                      <a16:colId xmlns:a16="http://schemas.microsoft.com/office/drawing/2014/main" val="3594998033"/>
                    </a:ext>
                  </a:extLst>
                </a:gridCol>
                <a:gridCol w="1168870">
                  <a:extLst>
                    <a:ext uri="{9D8B030D-6E8A-4147-A177-3AD203B41FA5}">
                      <a16:colId xmlns:a16="http://schemas.microsoft.com/office/drawing/2014/main" val="657897594"/>
                    </a:ext>
                  </a:extLst>
                </a:gridCol>
                <a:gridCol w="1165359">
                  <a:extLst>
                    <a:ext uri="{9D8B030D-6E8A-4147-A177-3AD203B41FA5}">
                      <a16:colId xmlns:a16="http://schemas.microsoft.com/office/drawing/2014/main" val="2836823681"/>
                    </a:ext>
                  </a:extLst>
                </a:gridCol>
                <a:gridCol w="1207481">
                  <a:extLst>
                    <a:ext uri="{9D8B030D-6E8A-4147-A177-3AD203B41FA5}">
                      <a16:colId xmlns:a16="http://schemas.microsoft.com/office/drawing/2014/main" val="2754300930"/>
                    </a:ext>
                  </a:extLst>
                </a:gridCol>
                <a:gridCol w="1221521">
                  <a:extLst>
                    <a:ext uri="{9D8B030D-6E8A-4147-A177-3AD203B41FA5}">
                      <a16:colId xmlns:a16="http://schemas.microsoft.com/office/drawing/2014/main" val="4195810226"/>
                    </a:ext>
                  </a:extLst>
                </a:gridCol>
                <a:gridCol w="1221521">
                  <a:extLst>
                    <a:ext uri="{9D8B030D-6E8A-4147-A177-3AD203B41FA5}">
                      <a16:colId xmlns:a16="http://schemas.microsoft.com/office/drawing/2014/main" val="3466364837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8944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8.11. 2021, 11:45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958900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64291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12289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7502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3415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936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4457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76768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62898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894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61728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6985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0280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2776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2856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0243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27963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18764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22 944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83094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23935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86272"/>
                  </a:ext>
                </a:extLst>
              </a:tr>
              <a:tr h="320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72329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7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945783" y="3190046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8.11. 2021 11:50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30761"/>
              </p:ext>
            </p:extLst>
          </p:nvPr>
        </p:nvGraphicFramePr>
        <p:xfrm>
          <a:off x="1066587" y="1037167"/>
          <a:ext cx="7101466" cy="5245088"/>
        </p:xfrm>
        <a:graphic>
          <a:graphicData uri="http://schemas.openxmlformats.org/drawingml/2006/table">
            <a:tbl>
              <a:tblPr/>
              <a:tblGrid>
                <a:gridCol w="3934996">
                  <a:extLst>
                    <a:ext uri="{9D8B030D-6E8A-4147-A177-3AD203B41FA5}">
                      <a16:colId xmlns:a16="http://schemas.microsoft.com/office/drawing/2014/main" val="3866063682"/>
                    </a:ext>
                  </a:extLst>
                </a:gridCol>
                <a:gridCol w="783304">
                  <a:extLst>
                    <a:ext uri="{9D8B030D-6E8A-4147-A177-3AD203B41FA5}">
                      <a16:colId xmlns:a16="http://schemas.microsoft.com/office/drawing/2014/main" val="3325949267"/>
                    </a:ext>
                  </a:extLst>
                </a:gridCol>
                <a:gridCol w="2383166">
                  <a:extLst>
                    <a:ext uri="{9D8B030D-6E8A-4147-A177-3AD203B41FA5}">
                      <a16:colId xmlns:a16="http://schemas.microsoft.com/office/drawing/2014/main" val="4193417026"/>
                    </a:ext>
                  </a:extLst>
                </a:gridCol>
              </a:tblGrid>
              <a:tr h="3278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Aktualizace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32348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SMN a.s., Nemocnice Přerov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 14:11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891600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 11:17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603707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Nem. Pardubického kraje, a.s., Litomyšlská nem.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 12:02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359228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Náchod a.s., Nemocnice Rychnov nad Kněžnou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9:09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658402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ve Frýdku-Místku, příspěvková organizace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11:32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917438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Slaný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13:36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199704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Třinec, příspěvková organizace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13:36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53296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Fakultní nemocnice Královské Vinohrady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14:04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590168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Rokycanská nemocnice, a.s.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14:21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013105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Valašské Meziříčí a.s.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14:31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46016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Na Františku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15:05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023975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Kladno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a.s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16:04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00781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Krajská nemocnice Liberec, a.s., Nemocnice Turnov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 18:16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754656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Podlesí a.s.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106" marR="8106" marT="64849" marB="6484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06.11.2021 8:07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0667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Masarykův onkologický ústav</a:t>
                      </a:r>
                    </a:p>
                  </a:txBody>
                  <a:tcPr marL="8106" marR="8106" marT="8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06.11.2021 8:27</a:t>
                      </a:r>
                    </a:p>
                  </a:txBody>
                  <a:tcPr marL="8106" marR="8106" marT="8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38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Překlady pacientů za posledních 24h. </a:t>
            </a:r>
            <a:endParaRPr lang="cs-CZ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5431" y="1300903"/>
            <a:ext cx="11487705" cy="4409893"/>
          </a:xfrm>
        </p:spPr>
        <p:txBody>
          <a:bodyPr/>
          <a:lstStyle/>
          <a:p>
            <a:pPr marL="0" indent="0">
              <a:buNone/>
            </a:pPr>
            <a:r>
              <a:rPr lang="cs-CZ" sz="2400" b="1" dirty="0" smtClean="0"/>
              <a:t>5. 11. 2021</a:t>
            </a:r>
            <a:r>
              <a:rPr lang="cs-CZ" sz="2400" dirty="0" smtClean="0"/>
              <a:t> </a:t>
            </a:r>
          </a:p>
          <a:p>
            <a:pPr marL="0" indent="0">
              <a:buNone/>
            </a:pPr>
            <a:r>
              <a:rPr lang="cs-CZ" sz="2400" dirty="0" smtClean="0"/>
              <a:t>Překlad </a:t>
            </a:r>
            <a:r>
              <a:rPr lang="cs-CZ" sz="2400" dirty="0"/>
              <a:t>3měsíčního </a:t>
            </a:r>
            <a:r>
              <a:rPr lang="cs-CZ" sz="2400" dirty="0" smtClean="0"/>
              <a:t>kojence C+, UPV </a:t>
            </a:r>
            <a:r>
              <a:rPr lang="cs-CZ" sz="2400" dirty="0"/>
              <a:t>z JIP Dětské kliniky Masarykovy nemocnice v Ústí nad Labem na IP </a:t>
            </a:r>
            <a:r>
              <a:rPr lang="cs-CZ" sz="2400" dirty="0" smtClean="0"/>
              <a:t>Motol.</a:t>
            </a:r>
            <a:endParaRPr lang="cs-CZ" sz="2400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sz="2400" b="1" dirty="0" smtClean="0"/>
              <a:t>7. 11. 2021</a:t>
            </a:r>
          </a:p>
          <a:p>
            <a:pPr marL="0" indent="0">
              <a:buNone/>
            </a:pPr>
            <a:r>
              <a:rPr lang="cs-CZ" sz="2400" dirty="0" smtClean="0"/>
              <a:t>Přílet transportního letounu z Rumunska do Kbel s mužem a ženou C+, UPV - hospitalizováni v nemocnicích Motol a Bulovka.</a:t>
            </a:r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4916981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18460</TotalTime>
  <Words>887</Words>
  <Application>Microsoft Office PowerPoint</Application>
  <PresentationFormat>Širokoúhlá obrazovka</PresentationFormat>
  <Paragraphs>420</Paragraphs>
  <Slides>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Seznam nemocnic neaktualizovaných déle než 48 h </vt:lpstr>
      <vt:lpstr>Překlady pacientů za posledních 24h.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1394</cp:revision>
  <cp:lastPrinted>2020-10-20T04:21:56Z</cp:lastPrinted>
  <dcterms:created xsi:type="dcterms:W3CDTF">2020-07-15T10:33:32Z</dcterms:created>
  <dcterms:modified xsi:type="dcterms:W3CDTF">2021-11-08T14:02:06Z</dcterms:modified>
</cp:coreProperties>
</file>