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  <p:sldMasterId id="2147483761" r:id="rId3"/>
    <p:sldMasterId id="2147483774" r:id="rId4"/>
    <p:sldMasterId id="2147483782" r:id="rId5"/>
  </p:sldMasterIdLst>
  <p:notesMasterIdLst>
    <p:notesMasterId r:id="rId24"/>
  </p:notesMasterIdLst>
  <p:handoutMasterIdLst>
    <p:handoutMasterId r:id="rId25"/>
  </p:handoutMasterIdLst>
  <p:sldIdLst>
    <p:sldId id="1277" r:id="rId6"/>
    <p:sldId id="1293" r:id="rId7"/>
    <p:sldId id="1294" r:id="rId8"/>
    <p:sldId id="1296" r:id="rId9"/>
    <p:sldId id="1372" r:id="rId10"/>
    <p:sldId id="1371" r:id="rId11"/>
    <p:sldId id="1373" r:id="rId12"/>
    <p:sldId id="1376" r:id="rId13"/>
    <p:sldId id="1374" r:id="rId14"/>
    <p:sldId id="1375" r:id="rId15"/>
    <p:sldId id="1378" r:id="rId16"/>
    <p:sldId id="1377" r:id="rId17"/>
    <p:sldId id="1380" r:id="rId18"/>
    <p:sldId id="1379" r:id="rId19"/>
    <p:sldId id="1343" r:id="rId20"/>
    <p:sldId id="1344" r:id="rId21"/>
    <p:sldId id="1345" r:id="rId22"/>
    <p:sldId id="1346" r:id="rId23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72"/>
            <p14:sldId id="1371"/>
            <p14:sldId id="1373"/>
            <p14:sldId id="1376"/>
            <p14:sldId id="1374"/>
            <p14:sldId id="1375"/>
            <p14:sldId id="1378"/>
            <p14:sldId id="1377"/>
            <p14:sldId id="1380"/>
            <p14:sldId id="1379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DB69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Ústecký kraj</c:v>
                </c:pt>
                <c:pt idx="2">
                  <c:v>Plzeňský kraj</c:v>
                </c:pt>
                <c:pt idx="3">
                  <c:v>Jihočeský kraj</c:v>
                </c:pt>
                <c:pt idx="4">
                  <c:v>Jihomoravský kraj</c:v>
                </c:pt>
                <c:pt idx="5">
                  <c:v>Pardubický kraj</c:v>
                </c:pt>
                <c:pt idx="6">
                  <c:v>Liberecký kraj</c:v>
                </c:pt>
                <c:pt idx="7">
                  <c:v>Zlínský kraj</c:v>
                </c:pt>
                <c:pt idx="8">
                  <c:v>ČR</c:v>
                </c:pt>
                <c:pt idx="9">
                  <c:v>Moravskoslezský kraj</c:v>
                </c:pt>
                <c:pt idx="10">
                  <c:v>Olomoucký kraj</c:v>
                </c:pt>
                <c:pt idx="11">
                  <c:v>Karlovarský kraj</c:v>
                </c:pt>
                <c:pt idx="12">
                  <c:v>Středočeský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0.431282346175</c:v>
                </c:pt>
                <c:pt idx="1">
                  <c:v>0.38471760797299998</c:v>
                </c:pt>
                <c:pt idx="2">
                  <c:v>0.36138613861300001</c:v>
                </c:pt>
                <c:pt idx="3">
                  <c:v>0.34577723378199998</c:v>
                </c:pt>
                <c:pt idx="4">
                  <c:v>0.336665333866</c:v>
                </c:pt>
                <c:pt idx="5">
                  <c:v>0.32395950506100002</c:v>
                </c:pt>
                <c:pt idx="6">
                  <c:v>0.29397293972900002</c:v>
                </c:pt>
                <c:pt idx="7">
                  <c:v>0.28492239467800001</c:v>
                </c:pt>
                <c:pt idx="8">
                  <c:v>0.28024832687500001</c:v>
                </c:pt>
                <c:pt idx="9">
                  <c:v>0.251062322946</c:v>
                </c:pt>
                <c:pt idx="10">
                  <c:v>0.23157162726</c:v>
                </c:pt>
                <c:pt idx="11">
                  <c:v>0.22966507177000001</c:v>
                </c:pt>
                <c:pt idx="12">
                  <c:v>0.20201484623499999</c:v>
                </c:pt>
                <c:pt idx="13">
                  <c:v>0.16470588235200001</c:v>
                </c:pt>
                <c:pt idx="14">
                  <c:v>0.15977175463599999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Jihomoravský kraj</c:v>
                </c:pt>
                <c:pt idx="2">
                  <c:v>Středočeský kraj</c:v>
                </c:pt>
                <c:pt idx="3">
                  <c:v>Jihočeský kraj</c:v>
                </c:pt>
                <c:pt idx="4">
                  <c:v>Královéhradecký kraj</c:v>
                </c:pt>
                <c:pt idx="5">
                  <c:v>Pardubický kraj</c:v>
                </c:pt>
                <c:pt idx="6">
                  <c:v>ČR</c:v>
                </c:pt>
                <c:pt idx="7">
                  <c:v>Ústecký kraj</c:v>
                </c:pt>
                <c:pt idx="8">
                  <c:v>Plzeňský kraj</c:v>
                </c:pt>
                <c:pt idx="9">
                  <c:v>Zlínský kraj</c:v>
                </c:pt>
                <c:pt idx="10">
                  <c:v>Olomoucký kraj</c:v>
                </c:pt>
                <c:pt idx="11">
                  <c:v>Moravskoslezský kraj</c:v>
                </c:pt>
                <c:pt idx="12">
                  <c:v>Liberecký kraj</c:v>
                </c:pt>
                <c:pt idx="13">
                  <c:v>Hlavní město Praha</c:v>
                </c:pt>
                <c:pt idx="14">
                  <c:v>Karlovarský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0.48484848484800003</c:v>
                </c:pt>
                <c:pt idx="1">
                  <c:v>0.43023255813900002</c:v>
                </c:pt>
                <c:pt idx="2">
                  <c:v>0.372807017543</c:v>
                </c:pt>
                <c:pt idx="3">
                  <c:v>0.37062937062899998</c:v>
                </c:pt>
                <c:pt idx="4">
                  <c:v>0.36956521739100001</c:v>
                </c:pt>
                <c:pt idx="5">
                  <c:v>0.35877862595400001</c:v>
                </c:pt>
                <c:pt idx="6">
                  <c:v>0.29667308220999999</c:v>
                </c:pt>
                <c:pt idx="7">
                  <c:v>0.295880149812</c:v>
                </c:pt>
                <c:pt idx="8">
                  <c:v>0.29249011857700002</c:v>
                </c:pt>
                <c:pt idx="9">
                  <c:v>0.289617486338</c:v>
                </c:pt>
                <c:pt idx="10">
                  <c:v>0.26701570680600001</c:v>
                </c:pt>
                <c:pt idx="11">
                  <c:v>0.26326129665999998</c:v>
                </c:pt>
                <c:pt idx="12">
                  <c:v>0.20792079207899999</c:v>
                </c:pt>
                <c:pt idx="13">
                  <c:v>0.19289340101499999</c:v>
                </c:pt>
                <c:pt idx="14">
                  <c:v>0.14285714285699999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Jihočeský kraj</c:v>
                </c:pt>
                <c:pt idx="1">
                  <c:v>Jihomoravský kraj</c:v>
                </c:pt>
                <c:pt idx="2">
                  <c:v>Kraj Vysočina</c:v>
                </c:pt>
                <c:pt idx="3">
                  <c:v>Středočeský kraj</c:v>
                </c:pt>
                <c:pt idx="4">
                  <c:v>Ústecký kraj</c:v>
                </c:pt>
                <c:pt idx="5">
                  <c:v>Královéhradecký kraj</c:v>
                </c:pt>
                <c:pt idx="6">
                  <c:v>Olomoucký kraj</c:v>
                </c:pt>
                <c:pt idx="7">
                  <c:v>Zlínský kraj</c:v>
                </c:pt>
                <c:pt idx="8">
                  <c:v>Moravskoslezský kraj</c:v>
                </c:pt>
                <c:pt idx="9">
                  <c:v>ČR</c:v>
                </c:pt>
                <c:pt idx="10">
                  <c:v>Pardubický kraj</c:v>
                </c:pt>
                <c:pt idx="11">
                  <c:v>Liberecký kraj</c:v>
                </c:pt>
                <c:pt idx="12">
                  <c:v>Plzeňský kraj</c:v>
                </c:pt>
                <c:pt idx="13">
                  <c:v>Hlavní město Praha</c:v>
                </c:pt>
                <c:pt idx="14">
                  <c:v>Karlovarský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0.375</c:v>
                </c:pt>
                <c:pt idx="1">
                  <c:v>0.344680851063</c:v>
                </c:pt>
                <c:pt idx="2">
                  <c:v>0.33870967741899999</c:v>
                </c:pt>
                <c:pt idx="3">
                  <c:v>0.25</c:v>
                </c:pt>
                <c:pt idx="4">
                  <c:v>0.247933884297</c:v>
                </c:pt>
                <c:pt idx="5">
                  <c:v>0.23684210526300001</c:v>
                </c:pt>
                <c:pt idx="6">
                  <c:v>0.22302158273299999</c:v>
                </c:pt>
                <c:pt idx="7">
                  <c:v>0.21739130434699999</c:v>
                </c:pt>
                <c:pt idx="8">
                  <c:v>0.210355987055</c:v>
                </c:pt>
                <c:pt idx="9">
                  <c:v>0.19883040935599999</c:v>
                </c:pt>
                <c:pt idx="10">
                  <c:v>0.177419354838</c:v>
                </c:pt>
                <c:pt idx="11">
                  <c:v>0.16049382715999999</c:v>
                </c:pt>
                <c:pt idx="12">
                  <c:v>0.13422818791900001</c:v>
                </c:pt>
                <c:pt idx="13">
                  <c:v>7.5630252100000003E-2</c:v>
                </c:pt>
                <c:pt idx="14">
                  <c:v>6.8181818180999998E-2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327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543</c:v>
                </c:pt>
                <c:pt idx="17">
                  <c:v>664</c:v>
                </c:pt>
                <c:pt idx="18">
                  <c:v>733</c:v>
                </c:pt>
                <c:pt idx="19">
                  <c:v>795</c:v>
                </c:pt>
                <c:pt idx="20">
                  <c:v>851</c:v>
                </c:pt>
                <c:pt idx="21">
                  <c:v>923</c:v>
                </c:pt>
                <c:pt idx="22">
                  <c:v>930</c:v>
                </c:pt>
                <c:pt idx="23">
                  <c:v>993</c:v>
                </c:pt>
                <c:pt idx="24">
                  <c:v>1175</c:v>
                </c:pt>
                <c:pt idx="25">
                  <c:v>1294</c:v>
                </c:pt>
                <c:pt idx="26">
                  <c:v>1396</c:v>
                </c:pt>
                <c:pt idx="27">
                  <c:v>1391</c:v>
                </c:pt>
                <c:pt idx="28">
                  <c:v>1578</c:v>
                </c:pt>
                <c:pt idx="29">
                  <c:v>1597</c:v>
                </c:pt>
                <c:pt idx="30">
                  <c:v>1731</c:v>
                </c:pt>
                <c:pt idx="31">
                  <c:v>2105</c:v>
                </c:pt>
                <c:pt idx="32">
                  <c:v>2295</c:v>
                </c:pt>
                <c:pt idx="33">
                  <c:v>2495</c:v>
                </c:pt>
                <c:pt idx="34">
                  <c:v>2660</c:v>
                </c:pt>
                <c:pt idx="35">
                  <c:v>2803</c:v>
                </c:pt>
                <c:pt idx="36">
                  <c:v>2802</c:v>
                </c:pt>
                <c:pt idx="37">
                  <c:v>2952</c:v>
                </c:pt>
                <c:pt idx="38">
                  <c:v>3413</c:v>
                </c:pt>
                <c:pt idx="39">
                  <c:v>3610</c:v>
                </c:pt>
                <c:pt idx="40">
                  <c:v>3755</c:v>
                </c:pt>
                <c:pt idx="41">
                  <c:v>3885</c:v>
                </c:pt>
                <c:pt idx="42">
                  <c:v>4049</c:v>
                </c:pt>
                <c:pt idx="43">
                  <c:v>3988</c:v>
                </c:pt>
                <c:pt idx="44">
                  <c:v>4131</c:v>
                </c:pt>
                <c:pt idx="45">
                  <c:v>4789</c:v>
                </c:pt>
                <c:pt idx="46">
                  <c:v>4864</c:v>
                </c:pt>
                <c:pt idx="47">
                  <c:v>4822</c:v>
                </c:pt>
                <c:pt idx="48">
                  <c:v>5188</c:v>
                </c:pt>
                <c:pt idx="49">
                  <c:v>5316</c:v>
                </c:pt>
                <c:pt idx="50">
                  <c:v>5204</c:v>
                </c:pt>
                <c:pt idx="51">
                  <c:v>5419</c:v>
                </c:pt>
                <c:pt idx="52">
                  <c:v>6016</c:v>
                </c:pt>
                <c:pt idx="53">
                  <c:v>6127</c:v>
                </c:pt>
                <c:pt idx="54">
                  <c:v>6218</c:v>
                </c:pt>
                <c:pt idx="55">
                  <c:v>6330</c:v>
                </c:pt>
                <c:pt idx="56">
                  <c:v>6431</c:v>
                </c:pt>
                <c:pt idx="57">
                  <c:v>6214</c:v>
                </c:pt>
                <c:pt idx="58">
                  <c:v>6416</c:v>
                </c:pt>
                <c:pt idx="59">
                  <c:v>7087</c:v>
                </c:pt>
                <c:pt idx="60">
                  <c:v>7023</c:v>
                </c:pt>
                <c:pt idx="61">
                  <c:v>6972</c:v>
                </c:pt>
                <c:pt idx="62">
                  <c:v>7065</c:v>
                </c:pt>
                <c:pt idx="63">
                  <c:v>7035</c:v>
                </c:pt>
                <c:pt idx="64">
                  <c:v>6564</c:v>
                </c:pt>
                <c:pt idx="65">
                  <c:v>6672</c:v>
                </c:pt>
                <c:pt idx="66">
                  <c:v>7129</c:v>
                </c:pt>
                <c:pt idx="67">
                  <c:v>6910</c:v>
                </c:pt>
                <c:pt idx="68">
                  <c:v>6752</c:v>
                </c:pt>
                <c:pt idx="69">
                  <c:v>6576</c:v>
                </c:pt>
                <c:pt idx="70">
                  <c:v>6378</c:v>
                </c:pt>
                <c:pt idx="71">
                  <c:v>5854</c:v>
                </c:pt>
                <c:pt idx="72">
                  <c:v>5883</c:v>
                </c:pt>
                <c:pt idx="73">
                  <c:v>6368</c:v>
                </c:pt>
                <c:pt idx="74">
                  <c:v>6068</c:v>
                </c:pt>
                <c:pt idx="75">
                  <c:v>5798</c:v>
                </c:pt>
                <c:pt idx="76">
                  <c:v>5539</c:v>
                </c:pt>
                <c:pt idx="77">
                  <c:v>5313</c:v>
                </c:pt>
                <c:pt idx="78">
                  <c:v>4831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3874.8266915745999</c:v>
                </c:pt>
                <c:pt idx="43">
                  <c:v>4000.7649631137347</c:v>
                </c:pt>
                <c:pt idx="44">
                  <c:v>4126.3636197642345</c:v>
                </c:pt>
                <c:pt idx="45">
                  <c:v>4246.851958635968</c:v>
                </c:pt>
                <c:pt idx="46">
                  <c:v>4357.7449058198672</c:v>
                </c:pt>
                <c:pt idx="47">
                  <c:v>4461.1798325185819</c:v>
                </c:pt>
                <c:pt idx="48">
                  <c:v>4561.4503701634731</c:v>
                </c:pt>
                <c:pt idx="49">
                  <c:v>4660.4655418011043</c:v>
                </c:pt>
                <c:pt idx="50">
                  <c:v>4757.6593438429773</c:v>
                </c:pt>
                <c:pt idx="51">
                  <c:v>4858.1037055510296</c:v>
                </c:pt>
                <c:pt idx="52">
                  <c:v>4955.269813729863</c:v>
                </c:pt>
                <c:pt idx="53">
                  <c:v>5037.851718867676</c:v>
                </c:pt>
                <c:pt idx="54">
                  <c:v>5112.8062867582794</c:v>
                </c:pt>
                <c:pt idx="55">
                  <c:v>5184.835706396997</c:v>
                </c:pt>
                <c:pt idx="56">
                  <c:v>5255.5396750814853</c:v>
                </c:pt>
                <c:pt idx="57">
                  <c:v>5325.598673688386</c:v>
                </c:pt>
                <c:pt idx="58">
                  <c:v>5394.5302687169542</c:v>
                </c:pt>
                <c:pt idx="59">
                  <c:v>5461.5112579097113</c:v>
                </c:pt>
                <c:pt idx="60">
                  <c:v>5523.1067654692479</c:v>
                </c:pt>
                <c:pt idx="61">
                  <c:v>5579.9682808836287</c:v>
                </c:pt>
                <c:pt idx="62">
                  <c:v>5632.7848342359175</c:v>
                </c:pt>
                <c:pt idx="63">
                  <c:v>5681.9344968879623</c:v>
                </c:pt>
                <c:pt idx="64">
                  <c:v>5726.9117901050686</c:v>
                </c:pt>
                <c:pt idx="65">
                  <c:v>5768.6191703553786</c:v>
                </c:pt>
                <c:pt idx="66">
                  <c:v>5806.331035746306</c:v>
                </c:pt>
                <c:pt idx="67">
                  <c:v>5840.2229265257092</c:v>
                </c:pt>
                <c:pt idx="68">
                  <c:v>5868.9282885581742</c:v>
                </c:pt>
                <c:pt idx="69">
                  <c:v>5893.066540476214</c:v>
                </c:pt>
                <c:pt idx="70">
                  <c:v>5913.1832379434618</c:v>
                </c:pt>
                <c:pt idx="71">
                  <c:v>5927.2707698645772</c:v>
                </c:pt>
                <c:pt idx="72">
                  <c:v>5936.7406334869083</c:v>
                </c:pt>
                <c:pt idx="73">
                  <c:v>5941.7682210099592</c:v>
                </c:pt>
                <c:pt idx="74">
                  <c:v>5941.4840299436855</c:v>
                </c:pt>
                <c:pt idx="75">
                  <c:v>5936.195389534023</c:v>
                </c:pt>
                <c:pt idx="76">
                  <c:v>5926.0593653684864</c:v>
                </c:pt>
                <c:pt idx="77">
                  <c:v>5911.4925302807633</c:v>
                </c:pt>
                <c:pt idx="78">
                  <c:v>5891.1145246271162</c:v>
                </c:pt>
                <c:pt idx="79">
                  <c:v>5866.1678405466055</c:v>
                </c:pt>
                <c:pt idx="80">
                  <c:v>5836.6640093508631</c:v>
                </c:pt>
                <c:pt idx="81">
                  <c:v>5801.8842766630705</c:v>
                </c:pt>
                <c:pt idx="82">
                  <c:v>5762.00730520045</c:v>
                </c:pt>
                <c:pt idx="83">
                  <c:v>5718.2310743467187</c:v>
                </c:pt>
                <c:pt idx="84">
                  <c:v>5670.1237920150888</c:v>
                </c:pt>
                <c:pt idx="85">
                  <c:v>5616.8306867096653</c:v>
                </c:pt>
                <c:pt idx="86">
                  <c:v>5560.4493417457879</c:v>
                </c:pt>
                <c:pt idx="87">
                  <c:v>5500.5212514270288</c:v>
                </c:pt>
                <c:pt idx="88">
                  <c:v>5434.9249047022331</c:v>
                </c:pt>
                <c:pt idx="89">
                  <c:v>5366.4713539503819</c:v>
                </c:pt>
                <c:pt idx="90">
                  <c:v>5295.1997817793708</c:v>
                </c:pt>
                <c:pt idx="91">
                  <c:v>5220.5883678919145</c:v>
                </c:pt>
                <c:pt idx="92">
                  <c:v>5141.6385683384133</c:v>
                </c:pt>
                <c:pt idx="93">
                  <c:v>5059.7844572957165</c:v>
                </c:pt>
                <c:pt idx="94">
                  <c:v>4975.64411772108</c:v>
                </c:pt>
                <c:pt idx="95">
                  <c:v>4888.9152696888123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3883.7724957326495</c:v>
                </c:pt>
                <c:pt idx="43">
                  <c:v>4021.8651703173623</c:v>
                </c:pt>
                <c:pt idx="44">
                  <c:v>4163.0571947267426</c:v>
                </c:pt>
                <c:pt idx="45">
                  <c:v>4302.6712117083398</c:v>
                </c:pt>
                <c:pt idx="46">
                  <c:v>4436.3983667800385</c:v>
                </c:pt>
                <c:pt idx="47">
                  <c:v>4566.3664649222883</c:v>
                </c:pt>
                <c:pt idx="48">
                  <c:v>4696.922545893809</c:v>
                </c:pt>
                <c:pt idx="49">
                  <c:v>4829.8886898653509</c:v>
                </c:pt>
                <c:pt idx="50">
                  <c:v>4964.6851723175723</c:v>
                </c:pt>
                <c:pt idx="51">
                  <c:v>5106.269164907766</c:v>
                </c:pt>
                <c:pt idx="52">
                  <c:v>5248.0490617810729</c:v>
                </c:pt>
                <c:pt idx="53">
                  <c:v>5378.580127219092</c:v>
                </c:pt>
                <c:pt idx="54">
                  <c:v>5504.7041800399766</c:v>
                </c:pt>
                <c:pt idx="55">
                  <c:v>5630.9313152074355</c:v>
                </c:pt>
                <c:pt idx="56">
                  <c:v>5758.5854770970145</c:v>
                </c:pt>
                <c:pt idx="57">
                  <c:v>5887.8355049395122</c:v>
                </c:pt>
                <c:pt idx="58">
                  <c:v>6018.0363754738419</c:v>
                </c:pt>
                <c:pt idx="59">
                  <c:v>6148.1174291578554</c:v>
                </c:pt>
                <c:pt idx="60">
                  <c:v>6274.4753812746858</c:v>
                </c:pt>
                <c:pt idx="61">
                  <c:v>6397.4250467610236</c:v>
                </c:pt>
                <c:pt idx="62">
                  <c:v>6517.4063018172383</c:v>
                </c:pt>
                <c:pt idx="63">
                  <c:v>6634.4979616464334</c:v>
                </c:pt>
                <c:pt idx="64">
                  <c:v>6747.8381258254458</c:v>
                </c:pt>
                <c:pt idx="65">
                  <c:v>6858.0152150647637</c:v>
                </c:pt>
                <c:pt idx="66">
                  <c:v>6964.0475227458246</c:v>
                </c:pt>
                <c:pt idx="67">
                  <c:v>7065.8127870876542</c:v>
                </c:pt>
                <c:pt idx="68">
                  <c:v>7161.6785672445512</c:v>
                </c:pt>
                <c:pt idx="69">
                  <c:v>7251.9875202190015</c:v>
                </c:pt>
                <c:pt idx="70">
                  <c:v>7336.9974130292958</c:v>
                </c:pt>
                <c:pt idx="71">
                  <c:v>7414.4261695508631</c:v>
                </c:pt>
                <c:pt idx="72">
                  <c:v>7485.4020724328948</c:v>
                </c:pt>
                <c:pt idx="73">
                  <c:v>7549.8552017784723</c:v>
                </c:pt>
                <c:pt idx="74">
                  <c:v>7606.6812658407453</c:v>
                </c:pt>
                <c:pt idx="75">
                  <c:v>7655.9601133157576</c:v>
                </c:pt>
                <c:pt idx="76">
                  <c:v>7697.6356567036792</c:v>
                </c:pt>
                <c:pt idx="77">
                  <c:v>7731.9422521323922</c:v>
                </c:pt>
                <c:pt idx="78">
                  <c:v>7757.3172289474423</c:v>
                </c:pt>
                <c:pt idx="79">
                  <c:v>7774.8523594207982</c:v>
                </c:pt>
                <c:pt idx="80">
                  <c:v>7784.4222024789424</c:v>
                </c:pt>
                <c:pt idx="81">
                  <c:v>7785.1904771195786</c:v>
                </c:pt>
                <c:pt idx="82">
                  <c:v>7777.2303691396628</c:v>
                </c:pt>
                <c:pt idx="83">
                  <c:v>7761.6674912508715</c:v>
                </c:pt>
                <c:pt idx="84">
                  <c:v>7738.0130518590777</c:v>
                </c:pt>
                <c:pt idx="85">
                  <c:v>7705.3756244397246</c:v>
                </c:pt>
                <c:pt idx="86">
                  <c:v>7665.8362387460747</c:v>
                </c:pt>
                <c:pt idx="87">
                  <c:v>7618.9391382218619</c:v>
                </c:pt>
                <c:pt idx="88">
                  <c:v>7562.5763308956848</c:v>
                </c:pt>
                <c:pt idx="89">
                  <c:v>7499.6033427889088</c:v>
                </c:pt>
                <c:pt idx="90">
                  <c:v>7430.1080738058808</c:v>
                </c:pt>
                <c:pt idx="91">
                  <c:v>7353.6387736028464</c:v>
                </c:pt>
                <c:pt idx="92">
                  <c:v>7269.1761846328609</c:v>
                </c:pt>
                <c:pt idx="93">
                  <c:v>7178.3251169050318</c:v>
                </c:pt>
                <c:pt idx="94">
                  <c:v>7081.8141108436257</c:v>
                </c:pt>
                <c:pt idx="95">
                  <c:v>6979.463472041527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3892.7752822914986</c:v>
                </c:pt>
                <c:pt idx="43">
                  <c:v>4043.1687347470602</c:v>
                </c:pt>
                <c:pt idx="44">
                  <c:v>4200.2470000448029</c:v>
                </c:pt>
                <c:pt idx="45">
                  <c:v>4359.4916428298739</c:v>
                </c:pt>
                <c:pt idx="46">
                  <c:v>4516.8426085193496</c:v>
                </c:pt>
                <c:pt idx="47">
                  <c:v>4674.4950136332509</c:v>
                </c:pt>
                <c:pt idx="48">
                  <c:v>4836.9296358195497</c:v>
                </c:pt>
                <c:pt idx="49">
                  <c:v>5005.9629248299843</c:v>
                </c:pt>
                <c:pt idx="50">
                  <c:v>5181.0823628909493</c:v>
                </c:pt>
                <c:pt idx="51">
                  <c:v>5367.2087561997487</c:v>
                </c:pt>
                <c:pt idx="52">
                  <c:v>5557.7622339853697</c:v>
                </c:pt>
                <c:pt idx="53">
                  <c:v>5741.2274125797849</c:v>
                </c:pt>
                <c:pt idx="54">
                  <c:v>5924.3916908957708</c:v>
                </c:pt>
                <c:pt idx="55">
                  <c:v>6111.6242528419061</c:v>
                </c:pt>
                <c:pt idx="56">
                  <c:v>6304.0139361848651</c:v>
                </c:pt>
                <c:pt idx="57">
                  <c:v>6501.2446122618312</c:v>
                </c:pt>
                <c:pt idx="58">
                  <c:v>6702.522830665479</c:v>
                </c:pt>
                <c:pt idx="59">
                  <c:v>6906.5301863113764</c:v>
                </c:pt>
                <c:pt idx="60">
                  <c:v>7109.4791726113908</c:v>
                </c:pt>
                <c:pt idx="61">
                  <c:v>7311.3153925703828</c:v>
                </c:pt>
                <c:pt idx="62">
                  <c:v>7512.1806540221532</c:v>
                </c:pt>
                <c:pt idx="63">
                  <c:v>7711.7892970140019</c:v>
                </c:pt>
                <c:pt idx="64">
                  <c:v>7908.8414601342902</c:v>
                </c:pt>
                <c:pt idx="65">
                  <c:v>8103.5161819879368</c:v>
                </c:pt>
                <c:pt idx="66">
                  <c:v>8294.4674585003886</c:v>
                </c:pt>
                <c:pt idx="67">
                  <c:v>8481.1526524327164</c:v>
                </c:pt>
                <c:pt idx="68">
                  <c:v>8661.5385703678348</c:v>
                </c:pt>
                <c:pt idx="69">
                  <c:v>8835.5454934832705</c:v>
                </c:pt>
                <c:pt idx="70">
                  <c:v>9002.9890621874674</c:v>
                </c:pt>
                <c:pt idx="71">
                  <c:v>9161.1516483523137</c:v>
                </c:pt>
                <c:pt idx="72">
                  <c:v>9310.7132913458518</c:v>
                </c:pt>
                <c:pt idx="73">
                  <c:v>9451.1919071894808</c:v>
                </c:pt>
                <c:pt idx="74">
                  <c:v>9581.0814534073252</c:v>
                </c:pt>
                <c:pt idx="75">
                  <c:v>9700.0694388859683</c:v>
                </c:pt>
                <c:pt idx="76">
                  <c:v>9807.726184872894</c:v>
                </c:pt>
                <c:pt idx="77">
                  <c:v>9903.9501133799276</c:v>
                </c:pt>
                <c:pt idx="78">
                  <c:v>9986.8513187595854</c:v>
                </c:pt>
                <c:pt idx="79">
                  <c:v>10057.236771960852</c:v>
                </c:pt>
                <c:pt idx="80">
                  <c:v>10114.72246934113</c:v>
                </c:pt>
                <c:pt idx="81">
                  <c:v>10158.247083233073</c:v>
                </c:pt>
                <c:pt idx="82">
                  <c:v>10187.686256884106</c:v>
                </c:pt>
                <c:pt idx="83">
                  <c:v>10204.017835551913</c:v>
                </c:pt>
                <c:pt idx="84">
                  <c:v>10206.638131698186</c:v>
                </c:pt>
                <c:pt idx="85">
                  <c:v>10194.579248587941</c:v>
                </c:pt>
                <c:pt idx="86">
                  <c:v>10169.884223290057</c:v>
                </c:pt>
                <c:pt idx="87">
                  <c:v>10132.096963673484</c:v>
                </c:pt>
                <c:pt idx="88">
                  <c:v>10079.137980044041</c:v>
                </c:pt>
                <c:pt idx="89">
                  <c:v>10013.939924979448</c:v>
                </c:pt>
                <c:pt idx="90">
                  <c:v>9936.6889466502089</c:v>
                </c:pt>
                <c:pt idx="91">
                  <c:v>9847.0688784891026</c:v>
                </c:pt>
                <c:pt idx="92">
                  <c:v>9744.1194406107588</c:v>
                </c:pt>
                <c:pt idx="93">
                  <c:v>9629.7096549604648</c:v>
                </c:pt>
                <c:pt idx="94">
                  <c:v>9504.7837788229681</c:v>
                </c:pt>
                <c:pt idx="95">
                  <c:v>9369.4003694873336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487</c:v>
                </c:pt>
                <c:pt idx="40">
                  <c:v>511</c:v>
                </c:pt>
                <c:pt idx="41">
                  <c:v>519</c:v>
                </c:pt>
                <c:pt idx="42">
                  <c:v>527</c:v>
                </c:pt>
                <c:pt idx="43">
                  <c:v>561</c:v>
                </c:pt>
                <c:pt idx="44">
                  <c:v>601</c:v>
                </c:pt>
                <c:pt idx="45">
                  <c:v>644</c:v>
                </c:pt>
                <c:pt idx="46">
                  <c:v>651</c:v>
                </c:pt>
                <c:pt idx="47">
                  <c:v>691</c:v>
                </c:pt>
                <c:pt idx="48">
                  <c:v>716</c:v>
                </c:pt>
                <c:pt idx="49">
                  <c:v>744</c:v>
                </c:pt>
                <c:pt idx="50">
                  <c:v>752</c:v>
                </c:pt>
                <c:pt idx="51">
                  <c:v>781</c:v>
                </c:pt>
                <c:pt idx="52">
                  <c:v>817</c:v>
                </c:pt>
                <c:pt idx="53">
                  <c:v>859</c:v>
                </c:pt>
                <c:pt idx="54">
                  <c:v>866</c:v>
                </c:pt>
                <c:pt idx="55">
                  <c:v>892</c:v>
                </c:pt>
                <c:pt idx="56">
                  <c:v>912</c:v>
                </c:pt>
                <c:pt idx="57">
                  <c:v>929</c:v>
                </c:pt>
                <c:pt idx="58">
                  <c:v>941</c:v>
                </c:pt>
                <c:pt idx="59">
                  <c:v>985</c:v>
                </c:pt>
                <c:pt idx="60">
                  <c:v>990</c:v>
                </c:pt>
                <c:pt idx="61">
                  <c:v>982</c:v>
                </c:pt>
                <c:pt idx="62">
                  <c:v>974</c:v>
                </c:pt>
                <c:pt idx="63">
                  <c:v>969</c:v>
                </c:pt>
                <c:pt idx="64">
                  <c:v>942</c:v>
                </c:pt>
                <c:pt idx="65">
                  <c:v>970</c:v>
                </c:pt>
                <c:pt idx="66">
                  <c:v>992</c:v>
                </c:pt>
                <c:pt idx="67">
                  <c:v>999</c:v>
                </c:pt>
                <c:pt idx="68">
                  <c:v>1000</c:v>
                </c:pt>
                <c:pt idx="69">
                  <c:v>1013</c:v>
                </c:pt>
                <c:pt idx="70">
                  <c:v>983</c:v>
                </c:pt>
                <c:pt idx="71">
                  <c:v>964</c:v>
                </c:pt>
                <c:pt idx="72">
                  <c:v>981</c:v>
                </c:pt>
                <c:pt idx="73">
                  <c:v>999</c:v>
                </c:pt>
                <c:pt idx="74">
                  <c:v>971</c:v>
                </c:pt>
                <c:pt idx="75">
                  <c:v>932</c:v>
                </c:pt>
                <c:pt idx="76">
                  <c:v>880</c:v>
                </c:pt>
                <c:pt idx="77">
                  <c:v>874</c:v>
                </c:pt>
                <c:pt idx="78">
                  <c:v>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763.64898141441938</c:v>
                </c:pt>
                <c:pt idx="52">
                  <c:v>784.57780034781422</c:v>
                </c:pt>
                <c:pt idx="53">
                  <c:v>805.25814425479871</c:v>
                </c:pt>
                <c:pt idx="54">
                  <c:v>824.18597696438064</c:v>
                </c:pt>
                <c:pt idx="55">
                  <c:v>842.13561239532044</c:v>
                </c:pt>
                <c:pt idx="56">
                  <c:v>859.80376950117602</c:v>
                </c:pt>
                <c:pt idx="57">
                  <c:v>876.3469461229945</c:v>
                </c:pt>
                <c:pt idx="58">
                  <c:v>891.94882551208582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950.54002594936981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878.11396244792013</c:v>
                </c:pt>
                <c:pt idx="95">
                  <c:v>864.2330139271545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713.76435200672961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798.64187711591785</c:v>
                </c:pt>
                <c:pt idx="52">
                  <c:v>826.42985741506754</c:v>
                </c:pt>
                <c:pt idx="53">
                  <c:v>854.58263757347913</c:v>
                </c:pt>
                <c:pt idx="54">
                  <c:v>881.58054805199367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767.03291820809523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906.80570036789447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1574.7652533883713</c:v>
                </c:pt>
                <c:pt idx="73">
                  <c:v>1601.9234507262049</c:v>
                </c:pt>
                <c:pt idx="74">
                  <c:v>1627.313656451023</c:v>
                </c:pt>
                <c:pt idx="75">
                  <c:v>1650.9782259636629</c:v>
                </c:pt>
                <c:pt idx="76">
                  <c:v>1672.8158770640275</c:v>
                </c:pt>
                <c:pt idx="77">
                  <c:v>1692.7200867042798</c:v>
                </c:pt>
                <c:pt idx="78">
                  <c:v>1710.5518765775907</c:v>
                </c:pt>
                <c:pt idx="79">
                  <c:v>1726.1949688739619</c:v>
                </c:pt>
                <c:pt idx="80">
                  <c:v>1739.6232706404064</c:v>
                </c:pt>
                <c:pt idx="81">
                  <c:v>1750.7889331175338</c:v>
                </c:pt>
                <c:pt idx="82">
                  <c:v>1759.6370090297041</c:v>
                </c:pt>
                <c:pt idx="83">
                  <c:v>1766.1139568243143</c:v>
                </c:pt>
                <c:pt idx="84">
                  <c:v>1770.2019250764154</c:v>
                </c:pt>
                <c:pt idx="85">
                  <c:v>1771.8910267806193</c:v>
                </c:pt>
                <c:pt idx="86">
                  <c:v>1771.1825775644397</c:v>
                </c:pt>
                <c:pt idx="87">
                  <c:v>1768.0840056424856</c:v>
                </c:pt>
                <c:pt idx="88">
                  <c:v>1762.6204862582392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1717.8987505964114</c:v>
                </c:pt>
                <c:pt idx="93">
                  <c:v>1701.2975179488428</c:v>
                </c:pt>
                <c:pt idx="94">
                  <c:v>1682.6791354108339</c:v>
                </c:pt>
                <c:pt idx="95">
                  <c:v>1662.1330535980026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23.12.2021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23.12.2021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51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NULL"/><Relationship Id="rId5" Type="http://schemas.openxmlformats.org/officeDocument/2006/relationships/image" Target="../media/image6.png"/><Relationship Id="rId4" Type="http://schemas.openxmlformats.org/officeDocument/2006/relationships/image" Target="NUL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NULL"/><Relationship Id="rId5" Type="http://schemas.openxmlformats.org/officeDocument/2006/relationships/image" Target="../media/image6.png"/><Relationship Id="rId4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6" Type="http://schemas.openxmlformats.org/officeDocument/2006/relationships/image" Target="NULL"/><Relationship Id="rId5" Type="http://schemas.openxmlformats.org/officeDocument/2006/relationships/image" Target="../media/image6.png"/><Relationship Id="rId4" Type="http://schemas.openxmlformats.org/officeDocument/2006/relationships/image" Target="NUL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6" Type="http://schemas.openxmlformats.org/officeDocument/2006/relationships/image" Target="NULL"/><Relationship Id="rId5" Type="http://schemas.openxmlformats.org/officeDocument/2006/relationships/image" Target="../media/image6.png"/><Relationship Id="rId4" Type="http://schemas.openxmlformats.org/officeDocument/2006/relationships/image" Target="NUL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3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469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615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014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28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682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620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751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40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7776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4446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7526199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12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4233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274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90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45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2325898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42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513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41331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264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977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416405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62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71563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78644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chart" Target="../charts/char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26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chart" Target="../charts/chart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26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23. 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9009114" y="509156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Údaje jsou aktuální k 19.12.2021 0:28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17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7A7640AA-13B5-451C-AEF6-2B181EB7D0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832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2 063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1 300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1 091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17 242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10 801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7 242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5 996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10 404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6 369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4 240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3 348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6 365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8" name="TextovéPole 27"/>
          <p:cNvSpPr txBox="1"/>
          <p:nvPr/>
        </p:nvSpPr>
        <p:spPr>
          <a:xfrm>
            <a:off x="9803538" y="5840098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Údaje jsou aktuální k 19.12.2021 0:28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8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09959111-8EBE-46FA-A0A1-1F84F67EED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2 777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1 813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993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458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1 079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9803538" y="5840098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Údaje jsou aktuální k 19.12.2021 0:28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8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B64DB608-673A-46BD-8E5E-BDC00F47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42" y="88247"/>
            <a:ext cx="9885238" cy="896492"/>
          </a:xfrm>
        </p:spPr>
        <p:txBody>
          <a:bodyPr>
            <a:normAutofit fontScale="90000"/>
          </a:bodyPr>
          <a:lstStyle/>
          <a:p>
            <a:r>
              <a:rPr lang="cs-CZ" dirty="0"/>
              <a:t>VÝVOJ POČTU HOSPITALIZACÍ – CELKOVÉ A JIP – OD BŘEZNA 2020</a:t>
            </a:r>
            <a:br>
              <a:rPr lang="cs-CZ" dirty="0"/>
            </a:br>
            <a:r>
              <a:rPr kumimoji="0" lang="cs-CZ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zdroj: ÚZIS,</a:t>
            </a:r>
            <a:r>
              <a:rPr kumimoji="0" lang="nl-NL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ISIN / COVID-19 - Informační systém 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infekční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ch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nemoc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í</a:t>
            </a:r>
            <a:endParaRPr lang="cs-CZ" sz="2000" b="0" cap="all" spc="100" dirty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  <a:cs typeface="+mj-cs"/>
            </a:endParaRP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08448"/>
              </p:ext>
            </p:extLst>
          </p:nvPr>
        </p:nvGraphicFramePr>
        <p:xfrm>
          <a:off x="8663881" y="3497478"/>
          <a:ext cx="33115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11139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28.12.2020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19.12.2021</a:t>
                      </a:r>
                      <a:endParaRPr lang="cs-CZ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5726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4 568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sp>
        <p:nvSpPr>
          <p:cNvPr id="7" name="Obdélník 6"/>
          <p:cNvSpPr/>
          <p:nvPr/>
        </p:nvSpPr>
        <p:spPr>
          <a:xfrm>
            <a:off x="8663616" y="1992616"/>
            <a:ext cx="3311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k </a:t>
            </a:r>
            <a:r>
              <a:rPr lang="cs-CZ" b="1" dirty="0" smtClean="0">
                <a:solidFill>
                  <a:srgbClr val="000000"/>
                </a:solidFill>
                <a:latin typeface="Arial" panose="020B0604020202020204"/>
              </a:rPr>
              <a:t>19.1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2.2021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odpovídala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srovnání s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minulým rokem datům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</a:t>
            </a:r>
            <a:r>
              <a:rPr lang="cs-CZ" b="1" dirty="0">
                <a:solidFill>
                  <a:srgbClr val="000000"/>
                </a:solidFill>
                <a:latin typeface="Arial" panose="020B0604020202020204"/>
              </a:rPr>
              <a:t>28.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12.2020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98689"/>
              </p:ext>
            </p:extLst>
          </p:nvPr>
        </p:nvGraphicFramePr>
        <p:xfrm>
          <a:off x="9219318" y="4914531"/>
          <a:ext cx="22003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Max. počet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15.3.2021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9 551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1 886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pic>
        <p:nvPicPr>
          <p:cNvPr id="9" name="Zástupný obsah 9">
            <a:extLst>
              <a:ext uri="{FF2B5EF4-FFF2-40B4-BE49-F238E27FC236}">
                <a16:creationId xmlns:a16="http://schemas.microsoft.com/office/drawing/2014/main" id="{BA0A6603-F197-4D06-B945-0D4FBF086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69" y="914400"/>
            <a:ext cx="8414239" cy="548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5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Risk </a:t>
            </a:r>
            <a:r>
              <a:rPr lang="cs-CZ" dirty="0" err="1"/>
              <a:t>mapping</a:t>
            </a:r>
            <a:r>
              <a:rPr lang="cs-CZ" dirty="0"/>
              <a:t> – zdroj </a:t>
            </a:r>
            <a:r>
              <a:rPr lang="cs-CZ" dirty="0" smtClean="0"/>
              <a:t>UZIS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219914" y="951378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nově hospitalizovaných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 COVID-19 v následujících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10 dnech z aktuálního prevalenčního poolu.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313127"/>
              </p:ext>
            </p:extLst>
          </p:nvPr>
        </p:nvGraphicFramePr>
        <p:xfrm>
          <a:off x="3134561" y="1485449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6 789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  <p:sp>
        <p:nvSpPr>
          <p:cNvPr id="6" name="TextovéPole 5"/>
          <p:cNvSpPr txBox="1"/>
          <p:nvPr/>
        </p:nvSpPr>
        <p:spPr>
          <a:xfrm>
            <a:off x="9009114" y="509156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Údaje jsou aktuální k 19.12.2021 0:28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7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63891"/>
              </p:ext>
            </p:extLst>
          </p:nvPr>
        </p:nvGraphicFramePr>
        <p:xfrm>
          <a:off x="332646" y="832094"/>
          <a:ext cx="11405086" cy="4722464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1959490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a 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Nemocnice na Bulovce hlásí kapacitní problémy na IP.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792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je nadále plně zastaven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Onkologická aj. neodkladná operativa běží bez omezení.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se ale pozvolna zlepšuje, alespoň z pohledu standardních oddělení, maximalizovány kapacity standardní i intenzivní péče, rezerva lůžek zůstává.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Riziková je nadále intenzivní péče.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Postupný pokles zátěže, kapacity t.č. neredukovány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02339"/>
              </p:ext>
            </p:extLst>
          </p:nvPr>
        </p:nvGraphicFramePr>
        <p:xfrm>
          <a:off x="279292" y="841021"/>
          <a:ext cx="11587543" cy="5751205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1889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., ale i ve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vzhledem k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lůžkové kapacity.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Omezená možnost překladů již neinfekčních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pacientů. Pokles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 ve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ale setrvale zatížená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pacienty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péči. V rámci Intenzivní péče dochází ke kumulaci pacientů s potřebou ventilační podpory i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(vypadávají z oficiálních statistik, ale stále blokují lůžka vyšší IP!!).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Přetrvává omezení operativy na akutní a nutnou onkologickou.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652582"/>
              </p:ext>
            </p:extLst>
          </p:nvPr>
        </p:nvGraphicFramePr>
        <p:xfrm>
          <a:off x="323851" y="638008"/>
          <a:ext cx="11519385" cy="6106704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40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747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Je méně pacientů na HFNO, ale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plní se JIP + ARO s pacienty na UPV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Souhrnně mezi C/D.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Problémy nyní již celoplošně v JMK.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Mírné zlepšení situace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bez potřeby mezikrajských překladů.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 - vyčerpány lidské i materiální zdroje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Havlíčkův Brod, Třebíč, Nové Město n/M) obdobná situace.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Dnes plná nemocnice Nové Město n/M. hrozí překlady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zatím v rámci krajských nemocnic.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494973"/>
              </p:ext>
            </p:extLst>
          </p:nvPr>
        </p:nvGraphicFramePr>
        <p:xfrm>
          <a:off x="372867" y="838718"/>
          <a:ext cx="11435203" cy="5212442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Stagnace počtu C19 hospitalizovaných na standardních odděleních i v intenzivní péči.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Péči se daří zajistit za cenu omezení elektivní péče i výpomoci AČR/HZS.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denního lineární nárůstu o cca 5-7 pacientů denně na standardních odd.,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(180 PN, z toho 48 pro COVID).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JIPy plné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zastavená.</a:t>
                      </a:r>
                    </a:p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Mezinemocničními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transporty v rámci kraje.</a:t>
                      </a:r>
                    </a:p>
                    <a:p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akt. “stabilizovaná“ – snížil se počet nově přijímaných COVID pacientů. </a:t>
                      </a:r>
                    </a:p>
                    <a:p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IP problém s velkým počtem post-COVID pacientů.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/>
              <a:t>23.12.2021 00:25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797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10334"/>
              </p:ext>
            </p:extLst>
          </p:nvPr>
        </p:nvGraphicFramePr>
        <p:xfrm>
          <a:off x="332818" y="1007105"/>
          <a:ext cx="9066161" cy="5348847"/>
        </p:xfrm>
        <a:graphic>
          <a:graphicData uri="http://schemas.openxmlformats.org/drawingml/2006/table">
            <a:tbl>
              <a:tblPr/>
              <a:tblGrid>
                <a:gridCol w="1924513">
                  <a:extLst>
                    <a:ext uri="{9D8B030D-6E8A-4147-A177-3AD203B41FA5}">
                      <a16:colId xmlns:a16="http://schemas.microsoft.com/office/drawing/2014/main" val="606114545"/>
                    </a:ext>
                  </a:extLst>
                </a:gridCol>
                <a:gridCol w="1178273">
                  <a:extLst>
                    <a:ext uri="{9D8B030D-6E8A-4147-A177-3AD203B41FA5}">
                      <a16:colId xmlns:a16="http://schemas.microsoft.com/office/drawing/2014/main" val="2007645854"/>
                    </a:ext>
                  </a:extLst>
                </a:gridCol>
                <a:gridCol w="1089903">
                  <a:extLst>
                    <a:ext uri="{9D8B030D-6E8A-4147-A177-3AD203B41FA5}">
                      <a16:colId xmlns:a16="http://schemas.microsoft.com/office/drawing/2014/main" val="3501658808"/>
                    </a:ext>
                  </a:extLst>
                </a:gridCol>
                <a:gridCol w="1086631">
                  <a:extLst>
                    <a:ext uri="{9D8B030D-6E8A-4147-A177-3AD203B41FA5}">
                      <a16:colId xmlns:a16="http://schemas.microsoft.com/office/drawing/2014/main" val="2915324723"/>
                    </a:ext>
                  </a:extLst>
                </a:gridCol>
                <a:gridCol w="1125906">
                  <a:extLst>
                    <a:ext uri="{9D8B030D-6E8A-4147-A177-3AD203B41FA5}">
                      <a16:colId xmlns:a16="http://schemas.microsoft.com/office/drawing/2014/main" val="3043485173"/>
                    </a:ext>
                  </a:extLst>
                </a:gridCol>
                <a:gridCol w="1129179">
                  <a:extLst>
                    <a:ext uri="{9D8B030D-6E8A-4147-A177-3AD203B41FA5}">
                      <a16:colId xmlns:a16="http://schemas.microsoft.com/office/drawing/2014/main" val="3684256850"/>
                    </a:ext>
                  </a:extLst>
                </a:gridCol>
                <a:gridCol w="1531756">
                  <a:extLst>
                    <a:ext uri="{9D8B030D-6E8A-4147-A177-3AD203B41FA5}">
                      <a16:colId xmlns:a16="http://schemas.microsoft.com/office/drawing/2014/main" val="2582205082"/>
                    </a:ext>
                  </a:extLst>
                </a:gridCol>
              </a:tblGrid>
              <a:tr h="17885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977756"/>
                  </a:ext>
                </a:extLst>
              </a:tr>
              <a:tr h="17885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23.12. 2021, 11:30 h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29568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207006"/>
                  </a:ext>
                </a:extLst>
              </a:tr>
              <a:tr h="1660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53104"/>
                  </a:ext>
                </a:extLst>
              </a:tr>
              <a:tr h="64516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04032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652838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97228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199948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995222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962808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39353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942392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500502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415727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661600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487471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57323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14845"/>
                  </a:ext>
                </a:extLst>
              </a:tr>
              <a:tr h="1724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441080"/>
                  </a:ext>
                </a:extLst>
              </a:tr>
              <a:tr h="1660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3 640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663341"/>
                  </a:ext>
                </a:extLst>
              </a:tr>
              <a:tr h="15969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371564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661882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900180"/>
                  </a:ext>
                </a:extLst>
              </a:tr>
              <a:tr h="15969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9x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03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443791"/>
              </p:ext>
            </p:extLst>
          </p:nvPr>
        </p:nvGraphicFramePr>
        <p:xfrm>
          <a:off x="332817" y="988466"/>
          <a:ext cx="9004614" cy="5350475"/>
        </p:xfrm>
        <a:graphic>
          <a:graphicData uri="http://schemas.openxmlformats.org/drawingml/2006/table">
            <a:tbl>
              <a:tblPr/>
              <a:tblGrid>
                <a:gridCol w="1911448">
                  <a:extLst>
                    <a:ext uri="{9D8B030D-6E8A-4147-A177-3AD203B41FA5}">
                      <a16:colId xmlns:a16="http://schemas.microsoft.com/office/drawing/2014/main" val="1070385107"/>
                    </a:ext>
                  </a:extLst>
                </a:gridCol>
                <a:gridCol w="1170277">
                  <a:extLst>
                    <a:ext uri="{9D8B030D-6E8A-4147-A177-3AD203B41FA5}">
                      <a16:colId xmlns:a16="http://schemas.microsoft.com/office/drawing/2014/main" val="3453500754"/>
                    </a:ext>
                  </a:extLst>
                </a:gridCol>
                <a:gridCol w="1082504">
                  <a:extLst>
                    <a:ext uri="{9D8B030D-6E8A-4147-A177-3AD203B41FA5}">
                      <a16:colId xmlns:a16="http://schemas.microsoft.com/office/drawing/2014/main" val="772984269"/>
                    </a:ext>
                  </a:extLst>
                </a:gridCol>
                <a:gridCol w="1079253">
                  <a:extLst>
                    <a:ext uri="{9D8B030D-6E8A-4147-A177-3AD203B41FA5}">
                      <a16:colId xmlns:a16="http://schemas.microsoft.com/office/drawing/2014/main" val="1188880540"/>
                    </a:ext>
                  </a:extLst>
                </a:gridCol>
                <a:gridCol w="1118263">
                  <a:extLst>
                    <a:ext uri="{9D8B030D-6E8A-4147-A177-3AD203B41FA5}">
                      <a16:colId xmlns:a16="http://schemas.microsoft.com/office/drawing/2014/main" val="1111261301"/>
                    </a:ext>
                  </a:extLst>
                </a:gridCol>
                <a:gridCol w="1121512">
                  <a:extLst>
                    <a:ext uri="{9D8B030D-6E8A-4147-A177-3AD203B41FA5}">
                      <a16:colId xmlns:a16="http://schemas.microsoft.com/office/drawing/2014/main" val="1471245861"/>
                    </a:ext>
                  </a:extLst>
                </a:gridCol>
                <a:gridCol w="1521357">
                  <a:extLst>
                    <a:ext uri="{9D8B030D-6E8A-4147-A177-3AD203B41FA5}">
                      <a16:colId xmlns:a16="http://schemas.microsoft.com/office/drawing/2014/main" val="491546515"/>
                    </a:ext>
                  </a:extLst>
                </a:gridCol>
              </a:tblGrid>
              <a:tr h="17026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824572"/>
                  </a:ext>
                </a:extLst>
              </a:tr>
              <a:tr h="17922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23.12. 2021, 11:30 h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10069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999160"/>
                  </a:ext>
                </a:extLst>
              </a:tr>
              <a:tr h="1664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575651"/>
                  </a:ext>
                </a:extLst>
              </a:tr>
              <a:tr h="64649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609379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316034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316235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847837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563694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207506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184087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673457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811796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88151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8863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657394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237126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805371"/>
                  </a:ext>
                </a:extLst>
              </a:tr>
              <a:tr h="1664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669352"/>
                  </a:ext>
                </a:extLst>
              </a:tr>
              <a:tr h="1728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508409"/>
                  </a:ext>
                </a:extLst>
              </a:tr>
              <a:tr h="160023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930957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184594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712416"/>
                  </a:ext>
                </a:extLst>
              </a:tr>
              <a:tr h="16002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9x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4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23.12.2021 00:25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3 656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436207"/>
              </p:ext>
            </p:extLst>
          </p:nvPr>
        </p:nvGraphicFramePr>
        <p:xfrm>
          <a:off x="394364" y="976828"/>
          <a:ext cx="8591373" cy="5309784"/>
        </p:xfrm>
        <a:graphic>
          <a:graphicData uri="http://schemas.openxmlformats.org/drawingml/2006/table">
            <a:tbl>
              <a:tblPr/>
              <a:tblGrid>
                <a:gridCol w="1746190">
                  <a:extLst>
                    <a:ext uri="{9D8B030D-6E8A-4147-A177-3AD203B41FA5}">
                      <a16:colId xmlns:a16="http://schemas.microsoft.com/office/drawing/2014/main" val="3386669129"/>
                    </a:ext>
                  </a:extLst>
                </a:gridCol>
                <a:gridCol w="1069096">
                  <a:extLst>
                    <a:ext uri="{9D8B030D-6E8A-4147-A177-3AD203B41FA5}">
                      <a16:colId xmlns:a16="http://schemas.microsoft.com/office/drawing/2014/main" val="1898130208"/>
                    </a:ext>
                  </a:extLst>
                </a:gridCol>
                <a:gridCol w="988912">
                  <a:extLst>
                    <a:ext uri="{9D8B030D-6E8A-4147-A177-3AD203B41FA5}">
                      <a16:colId xmlns:a16="http://schemas.microsoft.com/office/drawing/2014/main" val="223811855"/>
                    </a:ext>
                  </a:extLst>
                </a:gridCol>
                <a:gridCol w="985944">
                  <a:extLst>
                    <a:ext uri="{9D8B030D-6E8A-4147-A177-3AD203B41FA5}">
                      <a16:colId xmlns:a16="http://schemas.microsoft.com/office/drawing/2014/main" val="3703432887"/>
                    </a:ext>
                  </a:extLst>
                </a:gridCol>
                <a:gridCol w="1021581">
                  <a:extLst>
                    <a:ext uri="{9D8B030D-6E8A-4147-A177-3AD203B41FA5}">
                      <a16:colId xmlns:a16="http://schemas.microsoft.com/office/drawing/2014/main" val="1067723951"/>
                    </a:ext>
                  </a:extLst>
                </a:gridCol>
                <a:gridCol w="1389825">
                  <a:extLst>
                    <a:ext uri="{9D8B030D-6E8A-4147-A177-3AD203B41FA5}">
                      <a16:colId xmlns:a16="http://schemas.microsoft.com/office/drawing/2014/main" val="1428419830"/>
                    </a:ext>
                  </a:extLst>
                </a:gridCol>
                <a:gridCol w="97357">
                  <a:extLst>
                    <a:ext uri="{9D8B030D-6E8A-4147-A177-3AD203B41FA5}">
                      <a16:colId xmlns:a16="http://schemas.microsoft.com/office/drawing/2014/main" val="2218771124"/>
                    </a:ext>
                  </a:extLst>
                </a:gridCol>
                <a:gridCol w="1292468">
                  <a:extLst>
                    <a:ext uri="{9D8B030D-6E8A-4147-A177-3AD203B41FA5}">
                      <a16:colId xmlns:a16="http://schemas.microsoft.com/office/drawing/2014/main" val="1259049378"/>
                    </a:ext>
                  </a:extLst>
                </a:gridCol>
              </a:tblGrid>
              <a:tr h="185107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67704"/>
                  </a:ext>
                </a:extLst>
              </a:tr>
              <a:tr h="18510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23.12. 2021, 11:30 h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33460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47550"/>
                  </a:ext>
                </a:extLst>
              </a:tr>
              <a:tr h="1851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300247"/>
                  </a:ext>
                </a:extLst>
              </a:tr>
              <a:tr h="50243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67037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667183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69011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175825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1 562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30305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5821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19957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6916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792538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1412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842600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2 511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111184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1 429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099303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99025"/>
                  </a:ext>
                </a:extLst>
              </a:tr>
              <a:tr h="1718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035423"/>
                  </a:ext>
                </a:extLst>
              </a:tr>
              <a:tr h="178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734692"/>
                  </a:ext>
                </a:extLst>
              </a:tr>
              <a:tr h="165274">
                <a:tc gridSpan="8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17481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254906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14859"/>
                  </a:ext>
                </a:extLst>
              </a:tr>
              <a:tr h="16527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9x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23.12.2021 11:30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492165" y="2702611"/>
            <a:ext cx="309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Žádáme všechna ZZ o aktualizaci volných lůžkových kapacit každý den i během víkendů a svátků.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78635"/>
              </p:ext>
            </p:extLst>
          </p:nvPr>
        </p:nvGraphicFramePr>
        <p:xfrm>
          <a:off x="1257036" y="1497791"/>
          <a:ext cx="5744400" cy="3609970"/>
        </p:xfrm>
        <a:graphic>
          <a:graphicData uri="http://schemas.openxmlformats.org/drawingml/2006/table">
            <a:tbl>
              <a:tblPr/>
              <a:tblGrid>
                <a:gridCol w="3584455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596402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563543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318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Stodská</a:t>
                      </a:r>
                      <a:r>
                        <a:rPr lang="cs-CZ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nemocnice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17.12.2021 9:09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698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Nemocnice Nové Město na Moravě, </a:t>
                      </a:r>
                      <a:r>
                        <a:rPr lang="cs-CZ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p.o</a:t>
                      </a:r>
                      <a:r>
                        <a:rPr lang="cs-CZ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17.12.2021 20:32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Písek,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19.12.2021 10:54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 Hospitals, s.r.o., Nemocnice Brandýs n/L.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 11:27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Nymburk s.r.o.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 11:32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477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KZ, a.s., Nemocnice Děčín, </a:t>
                      </a:r>
                      <a:r>
                        <a:rPr lang="cs-CZ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o.z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 14:56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1968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Fakultní Thomayerova nemocnice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 16:58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8861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Fakultní nemocnice v Motole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 20:56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7044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Institut klinické a experimentální medicíny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21.12.2021 6:46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7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19809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06580"/>
              </p:ext>
            </p:extLst>
          </p:nvPr>
        </p:nvGraphicFramePr>
        <p:xfrm>
          <a:off x="905440" y="1861611"/>
          <a:ext cx="8652072" cy="3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23.12.2021 00:25 h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 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4 453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2 341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(52,6 %)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797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163   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(3,6 %)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neočkovaní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537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(67,4 %)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1 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560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(35,6 %)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656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389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8,7 %)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neočkovaní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1 838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(50,3 %)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5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35567"/>
              </p:ext>
            </p:extLst>
          </p:nvPr>
        </p:nvGraphicFramePr>
        <p:xfrm>
          <a:off x="803513" y="1619682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23.12.2021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3 640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31,5 %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687313" y="3263615"/>
            <a:ext cx="10953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lvl="0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Za 22.12. bylo 252 nově přijatých C+ pacientů a </a:t>
            </a:r>
            <a:r>
              <a:rPr lang="cs-CZ" dirty="0" smtClean="0"/>
              <a:t>500 post-COVID propuštěných.</a:t>
            </a:r>
            <a:endParaRPr lang="cs-CZ" dirty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lvl="0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KKIP – bez požadavků na mezikrajové překlady. Situace v krajích neměnná (omezený personál, zastavená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elektiva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), ale dochází k mírnému zlepšení.</a:t>
            </a:r>
          </a:p>
          <a:p>
            <a:pPr marL="342900" lvl="0" indent="-342900">
              <a:buFont typeface="+mj-lt"/>
              <a:buAutoNum type="arabicParenR"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lvl="0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Nemocnice </a:t>
            </a:r>
            <a:r>
              <a:rPr lang="cs-CZ" dirty="0">
                <a:solidFill>
                  <a:prstClr val="black"/>
                </a:solidFill>
                <a:latin typeface="Segoe UI"/>
              </a:rPr>
              <a:t>Nové Město n/M (VYS) hlásí plnou kapacitu JIP a hrozící mezikrajové překlady C+ pacientů</a:t>
            </a:r>
            <a:r>
              <a:rPr lang="cs-CZ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cs-CZ" dirty="0">
              <a:solidFill>
                <a:prstClr val="black"/>
              </a:solidFill>
              <a:latin typeface="Segoe U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606585"/>
            <a:ext cx="525489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Volná kapacita JIP již druhý týden stoupá a zároveň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klesá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 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pacientů. Lůžka jsou, ale stále obsazena post-COVID pac.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lůžek s kyslíkem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9009114" y="509156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Údaje jsou aktuální k 19.12.2021 0:28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9009114" y="509156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Údaje jsou aktuální k 19.12.2021 0:28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43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5.xml><?xml version="1.0" encoding="utf-8"?>
<a:theme xmlns:a="http://schemas.openxmlformats.org/drawingml/2006/main" name="3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6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23595</TotalTime>
  <Words>2487</Words>
  <Application>Microsoft Office PowerPoint</Application>
  <PresentationFormat>Širokoúhlá obrazovka</PresentationFormat>
  <Paragraphs>734</Paragraphs>
  <Slides>18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5</vt:i4>
      </vt:variant>
      <vt:variant>
        <vt:lpstr>Nadpisy snímků</vt:lpstr>
      </vt:variant>
      <vt:variant>
        <vt:i4>18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Segoe UI</vt:lpstr>
      <vt:lpstr>Times New Roman</vt:lpstr>
      <vt:lpstr>Tw Cen MT Condensed</vt:lpstr>
      <vt:lpstr>Motiv Office</vt:lpstr>
      <vt:lpstr>1_Motiv Office</vt:lpstr>
      <vt:lpstr>Office Theme</vt:lpstr>
      <vt:lpstr>2_Motiv Office</vt:lpstr>
      <vt:lpstr>3_Motiv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– Stav očkování u hospitalizovaných pacientů</vt:lpstr>
      <vt:lpstr>NDLP - Souhrn - aktualizace</vt:lpstr>
      <vt:lpstr>Podíl (%) volné aktuálně nahlášené kapacity standartních lůžek s kyslíkem</vt:lpstr>
      <vt:lpstr>Podíl (%) volné aktuálně nahlášené kapacity JIP</vt:lpstr>
      <vt:lpstr>Podíl (%) volné aktuálně nahlášené kapacity UPV</vt:lpstr>
      <vt:lpstr>Predikce celkového počtu hospitalizací – aktuální počet léčených </vt:lpstr>
      <vt:lpstr>Predikce počtu pacientů na JIP – aktuální počet případů </vt:lpstr>
      <vt:lpstr>VÝVOJ POČTU HOSPITALIZACÍ – CELKOVÉ A JIP – OD BŘEZNA 2020 zdroj: ÚZIS, ISIN / COVID-19 - Informační systém infekčních nemocí</vt:lpstr>
      <vt:lpstr>Risk mapping – zdroj UZIS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1779</cp:revision>
  <cp:lastPrinted>2020-10-20T04:21:56Z</cp:lastPrinted>
  <dcterms:created xsi:type="dcterms:W3CDTF">2020-07-15T10:33:32Z</dcterms:created>
  <dcterms:modified xsi:type="dcterms:W3CDTF">2021-12-23T10:50:46Z</dcterms:modified>
</cp:coreProperties>
</file>