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243" r:id="rId2"/>
    <p:sldId id="2244" r:id="rId3"/>
    <p:sldId id="2280" r:id="rId4"/>
    <p:sldId id="4630" r:id="rId5"/>
    <p:sldId id="4631" r:id="rId6"/>
    <p:sldId id="4642" r:id="rId7"/>
    <p:sldId id="2185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B0C2E5"/>
    <a:srgbClr val="7191D1"/>
    <a:srgbClr val="F2F2F2"/>
    <a:srgbClr val="315397"/>
    <a:srgbClr val="00FF00"/>
    <a:srgbClr val="4472C4"/>
    <a:srgbClr val="A6A6A6"/>
    <a:srgbClr val="ED7D3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00" autoAdjust="0"/>
  </p:normalViewPr>
  <p:slideViewPr>
    <p:cSldViewPr snapToGrid="0">
      <p:cViewPr>
        <p:scale>
          <a:sx n="100" d="100"/>
          <a:sy n="100" d="100"/>
        </p:scale>
        <p:origin x="1236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21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15289779551144775"/>
          <c:w val="0.72027953981972681"/>
          <c:h val="0.7832040551764398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4">
                  <c:v>80 a více let</c:v>
                </c:pt>
                <c:pt idx="5">
                  <c:v>70–79 let</c:v>
                </c:pt>
                <c:pt idx="6">
                  <c:v>65–69 let</c:v>
                </c:pt>
                <c:pt idx="7">
                  <c:v>60–64 let</c:v>
                </c:pt>
                <c:pt idx="8">
                  <c:v>55–59 let</c:v>
                </c:pt>
                <c:pt idx="9">
                  <c:v>50–54 let</c:v>
                </c:pt>
                <c:pt idx="10">
                  <c:v>45–49 let</c:v>
                </c:pt>
                <c:pt idx="11">
                  <c:v>40–44 let</c:v>
                </c:pt>
                <c:pt idx="12">
                  <c:v>35–39 let</c:v>
                </c:pt>
                <c:pt idx="13">
                  <c:v>30–34 let</c:v>
                </c:pt>
                <c:pt idx="14">
                  <c:v>16–29 let</c:v>
                </c:pt>
                <c:pt idx="15">
                  <c:v>12–15 let</c:v>
                </c:pt>
                <c:pt idx="16">
                  <c:v>5–11 let</c:v>
                </c:pt>
              </c:strCache>
            </c:strRef>
          </c:cat>
          <c:val>
            <c:numRef>
              <c:f>List1!$B$2:$B$18</c:f>
              <c:numCache>
                <c:formatCode>General</c:formatCode>
                <c:ptCount val="17"/>
                <c:pt idx="0">
                  <c:v>31.502030000000001</c:v>
                </c:pt>
                <c:pt idx="1">
                  <c:v>38.814174999999999</c:v>
                </c:pt>
                <c:pt idx="2">
                  <c:v>37.971763000000003</c:v>
                </c:pt>
                <c:pt idx="3">
                  <c:v>36.115645000000001</c:v>
                </c:pt>
                <c:pt idx="4">
                  <c:v>70.165978999999993</c:v>
                </c:pt>
                <c:pt idx="5">
                  <c:v>72.138758999999993</c:v>
                </c:pt>
                <c:pt idx="6">
                  <c:v>62.865509000000003</c:v>
                </c:pt>
                <c:pt idx="7">
                  <c:v>53.424731999999999</c:v>
                </c:pt>
                <c:pt idx="8">
                  <c:v>45.806015000000002</c:v>
                </c:pt>
                <c:pt idx="9">
                  <c:v>40.121229999999997</c:v>
                </c:pt>
                <c:pt idx="10">
                  <c:v>35.9923</c:v>
                </c:pt>
                <c:pt idx="11">
                  <c:v>26.580703</c:v>
                </c:pt>
                <c:pt idx="12">
                  <c:v>20.272796</c:v>
                </c:pt>
                <c:pt idx="13">
                  <c:v>16.090557</c:v>
                </c:pt>
                <c:pt idx="14">
                  <c:v>9.6730718000000007</c:v>
                </c:pt>
                <c:pt idx="15">
                  <c:v>1.6210700000000001E-2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4">
                  <c:v>80 a více let</c:v>
                </c:pt>
                <c:pt idx="5">
                  <c:v>70–79 let</c:v>
                </c:pt>
                <c:pt idx="6">
                  <c:v>65–69 let</c:v>
                </c:pt>
                <c:pt idx="7">
                  <c:v>60–64 let</c:v>
                </c:pt>
                <c:pt idx="8">
                  <c:v>55–59 let</c:v>
                </c:pt>
                <c:pt idx="9">
                  <c:v>50–54 let</c:v>
                </c:pt>
                <c:pt idx="10">
                  <c:v>45–49 let</c:v>
                </c:pt>
                <c:pt idx="11">
                  <c:v>40–44 let</c:v>
                </c:pt>
                <c:pt idx="12">
                  <c:v>35–39 let</c:v>
                </c:pt>
                <c:pt idx="13">
                  <c:v>30–34 let</c:v>
                </c:pt>
                <c:pt idx="14">
                  <c:v>16–29 let</c:v>
                </c:pt>
                <c:pt idx="15">
                  <c:v>12–15 let</c:v>
                </c:pt>
                <c:pt idx="16">
                  <c:v>5–11 let</c:v>
                </c:pt>
              </c:strCache>
            </c:strRef>
          </c:cat>
          <c:val>
            <c:numRef>
              <c:f>List1!$C$2:$C$18</c:f>
              <c:numCache>
                <c:formatCode>General</c:formatCode>
                <c:ptCount val="17"/>
                <c:pt idx="0">
                  <c:v>31.465699999999998</c:v>
                </c:pt>
                <c:pt idx="1">
                  <c:v>34.843907000000002</c:v>
                </c:pt>
                <c:pt idx="2">
                  <c:v>35.462319999999998</c:v>
                </c:pt>
                <c:pt idx="3">
                  <c:v>36.073993999999999</c:v>
                </c:pt>
                <c:pt idx="4">
                  <c:v>19.182348999999999</c:v>
                </c:pt>
                <c:pt idx="5">
                  <c:v>17.895121</c:v>
                </c:pt>
                <c:pt idx="6">
                  <c:v>20.597456000000001</c:v>
                </c:pt>
                <c:pt idx="7">
                  <c:v>24.104786000000001</c:v>
                </c:pt>
                <c:pt idx="8">
                  <c:v>31.437453000000001</c:v>
                </c:pt>
                <c:pt idx="9">
                  <c:v>35.708590999999998</c:v>
                </c:pt>
                <c:pt idx="10">
                  <c:v>38.977164999999999</c:v>
                </c:pt>
                <c:pt idx="11">
                  <c:v>39.998612000000001</c:v>
                </c:pt>
                <c:pt idx="12">
                  <c:v>42.187015000000002</c:v>
                </c:pt>
                <c:pt idx="13">
                  <c:v>44.029955999999999</c:v>
                </c:pt>
                <c:pt idx="14">
                  <c:v>53.485213000000002</c:v>
                </c:pt>
                <c:pt idx="15">
                  <c:v>45.702187000000002</c:v>
                </c:pt>
                <c:pt idx="16">
                  <c:v>1.2945040000000001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4">
                  <c:v>80 a více let</c:v>
                </c:pt>
                <c:pt idx="5">
                  <c:v>70–79 let</c:v>
                </c:pt>
                <c:pt idx="6">
                  <c:v>65–69 let</c:v>
                </c:pt>
                <c:pt idx="7">
                  <c:v>60–64 let</c:v>
                </c:pt>
                <c:pt idx="8">
                  <c:v>55–59 let</c:v>
                </c:pt>
                <c:pt idx="9">
                  <c:v>50–54 let</c:v>
                </c:pt>
                <c:pt idx="10">
                  <c:v>45–49 let</c:v>
                </c:pt>
                <c:pt idx="11">
                  <c:v>40–44 let</c:v>
                </c:pt>
                <c:pt idx="12">
                  <c:v>35–39 let</c:v>
                </c:pt>
                <c:pt idx="13">
                  <c:v>30–34 let</c:v>
                </c:pt>
                <c:pt idx="14">
                  <c:v>16–29 let</c:v>
                </c:pt>
                <c:pt idx="15">
                  <c:v>12–15 let</c:v>
                </c:pt>
                <c:pt idx="16">
                  <c:v>5–11 let</c:v>
                </c:pt>
              </c:strCache>
            </c:strRef>
          </c:cat>
          <c:val>
            <c:numRef>
              <c:f>List1!$D$2:$D$18</c:f>
              <c:numCache>
                <c:formatCode>General</c:formatCode>
                <c:ptCount val="17"/>
                <c:pt idx="0">
                  <c:v>1.4485349999999999</c:v>
                </c:pt>
                <c:pt idx="1">
                  <c:v>1.2373590000000001</c:v>
                </c:pt>
                <c:pt idx="2">
                  <c:v>1.2614179999999999</c:v>
                </c:pt>
                <c:pt idx="3">
                  <c:v>1.6606799999999999</c:v>
                </c:pt>
                <c:pt idx="4">
                  <c:v>1.8859239999999999</c:v>
                </c:pt>
                <c:pt idx="5">
                  <c:v>0.90458400000000005</c:v>
                </c:pt>
                <c:pt idx="6">
                  <c:v>0.69510300000000003</c:v>
                </c:pt>
                <c:pt idx="7">
                  <c:v>0.74424599999999996</c:v>
                </c:pt>
                <c:pt idx="8">
                  <c:v>0.81286099999999994</c:v>
                </c:pt>
                <c:pt idx="9">
                  <c:v>0.87196499999999999</c:v>
                </c:pt>
                <c:pt idx="10">
                  <c:v>0.94302399999999997</c:v>
                </c:pt>
                <c:pt idx="11">
                  <c:v>1.0827020000000001</c:v>
                </c:pt>
                <c:pt idx="12">
                  <c:v>1.4704440000000001</c:v>
                </c:pt>
                <c:pt idx="13">
                  <c:v>1.8025370000000001</c:v>
                </c:pt>
                <c:pt idx="14">
                  <c:v>2.1090149999999999</c:v>
                </c:pt>
                <c:pt idx="15">
                  <c:v>2.94137</c:v>
                </c:pt>
                <c:pt idx="16">
                  <c:v>3.7006009999999998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4">
                  <c:v>80 a více let</c:v>
                </c:pt>
                <c:pt idx="5">
                  <c:v>70–79 let</c:v>
                </c:pt>
                <c:pt idx="6">
                  <c:v>65–69 let</c:v>
                </c:pt>
                <c:pt idx="7">
                  <c:v>60–64 let</c:v>
                </c:pt>
                <c:pt idx="8">
                  <c:v>55–59 let</c:v>
                </c:pt>
                <c:pt idx="9">
                  <c:v>50–54 let</c:v>
                </c:pt>
                <c:pt idx="10">
                  <c:v>45–49 let</c:v>
                </c:pt>
                <c:pt idx="11">
                  <c:v>40–44 let</c:v>
                </c:pt>
                <c:pt idx="12">
                  <c:v>35–39 let</c:v>
                </c:pt>
                <c:pt idx="13">
                  <c:v>30–34 let</c:v>
                </c:pt>
                <c:pt idx="14">
                  <c:v>16–29 let</c:v>
                </c:pt>
                <c:pt idx="15">
                  <c:v>12–15 let</c:v>
                </c:pt>
                <c:pt idx="16">
                  <c:v>5–11 let</c:v>
                </c:pt>
              </c:strCache>
            </c:strRef>
          </c:cat>
          <c:val>
            <c:numRef>
              <c:f>List1!$E$2:$E$18</c:f>
              <c:numCache>
                <c:formatCode>General</c:formatCode>
                <c:ptCount val="17"/>
                <c:pt idx="0">
                  <c:v>10.071103000000001</c:v>
                </c:pt>
                <c:pt idx="1">
                  <c:v>7.5272873000000002</c:v>
                </c:pt>
                <c:pt idx="2">
                  <c:v>7.6947717999999998</c:v>
                </c:pt>
                <c:pt idx="3">
                  <c:v>11.546061999999999</c:v>
                </c:pt>
                <c:pt idx="4">
                  <c:v>4.1950634999999998</c:v>
                </c:pt>
                <c:pt idx="5">
                  <c:v>2.5865339999999999</c:v>
                </c:pt>
                <c:pt idx="6">
                  <c:v>2.9365662000000001</c:v>
                </c:pt>
                <c:pt idx="7">
                  <c:v>4.4835441999999999</c:v>
                </c:pt>
                <c:pt idx="8">
                  <c:v>6.5373812999999998</c:v>
                </c:pt>
                <c:pt idx="9">
                  <c:v>7.6594272999999999</c:v>
                </c:pt>
                <c:pt idx="10">
                  <c:v>8.8022016999999995</c:v>
                </c:pt>
                <c:pt idx="11">
                  <c:v>9.2851282000000008</c:v>
                </c:pt>
                <c:pt idx="12">
                  <c:v>10.604134</c:v>
                </c:pt>
                <c:pt idx="13">
                  <c:v>11.036108</c:v>
                </c:pt>
                <c:pt idx="14">
                  <c:v>11.657342</c:v>
                </c:pt>
                <c:pt idx="15">
                  <c:v>22.101566999999999</c:v>
                </c:pt>
                <c:pt idx="16">
                  <c:v>28.109642000000001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4">
                  <c:v>80 a více let</c:v>
                </c:pt>
                <c:pt idx="5">
                  <c:v>70–79 let</c:v>
                </c:pt>
                <c:pt idx="6">
                  <c:v>65–69 let</c:v>
                </c:pt>
                <c:pt idx="7">
                  <c:v>60–64 let</c:v>
                </c:pt>
                <c:pt idx="8">
                  <c:v>55–59 let</c:v>
                </c:pt>
                <c:pt idx="9">
                  <c:v>50–54 let</c:v>
                </c:pt>
                <c:pt idx="10">
                  <c:v>45–49 let</c:v>
                </c:pt>
                <c:pt idx="11">
                  <c:v>40–44 let</c:v>
                </c:pt>
                <c:pt idx="12">
                  <c:v>35–39 let</c:v>
                </c:pt>
                <c:pt idx="13">
                  <c:v>30–34 let</c:v>
                </c:pt>
                <c:pt idx="14">
                  <c:v>16–29 let</c:v>
                </c:pt>
                <c:pt idx="15">
                  <c:v>12–15 let</c:v>
                </c:pt>
                <c:pt idx="16">
                  <c:v>5–11 let</c:v>
                </c:pt>
              </c:strCache>
            </c:strRef>
          </c:cat>
          <c:val>
            <c:numRef>
              <c:f>List1!$F$2:$F$18</c:f>
              <c:numCache>
                <c:formatCode>General</c:formatCode>
                <c:ptCount val="17"/>
                <c:pt idx="0">
                  <c:v>0.19963040000000001</c:v>
                </c:pt>
                <c:pt idx="1">
                  <c:v>0.1050884</c:v>
                </c:pt>
                <c:pt idx="2">
                  <c:v>0.1100788</c:v>
                </c:pt>
                <c:pt idx="3">
                  <c:v>0.22886719999999999</c:v>
                </c:pt>
                <c:pt idx="4">
                  <c:v>2.4802999999999999E-2</c:v>
                </c:pt>
                <c:pt idx="5">
                  <c:v>2.4172300000000001E-2</c:v>
                </c:pt>
                <c:pt idx="6">
                  <c:v>2.8999799999999999E-2</c:v>
                </c:pt>
                <c:pt idx="7">
                  <c:v>3.9650499999999998E-2</c:v>
                </c:pt>
                <c:pt idx="8">
                  <c:v>5.3902100000000001E-2</c:v>
                </c:pt>
                <c:pt idx="9">
                  <c:v>6.4391699999999996E-2</c:v>
                </c:pt>
                <c:pt idx="10">
                  <c:v>7.2627499999999998E-2</c:v>
                </c:pt>
                <c:pt idx="11">
                  <c:v>9.8732700000000007E-2</c:v>
                </c:pt>
                <c:pt idx="12">
                  <c:v>0.15027009999999999</c:v>
                </c:pt>
                <c:pt idx="13">
                  <c:v>0.22519549999999999</c:v>
                </c:pt>
                <c:pt idx="14">
                  <c:v>0.26174190000000003</c:v>
                </c:pt>
                <c:pt idx="15">
                  <c:v>0.76058950000000003</c:v>
                </c:pt>
                <c:pt idx="16">
                  <c:v>1.0150741999999999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4">
                  <c:v>80 a více let</c:v>
                </c:pt>
                <c:pt idx="5">
                  <c:v>70–79 let</c:v>
                </c:pt>
                <c:pt idx="6">
                  <c:v>65–69 let</c:v>
                </c:pt>
                <c:pt idx="7">
                  <c:v>60–64 let</c:v>
                </c:pt>
                <c:pt idx="8">
                  <c:v>55–59 let</c:v>
                </c:pt>
                <c:pt idx="9">
                  <c:v>50–54 let</c:v>
                </c:pt>
                <c:pt idx="10">
                  <c:v>45–49 let</c:v>
                </c:pt>
                <c:pt idx="11">
                  <c:v>40–44 let</c:v>
                </c:pt>
                <c:pt idx="12">
                  <c:v>35–39 let</c:v>
                </c:pt>
                <c:pt idx="13">
                  <c:v>30–34 let</c:v>
                </c:pt>
                <c:pt idx="14">
                  <c:v>16–29 let</c:v>
                </c:pt>
                <c:pt idx="15">
                  <c:v>12–15 let</c:v>
                </c:pt>
                <c:pt idx="16">
                  <c:v>5–11 let</c:v>
                </c:pt>
              </c:strCache>
            </c:strRef>
          </c:cat>
          <c:val>
            <c:numRef>
              <c:f>List1!$G$2:$G$18</c:f>
              <c:numCache>
                <c:formatCode>General</c:formatCode>
                <c:ptCount val="17"/>
                <c:pt idx="0">
                  <c:v>0.51376509999999997</c:v>
                </c:pt>
                <c:pt idx="1">
                  <c:v>0.4905813</c:v>
                </c:pt>
                <c:pt idx="2">
                  <c:v>0.50192700000000001</c:v>
                </c:pt>
                <c:pt idx="3">
                  <c:v>0.58900839999999999</c:v>
                </c:pt>
                <c:pt idx="4">
                  <c:v>0.82810830000000002</c:v>
                </c:pt>
                <c:pt idx="5">
                  <c:v>0.42759000000000003</c:v>
                </c:pt>
                <c:pt idx="6">
                  <c:v>0.2833059</c:v>
                </c:pt>
                <c:pt idx="7">
                  <c:v>0.17970630000000001</c:v>
                </c:pt>
                <c:pt idx="8">
                  <c:v>0.2214315</c:v>
                </c:pt>
                <c:pt idx="9">
                  <c:v>0.27869300000000002</c:v>
                </c:pt>
                <c:pt idx="10">
                  <c:v>0.32665369999999999</c:v>
                </c:pt>
                <c:pt idx="11">
                  <c:v>0.4172073</c:v>
                </c:pt>
                <c:pt idx="12">
                  <c:v>0.6069215</c:v>
                </c:pt>
                <c:pt idx="13">
                  <c:v>0.73511919999999997</c:v>
                </c:pt>
                <c:pt idx="14">
                  <c:v>0.9095664</c:v>
                </c:pt>
                <c:pt idx="15">
                  <c:v>1.2854664</c:v>
                </c:pt>
                <c:pt idx="16">
                  <c:v>0.51697649999999995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ser>
          <c:idx val="6"/>
          <c:order val="6"/>
          <c:tx>
            <c:strRef>
              <c:f>List1!$H$1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List1!$A$2:$A$18</c:f>
              <c:strCache>
                <c:ptCount val="17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4">
                  <c:v>80 a více let</c:v>
                </c:pt>
                <c:pt idx="5">
                  <c:v>70–79 let</c:v>
                </c:pt>
                <c:pt idx="6">
                  <c:v>65–69 let</c:v>
                </c:pt>
                <c:pt idx="7">
                  <c:v>60–64 let</c:v>
                </c:pt>
                <c:pt idx="8">
                  <c:v>55–59 let</c:v>
                </c:pt>
                <c:pt idx="9">
                  <c:v>50–54 let</c:v>
                </c:pt>
                <c:pt idx="10">
                  <c:v>45–49 let</c:v>
                </c:pt>
                <c:pt idx="11">
                  <c:v>40–44 let</c:v>
                </c:pt>
                <c:pt idx="12">
                  <c:v>35–39 let</c:v>
                </c:pt>
                <c:pt idx="13">
                  <c:v>30–34 let</c:v>
                </c:pt>
                <c:pt idx="14">
                  <c:v>16–29 let</c:v>
                </c:pt>
                <c:pt idx="15">
                  <c:v>12–15 let</c:v>
                </c:pt>
                <c:pt idx="16">
                  <c:v>5–11 let</c:v>
                </c:pt>
              </c:strCache>
            </c:strRef>
          </c:cat>
          <c:val>
            <c:numRef>
              <c:f>List1!$H$2:$H$18</c:f>
              <c:numCache>
                <c:formatCode>General</c:formatCode>
                <c:ptCount val="17"/>
                <c:pt idx="0">
                  <c:v>24.7992366</c:v>
                </c:pt>
                <c:pt idx="1">
                  <c:v>16.981601600000001</c:v>
                </c:pt>
                <c:pt idx="2">
                  <c:v>16.997721599999998</c:v>
                </c:pt>
                <c:pt idx="3">
                  <c:v>13.7857442</c:v>
                </c:pt>
                <c:pt idx="4">
                  <c:v>3.71777282</c:v>
                </c:pt>
                <c:pt idx="5">
                  <c:v>6.0232400899999998</c:v>
                </c:pt>
                <c:pt idx="6">
                  <c:v>12.5930597</c:v>
                </c:pt>
                <c:pt idx="7">
                  <c:v>17.023334599999998</c:v>
                </c:pt>
                <c:pt idx="8">
                  <c:v>15.130955200000001</c:v>
                </c:pt>
                <c:pt idx="9">
                  <c:v>15.295702500000001</c:v>
                </c:pt>
                <c:pt idx="10">
                  <c:v>14.886028100000001</c:v>
                </c:pt>
                <c:pt idx="11">
                  <c:v>22.5369156</c:v>
                </c:pt>
                <c:pt idx="12">
                  <c:v>24.708420199999999</c:v>
                </c:pt>
                <c:pt idx="13">
                  <c:v>26.0805279</c:v>
                </c:pt>
                <c:pt idx="14">
                  <c:v>21.904050900000001</c:v>
                </c:pt>
                <c:pt idx="15">
                  <c:v>27.192609699999998</c:v>
                </c:pt>
                <c:pt idx="16">
                  <c:v>65.3632025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72-4595-A87F-F753F459C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6161076001469542E-3"/>
          <c:y val="5.0081916086988656E-2"/>
          <c:w val="0.99538389239985303"/>
          <c:h val="4.585139994789885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305263600732"/>
          <c:y val="0.15289779551144775"/>
          <c:w val="0.79684300815915377"/>
          <c:h val="0.8041653594074434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 posilující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List1!$A$2:$A$12</c:f>
              <c:strCache>
                <c:ptCount val="11"/>
                <c:pt idx="0">
                  <c:v>Lékaři</c:v>
                </c:pt>
                <c:pt idx="1">
                  <c:v>Sestry</c:v>
                </c:pt>
                <c:pt idx="2">
                  <c:v>Ostatní ZP</c:v>
                </c:pt>
                <c:pt idx="3">
                  <c:v>   farmaceuti</c:v>
                </c:pt>
                <c:pt idx="4">
                  <c:v>   § 36 Ošetřovatel</c:v>
                </c:pt>
                <c:pt idx="5">
                  <c:v>   § 42 Sanitář</c:v>
                </c:pt>
                <c:pt idx="6">
                  <c:v>   § 18 Zdravotnický záchranář</c:v>
                </c:pt>
                <c:pt idx="7">
                  <c:v>   § 24 Fyzioterapeut</c:v>
                </c:pt>
                <c:pt idx="8">
                  <c:v>   laboratorní pracovníci</c:v>
                </c:pt>
                <c:pt idx="9">
                  <c:v>   ostatní NLZP</c:v>
                </c:pt>
                <c:pt idx="10">
                  <c:v>CELKEM</c:v>
                </c:pt>
              </c:strCache>
            </c:strRef>
          </c:cat>
          <c:val>
            <c:numRef>
              <c:f>List1!$B$2:$B$12</c:f>
              <c:numCache>
                <c:formatCode>General</c:formatCode>
                <c:ptCount val="11"/>
                <c:pt idx="0">
                  <c:v>71.110860000000002</c:v>
                </c:pt>
                <c:pt idx="1">
                  <c:v>56.158830000000002</c:v>
                </c:pt>
                <c:pt idx="2">
                  <c:v>50.863900000000001</c:v>
                </c:pt>
                <c:pt idx="3">
                  <c:v>51.015120000000003</c:v>
                </c:pt>
                <c:pt idx="4">
                  <c:v>47.439729999999997</c:v>
                </c:pt>
                <c:pt idx="5">
                  <c:v>50.688429999999997</c:v>
                </c:pt>
                <c:pt idx="6">
                  <c:v>62.285339999999998</c:v>
                </c:pt>
                <c:pt idx="7">
                  <c:v>45.928789999999999</c:v>
                </c:pt>
                <c:pt idx="8">
                  <c:v>52.463929999999998</c:v>
                </c:pt>
                <c:pt idx="9">
                  <c:v>51.251359999999998</c:v>
                </c:pt>
                <c:pt idx="10">
                  <c:v>57.32714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DA-4934-90AD-68162997E19E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S ukončovací dávkou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List1!$A$2:$A$12</c:f>
              <c:strCache>
                <c:ptCount val="11"/>
                <c:pt idx="0">
                  <c:v>Lékaři</c:v>
                </c:pt>
                <c:pt idx="1">
                  <c:v>Sestry</c:v>
                </c:pt>
                <c:pt idx="2">
                  <c:v>Ostatní ZP</c:v>
                </c:pt>
                <c:pt idx="3">
                  <c:v>   farmaceuti</c:v>
                </c:pt>
                <c:pt idx="4">
                  <c:v>   § 36 Ošetřovatel</c:v>
                </c:pt>
                <c:pt idx="5">
                  <c:v>   § 42 Sanitář</c:v>
                </c:pt>
                <c:pt idx="6">
                  <c:v>   § 18 Zdravotnický záchranář</c:v>
                </c:pt>
                <c:pt idx="7">
                  <c:v>   § 24 Fyzioterapeut</c:v>
                </c:pt>
                <c:pt idx="8">
                  <c:v>   laboratorní pracovníci</c:v>
                </c:pt>
                <c:pt idx="9">
                  <c:v>   ostatní NLZP</c:v>
                </c:pt>
                <c:pt idx="10">
                  <c:v>CELKEM</c:v>
                </c:pt>
              </c:strCache>
            </c:strRef>
          </c:cat>
          <c:val>
            <c:numRef>
              <c:f>List1!$C$2:$C$12</c:f>
              <c:numCache>
                <c:formatCode>General</c:formatCode>
                <c:ptCount val="11"/>
                <c:pt idx="0">
                  <c:v>16.501249999999999</c:v>
                </c:pt>
                <c:pt idx="1">
                  <c:v>26.6126</c:v>
                </c:pt>
                <c:pt idx="2">
                  <c:v>29.251359999999998</c:v>
                </c:pt>
                <c:pt idx="3">
                  <c:v>27.66732</c:v>
                </c:pt>
                <c:pt idx="4">
                  <c:v>31.356680000000001</c:v>
                </c:pt>
                <c:pt idx="5">
                  <c:v>30.44941</c:v>
                </c:pt>
                <c:pt idx="6">
                  <c:v>23.381769999999999</c:v>
                </c:pt>
                <c:pt idx="7">
                  <c:v>29.568680000000001</c:v>
                </c:pt>
                <c:pt idx="8">
                  <c:v>29.315270000000002</c:v>
                </c:pt>
                <c:pt idx="9">
                  <c:v>29.301970000000001</c:v>
                </c:pt>
                <c:pt idx="10">
                  <c:v>25.474150000000002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DA-4934-90AD-68162997E19E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Pouze s 1. dávkou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List1!$A$2:$A$12</c:f>
              <c:strCache>
                <c:ptCount val="11"/>
                <c:pt idx="0">
                  <c:v>Lékaři</c:v>
                </c:pt>
                <c:pt idx="1">
                  <c:v>Sestry</c:v>
                </c:pt>
                <c:pt idx="2">
                  <c:v>Ostatní ZP</c:v>
                </c:pt>
                <c:pt idx="3">
                  <c:v>   farmaceuti</c:v>
                </c:pt>
                <c:pt idx="4">
                  <c:v>   § 36 Ošetřovatel</c:v>
                </c:pt>
                <c:pt idx="5">
                  <c:v>   § 42 Sanitář</c:v>
                </c:pt>
                <c:pt idx="6">
                  <c:v>   § 18 Zdravotnický záchranář</c:v>
                </c:pt>
                <c:pt idx="7">
                  <c:v>   § 24 Fyzioterapeut</c:v>
                </c:pt>
                <c:pt idx="8">
                  <c:v>   laboratorní pracovníci</c:v>
                </c:pt>
                <c:pt idx="9">
                  <c:v>   ostatní NLZP</c:v>
                </c:pt>
                <c:pt idx="10">
                  <c:v>CELKEM</c:v>
                </c:pt>
              </c:strCache>
            </c:strRef>
          </c:cat>
          <c:val>
            <c:numRef>
              <c:f>List1!$D$2:$D$12</c:f>
              <c:numCache>
                <c:formatCode>General</c:formatCode>
                <c:ptCount val="11"/>
                <c:pt idx="0">
                  <c:v>0.48572470000000001</c:v>
                </c:pt>
                <c:pt idx="1">
                  <c:v>0.98199360000000002</c:v>
                </c:pt>
                <c:pt idx="2">
                  <c:v>0.91146959999999999</c:v>
                </c:pt>
                <c:pt idx="3">
                  <c:v>1.0011201000000001</c:v>
                </c:pt>
                <c:pt idx="4">
                  <c:v>1.4428999</c:v>
                </c:pt>
                <c:pt idx="5">
                  <c:v>1.0017016999999999</c:v>
                </c:pt>
                <c:pt idx="6">
                  <c:v>0.94671950000000005</c:v>
                </c:pt>
                <c:pt idx="7">
                  <c:v>0.7744434</c:v>
                </c:pt>
                <c:pt idx="8">
                  <c:v>0.72148109999999999</c:v>
                </c:pt>
                <c:pt idx="9">
                  <c:v>0.80124430000000002</c:v>
                </c:pt>
                <c:pt idx="10">
                  <c:v>0.85213749999999999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DA-4934-90AD-68162997E19E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List1!$A$2:$A$12</c:f>
              <c:strCache>
                <c:ptCount val="11"/>
                <c:pt idx="0">
                  <c:v>Lékaři</c:v>
                </c:pt>
                <c:pt idx="1">
                  <c:v>Sestry</c:v>
                </c:pt>
                <c:pt idx="2">
                  <c:v>Ostatní ZP</c:v>
                </c:pt>
                <c:pt idx="3">
                  <c:v>   farmaceuti</c:v>
                </c:pt>
                <c:pt idx="4">
                  <c:v>   § 36 Ošetřovatel</c:v>
                </c:pt>
                <c:pt idx="5">
                  <c:v>   § 42 Sanitář</c:v>
                </c:pt>
                <c:pt idx="6">
                  <c:v>   § 18 Zdravotnický záchranář</c:v>
                </c:pt>
                <c:pt idx="7">
                  <c:v>   § 24 Fyzioterapeut</c:v>
                </c:pt>
                <c:pt idx="8">
                  <c:v>   laboratorní pracovníci</c:v>
                </c:pt>
                <c:pt idx="9">
                  <c:v>   ostatní NLZP</c:v>
                </c:pt>
                <c:pt idx="10">
                  <c:v>CELKEM</c:v>
                </c:pt>
              </c:strCache>
            </c:strRef>
          </c:cat>
          <c:val>
            <c:numRef>
              <c:f>List1!$E$2:$E$12</c:f>
              <c:numCache>
                <c:formatCode>General</c:formatCode>
                <c:ptCount val="11"/>
                <c:pt idx="0">
                  <c:v>2.5720459999999998</c:v>
                </c:pt>
                <c:pt idx="1">
                  <c:v>7.6033280000000003</c:v>
                </c:pt>
                <c:pt idx="2">
                  <c:v>7.9545450000000004</c:v>
                </c:pt>
                <c:pt idx="3">
                  <c:v>7.4768970000000001</c:v>
                </c:pt>
                <c:pt idx="4">
                  <c:v>9.7835649999999994</c:v>
                </c:pt>
                <c:pt idx="5">
                  <c:v>8.1064360000000004</c:v>
                </c:pt>
                <c:pt idx="6">
                  <c:v>5.3940999999999999</c:v>
                </c:pt>
                <c:pt idx="7">
                  <c:v>9.6805420000000009</c:v>
                </c:pt>
                <c:pt idx="8">
                  <c:v>7.7184860000000004</c:v>
                </c:pt>
                <c:pt idx="9">
                  <c:v>7.3384549999999997</c:v>
                </c:pt>
                <c:pt idx="10">
                  <c:v>6.6811420000000004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DA-4934-90AD-68162997E19E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Ostatní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List1!$A$2:$A$12</c:f>
              <c:strCache>
                <c:ptCount val="11"/>
                <c:pt idx="0">
                  <c:v>Lékaři</c:v>
                </c:pt>
                <c:pt idx="1">
                  <c:v>Sestry</c:v>
                </c:pt>
                <c:pt idx="2">
                  <c:v>Ostatní ZP</c:v>
                </c:pt>
                <c:pt idx="3">
                  <c:v>   farmaceuti</c:v>
                </c:pt>
                <c:pt idx="4">
                  <c:v>   § 36 Ošetřovatel</c:v>
                </c:pt>
                <c:pt idx="5">
                  <c:v>   § 42 Sanitář</c:v>
                </c:pt>
                <c:pt idx="6">
                  <c:v>   § 18 Zdravotnický záchranář</c:v>
                </c:pt>
                <c:pt idx="7">
                  <c:v>   § 24 Fyzioterapeut</c:v>
                </c:pt>
                <c:pt idx="8">
                  <c:v>   laboratorní pracovníci</c:v>
                </c:pt>
                <c:pt idx="9">
                  <c:v>   ostatní NLZP</c:v>
                </c:pt>
                <c:pt idx="10">
                  <c:v>CELKEM</c:v>
                </c:pt>
              </c:strCache>
            </c:strRef>
          </c:cat>
          <c:val>
            <c:numRef>
              <c:f>List1!$F$2:$F$12</c:f>
              <c:numCache>
                <c:formatCode>General</c:formatCode>
                <c:ptCount val="11"/>
                <c:pt idx="0">
                  <c:v>9.3301210000000001</c:v>
                </c:pt>
                <c:pt idx="1">
                  <c:v>8.6432529999999996</c:v>
                </c:pt>
                <c:pt idx="2">
                  <c:v>11.01873</c:v>
                </c:pt>
                <c:pt idx="3">
                  <c:v>12.83954</c:v>
                </c:pt>
                <c:pt idx="4">
                  <c:v>9.9771249999999991</c:v>
                </c:pt>
                <c:pt idx="5">
                  <c:v>9.7540220000000009</c:v>
                </c:pt>
                <c:pt idx="6">
                  <c:v>7.9920739999999997</c:v>
                </c:pt>
                <c:pt idx="7">
                  <c:v>14.04754</c:v>
                </c:pt>
                <c:pt idx="8">
                  <c:v>9.7808329999999994</c:v>
                </c:pt>
                <c:pt idx="9">
                  <c:v>11.30697</c:v>
                </c:pt>
                <c:pt idx="10">
                  <c:v>9.6654230000000005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DA-4934-90AD-68162997E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368428679273505E-2"/>
          <c:y val="5.0081916086988656E-2"/>
          <c:w val="0.98087724341670113"/>
          <c:h val="4.2435842974244235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78335651274336E-2"/>
          <c:y val="0.14146413457215132"/>
          <c:w val="0.93208512400586685"/>
          <c:h val="0.776689122412856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První dávka dvoudávkové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List1!$A$2:$A$8</c:f>
              <c:strCache>
                <c:ptCount val="7"/>
                <c:pt idx="0">
                  <c:v>12–15</c:v>
                </c:pt>
                <c:pt idx="1">
                  <c:v>16–29</c:v>
                </c:pt>
                <c:pt idx="2">
                  <c:v>30–44</c:v>
                </c:pt>
                <c:pt idx="3">
                  <c:v>45–59</c:v>
                </c:pt>
                <c:pt idx="4">
                  <c:v>60–74</c:v>
                </c:pt>
                <c:pt idx="5">
                  <c:v>75+</c:v>
                </c:pt>
                <c:pt idx="6">
                  <c:v>CELKEM</c:v>
                </c:pt>
              </c:strCache>
            </c:strRef>
          </c:cat>
          <c:val>
            <c:numRef>
              <c:f>List1!$B$2:$B$8</c:f>
              <c:numCache>
                <c:formatCode>General</c:formatCode>
                <c:ptCount val="7"/>
                <c:pt idx="0">
                  <c:v>59.676913429999999</c:v>
                </c:pt>
                <c:pt idx="1">
                  <c:v>10.006915960000001</c:v>
                </c:pt>
                <c:pt idx="2">
                  <c:v>3.6426143500000001</c:v>
                </c:pt>
                <c:pt idx="3">
                  <c:v>1.7782386809999999</c:v>
                </c:pt>
                <c:pt idx="4">
                  <c:v>2.1714974379999998</c:v>
                </c:pt>
                <c:pt idx="5">
                  <c:v>3.2273594160000001</c:v>
                </c:pt>
                <c:pt idx="6">
                  <c:v>6.0615521259999996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F5-4305-AC27-CF29AC203F0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Primární dávka jednodávkové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List1!$A$2:$A$8</c:f>
              <c:strCache>
                <c:ptCount val="7"/>
                <c:pt idx="0">
                  <c:v>12–15</c:v>
                </c:pt>
                <c:pt idx="1">
                  <c:v>16–29</c:v>
                </c:pt>
                <c:pt idx="2">
                  <c:v>30–44</c:v>
                </c:pt>
                <c:pt idx="3">
                  <c:v>45–59</c:v>
                </c:pt>
                <c:pt idx="4">
                  <c:v>60–74</c:v>
                </c:pt>
                <c:pt idx="5">
                  <c:v>75+</c:v>
                </c:pt>
                <c:pt idx="6">
                  <c:v>CELKEM</c:v>
                </c:pt>
              </c:strCache>
            </c:strRef>
          </c:cat>
          <c:val>
            <c:numRef>
              <c:f>List1!$C$2:$C$8</c:f>
              <c:numCache>
                <c:formatCode>General</c:formatCode>
                <c:ptCount val="7"/>
                <c:pt idx="0">
                  <c:v>0</c:v>
                </c:pt>
                <c:pt idx="1">
                  <c:v>0.75132424799999997</c:v>
                </c:pt>
                <c:pt idx="2">
                  <c:v>0.30827630900000003</c:v>
                </c:pt>
                <c:pt idx="3">
                  <c:v>0.16892721699999999</c:v>
                </c:pt>
                <c:pt idx="4">
                  <c:v>7.1314453E-2</c:v>
                </c:pt>
                <c:pt idx="5">
                  <c:v>7.9619308999999999E-2</c:v>
                </c:pt>
                <c:pt idx="6">
                  <c:v>0.249402287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F5-4305-AC27-CF29AC203F01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Ukončovací dávka dvoudávkové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List1!$A$2:$A$8</c:f>
              <c:strCache>
                <c:ptCount val="7"/>
                <c:pt idx="0">
                  <c:v>12–15</c:v>
                </c:pt>
                <c:pt idx="1">
                  <c:v>16–29</c:v>
                </c:pt>
                <c:pt idx="2">
                  <c:v>30–44</c:v>
                </c:pt>
                <c:pt idx="3">
                  <c:v>45–59</c:v>
                </c:pt>
                <c:pt idx="4">
                  <c:v>60–74</c:v>
                </c:pt>
                <c:pt idx="5">
                  <c:v>75+</c:v>
                </c:pt>
                <c:pt idx="6">
                  <c:v>CELKEM</c:v>
                </c:pt>
              </c:strCache>
            </c:strRef>
          </c:cat>
          <c:val>
            <c:numRef>
              <c:f>List1!$D$2:$D$8</c:f>
              <c:numCache>
                <c:formatCode>General</c:formatCode>
                <c:ptCount val="7"/>
                <c:pt idx="0">
                  <c:v>40.232904640000001</c:v>
                </c:pt>
                <c:pt idx="1">
                  <c:v>14.15648921</c:v>
                </c:pt>
                <c:pt idx="2">
                  <c:v>6.0160136560000002</c:v>
                </c:pt>
                <c:pt idx="3">
                  <c:v>3.295581694</c:v>
                </c:pt>
                <c:pt idx="4">
                  <c:v>4.4541127429999996</c:v>
                </c:pt>
                <c:pt idx="5">
                  <c:v>6.7509767250000001</c:v>
                </c:pt>
                <c:pt idx="6">
                  <c:v>7.3989046040000002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F5-4305-AC27-CF29AC203F01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Posilující dávka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List1!$A$2:$A$8</c:f>
              <c:strCache>
                <c:ptCount val="7"/>
                <c:pt idx="0">
                  <c:v>12–15</c:v>
                </c:pt>
                <c:pt idx="1">
                  <c:v>16–29</c:v>
                </c:pt>
                <c:pt idx="2">
                  <c:v>30–44</c:v>
                </c:pt>
                <c:pt idx="3">
                  <c:v>45–59</c:v>
                </c:pt>
                <c:pt idx="4">
                  <c:v>60–74</c:v>
                </c:pt>
                <c:pt idx="5">
                  <c:v>75+</c:v>
                </c:pt>
                <c:pt idx="6">
                  <c:v>CELKEM</c:v>
                </c:pt>
              </c:strCache>
            </c:strRef>
          </c:cat>
          <c:val>
            <c:numRef>
              <c:f>List1!$E$2:$E$8</c:f>
              <c:numCache>
                <c:formatCode>General</c:formatCode>
                <c:ptCount val="7"/>
                <c:pt idx="0">
                  <c:v>9.0181932000000006E-2</c:v>
                </c:pt>
                <c:pt idx="1">
                  <c:v>75.085270589999993</c:v>
                </c:pt>
                <c:pt idx="2">
                  <c:v>90.033095689999996</c:v>
                </c:pt>
                <c:pt idx="3">
                  <c:v>94.757252410000007</c:v>
                </c:pt>
                <c:pt idx="4">
                  <c:v>93.303075370000002</c:v>
                </c:pt>
                <c:pt idx="5">
                  <c:v>89.942044550000006</c:v>
                </c:pt>
                <c:pt idx="6">
                  <c:v>86.290140980000004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F5-4305-AC27-CF29AC203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List1!$A$2:$A$16</c:f>
              <c:strCache>
                <c:ptCount val="15"/>
                <c:pt idx="0">
                  <c:v>80+</c:v>
                </c:pt>
                <c:pt idx="1">
                  <c:v>70–79</c:v>
                </c:pt>
                <c:pt idx="2">
                  <c:v>65–69</c:v>
                </c:pt>
                <c:pt idx="3">
                  <c:v>60–64</c:v>
                </c:pt>
                <c:pt idx="4">
                  <c:v>55–59</c:v>
                </c:pt>
                <c:pt idx="5">
                  <c:v>50–54</c:v>
                </c:pt>
                <c:pt idx="6">
                  <c:v>45–49</c:v>
                </c:pt>
                <c:pt idx="7">
                  <c:v>40–44</c:v>
                </c:pt>
                <c:pt idx="8">
                  <c:v>35–39</c:v>
                </c:pt>
                <c:pt idx="9">
                  <c:v>30–34</c:v>
                </c:pt>
                <c:pt idx="10">
                  <c:v>16–29</c:v>
                </c:pt>
                <c:pt idx="11">
                  <c:v>12–15</c:v>
                </c:pt>
                <c:pt idx="12">
                  <c:v>5–11</c:v>
                </c:pt>
                <c:pt idx="14">
                  <c:v>18+ CELKEM</c:v>
                </c:pt>
              </c:strCache>
            </c:strRef>
          </c:cat>
          <c:val>
            <c:numRef>
              <c:f>List1!$B$2:$B$16</c:f>
              <c:numCache>
                <c:formatCode>General</c:formatCode>
                <c:ptCount val="15"/>
                <c:pt idx="0">
                  <c:v>92.087163700000005</c:v>
                </c:pt>
                <c:pt idx="1">
                  <c:v>91.390225900000004</c:v>
                </c:pt>
                <c:pt idx="2">
                  <c:v>84.470374100000001</c:v>
                </c:pt>
                <c:pt idx="3">
                  <c:v>78.493121099999996</c:v>
                </c:pt>
                <c:pt idx="4">
                  <c:v>78.331663500000005</c:v>
                </c:pt>
                <c:pt idx="5">
                  <c:v>77.044870200000005</c:v>
                </c:pt>
                <c:pt idx="6">
                  <c:v>76.311770199999998</c:v>
                </c:pt>
                <c:pt idx="7">
                  <c:v>68.177956199999997</c:v>
                </c:pt>
                <c:pt idx="8">
                  <c:v>64.687446100000003</c:v>
                </c:pt>
                <c:pt idx="9">
                  <c:v>62.883364299999997</c:v>
                </c:pt>
                <c:pt idx="10">
                  <c:v>66.438607500000003</c:v>
                </c:pt>
                <c:pt idx="11">
                  <c:v>50.705823600000002</c:v>
                </c:pt>
                <c:pt idx="12">
                  <c:v>6.52715595</c:v>
                </c:pt>
                <c:pt idx="14">
                  <c:v>75.491111099999998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9C-4207-A4F4-60AA5EF6176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List1!$A$2:$A$16</c:f>
              <c:strCache>
                <c:ptCount val="15"/>
                <c:pt idx="0">
                  <c:v>80+</c:v>
                </c:pt>
                <c:pt idx="1">
                  <c:v>70–79</c:v>
                </c:pt>
                <c:pt idx="2">
                  <c:v>65–69</c:v>
                </c:pt>
                <c:pt idx="3">
                  <c:v>60–64</c:v>
                </c:pt>
                <c:pt idx="4">
                  <c:v>55–59</c:v>
                </c:pt>
                <c:pt idx="5">
                  <c:v>50–54</c:v>
                </c:pt>
                <c:pt idx="6">
                  <c:v>45–49</c:v>
                </c:pt>
                <c:pt idx="7">
                  <c:v>40–44</c:v>
                </c:pt>
                <c:pt idx="8">
                  <c:v>35–39</c:v>
                </c:pt>
                <c:pt idx="9">
                  <c:v>30–34</c:v>
                </c:pt>
                <c:pt idx="10">
                  <c:v>16–29</c:v>
                </c:pt>
                <c:pt idx="11">
                  <c:v>12–15</c:v>
                </c:pt>
                <c:pt idx="12">
                  <c:v>5–11</c:v>
                </c:pt>
                <c:pt idx="14">
                  <c:v>18+ CELKEM</c:v>
                </c:pt>
              </c:strCache>
            </c:strRef>
          </c:cat>
          <c:val>
            <c:numRef>
              <c:f>List1!$C$2:$C$16</c:f>
              <c:numCache>
                <c:formatCode>General</c:formatCode>
                <c:ptCount val="15"/>
                <c:pt idx="0">
                  <c:v>91.234251999999998</c:v>
                </c:pt>
                <c:pt idx="1">
                  <c:v>90.938463999999996</c:v>
                </c:pt>
                <c:pt idx="2">
                  <c:v>84.158068</c:v>
                </c:pt>
                <c:pt idx="3">
                  <c:v>78.273764</c:v>
                </c:pt>
                <c:pt idx="4">
                  <c:v>78.056330000000003</c:v>
                </c:pt>
                <c:pt idx="5">
                  <c:v>76.701785000000001</c:v>
                </c:pt>
                <c:pt idx="6">
                  <c:v>75.912488999999994</c:v>
                </c:pt>
                <c:pt idx="7">
                  <c:v>67.662015999999994</c:v>
                </c:pt>
                <c:pt idx="8">
                  <c:v>63.930253999999998</c:v>
                </c:pt>
                <c:pt idx="9">
                  <c:v>61.923050000000003</c:v>
                </c:pt>
                <c:pt idx="10">
                  <c:v>65.267298999999994</c:v>
                </c:pt>
                <c:pt idx="11">
                  <c:v>48.659768</c:v>
                </c:pt>
                <c:pt idx="12">
                  <c:v>4.9951052999999996</c:v>
                </c:pt>
                <c:pt idx="14">
                  <c:v>74.895441000000005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9C-4207-A4F4-60AA5EF617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570894694871343"/>
          <c:y val="9.0139915797375347E-3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19.01.2022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9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61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12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213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96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posilující dávkou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43867"/>
              </p:ext>
            </p:extLst>
          </p:nvPr>
        </p:nvGraphicFramePr>
        <p:xfrm>
          <a:off x="381611" y="713268"/>
          <a:ext cx="5048954" cy="542082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6769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433493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969249">
                  <a:extLst>
                    <a:ext uri="{9D8B030D-6E8A-4147-A177-3AD203B41FA5}">
                      <a16:colId xmlns:a16="http://schemas.microsoft.com/office/drawing/2014/main" val="3216406433"/>
                    </a:ext>
                  </a:extLst>
                </a:gridCol>
                <a:gridCol w="969249">
                  <a:extLst>
                    <a:ext uri="{9D8B030D-6E8A-4147-A177-3AD203B41FA5}">
                      <a16:colId xmlns:a16="http://schemas.microsoft.com/office/drawing/2014/main" val="3992219488"/>
                    </a:ext>
                  </a:extLst>
                </a:gridCol>
              </a:tblGrid>
              <a:tr h="57413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Kraj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Osoby s posilující dávkou**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0456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Podíl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439430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555 376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440 730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566 295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448 310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79,2 %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280 476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223 414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237 071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183 005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77,2 %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118 611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88 586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251 063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75,8 %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174 192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133 429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233 998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181 777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203 293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161 280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218 424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174 545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489 450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362 812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74,1 %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245 072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183 820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75,0 %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237 254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171 993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474 848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341 295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71,9 %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2565138"/>
                  </a:ext>
                </a:extLst>
              </a:tr>
              <a:tr h="29314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neznámo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25 279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8993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CELKEM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4 401 053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3 371 338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6" name="Obdélník 5">
            <a:extLst>
              <a:ext uri="{FF2B5EF4-FFF2-40B4-BE49-F238E27FC236}">
                <a16:creationId xmlns:a16="http://schemas.microsoft.com/office/drawing/2014/main" id="{652C7556-A4C1-40D2-A38E-27DDBBCE0320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BA49A4E1-B87F-4856-AE02-3A0205732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06984"/>
              </p:ext>
            </p:extLst>
          </p:nvPr>
        </p:nvGraphicFramePr>
        <p:xfrm>
          <a:off x="5940194" y="713268"/>
          <a:ext cx="5839751" cy="5420828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559488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882443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198910">
                  <a:extLst>
                    <a:ext uri="{9D8B030D-6E8A-4147-A177-3AD203B41FA5}">
                      <a16:colId xmlns:a16="http://schemas.microsoft.com/office/drawing/2014/main" val="3223156225"/>
                    </a:ext>
                  </a:extLst>
                </a:gridCol>
                <a:gridCol w="1198910">
                  <a:extLst>
                    <a:ext uri="{9D8B030D-6E8A-4147-A177-3AD203B41FA5}">
                      <a16:colId xmlns:a16="http://schemas.microsoft.com/office/drawing/2014/main" val="1766509144"/>
                    </a:ext>
                  </a:extLst>
                </a:gridCol>
              </a:tblGrid>
              <a:tr h="54479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Věk při vakcinaci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Osoby s posilující dávkou**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154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Podíl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434539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 17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18–24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83 344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69 627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83,5 %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25–29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92 430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73 157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79,1 %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30–34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166 241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115 682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35–39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244 841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152 717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40–44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396 846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237 454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59,8 %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45–49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488 121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317 667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65,1 %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24362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50–54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403 797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277 280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373006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55–59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412 571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306 786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508247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60–64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401 713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334 162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83,2 %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866428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65–69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484 128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422 729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87,3 %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70–74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486 842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431 683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75–79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358 742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317 404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88,5 %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43555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80–84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210 086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181 596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86,4 %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85–89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90–94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42 785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33 673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78,7 %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6163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95+ let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74,2 %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4 401 053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3 371 338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76,6 %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1589E7FA-4B9B-4A47-B644-52ADA5B56236}"/>
              </a:ext>
            </a:extLst>
          </p:cNvPr>
          <p:cNvSpPr/>
          <p:nvPr/>
        </p:nvSpPr>
        <p:spPr>
          <a:xfrm>
            <a:off x="467336" y="6170376"/>
            <a:ext cx="91550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 Přeočkování posilující dávkou je možné pro osoby, které mají nejméně 6 měsíců (v této analýze 182 dnů) po aplikaci ukončovací (druhé) dávky.</a:t>
            </a:r>
          </a:p>
          <a:p>
            <a:r>
              <a:rPr lang="cs-CZ" sz="1100" dirty="0"/>
              <a:t>** Průběžné počty osob již s aplikovanou posilující dávkou očkování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27A06F3-4E39-4980-923C-7EF843B38C5B}"/>
              </a:ext>
            </a:extLst>
          </p:cNvPr>
          <p:cNvSpPr txBox="1"/>
          <p:nvPr/>
        </p:nvSpPr>
        <p:spPr>
          <a:xfrm>
            <a:off x="5686425" y="103334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18. 1. 2022</a:t>
            </a: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1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posilující dávkou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5686425" y="103334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18. 1. 2022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05F5D353-1230-45A8-9016-8A9D8618F6E5}"/>
              </a:ext>
            </a:extLst>
          </p:cNvPr>
          <p:cNvSpPr/>
          <p:nvPr/>
        </p:nvSpPr>
        <p:spPr>
          <a:xfrm>
            <a:off x="252076" y="60016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Aktivní zdravotničtí pracovníci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442B2FDB-F20E-40AA-ADF4-05FC4E7F4BF6}"/>
              </a:ext>
            </a:extLst>
          </p:cNvPr>
          <p:cNvSpPr txBox="1"/>
          <p:nvPr/>
        </p:nvSpPr>
        <p:spPr>
          <a:xfrm>
            <a:off x="252076" y="6023223"/>
            <a:ext cx="115613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Počet zdravotnických pracovníků (ZP) dle hlášení povinných subjektů do Národního registru zdravotnických pracovníků – NRZP (vzdělávací instituce, poskytovatelé). Celkový počet ZP zahrnuje osoby s odpovídající odbornou způsobilostí pro výkony ZP a žijící k danému datu. V této analýze jsou zahrnuti ZP, u kterých poskytovatelé zdravotních služeb nahlásili jejich aktivní výkon zaměstnání </a:t>
            </a:r>
            <a:r>
              <a:rPr lang="pl-PL" sz="1100" dirty="0"/>
              <a:t>v období od 1.9.2021 do současnosti </a:t>
            </a:r>
            <a:r>
              <a:rPr lang="cs-CZ" sz="1100" dirty="0"/>
              <a:t>(v ambulantním sektoru mohou být tyto počty mírně nedohlášené). 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07918BD6-47A7-4629-B00F-7C350B485540}"/>
              </a:ext>
            </a:extLst>
          </p:cNvPr>
          <p:cNvSpPr/>
          <p:nvPr/>
        </p:nvSpPr>
        <p:spPr>
          <a:xfrm>
            <a:off x="1752601" y="6566046"/>
            <a:ext cx="82803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106F417-40A8-41A4-A3D6-B22D419501BE}"/>
              </a:ext>
            </a:extLst>
          </p:cNvPr>
          <p:cNvSpPr/>
          <p:nvPr/>
        </p:nvSpPr>
        <p:spPr>
          <a:xfrm>
            <a:off x="252076" y="5668681"/>
            <a:ext cx="91582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 Přeočkování posilující dávkou je možné pro osoby, které mají nejméně 6 měsíců (v této analýze 182 dnů) po aplikaci ukončovací (druhé) dávky.</a:t>
            </a:r>
          </a:p>
          <a:p>
            <a:r>
              <a:rPr lang="cs-CZ" sz="1100" dirty="0"/>
              <a:t>** Jeden zdravotnický pracovník může působit ve více krajích, do celkového počtu je zahrnut pouze jednou. 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300A08B3-B18A-4DE9-97BC-191273050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42057"/>
              </p:ext>
            </p:extLst>
          </p:nvPr>
        </p:nvGraphicFramePr>
        <p:xfrm>
          <a:off x="315344" y="958340"/>
          <a:ext cx="11561311" cy="4698672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744287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613564">
                  <a:extLst>
                    <a:ext uri="{9D8B030D-6E8A-4147-A177-3AD203B41FA5}">
                      <a16:colId xmlns:a16="http://schemas.microsoft.com/office/drawing/2014/main" val="3216406433"/>
                    </a:ext>
                  </a:extLst>
                </a:gridCol>
                <a:gridCol w="613564">
                  <a:extLst>
                    <a:ext uri="{9D8B030D-6E8A-4147-A177-3AD203B41FA5}">
                      <a16:colId xmlns:a16="http://schemas.microsoft.com/office/drawing/2014/main" val="10018221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1759659700"/>
                    </a:ext>
                  </a:extLst>
                </a:gridCol>
                <a:gridCol w="613564">
                  <a:extLst>
                    <a:ext uri="{9D8B030D-6E8A-4147-A177-3AD203B41FA5}">
                      <a16:colId xmlns:a16="http://schemas.microsoft.com/office/drawing/2014/main" val="2767492860"/>
                    </a:ext>
                  </a:extLst>
                </a:gridCol>
                <a:gridCol w="613564">
                  <a:extLst>
                    <a:ext uri="{9D8B030D-6E8A-4147-A177-3AD203B41FA5}">
                      <a16:colId xmlns:a16="http://schemas.microsoft.com/office/drawing/2014/main" val="2826083769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773291409"/>
                    </a:ext>
                  </a:extLst>
                </a:gridCol>
                <a:gridCol w="613564">
                  <a:extLst>
                    <a:ext uri="{9D8B030D-6E8A-4147-A177-3AD203B41FA5}">
                      <a16:colId xmlns:a16="http://schemas.microsoft.com/office/drawing/2014/main" val="3497186403"/>
                    </a:ext>
                  </a:extLst>
                </a:gridCol>
                <a:gridCol w="613564">
                  <a:extLst>
                    <a:ext uri="{9D8B030D-6E8A-4147-A177-3AD203B41FA5}">
                      <a16:colId xmlns:a16="http://schemas.microsoft.com/office/drawing/2014/main" val="2413921439"/>
                    </a:ext>
                  </a:extLst>
                </a:gridCol>
                <a:gridCol w="1227128">
                  <a:extLst>
                    <a:ext uri="{9D8B030D-6E8A-4147-A177-3AD203B41FA5}">
                      <a16:colId xmlns:a16="http://schemas.microsoft.com/office/drawing/2014/main" val="843981191"/>
                    </a:ext>
                  </a:extLst>
                </a:gridCol>
                <a:gridCol w="613564">
                  <a:extLst>
                    <a:ext uri="{9D8B030D-6E8A-4147-A177-3AD203B41FA5}">
                      <a16:colId xmlns:a16="http://schemas.microsoft.com/office/drawing/2014/main" val="3182885545"/>
                    </a:ext>
                  </a:extLst>
                </a:gridCol>
                <a:gridCol w="613564">
                  <a:extLst>
                    <a:ext uri="{9D8B030D-6E8A-4147-A177-3AD203B41FA5}">
                      <a16:colId xmlns:a16="http://schemas.microsoft.com/office/drawing/2014/main" val="3067111112"/>
                    </a:ext>
                  </a:extLst>
                </a:gridCol>
              </a:tblGrid>
              <a:tr h="61364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Zdravotničtí pracovníci </a:t>
                      </a:r>
                    </a:p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Lékaři 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(včetně zubních lékařů)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Sestry</a:t>
                      </a:r>
                      <a:r>
                        <a:rPr lang="cs-CZ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(§ 5 Všeobecná sestra, § 5a Dětská sestra, § 6 Porodní asistentka, § 21b Praktická sestra)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Ostatní zdravotničtí pracovníci </a:t>
                      </a:r>
                    </a:p>
                    <a:p>
                      <a:pPr algn="ctr" fontAlgn="ctr"/>
                      <a:r>
                        <a:rPr lang="cs-CZ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(NLZP § 7 až § 42 kromě § 21b, farmaceuti)</a:t>
                      </a:r>
                      <a:endParaRPr lang="cs-CZ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87447"/>
                  </a:ext>
                </a:extLst>
              </a:tr>
              <a:tr h="6009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Kraj podle místa působení**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Osoby s posilující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Osoby s posilující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Osoby s posilující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 nárokem na posilující dávku*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Osoby s posilující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39 089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77,4 %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10 626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85,9 %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15 098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76,3 %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13 365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9 617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18 289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78,6 %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86,7 %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7 519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77,2 %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74,5 %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10 794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77,0 %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85,5 %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76,3 %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11 176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8 461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75,7 %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85,5 %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74,0 %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70,9 %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77,4 %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87,2 %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79,9 %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69,7 %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13 307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78,1 %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86,2 %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78,3 %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76,7 %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85,8 %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75,4 %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72,0 %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10 453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76,6 %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86,4 %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75,4 %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74,6 %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84,5 %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72,6 %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70,2 %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8 949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6 961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77,8 %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89,5 %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77,1 %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22 921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74,3 %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85,5 %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6 813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73,3 %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8 097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11 586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81,4 %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68,7 %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66,5 %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23099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9 023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6 610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73,3 %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85,0 %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69,8 %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69,2 %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23355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effectLst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70,7 %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4 750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82,3 %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8 730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69,2 %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65,3 %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221162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CELKEM**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189 875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143 362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75,5 %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43 603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85,3 %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79 402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59 133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74,5 %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66 870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47 043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70,3 %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26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18. 1. 2022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989124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08244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3918"/>
              </p:ext>
            </p:extLst>
          </p:nvPr>
        </p:nvGraphicFramePr>
        <p:xfrm>
          <a:off x="10896970" y="1587940"/>
          <a:ext cx="900000" cy="4568852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</a:tblGrid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447 526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1 038 378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672 418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669 733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691 083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882 586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893 321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753 310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901668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718 931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830054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1 485 433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077139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456 488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110308"/>
                  </a:ext>
                </a:extLst>
              </a:tr>
              <a:tr h="26875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799 843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096052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869628" y="1161627"/>
            <a:ext cx="1029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18. 1. 2021</a:t>
            </a:r>
            <a:endParaRPr lang="cs-CZ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86E77576-36EA-49CC-A5E6-BAF82103ABAE}"/>
              </a:ext>
            </a:extLst>
          </p:cNvPr>
          <p:cNvSpPr/>
          <p:nvPr/>
        </p:nvSpPr>
        <p:spPr>
          <a:xfrm>
            <a:off x="240021" y="6160718"/>
            <a:ext cx="117163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b="1" dirty="0">
                <a:solidFill>
                  <a:srgbClr val="FF0000"/>
                </a:solidFill>
              </a:rPr>
              <a:t>Poznámka: Registrovaní, čekají na termín = provedli registraci na OČM nejdéle před dvěma měsíci; Mají rezervaci termínu = nejdéle před měsícem získali termín pro očkování;</a:t>
            </a:r>
          </a:p>
          <a:p>
            <a:r>
              <a:rPr lang="cs-CZ" sz="1100" b="1" dirty="0">
                <a:solidFill>
                  <a:srgbClr val="FF0000"/>
                </a:solidFill>
              </a:rPr>
              <a:t>Prodělali onemocnění = osoby, které nebyly očkovány a ani nejsou přihlášeny k očkování a kdykoliv v minulosti prodělaly onemocnění COVID-19 podle dat ISIN.</a:t>
            </a:r>
          </a:p>
        </p:txBody>
      </p:sp>
    </p:spTree>
    <p:extLst>
      <p:ext uri="{BB962C8B-B14F-4D97-AF65-F5344CB8AC3E}">
        <p14:creationId xmlns:p14="http://schemas.microsoft.com/office/powerpoint/2010/main" val="225905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</a:t>
            </a:r>
            <a:r>
              <a:rPr lang="cs-CZ" u="sng" dirty="0"/>
              <a:t>aktivní</a:t>
            </a:r>
            <a:r>
              <a:rPr lang="cs-CZ" dirty="0"/>
              <a:t> zdravotničtí pracovníci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11971" y="5699414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1.9.2021 do současnosti. Jedna osoba může být evidována na více typech pracovních pozic uvedených ve výstupu, v celkovém součtu je zahrnuta pouze jednou.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37535" y="592671"/>
            <a:ext cx="1145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FFFFFF"/>
                </a:solidFill>
              </a:rPr>
              <a:t>Stav k 18. 1. 2022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04ED3AE-021E-41E6-820F-16896A92FE56}"/>
              </a:ext>
            </a:extLst>
          </p:cNvPr>
          <p:cNvSpPr/>
          <p:nvPr/>
        </p:nvSpPr>
        <p:spPr>
          <a:xfrm>
            <a:off x="1733551" y="6594621"/>
            <a:ext cx="82803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36579048-BB0C-4A41-91BF-EE6AEF0D2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40540"/>
              </p:ext>
            </p:extLst>
          </p:nvPr>
        </p:nvGraphicFramePr>
        <p:xfrm>
          <a:off x="337535" y="1200434"/>
          <a:ext cx="11516932" cy="4496159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910490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3939455336"/>
                    </a:ext>
                  </a:extLst>
                </a:gridCol>
                <a:gridCol w="1250257">
                  <a:extLst>
                    <a:ext uri="{9D8B030D-6E8A-4147-A177-3AD203B41FA5}">
                      <a16:colId xmlns:a16="http://schemas.microsoft.com/office/drawing/2014/main" val="2226907532"/>
                    </a:ext>
                  </a:extLst>
                </a:gridCol>
                <a:gridCol w="1250257">
                  <a:extLst>
                    <a:ext uri="{9D8B030D-6E8A-4147-A177-3AD203B41FA5}">
                      <a16:colId xmlns:a16="http://schemas.microsoft.com/office/drawing/2014/main" val="2853433740"/>
                    </a:ext>
                  </a:extLst>
                </a:gridCol>
                <a:gridCol w="1250257">
                  <a:extLst>
                    <a:ext uri="{9D8B030D-6E8A-4147-A177-3AD203B41FA5}">
                      <a16:colId xmlns:a16="http://schemas.microsoft.com/office/drawing/2014/main" val="1897229050"/>
                    </a:ext>
                  </a:extLst>
                </a:gridCol>
                <a:gridCol w="1250257">
                  <a:extLst>
                    <a:ext uri="{9D8B030D-6E8A-4147-A177-3AD203B41FA5}">
                      <a16:colId xmlns:a16="http://schemas.microsoft.com/office/drawing/2014/main" val="4290228433"/>
                    </a:ext>
                  </a:extLst>
                </a:gridCol>
                <a:gridCol w="1250257">
                  <a:extLst>
                    <a:ext uri="{9D8B030D-6E8A-4147-A177-3AD203B41FA5}">
                      <a16:colId xmlns:a16="http://schemas.microsoft.com/office/drawing/2014/main" val="1516975932"/>
                    </a:ext>
                  </a:extLst>
                </a:gridCol>
                <a:gridCol w="1250257">
                  <a:extLst>
                    <a:ext uri="{9D8B030D-6E8A-4147-A177-3AD203B41FA5}">
                      <a16:colId xmlns:a16="http://schemas.microsoft.com/office/drawing/2014/main" val="2183727549"/>
                    </a:ext>
                  </a:extLst>
                </a:gridCol>
              </a:tblGrid>
              <a:tr h="50319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dirty="0"/>
                        <a:t>Zdravotničtí pracovníci evidovaní v NZIS podle pracovních pozic**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effectLst/>
                        </a:rPr>
                        <a:t>Počet zdravotnických pracovníků**</a:t>
                      </a:r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Očkovaní celkem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S posilující dávkou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S ukončovací dávkou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Pouze s 1. dávkou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Prodělali onemocnění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Ostatní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3304470326"/>
                  </a:ext>
                </a:extLst>
              </a:tr>
              <a:tr h="3542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/>
                      <a:r>
                        <a:rPr lang="cs-CZ" sz="1050" b="0" u="none" strike="noStrike" dirty="0">
                          <a:effectLst/>
                        </a:rPr>
                        <a:t>(včetně zubních lékařů)*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52 293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46 069 (88,1 %)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37 186 (71,1 %)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8 629 (16,5 %)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 (0,5 %)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1 345 (2,6 %)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4 879 (9,3 %)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51016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/>
                      <a:r>
                        <a:rPr lang="cs-CZ" sz="1050" b="0" u="none" strike="noStrike" dirty="0">
                          <a:effectLst/>
                        </a:rPr>
                        <a:t>(§ 5 Všeobecná sestra, § 5a Dětská sestra, § 6 Porodní asistentka, § 21b Praktická sestra)*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105 296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88 189 (83,8 %)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59 133 (56,2 %)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28 022 (26,6 %)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1 034 (1,0 %)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8 006 (7,6 %)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9 101 (8,6 %)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354284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/>
                      <a:r>
                        <a:rPr lang="cs-CZ" sz="105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92 488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74 940 (81,0 %)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47 043 (50,9 %)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27 054 (29,3 %)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843 (0,9 %)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7 357 (8,0 %)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10 191 (11,0 %)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3631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farmaceuti</a:t>
                      </a:r>
                    </a:p>
                    <a:p>
                      <a:pPr algn="l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(farmaceut, § 19 Farmaceutický asistent)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11 382 (79,7 %)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7 287 (51,0 %)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3 952 (27,7 %)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 (1,0 %)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1 068 (7,5 %)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1 834 (12,8 %)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077023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36 Ošetřovatel</a:t>
                      </a:r>
                    </a:p>
                  </a:txBody>
                  <a:tcPr marL="180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5 683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4 560 (80,2 %)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2 696 (47,4 %)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1 782 (31,4 %)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(1,4 %)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556 (9,8 %)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567 (10,0 %)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189762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42 Sanitář</a:t>
                      </a:r>
                    </a:p>
                  </a:txBody>
                  <a:tcPr marL="180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25 856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21 238 (82,1 %)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13 106 (50,7 %)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7 873 (30,4 %)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259 (1,0 %)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2 096 (8,1 %)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2 522 (9,8 %)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6871678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18 Zdravotnický záchranář</a:t>
                      </a:r>
                    </a:p>
                  </a:txBody>
                  <a:tcPr marL="180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3 934 (86,6 %)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2 829 (62,3 %)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1 062 (23,4 %)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(0,9 %)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 (5,4 %)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363 (8,0 %)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172008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24 Fyzioterapeut</a:t>
                      </a:r>
                    </a:p>
                  </a:txBody>
                  <a:tcPr marL="180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9 297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7 091 (76,3 %)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4 270 (45,9 %)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2 749 (29,6 %)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(0,8 %)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 (9,7 %)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1 306 (14,0 %)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6653829"/>
                  </a:ext>
                </a:extLst>
              </a:tr>
              <a:tr h="462341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laboratorní pracovníci</a:t>
                      </a:r>
                    </a:p>
                    <a:p>
                      <a:pPr algn="l" fontAlgn="ctr"/>
                      <a:r>
                        <a:rPr lang="cs-CZ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(§ 8 Radiologický asistent, § 9 Zdravotní laborant, § 26 Odborný pracovník v laboratorních metodách a v přípravě léčivých přípravků, § 30 Laboratorní asistent, § 41 Autoptický laborant)</a:t>
                      </a:r>
                      <a:endParaRPr lang="cs-CZ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14 692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12 121 (82,5 %)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7 708 (52,5 %)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4 307 (29,3 %)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 (0,7 %)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1 134 (7,7 %)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1 437 (9,8 %)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4958823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ostatní NLZP</a:t>
                      </a:r>
                    </a:p>
                  </a:txBody>
                  <a:tcPr marL="18000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17 261 (81,4 %)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10 874 (51,3 %)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6 217 (29,3 %)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 (0,8 %)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1 557 (7,3 %)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2 399 (11,3 %)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4713135"/>
                  </a:ext>
                </a:extLst>
              </a:tr>
              <a:tr h="3114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u="none" strike="noStrike" dirty="0">
                          <a:effectLst/>
                        </a:rPr>
                        <a:t>CELKEM**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250 077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209 198 (83,7 %)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143 362 (57,3 %)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63 705 (25,5 %)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2 131 (0,9 %)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16 708 (6,7 %)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24 171 (9,7 %)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78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</a:t>
            </a:r>
            <a:r>
              <a:rPr lang="cs-CZ" u="sng" dirty="0"/>
              <a:t>aktivní</a:t>
            </a:r>
            <a:r>
              <a:rPr lang="cs-CZ" dirty="0"/>
              <a:t> zdravotničtí pracovníci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5F8F24A-407C-46C2-BF8F-7094A798CF34}"/>
              </a:ext>
            </a:extLst>
          </p:cNvPr>
          <p:cNvSpPr/>
          <p:nvPr/>
        </p:nvSpPr>
        <p:spPr>
          <a:xfrm>
            <a:off x="311971" y="5699414"/>
            <a:ext cx="114541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 Zákon č. 96/2004 Sb. o podmínkách získávání a uznávání způsobilosti k výkonu nelékařských zdravotnických povolání a k výkonu činnosti souvisejících s poskytováním zdravotní péče a o změně některých souvisejících zákonů (zákon o nelékařských zdravotnických povoláních); Zákona č. 95/2004 Sb. o podmínkách získávání a uznávání odborné způsobilosti a specializované způsobilosti k výkonu zdravotnického povolání lékaře, zubního lékaře a farmaceuta.</a:t>
            </a:r>
          </a:p>
          <a:p>
            <a:pPr>
              <a:defRPr/>
            </a:pPr>
            <a:r>
              <a:rPr lang="cs-CZ" sz="1100" dirty="0">
                <a:solidFill>
                  <a:srgbClr val="000000"/>
                </a:solidFill>
              </a:rPr>
              <a:t>** Počet zdravotnických pracovníků nahlášených do NZIS (Národní registr zdravotnických pracovníků – NRZP) poskytovateli zdravotních služeb jako aktivní v období od 1.9.2021 do současnosti. Jedna osoba může být evidována na více typech pracovních pozic uvedených ve výstupu, v celkovém součtu je zahrnuta pouze jednou.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37535" y="592671"/>
            <a:ext cx="1145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Počet zdravotnických pracovníků (ZP) dle hlášení povinných subjektů do NRZP** (vzdělávací instituce, poskytovatelé). Celkový počet ZP zahrnuje osoby s odpovídající odbornou způsobilostí pro výkony ZP* a žijící k danému datu. V této analýze jsou zahrnuti ZP, u kterých poskytovatelé zdravotních služeb nahlásili jejich aktivní výkon zaměstnání. 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968ED8-B7A5-4B68-AF27-DAE3E4FFEDCD}"/>
              </a:ext>
            </a:extLst>
          </p:cNvPr>
          <p:cNvSpPr txBox="1"/>
          <p:nvPr/>
        </p:nvSpPr>
        <p:spPr>
          <a:xfrm>
            <a:off x="6096000" y="125783"/>
            <a:ext cx="2009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cs-CZ" sz="1600" b="1" dirty="0">
                <a:solidFill>
                  <a:srgbClr val="FFFFFF"/>
                </a:solidFill>
              </a:rPr>
              <a:t>Stav k 18. 1. 2022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04ED3AE-021E-41E6-820F-16896A92FE56}"/>
              </a:ext>
            </a:extLst>
          </p:cNvPr>
          <p:cNvSpPr/>
          <p:nvPr/>
        </p:nvSpPr>
        <p:spPr>
          <a:xfrm>
            <a:off x="1733551" y="6594621"/>
            <a:ext cx="82803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Národní zdravotnický informační sytém (NZIS), ÚZIS ČR; Informační systém infekční nemoci (ISIN) </a:t>
            </a:r>
          </a:p>
        </p:txBody>
      </p:sp>
      <p:graphicFrame>
        <p:nvGraphicFramePr>
          <p:cNvPr id="10" name="Graf 9">
            <a:extLst>
              <a:ext uri="{FF2B5EF4-FFF2-40B4-BE49-F238E27FC236}">
                <a16:creationId xmlns:a16="http://schemas.microsoft.com/office/drawing/2014/main" id="{57D8B5EC-D4C4-4142-B9B3-D668437D7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214223"/>
              </p:ext>
            </p:extLst>
          </p:nvPr>
        </p:nvGraphicFramePr>
        <p:xfrm>
          <a:off x="847725" y="981075"/>
          <a:ext cx="10696575" cy="492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5E273B3-595D-4506-8111-3C0DC2F8E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88337"/>
              </p:ext>
            </p:extLst>
          </p:nvPr>
        </p:nvGraphicFramePr>
        <p:xfrm>
          <a:off x="11229975" y="1724026"/>
          <a:ext cx="824515" cy="3975389"/>
        </p:xfrm>
        <a:graphic>
          <a:graphicData uri="http://schemas.openxmlformats.org/drawingml/2006/table">
            <a:tbl>
              <a:tblPr firstRow="1" lastRow="1" bandRow="1"/>
              <a:tblGrid>
                <a:gridCol w="824515">
                  <a:extLst>
                    <a:ext uri="{9D8B030D-6E8A-4147-A177-3AD203B41FA5}">
                      <a16:colId xmlns:a16="http://schemas.microsoft.com/office/drawing/2014/main" val="2631467471"/>
                    </a:ext>
                  </a:extLst>
                </a:gridCol>
              </a:tblGrid>
              <a:tr h="36139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52 293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562307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105 296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743896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92 488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828545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14 284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86760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5 683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157132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25 856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659329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4 542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26878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9 297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285988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14 692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712990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21 217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670276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= 250 077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01955"/>
                  </a:ext>
                </a:extLst>
              </a:tr>
            </a:tbl>
          </a:graphicData>
        </a:graphic>
      </p:graphicFrame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4AA833D1-7B4A-4D1C-A2B1-06653D5E7670}"/>
              </a:ext>
            </a:extLst>
          </p:cNvPr>
          <p:cNvGraphicFramePr>
            <a:graphicFrameLocks noGrp="1"/>
          </p:cNvGraphicFramePr>
          <p:nvPr/>
        </p:nvGraphicFramePr>
        <p:xfrm>
          <a:off x="257786" y="1724025"/>
          <a:ext cx="2342539" cy="39753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2539">
                  <a:extLst>
                    <a:ext uri="{9D8B030D-6E8A-4147-A177-3AD203B41FA5}">
                      <a16:colId xmlns:a16="http://schemas.microsoft.com/office/drawing/2014/main" val="2651665098"/>
                    </a:ext>
                  </a:extLst>
                </a:gridCol>
              </a:tblGrid>
              <a:tr h="361399"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1200" b="1" u="none" strike="noStrike" dirty="0">
                          <a:effectLst/>
                        </a:rPr>
                        <a:t>Lékaři </a:t>
                      </a:r>
                    </a:p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800" b="0" u="none" strike="noStrike" dirty="0">
                          <a:effectLst/>
                        </a:rPr>
                        <a:t>(včetně zubních lékařů)*</a:t>
                      </a:r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30907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1200" b="1" u="none" strike="noStrike" dirty="0">
                          <a:effectLst/>
                        </a:rPr>
                        <a:t>Sestry </a:t>
                      </a:r>
                    </a:p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800" b="0" u="none" strike="noStrike" dirty="0">
                          <a:effectLst/>
                        </a:rPr>
                        <a:t>(§ 5 Všeobecná sestra, § 5a Dětská sestra, § 6 Porodní asistentka, § 21b Praktická sestra)*</a:t>
                      </a:r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447989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1200" b="1" u="none" strike="noStrike" dirty="0">
                          <a:effectLst/>
                        </a:rPr>
                        <a:t>Ostatní zdravotničtí pracovníci </a:t>
                      </a:r>
                    </a:p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800" b="0" u="none" strike="noStrike" dirty="0">
                          <a:effectLst/>
                        </a:rPr>
                        <a:t>(NLZP § 7 až § 42 kromě § 21b, farmaceuti)*</a:t>
                      </a:r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325100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farmaceuti</a:t>
                      </a:r>
                    </a:p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(farmaceut, § 19 Farmaceutický asistent)</a:t>
                      </a:r>
                    </a:p>
                  </a:txBody>
                  <a:tcPr marL="1800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077023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36 Ošetřovatel</a:t>
                      </a:r>
                    </a:p>
                  </a:txBody>
                  <a:tcPr marL="1800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89762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42 Sanitář</a:t>
                      </a:r>
                    </a:p>
                  </a:txBody>
                  <a:tcPr marL="1800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871678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18 Zdravotnický záchranář</a:t>
                      </a:r>
                    </a:p>
                  </a:txBody>
                  <a:tcPr marL="1800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172008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§ 24 Fyzioterapeut</a:t>
                      </a:r>
                    </a:p>
                  </a:txBody>
                  <a:tcPr marL="1800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653829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laboratorní pracovníci</a:t>
                      </a:r>
                    </a:p>
                  </a:txBody>
                  <a:tcPr marL="1800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958823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ostatní NLZP</a:t>
                      </a:r>
                    </a:p>
                  </a:txBody>
                  <a:tcPr marL="180000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713135"/>
                  </a:ext>
                </a:extLst>
              </a:tr>
              <a:tr h="361399">
                <a:tc>
                  <a:txBody>
                    <a:bodyPr/>
                    <a:lstStyle/>
                    <a:p>
                      <a:pPr algn="l" fontAlgn="ctr">
                        <a:lnSpc>
                          <a:spcPts val="900"/>
                        </a:lnSpc>
                      </a:pPr>
                      <a:r>
                        <a:rPr lang="cs-CZ" sz="1200" b="1" u="none" strike="noStrike" dirty="0">
                          <a:effectLst/>
                        </a:rPr>
                        <a:t>CELKEM**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51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AD5E98D5-CB36-45E3-86F6-CB6922FC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247785" cy="576000"/>
          </a:xfrm>
        </p:spPr>
        <p:txBody>
          <a:bodyPr/>
          <a:lstStyle/>
          <a:p>
            <a:r>
              <a:rPr lang="cs-CZ" dirty="0"/>
              <a:t>Přehled podání vakcín za měsíc leden 2022 k 18. 1.</a:t>
            </a:r>
            <a:endParaRPr lang="en-US" dirty="0"/>
          </a:p>
        </p:txBody>
      </p:sp>
      <p:graphicFrame>
        <p:nvGraphicFramePr>
          <p:cNvPr id="2" name="Tabulka 1">
            <a:extLst>
              <a:ext uri="{FF2B5EF4-FFF2-40B4-BE49-F238E27FC236}">
                <a16:creationId xmlns:a16="http://schemas.microsoft.com/office/drawing/2014/main" id="{CAE09B97-0670-48BC-9EAF-910450E66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89181"/>
              </p:ext>
            </p:extLst>
          </p:nvPr>
        </p:nvGraphicFramePr>
        <p:xfrm>
          <a:off x="285751" y="1244600"/>
          <a:ext cx="7019923" cy="4625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136">
                  <a:extLst>
                    <a:ext uri="{9D8B030D-6E8A-4147-A177-3AD203B41FA5}">
                      <a16:colId xmlns:a16="http://schemas.microsoft.com/office/drawing/2014/main" val="2507427930"/>
                    </a:ext>
                  </a:extLst>
                </a:gridCol>
                <a:gridCol w="1432319">
                  <a:extLst>
                    <a:ext uri="{9D8B030D-6E8A-4147-A177-3AD203B41FA5}">
                      <a16:colId xmlns:a16="http://schemas.microsoft.com/office/drawing/2014/main" val="1505726164"/>
                    </a:ext>
                  </a:extLst>
                </a:gridCol>
                <a:gridCol w="1342799">
                  <a:extLst>
                    <a:ext uri="{9D8B030D-6E8A-4147-A177-3AD203B41FA5}">
                      <a16:colId xmlns:a16="http://schemas.microsoft.com/office/drawing/2014/main" val="4172905718"/>
                    </a:ext>
                  </a:extLst>
                </a:gridCol>
                <a:gridCol w="1342799">
                  <a:extLst>
                    <a:ext uri="{9D8B030D-6E8A-4147-A177-3AD203B41FA5}">
                      <a16:colId xmlns:a16="http://schemas.microsoft.com/office/drawing/2014/main" val="4259194475"/>
                    </a:ext>
                  </a:extLst>
                </a:gridCol>
                <a:gridCol w="1342799">
                  <a:extLst>
                    <a:ext uri="{9D8B030D-6E8A-4147-A177-3AD203B41FA5}">
                      <a16:colId xmlns:a16="http://schemas.microsoft.com/office/drawing/2014/main" val="2414699702"/>
                    </a:ext>
                  </a:extLst>
                </a:gridCol>
                <a:gridCol w="765071">
                  <a:extLst>
                    <a:ext uri="{9D8B030D-6E8A-4147-A177-3AD203B41FA5}">
                      <a16:colId xmlns:a16="http://schemas.microsoft.com/office/drawing/2014/main" val="2216221750"/>
                    </a:ext>
                  </a:extLst>
                </a:gridCol>
              </a:tblGrid>
              <a:tr h="820420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u="none" strike="noStrike" dirty="0">
                          <a:effectLst/>
                        </a:rPr>
                        <a:t>První dávka </a:t>
                      </a:r>
                      <a:r>
                        <a:rPr lang="cs-CZ" sz="1200" b="1" u="none" strike="noStrike" dirty="0" err="1">
                          <a:effectLst/>
                        </a:rPr>
                        <a:t>dvoudávkové</a:t>
                      </a:r>
                      <a:endParaRPr lang="cs-CZ" sz="1200" b="1" u="none" strike="noStrike" dirty="0">
                        <a:effectLst/>
                      </a:endParaRPr>
                    </a:p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u="none" strike="noStrike" dirty="0">
                          <a:effectLst/>
                        </a:rPr>
                        <a:t>Primární dávka </a:t>
                      </a:r>
                      <a:r>
                        <a:rPr lang="cs-CZ" sz="1200" b="1" u="none" strike="noStrike" dirty="0" err="1">
                          <a:effectLst/>
                        </a:rPr>
                        <a:t>jednodávkové</a:t>
                      </a:r>
                      <a:endParaRPr lang="cs-CZ" sz="1200" b="1" u="none" strike="noStrike" dirty="0">
                        <a:effectLst/>
                      </a:endParaRPr>
                    </a:p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u="none" strike="noStrike" dirty="0">
                          <a:effectLst/>
                        </a:rPr>
                        <a:t>Ukončovací dávka </a:t>
                      </a:r>
                      <a:r>
                        <a:rPr lang="cs-CZ" sz="1200" b="1" u="none" strike="noStrike" dirty="0" err="1">
                          <a:effectLst/>
                        </a:rPr>
                        <a:t>dvoudávkové</a:t>
                      </a:r>
                      <a:endParaRPr lang="cs-CZ" sz="1200" b="1" u="none" strike="noStrike" dirty="0">
                        <a:effectLst/>
                      </a:endParaRPr>
                    </a:p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u="none" strike="noStrike" dirty="0">
                          <a:effectLst/>
                        </a:rPr>
                        <a:t>Posilující dávka</a:t>
                      </a:r>
                    </a:p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u="none" strike="noStrike" dirty="0">
                          <a:effectLst/>
                        </a:rPr>
                        <a:t>CELKEM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907596"/>
                  </a:ext>
                </a:extLst>
              </a:tr>
              <a:tr h="5435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u="none" strike="noStrike" dirty="0">
                          <a:effectLst/>
                        </a:rPr>
                        <a:t>do 15 let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30 440 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20 522 (40,2 %)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337318"/>
                  </a:ext>
                </a:extLst>
              </a:tr>
              <a:tr h="5435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u="none" strike="noStrike" dirty="0">
                          <a:effectLst/>
                        </a:rPr>
                        <a:t>16–29 let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12 733 (10,0 %)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956 (0,8 %)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18 013 (14,2 %)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95 540 (75,1 %)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127 242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132841"/>
                  </a:ext>
                </a:extLst>
              </a:tr>
              <a:tr h="5435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u="none" strike="noStrike" dirty="0">
                          <a:effectLst/>
                        </a:rPr>
                        <a:t>30–44 let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12 206 (3,6 %)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1 033 (0,3 %)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20 159 (6,0 %)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301 691 (90,0 %)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335 089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7591"/>
                  </a:ext>
                </a:extLst>
              </a:tr>
              <a:tr h="5435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u="none" strike="noStrike" dirty="0">
                          <a:effectLst/>
                        </a:rPr>
                        <a:t>45–59 let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6 516 (1,8 %)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619 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12 076 (3,3 %)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347 219 (94,8 %)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366 430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661355"/>
                  </a:ext>
                </a:extLst>
              </a:tr>
              <a:tr h="5435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u="none" strike="noStrike" dirty="0">
                          <a:effectLst/>
                        </a:rPr>
                        <a:t>60–74 let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3 928 (2,2 %)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8 057 (4,5 %)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168 775 (93,3 %)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651130"/>
                  </a:ext>
                </a:extLst>
              </a:tr>
              <a:tr h="5435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u="none" strike="noStrike" dirty="0">
                          <a:effectLst/>
                        </a:rPr>
                        <a:t>75+ let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1 743 (3,2 %)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3 646 (6,8 %)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48 575 (89,9 %)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691884"/>
                  </a:ext>
                </a:extLst>
              </a:tr>
              <a:tr h="54352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u="none" strike="noStrike" dirty="0">
                          <a:effectLst/>
                        </a:rPr>
                        <a:t>CELKEM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67 566 (6,1 %)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2 780 (0,2 %)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82 473 (7,4 %)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961 846 (86,3 %)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1 114 665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616089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316644BE-DB20-467D-BC10-935486CCA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346516"/>
              </p:ext>
            </p:extLst>
          </p:nvPr>
        </p:nvGraphicFramePr>
        <p:xfrm>
          <a:off x="7305674" y="1323974"/>
          <a:ext cx="4819651" cy="495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0A51FCBF-1C3B-435F-AB1A-37221E87D967}"/>
              </a:ext>
            </a:extLst>
          </p:cNvPr>
          <p:cNvCxnSpPr/>
          <p:nvPr/>
        </p:nvCxnSpPr>
        <p:spPr>
          <a:xfrm>
            <a:off x="1438275" y="1962150"/>
            <a:ext cx="7200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9FED6044-6519-46DE-B558-517BB62F8F05}"/>
              </a:ext>
            </a:extLst>
          </p:cNvPr>
          <p:cNvCxnSpPr/>
          <p:nvPr/>
        </p:nvCxnSpPr>
        <p:spPr>
          <a:xfrm>
            <a:off x="2838450" y="1962150"/>
            <a:ext cx="720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9C35F548-7332-47C4-B604-F7B81CE1B051}"/>
              </a:ext>
            </a:extLst>
          </p:cNvPr>
          <p:cNvCxnSpPr/>
          <p:nvPr/>
        </p:nvCxnSpPr>
        <p:spPr>
          <a:xfrm>
            <a:off x="4162425" y="1962150"/>
            <a:ext cx="7200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D5FE3C1-7AAB-47DF-9A4A-2A5DD0C6434F}"/>
              </a:ext>
            </a:extLst>
          </p:cNvPr>
          <p:cNvCxnSpPr/>
          <p:nvPr/>
        </p:nvCxnSpPr>
        <p:spPr>
          <a:xfrm>
            <a:off x="5495925" y="1962150"/>
            <a:ext cx="72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élník 12">
            <a:extLst>
              <a:ext uri="{FF2B5EF4-FFF2-40B4-BE49-F238E27FC236}">
                <a16:creationId xmlns:a16="http://schemas.microsoft.com/office/drawing/2014/main" id="{9E304296-D302-4813-871D-968CF4CA78F1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7289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18. 1. 2022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4E8B075-2BC8-4FBC-B43C-A60E47B5874B}"/>
              </a:ext>
            </a:extLst>
          </p:cNvPr>
          <p:cNvSpPr/>
          <p:nvPr/>
        </p:nvSpPr>
        <p:spPr>
          <a:xfrm>
            <a:off x="244279" y="6417893"/>
            <a:ext cx="117163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Poznámka: Registrovaní, čekají na termín = provedli registraci na OČM nejdéle před dvěma měsíci; Mají rezervaci termínu = nejdéle před měsícem získali termín pro očkování</a:t>
            </a:r>
          </a:p>
        </p:txBody>
      </p:sp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91BB0540-AA82-4510-BE55-527D2D86A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302018"/>
              </p:ext>
            </p:extLst>
          </p:nvPr>
        </p:nvGraphicFramePr>
        <p:xfrm>
          <a:off x="999133" y="1136053"/>
          <a:ext cx="10449917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C14346A-4314-48B4-B88E-E6C412A44382}"/>
              </a:ext>
            </a:extLst>
          </p:cNvPr>
          <p:cNvCxnSpPr/>
          <p:nvPr/>
        </p:nvCxnSpPr>
        <p:spPr>
          <a:xfrm>
            <a:off x="1529428" y="2707905"/>
            <a:ext cx="9396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13972</TotalTime>
  <Words>2382</Words>
  <Application>Microsoft Office PowerPoint</Application>
  <PresentationFormat>Širokoúhlá obrazovka</PresentationFormat>
  <Paragraphs>589</Paragraphs>
  <Slides>7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Arial</vt:lpstr>
      <vt:lpstr>Calibri</vt:lpstr>
      <vt:lpstr>Motiv Office</vt:lpstr>
      <vt:lpstr>Vakcinace posilující dávkou</vt:lpstr>
      <vt:lpstr>Vakcinace posilující dávkou</vt:lpstr>
      <vt:lpstr>Stav očkování obyvatel v ČR k 18. 1. 2022</vt:lpstr>
      <vt:lpstr>Očkovaní aktivní zdravotničtí pracovníci</vt:lpstr>
      <vt:lpstr>Očkovaní aktivní zdravotničtí pracovníci</vt:lpstr>
      <vt:lpstr>Přehled podání vakcín za měsíc leden 2022 k 18. 1.</vt:lpstr>
      <vt:lpstr>Zájem o očkování, stav k 18. 1.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944</cp:revision>
  <dcterms:created xsi:type="dcterms:W3CDTF">2020-11-14T10:09:00Z</dcterms:created>
  <dcterms:modified xsi:type="dcterms:W3CDTF">2022-01-19T09:03:07Z</dcterms:modified>
</cp:coreProperties>
</file>