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1.xml" ContentType="application/vnd.openxmlformats-officedocument.presentationml.notesSlide+xml"/>
  <Override PartName="/ppt/charts/chart28.xml" ContentType="application/vnd.openxmlformats-officedocument.drawingml.chart+xml"/>
  <Override PartName="/ppt/notesSlides/notesSlide2.xml" ContentType="application/vnd.openxmlformats-officedocument.presentationml.notesSlid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3.xml" ContentType="application/vnd.openxmlformats-officedocument.presentationml.notesSlid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3.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drawings/drawing1.xml" ContentType="application/vnd.openxmlformats-officedocument.drawingml.chartshape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1251" r:id="rId2"/>
    <p:sldId id="1603" r:id="rId3"/>
    <p:sldId id="1604" r:id="rId4"/>
    <p:sldId id="1556" r:id="rId5"/>
    <p:sldId id="1252" r:id="rId6"/>
    <p:sldId id="1415" r:id="rId7"/>
    <p:sldId id="1493" r:id="rId8"/>
    <p:sldId id="1494" r:id="rId9"/>
    <p:sldId id="1495" r:id="rId10"/>
    <p:sldId id="1496" r:id="rId11"/>
    <p:sldId id="1497" r:id="rId12"/>
    <p:sldId id="1530" r:id="rId13"/>
    <p:sldId id="1543" r:id="rId14"/>
    <p:sldId id="1564" r:id="rId15"/>
    <p:sldId id="1944" r:id="rId16"/>
    <p:sldId id="1419" r:id="rId17"/>
    <p:sldId id="2195" r:id="rId18"/>
    <p:sldId id="1258" r:id="rId19"/>
    <p:sldId id="1536" r:id="rId20"/>
    <p:sldId id="1574" r:id="rId21"/>
    <p:sldId id="1805" r:id="rId22"/>
    <p:sldId id="2193" r:id="rId23"/>
    <p:sldId id="2194" r:id="rId24"/>
    <p:sldId id="1946" r:id="rId25"/>
    <p:sldId id="2173" r:id="rId26"/>
    <p:sldId id="1559" r:id="rId27"/>
    <p:sldId id="1414" r:id="rId28"/>
    <p:sldId id="1971" r:id="rId29"/>
    <p:sldId id="1261" r:id="rId30"/>
    <p:sldId id="1423" r:id="rId31"/>
    <p:sldId id="1647" r:id="rId32"/>
    <p:sldId id="1605" r:id="rId33"/>
    <p:sldId id="1262" r:id="rId34"/>
    <p:sldId id="1595" r:id="rId35"/>
    <p:sldId id="1264" r:id="rId36"/>
    <p:sldId id="1810" r:id="rId37"/>
    <p:sldId id="1478" r:id="rId38"/>
    <p:sldId id="1479" r:id="rId39"/>
    <p:sldId id="1480" r:id="rId40"/>
    <p:sldId id="1484" r:id="rId41"/>
    <p:sldId id="2176" r:id="rId42"/>
    <p:sldId id="2177" r:id="rId43"/>
    <p:sldId id="1919" r:id="rId44"/>
    <p:sldId id="1427" r:id="rId45"/>
    <p:sldId id="2093" r:id="rId46"/>
    <p:sldId id="2133" r:id="rId47"/>
    <p:sldId id="2179" r:id="rId48"/>
    <p:sldId id="2180" r:id="rId49"/>
    <p:sldId id="2181" r:id="rId50"/>
    <p:sldId id="2182" r:id="rId51"/>
    <p:sldId id="2183" r:id="rId52"/>
    <p:sldId id="2184" r:id="rId53"/>
    <p:sldId id="2185" r:id="rId54"/>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žík Jan RNDr. Ph.D." initials="MJRP" lastIdx="1" clrIdx="0">
    <p:extLst>
      <p:ext uri="{19B8F6BF-5375-455C-9EA6-DF929625EA0E}">
        <p15:presenceInfo xmlns:p15="http://schemas.microsoft.com/office/powerpoint/2012/main" userId="Mužík Jan RNDr. Ph.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E7E7E7"/>
    <a:srgbClr val="F26289"/>
    <a:srgbClr val="00B0F0"/>
    <a:srgbClr val="BFBFBF"/>
    <a:srgbClr val="A6A6A6"/>
    <a:srgbClr val="7F7F7F"/>
    <a:srgbClr val="8053F0"/>
    <a:srgbClr val="300C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Světlý sty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Světlý styl 3 – zvýraznění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6" autoAdjust="0"/>
    <p:restoredTop sz="96400" autoAdjust="0"/>
  </p:normalViewPr>
  <p:slideViewPr>
    <p:cSldViewPr snapToGrid="0">
      <p:cViewPr varScale="1">
        <p:scale>
          <a:sx n="106" d="100"/>
          <a:sy n="106" d="100"/>
        </p:scale>
        <p:origin x="120" y="138"/>
      </p:cViewPr>
      <p:guideLst>
        <p:guide orient="horz" pos="1230"/>
        <p:guide pos="3840"/>
      </p:guideLst>
    </p:cSldViewPr>
  </p:slideViewPr>
  <p:notesTextViewPr>
    <p:cViewPr>
      <p:scale>
        <a:sx n="3" d="2"/>
        <a:sy n="3" d="2"/>
      </p:scale>
      <p:origin x="0" y="0"/>
    </p:cViewPr>
  </p:notesTextViewPr>
  <p:sorterViewPr>
    <p:cViewPr>
      <p:scale>
        <a:sx n="66" d="100"/>
        <a:sy n="66" d="100"/>
      </p:scale>
      <p:origin x="0" y="-3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List_aplikace_Microsoft_Excel.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List_aplikace_Microsoft_Excel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List_aplikace_Microsoft_Excel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List_aplikace_Microsoft_Excel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List_aplikace_Microsoft_Excel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List_aplikace_Microsoft_Excel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List_aplikace_Microsoft_Excel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List_aplikace_Microsoft_Excel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List_aplikace_Microsoft_Excel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List_aplikace_Microsoft_Excel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List_aplikace_Microsoft_Excel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List_aplikace_Microsoft_Excel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List_aplikace_Microsoft_Excel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List_aplikace_Microsoft_Excel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List_aplikace_Microsoft_Excel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List_aplikace_Microsoft_Excel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List_aplikace_Microsoft_Excel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List_aplikace_Microsoft_Excel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List_aplikace_Microsoft_Excel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List_aplikace_Microsoft_Excel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1" Type="http://schemas.openxmlformats.org/officeDocument/2006/relationships/package" Target="../embeddings/List_aplikace_Microsoft_Excel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List_aplikace_Microsoft_Excel28.xlsx"/><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package" Target="../embeddings/List_aplikace_Microsoft_Excel29.xlsx"/></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package" Target="../embeddings/List_aplikace_Microsoft_Excel30.xlsx"/></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package" Target="../embeddings/List_aplikace_Microsoft_Excel31.xlsx"/></Relationships>
</file>

<file path=ppt/charts/_rels/chart33.xml.rels><?xml version="1.0" encoding="UTF-8" standalone="yes"?>
<Relationships xmlns="http://schemas.openxmlformats.org/package/2006/relationships"><Relationship Id="rId3" Type="http://schemas.openxmlformats.org/officeDocument/2006/relationships/package" Target="../embeddings/List_aplikace_Microsoft_Excel32.xlsx"/><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chartUserShapes" Target="../drawings/drawing1.xml"/></Relationships>
</file>

<file path=ppt/charts/_rels/chart34.xml.rels><?xml version="1.0" encoding="UTF-8" standalone="yes"?>
<Relationships xmlns="http://schemas.openxmlformats.org/package/2006/relationships"><Relationship Id="rId3" Type="http://schemas.openxmlformats.org/officeDocument/2006/relationships/package" Target="../embeddings/List_aplikace_Microsoft_Excel33.xlsx"/><Relationship Id="rId2" Type="http://schemas.microsoft.com/office/2011/relationships/chartColorStyle" Target="colors33.xml"/><Relationship Id="rId1" Type="http://schemas.microsoft.com/office/2011/relationships/chartStyle" Target="style33.xml"/></Relationships>
</file>

<file path=ppt/charts/_rels/chart35.xml.rels><?xml version="1.0" encoding="UTF-8" standalone="yes"?>
<Relationships xmlns="http://schemas.openxmlformats.org/package/2006/relationships"><Relationship Id="rId3" Type="http://schemas.openxmlformats.org/officeDocument/2006/relationships/package" Target="../embeddings/List_aplikace_Microsoft_Excel34.xlsx"/><Relationship Id="rId2" Type="http://schemas.microsoft.com/office/2011/relationships/chartColorStyle" Target="colors34.xml"/><Relationship Id="rId1" Type="http://schemas.microsoft.com/office/2011/relationships/chartStyle" Target="style34.xml"/></Relationships>
</file>

<file path=ppt/charts/_rels/chart36.xml.rels><?xml version="1.0" encoding="UTF-8" standalone="yes"?>
<Relationships xmlns="http://schemas.openxmlformats.org/package/2006/relationships"><Relationship Id="rId3" Type="http://schemas.openxmlformats.org/officeDocument/2006/relationships/package" Target="../embeddings/List_aplikace_Microsoft_Excel35.xlsx"/><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package" Target="../embeddings/List_aplikace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List_aplikace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List_aplikace_Microsoft_Excel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List_aplikace_Microsoft_Excel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List_aplikace_Microsoft_Excel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List_aplikace_Microsoft_Excel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2"/>
            <c:invertIfNegative val="0"/>
            <c:bubble3D val="0"/>
            <c:spPr>
              <a:solidFill>
                <a:srgbClr val="C00000"/>
              </a:solidFill>
              <a:ln>
                <a:noFill/>
              </a:ln>
              <a:effectLst/>
            </c:spPr>
            <c:extLst>
              <c:ext xmlns:c16="http://schemas.microsoft.com/office/drawing/2014/chart" uri="{C3380CC4-5D6E-409C-BE32-E72D297353CC}">
                <c16:uniqueId val="{00000002-C4CF-4B35-8455-7DF88C02A6ED}"/>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Zdravotnické zařízení</c:v>
                </c:pt>
                <c:pt idx="2">
                  <c:v>Školské zařízení</c:v>
                </c:pt>
                <c:pt idx="3">
                  <c:v>Výrobní závod</c:v>
                </c:pt>
                <c:pt idx="4">
                  <c:v>Věznice</c:v>
                </c:pt>
                <c:pt idx="5">
                  <c:v>Hornictví</c:v>
                </c:pt>
                <c:pt idx="6">
                  <c:v>Pracoviště</c:v>
                </c:pt>
                <c:pt idx="7">
                  <c:v>Sportovní</c:v>
                </c:pt>
                <c:pt idx="8">
                  <c:v>Dětské domovy</c:v>
                </c:pt>
                <c:pt idx="9">
                  <c:v>Ubytovací</c:v>
                </c:pt>
                <c:pt idx="10">
                  <c:v>Společenská akce / klub</c:v>
                </c:pt>
                <c:pt idx="11">
                  <c:v>Kancelář, úřad</c:v>
                </c:pt>
                <c:pt idx="12">
                  <c:v>Zájmové aktivity</c:v>
                </c:pt>
                <c:pt idx="13">
                  <c:v>Divadlo</c:v>
                </c:pt>
                <c:pt idx="14">
                  <c:v>Svatba / pohřeb</c:v>
                </c:pt>
                <c:pt idx="15">
                  <c:v>Setkání známých / příbuzných</c:v>
                </c:pt>
                <c:pt idx="16">
                  <c:v>HZS</c:v>
                </c:pt>
                <c:pt idx="17">
                  <c:v>Prodejna, obchod</c:v>
                </c:pt>
                <c:pt idx="18">
                  <c:v>Policie</c:v>
                </c:pt>
                <c:pt idx="19">
                  <c:v>Rodinný výskyt</c:v>
                </c:pt>
                <c:pt idx="20">
                  <c:v>Církev</c:v>
                </c:pt>
                <c:pt idx="21">
                  <c:v>Dětský tábor</c:v>
                </c:pt>
                <c:pt idx="22">
                  <c:v>Stravovací</c:v>
                </c:pt>
                <c:pt idx="23">
                  <c:v>Školení</c:v>
                </c:pt>
                <c:pt idx="24">
                  <c:v>Ostatní</c:v>
                </c:pt>
                <c:pt idx="25">
                  <c:v>Netýká se žádného zařízení</c:v>
                </c:pt>
              </c:strCache>
            </c:strRef>
          </c:cat>
          <c:val>
            <c:numRef>
              <c:f>List1!$B$2:$B$27</c:f>
              <c:numCache>
                <c:formatCode>General</c:formatCode>
                <c:ptCount val="26"/>
                <c:pt idx="0">
                  <c:v>30683</c:v>
                </c:pt>
                <c:pt idx="1">
                  <c:v>16836</c:v>
                </c:pt>
                <c:pt idx="2">
                  <c:v>12590</c:v>
                </c:pt>
                <c:pt idx="3">
                  <c:v>7520</c:v>
                </c:pt>
                <c:pt idx="4">
                  <c:v>4732</c:v>
                </c:pt>
                <c:pt idx="5">
                  <c:v>2982</c:v>
                </c:pt>
                <c:pt idx="6">
                  <c:v>2717</c:v>
                </c:pt>
                <c:pt idx="7">
                  <c:v>1438</c:v>
                </c:pt>
                <c:pt idx="8">
                  <c:v>1214</c:v>
                </c:pt>
                <c:pt idx="9">
                  <c:v>1082</c:v>
                </c:pt>
                <c:pt idx="10">
                  <c:v>708</c:v>
                </c:pt>
                <c:pt idx="11">
                  <c:v>570</c:v>
                </c:pt>
                <c:pt idx="12">
                  <c:v>364</c:v>
                </c:pt>
                <c:pt idx="13">
                  <c:v>350</c:v>
                </c:pt>
                <c:pt idx="14">
                  <c:v>325</c:v>
                </c:pt>
                <c:pt idx="15">
                  <c:v>312</c:v>
                </c:pt>
                <c:pt idx="16">
                  <c:v>308</c:v>
                </c:pt>
                <c:pt idx="17">
                  <c:v>242</c:v>
                </c:pt>
                <c:pt idx="18">
                  <c:v>172</c:v>
                </c:pt>
                <c:pt idx="19">
                  <c:v>121</c:v>
                </c:pt>
                <c:pt idx="20">
                  <c:v>92</c:v>
                </c:pt>
                <c:pt idx="21">
                  <c:v>86</c:v>
                </c:pt>
                <c:pt idx="22">
                  <c:v>56</c:v>
                </c:pt>
                <c:pt idx="23">
                  <c:v>47</c:v>
                </c:pt>
                <c:pt idx="24">
                  <c:v>348</c:v>
                </c:pt>
                <c:pt idx="25">
                  <c:v>68</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rgbClr val="C00000"/>
              </a:solidFill>
              <a:ln>
                <a:noFill/>
              </a:ln>
              <a:effectLst/>
            </c:spPr>
            <c:extLst>
              <c:ext xmlns:c16="http://schemas.microsoft.com/office/drawing/2014/chart" uri="{C3380CC4-5D6E-409C-BE32-E72D297353CC}">
                <c16:uniqueId val="{00000000-8C95-4D56-8D5B-EFD82375EA1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Školské zařízení</c:v>
                </c:pt>
                <c:pt idx="2">
                  <c:v>Zdravotnické zařízení</c:v>
                </c:pt>
                <c:pt idx="3">
                  <c:v>Dětské domovy</c:v>
                </c:pt>
                <c:pt idx="4">
                  <c:v>Výrobní závod</c:v>
                </c:pt>
                <c:pt idx="5">
                  <c:v>Pracoviště</c:v>
                </c:pt>
                <c:pt idx="6">
                  <c:v>HZS</c:v>
                </c:pt>
                <c:pt idx="7">
                  <c:v>Kancelář, úřad</c:v>
                </c:pt>
                <c:pt idx="8">
                  <c:v>Prodejna, obchod</c:v>
                </c:pt>
                <c:pt idx="9">
                  <c:v>Sportovní</c:v>
                </c:pt>
                <c:pt idx="10">
                  <c:v>Věznice</c:v>
                </c:pt>
                <c:pt idx="11">
                  <c:v>Církev</c:v>
                </c:pt>
                <c:pt idx="12">
                  <c:v>Dětský tábor</c:v>
                </c:pt>
                <c:pt idx="13">
                  <c:v>Divadlo</c:v>
                </c:pt>
                <c:pt idx="14">
                  <c:v>Hornictví</c:v>
                </c:pt>
                <c:pt idx="15">
                  <c:v>Policie</c:v>
                </c:pt>
                <c:pt idx="16">
                  <c:v>Rodinný výskyt</c:v>
                </c:pt>
                <c:pt idx="17">
                  <c:v>Setkání známých / příbuzných</c:v>
                </c:pt>
                <c:pt idx="18">
                  <c:v>Společenská akce / klub</c:v>
                </c:pt>
                <c:pt idx="19">
                  <c:v>Stravovací</c:v>
                </c:pt>
                <c:pt idx="20">
                  <c:v>Svatba / pohřeb</c:v>
                </c:pt>
                <c:pt idx="21">
                  <c:v>Školení</c:v>
                </c:pt>
                <c:pt idx="22">
                  <c:v>Ubytovací</c:v>
                </c:pt>
                <c:pt idx="23">
                  <c:v>Zájmové aktivity</c:v>
                </c:pt>
                <c:pt idx="24">
                  <c:v>Ostatní</c:v>
                </c:pt>
                <c:pt idx="25">
                  <c:v>Netýká se žádného zařízení</c:v>
                </c:pt>
              </c:strCache>
            </c:strRef>
          </c:cat>
          <c:val>
            <c:numRef>
              <c:f>List1!$B$2:$B$27</c:f>
              <c:numCache>
                <c:formatCode>General</c:formatCode>
                <c:ptCount val="26"/>
                <c:pt idx="0">
                  <c:v>48</c:v>
                </c:pt>
                <c:pt idx="1">
                  <c:v>37</c:v>
                </c:pt>
                <c:pt idx="2">
                  <c:v>14</c:v>
                </c:pt>
                <c:pt idx="3">
                  <c:v>7</c:v>
                </c:pt>
                <c:pt idx="4">
                  <c:v>5</c:v>
                </c:pt>
                <c:pt idx="5">
                  <c:v>2</c:v>
                </c:pt>
                <c:pt idx="6">
                  <c:v>1</c:v>
                </c:pt>
                <c:pt idx="7">
                  <c:v>1</c:v>
                </c:pt>
                <c:pt idx="8">
                  <c:v>1</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1</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0-AB94-4EAF-9895-FE3C512CDC32}"/>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2-C4CF-4B35-8455-7DF88C02A6ED}"/>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0-8B57-4964-B7E1-A5593E977555}"/>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Školské zařízení</c:v>
                </c:pt>
                <c:pt idx="2">
                  <c:v>Zdravotnické zařízení</c:v>
                </c:pt>
                <c:pt idx="3">
                  <c:v>Věznice</c:v>
                </c:pt>
                <c:pt idx="4">
                  <c:v>Ubytovací</c:v>
                </c:pt>
                <c:pt idx="5">
                  <c:v>Výrobní závod</c:v>
                </c:pt>
                <c:pt idx="6">
                  <c:v>Dětské domovy</c:v>
                </c:pt>
                <c:pt idx="7">
                  <c:v>Pracoviště</c:v>
                </c:pt>
                <c:pt idx="8">
                  <c:v>Sportovní</c:v>
                </c:pt>
                <c:pt idx="9">
                  <c:v>HZS</c:v>
                </c:pt>
                <c:pt idx="10">
                  <c:v>Kancelář, úřad</c:v>
                </c:pt>
                <c:pt idx="11">
                  <c:v>Církev</c:v>
                </c:pt>
                <c:pt idx="12">
                  <c:v>Dětský tábor</c:v>
                </c:pt>
                <c:pt idx="13">
                  <c:v>Divadlo</c:v>
                </c:pt>
                <c:pt idx="14">
                  <c:v>Hornictví</c:v>
                </c:pt>
                <c:pt idx="15">
                  <c:v>Policie</c:v>
                </c:pt>
                <c:pt idx="16">
                  <c:v>Prodejna, obchod</c:v>
                </c:pt>
                <c:pt idx="17">
                  <c:v>Rodinný výskyt</c:v>
                </c:pt>
                <c:pt idx="18">
                  <c:v>Setkání známých / příbuzných</c:v>
                </c:pt>
                <c:pt idx="19">
                  <c:v>Společenská akce / klub</c:v>
                </c:pt>
                <c:pt idx="20">
                  <c:v>Stravovací</c:v>
                </c:pt>
                <c:pt idx="21">
                  <c:v>Svatba / pohřeb</c:v>
                </c:pt>
                <c:pt idx="22">
                  <c:v>Školení</c:v>
                </c:pt>
                <c:pt idx="23">
                  <c:v>Zájmové aktivity</c:v>
                </c:pt>
                <c:pt idx="24">
                  <c:v>Ostatní</c:v>
                </c:pt>
                <c:pt idx="25">
                  <c:v>Netýká se žádného zařízení</c:v>
                </c:pt>
              </c:strCache>
            </c:strRef>
          </c:cat>
          <c:val>
            <c:numRef>
              <c:f>List1!$B$2:$B$27</c:f>
              <c:numCache>
                <c:formatCode>General</c:formatCode>
                <c:ptCount val="26"/>
                <c:pt idx="0">
                  <c:v>3208</c:v>
                </c:pt>
                <c:pt idx="1">
                  <c:v>942</c:v>
                </c:pt>
                <c:pt idx="2">
                  <c:v>731</c:v>
                </c:pt>
                <c:pt idx="3">
                  <c:v>494</c:v>
                </c:pt>
                <c:pt idx="4">
                  <c:v>428</c:v>
                </c:pt>
                <c:pt idx="5">
                  <c:v>112</c:v>
                </c:pt>
                <c:pt idx="6">
                  <c:v>57</c:v>
                </c:pt>
                <c:pt idx="7">
                  <c:v>37</c:v>
                </c:pt>
                <c:pt idx="8">
                  <c:v>21</c:v>
                </c:pt>
                <c:pt idx="9">
                  <c:v>14</c:v>
                </c:pt>
                <c:pt idx="10">
                  <c:v>3</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0-8C95-4D56-8D5B-EFD82375EA1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Zařízení sociálních služeb</c:v>
                </c:pt>
                <c:pt idx="2">
                  <c:v>Zdravotnické zařízení</c:v>
                </c:pt>
                <c:pt idx="3">
                  <c:v>Výrobní závod</c:v>
                </c:pt>
                <c:pt idx="4">
                  <c:v>Dětské domovy</c:v>
                </c:pt>
                <c:pt idx="5">
                  <c:v>Pracoviště</c:v>
                </c:pt>
                <c:pt idx="6">
                  <c:v>Ubytovací</c:v>
                </c:pt>
                <c:pt idx="7">
                  <c:v>Sportovní</c:v>
                </c:pt>
                <c:pt idx="8">
                  <c:v>Věznice</c:v>
                </c:pt>
                <c:pt idx="9">
                  <c:v>HZS</c:v>
                </c:pt>
                <c:pt idx="10">
                  <c:v>Kancelář, úřad</c:v>
                </c:pt>
                <c:pt idx="11">
                  <c:v>Církev</c:v>
                </c:pt>
                <c:pt idx="12">
                  <c:v>Dětský tábor</c:v>
                </c:pt>
                <c:pt idx="13">
                  <c:v>Divadlo</c:v>
                </c:pt>
                <c:pt idx="14">
                  <c:v>Hornictví</c:v>
                </c:pt>
                <c:pt idx="15">
                  <c:v>Policie</c:v>
                </c:pt>
                <c:pt idx="16">
                  <c:v>Prodejna, obchod</c:v>
                </c:pt>
                <c:pt idx="17">
                  <c:v>Rodinný výskyt</c:v>
                </c:pt>
                <c:pt idx="18">
                  <c:v>Setkání známých / příbuzných</c:v>
                </c:pt>
                <c:pt idx="19">
                  <c:v>Společenská akce / klub</c:v>
                </c:pt>
                <c:pt idx="20">
                  <c:v>Stravovací</c:v>
                </c:pt>
                <c:pt idx="21">
                  <c:v>Svatba / pohřeb</c:v>
                </c:pt>
                <c:pt idx="22">
                  <c:v>Školení</c:v>
                </c:pt>
                <c:pt idx="23">
                  <c:v>Zájmové aktivity</c:v>
                </c:pt>
                <c:pt idx="24">
                  <c:v>Ostatní</c:v>
                </c:pt>
                <c:pt idx="25">
                  <c:v>Netýká se žádného zařízení</c:v>
                </c:pt>
              </c:strCache>
            </c:strRef>
          </c:cat>
          <c:val>
            <c:numRef>
              <c:f>List1!$B$2:$B$27</c:f>
              <c:numCache>
                <c:formatCode>General</c:formatCode>
                <c:ptCount val="26"/>
                <c:pt idx="0">
                  <c:v>164</c:v>
                </c:pt>
                <c:pt idx="1">
                  <c:v>75</c:v>
                </c:pt>
                <c:pt idx="2">
                  <c:v>26</c:v>
                </c:pt>
                <c:pt idx="3">
                  <c:v>6</c:v>
                </c:pt>
                <c:pt idx="4">
                  <c:v>5</c:v>
                </c:pt>
                <c:pt idx="5">
                  <c:v>4</c:v>
                </c:pt>
                <c:pt idx="6">
                  <c:v>3</c:v>
                </c:pt>
                <c:pt idx="7">
                  <c:v>2</c:v>
                </c:pt>
                <c:pt idx="8">
                  <c:v>2</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0-AB94-4EAF-9895-FE3C512CDC32}"/>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2-C4CF-4B35-8455-7DF88C02A6ED}"/>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0-8B57-4964-B7E1-A5593E977555}"/>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Školské zařízení</c:v>
                </c:pt>
                <c:pt idx="2">
                  <c:v>Výrobní závod</c:v>
                </c:pt>
                <c:pt idx="3">
                  <c:v>Zdravotnické zařízení</c:v>
                </c:pt>
                <c:pt idx="4">
                  <c:v>Věznice</c:v>
                </c:pt>
                <c:pt idx="5">
                  <c:v>Pracoviště</c:v>
                </c:pt>
                <c:pt idx="6">
                  <c:v>Dětské domovy</c:v>
                </c:pt>
                <c:pt idx="7">
                  <c:v>Hornictví</c:v>
                </c:pt>
                <c:pt idx="8">
                  <c:v>HZS</c:v>
                </c:pt>
                <c:pt idx="9">
                  <c:v>Kancelář, úřad</c:v>
                </c:pt>
                <c:pt idx="10">
                  <c:v>Ubytovací</c:v>
                </c:pt>
                <c:pt idx="11">
                  <c:v>Prodejna, obchod</c:v>
                </c:pt>
                <c:pt idx="12">
                  <c:v>Sportovní</c:v>
                </c:pt>
                <c:pt idx="13">
                  <c:v>Policie</c:v>
                </c:pt>
                <c:pt idx="14">
                  <c:v>Školení</c:v>
                </c:pt>
                <c:pt idx="15">
                  <c:v>Církev</c:v>
                </c:pt>
                <c:pt idx="16">
                  <c:v>Dětský tábor</c:v>
                </c:pt>
                <c:pt idx="17">
                  <c:v>Divadlo</c:v>
                </c:pt>
                <c:pt idx="18">
                  <c:v>Rodinný výskyt</c:v>
                </c:pt>
                <c:pt idx="19">
                  <c:v>Setkání známých / příbuzných</c:v>
                </c:pt>
                <c:pt idx="20">
                  <c:v>Společenská akce / klub</c:v>
                </c:pt>
                <c:pt idx="21">
                  <c:v>Stravovací</c:v>
                </c:pt>
                <c:pt idx="22">
                  <c:v>Svatba / pohřeb</c:v>
                </c:pt>
                <c:pt idx="23">
                  <c:v>Zájmové aktivity</c:v>
                </c:pt>
                <c:pt idx="24">
                  <c:v>Ostatní</c:v>
                </c:pt>
                <c:pt idx="25">
                  <c:v>Netýká se žádného zařízení</c:v>
                </c:pt>
              </c:strCache>
            </c:strRef>
          </c:cat>
          <c:val>
            <c:numRef>
              <c:f>List1!$B$2:$B$27</c:f>
              <c:numCache>
                <c:formatCode>General</c:formatCode>
                <c:ptCount val="26"/>
                <c:pt idx="0">
                  <c:v>6598</c:v>
                </c:pt>
                <c:pt idx="1">
                  <c:v>5280</c:v>
                </c:pt>
                <c:pt idx="2">
                  <c:v>1312</c:v>
                </c:pt>
                <c:pt idx="3">
                  <c:v>1236</c:v>
                </c:pt>
                <c:pt idx="4">
                  <c:v>1230</c:v>
                </c:pt>
                <c:pt idx="5">
                  <c:v>576</c:v>
                </c:pt>
                <c:pt idx="6">
                  <c:v>566</c:v>
                </c:pt>
                <c:pt idx="7">
                  <c:v>199</c:v>
                </c:pt>
                <c:pt idx="8">
                  <c:v>125</c:v>
                </c:pt>
                <c:pt idx="9">
                  <c:v>111</c:v>
                </c:pt>
                <c:pt idx="10">
                  <c:v>85</c:v>
                </c:pt>
                <c:pt idx="11">
                  <c:v>43</c:v>
                </c:pt>
                <c:pt idx="12">
                  <c:v>30</c:v>
                </c:pt>
                <c:pt idx="13">
                  <c:v>25</c:v>
                </c:pt>
                <c:pt idx="14">
                  <c:v>16</c:v>
                </c:pt>
                <c:pt idx="15">
                  <c:v>10</c:v>
                </c:pt>
                <c:pt idx="16">
                  <c:v>0</c:v>
                </c:pt>
                <c:pt idx="17">
                  <c:v>0</c:v>
                </c:pt>
                <c:pt idx="18">
                  <c:v>0</c:v>
                </c:pt>
                <c:pt idx="19">
                  <c:v>0</c:v>
                </c:pt>
                <c:pt idx="20">
                  <c:v>0</c:v>
                </c:pt>
                <c:pt idx="21">
                  <c:v>0</c:v>
                </c:pt>
                <c:pt idx="22">
                  <c:v>0</c:v>
                </c:pt>
                <c:pt idx="23">
                  <c:v>0</c:v>
                </c:pt>
                <c:pt idx="24">
                  <c:v>11</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0-8C95-4D56-8D5B-EFD82375EA1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Zařízení sociálních služeb</c:v>
                </c:pt>
                <c:pt idx="2">
                  <c:v>Dětské domovy</c:v>
                </c:pt>
                <c:pt idx="3">
                  <c:v>Zdravotnické zařízení</c:v>
                </c:pt>
                <c:pt idx="4">
                  <c:v>Pracoviště</c:v>
                </c:pt>
                <c:pt idx="5">
                  <c:v>Výrobní závod</c:v>
                </c:pt>
                <c:pt idx="6">
                  <c:v>Kancelář, úřad</c:v>
                </c:pt>
                <c:pt idx="7">
                  <c:v>Věznice</c:v>
                </c:pt>
                <c:pt idx="8">
                  <c:v>HZS</c:v>
                </c:pt>
                <c:pt idx="9">
                  <c:v>Policie</c:v>
                </c:pt>
                <c:pt idx="10">
                  <c:v>Prodejna, obchod</c:v>
                </c:pt>
                <c:pt idx="11">
                  <c:v>Ubytovací</c:v>
                </c:pt>
                <c:pt idx="12">
                  <c:v>Sportovní</c:v>
                </c:pt>
                <c:pt idx="13">
                  <c:v>Školení</c:v>
                </c:pt>
                <c:pt idx="14">
                  <c:v>Církev</c:v>
                </c:pt>
                <c:pt idx="15">
                  <c:v>Hornictví</c:v>
                </c:pt>
                <c:pt idx="16">
                  <c:v>Dětský tábor</c:v>
                </c:pt>
                <c:pt idx="17">
                  <c:v>Divadlo</c:v>
                </c:pt>
                <c:pt idx="18">
                  <c:v>Rodinný výskyt</c:v>
                </c:pt>
                <c:pt idx="19">
                  <c:v>Setkání známých / příbuzných</c:v>
                </c:pt>
                <c:pt idx="20">
                  <c:v>Společenská akce / klub</c:v>
                </c:pt>
                <c:pt idx="21">
                  <c:v>Stravovací</c:v>
                </c:pt>
                <c:pt idx="22">
                  <c:v>Svatba / pohřeb</c:v>
                </c:pt>
                <c:pt idx="23">
                  <c:v>Zájmové aktivity</c:v>
                </c:pt>
                <c:pt idx="24">
                  <c:v>Ostatní</c:v>
                </c:pt>
                <c:pt idx="25">
                  <c:v>Netýká se žádného zařízení</c:v>
                </c:pt>
              </c:strCache>
            </c:strRef>
          </c:cat>
          <c:val>
            <c:numRef>
              <c:f>List1!$B$2:$B$27</c:f>
              <c:numCache>
                <c:formatCode>General</c:formatCode>
                <c:ptCount val="26"/>
                <c:pt idx="0">
                  <c:v>1108</c:v>
                </c:pt>
                <c:pt idx="1">
                  <c:v>213</c:v>
                </c:pt>
                <c:pt idx="2">
                  <c:v>38</c:v>
                </c:pt>
                <c:pt idx="3">
                  <c:v>38</c:v>
                </c:pt>
                <c:pt idx="4">
                  <c:v>37</c:v>
                </c:pt>
                <c:pt idx="5">
                  <c:v>36</c:v>
                </c:pt>
                <c:pt idx="6">
                  <c:v>10</c:v>
                </c:pt>
                <c:pt idx="7">
                  <c:v>8</c:v>
                </c:pt>
                <c:pt idx="8">
                  <c:v>5</c:v>
                </c:pt>
                <c:pt idx="9">
                  <c:v>4</c:v>
                </c:pt>
                <c:pt idx="10">
                  <c:v>4</c:v>
                </c:pt>
                <c:pt idx="11">
                  <c:v>3</c:v>
                </c:pt>
                <c:pt idx="12">
                  <c:v>2</c:v>
                </c:pt>
                <c:pt idx="13">
                  <c:v>2</c:v>
                </c:pt>
                <c:pt idx="14">
                  <c:v>1</c:v>
                </c:pt>
                <c:pt idx="15">
                  <c:v>1</c:v>
                </c:pt>
                <c:pt idx="16">
                  <c:v>0</c:v>
                </c:pt>
                <c:pt idx="17">
                  <c:v>0</c:v>
                </c:pt>
                <c:pt idx="18">
                  <c:v>0</c:v>
                </c:pt>
                <c:pt idx="19">
                  <c:v>0</c:v>
                </c:pt>
                <c:pt idx="20">
                  <c:v>0</c:v>
                </c:pt>
                <c:pt idx="21">
                  <c:v>0</c:v>
                </c:pt>
                <c:pt idx="22">
                  <c:v>0</c:v>
                </c:pt>
                <c:pt idx="23">
                  <c:v>0</c:v>
                </c:pt>
                <c:pt idx="24">
                  <c:v>1</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0-511A-4338-A936-C841AA84E181}"/>
              </c:ext>
            </c:extLst>
          </c:dPt>
          <c:dPt>
            <c:idx val="1"/>
            <c:invertIfNegative val="0"/>
            <c:bubble3D val="0"/>
            <c:spPr>
              <a:solidFill>
                <a:srgbClr val="C00000"/>
              </a:solidFill>
              <a:ln>
                <a:noFill/>
              </a:ln>
              <a:effectLst/>
            </c:spPr>
            <c:extLst>
              <c:ext xmlns:c16="http://schemas.microsoft.com/office/drawing/2014/chart" uri="{C3380CC4-5D6E-409C-BE32-E72D297353CC}">
                <c16:uniqueId val="{00000000-AB94-4EAF-9895-FE3C512CDC32}"/>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2-C4CF-4B35-8455-7DF88C02A6ED}"/>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0-8B57-4964-B7E1-A5593E977555}"/>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Výrobní závod</c:v>
                </c:pt>
                <c:pt idx="1">
                  <c:v>Školské zařízení</c:v>
                </c:pt>
                <c:pt idx="2">
                  <c:v>Zařízení sociálních služeb</c:v>
                </c:pt>
                <c:pt idx="3">
                  <c:v>Pracoviště</c:v>
                </c:pt>
                <c:pt idx="4">
                  <c:v>Věznice</c:v>
                </c:pt>
                <c:pt idx="5">
                  <c:v>Dětské domovy</c:v>
                </c:pt>
                <c:pt idx="6">
                  <c:v>Zdravotnické zařízení</c:v>
                </c:pt>
                <c:pt idx="7">
                  <c:v>Ubytovací</c:v>
                </c:pt>
                <c:pt idx="8">
                  <c:v>Kancelář, úřad</c:v>
                </c:pt>
                <c:pt idx="9">
                  <c:v>Prodejna, obchod</c:v>
                </c:pt>
                <c:pt idx="10">
                  <c:v>Sportovní</c:v>
                </c:pt>
                <c:pt idx="11">
                  <c:v>HZS</c:v>
                </c:pt>
                <c:pt idx="12">
                  <c:v>Církev</c:v>
                </c:pt>
                <c:pt idx="13">
                  <c:v>Policie</c:v>
                </c:pt>
                <c:pt idx="14">
                  <c:v>Dětský tábor</c:v>
                </c:pt>
                <c:pt idx="15">
                  <c:v>Divadlo</c:v>
                </c:pt>
                <c:pt idx="16">
                  <c:v>Hornictví</c:v>
                </c:pt>
                <c:pt idx="17">
                  <c:v>Rodinný výskyt</c:v>
                </c:pt>
                <c:pt idx="18">
                  <c:v>Setkání známých / příbuzných</c:v>
                </c:pt>
                <c:pt idx="19">
                  <c:v>Společenská akce / klub</c:v>
                </c:pt>
                <c:pt idx="20">
                  <c:v>Stravovací</c:v>
                </c:pt>
                <c:pt idx="21">
                  <c:v>Svatba / pohřeb</c:v>
                </c:pt>
                <c:pt idx="22">
                  <c:v>Školení</c:v>
                </c:pt>
                <c:pt idx="23">
                  <c:v>Zájmové aktivity</c:v>
                </c:pt>
                <c:pt idx="24">
                  <c:v>Ostatní</c:v>
                </c:pt>
                <c:pt idx="25">
                  <c:v>Netýká se žádného zařízení</c:v>
                </c:pt>
              </c:strCache>
            </c:strRef>
          </c:cat>
          <c:val>
            <c:numRef>
              <c:f>List1!$B$2:$B$27</c:f>
              <c:numCache>
                <c:formatCode>General</c:formatCode>
                <c:ptCount val="26"/>
                <c:pt idx="0">
                  <c:v>1916</c:v>
                </c:pt>
                <c:pt idx="1">
                  <c:v>1065</c:v>
                </c:pt>
                <c:pt idx="2">
                  <c:v>1047</c:v>
                </c:pt>
                <c:pt idx="3">
                  <c:v>684</c:v>
                </c:pt>
                <c:pt idx="4">
                  <c:v>628</c:v>
                </c:pt>
                <c:pt idx="5">
                  <c:v>363</c:v>
                </c:pt>
                <c:pt idx="6">
                  <c:v>355</c:v>
                </c:pt>
                <c:pt idx="7">
                  <c:v>246</c:v>
                </c:pt>
                <c:pt idx="8">
                  <c:v>49</c:v>
                </c:pt>
                <c:pt idx="9">
                  <c:v>47</c:v>
                </c:pt>
                <c:pt idx="10">
                  <c:v>40</c:v>
                </c:pt>
                <c:pt idx="11">
                  <c:v>13</c:v>
                </c:pt>
                <c:pt idx="12">
                  <c:v>7</c:v>
                </c:pt>
                <c:pt idx="13">
                  <c:v>6</c:v>
                </c:pt>
                <c:pt idx="14">
                  <c:v>0</c:v>
                </c:pt>
                <c:pt idx="15">
                  <c:v>0</c:v>
                </c:pt>
                <c:pt idx="16">
                  <c:v>0</c:v>
                </c:pt>
                <c:pt idx="17">
                  <c:v>0</c:v>
                </c:pt>
                <c:pt idx="18">
                  <c:v>0</c:v>
                </c:pt>
                <c:pt idx="19">
                  <c:v>0</c:v>
                </c:pt>
                <c:pt idx="20">
                  <c:v>0</c:v>
                </c:pt>
                <c:pt idx="21">
                  <c:v>0</c:v>
                </c:pt>
                <c:pt idx="22">
                  <c:v>0</c:v>
                </c:pt>
                <c:pt idx="23">
                  <c:v>0</c:v>
                </c:pt>
                <c:pt idx="24">
                  <c:v>0</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0-8C95-4D56-8D5B-EFD82375EA1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Zařízení sociálních služeb</c:v>
                </c:pt>
                <c:pt idx="2">
                  <c:v>Výrobní závod</c:v>
                </c:pt>
                <c:pt idx="3">
                  <c:v>Pracoviště</c:v>
                </c:pt>
                <c:pt idx="4">
                  <c:v>Dětské domovy</c:v>
                </c:pt>
                <c:pt idx="5">
                  <c:v>Zdravotnické zařízení</c:v>
                </c:pt>
                <c:pt idx="6">
                  <c:v>Ubytovací</c:v>
                </c:pt>
                <c:pt idx="7">
                  <c:v>Věznice</c:v>
                </c:pt>
                <c:pt idx="8">
                  <c:v>Prodejna, obchod</c:v>
                </c:pt>
                <c:pt idx="9">
                  <c:v>Sportovní</c:v>
                </c:pt>
                <c:pt idx="10">
                  <c:v>Kancelář, úřad</c:v>
                </c:pt>
                <c:pt idx="11">
                  <c:v>Církev</c:v>
                </c:pt>
                <c:pt idx="12">
                  <c:v>HZS</c:v>
                </c:pt>
                <c:pt idx="13">
                  <c:v>Policie</c:v>
                </c:pt>
                <c:pt idx="14">
                  <c:v>Dětský tábor</c:v>
                </c:pt>
                <c:pt idx="15">
                  <c:v>Divadlo</c:v>
                </c:pt>
                <c:pt idx="16">
                  <c:v>Hornictví</c:v>
                </c:pt>
                <c:pt idx="17">
                  <c:v>Rodinný výskyt</c:v>
                </c:pt>
                <c:pt idx="18">
                  <c:v>Setkání známých / příbuzných</c:v>
                </c:pt>
                <c:pt idx="19">
                  <c:v>Společenská akce / klub</c:v>
                </c:pt>
                <c:pt idx="20">
                  <c:v>Stravovací</c:v>
                </c:pt>
                <c:pt idx="21">
                  <c:v>Svatba / pohřeb</c:v>
                </c:pt>
                <c:pt idx="22">
                  <c:v>Školení</c:v>
                </c:pt>
                <c:pt idx="23">
                  <c:v>Zájmové aktivity</c:v>
                </c:pt>
                <c:pt idx="24">
                  <c:v>Ostatní</c:v>
                </c:pt>
                <c:pt idx="25">
                  <c:v>Netýká se žádného zařízení</c:v>
                </c:pt>
              </c:strCache>
            </c:strRef>
          </c:cat>
          <c:val>
            <c:numRef>
              <c:f>List1!$B$2:$B$27</c:f>
              <c:numCache>
                <c:formatCode>General</c:formatCode>
                <c:ptCount val="26"/>
                <c:pt idx="0">
                  <c:v>271</c:v>
                </c:pt>
                <c:pt idx="1">
                  <c:v>63</c:v>
                </c:pt>
                <c:pt idx="2">
                  <c:v>60</c:v>
                </c:pt>
                <c:pt idx="3">
                  <c:v>46</c:v>
                </c:pt>
                <c:pt idx="4">
                  <c:v>30</c:v>
                </c:pt>
                <c:pt idx="5">
                  <c:v>17</c:v>
                </c:pt>
                <c:pt idx="6">
                  <c:v>14</c:v>
                </c:pt>
                <c:pt idx="7">
                  <c:v>8</c:v>
                </c:pt>
                <c:pt idx="8">
                  <c:v>3</c:v>
                </c:pt>
                <c:pt idx="9">
                  <c:v>3</c:v>
                </c:pt>
                <c:pt idx="10">
                  <c:v>2</c:v>
                </c:pt>
                <c:pt idx="11">
                  <c:v>1</c:v>
                </c:pt>
                <c:pt idx="12">
                  <c:v>1</c:v>
                </c:pt>
                <c:pt idx="13">
                  <c:v>1</c:v>
                </c:pt>
                <c:pt idx="14">
                  <c:v>0</c:v>
                </c:pt>
                <c:pt idx="15">
                  <c:v>0</c:v>
                </c:pt>
                <c:pt idx="16">
                  <c:v>0</c:v>
                </c:pt>
                <c:pt idx="17">
                  <c:v>0</c:v>
                </c:pt>
                <c:pt idx="18">
                  <c:v>0</c:v>
                </c:pt>
                <c:pt idx="19">
                  <c:v>0</c:v>
                </c:pt>
                <c:pt idx="20">
                  <c:v>0</c:v>
                </c:pt>
                <c:pt idx="21">
                  <c:v>0</c:v>
                </c:pt>
                <c:pt idx="22">
                  <c:v>0</c:v>
                </c:pt>
                <c:pt idx="23">
                  <c:v>0</c:v>
                </c:pt>
                <c:pt idx="24">
                  <c:v>0</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0-511A-4338-A936-C841AA84E181}"/>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0-AB94-4EAF-9895-FE3C512CDC32}"/>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2-C4CF-4B35-8455-7DF88C02A6ED}"/>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0-8B57-4964-B7E1-A5593E977555}"/>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Věznice</c:v>
                </c:pt>
                <c:pt idx="2">
                  <c:v>Pracoviště</c:v>
                </c:pt>
                <c:pt idx="3">
                  <c:v>Výrobní závod</c:v>
                </c:pt>
                <c:pt idx="4">
                  <c:v>Zdravotnické zařízení</c:v>
                </c:pt>
                <c:pt idx="5">
                  <c:v>Ubytovací</c:v>
                </c:pt>
                <c:pt idx="6">
                  <c:v>Zařízení sociálních služeb</c:v>
                </c:pt>
                <c:pt idx="7">
                  <c:v>Kancelář, úřad</c:v>
                </c:pt>
                <c:pt idx="8">
                  <c:v>Dětské domovy</c:v>
                </c:pt>
                <c:pt idx="9">
                  <c:v>Rodinný výskyt</c:v>
                </c:pt>
                <c:pt idx="10">
                  <c:v>Sportovní</c:v>
                </c:pt>
                <c:pt idx="11">
                  <c:v>Společenská akce / klub</c:v>
                </c:pt>
                <c:pt idx="12">
                  <c:v>Prodejna, obchod</c:v>
                </c:pt>
                <c:pt idx="13">
                  <c:v>Církev</c:v>
                </c:pt>
                <c:pt idx="14">
                  <c:v>Dětský tábor</c:v>
                </c:pt>
                <c:pt idx="15">
                  <c:v>Divadlo</c:v>
                </c:pt>
                <c:pt idx="16">
                  <c:v>Hornictví</c:v>
                </c:pt>
                <c:pt idx="17">
                  <c:v>HZS</c:v>
                </c:pt>
                <c:pt idx="18">
                  <c:v>Policie</c:v>
                </c:pt>
                <c:pt idx="19">
                  <c:v>Setkání známých / příbuzných</c:v>
                </c:pt>
                <c:pt idx="20">
                  <c:v>Stravovací</c:v>
                </c:pt>
                <c:pt idx="21">
                  <c:v>Svatba / pohřeb</c:v>
                </c:pt>
                <c:pt idx="22">
                  <c:v>Školení</c:v>
                </c:pt>
                <c:pt idx="23">
                  <c:v>Zájmové aktivity</c:v>
                </c:pt>
                <c:pt idx="24">
                  <c:v>Ostatní</c:v>
                </c:pt>
                <c:pt idx="25">
                  <c:v>Netýká se žádného zařízení</c:v>
                </c:pt>
              </c:strCache>
            </c:strRef>
          </c:cat>
          <c:val>
            <c:numRef>
              <c:f>List1!$B$2:$B$27</c:f>
              <c:numCache>
                <c:formatCode>General</c:formatCode>
                <c:ptCount val="26"/>
                <c:pt idx="0">
                  <c:v>1229</c:v>
                </c:pt>
                <c:pt idx="1">
                  <c:v>1002</c:v>
                </c:pt>
                <c:pt idx="2">
                  <c:v>572</c:v>
                </c:pt>
                <c:pt idx="3">
                  <c:v>447</c:v>
                </c:pt>
                <c:pt idx="4">
                  <c:v>229</c:v>
                </c:pt>
                <c:pt idx="5">
                  <c:v>165</c:v>
                </c:pt>
                <c:pt idx="6">
                  <c:v>93</c:v>
                </c:pt>
                <c:pt idx="7">
                  <c:v>57</c:v>
                </c:pt>
                <c:pt idx="8">
                  <c:v>38</c:v>
                </c:pt>
                <c:pt idx="9">
                  <c:v>33</c:v>
                </c:pt>
                <c:pt idx="10">
                  <c:v>16</c:v>
                </c:pt>
                <c:pt idx="11">
                  <c:v>5</c:v>
                </c:pt>
                <c:pt idx="12">
                  <c:v>3</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0-8C95-4D56-8D5B-EFD82375EA1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Pracoviště</c:v>
                </c:pt>
                <c:pt idx="2">
                  <c:v>Výrobní závod</c:v>
                </c:pt>
                <c:pt idx="3">
                  <c:v>Zdravotnické zařízení</c:v>
                </c:pt>
                <c:pt idx="4">
                  <c:v>Ubytovací</c:v>
                </c:pt>
                <c:pt idx="5">
                  <c:v>Zařízení sociálních služeb</c:v>
                </c:pt>
                <c:pt idx="6">
                  <c:v>Dětské domovy</c:v>
                </c:pt>
                <c:pt idx="7">
                  <c:v>Kancelář, úřad</c:v>
                </c:pt>
                <c:pt idx="8">
                  <c:v>Rodinný výskyt</c:v>
                </c:pt>
                <c:pt idx="9">
                  <c:v>Věznice</c:v>
                </c:pt>
                <c:pt idx="10">
                  <c:v>Sportovní</c:v>
                </c:pt>
                <c:pt idx="11">
                  <c:v>Prodejna, obchod</c:v>
                </c:pt>
                <c:pt idx="12">
                  <c:v>Společenská akce / klub</c:v>
                </c:pt>
                <c:pt idx="13">
                  <c:v>Církev</c:v>
                </c:pt>
                <c:pt idx="14">
                  <c:v>Dětský tábor</c:v>
                </c:pt>
                <c:pt idx="15">
                  <c:v>Divadlo</c:v>
                </c:pt>
                <c:pt idx="16">
                  <c:v>Hornictví</c:v>
                </c:pt>
                <c:pt idx="17">
                  <c:v>HZS</c:v>
                </c:pt>
                <c:pt idx="18">
                  <c:v>Policie</c:v>
                </c:pt>
                <c:pt idx="19">
                  <c:v>Setkání známých / příbuzných</c:v>
                </c:pt>
                <c:pt idx="20">
                  <c:v>Stravovací</c:v>
                </c:pt>
                <c:pt idx="21">
                  <c:v>Svatba / pohřeb</c:v>
                </c:pt>
                <c:pt idx="22">
                  <c:v>Školení</c:v>
                </c:pt>
                <c:pt idx="23">
                  <c:v>Zájmové aktivity</c:v>
                </c:pt>
                <c:pt idx="24">
                  <c:v>Ostatní</c:v>
                </c:pt>
                <c:pt idx="25">
                  <c:v>Netýká se žádného zařízení</c:v>
                </c:pt>
              </c:strCache>
            </c:strRef>
          </c:cat>
          <c:val>
            <c:numRef>
              <c:f>List1!$B$2:$B$27</c:f>
              <c:numCache>
                <c:formatCode>General</c:formatCode>
                <c:ptCount val="26"/>
                <c:pt idx="0">
                  <c:v>344</c:v>
                </c:pt>
                <c:pt idx="1">
                  <c:v>49</c:v>
                </c:pt>
                <c:pt idx="2">
                  <c:v>35</c:v>
                </c:pt>
                <c:pt idx="3">
                  <c:v>20</c:v>
                </c:pt>
                <c:pt idx="4">
                  <c:v>17</c:v>
                </c:pt>
                <c:pt idx="5">
                  <c:v>15</c:v>
                </c:pt>
                <c:pt idx="6">
                  <c:v>9</c:v>
                </c:pt>
                <c:pt idx="7">
                  <c:v>9</c:v>
                </c:pt>
                <c:pt idx="8">
                  <c:v>7</c:v>
                </c:pt>
                <c:pt idx="9">
                  <c:v>7</c:v>
                </c:pt>
                <c:pt idx="10">
                  <c:v>3</c:v>
                </c:pt>
                <c:pt idx="11">
                  <c:v>1</c:v>
                </c:pt>
                <c:pt idx="12">
                  <c:v>1</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194269833917821E-2"/>
          <c:y val="3.5150502573499692E-2"/>
          <c:w val="0.77837267334037241"/>
          <c:h val="0.76254158581350329"/>
        </c:manualLayout>
      </c:layout>
      <c:barChart>
        <c:barDir val="col"/>
        <c:grouping val="stacked"/>
        <c:varyColors val="0"/>
        <c:ser>
          <c:idx val="0"/>
          <c:order val="0"/>
          <c:tx>
            <c:strRef>
              <c:f>List1!$A$2</c:f>
              <c:strCache>
                <c:ptCount val="1"/>
                <c:pt idx="0">
                  <c:v>Mateřská škola</c:v>
                </c:pt>
              </c:strCache>
            </c:strRef>
          </c:tx>
          <c:spPr>
            <a:solidFill>
              <a:schemeClr val="accent3">
                <a:lumMod val="5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List1!$B$2:$AS$2</c:f>
              <c:numCache>
                <c:formatCode>General</c:formatCode>
                <c:ptCount val="44"/>
                <c:pt idx="0">
                  <c:v>9</c:v>
                </c:pt>
                <c:pt idx="1">
                  <c:v>41</c:v>
                </c:pt>
                <c:pt idx="2">
                  <c:v>55</c:v>
                </c:pt>
                <c:pt idx="3">
                  <c:v>29</c:v>
                </c:pt>
                <c:pt idx="4">
                  <c:v>28</c:v>
                </c:pt>
                <c:pt idx="5">
                  <c:v>39</c:v>
                </c:pt>
                <c:pt idx="6">
                  <c:v>57</c:v>
                </c:pt>
                <c:pt idx="7">
                  <c:v>54</c:v>
                </c:pt>
                <c:pt idx="8">
                  <c:v>129</c:v>
                </c:pt>
                <c:pt idx="9">
                  <c:v>64</c:v>
                </c:pt>
                <c:pt idx="10">
                  <c:v>81</c:v>
                </c:pt>
                <c:pt idx="11">
                  <c:v>127</c:v>
                </c:pt>
                <c:pt idx="12">
                  <c:v>77</c:v>
                </c:pt>
                <c:pt idx="13">
                  <c:v>88</c:v>
                </c:pt>
                <c:pt idx="14">
                  <c:v>177</c:v>
                </c:pt>
                <c:pt idx="15">
                  <c:v>160</c:v>
                </c:pt>
                <c:pt idx="16">
                  <c:v>24</c:v>
                </c:pt>
                <c:pt idx="17">
                  <c:v>119</c:v>
                </c:pt>
                <c:pt idx="18">
                  <c:v>21</c:v>
                </c:pt>
                <c:pt idx="19">
                  <c:v>180</c:v>
                </c:pt>
                <c:pt idx="20">
                  <c:v>206</c:v>
                </c:pt>
                <c:pt idx="21">
                  <c:v>213</c:v>
                </c:pt>
                <c:pt idx="22">
                  <c:v>239</c:v>
                </c:pt>
                <c:pt idx="23">
                  <c:v>473</c:v>
                </c:pt>
                <c:pt idx="24">
                  <c:v>932</c:v>
                </c:pt>
                <c:pt idx="25">
                  <c:v>770</c:v>
                </c:pt>
                <c:pt idx="26">
                  <c:v>405</c:v>
                </c:pt>
                <c:pt idx="27">
                  <c:v>115</c:v>
                </c:pt>
                <c:pt idx="28">
                  <c:v>162</c:v>
                </c:pt>
                <c:pt idx="29">
                  <c:v>5</c:v>
                </c:pt>
                <c:pt idx="30">
                  <c:v>14</c:v>
                </c:pt>
                <c:pt idx="31">
                  <c:v>0</c:v>
                </c:pt>
                <c:pt idx="32">
                  <c:v>9</c:v>
                </c:pt>
                <c:pt idx="33">
                  <c:v>37</c:v>
                </c:pt>
                <c:pt idx="34">
                  <c:v>47</c:v>
                </c:pt>
                <c:pt idx="35">
                  <c:v>58</c:v>
                </c:pt>
                <c:pt idx="36">
                  <c:v>57</c:v>
                </c:pt>
                <c:pt idx="37">
                  <c:v>36</c:v>
                </c:pt>
                <c:pt idx="38">
                  <c:v>41</c:v>
                </c:pt>
                <c:pt idx="39">
                  <c:v>35</c:v>
                </c:pt>
                <c:pt idx="40">
                  <c:v>5</c:v>
                </c:pt>
                <c:pt idx="41">
                  <c:v>0</c:v>
                </c:pt>
                <c:pt idx="42">
                  <c:v>5</c:v>
                </c:pt>
                <c:pt idx="43">
                  <c:v>0</c:v>
                </c:pt>
              </c:numCache>
            </c:numRef>
          </c:val>
          <c:extLst>
            <c:ext xmlns:c16="http://schemas.microsoft.com/office/drawing/2014/chart" uri="{C3380CC4-5D6E-409C-BE32-E72D297353CC}">
              <c16:uniqueId val="{00000000-6DEF-40B0-A499-4672B2C774D2}"/>
            </c:ext>
          </c:extLst>
        </c:ser>
        <c:ser>
          <c:idx val="1"/>
          <c:order val="1"/>
          <c:tx>
            <c:strRef>
              <c:f>List1!$A$3</c:f>
              <c:strCache>
                <c:ptCount val="1"/>
                <c:pt idx="0">
                  <c:v>Mateřská + základní škola</c:v>
                </c:pt>
              </c:strCache>
            </c:strRef>
          </c:tx>
          <c:spPr>
            <a:solidFill>
              <a:schemeClr val="accent3">
                <a:lumMod val="75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List1!$B$3:$AS$3</c:f>
              <c:numCache>
                <c:formatCode>General</c:formatCode>
                <c:ptCount val="44"/>
                <c:pt idx="0">
                  <c:v>51</c:v>
                </c:pt>
                <c:pt idx="1">
                  <c:v>39</c:v>
                </c:pt>
                <c:pt idx="2">
                  <c:v>38</c:v>
                </c:pt>
                <c:pt idx="3">
                  <c:v>17</c:v>
                </c:pt>
                <c:pt idx="4">
                  <c:v>14</c:v>
                </c:pt>
                <c:pt idx="5">
                  <c:v>25</c:v>
                </c:pt>
                <c:pt idx="6">
                  <c:v>7</c:v>
                </c:pt>
                <c:pt idx="7">
                  <c:v>63</c:v>
                </c:pt>
                <c:pt idx="8">
                  <c:v>32</c:v>
                </c:pt>
                <c:pt idx="9">
                  <c:v>17</c:v>
                </c:pt>
                <c:pt idx="10">
                  <c:v>7</c:v>
                </c:pt>
                <c:pt idx="11">
                  <c:v>1</c:v>
                </c:pt>
                <c:pt idx="12">
                  <c:v>1</c:v>
                </c:pt>
                <c:pt idx="13">
                  <c:v>4</c:v>
                </c:pt>
                <c:pt idx="14">
                  <c:v>33</c:v>
                </c:pt>
                <c:pt idx="15">
                  <c:v>16</c:v>
                </c:pt>
                <c:pt idx="16">
                  <c:v>37</c:v>
                </c:pt>
                <c:pt idx="17">
                  <c:v>22</c:v>
                </c:pt>
                <c:pt idx="18">
                  <c:v>0</c:v>
                </c:pt>
                <c:pt idx="19">
                  <c:v>45</c:v>
                </c:pt>
                <c:pt idx="20">
                  <c:v>42</c:v>
                </c:pt>
                <c:pt idx="21">
                  <c:v>106</c:v>
                </c:pt>
                <c:pt idx="22">
                  <c:v>20</c:v>
                </c:pt>
                <c:pt idx="23">
                  <c:v>32</c:v>
                </c:pt>
                <c:pt idx="24">
                  <c:v>169</c:v>
                </c:pt>
                <c:pt idx="25">
                  <c:v>183</c:v>
                </c:pt>
                <c:pt idx="26">
                  <c:v>66</c:v>
                </c:pt>
                <c:pt idx="27">
                  <c:v>4</c:v>
                </c:pt>
                <c:pt idx="28">
                  <c:v>13</c:v>
                </c:pt>
                <c:pt idx="29">
                  <c:v>5</c:v>
                </c:pt>
                <c:pt idx="30">
                  <c:v>4</c:v>
                </c:pt>
                <c:pt idx="31">
                  <c:v>2</c:v>
                </c:pt>
                <c:pt idx="32">
                  <c:v>3</c:v>
                </c:pt>
                <c:pt idx="33">
                  <c:v>41</c:v>
                </c:pt>
                <c:pt idx="34">
                  <c:v>14</c:v>
                </c:pt>
                <c:pt idx="35">
                  <c:v>23</c:v>
                </c:pt>
                <c:pt idx="36">
                  <c:v>4</c:v>
                </c:pt>
                <c:pt idx="37">
                  <c:v>18</c:v>
                </c:pt>
                <c:pt idx="38">
                  <c:v>7</c:v>
                </c:pt>
                <c:pt idx="39">
                  <c:v>0</c:v>
                </c:pt>
                <c:pt idx="40">
                  <c:v>2</c:v>
                </c:pt>
                <c:pt idx="41">
                  <c:v>6</c:v>
                </c:pt>
                <c:pt idx="42">
                  <c:v>8</c:v>
                </c:pt>
                <c:pt idx="43">
                  <c:v>0</c:v>
                </c:pt>
              </c:numCache>
            </c:numRef>
          </c:val>
          <c:extLst>
            <c:ext xmlns:c16="http://schemas.microsoft.com/office/drawing/2014/chart" uri="{C3380CC4-5D6E-409C-BE32-E72D297353CC}">
              <c16:uniqueId val="{00000001-6DEF-40B0-A499-4672B2C774D2}"/>
            </c:ext>
          </c:extLst>
        </c:ser>
        <c:ser>
          <c:idx val="2"/>
          <c:order val="2"/>
          <c:tx>
            <c:strRef>
              <c:f>List1!$A$4</c:f>
              <c:strCache>
                <c:ptCount val="1"/>
                <c:pt idx="0">
                  <c:v>Mateřská + základní + střední škola</c:v>
                </c:pt>
              </c:strCache>
            </c:strRef>
          </c:tx>
          <c:spPr>
            <a:solidFill>
              <a:schemeClr val="accent3">
                <a:lumMod val="60000"/>
                <a:lumOff val="4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List1!$B$4:$AS$4</c:f>
              <c:numCache>
                <c:formatCode>General</c:formatCode>
                <c:ptCount val="44"/>
                <c:pt idx="0">
                  <c:v>0</c:v>
                </c:pt>
                <c:pt idx="1">
                  <c:v>4</c:v>
                </c:pt>
                <c:pt idx="2">
                  <c:v>5</c:v>
                </c:pt>
                <c:pt idx="3">
                  <c:v>0</c:v>
                </c:pt>
                <c:pt idx="4">
                  <c:v>0</c:v>
                </c:pt>
                <c:pt idx="5">
                  <c:v>9</c:v>
                </c:pt>
                <c:pt idx="6">
                  <c:v>0</c:v>
                </c:pt>
                <c:pt idx="7">
                  <c:v>0</c:v>
                </c:pt>
                <c:pt idx="8">
                  <c:v>17</c:v>
                </c:pt>
                <c:pt idx="9">
                  <c:v>0</c:v>
                </c:pt>
                <c:pt idx="10">
                  <c:v>0</c:v>
                </c:pt>
                <c:pt idx="11">
                  <c:v>0</c:v>
                </c:pt>
                <c:pt idx="12">
                  <c:v>0</c:v>
                </c:pt>
                <c:pt idx="13">
                  <c:v>3</c:v>
                </c:pt>
                <c:pt idx="14">
                  <c:v>2</c:v>
                </c:pt>
                <c:pt idx="15">
                  <c:v>0</c:v>
                </c:pt>
                <c:pt idx="16">
                  <c:v>0</c:v>
                </c:pt>
                <c:pt idx="17">
                  <c:v>2</c:v>
                </c:pt>
                <c:pt idx="18">
                  <c:v>0</c:v>
                </c:pt>
                <c:pt idx="19">
                  <c:v>0</c:v>
                </c:pt>
                <c:pt idx="20">
                  <c:v>4</c:v>
                </c:pt>
                <c:pt idx="21">
                  <c:v>2</c:v>
                </c:pt>
                <c:pt idx="22">
                  <c:v>0</c:v>
                </c:pt>
                <c:pt idx="23">
                  <c:v>0</c:v>
                </c:pt>
                <c:pt idx="24">
                  <c:v>17</c:v>
                </c:pt>
                <c:pt idx="25">
                  <c:v>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numCache>
            </c:numRef>
          </c:val>
          <c:extLst>
            <c:ext xmlns:c16="http://schemas.microsoft.com/office/drawing/2014/chart" uri="{C3380CC4-5D6E-409C-BE32-E72D297353CC}">
              <c16:uniqueId val="{00000002-6DEF-40B0-A499-4672B2C774D2}"/>
            </c:ext>
          </c:extLst>
        </c:ser>
        <c:ser>
          <c:idx val="3"/>
          <c:order val="3"/>
          <c:tx>
            <c:strRef>
              <c:f>List1!$A$5</c:f>
              <c:strCache>
                <c:ptCount val="1"/>
                <c:pt idx="0">
                  <c:v>Základní škola</c:v>
                </c:pt>
              </c:strCache>
            </c:strRef>
          </c:tx>
          <c:spPr>
            <a:solidFill>
              <a:schemeClr val="accent1">
                <a:lumMod val="75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List1!$B$5:$AS$5</c:f>
              <c:numCache>
                <c:formatCode>General</c:formatCode>
                <c:ptCount val="44"/>
                <c:pt idx="0">
                  <c:v>46</c:v>
                </c:pt>
                <c:pt idx="1">
                  <c:v>361</c:v>
                </c:pt>
                <c:pt idx="2">
                  <c:v>330</c:v>
                </c:pt>
                <c:pt idx="3">
                  <c:v>190</c:v>
                </c:pt>
                <c:pt idx="4">
                  <c:v>134</c:v>
                </c:pt>
                <c:pt idx="5">
                  <c:v>190</c:v>
                </c:pt>
                <c:pt idx="6">
                  <c:v>24</c:v>
                </c:pt>
                <c:pt idx="7">
                  <c:v>181</c:v>
                </c:pt>
                <c:pt idx="8">
                  <c:v>67</c:v>
                </c:pt>
                <c:pt idx="9">
                  <c:v>0</c:v>
                </c:pt>
                <c:pt idx="10">
                  <c:v>0</c:v>
                </c:pt>
                <c:pt idx="11">
                  <c:v>17</c:v>
                </c:pt>
                <c:pt idx="12">
                  <c:v>18</c:v>
                </c:pt>
                <c:pt idx="13">
                  <c:v>33</c:v>
                </c:pt>
                <c:pt idx="14">
                  <c:v>221</c:v>
                </c:pt>
                <c:pt idx="15">
                  <c:v>132</c:v>
                </c:pt>
                <c:pt idx="16">
                  <c:v>12</c:v>
                </c:pt>
                <c:pt idx="17">
                  <c:v>68</c:v>
                </c:pt>
                <c:pt idx="18">
                  <c:v>3</c:v>
                </c:pt>
                <c:pt idx="19">
                  <c:v>67</c:v>
                </c:pt>
                <c:pt idx="20">
                  <c:v>82</c:v>
                </c:pt>
                <c:pt idx="21">
                  <c:v>88</c:v>
                </c:pt>
                <c:pt idx="22">
                  <c:v>81</c:v>
                </c:pt>
                <c:pt idx="23">
                  <c:v>201</c:v>
                </c:pt>
                <c:pt idx="24">
                  <c:v>397</c:v>
                </c:pt>
                <c:pt idx="25">
                  <c:v>208</c:v>
                </c:pt>
                <c:pt idx="26">
                  <c:v>185</c:v>
                </c:pt>
                <c:pt idx="27">
                  <c:v>35</c:v>
                </c:pt>
                <c:pt idx="28">
                  <c:v>21</c:v>
                </c:pt>
                <c:pt idx="29">
                  <c:v>9</c:v>
                </c:pt>
                <c:pt idx="30">
                  <c:v>9</c:v>
                </c:pt>
                <c:pt idx="31">
                  <c:v>5</c:v>
                </c:pt>
                <c:pt idx="32">
                  <c:v>15</c:v>
                </c:pt>
                <c:pt idx="33">
                  <c:v>55</c:v>
                </c:pt>
                <c:pt idx="34">
                  <c:v>93</c:v>
                </c:pt>
                <c:pt idx="35">
                  <c:v>48</c:v>
                </c:pt>
                <c:pt idx="36">
                  <c:v>23</c:v>
                </c:pt>
                <c:pt idx="37">
                  <c:v>48</c:v>
                </c:pt>
                <c:pt idx="38">
                  <c:v>81</c:v>
                </c:pt>
                <c:pt idx="39">
                  <c:v>27</c:v>
                </c:pt>
                <c:pt idx="40">
                  <c:v>95</c:v>
                </c:pt>
                <c:pt idx="41">
                  <c:v>67</c:v>
                </c:pt>
                <c:pt idx="42">
                  <c:v>5</c:v>
                </c:pt>
                <c:pt idx="43">
                  <c:v>21</c:v>
                </c:pt>
              </c:numCache>
            </c:numRef>
          </c:val>
          <c:extLst>
            <c:ext xmlns:c16="http://schemas.microsoft.com/office/drawing/2014/chart" uri="{C3380CC4-5D6E-409C-BE32-E72D297353CC}">
              <c16:uniqueId val="{00000003-6DEF-40B0-A499-4672B2C774D2}"/>
            </c:ext>
          </c:extLst>
        </c:ser>
        <c:ser>
          <c:idx val="4"/>
          <c:order val="4"/>
          <c:tx>
            <c:strRef>
              <c:f>List1!$A$6</c:f>
              <c:strCache>
                <c:ptCount val="1"/>
                <c:pt idx="0">
                  <c:v>Základní + střední škola</c:v>
                </c:pt>
              </c:strCache>
            </c:strRef>
          </c:tx>
          <c:spPr>
            <a:solidFill>
              <a:schemeClr val="accent1">
                <a:lumMod val="60000"/>
                <a:lumOff val="4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List1!$B$6:$AS$6</c:f>
              <c:numCache>
                <c:formatCode>General</c:formatCode>
                <c:ptCount val="44"/>
                <c:pt idx="0">
                  <c:v>0</c:v>
                </c:pt>
                <c:pt idx="1">
                  <c:v>4</c:v>
                </c:pt>
                <c:pt idx="2">
                  <c:v>1</c:v>
                </c:pt>
                <c:pt idx="3">
                  <c:v>13</c:v>
                </c:pt>
                <c:pt idx="4">
                  <c:v>0</c:v>
                </c:pt>
                <c:pt idx="5">
                  <c:v>1</c:v>
                </c:pt>
                <c:pt idx="6">
                  <c:v>0</c:v>
                </c:pt>
                <c:pt idx="7">
                  <c:v>0</c:v>
                </c:pt>
                <c:pt idx="8">
                  <c:v>0</c:v>
                </c:pt>
                <c:pt idx="9">
                  <c:v>0</c:v>
                </c:pt>
                <c:pt idx="10">
                  <c:v>0</c:v>
                </c:pt>
                <c:pt idx="11">
                  <c:v>0</c:v>
                </c:pt>
                <c:pt idx="12">
                  <c:v>0</c:v>
                </c:pt>
                <c:pt idx="13">
                  <c:v>0</c:v>
                </c:pt>
                <c:pt idx="14">
                  <c:v>2</c:v>
                </c:pt>
                <c:pt idx="15">
                  <c:v>2</c:v>
                </c:pt>
                <c:pt idx="16">
                  <c:v>0</c:v>
                </c:pt>
                <c:pt idx="17">
                  <c:v>0</c:v>
                </c:pt>
                <c:pt idx="18">
                  <c:v>0</c:v>
                </c:pt>
                <c:pt idx="19">
                  <c:v>0</c:v>
                </c:pt>
                <c:pt idx="20">
                  <c:v>0</c:v>
                </c:pt>
                <c:pt idx="21">
                  <c:v>0</c:v>
                </c:pt>
                <c:pt idx="22">
                  <c:v>0</c:v>
                </c:pt>
                <c:pt idx="23">
                  <c:v>7</c:v>
                </c:pt>
                <c:pt idx="24">
                  <c:v>11</c:v>
                </c:pt>
                <c:pt idx="25">
                  <c:v>0</c:v>
                </c:pt>
                <c:pt idx="26">
                  <c:v>0</c:v>
                </c:pt>
                <c:pt idx="27">
                  <c:v>0</c:v>
                </c:pt>
                <c:pt idx="28">
                  <c:v>0</c:v>
                </c:pt>
                <c:pt idx="29">
                  <c:v>0</c:v>
                </c:pt>
                <c:pt idx="30">
                  <c:v>0</c:v>
                </c:pt>
                <c:pt idx="31">
                  <c:v>0</c:v>
                </c:pt>
                <c:pt idx="32">
                  <c:v>0</c:v>
                </c:pt>
                <c:pt idx="33">
                  <c:v>1</c:v>
                </c:pt>
                <c:pt idx="34">
                  <c:v>8</c:v>
                </c:pt>
                <c:pt idx="35">
                  <c:v>1</c:v>
                </c:pt>
                <c:pt idx="36">
                  <c:v>0</c:v>
                </c:pt>
                <c:pt idx="37">
                  <c:v>0</c:v>
                </c:pt>
                <c:pt idx="38">
                  <c:v>0</c:v>
                </c:pt>
                <c:pt idx="39">
                  <c:v>0</c:v>
                </c:pt>
                <c:pt idx="40">
                  <c:v>0</c:v>
                </c:pt>
                <c:pt idx="41">
                  <c:v>0</c:v>
                </c:pt>
                <c:pt idx="42">
                  <c:v>0</c:v>
                </c:pt>
                <c:pt idx="43">
                  <c:v>0</c:v>
                </c:pt>
              </c:numCache>
            </c:numRef>
          </c:val>
          <c:extLst>
            <c:ext xmlns:c16="http://schemas.microsoft.com/office/drawing/2014/chart" uri="{C3380CC4-5D6E-409C-BE32-E72D297353CC}">
              <c16:uniqueId val="{00000004-6DEF-40B0-A499-4672B2C774D2}"/>
            </c:ext>
          </c:extLst>
        </c:ser>
        <c:ser>
          <c:idx val="5"/>
          <c:order val="5"/>
          <c:tx>
            <c:strRef>
              <c:f>List1!$A$7</c:f>
              <c:strCache>
                <c:ptCount val="1"/>
                <c:pt idx="0">
                  <c:v>Střední škola</c:v>
                </c:pt>
              </c:strCache>
            </c:strRef>
          </c:tx>
          <c:spPr>
            <a:solidFill>
              <a:schemeClr val="accent4">
                <a:lumMod val="75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List1!$B$7:$AS$7</c:f>
              <c:numCache>
                <c:formatCode>General</c:formatCode>
                <c:ptCount val="44"/>
                <c:pt idx="0">
                  <c:v>28</c:v>
                </c:pt>
                <c:pt idx="1">
                  <c:v>291</c:v>
                </c:pt>
                <c:pt idx="2">
                  <c:v>272</c:v>
                </c:pt>
                <c:pt idx="3">
                  <c:v>114</c:v>
                </c:pt>
                <c:pt idx="4">
                  <c:v>143</c:v>
                </c:pt>
                <c:pt idx="5">
                  <c:v>119</c:v>
                </c:pt>
                <c:pt idx="6">
                  <c:v>22</c:v>
                </c:pt>
                <c:pt idx="7">
                  <c:v>39</c:v>
                </c:pt>
                <c:pt idx="8">
                  <c:v>16</c:v>
                </c:pt>
                <c:pt idx="9">
                  <c:v>0</c:v>
                </c:pt>
                <c:pt idx="10">
                  <c:v>0</c:v>
                </c:pt>
                <c:pt idx="11">
                  <c:v>0</c:v>
                </c:pt>
                <c:pt idx="12">
                  <c:v>0</c:v>
                </c:pt>
                <c:pt idx="13">
                  <c:v>9</c:v>
                </c:pt>
                <c:pt idx="14">
                  <c:v>26</c:v>
                </c:pt>
                <c:pt idx="15">
                  <c:v>0</c:v>
                </c:pt>
                <c:pt idx="16">
                  <c:v>43</c:v>
                </c:pt>
                <c:pt idx="17">
                  <c:v>29</c:v>
                </c:pt>
                <c:pt idx="18">
                  <c:v>0</c:v>
                </c:pt>
                <c:pt idx="19">
                  <c:v>0</c:v>
                </c:pt>
                <c:pt idx="20">
                  <c:v>0</c:v>
                </c:pt>
                <c:pt idx="21">
                  <c:v>0</c:v>
                </c:pt>
                <c:pt idx="22">
                  <c:v>19</c:v>
                </c:pt>
                <c:pt idx="23">
                  <c:v>2</c:v>
                </c:pt>
                <c:pt idx="24">
                  <c:v>0</c:v>
                </c:pt>
                <c:pt idx="25">
                  <c:v>0</c:v>
                </c:pt>
                <c:pt idx="26">
                  <c:v>0</c:v>
                </c:pt>
                <c:pt idx="27">
                  <c:v>0</c:v>
                </c:pt>
                <c:pt idx="28">
                  <c:v>0</c:v>
                </c:pt>
                <c:pt idx="29">
                  <c:v>0</c:v>
                </c:pt>
                <c:pt idx="30">
                  <c:v>0</c:v>
                </c:pt>
                <c:pt idx="31">
                  <c:v>0</c:v>
                </c:pt>
                <c:pt idx="32">
                  <c:v>1</c:v>
                </c:pt>
                <c:pt idx="33">
                  <c:v>0</c:v>
                </c:pt>
                <c:pt idx="34">
                  <c:v>1</c:v>
                </c:pt>
                <c:pt idx="35">
                  <c:v>2</c:v>
                </c:pt>
                <c:pt idx="36">
                  <c:v>1</c:v>
                </c:pt>
                <c:pt idx="37">
                  <c:v>0</c:v>
                </c:pt>
                <c:pt idx="38">
                  <c:v>4</c:v>
                </c:pt>
                <c:pt idx="39">
                  <c:v>70</c:v>
                </c:pt>
                <c:pt idx="40">
                  <c:v>27</c:v>
                </c:pt>
                <c:pt idx="41">
                  <c:v>5</c:v>
                </c:pt>
                <c:pt idx="42">
                  <c:v>16</c:v>
                </c:pt>
                <c:pt idx="43">
                  <c:v>17</c:v>
                </c:pt>
              </c:numCache>
            </c:numRef>
          </c:val>
          <c:extLst>
            <c:ext xmlns:c16="http://schemas.microsoft.com/office/drawing/2014/chart" uri="{C3380CC4-5D6E-409C-BE32-E72D297353CC}">
              <c16:uniqueId val="{00000005-6DEF-40B0-A499-4672B2C774D2}"/>
            </c:ext>
          </c:extLst>
        </c:ser>
        <c:ser>
          <c:idx val="6"/>
          <c:order val="6"/>
          <c:tx>
            <c:strRef>
              <c:f>List1!$A$8</c:f>
              <c:strCache>
                <c:ptCount val="1"/>
                <c:pt idx="0">
                  <c:v>Střední + Vyšší odborná škola</c:v>
                </c:pt>
              </c:strCache>
            </c:strRef>
          </c:tx>
          <c:spPr>
            <a:solidFill>
              <a:schemeClr val="accent4">
                <a:lumMod val="60000"/>
                <a:lumOff val="4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List1!$B$8:$AS$8</c:f>
              <c:numCache>
                <c:formatCode>General</c:formatCode>
                <c:ptCount val="44"/>
                <c:pt idx="0">
                  <c:v>1</c:v>
                </c:pt>
                <c:pt idx="1">
                  <c:v>6</c:v>
                </c:pt>
                <c:pt idx="2">
                  <c:v>9</c:v>
                </c:pt>
                <c:pt idx="3">
                  <c:v>0</c:v>
                </c:pt>
                <c:pt idx="4">
                  <c:v>31</c:v>
                </c:pt>
                <c:pt idx="5">
                  <c:v>4</c:v>
                </c:pt>
                <c:pt idx="6">
                  <c:v>0</c:v>
                </c:pt>
                <c:pt idx="7">
                  <c:v>6</c:v>
                </c:pt>
                <c:pt idx="8">
                  <c:v>0</c:v>
                </c:pt>
                <c:pt idx="9">
                  <c:v>0</c:v>
                </c:pt>
                <c:pt idx="10">
                  <c:v>0</c:v>
                </c:pt>
                <c:pt idx="11">
                  <c:v>0</c:v>
                </c:pt>
                <c:pt idx="12">
                  <c:v>0</c:v>
                </c:pt>
                <c:pt idx="13">
                  <c:v>0</c:v>
                </c:pt>
                <c:pt idx="14">
                  <c:v>21</c:v>
                </c:pt>
                <c:pt idx="15">
                  <c:v>13</c:v>
                </c:pt>
                <c:pt idx="16">
                  <c:v>5</c:v>
                </c:pt>
                <c:pt idx="17">
                  <c:v>2</c:v>
                </c:pt>
                <c:pt idx="18">
                  <c:v>0</c:v>
                </c:pt>
                <c:pt idx="19">
                  <c:v>0</c:v>
                </c:pt>
                <c:pt idx="20">
                  <c:v>0</c:v>
                </c:pt>
                <c:pt idx="21">
                  <c:v>0</c:v>
                </c:pt>
                <c:pt idx="22">
                  <c:v>0</c:v>
                </c:pt>
                <c:pt idx="23">
                  <c:v>0</c:v>
                </c:pt>
                <c:pt idx="24">
                  <c:v>0</c:v>
                </c:pt>
                <c:pt idx="25">
                  <c:v>15</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5</c:v>
                </c:pt>
                <c:pt idx="41">
                  <c:v>0</c:v>
                </c:pt>
                <c:pt idx="42">
                  <c:v>4</c:v>
                </c:pt>
                <c:pt idx="43">
                  <c:v>0</c:v>
                </c:pt>
              </c:numCache>
            </c:numRef>
          </c:val>
          <c:extLst>
            <c:ext xmlns:c16="http://schemas.microsoft.com/office/drawing/2014/chart" uri="{C3380CC4-5D6E-409C-BE32-E72D297353CC}">
              <c16:uniqueId val="{00000006-6DEF-40B0-A499-4672B2C774D2}"/>
            </c:ext>
          </c:extLst>
        </c:ser>
        <c:ser>
          <c:idx val="7"/>
          <c:order val="7"/>
          <c:tx>
            <c:strRef>
              <c:f>List1!$A$9</c:f>
              <c:strCache>
                <c:ptCount val="1"/>
                <c:pt idx="0">
                  <c:v>Vyšší odborná škola</c:v>
                </c:pt>
              </c:strCache>
            </c:strRef>
          </c:tx>
          <c:spPr>
            <a:solidFill>
              <a:schemeClr val="accent4">
                <a:lumMod val="20000"/>
                <a:lumOff val="8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List1!$B$9:$AS$9</c:f>
              <c:numCache>
                <c:formatCode>General</c:formatCode>
                <c:ptCount val="44"/>
                <c:pt idx="0">
                  <c:v>0</c:v>
                </c:pt>
                <c:pt idx="1">
                  <c:v>8</c:v>
                </c:pt>
                <c:pt idx="2">
                  <c:v>1</c:v>
                </c:pt>
                <c:pt idx="3">
                  <c:v>0</c:v>
                </c:pt>
                <c:pt idx="4">
                  <c:v>0</c:v>
                </c:pt>
                <c:pt idx="5">
                  <c:v>5</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3</c:v>
                </c:pt>
                <c:pt idx="37">
                  <c:v>0</c:v>
                </c:pt>
                <c:pt idx="38">
                  <c:v>0</c:v>
                </c:pt>
                <c:pt idx="39">
                  <c:v>0</c:v>
                </c:pt>
                <c:pt idx="40">
                  <c:v>0</c:v>
                </c:pt>
                <c:pt idx="41">
                  <c:v>0</c:v>
                </c:pt>
                <c:pt idx="42">
                  <c:v>0</c:v>
                </c:pt>
                <c:pt idx="43">
                  <c:v>0</c:v>
                </c:pt>
              </c:numCache>
            </c:numRef>
          </c:val>
          <c:extLst>
            <c:ext xmlns:c16="http://schemas.microsoft.com/office/drawing/2014/chart" uri="{C3380CC4-5D6E-409C-BE32-E72D297353CC}">
              <c16:uniqueId val="{00000007-6DEF-40B0-A499-4672B2C774D2}"/>
            </c:ext>
          </c:extLst>
        </c:ser>
        <c:ser>
          <c:idx val="8"/>
          <c:order val="8"/>
          <c:tx>
            <c:strRef>
              <c:f>List1!$A$10</c:f>
              <c:strCache>
                <c:ptCount val="1"/>
                <c:pt idx="0">
                  <c:v>Vysoká škola</c:v>
                </c:pt>
              </c:strCache>
            </c:strRef>
          </c:tx>
          <c:spPr>
            <a:solidFill>
              <a:schemeClr val="bg1">
                <a:lumMod val="5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List1!$B$10:$AS$10</c:f>
              <c:numCache>
                <c:formatCode>General</c:formatCode>
                <c:ptCount val="44"/>
                <c:pt idx="0">
                  <c:v>0</c:v>
                </c:pt>
                <c:pt idx="1">
                  <c:v>46</c:v>
                </c:pt>
                <c:pt idx="2">
                  <c:v>0</c:v>
                </c:pt>
                <c:pt idx="3">
                  <c:v>0</c:v>
                </c:pt>
                <c:pt idx="4">
                  <c:v>61</c:v>
                </c:pt>
                <c:pt idx="5">
                  <c:v>31</c:v>
                </c:pt>
                <c:pt idx="6">
                  <c:v>10</c:v>
                </c:pt>
                <c:pt idx="7">
                  <c:v>9</c:v>
                </c:pt>
                <c:pt idx="8">
                  <c:v>0</c:v>
                </c:pt>
                <c:pt idx="9">
                  <c:v>16</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3</c:v>
                </c:pt>
                <c:pt idx="39">
                  <c:v>0</c:v>
                </c:pt>
                <c:pt idx="40">
                  <c:v>0</c:v>
                </c:pt>
                <c:pt idx="41">
                  <c:v>0</c:v>
                </c:pt>
                <c:pt idx="42">
                  <c:v>5</c:v>
                </c:pt>
                <c:pt idx="43">
                  <c:v>2</c:v>
                </c:pt>
              </c:numCache>
            </c:numRef>
          </c:val>
          <c:extLst>
            <c:ext xmlns:c16="http://schemas.microsoft.com/office/drawing/2014/chart" uri="{C3380CC4-5D6E-409C-BE32-E72D297353CC}">
              <c16:uniqueId val="{00000008-6DEF-40B0-A499-4672B2C774D2}"/>
            </c:ext>
          </c:extLst>
        </c:ser>
        <c:ser>
          <c:idx val="9"/>
          <c:order val="9"/>
          <c:tx>
            <c:strRef>
              <c:f>List1!$A$11</c:f>
              <c:strCache>
                <c:ptCount val="1"/>
                <c:pt idx="0">
                  <c:v>Ostatní</c:v>
                </c:pt>
              </c:strCache>
            </c:strRef>
          </c:tx>
          <c:spPr>
            <a:solidFill>
              <a:schemeClr val="bg2">
                <a:lumMod val="75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7.6.–13.6.</c:v>
                </c:pt>
                <c:pt idx="40">
                  <c:v>7.6.–13.6.</c:v>
                </c:pt>
                <c:pt idx="41">
                  <c:v>14.6.–20.6.</c:v>
                </c:pt>
                <c:pt idx="42">
                  <c:v>21.6.–27.6.</c:v>
                </c:pt>
                <c:pt idx="43">
                  <c:v>28.6.–3.7.</c:v>
                </c:pt>
              </c:strCache>
            </c:strRef>
          </c:cat>
          <c:val>
            <c:numRef>
              <c:f>List1!$B$11:$AS$11</c:f>
              <c:numCache>
                <c:formatCode>General</c:formatCode>
                <c:ptCount val="44"/>
                <c:pt idx="0">
                  <c:v>0</c:v>
                </c:pt>
                <c:pt idx="1">
                  <c:v>0</c:v>
                </c:pt>
                <c:pt idx="2">
                  <c:v>0</c:v>
                </c:pt>
                <c:pt idx="3">
                  <c:v>0</c:v>
                </c:pt>
                <c:pt idx="4">
                  <c:v>0</c:v>
                </c:pt>
                <c:pt idx="5">
                  <c:v>0</c:v>
                </c:pt>
                <c:pt idx="6">
                  <c:v>0</c:v>
                </c:pt>
                <c:pt idx="7">
                  <c:v>0</c:v>
                </c:pt>
                <c:pt idx="8">
                  <c:v>2</c:v>
                </c:pt>
                <c:pt idx="9">
                  <c:v>0</c:v>
                </c:pt>
                <c:pt idx="10">
                  <c:v>0</c:v>
                </c:pt>
                <c:pt idx="11">
                  <c:v>0</c:v>
                </c:pt>
                <c:pt idx="12">
                  <c:v>0</c:v>
                </c:pt>
                <c:pt idx="13">
                  <c:v>0</c:v>
                </c:pt>
                <c:pt idx="14">
                  <c:v>0</c:v>
                </c:pt>
                <c:pt idx="15">
                  <c:v>0</c:v>
                </c:pt>
                <c:pt idx="16">
                  <c:v>2</c:v>
                </c:pt>
                <c:pt idx="17">
                  <c:v>0</c:v>
                </c:pt>
                <c:pt idx="18">
                  <c:v>0</c:v>
                </c:pt>
                <c:pt idx="19">
                  <c:v>44</c:v>
                </c:pt>
                <c:pt idx="20">
                  <c:v>0</c:v>
                </c:pt>
                <c:pt idx="21">
                  <c:v>9</c:v>
                </c:pt>
                <c:pt idx="22">
                  <c:v>0</c:v>
                </c:pt>
                <c:pt idx="23">
                  <c:v>8</c:v>
                </c:pt>
                <c:pt idx="24">
                  <c:v>2</c:v>
                </c:pt>
                <c:pt idx="25">
                  <c:v>16</c:v>
                </c:pt>
                <c:pt idx="26">
                  <c:v>1</c:v>
                </c:pt>
                <c:pt idx="27">
                  <c:v>0</c:v>
                </c:pt>
                <c:pt idx="28">
                  <c:v>0</c:v>
                </c:pt>
                <c:pt idx="29">
                  <c:v>0</c:v>
                </c:pt>
                <c:pt idx="30">
                  <c:v>3</c:v>
                </c:pt>
                <c:pt idx="31">
                  <c:v>2</c:v>
                </c:pt>
                <c:pt idx="32">
                  <c:v>0</c:v>
                </c:pt>
                <c:pt idx="33">
                  <c:v>0</c:v>
                </c:pt>
                <c:pt idx="34">
                  <c:v>0</c:v>
                </c:pt>
                <c:pt idx="35">
                  <c:v>0</c:v>
                </c:pt>
                <c:pt idx="36">
                  <c:v>0</c:v>
                </c:pt>
                <c:pt idx="37">
                  <c:v>0</c:v>
                </c:pt>
                <c:pt idx="38">
                  <c:v>0</c:v>
                </c:pt>
                <c:pt idx="39">
                  <c:v>0</c:v>
                </c:pt>
                <c:pt idx="40">
                  <c:v>0</c:v>
                </c:pt>
                <c:pt idx="41">
                  <c:v>0</c:v>
                </c:pt>
                <c:pt idx="42">
                  <c:v>0</c:v>
                </c:pt>
                <c:pt idx="43">
                  <c:v>0</c:v>
                </c:pt>
              </c:numCache>
            </c:numRef>
          </c:val>
          <c:extLst>
            <c:ext xmlns:c16="http://schemas.microsoft.com/office/drawing/2014/chart" uri="{C3380CC4-5D6E-409C-BE32-E72D297353CC}">
              <c16:uniqueId val="{00000009-6DEF-40B0-A499-4672B2C774D2}"/>
            </c:ext>
          </c:extLst>
        </c:ser>
        <c:dLbls>
          <c:showLegendKey val="0"/>
          <c:showVal val="0"/>
          <c:showCatName val="0"/>
          <c:showSerName val="0"/>
          <c:showPercent val="0"/>
          <c:showBubbleSize val="0"/>
        </c:dLbls>
        <c:gapWidth val="50"/>
        <c:overlap val="10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3600000" spcFirstLastPara="1" vertOverflow="ellipsis" wrap="square" anchor="ctr" anchorCtr="1"/>
          <a:lstStyle/>
          <a:p>
            <a:pPr>
              <a:defRPr sz="11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94149648"/>
        <c:crosses val="autoZero"/>
        <c:auto val="1"/>
        <c:lblAlgn val="ctr"/>
        <c:lblOffset val="100"/>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88445264"/>
        <c:crosses val="autoZero"/>
        <c:crossBetween val="between"/>
        <c:majorUnit val="100"/>
      </c:valAx>
      <c:spPr>
        <a:noFill/>
        <a:ln>
          <a:noFill/>
        </a:ln>
        <a:effectLst/>
      </c:spPr>
    </c:plotArea>
    <c:legend>
      <c:legendPos val="r"/>
      <c:layout>
        <c:manualLayout>
          <c:xMode val="edge"/>
          <c:yMode val="edge"/>
          <c:x val="0.82961173910805841"/>
          <c:y val="3.3173697993799545E-2"/>
          <c:w val="0.17038826089194165"/>
          <c:h val="0.9113312319184766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4930-4EED-B26A-9A7F8019801E}"/>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Zařízení sociálních služeb</c:v>
                </c:pt>
                <c:pt idx="2">
                  <c:v>Zdravotnické zařízení</c:v>
                </c:pt>
                <c:pt idx="3">
                  <c:v>Výrobní závod</c:v>
                </c:pt>
                <c:pt idx="4">
                  <c:v>Pracoviště</c:v>
                </c:pt>
                <c:pt idx="5">
                  <c:v>Sportovní</c:v>
                </c:pt>
                <c:pt idx="6">
                  <c:v>Dětské domovy</c:v>
                </c:pt>
                <c:pt idx="7">
                  <c:v>Kancelář, úřad</c:v>
                </c:pt>
                <c:pt idx="8">
                  <c:v>Ubytovací</c:v>
                </c:pt>
                <c:pt idx="9">
                  <c:v>Věznice</c:v>
                </c:pt>
                <c:pt idx="10">
                  <c:v>Společenská akce / klub</c:v>
                </c:pt>
                <c:pt idx="11">
                  <c:v>Setkání známých / příbuzných</c:v>
                </c:pt>
                <c:pt idx="12">
                  <c:v>Prodejna, obchod</c:v>
                </c:pt>
                <c:pt idx="13">
                  <c:v>Svatba / pohřeb</c:v>
                </c:pt>
                <c:pt idx="14">
                  <c:v>Policie</c:v>
                </c:pt>
                <c:pt idx="15">
                  <c:v>Zájmové aktivity</c:v>
                </c:pt>
                <c:pt idx="16">
                  <c:v>Rodinný výskyt</c:v>
                </c:pt>
                <c:pt idx="17">
                  <c:v>HZS</c:v>
                </c:pt>
                <c:pt idx="18">
                  <c:v>Divadlo</c:v>
                </c:pt>
                <c:pt idx="19">
                  <c:v>Dětský tábor</c:v>
                </c:pt>
                <c:pt idx="20">
                  <c:v>Stravovací</c:v>
                </c:pt>
                <c:pt idx="21">
                  <c:v>Církev</c:v>
                </c:pt>
                <c:pt idx="22">
                  <c:v>Školení</c:v>
                </c:pt>
                <c:pt idx="23">
                  <c:v>Hornictví</c:v>
                </c:pt>
                <c:pt idx="24">
                  <c:v>Ostatní</c:v>
                </c:pt>
                <c:pt idx="25">
                  <c:v>Netýká se žádného zařízení</c:v>
                </c:pt>
              </c:strCache>
            </c:strRef>
          </c:cat>
          <c:val>
            <c:numRef>
              <c:f>List1!$B$2:$B$27</c:f>
              <c:numCache>
                <c:formatCode>General</c:formatCode>
                <c:ptCount val="26"/>
                <c:pt idx="0">
                  <c:v>2725</c:v>
                </c:pt>
                <c:pt idx="1">
                  <c:v>855</c:v>
                </c:pt>
                <c:pt idx="2">
                  <c:v>367</c:v>
                </c:pt>
                <c:pt idx="3">
                  <c:v>261</c:v>
                </c:pt>
                <c:pt idx="4">
                  <c:v>196</c:v>
                </c:pt>
                <c:pt idx="5">
                  <c:v>111</c:v>
                </c:pt>
                <c:pt idx="6">
                  <c:v>105</c:v>
                </c:pt>
                <c:pt idx="7">
                  <c:v>65</c:v>
                </c:pt>
                <c:pt idx="8">
                  <c:v>45</c:v>
                </c:pt>
                <c:pt idx="9">
                  <c:v>44</c:v>
                </c:pt>
                <c:pt idx="10">
                  <c:v>30</c:v>
                </c:pt>
                <c:pt idx="11">
                  <c:v>27</c:v>
                </c:pt>
                <c:pt idx="12">
                  <c:v>22</c:v>
                </c:pt>
                <c:pt idx="13">
                  <c:v>22</c:v>
                </c:pt>
                <c:pt idx="14">
                  <c:v>20</c:v>
                </c:pt>
                <c:pt idx="15">
                  <c:v>19</c:v>
                </c:pt>
                <c:pt idx="16">
                  <c:v>18</c:v>
                </c:pt>
                <c:pt idx="17">
                  <c:v>14</c:v>
                </c:pt>
                <c:pt idx="18">
                  <c:v>12</c:v>
                </c:pt>
                <c:pt idx="19">
                  <c:v>10</c:v>
                </c:pt>
                <c:pt idx="20">
                  <c:v>9</c:v>
                </c:pt>
                <c:pt idx="21">
                  <c:v>7</c:v>
                </c:pt>
                <c:pt idx="22">
                  <c:v>7</c:v>
                </c:pt>
                <c:pt idx="23">
                  <c:v>6</c:v>
                </c:pt>
                <c:pt idx="24">
                  <c:v>15</c:v>
                </c:pt>
                <c:pt idx="25">
                  <c:v>8</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194269833917821E-2"/>
          <c:y val="3.5150502573499692E-2"/>
          <c:w val="0.71008453100743407"/>
          <c:h val="0.76497891388517059"/>
        </c:manualLayout>
      </c:layout>
      <c:barChart>
        <c:barDir val="col"/>
        <c:grouping val="stacked"/>
        <c:varyColors val="0"/>
        <c:ser>
          <c:idx val="0"/>
          <c:order val="0"/>
          <c:tx>
            <c:strRef>
              <c:f>List1!$A$2</c:f>
              <c:strCache>
                <c:ptCount val="1"/>
                <c:pt idx="0">
                  <c:v>Mateřská škola</c:v>
                </c:pt>
              </c:strCache>
            </c:strRef>
          </c:tx>
          <c:spPr>
            <a:solidFill>
              <a:schemeClr val="accent3">
                <a:lumMod val="50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List1!$K$2:$AS$2</c:f>
              <c:numCache>
                <c:formatCode>General</c:formatCode>
                <c:ptCount val="35"/>
                <c:pt idx="0">
                  <c:v>64</c:v>
                </c:pt>
                <c:pt idx="1">
                  <c:v>81</c:v>
                </c:pt>
                <c:pt idx="2">
                  <c:v>127</c:v>
                </c:pt>
                <c:pt idx="3">
                  <c:v>77</c:v>
                </c:pt>
                <c:pt idx="4">
                  <c:v>88</c:v>
                </c:pt>
                <c:pt idx="5">
                  <c:v>177</c:v>
                </c:pt>
                <c:pt idx="6">
                  <c:v>160</c:v>
                </c:pt>
                <c:pt idx="7">
                  <c:v>24</c:v>
                </c:pt>
                <c:pt idx="8">
                  <c:v>119</c:v>
                </c:pt>
                <c:pt idx="9">
                  <c:v>21</c:v>
                </c:pt>
                <c:pt idx="10">
                  <c:v>180</c:v>
                </c:pt>
                <c:pt idx="11">
                  <c:v>206</c:v>
                </c:pt>
                <c:pt idx="12">
                  <c:v>213</c:v>
                </c:pt>
                <c:pt idx="13">
                  <c:v>239</c:v>
                </c:pt>
                <c:pt idx="14">
                  <c:v>473</c:v>
                </c:pt>
                <c:pt idx="15">
                  <c:v>932</c:v>
                </c:pt>
                <c:pt idx="16">
                  <c:v>770</c:v>
                </c:pt>
                <c:pt idx="17">
                  <c:v>405</c:v>
                </c:pt>
                <c:pt idx="18">
                  <c:v>115</c:v>
                </c:pt>
                <c:pt idx="19">
                  <c:v>162</c:v>
                </c:pt>
                <c:pt idx="20">
                  <c:v>5</c:v>
                </c:pt>
                <c:pt idx="21">
                  <c:v>14</c:v>
                </c:pt>
                <c:pt idx="22">
                  <c:v>0</c:v>
                </c:pt>
                <c:pt idx="23">
                  <c:v>9</c:v>
                </c:pt>
                <c:pt idx="24">
                  <c:v>37</c:v>
                </c:pt>
                <c:pt idx="25">
                  <c:v>47</c:v>
                </c:pt>
                <c:pt idx="26">
                  <c:v>58</c:v>
                </c:pt>
                <c:pt idx="27">
                  <c:v>57</c:v>
                </c:pt>
                <c:pt idx="28">
                  <c:v>36</c:v>
                </c:pt>
                <c:pt idx="29">
                  <c:v>41</c:v>
                </c:pt>
                <c:pt idx="30">
                  <c:v>35</c:v>
                </c:pt>
                <c:pt idx="31">
                  <c:v>5</c:v>
                </c:pt>
                <c:pt idx="32">
                  <c:v>0</c:v>
                </c:pt>
                <c:pt idx="33">
                  <c:v>5</c:v>
                </c:pt>
                <c:pt idx="34">
                  <c:v>0</c:v>
                </c:pt>
              </c:numCache>
            </c:numRef>
          </c:val>
          <c:extLst>
            <c:ext xmlns:c16="http://schemas.microsoft.com/office/drawing/2014/chart" uri="{C3380CC4-5D6E-409C-BE32-E72D297353CC}">
              <c16:uniqueId val="{00000000-6DEF-40B0-A499-4672B2C774D2}"/>
            </c:ext>
          </c:extLst>
        </c:ser>
        <c:ser>
          <c:idx val="1"/>
          <c:order val="1"/>
          <c:tx>
            <c:strRef>
              <c:f>List1!$A$3</c:f>
              <c:strCache>
                <c:ptCount val="1"/>
                <c:pt idx="0">
                  <c:v>Mateřská + základní škola</c:v>
                </c:pt>
              </c:strCache>
            </c:strRef>
          </c:tx>
          <c:spPr>
            <a:solidFill>
              <a:schemeClr val="accent3">
                <a:lumMod val="75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List1!$K$3:$AS$3</c:f>
              <c:numCache>
                <c:formatCode>General</c:formatCode>
                <c:ptCount val="35"/>
                <c:pt idx="0">
                  <c:v>17</c:v>
                </c:pt>
                <c:pt idx="1">
                  <c:v>7</c:v>
                </c:pt>
                <c:pt idx="2">
                  <c:v>1</c:v>
                </c:pt>
                <c:pt idx="3">
                  <c:v>1</c:v>
                </c:pt>
                <c:pt idx="4">
                  <c:v>4</c:v>
                </c:pt>
                <c:pt idx="5">
                  <c:v>33</c:v>
                </c:pt>
                <c:pt idx="6">
                  <c:v>16</c:v>
                </c:pt>
                <c:pt idx="7">
                  <c:v>37</c:v>
                </c:pt>
                <c:pt idx="8">
                  <c:v>22</c:v>
                </c:pt>
                <c:pt idx="9">
                  <c:v>0</c:v>
                </c:pt>
                <c:pt idx="10">
                  <c:v>45</c:v>
                </c:pt>
                <c:pt idx="11">
                  <c:v>42</c:v>
                </c:pt>
                <c:pt idx="12">
                  <c:v>106</c:v>
                </c:pt>
                <c:pt idx="13">
                  <c:v>20</c:v>
                </c:pt>
                <c:pt idx="14">
                  <c:v>32</c:v>
                </c:pt>
                <c:pt idx="15">
                  <c:v>169</c:v>
                </c:pt>
                <c:pt idx="16">
                  <c:v>183</c:v>
                </c:pt>
                <c:pt idx="17">
                  <c:v>66</c:v>
                </c:pt>
                <c:pt idx="18">
                  <c:v>4</c:v>
                </c:pt>
                <c:pt idx="19">
                  <c:v>13</c:v>
                </c:pt>
                <c:pt idx="20">
                  <c:v>5</c:v>
                </c:pt>
                <c:pt idx="21">
                  <c:v>4</c:v>
                </c:pt>
                <c:pt idx="22">
                  <c:v>2</c:v>
                </c:pt>
                <c:pt idx="23">
                  <c:v>3</c:v>
                </c:pt>
                <c:pt idx="24">
                  <c:v>41</c:v>
                </c:pt>
                <c:pt idx="25">
                  <c:v>14</c:v>
                </c:pt>
                <c:pt idx="26">
                  <c:v>23</c:v>
                </c:pt>
                <c:pt idx="27">
                  <c:v>4</c:v>
                </c:pt>
                <c:pt idx="28">
                  <c:v>18</c:v>
                </c:pt>
                <c:pt idx="29">
                  <c:v>7</c:v>
                </c:pt>
                <c:pt idx="30">
                  <c:v>0</c:v>
                </c:pt>
                <c:pt idx="31">
                  <c:v>2</c:v>
                </c:pt>
                <c:pt idx="32">
                  <c:v>6</c:v>
                </c:pt>
                <c:pt idx="33">
                  <c:v>8</c:v>
                </c:pt>
                <c:pt idx="34">
                  <c:v>0</c:v>
                </c:pt>
              </c:numCache>
            </c:numRef>
          </c:val>
          <c:extLst>
            <c:ext xmlns:c16="http://schemas.microsoft.com/office/drawing/2014/chart" uri="{C3380CC4-5D6E-409C-BE32-E72D297353CC}">
              <c16:uniqueId val="{00000001-6DEF-40B0-A499-4672B2C774D2}"/>
            </c:ext>
          </c:extLst>
        </c:ser>
        <c:ser>
          <c:idx val="2"/>
          <c:order val="2"/>
          <c:tx>
            <c:strRef>
              <c:f>List1!$A$4</c:f>
              <c:strCache>
                <c:ptCount val="1"/>
                <c:pt idx="0">
                  <c:v>Mateřská + základní + střední škola</c:v>
                </c:pt>
              </c:strCache>
            </c:strRef>
          </c:tx>
          <c:spPr>
            <a:solidFill>
              <a:schemeClr val="accent3">
                <a:lumMod val="60000"/>
                <a:lumOff val="40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List1!$K$4:$AS$4</c:f>
              <c:numCache>
                <c:formatCode>General</c:formatCode>
                <c:ptCount val="35"/>
                <c:pt idx="0">
                  <c:v>0</c:v>
                </c:pt>
                <c:pt idx="1">
                  <c:v>0</c:v>
                </c:pt>
                <c:pt idx="2">
                  <c:v>0</c:v>
                </c:pt>
                <c:pt idx="3">
                  <c:v>0</c:v>
                </c:pt>
                <c:pt idx="4">
                  <c:v>3</c:v>
                </c:pt>
                <c:pt idx="5">
                  <c:v>2</c:v>
                </c:pt>
                <c:pt idx="6">
                  <c:v>0</c:v>
                </c:pt>
                <c:pt idx="7">
                  <c:v>0</c:v>
                </c:pt>
                <c:pt idx="8">
                  <c:v>2</c:v>
                </c:pt>
                <c:pt idx="9">
                  <c:v>0</c:v>
                </c:pt>
                <c:pt idx="10">
                  <c:v>0</c:v>
                </c:pt>
                <c:pt idx="11">
                  <c:v>4</c:v>
                </c:pt>
                <c:pt idx="12">
                  <c:v>2</c:v>
                </c:pt>
                <c:pt idx="13">
                  <c:v>0</c:v>
                </c:pt>
                <c:pt idx="14">
                  <c:v>0</c:v>
                </c:pt>
                <c:pt idx="15">
                  <c:v>17</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val>
          <c:extLst>
            <c:ext xmlns:c16="http://schemas.microsoft.com/office/drawing/2014/chart" uri="{C3380CC4-5D6E-409C-BE32-E72D297353CC}">
              <c16:uniqueId val="{00000002-6DEF-40B0-A499-4672B2C774D2}"/>
            </c:ext>
          </c:extLst>
        </c:ser>
        <c:ser>
          <c:idx val="3"/>
          <c:order val="3"/>
          <c:tx>
            <c:strRef>
              <c:f>List1!$A$5</c:f>
              <c:strCache>
                <c:ptCount val="1"/>
                <c:pt idx="0">
                  <c:v>Základní škola</c:v>
                </c:pt>
              </c:strCache>
            </c:strRef>
          </c:tx>
          <c:spPr>
            <a:solidFill>
              <a:schemeClr val="accent1">
                <a:lumMod val="75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List1!$K$5:$AS$5</c:f>
              <c:numCache>
                <c:formatCode>General</c:formatCode>
                <c:ptCount val="35"/>
                <c:pt idx="0">
                  <c:v>0</c:v>
                </c:pt>
                <c:pt idx="1">
                  <c:v>0</c:v>
                </c:pt>
                <c:pt idx="2">
                  <c:v>17</c:v>
                </c:pt>
                <c:pt idx="3">
                  <c:v>18</c:v>
                </c:pt>
                <c:pt idx="4">
                  <c:v>33</c:v>
                </c:pt>
                <c:pt idx="5">
                  <c:v>221</c:v>
                </c:pt>
                <c:pt idx="6">
                  <c:v>132</c:v>
                </c:pt>
                <c:pt idx="7">
                  <c:v>12</c:v>
                </c:pt>
                <c:pt idx="8">
                  <c:v>68</c:v>
                </c:pt>
                <c:pt idx="9">
                  <c:v>3</c:v>
                </c:pt>
                <c:pt idx="10">
                  <c:v>67</c:v>
                </c:pt>
                <c:pt idx="11">
                  <c:v>82</c:v>
                </c:pt>
                <c:pt idx="12">
                  <c:v>88</c:v>
                </c:pt>
                <c:pt idx="13">
                  <c:v>81</c:v>
                </c:pt>
                <c:pt idx="14">
                  <c:v>201</c:v>
                </c:pt>
                <c:pt idx="15">
                  <c:v>397</c:v>
                </c:pt>
                <c:pt idx="16">
                  <c:v>208</c:v>
                </c:pt>
                <c:pt idx="17">
                  <c:v>185</c:v>
                </c:pt>
                <c:pt idx="18">
                  <c:v>35</c:v>
                </c:pt>
                <c:pt idx="19">
                  <c:v>21</c:v>
                </c:pt>
                <c:pt idx="20">
                  <c:v>9</c:v>
                </c:pt>
                <c:pt idx="21">
                  <c:v>9</c:v>
                </c:pt>
                <c:pt idx="22">
                  <c:v>5</c:v>
                </c:pt>
                <c:pt idx="23">
                  <c:v>15</c:v>
                </c:pt>
                <c:pt idx="24">
                  <c:v>55</c:v>
                </c:pt>
                <c:pt idx="25">
                  <c:v>93</c:v>
                </c:pt>
                <c:pt idx="26">
                  <c:v>48</c:v>
                </c:pt>
                <c:pt idx="27">
                  <c:v>23</c:v>
                </c:pt>
                <c:pt idx="28">
                  <c:v>48</c:v>
                </c:pt>
                <c:pt idx="29">
                  <c:v>81</c:v>
                </c:pt>
                <c:pt idx="30">
                  <c:v>27</c:v>
                </c:pt>
                <c:pt idx="31">
                  <c:v>95</c:v>
                </c:pt>
                <c:pt idx="32">
                  <c:v>67</c:v>
                </c:pt>
                <c:pt idx="33">
                  <c:v>5</c:v>
                </c:pt>
                <c:pt idx="34">
                  <c:v>21</c:v>
                </c:pt>
              </c:numCache>
            </c:numRef>
          </c:val>
          <c:extLst>
            <c:ext xmlns:c16="http://schemas.microsoft.com/office/drawing/2014/chart" uri="{C3380CC4-5D6E-409C-BE32-E72D297353CC}">
              <c16:uniqueId val="{00000003-6DEF-40B0-A499-4672B2C774D2}"/>
            </c:ext>
          </c:extLst>
        </c:ser>
        <c:ser>
          <c:idx val="4"/>
          <c:order val="4"/>
          <c:tx>
            <c:strRef>
              <c:f>List1!$A$6</c:f>
              <c:strCache>
                <c:ptCount val="1"/>
                <c:pt idx="0">
                  <c:v>Základní + střední škola</c:v>
                </c:pt>
              </c:strCache>
            </c:strRef>
          </c:tx>
          <c:spPr>
            <a:solidFill>
              <a:schemeClr val="accent1">
                <a:lumMod val="60000"/>
                <a:lumOff val="40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List1!$K$6:$AS$6</c:f>
              <c:numCache>
                <c:formatCode>General</c:formatCode>
                <c:ptCount val="35"/>
                <c:pt idx="0">
                  <c:v>0</c:v>
                </c:pt>
                <c:pt idx="1">
                  <c:v>0</c:v>
                </c:pt>
                <c:pt idx="2">
                  <c:v>0</c:v>
                </c:pt>
                <c:pt idx="3">
                  <c:v>0</c:v>
                </c:pt>
                <c:pt idx="4">
                  <c:v>0</c:v>
                </c:pt>
                <c:pt idx="5">
                  <c:v>2</c:v>
                </c:pt>
                <c:pt idx="6">
                  <c:v>2</c:v>
                </c:pt>
                <c:pt idx="7">
                  <c:v>0</c:v>
                </c:pt>
                <c:pt idx="8">
                  <c:v>0</c:v>
                </c:pt>
                <c:pt idx="9">
                  <c:v>0</c:v>
                </c:pt>
                <c:pt idx="10">
                  <c:v>0</c:v>
                </c:pt>
                <c:pt idx="11">
                  <c:v>0</c:v>
                </c:pt>
                <c:pt idx="12">
                  <c:v>0</c:v>
                </c:pt>
                <c:pt idx="13">
                  <c:v>0</c:v>
                </c:pt>
                <c:pt idx="14">
                  <c:v>7</c:v>
                </c:pt>
                <c:pt idx="15">
                  <c:v>11</c:v>
                </c:pt>
                <c:pt idx="16">
                  <c:v>0</c:v>
                </c:pt>
                <c:pt idx="17">
                  <c:v>0</c:v>
                </c:pt>
                <c:pt idx="18">
                  <c:v>0</c:v>
                </c:pt>
                <c:pt idx="19">
                  <c:v>0</c:v>
                </c:pt>
                <c:pt idx="20">
                  <c:v>0</c:v>
                </c:pt>
                <c:pt idx="21">
                  <c:v>0</c:v>
                </c:pt>
                <c:pt idx="22">
                  <c:v>0</c:v>
                </c:pt>
                <c:pt idx="23">
                  <c:v>0</c:v>
                </c:pt>
                <c:pt idx="24">
                  <c:v>1</c:v>
                </c:pt>
                <c:pt idx="25">
                  <c:v>8</c:v>
                </c:pt>
                <c:pt idx="26">
                  <c:v>1</c:v>
                </c:pt>
                <c:pt idx="27">
                  <c:v>0</c:v>
                </c:pt>
                <c:pt idx="28">
                  <c:v>0</c:v>
                </c:pt>
                <c:pt idx="29">
                  <c:v>0</c:v>
                </c:pt>
                <c:pt idx="30">
                  <c:v>0</c:v>
                </c:pt>
                <c:pt idx="31">
                  <c:v>0</c:v>
                </c:pt>
                <c:pt idx="32">
                  <c:v>0</c:v>
                </c:pt>
                <c:pt idx="33">
                  <c:v>0</c:v>
                </c:pt>
                <c:pt idx="34">
                  <c:v>0</c:v>
                </c:pt>
              </c:numCache>
            </c:numRef>
          </c:val>
          <c:extLst>
            <c:ext xmlns:c16="http://schemas.microsoft.com/office/drawing/2014/chart" uri="{C3380CC4-5D6E-409C-BE32-E72D297353CC}">
              <c16:uniqueId val="{00000004-6DEF-40B0-A499-4672B2C774D2}"/>
            </c:ext>
          </c:extLst>
        </c:ser>
        <c:ser>
          <c:idx val="5"/>
          <c:order val="5"/>
          <c:tx>
            <c:strRef>
              <c:f>List1!$A$7</c:f>
              <c:strCache>
                <c:ptCount val="1"/>
                <c:pt idx="0">
                  <c:v>Střední škola</c:v>
                </c:pt>
              </c:strCache>
            </c:strRef>
          </c:tx>
          <c:spPr>
            <a:solidFill>
              <a:schemeClr val="accent4">
                <a:lumMod val="75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List1!$K$7:$AS$7</c:f>
              <c:numCache>
                <c:formatCode>General</c:formatCode>
                <c:ptCount val="35"/>
                <c:pt idx="0">
                  <c:v>0</c:v>
                </c:pt>
                <c:pt idx="1">
                  <c:v>0</c:v>
                </c:pt>
                <c:pt idx="2">
                  <c:v>0</c:v>
                </c:pt>
                <c:pt idx="3">
                  <c:v>0</c:v>
                </c:pt>
                <c:pt idx="4">
                  <c:v>9</c:v>
                </c:pt>
                <c:pt idx="5">
                  <c:v>26</c:v>
                </c:pt>
                <c:pt idx="6">
                  <c:v>0</c:v>
                </c:pt>
                <c:pt idx="7">
                  <c:v>43</c:v>
                </c:pt>
                <c:pt idx="8">
                  <c:v>29</c:v>
                </c:pt>
                <c:pt idx="9">
                  <c:v>0</c:v>
                </c:pt>
                <c:pt idx="10">
                  <c:v>0</c:v>
                </c:pt>
                <c:pt idx="11">
                  <c:v>0</c:v>
                </c:pt>
                <c:pt idx="12">
                  <c:v>0</c:v>
                </c:pt>
                <c:pt idx="13">
                  <c:v>19</c:v>
                </c:pt>
                <c:pt idx="14">
                  <c:v>2</c:v>
                </c:pt>
                <c:pt idx="15">
                  <c:v>0</c:v>
                </c:pt>
                <c:pt idx="16">
                  <c:v>0</c:v>
                </c:pt>
                <c:pt idx="17">
                  <c:v>0</c:v>
                </c:pt>
                <c:pt idx="18">
                  <c:v>0</c:v>
                </c:pt>
                <c:pt idx="19">
                  <c:v>0</c:v>
                </c:pt>
                <c:pt idx="20">
                  <c:v>0</c:v>
                </c:pt>
                <c:pt idx="21">
                  <c:v>0</c:v>
                </c:pt>
                <c:pt idx="22">
                  <c:v>0</c:v>
                </c:pt>
                <c:pt idx="23">
                  <c:v>1</c:v>
                </c:pt>
                <c:pt idx="24">
                  <c:v>0</c:v>
                </c:pt>
                <c:pt idx="25">
                  <c:v>1</c:v>
                </c:pt>
                <c:pt idx="26">
                  <c:v>2</c:v>
                </c:pt>
                <c:pt idx="27">
                  <c:v>1</c:v>
                </c:pt>
                <c:pt idx="28">
                  <c:v>0</c:v>
                </c:pt>
                <c:pt idx="29">
                  <c:v>4</c:v>
                </c:pt>
                <c:pt idx="30">
                  <c:v>70</c:v>
                </c:pt>
                <c:pt idx="31">
                  <c:v>27</c:v>
                </c:pt>
                <c:pt idx="32">
                  <c:v>5</c:v>
                </c:pt>
                <c:pt idx="33">
                  <c:v>16</c:v>
                </c:pt>
                <c:pt idx="34">
                  <c:v>17</c:v>
                </c:pt>
              </c:numCache>
            </c:numRef>
          </c:val>
          <c:extLst>
            <c:ext xmlns:c16="http://schemas.microsoft.com/office/drawing/2014/chart" uri="{C3380CC4-5D6E-409C-BE32-E72D297353CC}">
              <c16:uniqueId val="{00000005-6DEF-40B0-A499-4672B2C774D2}"/>
            </c:ext>
          </c:extLst>
        </c:ser>
        <c:ser>
          <c:idx val="6"/>
          <c:order val="6"/>
          <c:tx>
            <c:strRef>
              <c:f>List1!$A$8</c:f>
              <c:strCache>
                <c:ptCount val="1"/>
                <c:pt idx="0">
                  <c:v>Střední + Vyšší odborná škola</c:v>
                </c:pt>
              </c:strCache>
            </c:strRef>
          </c:tx>
          <c:spPr>
            <a:solidFill>
              <a:schemeClr val="accent4">
                <a:lumMod val="60000"/>
                <a:lumOff val="40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List1!$K$8:$AS$8</c:f>
              <c:numCache>
                <c:formatCode>General</c:formatCode>
                <c:ptCount val="35"/>
                <c:pt idx="0">
                  <c:v>0</c:v>
                </c:pt>
                <c:pt idx="1">
                  <c:v>0</c:v>
                </c:pt>
                <c:pt idx="2">
                  <c:v>0</c:v>
                </c:pt>
                <c:pt idx="3">
                  <c:v>0</c:v>
                </c:pt>
                <c:pt idx="4">
                  <c:v>0</c:v>
                </c:pt>
                <c:pt idx="5">
                  <c:v>21</c:v>
                </c:pt>
                <c:pt idx="6">
                  <c:v>13</c:v>
                </c:pt>
                <c:pt idx="7">
                  <c:v>5</c:v>
                </c:pt>
                <c:pt idx="8">
                  <c:v>2</c:v>
                </c:pt>
                <c:pt idx="9">
                  <c:v>0</c:v>
                </c:pt>
                <c:pt idx="10">
                  <c:v>0</c:v>
                </c:pt>
                <c:pt idx="11">
                  <c:v>0</c:v>
                </c:pt>
                <c:pt idx="12">
                  <c:v>0</c:v>
                </c:pt>
                <c:pt idx="13">
                  <c:v>0</c:v>
                </c:pt>
                <c:pt idx="14">
                  <c:v>0</c:v>
                </c:pt>
                <c:pt idx="15">
                  <c:v>0</c:v>
                </c:pt>
                <c:pt idx="16">
                  <c:v>15</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5</c:v>
                </c:pt>
                <c:pt idx="32">
                  <c:v>0</c:v>
                </c:pt>
                <c:pt idx="33">
                  <c:v>4</c:v>
                </c:pt>
                <c:pt idx="34">
                  <c:v>0</c:v>
                </c:pt>
              </c:numCache>
            </c:numRef>
          </c:val>
          <c:extLst>
            <c:ext xmlns:c16="http://schemas.microsoft.com/office/drawing/2014/chart" uri="{C3380CC4-5D6E-409C-BE32-E72D297353CC}">
              <c16:uniqueId val="{00000006-6DEF-40B0-A499-4672B2C774D2}"/>
            </c:ext>
          </c:extLst>
        </c:ser>
        <c:ser>
          <c:idx val="7"/>
          <c:order val="7"/>
          <c:tx>
            <c:strRef>
              <c:f>List1!$A$9</c:f>
              <c:strCache>
                <c:ptCount val="1"/>
                <c:pt idx="0">
                  <c:v>Vyšší odborná škola</c:v>
                </c:pt>
              </c:strCache>
            </c:strRef>
          </c:tx>
          <c:spPr>
            <a:solidFill>
              <a:schemeClr val="accent4">
                <a:lumMod val="20000"/>
                <a:lumOff val="80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List1!$K$9:$AS$9</c:f>
              <c:numCache>
                <c:formatCode>General</c:formatCode>
                <c:ptCount val="3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3</c:v>
                </c:pt>
                <c:pt idx="28">
                  <c:v>0</c:v>
                </c:pt>
                <c:pt idx="29">
                  <c:v>0</c:v>
                </c:pt>
                <c:pt idx="30">
                  <c:v>0</c:v>
                </c:pt>
                <c:pt idx="31">
                  <c:v>0</c:v>
                </c:pt>
                <c:pt idx="32">
                  <c:v>0</c:v>
                </c:pt>
                <c:pt idx="33">
                  <c:v>0</c:v>
                </c:pt>
                <c:pt idx="34">
                  <c:v>0</c:v>
                </c:pt>
              </c:numCache>
            </c:numRef>
          </c:val>
          <c:extLst>
            <c:ext xmlns:c16="http://schemas.microsoft.com/office/drawing/2014/chart" uri="{C3380CC4-5D6E-409C-BE32-E72D297353CC}">
              <c16:uniqueId val="{00000007-6DEF-40B0-A499-4672B2C774D2}"/>
            </c:ext>
          </c:extLst>
        </c:ser>
        <c:ser>
          <c:idx val="8"/>
          <c:order val="8"/>
          <c:tx>
            <c:strRef>
              <c:f>List1!$A$10</c:f>
              <c:strCache>
                <c:ptCount val="1"/>
                <c:pt idx="0">
                  <c:v>Vysoká škola</c:v>
                </c:pt>
              </c:strCache>
            </c:strRef>
          </c:tx>
          <c:spPr>
            <a:solidFill>
              <a:schemeClr val="bg1">
                <a:lumMod val="50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List1!$K$10:$AS$10</c:f>
              <c:numCache>
                <c:formatCode>General</c:formatCode>
                <c:ptCount val="35"/>
                <c:pt idx="0">
                  <c:v>16</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3</c:v>
                </c:pt>
                <c:pt idx="30">
                  <c:v>0</c:v>
                </c:pt>
                <c:pt idx="31">
                  <c:v>0</c:v>
                </c:pt>
                <c:pt idx="32">
                  <c:v>0</c:v>
                </c:pt>
                <c:pt idx="33">
                  <c:v>5</c:v>
                </c:pt>
                <c:pt idx="34">
                  <c:v>2</c:v>
                </c:pt>
              </c:numCache>
            </c:numRef>
          </c:val>
          <c:extLst>
            <c:ext xmlns:c16="http://schemas.microsoft.com/office/drawing/2014/chart" uri="{C3380CC4-5D6E-409C-BE32-E72D297353CC}">
              <c16:uniqueId val="{00000008-6DEF-40B0-A499-4672B2C774D2}"/>
            </c:ext>
          </c:extLst>
        </c:ser>
        <c:ser>
          <c:idx val="9"/>
          <c:order val="9"/>
          <c:tx>
            <c:strRef>
              <c:f>List1!$A$11</c:f>
              <c:strCache>
                <c:ptCount val="1"/>
                <c:pt idx="0">
                  <c:v>Ostatní</c:v>
                </c:pt>
              </c:strCache>
            </c:strRef>
          </c:tx>
          <c:spPr>
            <a:solidFill>
              <a:schemeClr val="bg2">
                <a:lumMod val="75000"/>
              </a:schemeClr>
            </a:solidFill>
            <a:ln>
              <a:noFill/>
            </a:ln>
            <a:effectLst/>
          </c:spPr>
          <c:invertIfNegative val="0"/>
          <c:cat>
            <c:strRef>
              <c:f>List1!$K$1:$AS$1</c:f>
              <c:strCache>
                <c:ptCount val="35"/>
                <c:pt idx="0">
                  <c:v>2.11.–8.11.</c:v>
                </c:pt>
                <c:pt idx="1">
                  <c:v>9.11.–15.11.</c:v>
                </c:pt>
                <c:pt idx="2">
                  <c:v>16.11.–22.11.</c:v>
                </c:pt>
                <c:pt idx="3">
                  <c:v>23.11.–29.11.</c:v>
                </c:pt>
                <c:pt idx="4">
                  <c:v>30.11.–6.12.</c:v>
                </c:pt>
                <c:pt idx="5">
                  <c:v>7.12.–13.12.</c:v>
                </c:pt>
                <c:pt idx="6">
                  <c:v>14.12.–20.12.</c:v>
                </c:pt>
                <c:pt idx="7">
                  <c:v>21.12.–27.12.</c:v>
                </c:pt>
                <c:pt idx="8">
                  <c:v>28.12.–3.1.</c:v>
                </c:pt>
                <c:pt idx="9">
                  <c:v>4.1.–10.1.</c:v>
                </c:pt>
                <c:pt idx="10">
                  <c:v>11.1.–17.1.</c:v>
                </c:pt>
                <c:pt idx="11">
                  <c:v>18.1.–24.1.</c:v>
                </c:pt>
                <c:pt idx="12">
                  <c:v>25.1.–31.1.</c:v>
                </c:pt>
                <c:pt idx="13">
                  <c:v>1.2.–7.2.</c:v>
                </c:pt>
                <c:pt idx="14">
                  <c:v>8.2.–14.2.</c:v>
                </c:pt>
                <c:pt idx="15">
                  <c:v>15.2.–21.2.</c:v>
                </c:pt>
                <c:pt idx="16">
                  <c:v>22.2.–28.2.</c:v>
                </c:pt>
                <c:pt idx="17">
                  <c:v>1.3.–7.3.</c:v>
                </c:pt>
                <c:pt idx="18">
                  <c:v>8.3.–14.3.</c:v>
                </c:pt>
                <c:pt idx="19">
                  <c:v>15.3.–21.3.</c:v>
                </c:pt>
                <c:pt idx="20">
                  <c:v>22.3.–28.3.</c:v>
                </c:pt>
                <c:pt idx="21">
                  <c:v>29.3.–4.4.</c:v>
                </c:pt>
                <c:pt idx="22">
                  <c:v>5.4.–11.4.</c:v>
                </c:pt>
                <c:pt idx="23">
                  <c:v>12.4.–18.4.</c:v>
                </c:pt>
                <c:pt idx="24">
                  <c:v>19.4.–25.4.</c:v>
                </c:pt>
                <c:pt idx="25">
                  <c:v>26.4.–2.5.</c:v>
                </c:pt>
                <c:pt idx="26">
                  <c:v>3.5.–9.5.</c:v>
                </c:pt>
                <c:pt idx="27">
                  <c:v>10.5.–16.5.</c:v>
                </c:pt>
                <c:pt idx="28">
                  <c:v>17.5.–23.5.</c:v>
                </c:pt>
                <c:pt idx="29">
                  <c:v>24.5.–30.5.</c:v>
                </c:pt>
                <c:pt idx="30">
                  <c:v>7.6.–13.6.</c:v>
                </c:pt>
                <c:pt idx="31">
                  <c:v>7.6.–13.6.</c:v>
                </c:pt>
                <c:pt idx="32">
                  <c:v>14.6.–20.6.</c:v>
                </c:pt>
                <c:pt idx="33">
                  <c:v>21.6.–27.6.</c:v>
                </c:pt>
                <c:pt idx="34">
                  <c:v>28.6.–3.7.</c:v>
                </c:pt>
              </c:strCache>
            </c:strRef>
          </c:cat>
          <c:val>
            <c:numRef>
              <c:f>List1!$K$11:$AS$11</c:f>
              <c:numCache>
                <c:formatCode>General</c:formatCode>
                <c:ptCount val="35"/>
                <c:pt idx="0">
                  <c:v>0</c:v>
                </c:pt>
                <c:pt idx="1">
                  <c:v>0</c:v>
                </c:pt>
                <c:pt idx="2">
                  <c:v>0</c:v>
                </c:pt>
                <c:pt idx="3">
                  <c:v>0</c:v>
                </c:pt>
                <c:pt idx="4">
                  <c:v>0</c:v>
                </c:pt>
                <c:pt idx="5">
                  <c:v>0</c:v>
                </c:pt>
                <c:pt idx="6">
                  <c:v>0</c:v>
                </c:pt>
                <c:pt idx="7">
                  <c:v>2</c:v>
                </c:pt>
                <c:pt idx="8">
                  <c:v>0</c:v>
                </c:pt>
                <c:pt idx="9">
                  <c:v>0</c:v>
                </c:pt>
                <c:pt idx="10">
                  <c:v>44</c:v>
                </c:pt>
                <c:pt idx="11">
                  <c:v>0</c:v>
                </c:pt>
                <c:pt idx="12">
                  <c:v>9</c:v>
                </c:pt>
                <c:pt idx="13">
                  <c:v>0</c:v>
                </c:pt>
                <c:pt idx="14">
                  <c:v>8</c:v>
                </c:pt>
                <c:pt idx="15">
                  <c:v>2</c:v>
                </c:pt>
                <c:pt idx="16">
                  <c:v>16</c:v>
                </c:pt>
                <c:pt idx="17">
                  <c:v>1</c:v>
                </c:pt>
                <c:pt idx="18">
                  <c:v>0</c:v>
                </c:pt>
                <c:pt idx="19">
                  <c:v>0</c:v>
                </c:pt>
                <c:pt idx="20">
                  <c:v>0</c:v>
                </c:pt>
                <c:pt idx="21">
                  <c:v>3</c:v>
                </c:pt>
                <c:pt idx="22">
                  <c:v>2</c:v>
                </c:pt>
                <c:pt idx="23">
                  <c:v>0</c:v>
                </c:pt>
                <c:pt idx="24">
                  <c:v>0</c:v>
                </c:pt>
                <c:pt idx="25">
                  <c:v>0</c:v>
                </c:pt>
                <c:pt idx="26">
                  <c:v>0</c:v>
                </c:pt>
                <c:pt idx="27">
                  <c:v>0</c:v>
                </c:pt>
                <c:pt idx="28">
                  <c:v>0</c:v>
                </c:pt>
                <c:pt idx="29">
                  <c:v>0</c:v>
                </c:pt>
                <c:pt idx="30">
                  <c:v>0</c:v>
                </c:pt>
                <c:pt idx="31">
                  <c:v>0</c:v>
                </c:pt>
                <c:pt idx="32">
                  <c:v>0</c:v>
                </c:pt>
                <c:pt idx="33">
                  <c:v>0</c:v>
                </c:pt>
                <c:pt idx="34">
                  <c:v>0</c:v>
                </c:pt>
              </c:numCache>
            </c:numRef>
          </c:val>
          <c:extLst>
            <c:ext xmlns:c16="http://schemas.microsoft.com/office/drawing/2014/chart" uri="{C3380CC4-5D6E-409C-BE32-E72D297353CC}">
              <c16:uniqueId val="{00000009-6DEF-40B0-A499-4672B2C774D2}"/>
            </c:ext>
          </c:extLst>
        </c:ser>
        <c:dLbls>
          <c:showLegendKey val="0"/>
          <c:showVal val="0"/>
          <c:showCatName val="0"/>
          <c:showSerName val="0"/>
          <c:showPercent val="0"/>
          <c:showBubbleSize val="0"/>
        </c:dLbls>
        <c:gapWidth val="50"/>
        <c:overlap val="10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3600000" spcFirstLastPara="1" vertOverflow="ellipsis" wrap="square" anchor="ctr" anchorCtr="1"/>
          <a:lstStyle/>
          <a:p>
            <a:pPr>
              <a:defRPr sz="11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94149648"/>
        <c:crosses val="autoZero"/>
        <c:auto val="1"/>
        <c:lblAlgn val="ctr"/>
        <c:lblOffset val="100"/>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88445264"/>
        <c:crosses val="autoZero"/>
        <c:crossBetween val="between"/>
        <c:majorUnit val="100"/>
      </c:valAx>
      <c:spPr>
        <a:noFill/>
        <a:ln>
          <a:noFill/>
        </a:ln>
        <a:effectLst/>
      </c:spPr>
    </c:plotArea>
    <c:legend>
      <c:legendPos val="r"/>
      <c:layout>
        <c:manualLayout>
          <c:xMode val="edge"/>
          <c:yMode val="edge"/>
          <c:x val="0.76240753554230933"/>
          <c:y val="3.3173697993799545E-2"/>
          <c:w val="0.2375924644576905"/>
          <c:h val="0.9332665407402257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200259161526445E-2"/>
          <c:y val="4.7634439213742094E-2"/>
          <c:w val="0.94059218467024752"/>
          <c:h val="0.77867198701976614"/>
        </c:manualLayout>
      </c:layout>
      <c:barChart>
        <c:barDir val="col"/>
        <c:grouping val="clustered"/>
        <c:varyColors val="0"/>
        <c:ser>
          <c:idx val="0"/>
          <c:order val="0"/>
          <c:tx>
            <c:strRef>
              <c:f>List1!$A$2</c:f>
              <c:strCache>
                <c:ptCount val="1"/>
                <c:pt idx="0">
                  <c:v>osoby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List1!$B$1:$BK$1</c:f>
              <c:strCache>
                <c:ptCount val="62"/>
                <c:pt idx="0">
                  <c:v>27.4.–3.5.</c:v>
                </c:pt>
                <c:pt idx="1">
                  <c:v>4.5.–10.5.</c:v>
                </c:pt>
                <c:pt idx="2">
                  <c:v>11.5.–17.5.</c:v>
                </c:pt>
                <c:pt idx="3">
                  <c:v>18.5.–24.5.</c:v>
                </c:pt>
                <c:pt idx="4">
                  <c:v>25.5.–31.5.</c:v>
                </c:pt>
                <c:pt idx="5">
                  <c:v>1.6.–7.6.</c:v>
                </c:pt>
                <c:pt idx="6">
                  <c:v>8.6.–14.6.</c:v>
                </c:pt>
                <c:pt idx="7">
                  <c:v>15.6.–21.6.</c:v>
                </c:pt>
                <c:pt idx="8">
                  <c:v>22.6.–28.6.</c:v>
                </c:pt>
                <c:pt idx="9">
                  <c:v>29.6.–5.7.</c:v>
                </c:pt>
                <c:pt idx="10">
                  <c:v>6.7.–12.7.</c:v>
                </c:pt>
                <c:pt idx="11">
                  <c:v>13.7.–19.7.</c:v>
                </c:pt>
                <c:pt idx="12">
                  <c:v>20.7.–26.7.</c:v>
                </c:pt>
                <c:pt idx="13">
                  <c:v>27.7.–2.8.</c:v>
                </c:pt>
                <c:pt idx="14">
                  <c:v>3.8.–9.8.</c:v>
                </c:pt>
                <c:pt idx="15">
                  <c:v>10.8.–16.8.</c:v>
                </c:pt>
                <c:pt idx="16">
                  <c:v>17.8.–23.8.</c:v>
                </c:pt>
                <c:pt idx="17">
                  <c:v>24.8.–30.8.</c:v>
                </c:pt>
                <c:pt idx="18">
                  <c:v>31.8.–6.9.</c:v>
                </c:pt>
                <c:pt idx="19">
                  <c:v>7.9.–13.9.</c:v>
                </c:pt>
                <c:pt idx="20">
                  <c:v>14.9.–20.9.</c:v>
                </c:pt>
                <c:pt idx="21">
                  <c:v>21.9.–27.9.</c:v>
                </c:pt>
                <c:pt idx="22">
                  <c:v>28.9.–4.10.</c:v>
                </c:pt>
                <c:pt idx="23">
                  <c:v>5.10.–11.10.</c:v>
                </c:pt>
                <c:pt idx="24">
                  <c:v>12.10.–18.10.</c:v>
                </c:pt>
                <c:pt idx="25">
                  <c:v>19.10.–25.10.</c:v>
                </c:pt>
                <c:pt idx="26">
                  <c:v>26.10.–1.11.</c:v>
                </c:pt>
                <c:pt idx="27">
                  <c:v>2.11.–8.11.</c:v>
                </c:pt>
                <c:pt idx="28">
                  <c:v>9.11.–15.11.</c:v>
                </c:pt>
                <c:pt idx="29">
                  <c:v>16.11.–22.11.</c:v>
                </c:pt>
                <c:pt idx="30">
                  <c:v>23.11.–29.11.</c:v>
                </c:pt>
                <c:pt idx="31">
                  <c:v>30.11.–6.12.</c:v>
                </c:pt>
                <c:pt idx="32">
                  <c:v>7.12.–13.12.</c:v>
                </c:pt>
                <c:pt idx="33">
                  <c:v>14.12.–20.12.</c:v>
                </c:pt>
                <c:pt idx="34">
                  <c:v>21.12.–27.12.</c:v>
                </c:pt>
                <c:pt idx="35">
                  <c:v>28.12.–3.1.</c:v>
                </c:pt>
                <c:pt idx="36">
                  <c:v>4.1.–10.1.</c:v>
                </c:pt>
                <c:pt idx="37">
                  <c:v>11.1.–17.1.</c:v>
                </c:pt>
                <c:pt idx="38">
                  <c:v>18.1.–24.1.</c:v>
                </c:pt>
                <c:pt idx="39">
                  <c:v>25.1.–31.1.</c:v>
                </c:pt>
                <c:pt idx="40">
                  <c:v>1.2.–7.2.</c:v>
                </c:pt>
                <c:pt idx="41">
                  <c:v>8.2.–14.2.</c:v>
                </c:pt>
                <c:pt idx="42">
                  <c:v>15.2.–21.2.</c:v>
                </c:pt>
                <c:pt idx="43">
                  <c:v>22.2.–28.2.</c:v>
                </c:pt>
                <c:pt idx="44">
                  <c:v>1.3.–7.3.</c:v>
                </c:pt>
                <c:pt idx="45">
                  <c:v>8.3.–14.3.</c:v>
                </c:pt>
                <c:pt idx="46">
                  <c:v>15.3.–21.3.</c:v>
                </c:pt>
                <c:pt idx="47">
                  <c:v>22.3.–28.3.</c:v>
                </c:pt>
                <c:pt idx="48">
                  <c:v>29.3.–4.4.</c:v>
                </c:pt>
                <c:pt idx="49">
                  <c:v>5.4.–11.4.</c:v>
                </c:pt>
                <c:pt idx="50">
                  <c:v>12.4.–18.4.</c:v>
                </c:pt>
                <c:pt idx="51">
                  <c:v>19.4.–25.4.</c:v>
                </c:pt>
                <c:pt idx="52">
                  <c:v>26.4.–2.5.</c:v>
                </c:pt>
                <c:pt idx="53">
                  <c:v>3.5.–9.5.</c:v>
                </c:pt>
                <c:pt idx="54">
                  <c:v>10.5.–16.5.</c:v>
                </c:pt>
                <c:pt idx="55">
                  <c:v>17.5.–23.5.</c:v>
                </c:pt>
                <c:pt idx="56">
                  <c:v>24.5.–30.5.</c:v>
                </c:pt>
                <c:pt idx="57">
                  <c:v>31.5.–6.6.</c:v>
                </c:pt>
                <c:pt idx="58">
                  <c:v>7.6.–13.6.</c:v>
                </c:pt>
                <c:pt idx="59">
                  <c:v>14.6.–20.6.</c:v>
                </c:pt>
                <c:pt idx="60">
                  <c:v>21.6.–27.6.</c:v>
                </c:pt>
                <c:pt idx="61">
                  <c:v>28.6.–3.7.</c:v>
                </c:pt>
              </c:strCache>
            </c:strRef>
          </c:cat>
          <c:val>
            <c:numRef>
              <c:f>List1!$B$2:$BK$2</c:f>
              <c:numCache>
                <c:formatCode>General</c:formatCode>
                <c:ptCount val="62"/>
                <c:pt idx="0">
                  <c:v>0</c:v>
                </c:pt>
                <c:pt idx="1">
                  <c:v>0</c:v>
                </c:pt>
                <c:pt idx="2">
                  <c:v>0</c:v>
                </c:pt>
                <c:pt idx="3">
                  <c:v>2</c:v>
                </c:pt>
                <c:pt idx="4">
                  <c:v>0</c:v>
                </c:pt>
                <c:pt idx="5">
                  <c:v>8</c:v>
                </c:pt>
                <c:pt idx="6">
                  <c:v>8</c:v>
                </c:pt>
                <c:pt idx="7">
                  <c:v>3</c:v>
                </c:pt>
                <c:pt idx="8">
                  <c:v>26</c:v>
                </c:pt>
                <c:pt idx="9">
                  <c:v>2</c:v>
                </c:pt>
                <c:pt idx="10">
                  <c:v>0</c:v>
                </c:pt>
                <c:pt idx="11">
                  <c:v>0</c:v>
                </c:pt>
                <c:pt idx="12">
                  <c:v>0</c:v>
                </c:pt>
                <c:pt idx="13">
                  <c:v>0</c:v>
                </c:pt>
                <c:pt idx="14">
                  <c:v>1</c:v>
                </c:pt>
                <c:pt idx="15">
                  <c:v>1</c:v>
                </c:pt>
                <c:pt idx="16">
                  <c:v>0</c:v>
                </c:pt>
                <c:pt idx="17">
                  <c:v>19</c:v>
                </c:pt>
                <c:pt idx="18">
                  <c:v>135</c:v>
                </c:pt>
                <c:pt idx="19">
                  <c:v>800</c:v>
                </c:pt>
                <c:pt idx="20">
                  <c:v>711</c:v>
                </c:pt>
                <c:pt idx="21">
                  <c:v>363</c:v>
                </c:pt>
                <c:pt idx="22">
                  <c:v>411</c:v>
                </c:pt>
                <c:pt idx="23">
                  <c:v>423</c:v>
                </c:pt>
                <c:pt idx="24">
                  <c:v>120</c:v>
                </c:pt>
                <c:pt idx="25">
                  <c:v>352</c:v>
                </c:pt>
                <c:pt idx="26">
                  <c:v>263</c:v>
                </c:pt>
                <c:pt idx="27">
                  <c:v>97</c:v>
                </c:pt>
                <c:pt idx="28">
                  <c:v>88</c:v>
                </c:pt>
                <c:pt idx="29">
                  <c:v>145</c:v>
                </c:pt>
                <c:pt idx="30">
                  <c:v>96</c:v>
                </c:pt>
                <c:pt idx="31">
                  <c:v>137</c:v>
                </c:pt>
                <c:pt idx="32">
                  <c:v>482</c:v>
                </c:pt>
                <c:pt idx="33">
                  <c:v>323</c:v>
                </c:pt>
                <c:pt idx="34">
                  <c:v>123</c:v>
                </c:pt>
                <c:pt idx="35">
                  <c:v>242</c:v>
                </c:pt>
                <c:pt idx="36">
                  <c:v>24</c:v>
                </c:pt>
                <c:pt idx="37">
                  <c:v>336</c:v>
                </c:pt>
                <c:pt idx="38">
                  <c:v>334</c:v>
                </c:pt>
                <c:pt idx="39">
                  <c:v>418</c:v>
                </c:pt>
                <c:pt idx="40">
                  <c:v>359</c:v>
                </c:pt>
                <c:pt idx="41">
                  <c:v>723</c:v>
                </c:pt>
                <c:pt idx="42">
                  <c:v>1528</c:v>
                </c:pt>
                <c:pt idx="43">
                  <c:v>1193</c:v>
                </c:pt>
                <c:pt idx="44">
                  <c:v>657</c:v>
                </c:pt>
                <c:pt idx="45">
                  <c:v>154</c:v>
                </c:pt>
                <c:pt idx="46">
                  <c:v>196</c:v>
                </c:pt>
                <c:pt idx="47">
                  <c:v>19</c:v>
                </c:pt>
                <c:pt idx="48">
                  <c:v>30</c:v>
                </c:pt>
                <c:pt idx="49">
                  <c:v>9</c:v>
                </c:pt>
                <c:pt idx="50">
                  <c:v>28</c:v>
                </c:pt>
                <c:pt idx="51">
                  <c:v>134</c:v>
                </c:pt>
                <c:pt idx="52">
                  <c:v>163</c:v>
                </c:pt>
                <c:pt idx="53">
                  <c:v>132</c:v>
                </c:pt>
                <c:pt idx="54">
                  <c:v>88</c:v>
                </c:pt>
                <c:pt idx="55">
                  <c:v>102</c:v>
                </c:pt>
                <c:pt idx="56">
                  <c:v>136</c:v>
                </c:pt>
                <c:pt idx="57">
                  <c:v>132</c:v>
                </c:pt>
                <c:pt idx="58">
                  <c:v>134</c:v>
                </c:pt>
                <c:pt idx="59">
                  <c:v>78</c:v>
                </c:pt>
                <c:pt idx="60">
                  <c:v>43</c:v>
                </c:pt>
                <c:pt idx="61">
                  <c:v>59</c:v>
                </c:pt>
              </c:numCache>
            </c:numRef>
          </c:val>
          <c:extLst>
            <c:ext xmlns:c16="http://schemas.microsoft.com/office/drawing/2014/chart" uri="{C3380CC4-5D6E-409C-BE32-E72D297353CC}">
              <c16:uniqueId val="{00000000-007F-49E9-803B-1728AA69F504}"/>
            </c:ext>
          </c:extLst>
        </c:ser>
        <c:dLbls>
          <c:showLegendKey val="0"/>
          <c:showVal val="0"/>
          <c:showCatName val="0"/>
          <c:showSerName val="0"/>
          <c:showPercent val="0"/>
          <c:showBubbleSize val="0"/>
        </c:dLbls>
        <c:gapWidth val="50"/>
        <c:axId val="488445264"/>
        <c:axId val="494149648"/>
      </c:barChart>
      <c:catAx>
        <c:axId val="4884452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05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94149648"/>
        <c:crosses val="autoZero"/>
        <c:auto val="1"/>
        <c:lblAlgn val="ctr"/>
        <c:lblOffset val="100"/>
        <c:tickLblSkip val="1"/>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884452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184940084746107E-2"/>
          <c:y val="0.10284706697032198"/>
          <c:w val="0.94002918815425529"/>
          <c:h val="0.56701397490963479"/>
        </c:manualLayout>
      </c:layout>
      <c:barChart>
        <c:barDir val="col"/>
        <c:grouping val="clustered"/>
        <c:varyColors val="0"/>
        <c:ser>
          <c:idx val="0"/>
          <c:order val="0"/>
          <c:tx>
            <c:strRef>
              <c:f>List1!$A$2</c:f>
              <c:strCache>
                <c:ptCount val="1"/>
                <c:pt idx="0">
                  <c:v>osoby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60</c:v>
                </c:pt>
                <c:pt idx="1">
                  <c:v>84</c:v>
                </c:pt>
                <c:pt idx="2">
                  <c:v>98</c:v>
                </c:pt>
                <c:pt idx="3">
                  <c:v>46</c:v>
                </c:pt>
                <c:pt idx="4">
                  <c:v>42</c:v>
                </c:pt>
                <c:pt idx="5">
                  <c:v>73</c:v>
                </c:pt>
                <c:pt idx="6">
                  <c:v>64</c:v>
                </c:pt>
                <c:pt idx="7">
                  <c:v>117</c:v>
                </c:pt>
                <c:pt idx="8">
                  <c:v>178</c:v>
                </c:pt>
                <c:pt idx="9">
                  <c:v>81</c:v>
                </c:pt>
                <c:pt idx="10">
                  <c:v>88</c:v>
                </c:pt>
                <c:pt idx="11">
                  <c:v>128</c:v>
                </c:pt>
                <c:pt idx="12">
                  <c:v>78</c:v>
                </c:pt>
                <c:pt idx="13">
                  <c:v>95</c:v>
                </c:pt>
                <c:pt idx="14">
                  <c:v>212</c:v>
                </c:pt>
                <c:pt idx="15">
                  <c:v>176</c:v>
                </c:pt>
                <c:pt idx="16">
                  <c:v>61</c:v>
                </c:pt>
                <c:pt idx="17">
                  <c:v>143</c:v>
                </c:pt>
                <c:pt idx="18">
                  <c:v>21</c:v>
                </c:pt>
                <c:pt idx="19">
                  <c:v>225</c:v>
                </c:pt>
                <c:pt idx="20">
                  <c:v>252</c:v>
                </c:pt>
                <c:pt idx="21">
                  <c:v>321</c:v>
                </c:pt>
                <c:pt idx="22">
                  <c:v>259</c:v>
                </c:pt>
                <c:pt idx="23">
                  <c:v>505</c:v>
                </c:pt>
                <c:pt idx="24">
                  <c:v>1118</c:v>
                </c:pt>
                <c:pt idx="25">
                  <c:v>954</c:v>
                </c:pt>
                <c:pt idx="26">
                  <c:v>471</c:v>
                </c:pt>
                <c:pt idx="27">
                  <c:v>119</c:v>
                </c:pt>
                <c:pt idx="28">
                  <c:v>175</c:v>
                </c:pt>
                <c:pt idx="29">
                  <c:v>10</c:v>
                </c:pt>
                <c:pt idx="30">
                  <c:v>18</c:v>
                </c:pt>
                <c:pt idx="31">
                  <c:v>2</c:v>
                </c:pt>
                <c:pt idx="32">
                  <c:v>12</c:v>
                </c:pt>
                <c:pt idx="33">
                  <c:v>78</c:v>
                </c:pt>
                <c:pt idx="34">
                  <c:v>61</c:v>
                </c:pt>
                <c:pt idx="35">
                  <c:v>81</c:v>
                </c:pt>
                <c:pt idx="36">
                  <c:v>61</c:v>
                </c:pt>
                <c:pt idx="37">
                  <c:v>54</c:v>
                </c:pt>
                <c:pt idx="38">
                  <c:v>48</c:v>
                </c:pt>
                <c:pt idx="39">
                  <c:v>35</c:v>
                </c:pt>
                <c:pt idx="40">
                  <c:v>7</c:v>
                </c:pt>
                <c:pt idx="41">
                  <c:v>6</c:v>
                </c:pt>
                <c:pt idx="42">
                  <c:v>12</c:v>
                </c:pt>
                <c:pt idx="43">
                  <c:v>0</c:v>
                </c:pt>
              </c:numCache>
            </c:numRef>
          </c:val>
          <c:extLst>
            <c:ext xmlns:c16="http://schemas.microsoft.com/office/drawing/2014/chart" uri="{C3380CC4-5D6E-409C-BE32-E72D297353CC}">
              <c16:uniqueId val="{00000000-BBBE-42E0-ABC7-6927C7423DA3}"/>
            </c:ext>
          </c:extLst>
        </c:ser>
        <c:dLbls>
          <c:showLegendKey val="0"/>
          <c:showVal val="0"/>
          <c:showCatName val="0"/>
          <c:showSerName val="0"/>
          <c:showPercent val="0"/>
          <c:showBubbleSize val="0"/>
        </c:dLbls>
        <c:gapWidth val="5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cs-CZ"/>
          </a:p>
        </c:txPr>
        <c:crossAx val="494149648"/>
        <c:crosses val="autoZero"/>
        <c:auto val="1"/>
        <c:lblAlgn val="ctr"/>
        <c:lblOffset val="100"/>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cs-CZ"/>
          </a:p>
        </c:txPr>
        <c:crossAx val="4884452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184940084746107E-2"/>
          <c:y val="0.10284706697032198"/>
          <c:w val="0.94002918815425529"/>
          <c:h val="0.56701397490963479"/>
        </c:manualLayout>
      </c:layout>
      <c:barChart>
        <c:barDir val="col"/>
        <c:grouping val="clustered"/>
        <c:varyColors val="0"/>
        <c:ser>
          <c:idx val="0"/>
          <c:order val="0"/>
          <c:tx>
            <c:strRef>
              <c:f>List1!$A$2</c:f>
              <c:strCache>
                <c:ptCount val="1"/>
                <c:pt idx="0">
                  <c:v>osoby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46</c:v>
                </c:pt>
                <c:pt idx="1">
                  <c:v>365</c:v>
                </c:pt>
                <c:pt idx="2">
                  <c:v>331</c:v>
                </c:pt>
                <c:pt idx="3">
                  <c:v>203</c:v>
                </c:pt>
                <c:pt idx="4">
                  <c:v>134</c:v>
                </c:pt>
                <c:pt idx="5">
                  <c:v>191</c:v>
                </c:pt>
                <c:pt idx="6">
                  <c:v>24</c:v>
                </c:pt>
                <c:pt idx="7">
                  <c:v>181</c:v>
                </c:pt>
                <c:pt idx="8">
                  <c:v>67</c:v>
                </c:pt>
                <c:pt idx="9">
                  <c:v>0</c:v>
                </c:pt>
                <c:pt idx="10">
                  <c:v>0</c:v>
                </c:pt>
                <c:pt idx="11">
                  <c:v>17</c:v>
                </c:pt>
                <c:pt idx="12">
                  <c:v>18</c:v>
                </c:pt>
                <c:pt idx="13">
                  <c:v>33</c:v>
                </c:pt>
                <c:pt idx="14">
                  <c:v>223</c:v>
                </c:pt>
                <c:pt idx="15">
                  <c:v>134</c:v>
                </c:pt>
                <c:pt idx="16">
                  <c:v>12</c:v>
                </c:pt>
                <c:pt idx="17">
                  <c:v>68</c:v>
                </c:pt>
                <c:pt idx="18">
                  <c:v>3</c:v>
                </c:pt>
                <c:pt idx="19">
                  <c:v>67</c:v>
                </c:pt>
                <c:pt idx="20">
                  <c:v>82</c:v>
                </c:pt>
                <c:pt idx="21">
                  <c:v>88</c:v>
                </c:pt>
                <c:pt idx="22">
                  <c:v>81</c:v>
                </c:pt>
                <c:pt idx="23">
                  <c:v>208</c:v>
                </c:pt>
                <c:pt idx="24">
                  <c:v>408</c:v>
                </c:pt>
                <c:pt idx="25">
                  <c:v>208</c:v>
                </c:pt>
                <c:pt idx="26">
                  <c:v>185</c:v>
                </c:pt>
                <c:pt idx="27">
                  <c:v>35</c:v>
                </c:pt>
                <c:pt idx="28">
                  <c:v>21</c:v>
                </c:pt>
                <c:pt idx="29">
                  <c:v>9</c:v>
                </c:pt>
                <c:pt idx="30">
                  <c:v>9</c:v>
                </c:pt>
                <c:pt idx="31">
                  <c:v>5</c:v>
                </c:pt>
                <c:pt idx="32">
                  <c:v>15</c:v>
                </c:pt>
                <c:pt idx="33">
                  <c:v>56</c:v>
                </c:pt>
                <c:pt idx="34">
                  <c:v>101</c:v>
                </c:pt>
                <c:pt idx="35">
                  <c:v>49</c:v>
                </c:pt>
                <c:pt idx="36">
                  <c:v>23</c:v>
                </c:pt>
                <c:pt idx="37">
                  <c:v>48</c:v>
                </c:pt>
                <c:pt idx="38">
                  <c:v>81</c:v>
                </c:pt>
                <c:pt idx="39">
                  <c:v>27</c:v>
                </c:pt>
                <c:pt idx="40">
                  <c:v>95</c:v>
                </c:pt>
                <c:pt idx="41">
                  <c:v>67</c:v>
                </c:pt>
                <c:pt idx="42">
                  <c:v>5</c:v>
                </c:pt>
                <c:pt idx="43">
                  <c:v>21</c:v>
                </c:pt>
              </c:numCache>
            </c:numRef>
          </c:val>
          <c:extLst>
            <c:ext xmlns:c16="http://schemas.microsoft.com/office/drawing/2014/chart" uri="{C3380CC4-5D6E-409C-BE32-E72D297353CC}">
              <c16:uniqueId val="{00000000-BBBE-42E0-ABC7-6927C7423DA3}"/>
            </c:ext>
          </c:extLst>
        </c:ser>
        <c:dLbls>
          <c:showLegendKey val="0"/>
          <c:showVal val="0"/>
          <c:showCatName val="0"/>
          <c:showSerName val="0"/>
          <c:showPercent val="0"/>
          <c:showBubbleSize val="0"/>
        </c:dLbls>
        <c:gapWidth val="5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cs-CZ"/>
          </a:p>
        </c:txPr>
        <c:crossAx val="494149648"/>
        <c:crosses val="autoZero"/>
        <c:auto val="1"/>
        <c:lblAlgn val="ctr"/>
        <c:lblOffset val="100"/>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cs-CZ"/>
          </a:p>
        </c:txPr>
        <c:crossAx val="4884452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184940084746107E-2"/>
          <c:y val="0.10284706697032198"/>
          <c:w val="0.94002918815425529"/>
          <c:h val="0.56701397490963479"/>
        </c:manualLayout>
      </c:layout>
      <c:barChart>
        <c:barDir val="col"/>
        <c:grouping val="clustered"/>
        <c:varyColors val="0"/>
        <c:ser>
          <c:idx val="0"/>
          <c:order val="0"/>
          <c:tx>
            <c:strRef>
              <c:f>List1!$A$2</c:f>
              <c:strCache>
                <c:ptCount val="1"/>
                <c:pt idx="0">
                  <c:v>osoby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29</c:v>
                </c:pt>
                <c:pt idx="1">
                  <c:v>297</c:v>
                </c:pt>
                <c:pt idx="2">
                  <c:v>281</c:v>
                </c:pt>
                <c:pt idx="3">
                  <c:v>114</c:v>
                </c:pt>
                <c:pt idx="4">
                  <c:v>174</c:v>
                </c:pt>
                <c:pt idx="5">
                  <c:v>123</c:v>
                </c:pt>
                <c:pt idx="6">
                  <c:v>22</c:v>
                </c:pt>
                <c:pt idx="7">
                  <c:v>45</c:v>
                </c:pt>
                <c:pt idx="8">
                  <c:v>16</c:v>
                </c:pt>
                <c:pt idx="9">
                  <c:v>0</c:v>
                </c:pt>
                <c:pt idx="10">
                  <c:v>0</c:v>
                </c:pt>
                <c:pt idx="11">
                  <c:v>0</c:v>
                </c:pt>
                <c:pt idx="12">
                  <c:v>0</c:v>
                </c:pt>
                <c:pt idx="13">
                  <c:v>9</c:v>
                </c:pt>
                <c:pt idx="14">
                  <c:v>47</c:v>
                </c:pt>
                <c:pt idx="15">
                  <c:v>13</c:v>
                </c:pt>
                <c:pt idx="16">
                  <c:v>48</c:v>
                </c:pt>
                <c:pt idx="17">
                  <c:v>31</c:v>
                </c:pt>
                <c:pt idx="18">
                  <c:v>0</c:v>
                </c:pt>
                <c:pt idx="19">
                  <c:v>0</c:v>
                </c:pt>
                <c:pt idx="20">
                  <c:v>0</c:v>
                </c:pt>
                <c:pt idx="21">
                  <c:v>0</c:v>
                </c:pt>
                <c:pt idx="22">
                  <c:v>19</c:v>
                </c:pt>
                <c:pt idx="23">
                  <c:v>2</c:v>
                </c:pt>
                <c:pt idx="24">
                  <c:v>0</c:v>
                </c:pt>
                <c:pt idx="25">
                  <c:v>15</c:v>
                </c:pt>
                <c:pt idx="26">
                  <c:v>0</c:v>
                </c:pt>
                <c:pt idx="27">
                  <c:v>0</c:v>
                </c:pt>
                <c:pt idx="28">
                  <c:v>0</c:v>
                </c:pt>
                <c:pt idx="29">
                  <c:v>0</c:v>
                </c:pt>
                <c:pt idx="30">
                  <c:v>0</c:v>
                </c:pt>
                <c:pt idx="31">
                  <c:v>0</c:v>
                </c:pt>
                <c:pt idx="32">
                  <c:v>1</c:v>
                </c:pt>
                <c:pt idx="33">
                  <c:v>0</c:v>
                </c:pt>
                <c:pt idx="34">
                  <c:v>1</c:v>
                </c:pt>
                <c:pt idx="35">
                  <c:v>2</c:v>
                </c:pt>
                <c:pt idx="36">
                  <c:v>1</c:v>
                </c:pt>
                <c:pt idx="37">
                  <c:v>0</c:v>
                </c:pt>
                <c:pt idx="38">
                  <c:v>4</c:v>
                </c:pt>
                <c:pt idx="39">
                  <c:v>70</c:v>
                </c:pt>
                <c:pt idx="40">
                  <c:v>32</c:v>
                </c:pt>
                <c:pt idx="41">
                  <c:v>5</c:v>
                </c:pt>
                <c:pt idx="42">
                  <c:v>20</c:v>
                </c:pt>
                <c:pt idx="43">
                  <c:v>17</c:v>
                </c:pt>
              </c:numCache>
            </c:numRef>
          </c:val>
          <c:extLst>
            <c:ext xmlns:c16="http://schemas.microsoft.com/office/drawing/2014/chart" uri="{C3380CC4-5D6E-409C-BE32-E72D297353CC}">
              <c16:uniqueId val="{00000000-BBBE-42E0-ABC7-6927C7423DA3}"/>
            </c:ext>
          </c:extLst>
        </c:ser>
        <c:dLbls>
          <c:showLegendKey val="0"/>
          <c:showVal val="0"/>
          <c:showCatName val="0"/>
          <c:showSerName val="0"/>
          <c:showPercent val="0"/>
          <c:showBubbleSize val="0"/>
        </c:dLbls>
        <c:gapWidth val="5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cs-CZ"/>
          </a:p>
        </c:txPr>
        <c:crossAx val="494149648"/>
        <c:crosses val="autoZero"/>
        <c:auto val="1"/>
        <c:lblAlgn val="ctr"/>
        <c:lblOffset val="100"/>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cs-CZ"/>
          </a:p>
        </c:txPr>
        <c:crossAx val="4884452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4695256064013306"/>
          <c:y val="6.3054229611496343E-2"/>
          <c:w val="0.50395194024861023"/>
          <c:h val="0.91717732257132245"/>
        </c:manualLayout>
      </c:layout>
      <c:barChart>
        <c:barDir val="bar"/>
        <c:grouping val="clustered"/>
        <c:varyColors val="0"/>
        <c:ser>
          <c:idx val="0"/>
          <c:order val="0"/>
          <c:tx>
            <c:strRef>
              <c:f>List1!$B$1</c:f>
              <c:strCache>
                <c:ptCount val="1"/>
                <c:pt idx="0">
                  <c:v>1.9.-13.10. (43 dní)</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List1!$B$2:$B$10</c:f>
              <c:numCache>
                <c:formatCode>General</c:formatCode>
                <c:ptCount val="9"/>
                <c:pt idx="0">
                  <c:v>33.534880000000001</c:v>
                </c:pt>
                <c:pt idx="1">
                  <c:v>30.930230000000002</c:v>
                </c:pt>
                <c:pt idx="2">
                  <c:v>2.9302329999999999</c:v>
                </c:pt>
                <c:pt idx="3">
                  <c:v>206.74420000000001</c:v>
                </c:pt>
                <c:pt idx="4">
                  <c:v>3.0930230000000001</c:v>
                </c:pt>
                <c:pt idx="5">
                  <c:v>156.76740000000001</c:v>
                </c:pt>
                <c:pt idx="6">
                  <c:v>8.3023260000000008</c:v>
                </c:pt>
                <c:pt idx="7">
                  <c:v>2.2790699999999999</c:v>
                </c:pt>
              </c:numCache>
            </c:numRef>
          </c:val>
          <c:extLst>
            <c:ext xmlns:c16="http://schemas.microsoft.com/office/drawing/2014/chart" uri="{C3380CC4-5D6E-409C-BE32-E72D297353CC}">
              <c16:uniqueId val="{00000000-19C1-49A9-9767-2FA51E11961E}"/>
            </c:ext>
          </c:extLst>
        </c:ser>
        <c:ser>
          <c:idx val="1"/>
          <c:order val="1"/>
          <c:tx>
            <c:strRef>
              <c:f>List1!$C$1</c:f>
              <c:strCache>
                <c:ptCount val="1"/>
                <c:pt idx="0">
                  <c:v>14.10.-17.11. (35 dní)</c:v>
                </c:pt>
              </c:strCache>
            </c:strRef>
          </c:tx>
          <c:spPr>
            <a:solidFill>
              <a:schemeClr val="tx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List1!$C$2:$C$10</c:f>
              <c:numCache>
                <c:formatCode>General</c:formatCode>
                <c:ptCount val="9"/>
                <c:pt idx="0">
                  <c:v>76.8</c:v>
                </c:pt>
                <c:pt idx="1">
                  <c:v>24</c:v>
                </c:pt>
                <c:pt idx="2">
                  <c:v>3.4</c:v>
                </c:pt>
                <c:pt idx="3">
                  <c:v>50.2</c:v>
                </c:pt>
                <c:pt idx="5">
                  <c:v>15.4</c:v>
                </c:pt>
                <c:pt idx="6">
                  <c:v>1.2</c:v>
                </c:pt>
                <c:pt idx="8">
                  <c:v>0.4</c:v>
                </c:pt>
              </c:numCache>
            </c:numRef>
          </c:val>
          <c:extLst>
            <c:ext xmlns:c16="http://schemas.microsoft.com/office/drawing/2014/chart" uri="{C3380CC4-5D6E-409C-BE32-E72D297353CC}">
              <c16:uniqueId val="{00000001-19C1-49A9-9767-2FA51E11961E}"/>
            </c:ext>
          </c:extLst>
        </c:ser>
        <c:ser>
          <c:idx val="2"/>
          <c:order val="2"/>
          <c:tx>
            <c:strRef>
              <c:f>List1!$D$1</c:f>
              <c:strCache>
                <c:ptCount val="1"/>
                <c:pt idx="0">
                  <c:v>18.11.-29.11. (12 dní)</c:v>
                </c:pt>
              </c:strCache>
            </c:strRef>
          </c:tx>
          <c:spPr>
            <a:solidFill>
              <a:schemeClr val="tx2">
                <a:lumMod val="75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List1!$D$2:$D$10</c:f>
              <c:numCache>
                <c:formatCode>General</c:formatCode>
                <c:ptCount val="9"/>
                <c:pt idx="0">
                  <c:v>116.66670000000001</c:v>
                </c:pt>
                <c:pt idx="1">
                  <c:v>1.1666669999999999</c:v>
                </c:pt>
                <c:pt idx="3">
                  <c:v>20.41667</c:v>
                </c:pt>
              </c:numCache>
            </c:numRef>
          </c:val>
          <c:extLst>
            <c:ext xmlns:c16="http://schemas.microsoft.com/office/drawing/2014/chart" uri="{C3380CC4-5D6E-409C-BE32-E72D297353CC}">
              <c16:uniqueId val="{00000002-19C1-49A9-9767-2FA51E11961E}"/>
            </c:ext>
          </c:extLst>
        </c:ser>
        <c:ser>
          <c:idx val="3"/>
          <c:order val="3"/>
          <c:tx>
            <c:strRef>
              <c:f>List1!$E$1</c:f>
              <c:strCache>
                <c:ptCount val="1"/>
                <c:pt idx="0">
                  <c:v>30.11.-20.12. (21 dní)</c:v>
                </c:pt>
              </c:strCache>
            </c:strRef>
          </c:tx>
          <c:spPr>
            <a:solidFill>
              <a:srgbClr val="00B0F0"/>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List1!$E$2:$E$10</c:f>
              <c:numCache>
                <c:formatCode>General</c:formatCode>
                <c:ptCount val="9"/>
                <c:pt idx="0">
                  <c:v>141.66669999999999</c:v>
                </c:pt>
                <c:pt idx="1">
                  <c:v>17.66667</c:v>
                </c:pt>
                <c:pt idx="2">
                  <c:v>1.6666669999999999</c:v>
                </c:pt>
                <c:pt idx="3">
                  <c:v>128.66669999999999</c:v>
                </c:pt>
                <c:pt idx="4">
                  <c:v>1.3333330000000001</c:v>
                </c:pt>
                <c:pt idx="5">
                  <c:v>11.66667</c:v>
                </c:pt>
                <c:pt idx="6">
                  <c:v>11.33333</c:v>
                </c:pt>
              </c:numCache>
            </c:numRef>
          </c:val>
          <c:extLst>
            <c:ext xmlns:c16="http://schemas.microsoft.com/office/drawing/2014/chart" uri="{C3380CC4-5D6E-409C-BE32-E72D297353CC}">
              <c16:uniqueId val="{00000000-59AE-4087-927A-1C88DAB2F709}"/>
            </c:ext>
          </c:extLst>
        </c:ser>
        <c:ser>
          <c:idx val="4"/>
          <c:order val="4"/>
          <c:tx>
            <c:strRef>
              <c:f>List1!$F$1</c:f>
              <c:strCache>
                <c:ptCount val="1"/>
                <c:pt idx="0">
                  <c:v>21.12.-28.2. (70 dní)</c:v>
                </c:pt>
              </c:strCache>
            </c:strRef>
          </c:tx>
          <c:spPr>
            <a:solidFill>
              <a:srgbClr val="0070C0"/>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List1!$F$2:$F$10</c:f>
              <c:numCache>
                <c:formatCode>General</c:formatCode>
                <c:ptCount val="9"/>
                <c:pt idx="0">
                  <c:v>317.7</c:v>
                </c:pt>
                <c:pt idx="1">
                  <c:v>65.599999999999994</c:v>
                </c:pt>
                <c:pt idx="2">
                  <c:v>2.6</c:v>
                </c:pt>
                <c:pt idx="3">
                  <c:v>120.7</c:v>
                </c:pt>
                <c:pt idx="4">
                  <c:v>1.8</c:v>
                </c:pt>
                <c:pt idx="5">
                  <c:v>9.3000000000000007</c:v>
                </c:pt>
                <c:pt idx="6">
                  <c:v>2.2000000000000002</c:v>
                </c:pt>
                <c:pt idx="8">
                  <c:v>8.1</c:v>
                </c:pt>
              </c:numCache>
            </c:numRef>
          </c:val>
          <c:extLst>
            <c:ext xmlns:c16="http://schemas.microsoft.com/office/drawing/2014/chart" uri="{C3380CC4-5D6E-409C-BE32-E72D297353CC}">
              <c16:uniqueId val="{00000000-E614-49B6-A490-4FB270819D4D}"/>
            </c:ext>
          </c:extLst>
        </c:ser>
        <c:ser>
          <c:idx val="5"/>
          <c:order val="5"/>
          <c:tx>
            <c:strRef>
              <c:f>List1!$G$1</c:f>
              <c:strCache>
                <c:ptCount val="1"/>
                <c:pt idx="0">
                  <c:v>1.3.-11.4. (42 dní)</c:v>
                </c:pt>
              </c:strCache>
            </c:strRef>
          </c:tx>
          <c:spPr>
            <a:solidFill>
              <a:srgbClr val="7030A0"/>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List1!$G$2:$G$10</c:f>
              <c:numCache>
                <c:formatCode>General</c:formatCode>
                <c:ptCount val="9"/>
                <c:pt idx="0">
                  <c:v>116.83329999999999</c:v>
                </c:pt>
                <c:pt idx="1">
                  <c:v>15.66667</c:v>
                </c:pt>
                <c:pt idx="3">
                  <c:v>44</c:v>
                </c:pt>
                <c:pt idx="8">
                  <c:v>1</c:v>
                </c:pt>
              </c:numCache>
            </c:numRef>
          </c:val>
          <c:extLst>
            <c:ext xmlns:c16="http://schemas.microsoft.com/office/drawing/2014/chart" uri="{C3380CC4-5D6E-409C-BE32-E72D297353CC}">
              <c16:uniqueId val="{00000000-401B-46E9-B2E3-F2A5913A5CC1}"/>
            </c:ext>
          </c:extLst>
        </c:ser>
        <c:ser>
          <c:idx val="6"/>
          <c:order val="6"/>
          <c:tx>
            <c:strRef>
              <c:f>List1!$H$1</c:f>
              <c:strCache>
                <c:ptCount val="1"/>
                <c:pt idx="0">
                  <c:v>12.4.-3.7. (83 dní)</c:v>
                </c:pt>
              </c:strCache>
            </c:strRef>
          </c:tx>
          <c:spPr>
            <a:solidFill>
              <a:srgbClr val="FFC000"/>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List1!$A$2:$A$10</c:f>
              <c:strCache>
                <c:ptCount val="9"/>
                <c:pt idx="0">
                  <c:v>Mateřská škola</c:v>
                </c:pt>
                <c:pt idx="1">
                  <c:v>Mateřská + základní škola</c:v>
                </c:pt>
                <c:pt idx="2">
                  <c:v>Mateřská + základní + střední škola</c:v>
                </c:pt>
                <c:pt idx="3">
                  <c:v>Základní škola</c:v>
                </c:pt>
                <c:pt idx="4">
                  <c:v>Základní + střední škola</c:v>
                </c:pt>
                <c:pt idx="5">
                  <c:v>Střední škola</c:v>
                </c:pt>
                <c:pt idx="6">
                  <c:v>Střední + Vyšší odborná škola</c:v>
                </c:pt>
                <c:pt idx="7">
                  <c:v>Vyšší odborná škola</c:v>
                </c:pt>
                <c:pt idx="8">
                  <c:v>Ostatní</c:v>
                </c:pt>
              </c:strCache>
            </c:strRef>
          </c:cat>
          <c:val>
            <c:numRef>
              <c:f>List1!$H$2:$H$10</c:f>
              <c:numCache>
                <c:formatCode>General</c:formatCode>
                <c:ptCount val="9"/>
                <c:pt idx="0">
                  <c:v>27.831330000000001</c:v>
                </c:pt>
                <c:pt idx="1">
                  <c:v>10.62651</c:v>
                </c:pt>
                <c:pt idx="3">
                  <c:v>49.674700000000001</c:v>
                </c:pt>
                <c:pt idx="4">
                  <c:v>0.84337300000000004</c:v>
                </c:pt>
                <c:pt idx="5">
                  <c:v>12.566269999999999</c:v>
                </c:pt>
                <c:pt idx="6">
                  <c:v>1.0120480000000001</c:v>
                </c:pt>
                <c:pt idx="7">
                  <c:v>0.25301200000000001</c:v>
                </c:pt>
              </c:numCache>
            </c:numRef>
          </c:val>
          <c:extLst>
            <c:ext xmlns:c16="http://schemas.microsoft.com/office/drawing/2014/chart" uri="{C3380CC4-5D6E-409C-BE32-E72D297353CC}">
              <c16:uniqueId val="{00000001-963D-4742-AAA2-9962D2C56A6C}"/>
            </c:ext>
          </c:extLst>
        </c:ser>
        <c:dLbls>
          <c:showLegendKey val="0"/>
          <c:showVal val="0"/>
          <c:showCatName val="0"/>
          <c:showSerName val="0"/>
          <c:showPercent val="0"/>
          <c:showBubbleSize val="0"/>
        </c:dLbls>
        <c:gapWidth val="50"/>
        <c:axId val="320460415"/>
        <c:axId val="315793487"/>
      </c:barChart>
      <c:catAx>
        <c:axId val="320460415"/>
        <c:scaling>
          <c:orientation val="maxMin"/>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cs-CZ"/>
          </a:p>
        </c:txPr>
        <c:crossAx val="315793487"/>
        <c:crosses val="autoZero"/>
        <c:auto val="1"/>
        <c:lblAlgn val="ctr"/>
        <c:lblOffset val="100"/>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cs-CZ"/>
          </a:p>
        </c:txPr>
        <c:crossAx val="320460415"/>
        <c:crosses val="autoZero"/>
        <c:crossBetween val="between"/>
      </c:valAx>
      <c:spPr>
        <a:noFill/>
        <a:ln>
          <a:noFill/>
        </a:ln>
        <a:effectLst/>
      </c:spPr>
    </c:plotArea>
    <c:legend>
      <c:legendPos val="r"/>
      <c:layout>
        <c:manualLayout>
          <c:xMode val="edge"/>
          <c:yMode val="edge"/>
          <c:x val="0.64163018718998321"/>
          <c:y val="0.65443445181515802"/>
          <c:w val="0.33654841641595168"/>
          <c:h val="0.29680887428442737"/>
        </c:manualLayout>
      </c:layout>
      <c:overlay val="0"/>
      <c:spPr>
        <a:solidFill>
          <a:schemeClr val="bg1"/>
        </a:solidFill>
        <a:ln>
          <a:solidFill>
            <a:schemeClr val="tx1"/>
          </a:solid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232529527559053E-2"/>
          <c:y val="4.4552030627516157E-2"/>
          <c:w val="0.85003592519685056"/>
          <c:h val="0.78516263908332484"/>
        </c:manualLayout>
      </c:layout>
      <c:barChart>
        <c:barDir val="col"/>
        <c:grouping val="stacked"/>
        <c:varyColors val="0"/>
        <c:ser>
          <c:idx val="0"/>
          <c:order val="0"/>
          <c:tx>
            <c:strRef>
              <c:f>List1!$A$2</c:f>
              <c:strCache>
                <c:ptCount val="1"/>
                <c:pt idx="0">
                  <c:v>do 29 let</c:v>
                </c:pt>
              </c:strCache>
            </c:strRef>
          </c:tx>
          <c:spPr>
            <a:solidFill>
              <a:srgbClr val="0070C0"/>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32</c:v>
                </c:pt>
                <c:pt idx="1">
                  <c:v>73</c:v>
                </c:pt>
                <c:pt idx="2">
                  <c:v>91</c:v>
                </c:pt>
                <c:pt idx="3">
                  <c:v>98</c:v>
                </c:pt>
                <c:pt idx="4">
                  <c:v>98</c:v>
                </c:pt>
                <c:pt idx="5">
                  <c:v>210</c:v>
                </c:pt>
                <c:pt idx="6">
                  <c:v>301</c:v>
                </c:pt>
                <c:pt idx="7">
                  <c:v>402</c:v>
                </c:pt>
                <c:pt idx="8">
                  <c:v>278</c:v>
                </c:pt>
                <c:pt idx="9">
                  <c:v>219</c:v>
                </c:pt>
                <c:pt idx="10">
                  <c:v>136</c:v>
                </c:pt>
                <c:pt idx="11">
                  <c:v>107</c:v>
                </c:pt>
                <c:pt idx="12">
                  <c:v>79</c:v>
                </c:pt>
                <c:pt idx="13">
                  <c:v>126</c:v>
                </c:pt>
                <c:pt idx="14">
                  <c:v>161</c:v>
                </c:pt>
                <c:pt idx="15">
                  <c:v>181</c:v>
                </c:pt>
                <c:pt idx="16">
                  <c:v>178</c:v>
                </c:pt>
                <c:pt idx="17">
                  <c:v>214</c:v>
                </c:pt>
                <c:pt idx="18">
                  <c:v>302</c:v>
                </c:pt>
                <c:pt idx="19">
                  <c:v>164</c:v>
                </c:pt>
                <c:pt idx="20">
                  <c:v>143</c:v>
                </c:pt>
                <c:pt idx="21">
                  <c:v>164</c:v>
                </c:pt>
                <c:pt idx="22">
                  <c:v>154</c:v>
                </c:pt>
                <c:pt idx="23">
                  <c:v>194</c:v>
                </c:pt>
                <c:pt idx="24">
                  <c:v>200</c:v>
                </c:pt>
                <c:pt idx="25">
                  <c:v>269</c:v>
                </c:pt>
                <c:pt idx="26">
                  <c:v>223</c:v>
                </c:pt>
                <c:pt idx="27">
                  <c:v>154</c:v>
                </c:pt>
                <c:pt idx="28">
                  <c:v>112</c:v>
                </c:pt>
                <c:pt idx="29">
                  <c:v>87</c:v>
                </c:pt>
                <c:pt idx="30">
                  <c:v>55</c:v>
                </c:pt>
                <c:pt idx="31">
                  <c:v>68</c:v>
                </c:pt>
                <c:pt idx="32">
                  <c:v>37</c:v>
                </c:pt>
                <c:pt idx="33">
                  <c:v>39</c:v>
                </c:pt>
                <c:pt idx="34">
                  <c:v>19</c:v>
                </c:pt>
                <c:pt idx="35">
                  <c:v>23</c:v>
                </c:pt>
                <c:pt idx="36">
                  <c:v>12</c:v>
                </c:pt>
                <c:pt idx="37">
                  <c:v>11</c:v>
                </c:pt>
                <c:pt idx="38">
                  <c:v>8</c:v>
                </c:pt>
                <c:pt idx="39">
                  <c:v>2</c:v>
                </c:pt>
                <c:pt idx="40">
                  <c:v>2</c:v>
                </c:pt>
                <c:pt idx="41">
                  <c:v>0</c:v>
                </c:pt>
                <c:pt idx="42">
                  <c:v>0</c:v>
                </c:pt>
                <c:pt idx="43">
                  <c:v>0</c:v>
                </c:pt>
              </c:numCache>
            </c:numRef>
          </c:val>
          <c:extLst>
            <c:ext xmlns:c16="http://schemas.microsoft.com/office/drawing/2014/chart" uri="{C3380CC4-5D6E-409C-BE32-E72D297353CC}">
              <c16:uniqueId val="{00000000-6DEF-40B0-A499-4672B2C774D2}"/>
            </c:ext>
          </c:extLst>
        </c:ser>
        <c:ser>
          <c:idx val="1"/>
          <c:order val="1"/>
          <c:tx>
            <c:strRef>
              <c:f>List1!$A$3</c:f>
              <c:strCache>
                <c:ptCount val="1"/>
                <c:pt idx="0">
                  <c:v>30-49 let</c:v>
                </c:pt>
              </c:strCache>
            </c:strRef>
          </c:tx>
          <c:spPr>
            <a:solidFill>
              <a:srgbClr val="00B0F0"/>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List1!$B$3:$AS$3</c:f>
              <c:numCache>
                <c:formatCode>General</c:formatCode>
                <c:ptCount val="44"/>
                <c:pt idx="0">
                  <c:v>59</c:v>
                </c:pt>
                <c:pt idx="1">
                  <c:v>192</c:v>
                </c:pt>
                <c:pt idx="2">
                  <c:v>401</c:v>
                </c:pt>
                <c:pt idx="3">
                  <c:v>425</c:v>
                </c:pt>
                <c:pt idx="4">
                  <c:v>481</c:v>
                </c:pt>
                <c:pt idx="5">
                  <c:v>875</c:v>
                </c:pt>
                <c:pt idx="6">
                  <c:v>1354</c:v>
                </c:pt>
                <c:pt idx="7">
                  <c:v>1695</c:v>
                </c:pt>
                <c:pt idx="8">
                  <c:v>1375</c:v>
                </c:pt>
                <c:pt idx="9">
                  <c:v>905</c:v>
                </c:pt>
                <c:pt idx="10">
                  <c:v>487</c:v>
                </c:pt>
                <c:pt idx="11">
                  <c:v>417</c:v>
                </c:pt>
                <c:pt idx="12">
                  <c:v>362</c:v>
                </c:pt>
                <c:pt idx="13">
                  <c:v>487</c:v>
                </c:pt>
                <c:pt idx="14">
                  <c:v>788</c:v>
                </c:pt>
                <c:pt idx="15">
                  <c:v>983</c:v>
                </c:pt>
                <c:pt idx="16">
                  <c:v>848</c:v>
                </c:pt>
                <c:pt idx="17">
                  <c:v>1057</c:v>
                </c:pt>
                <c:pt idx="18">
                  <c:v>1270</c:v>
                </c:pt>
                <c:pt idx="19">
                  <c:v>905</c:v>
                </c:pt>
                <c:pt idx="20">
                  <c:v>747</c:v>
                </c:pt>
                <c:pt idx="21">
                  <c:v>764</c:v>
                </c:pt>
                <c:pt idx="22">
                  <c:v>789</c:v>
                </c:pt>
                <c:pt idx="23">
                  <c:v>862</c:v>
                </c:pt>
                <c:pt idx="24">
                  <c:v>1104</c:v>
                </c:pt>
                <c:pt idx="25">
                  <c:v>1290</c:v>
                </c:pt>
                <c:pt idx="26">
                  <c:v>1111</c:v>
                </c:pt>
                <c:pt idx="27">
                  <c:v>750</c:v>
                </c:pt>
                <c:pt idx="28">
                  <c:v>563</c:v>
                </c:pt>
                <c:pt idx="29">
                  <c:v>403</c:v>
                </c:pt>
                <c:pt idx="30">
                  <c:v>283</c:v>
                </c:pt>
                <c:pt idx="31">
                  <c:v>239</c:v>
                </c:pt>
                <c:pt idx="32">
                  <c:v>180</c:v>
                </c:pt>
                <c:pt idx="33">
                  <c:v>155</c:v>
                </c:pt>
                <c:pt idx="34">
                  <c:v>121</c:v>
                </c:pt>
                <c:pt idx="35">
                  <c:v>72</c:v>
                </c:pt>
                <c:pt idx="36">
                  <c:v>66</c:v>
                </c:pt>
                <c:pt idx="37">
                  <c:v>39</c:v>
                </c:pt>
                <c:pt idx="38">
                  <c:v>31</c:v>
                </c:pt>
                <c:pt idx="39">
                  <c:v>15</c:v>
                </c:pt>
                <c:pt idx="40">
                  <c:v>11</c:v>
                </c:pt>
                <c:pt idx="41">
                  <c:v>8</c:v>
                </c:pt>
                <c:pt idx="42">
                  <c:v>10</c:v>
                </c:pt>
                <c:pt idx="43">
                  <c:v>5</c:v>
                </c:pt>
              </c:numCache>
            </c:numRef>
          </c:val>
          <c:extLst>
            <c:ext xmlns:c16="http://schemas.microsoft.com/office/drawing/2014/chart" uri="{C3380CC4-5D6E-409C-BE32-E72D297353CC}">
              <c16:uniqueId val="{00000001-6DEF-40B0-A499-4672B2C774D2}"/>
            </c:ext>
          </c:extLst>
        </c:ser>
        <c:ser>
          <c:idx val="2"/>
          <c:order val="2"/>
          <c:tx>
            <c:strRef>
              <c:f>List1!$A$4</c:f>
              <c:strCache>
                <c:ptCount val="1"/>
                <c:pt idx="0">
                  <c:v>50-64 let</c:v>
                </c:pt>
              </c:strCache>
            </c:strRef>
          </c:tx>
          <c:spPr>
            <a:solidFill>
              <a:srgbClr val="FFC000"/>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List1!$B$4:$AS$4</c:f>
              <c:numCache>
                <c:formatCode>General</c:formatCode>
                <c:ptCount val="44"/>
                <c:pt idx="0">
                  <c:v>48</c:v>
                </c:pt>
                <c:pt idx="1">
                  <c:v>120</c:v>
                </c:pt>
                <c:pt idx="2">
                  <c:v>218</c:v>
                </c:pt>
                <c:pt idx="3">
                  <c:v>264</c:v>
                </c:pt>
                <c:pt idx="4">
                  <c:v>320</c:v>
                </c:pt>
                <c:pt idx="5">
                  <c:v>580</c:v>
                </c:pt>
                <c:pt idx="6">
                  <c:v>917</c:v>
                </c:pt>
                <c:pt idx="7">
                  <c:v>1175</c:v>
                </c:pt>
                <c:pt idx="8">
                  <c:v>993</c:v>
                </c:pt>
                <c:pt idx="9">
                  <c:v>749</c:v>
                </c:pt>
                <c:pt idx="10">
                  <c:v>422</c:v>
                </c:pt>
                <c:pt idx="11">
                  <c:v>320</c:v>
                </c:pt>
                <c:pt idx="12">
                  <c:v>303</c:v>
                </c:pt>
                <c:pt idx="13">
                  <c:v>361</c:v>
                </c:pt>
                <c:pt idx="14">
                  <c:v>545</c:v>
                </c:pt>
                <c:pt idx="15">
                  <c:v>730</c:v>
                </c:pt>
                <c:pt idx="16">
                  <c:v>552</c:v>
                </c:pt>
                <c:pt idx="17">
                  <c:v>777</c:v>
                </c:pt>
                <c:pt idx="18">
                  <c:v>950</c:v>
                </c:pt>
                <c:pt idx="19">
                  <c:v>713</c:v>
                </c:pt>
                <c:pt idx="20">
                  <c:v>617</c:v>
                </c:pt>
                <c:pt idx="21">
                  <c:v>601</c:v>
                </c:pt>
                <c:pt idx="22">
                  <c:v>618</c:v>
                </c:pt>
                <c:pt idx="23">
                  <c:v>629</c:v>
                </c:pt>
                <c:pt idx="24">
                  <c:v>822</c:v>
                </c:pt>
                <c:pt idx="25">
                  <c:v>885</c:v>
                </c:pt>
                <c:pt idx="26">
                  <c:v>825</c:v>
                </c:pt>
                <c:pt idx="27">
                  <c:v>596</c:v>
                </c:pt>
                <c:pt idx="28">
                  <c:v>489</c:v>
                </c:pt>
                <c:pt idx="29">
                  <c:v>313</c:v>
                </c:pt>
                <c:pt idx="30">
                  <c:v>212</c:v>
                </c:pt>
                <c:pt idx="31">
                  <c:v>156</c:v>
                </c:pt>
                <c:pt idx="32">
                  <c:v>107</c:v>
                </c:pt>
                <c:pt idx="33">
                  <c:v>81</c:v>
                </c:pt>
                <c:pt idx="34">
                  <c:v>55</c:v>
                </c:pt>
                <c:pt idx="35">
                  <c:v>45</c:v>
                </c:pt>
                <c:pt idx="36">
                  <c:v>23</c:v>
                </c:pt>
                <c:pt idx="37">
                  <c:v>20</c:v>
                </c:pt>
                <c:pt idx="38">
                  <c:v>17</c:v>
                </c:pt>
                <c:pt idx="39">
                  <c:v>6</c:v>
                </c:pt>
                <c:pt idx="40">
                  <c:v>12</c:v>
                </c:pt>
                <c:pt idx="41">
                  <c:v>1</c:v>
                </c:pt>
                <c:pt idx="42">
                  <c:v>2</c:v>
                </c:pt>
                <c:pt idx="43">
                  <c:v>2</c:v>
                </c:pt>
              </c:numCache>
            </c:numRef>
          </c:val>
          <c:extLst>
            <c:ext xmlns:c16="http://schemas.microsoft.com/office/drawing/2014/chart" uri="{C3380CC4-5D6E-409C-BE32-E72D297353CC}">
              <c16:uniqueId val="{00000002-6DEF-40B0-A499-4672B2C774D2}"/>
            </c:ext>
          </c:extLst>
        </c:ser>
        <c:ser>
          <c:idx val="3"/>
          <c:order val="3"/>
          <c:tx>
            <c:strRef>
              <c:f>List1!$A$5</c:f>
              <c:strCache>
                <c:ptCount val="1"/>
                <c:pt idx="0">
                  <c:v>65+ let</c:v>
                </c:pt>
              </c:strCache>
            </c:strRef>
          </c:tx>
          <c:spPr>
            <a:solidFill>
              <a:schemeClr val="bg1">
                <a:lumMod val="50000"/>
              </a:schemeClr>
            </a:solidFill>
            <a:ln>
              <a:noFill/>
            </a:ln>
            <a:effectLst/>
          </c:spPr>
          <c:invertIfNegative val="0"/>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List1!$B$5:$AS$5</c:f>
              <c:numCache>
                <c:formatCode>General</c:formatCode>
                <c:ptCount val="44"/>
                <c:pt idx="0">
                  <c:v>4</c:v>
                </c:pt>
                <c:pt idx="1">
                  <c:v>9</c:v>
                </c:pt>
                <c:pt idx="2">
                  <c:v>15</c:v>
                </c:pt>
                <c:pt idx="3">
                  <c:v>16</c:v>
                </c:pt>
                <c:pt idx="4">
                  <c:v>31</c:v>
                </c:pt>
                <c:pt idx="5">
                  <c:v>25</c:v>
                </c:pt>
                <c:pt idx="6">
                  <c:v>44</c:v>
                </c:pt>
                <c:pt idx="7">
                  <c:v>73</c:v>
                </c:pt>
                <c:pt idx="8">
                  <c:v>50</c:v>
                </c:pt>
                <c:pt idx="9">
                  <c:v>46</c:v>
                </c:pt>
                <c:pt idx="10">
                  <c:v>31</c:v>
                </c:pt>
                <c:pt idx="11">
                  <c:v>19</c:v>
                </c:pt>
                <c:pt idx="12">
                  <c:v>13</c:v>
                </c:pt>
                <c:pt idx="13">
                  <c:v>14</c:v>
                </c:pt>
                <c:pt idx="14">
                  <c:v>38</c:v>
                </c:pt>
                <c:pt idx="15">
                  <c:v>45</c:v>
                </c:pt>
                <c:pt idx="16">
                  <c:v>42</c:v>
                </c:pt>
                <c:pt idx="17">
                  <c:v>40</c:v>
                </c:pt>
                <c:pt idx="18">
                  <c:v>76</c:v>
                </c:pt>
                <c:pt idx="19">
                  <c:v>72</c:v>
                </c:pt>
                <c:pt idx="20">
                  <c:v>52</c:v>
                </c:pt>
                <c:pt idx="21">
                  <c:v>57</c:v>
                </c:pt>
                <c:pt idx="22">
                  <c:v>58</c:v>
                </c:pt>
                <c:pt idx="23">
                  <c:v>60</c:v>
                </c:pt>
                <c:pt idx="24">
                  <c:v>81</c:v>
                </c:pt>
                <c:pt idx="25">
                  <c:v>82</c:v>
                </c:pt>
                <c:pt idx="26">
                  <c:v>90</c:v>
                </c:pt>
                <c:pt idx="27">
                  <c:v>81</c:v>
                </c:pt>
                <c:pt idx="28">
                  <c:v>52</c:v>
                </c:pt>
                <c:pt idx="29">
                  <c:v>33</c:v>
                </c:pt>
                <c:pt idx="30">
                  <c:v>21</c:v>
                </c:pt>
                <c:pt idx="31">
                  <c:v>18</c:v>
                </c:pt>
                <c:pt idx="32">
                  <c:v>4</c:v>
                </c:pt>
                <c:pt idx="33">
                  <c:v>4</c:v>
                </c:pt>
                <c:pt idx="34">
                  <c:v>5</c:v>
                </c:pt>
                <c:pt idx="35">
                  <c:v>2</c:v>
                </c:pt>
                <c:pt idx="36">
                  <c:v>4</c:v>
                </c:pt>
                <c:pt idx="37">
                  <c:v>1</c:v>
                </c:pt>
                <c:pt idx="38">
                  <c:v>1</c:v>
                </c:pt>
                <c:pt idx="39">
                  <c:v>2</c:v>
                </c:pt>
                <c:pt idx="40">
                  <c:v>1</c:v>
                </c:pt>
                <c:pt idx="41">
                  <c:v>0</c:v>
                </c:pt>
                <c:pt idx="42">
                  <c:v>0</c:v>
                </c:pt>
                <c:pt idx="43">
                  <c:v>0</c:v>
                </c:pt>
              </c:numCache>
            </c:numRef>
          </c:val>
          <c:extLst>
            <c:ext xmlns:c16="http://schemas.microsoft.com/office/drawing/2014/chart" uri="{C3380CC4-5D6E-409C-BE32-E72D297353CC}">
              <c16:uniqueId val="{00000003-6DEF-40B0-A499-4672B2C774D2}"/>
            </c:ext>
          </c:extLst>
        </c:ser>
        <c:dLbls>
          <c:showLegendKey val="0"/>
          <c:showVal val="0"/>
          <c:showCatName val="0"/>
          <c:showSerName val="0"/>
          <c:showPercent val="0"/>
          <c:showBubbleSize val="0"/>
        </c:dLbls>
        <c:gapWidth val="50"/>
        <c:overlap val="10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94149648"/>
        <c:crosses val="autoZero"/>
        <c:auto val="1"/>
        <c:lblAlgn val="ctr"/>
        <c:lblOffset val="100"/>
        <c:noMultiLvlLbl val="0"/>
      </c:catAx>
      <c:valAx>
        <c:axId val="494149648"/>
        <c:scaling>
          <c:orientation val="minMax"/>
          <c:max val="3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88445264"/>
        <c:crosses val="autoZero"/>
        <c:crossBetween val="between"/>
      </c:valAx>
      <c:spPr>
        <a:noFill/>
        <a:ln w="25400">
          <a:noFill/>
        </a:ln>
        <a:effectLst/>
      </c:spPr>
    </c:plotArea>
    <c:legend>
      <c:legendPos val="r"/>
      <c:layout>
        <c:manualLayout>
          <c:xMode val="edge"/>
          <c:yMode val="edge"/>
          <c:x val="0.92305954724409445"/>
          <c:y val="0.30095349880620348"/>
          <c:w val="7.2578166010498685E-2"/>
          <c:h val="0.34520386719736046"/>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06820313934102E-2"/>
          <c:y val="3.5150502573499692E-2"/>
          <c:w val="0.91908617082631139"/>
          <c:h val="0.81863016441745873"/>
        </c:manualLayout>
      </c:layout>
      <c:barChart>
        <c:barDir val="col"/>
        <c:grouping val="stacked"/>
        <c:varyColors val="0"/>
        <c:ser>
          <c:idx val="0"/>
          <c:order val="0"/>
          <c:tx>
            <c:strRef>
              <c:f>List1!$A$2</c:f>
              <c:strCache>
                <c:ptCount val="1"/>
                <c:pt idx="0">
                  <c:v>muži</c:v>
                </c:pt>
              </c:strCache>
            </c:strRef>
          </c:tx>
          <c:spPr>
            <a:solidFill>
              <a:srgbClr val="00B0F0"/>
            </a:solidFill>
            <a:ln>
              <a:noFill/>
            </a:ln>
            <a:effectLst/>
          </c:spPr>
          <c:invertIfNegative val="0"/>
          <c:cat>
            <c:strRef>
              <c:f>List1!$B$1:$BE$1</c:f>
              <c:strCache>
                <c:ptCount val="56"/>
                <c:pt idx="0">
                  <c:v>&lt;=20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strCache>
            </c:strRef>
          </c:cat>
          <c:val>
            <c:numRef>
              <c:f>List1!$B$2:$BE$2</c:f>
              <c:numCache>
                <c:formatCode>General</c:formatCode>
                <c:ptCount val="56"/>
                <c:pt idx="0">
                  <c:v>14</c:v>
                </c:pt>
                <c:pt idx="1">
                  <c:v>17</c:v>
                </c:pt>
                <c:pt idx="2">
                  <c:v>23</c:v>
                </c:pt>
                <c:pt idx="3">
                  <c:v>40</c:v>
                </c:pt>
                <c:pt idx="4">
                  <c:v>71</c:v>
                </c:pt>
                <c:pt idx="5">
                  <c:v>98</c:v>
                </c:pt>
                <c:pt idx="6">
                  <c:v>96</c:v>
                </c:pt>
                <c:pt idx="7">
                  <c:v>134</c:v>
                </c:pt>
                <c:pt idx="8">
                  <c:v>138</c:v>
                </c:pt>
                <c:pt idx="9">
                  <c:v>157</c:v>
                </c:pt>
                <c:pt idx="10">
                  <c:v>141</c:v>
                </c:pt>
                <c:pt idx="11">
                  <c:v>146</c:v>
                </c:pt>
                <c:pt idx="12">
                  <c:v>164</c:v>
                </c:pt>
                <c:pt idx="13">
                  <c:v>156</c:v>
                </c:pt>
                <c:pt idx="14">
                  <c:v>149</c:v>
                </c:pt>
                <c:pt idx="15">
                  <c:v>171</c:v>
                </c:pt>
                <c:pt idx="16">
                  <c:v>163</c:v>
                </c:pt>
                <c:pt idx="17">
                  <c:v>170</c:v>
                </c:pt>
                <c:pt idx="18">
                  <c:v>175</c:v>
                </c:pt>
                <c:pt idx="19">
                  <c:v>186</c:v>
                </c:pt>
                <c:pt idx="20">
                  <c:v>208</c:v>
                </c:pt>
                <c:pt idx="21">
                  <c:v>218</c:v>
                </c:pt>
                <c:pt idx="22">
                  <c:v>215</c:v>
                </c:pt>
                <c:pt idx="23">
                  <c:v>265</c:v>
                </c:pt>
                <c:pt idx="24">
                  <c:v>232</c:v>
                </c:pt>
                <c:pt idx="25">
                  <c:v>253</c:v>
                </c:pt>
                <c:pt idx="26">
                  <c:v>248</c:v>
                </c:pt>
                <c:pt idx="27">
                  <c:v>218</c:v>
                </c:pt>
                <c:pt idx="28">
                  <c:v>201</c:v>
                </c:pt>
                <c:pt idx="29">
                  <c:v>207</c:v>
                </c:pt>
                <c:pt idx="30">
                  <c:v>168</c:v>
                </c:pt>
                <c:pt idx="31">
                  <c:v>220</c:v>
                </c:pt>
                <c:pt idx="32">
                  <c:v>175</c:v>
                </c:pt>
                <c:pt idx="33">
                  <c:v>207</c:v>
                </c:pt>
                <c:pt idx="34">
                  <c:v>207</c:v>
                </c:pt>
                <c:pt idx="35">
                  <c:v>218</c:v>
                </c:pt>
                <c:pt idx="36">
                  <c:v>244</c:v>
                </c:pt>
                <c:pt idx="37">
                  <c:v>247</c:v>
                </c:pt>
                <c:pt idx="38">
                  <c:v>226</c:v>
                </c:pt>
                <c:pt idx="39">
                  <c:v>228</c:v>
                </c:pt>
                <c:pt idx="40">
                  <c:v>209</c:v>
                </c:pt>
                <c:pt idx="41">
                  <c:v>211</c:v>
                </c:pt>
                <c:pt idx="42">
                  <c:v>195</c:v>
                </c:pt>
                <c:pt idx="43">
                  <c:v>182</c:v>
                </c:pt>
                <c:pt idx="44">
                  <c:v>127</c:v>
                </c:pt>
                <c:pt idx="45">
                  <c:v>105</c:v>
                </c:pt>
                <c:pt idx="46">
                  <c:v>78</c:v>
                </c:pt>
                <c:pt idx="47">
                  <c:v>70</c:v>
                </c:pt>
                <c:pt idx="48">
                  <c:v>60</c:v>
                </c:pt>
                <c:pt idx="49">
                  <c:v>46</c:v>
                </c:pt>
                <c:pt idx="50">
                  <c:v>37</c:v>
                </c:pt>
                <c:pt idx="51">
                  <c:v>15</c:v>
                </c:pt>
                <c:pt idx="52">
                  <c:v>19</c:v>
                </c:pt>
                <c:pt idx="53">
                  <c:v>17</c:v>
                </c:pt>
                <c:pt idx="54">
                  <c:v>9</c:v>
                </c:pt>
                <c:pt idx="55">
                  <c:v>45</c:v>
                </c:pt>
              </c:numCache>
            </c:numRef>
          </c:val>
          <c:extLst>
            <c:ext xmlns:c16="http://schemas.microsoft.com/office/drawing/2014/chart" uri="{C3380CC4-5D6E-409C-BE32-E72D297353CC}">
              <c16:uniqueId val="{00000000-EA81-438A-B594-BEE7BE6D2367}"/>
            </c:ext>
          </c:extLst>
        </c:ser>
        <c:ser>
          <c:idx val="1"/>
          <c:order val="1"/>
          <c:tx>
            <c:strRef>
              <c:f>List1!$A$3</c:f>
              <c:strCache>
                <c:ptCount val="1"/>
                <c:pt idx="0">
                  <c:v>ženy</c:v>
                </c:pt>
              </c:strCache>
            </c:strRef>
          </c:tx>
          <c:spPr>
            <a:solidFill>
              <a:srgbClr val="FF99FF"/>
            </a:solidFill>
            <a:ln>
              <a:noFill/>
            </a:ln>
            <a:effectLst/>
          </c:spPr>
          <c:invertIfNegative val="0"/>
          <c:cat>
            <c:strRef>
              <c:f>List1!$B$1:$BE$1</c:f>
              <c:strCache>
                <c:ptCount val="56"/>
                <c:pt idx="0">
                  <c:v>&lt;=20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strCache>
            </c:strRef>
          </c:cat>
          <c:val>
            <c:numRef>
              <c:f>List1!$B$3:$BE$3</c:f>
              <c:numCache>
                <c:formatCode>General</c:formatCode>
                <c:ptCount val="56"/>
                <c:pt idx="0">
                  <c:v>162</c:v>
                </c:pt>
                <c:pt idx="1">
                  <c:v>227</c:v>
                </c:pt>
                <c:pt idx="2">
                  <c:v>341</c:v>
                </c:pt>
                <c:pt idx="3">
                  <c:v>423</c:v>
                </c:pt>
                <c:pt idx="4">
                  <c:v>508</c:v>
                </c:pt>
                <c:pt idx="5">
                  <c:v>538</c:v>
                </c:pt>
                <c:pt idx="6">
                  <c:v>626</c:v>
                </c:pt>
                <c:pt idx="7">
                  <c:v>622</c:v>
                </c:pt>
                <c:pt idx="8">
                  <c:v>655</c:v>
                </c:pt>
                <c:pt idx="9">
                  <c:v>596</c:v>
                </c:pt>
                <c:pt idx="10">
                  <c:v>572</c:v>
                </c:pt>
                <c:pt idx="11">
                  <c:v>580</c:v>
                </c:pt>
                <c:pt idx="12">
                  <c:v>540</c:v>
                </c:pt>
                <c:pt idx="13">
                  <c:v>627</c:v>
                </c:pt>
                <c:pt idx="14">
                  <c:v>682</c:v>
                </c:pt>
                <c:pt idx="15">
                  <c:v>750</c:v>
                </c:pt>
                <c:pt idx="16">
                  <c:v>909</c:v>
                </c:pt>
                <c:pt idx="17">
                  <c:v>887</c:v>
                </c:pt>
                <c:pt idx="18">
                  <c:v>994</c:v>
                </c:pt>
                <c:pt idx="19">
                  <c:v>1029</c:v>
                </c:pt>
                <c:pt idx="20">
                  <c:v>1131</c:v>
                </c:pt>
                <c:pt idx="21">
                  <c:v>1291</c:v>
                </c:pt>
                <c:pt idx="22">
                  <c:v>1389</c:v>
                </c:pt>
                <c:pt idx="23">
                  <c:v>1466</c:v>
                </c:pt>
                <c:pt idx="24">
                  <c:v>1438</c:v>
                </c:pt>
                <c:pt idx="25">
                  <c:v>1564</c:v>
                </c:pt>
                <c:pt idx="26">
                  <c:v>1513</c:v>
                </c:pt>
                <c:pt idx="27">
                  <c:v>1393</c:v>
                </c:pt>
                <c:pt idx="28">
                  <c:v>1324</c:v>
                </c:pt>
                <c:pt idx="29">
                  <c:v>1238</c:v>
                </c:pt>
                <c:pt idx="30">
                  <c:v>1195</c:v>
                </c:pt>
                <c:pt idx="31">
                  <c:v>1093</c:v>
                </c:pt>
                <c:pt idx="32">
                  <c:v>1126</c:v>
                </c:pt>
                <c:pt idx="33">
                  <c:v>1182</c:v>
                </c:pt>
                <c:pt idx="34">
                  <c:v>1210</c:v>
                </c:pt>
                <c:pt idx="35">
                  <c:v>1273</c:v>
                </c:pt>
                <c:pt idx="36">
                  <c:v>1369</c:v>
                </c:pt>
                <c:pt idx="37">
                  <c:v>1344</c:v>
                </c:pt>
                <c:pt idx="38">
                  <c:v>1213</c:v>
                </c:pt>
                <c:pt idx="39">
                  <c:v>1171</c:v>
                </c:pt>
                <c:pt idx="40">
                  <c:v>1053</c:v>
                </c:pt>
                <c:pt idx="41">
                  <c:v>833</c:v>
                </c:pt>
                <c:pt idx="42">
                  <c:v>579</c:v>
                </c:pt>
                <c:pt idx="43">
                  <c:v>384</c:v>
                </c:pt>
                <c:pt idx="44">
                  <c:v>268</c:v>
                </c:pt>
                <c:pt idx="45">
                  <c:v>226</c:v>
                </c:pt>
                <c:pt idx="46">
                  <c:v>166</c:v>
                </c:pt>
                <c:pt idx="47">
                  <c:v>132</c:v>
                </c:pt>
                <c:pt idx="48">
                  <c:v>106</c:v>
                </c:pt>
                <c:pt idx="49">
                  <c:v>71</c:v>
                </c:pt>
                <c:pt idx="50">
                  <c:v>52</c:v>
                </c:pt>
                <c:pt idx="51">
                  <c:v>45</c:v>
                </c:pt>
                <c:pt idx="52">
                  <c:v>33</c:v>
                </c:pt>
                <c:pt idx="53">
                  <c:v>27</c:v>
                </c:pt>
                <c:pt idx="54">
                  <c:v>21</c:v>
                </c:pt>
                <c:pt idx="55">
                  <c:v>42</c:v>
                </c:pt>
              </c:numCache>
            </c:numRef>
          </c:val>
          <c:extLst>
            <c:ext xmlns:c16="http://schemas.microsoft.com/office/drawing/2014/chart" uri="{C3380CC4-5D6E-409C-BE32-E72D297353CC}">
              <c16:uniqueId val="{00000001-EA81-438A-B594-BEE7BE6D2367}"/>
            </c:ext>
          </c:extLst>
        </c:ser>
        <c:dLbls>
          <c:showLegendKey val="0"/>
          <c:showVal val="0"/>
          <c:showCatName val="0"/>
          <c:showSerName val="0"/>
          <c:showPercent val="0"/>
          <c:showBubbleSize val="0"/>
        </c:dLbls>
        <c:gapWidth val="30"/>
        <c:overlap val="100"/>
        <c:axId val="488445264"/>
        <c:axId val="494149648"/>
      </c:barChart>
      <c:catAx>
        <c:axId val="488445264"/>
        <c:scaling>
          <c:orientation val="minMax"/>
        </c:scaling>
        <c:delete val="0"/>
        <c:axPos val="b"/>
        <c:numFmt formatCode="General" sourceLinked="1"/>
        <c:majorTickMark val="none"/>
        <c:minorTickMark val="none"/>
        <c:tickLblPos val="nextTo"/>
        <c:spPr>
          <a:noFill/>
          <a:ln w="9525" cap="flat" cmpd="sng" algn="ctr">
            <a:solidFill>
              <a:schemeClr val="accent1">
                <a:shade val="50000"/>
              </a:schemeClr>
            </a:solidFill>
            <a:round/>
          </a:ln>
          <a:effectLst/>
        </c:spPr>
        <c:txPr>
          <a:bodyPr rot="-3600000" spcFirstLastPara="1" vertOverflow="ellipsis" wrap="square" anchor="ctr" anchorCtr="1"/>
          <a:lstStyle/>
          <a:p>
            <a:pPr>
              <a:defRPr sz="12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94149648"/>
        <c:crosses val="autoZero"/>
        <c:auto val="1"/>
        <c:lblAlgn val="ctr"/>
        <c:lblOffset val="100"/>
        <c:tickLblSkip val="1"/>
        <c:noMultiLvlLbl val="0"/>
      </c:catAx>
      <c:valAx>
        <c:axId val="49414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88445264"/>
        <c:crosses val="autoZero"/>
        <c:crossBetween val="between"/>
      </c:valAx>
      <c:spPr>
        <a:noFill/>
        <a:ln>
          <a:noFill/>
        </a:ln>
        <a:effectLst/>
      </c:spPr>
    </c:plotArea>
    <c:legend>
      <c:legendPos val="r"/>
      <c:layout>
        <c:manualLayout>
          <c:xMode val="edge"/>
          <c:yMode val="edge"/>
          <c:x val="9.0659045690861528E-2"/>
          <c:y val="6.5252633611534244E-2"/>
          <c:w val="6.3473719710071638E-2"/>
          <c:h val="0.1496640849049182"/>
        </c:manualLayout>
      </c:layout>
      <c:overlay val="0"/>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797868192782024E-2"/>
          <c:y val="9.6699253330379986E-2"/>
          <c:w val="0.7499334423350551"/>
          <c:h val="0.8052472286120087"/>
        </c:manualLayout>
      </c:layout>
      <c:lineChart>
        <c:grouping val="standard"/>
        <c:varyColors val="0"/>
        <c:ser>
          <c:idx val="0"/>
          <c:order val="0"/>
          <c:tx>
            <c:strRef>
              <c:f>List1!$B$1</c:f>
              <c:strCache>
                <c:ptCount val="1"/>
                <c:pt idx="0">
                  <c:v>Pedagog, školství</c:v>
                </c:pt>
              </c:strCache>
            </c:strRef>
          </c:tx>
          <c:spPr>
            <a:ln w="28575" cap="rnd">
              <a:solidFill>
                <a:srgbClr val="002060"/>
              </a:solidFill>
              <a:round/>
            </a:ln>
            <a:effectLst/>
          </c:spPr>
          <c:marker>
            <c:symbol val="none"/>
          </c:marker>
          <c:dLbls>
            <c:dLbl>
              <c:idx val="301"/>
              <c:layout/>
              <c:dLblPos val="r"/>
              <c:showLegendKey val="0"/>
              <c:showVal val="1"/>
              <c:showCatName val="0"/>
              <c:showSerName val="1"/>
              <c:showPercent val="0"/>
              <c:showBubbleSize val="0"/>
              <c:extLst>
                <c:ext xmlns:c15="http://schemas.microsoft.com/office/drawing/2012/chart" uri="{CE6537A1-D6FC-4f65-9D91-7224C49458BB}">
                  <c15:layout/>
                </c:ext>
                <c:ext xmlns:c16="http://schemas.microsoft.com/office/drawing/2014/chart" uri="{C3380CC4-5D6E-409C-BE32-E72D297353CC}">
                  <c16:uniqueId val="{00000001-5C3B-4732-A519-94E576224C5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strRef>
              <c:f>List1!$A$3:$A$304</c:f>
              <c:strCache>
                <c:ptCount val="302"/>
                <c:pt idx="0">
                  <c:v>5-IX.</c:v>
                </c:pt>
                <c:pt idx="1">
                  <c:v>6-IX.</c:v>
                </c:pt>
                <c:pt idx="2">
                  <c:v>7-IX.</c:v>
                </c:pt>
                <c:pt idx="3">
                  <c:v>8-IX.</c:v>
                </c:pt>
                <c:pt idx="4">
                  <c:v>9-IX.</c:v>
                </c:pt>
                <c:pt idx="5">
                  <c:v>10-IX.</c:v>
                </c:pt>
                <c:pt idx="6">
                  <c:v>11-IX.</c:v>
                </c:pt>
                <c:pt idx="7">
                  <c:v>12-IX.</c:v>
                </c:pt>
                <c:pt idx="8">
                  <c:v>13-IX.</c:v>
                </c:pt>
                <c:pt idx="9">
                  <c:v>14-IX.</c:v>
                </c:pt>
                <c:pt idx="10">
                  <c:v>15-IX.</c:v>
                </c:pt>
                <c:pt idx="11">
                  <c:v>16-IX.</c:v>
                </c:pt>
                <c:pt idx="12">
                  <c:v>17-IX.</c:v>
                </c:pt>
                <c:pt idx="13">
                  <c:v>18-IX.</c:v>
                </c:pt>
                <c:pt idx="14">
                  <c:v>19-IX.</c:v>
                </c:pt>
                <c:pt idx="15">
                  <c:v>20-IX.</c:v>
                </c:pt>
                <c:pt idx="16">
                  <c:v>21-IX.</c:v>
                </c:pt>
                <c:pt idx="17">
                  <c:v>22-IX.</c:v>
                </c:pt>
                <c:pt idx="18">
                  <c:v>23-IX.</c:v>
                </c:pt>
                <c:pt idx="19">
                  <c:v>24-IX.</c:v>
                </c:pt>
                <c:pt idx="20">
                  <c:v>25-IX.</c:v>
                </c:pt>
                <c:pt idx="21">
                  <c:v>26-IX.</c:v>
                </c:pt>
                <c:pt idx="22">
                  <c:v>27-IX.</c:v>
                </c:pt>
                <c:pt idx="23">
                  <c:v>28-IX.</c:v>
                </c:pt>
                <c:pt idx="24">
                  <c:v>29-IX.</c:v>
                </c:pt>
                <c:pt idx="25">
                  <c:v>30-IX.</c:v>
                </c:pt>
                <c:pt idx="26">
                  <c:v>1-X.</c:v>
                </c:pt>
                <c:pt idx="27">
                  <c:v>2-X.</c:v>
                </c:pt>
                <c:pt idx="28">
                  <c:v>3-X.</c:v>
                </c:pt>
                <c:pt idx="29">
                  <c:v>4-X.</c:v>
                </c:pt>
                <c:pt idx="30">
                  <c:v>5-X.</c:v>
                </c:pt>
                <c:pt idx="31">
                  <c:v>6-X.</c:v>
                </c:pt>
                <c:pt idx="32">
                  <c:v>7-X.</c:v>
                </c:pt>
                <c:pt idx="33">
                  <c:v>8-X.</c:v>
                </c:pt>
                <c:pt idx="34">
                  <c:v>9-X.</c:v>
                </c:pt>
                <c:pt idx="35">
                  <c:v>10-X.</c:v>
                </c:pt>
                <c:pt idx="36">
                  <c:v>11-X.</c:v>
                </c:pt>
                <c:pt idx="37">
                  <c:v>12-X.</c:v>
                </c:pt>
                <c:pt idx="38">
                  <c:v>13-X.</c:v>
                </c:pt>
                <c:pt idx="39">
                  <c:v>14-X.</c:v>
                </c:pt>
                <c:pt idx="40">
                  <c:v>15-X.</c:v>
                </c:pt>
                <c:pt idx="41">
                  <c:v>16-X.</c:v>
                </c:pt>
                <c:pt idx="42">
                  <c:v>17-X.</c:v>
                </c:pt>
                <c:pt idx="43">
                  <c:v>18-X.</c:v>
                </c:pt>
                <c:pt idx="44">
                  <c:v>19-X.</c:v>
                </c:pt>
                <c:pt idx="45">
                  <c:v>20-X.</c:v>
                </c:pt>
                <c:pt idx="46">
                  <c:v>21-X.</c:v>
                </c:pt>
                <c:pt idx="47">
                  <c:v>22-X.</c:v>
                </c:pt>
                <c:pt idx="48">
                  <c:v>23-X.</c:v>
                </c:pt>
                <c:pt idx="49">
                  <c:v>24-X.</c:v>
                </c:pt>
                <c:pt idx="50">
                  <c:v>25-X.</c:v>
                </c:pt>
                <c:pt idx="51">
                  <c:v>26-X.</c:v>
                </c:pt>
                <c:pt idx="52">
                  <c:v>27-X.</c:v>
                </c:pt>
                <c:pt idx="53">
                  <c:v>28-X.</c:v>
                </c:pt>
                <c:pt idx="54">
                  <c:v>29-X.</c:v>
                </c:pt>
                <c:pt idx="55">
                  <c:v>30-X.</c:v>
                </c:pt>
                <c:pt idx="56">
                  <c:v>31-X.</c:v>
                </c:pt>
                <c:pt idx="57">
                  <c:v>1-XI.</c:v>
                </c:pt>
                <c:pt idx="58">
                  <c:v>2-XI.</c:v>
                </c:pt>
                <c:pt idx="59">
                  <c:v>3-XI.</c:v>
                </c:pt>
                <c:pt idx="60">
                  <c:v>4-XI.</c:v>
                </c:pt>
                <c:pt idx="61">
                  <c:v>5-XI.</c:v>
                </c:pt>
                <c:pt idx="62">
                  <c:v>6-XI.</c:v>
                </c:pt>
                <c:pt idx="63">
                  <c:v>7-XI.</c:v>
                </c:pt>
                <c:pt idx="64">
                  <c:v>8-XI.</c:v>
                </c:pt>
                <c:pt idx="65">
                  <c:v>9-XI.</c:v>
                </c:pt>
                <c:pt idx="66">
                  <c:v>10-XI.</c:v>
                </c:pt>
                <c:pt idx="67">
                  <c:v>11-XI.</c:v>
                </c:pt>
                <c:pt idx="68">
                  <c:v>12-XI.</c:v>
                </c:pt>
                <c:pt idx="69">
                  <c:v>13-XI.</c:v>
                </c:pt>
                <c:pt idx="70">
                  <c:v>14-XI.</c:v>
                </c:pt>
                <c:pt idx="71">
                  <c:v>15-XI.</c:v>
                </c:pt>
                <c:pt idx="72">
                  <c:v>16-XI.</c:v>
                </c:pt>
                <c:pt idx="73">
                  <c:v>17-XI.</c:v>
                </c:pt>
                <c:pt idx="74">
                  <c:v>18-XI.</c:v>
                </c:pt>
                <c:pt idx="75">
                  <c:v>19-XI.</c:v>
                </c:pt>
                <c:pt idx="76">
                  <c:v>20-XI.</c:v>
                </c:pt>
                <c:pt idx="77">
                  <c:v>21-XI.</c:v>
                </c:pt>
                <c:pt idx="78">
                  <c:v>22-XI.</c:v>
                </c:pt>
                <c:pt idx="79">
                  <c:v>23-XI.</c:v>
                </c:pt>
                <c:pt idx="80">
                  <c:v>24-XI.</c:v>
                </c:pt>
                <c:pt idx="81">
                  <c:v>25-XI.</c:v>
                </c:pt>
                <c:pt idx="82">
                  <c:v>26-XI.</c:v>
                </c:pt>
                <c:pt idx="83">
                  <c:v>27-XI.</c:v>
                </c:pt>
                <c:pt idx="84">
                  <c:v>28-XI.</c:v>
                </c:pt>
                <c:pt idx="85">
                  <c:v>29-XI.</c:v>
                </c:pt>
                <c:pt idx="86">
                  <c:v>30-XI.</c:v>
                </c:pt>
                <c:pt idx="87">
                  <c:v>1-XII.</c:v>
                </c:pt>
                <c:pt idx="88">
                  <c:v>2-XII.</c:v>
                </c:pt>
                <c:pt idx="89">
                  <c:v>3-XII.</c:v>
                </c:pt>
                <c:pt idx="90">
                  <c:v>4-XII.</c:v>
                </c:pt>
                <c:pt idx="91">
                  <c:v>5-XII.</c:v>
                </c:pt>
                <c:pt idx="92">
                  <c:v>6-XII.</c:v>
                </c:pt>
                <c:pt idx="93">
                  <c:v>7-XII.</c:v>
                </c:pt>
                <c:pt idx="94">
                  <c:v>8-XII.</c:v>
                </c:pt>
                <c:pt idx="95">
                  <c:v>9-XII.</c:v>
                </c:pt>
                <c:pt idx="96">
                  <c:v>10-XII.</c:v>
                </c:pt>
                <c:pt idx="97">
                  <c:v>11-XII.</c:v>
                </c:pt>
                <c:pt idx="98">
                  <c:v>12-XII.</c:v>
                </c:pt>
                <c:pt idx="99">
                  <c:v>13-XII.</c:v>
                </c:pt>
                <c:pt idx="100">
                  <c:v>14-XII.</c:v>
                </c:pt>
                <c:pt idx="101">
                  <c:v>15-XII.</c:v>
                </c:pt>
                <c:pt idx="102">
                  <c:v>16-XII.</c:v>
                </c:pt>
                <c:pt idx="103">
                  <c:v>17-XII.</c:v>
                </c:pt>
                <c:pt idx="104">
                  <c:v>18-XII.</c:v>
                </c:pt>
                <c:pt idx="105">
                  <c:v>19-XII.</c:v>
                </c:pt>
                <c:pt idx="106">
                  <c:v>20-XII.</c:v>
                </c:pt>
                <c:pt idx="107">
                  <c:v>21-XII.</c:v>
                </c:pt>
                <c:pt idx="108">
                  <c:v>22-XII.</c:v>
                </c:pt>
                <c:pt idx="109">
                  <c:v>23-XII.</c:v>
                </c:pt>
                <c:pt idx="110">
                  <c:v>24-XII.</c:v>
                </c:pt>
                <c:pt idx="111">
                  <c:v>25-XII.</c:v>
                </c:pt>
                <c:pt idx="112">
                  <c:v>26-XII.</c:v>
                </c:pt>
                <c:pt idx="113">
                  <c:v>27-XII.</c:v>
                </c:pt>
                <c:pt idx="114">
                  <c:v>28-XII.</c:v>
                </c:pt>
                <c:pt idx="115">
                  <c:v>29-XII.</c:v>
                </c:pt>
                <c:pt idx="116">
                  <c:v>30-XII.</c:v>
                </c:pt>
                <c:pt idx="117">
                  <c:v>31-XII.</c:v>
                </c:pt>
                <c:pt idx="118">
                  <c:v>1-I.</c:v>
                </c:pt>
                <c:pt idx="119">
                  <c:v>2-I.</c:v>
                </c:pt>
                <c:pt idx="120">
                  <c:v>3-I.</c:v>
                </c:pt>
                <c:pt idx="121">
                  <c:v>4-I.</c:v>
                </c:pt>
                <c:pt idx="122">
                  <c:v>5-I.</c:v>
                </c:pt>
                <c:pt idx="123">
                  <c:v>6-I.</c:v>
                </c:pt>
                <c:pt idx="124">
                  <c:v>7-I.</c:v>
                </c:pt>
                <c:pt idx="125">
                  <c:v>8-I.</c:v>
                </c:pt>
                <c:pt idx="126">
                  <c:v>9-I.</c:v>
                </c:pt>
                <c:pt idx="127">
                  <c:v>10-I.</c:v>
                </c:pt>
                <c:pt idx="128">
                  <c:v>11-I.</c:v>
                </c:pt>
                <c:pt idx="129">
                  <c:v>12-I.</c:v>
                </c:pt>
                <c:pt idx="130">
                  <c:v>13-I.</c:v>
                </c:pt>
                <c:pt idx="131">
                  <c:v>14-I.</c:v>
                </c:pt>
                <c:pt idx="132">
                  <c:v>15-I.</c:v>
                </c:pt>
                <c:pt idx="133">
                  <c:v>16-I.</c:v>
                </c:pt>
                <c:pt idx="134">
                  <c:v>17-I.</c:v>
                </c:pt>
                <c:pt idx="135">
                  <c:v>18-I.</c:v>
                </c:pt>
                <c:pt idx="136">
                  <c:v>19-I.</c:v>
                </c:pt>
                <c:pt idx="137">
                  <c:v>20-I.</c:v>
                </c:pt>
                <c:pt idx="138">
                  <c:v>21-I.</c:v>
                </c:pt>
                <c:pt idx="139">
                  <c:v>22-I.</c:v>
                </c:pt>
                <c:pt idx="140">
                  <c:v>23-I.</c:v>
                </c:pt>
                <c:pt idx="141">
                  <c:v>24-I.</c:v>
                </c:pt>
                <c:pt idx="142">
                  <c:v>25-I.</c:v>
                </c:pt>
                <c:pt idx="143">
                  <c:v>26-I.</c:v>
                </c:pt>
                <c:pt idx="144">
                  <c:v>27-I.</c:v>
                </c:pt>
                <c:pt idx="145">
                  <c:v>28-I.</c:v>
                </c:pt>
                <c:pt idx="146">
                  <c:v>29-I.</c:v>
                </c:pt>
                <c:pt idx="147">
                  <c:v>30-I.</c:v>
                </c:pt>
                <c:pt idx="148">
                  <c:v>31-I.</c:v>
                </c:pt>
                <c:pt idx="149">
                  <c:v>1-II.</c:v>
                </c:pt>
                <c:pt idx="150">
                  <c:v>2-II.</c:v>
                </c:pt>
                <c:pt idx="151">
                  <c:v>3-II.</c:v>
                </c:pt>
                <c:pt idx="152">
                  <c:v>4-II.</c:v>
                </c:pt>
                <c:pt idx="153">
                  <c:v>5-II.</c:v>
                </c:pt>
                <c:pt idx="154">
                  <c:v>6-II.</c:v>
                </c:pt>
                <c:pt idx="155">
                  <c:v>7-II.</c:v>
                </c:pt>
                <c:pt idx="156">
                  <c:v>8-II.</c:v>
                </c:pt>
                <c:pt idx="157">
                  <c:v>9-II.</c:v>
                </c:pt>
                <c:pt idx="158">
                  <c:v>10-II.</c:v>
                </c:pt>
                <c:pt idx="159">
                  <c:v>11-II.</c:v>
                </c:pt>
                <c:pt idx="160">
                  <c:v>12-II.</c:v>
                </c:pt>
                <c:pt idx="161">
                  <c:v>13-II.</c:v>
                </c:pt>
                <c:pt idx="162">
                  <c:v>14-II.</c:v>
                </c:pt>
                <c:pt idx="163">
                  <c:v>15-II.</c:v>
                </c:pt>
                <c:pt idx="164">
                  <c:v>16-II.</c:v>
                </c:pt>
                <c:pt idx="165">
                  <c:v>17-II.</c:v>
                </c:pt>
                <c:pt idx="166">
                  <c:v>18-II.</c:v>
                </c:pt>
                <c:pt idx="167">
                  <c:v>19-II.</c:v>
                </c:pt>
                <c:pt idx="168">
                  <c:v>20-II.</c:v>
                </c:pt>
                <c:pt idx="169">
                  <c:v>21-II.</c:v>
                </c:pt>
                <c:pt idx="170">
                  <c:v>22-II.</c:v>
                </c:pt>
                <c:pt idx="171">
                  <c:v>23-II.</c:v>
                </c:pt>
                <c:pt idx="172">
                  <c:v>24-II.</c:v>
                </c:pt>
                <c:pt idx="173">
                  <c:v>25-II.</c:v>
                </c:pt>
                <c:pt idx="174">
                  <c:v>26-II.</c:v>
                </c:pt>
                <c:pt idx="175">
                  <c:v>27-II.</c:v>
                </c:pt>
                <c:pt idx="176">
                  <c:v>28-II.</c:v>
                </c:pt>
                <c:pt idx="177">
                  <c:v>1-III.</c:v>
                </c:pt>
                <c:pt idx="178">
                  <c:v>2-III.</c:v>
                </c:pt>
                <c:pt idx="179">
                  <c:v>3-III.</c:v>
                </c:pt>
                <c:pt idx="180">
                  <c:v>4-III.</c:v>
                </c:pt>
                <c:pt idx="181">
                  <c:v>5-III.</c:v>
                </c:pt>
                <c:pt idx="182">
                  <c:v>6-III.</c:v>
                </c:pt>
                <c:pt idx="183">
                  <c:v>7-III.</c:v>
                </c:pt>
                <c:pt idx="184">
                  <c:v>8-III.</c:v>
                </c:pt>
                <c:pt idx="185">
                  <c:v>9-III.</c:v>
                </c:pt>
                <c:pt idx="186">
                  <c:v>10-III.</c:v>
                </c:pt>
                <c:pt idx="187">
                  <c:v>11-III.</c:v>
                </c:pt>
                <c:pt idx="188">
                  <c:v>12-III.</c:v>
                </c:pt>
                <c:pt idx="189">
                  <c:v>13-III.</c:v>
                </c:pt>
                <c:pt idx="190">
                  <c:v>14-III.</c:v>
                </c:pt>
                <c:pt idx="191">
                  <c:v>15-III.</c:v>
                </c:pt>
                <c:pt idx="192">
                  <c:v>16-III.</c:v>
                </c:pt>
                <c:pt idx="193">
                  <c:v>17-III.</c:v>
                </c:pt>
                <c:pt idx="194">
                  <c:v>18-III.</c:v>
                </c:pt>
                <c:pt idx="195">
                  <c:v>19-III.</c:v>
                </c:pt>
                <c:pt idx="196">
                  <c:v>20-III.</c:v>
                </c:pt>
                <c:pt idx="197">
                  <c:v>21-III.</c:v>
                </c:pt>
                <c:pt idx="198">
                  <c:v>22-III.</c:v>
                </c:pt>
                <c:pt idx="199">
                  <c:v>23-III.</c:v>
                </c:pt>
                <c:pt idx="200">
                  <c:v>24-III.</c:v>
                </c:pt>
                <c:pt idx="201">
                  <c:v>25-III.</c:v>
                </c:pt>
                <c:pt idx="202">
                  <c:v>26-III.</c:v>
                </c:pt>
                <c:pt idx="203">
                  <c:v>27-III.</c:v>
                </c:pt>
                <c:pt idx="204">
                  <c:v>28-III.</c:v>
                </c:pt>
                <c:pt idx="205">
                  <c:v>29-III.</c:v>
                </c:pt>
                <c:pt idx="206">
                  <c:v>30-III.</c:v>
                </c:pt>
                <c:pt idx="207">
                  <c:v>31-III.</c:v>
                </c:pt>
                <c:pt idx="208">
                  <c:v>1-IV.</c:v>
                </c:pt>
                <c:pt idx="209">
                  <c:v>2-IV.</c:v>
                </c:pt>
                <c:pt idx="210">
                  <c:v>3-IV.</c:v>
                </c:pt>
                <c:pt idx="211">
                  <c:v>4-IV.</c:v>
                </c:pt>
                <c:pt idx="212">
                  <c:v>5-IV.</c:v>
                </c:pt>
                <c:pt idx="213">
                  <c:v>6-IV.</c:v>
                </c:pt>
                <c:pt idx="214">
                  <c:v>7-IV.</c:v>
                </c:pt>
                <c:pt idx="215">
                  <c:v>8-IV.</c:v>
                </c:pt>
                <c:pt idx="216">
                  <c:v>9-IV.</c:v>
                </c:pt>
                <c:pt idx="217">
                  <c:v>10-IV.</c:v>
                </c:pt>
                <c:pt idx="218">
                  <c:v>11-IV.</c:v>
                </c:pt>
                <c:pt idx="219">
                  <c:v>12-IV.</c:v>
                </c:pt>
                <c:pt idx="220">
                  <c:v>13-IV.</c:v>
                </c:pt>
                <c:pt idx="221">
                  <c:v>14-IV.</c:v>
                </c:pt>
                <c:pt idx="222">
                  <c:v>15-IV.</c:v>
                </c:pt>
                <c:pt idx="223">
                  <c:v>16-IV.</c:v>
                </c:pt>
                <c:pt idx="224">
                  <c:v>17-IV.</c:v>
                </c:pt>
                <c:pt idx="225">
                  <c:v>18-IV.</c:v>
                </c:pt>
                <c:pt idx="226">
                  <c:v>19-IV.</c:v>
                </c:pt>
                <c:pt idx="227">
                  <c:v>20-IV.</c:v>
                </c:pt>
                <c:pt idx="228">
                  <c:v>21-IV.</c:v>
                </c:pt>
                <c:pt idx="229">
                  <c:v>22-IV.</c:v>
                </c:pt>
                <c:pt idx="230">
                  <c:v>23-IV.</c:v>
                </c:pt>
                <c:pt idx="231">
                  <c:v>24-IV.</c:v>
                </c:pt>
                <c:pt idx="232">
                  <c:v>25-IV.</c:v>
                </c:pt>
                <c:pt idx="233">
                  <c:v>26-IV.</c:v>
                </c:pt>
                <c:pt idx="234">
                  <c:v>27-IV.</c:v>
                </c:pt>
                <c:pt idx="235">
                  <c:v>28-IV.</c:v>
                </c:pt>
                <c:pt idx="236">
                  <c:v>29-IV.</c:v>
                </c:pt>
                <c:pt idx="237">
                  <c:v>30-IV.</c:v>
                </c:pt>
                <c:pt idx="238">
                  <c:v>1-V.</c:v>
                </c:pt>
                <c:pt idx="239">
                  <c:v>2-V.</c:v>
                </c:pt>
                <c:pt idx="240">
                  <c:v>3-V.</c:v>
                </c:pt>
                <c:pt idx="241">
                  <c:v>4-V.</c:v>
                </c:pt>
                <c:pt idx="242">
                  <c:v>5-V.</c:v>
                </c:pt>
                <c:pt idx="243">
                  <c:v>6-V.</c:v>
                </c:pt>
                <c:pt idx="244">
                  <c:v>7-V.</c:v>
                </c:pt>
                <c:pt idx="245">
                  <c:v>8-V.</c:v>
                </c:pt>
                <c:pt idx="246">
                  <c:v>9-V.</c:v>
                </c:pt>
                <c:pt idx="247">
                  <c:v>10-V.</c:v>
                </c:pt>
                <c:pt idx="248">
                  <c:v>11-V.</c:v>
                </c:pt>
                <c:pt idx="249">
                  <c:v>12-V.</c:v>
                </c:pt>
                <c:pt idx="250">
                  <c:v>13-V.</c:v>
                </c:pt>
                <c:pt idx="251">
                  <c:v>14-V.</c:v>
                </c:pt>
                <c:pt idx="252">
                  <c:v>15-V.</c:v>
                </c:pt>
                <c:pt idx="253">
                  <c:v>16-V.</c:v>
                </c:pt>
                <c:pt idx="254">
                  <c:v>17-V.</c:v>
                </c:pt>
                <c:pt idx="255">
                  <c:v>18-V.</c:v>
                </c:pt>
                <c:pt idx="256">
                  <c:v>19-V.</c:v>
                </c:pt>
                <c:pt idx="257">
                  <c:v>20-V.</c:v>
                </c:pt>
                <c:pt idx="258">
                  <c:v>21-V.</c:v>
                </c:pt>
                <c:pt idx="259">
                  <c:v>22-V.</c:v>
                </c:pt>
                <c:pt idx="260">
                  <c:v>23-V.</c:v>
                </c:pt>
                <c:pt idx="261">
                  <c:v>24-V.</c:v>
                </c:pt>
                <c:pt idx="262">
                  <c:v>25-V.</c:v>
                </c:pt>
                <c:pt idx="263">
                  <c:v>26-V.</c:v>
                </c:pt>
                <c:pt idx="264">
                  <c:v>27-V.</c:v>
                </c:pt>
                <c:pt idx="265">
                  <c:v>28-V.</c:v>
                </c:pt>
                <c:pt idx="266">
                  <c:v>29-V.</c:v>
                </c:pt>
                <c:pt idx="267">
                  <c:v>30-V.</c:v>
                </c:pt>
                <c:pt idx="268">
                  <c:v>31-V.</c:v>
                </c:pt>
                <c:pt idx="269">
                  <c:v>1-VI.</c:v>
                </c:pt>
                <c:pt idx="270">
                  <c:v>2-VI.</c:v>
                </c:pt>
                <c:pt idx="271">
                  <c:v>3-VI.</c:v>
                </c:pt>
                <c:pt idx="272">
                  <c:v>4-VI.</c:v>
                </c:pt>
                <c:pt idx="273">
                  <c:v>5-VI.</c:v>
                </c:pt>
                <c:pt idx="274">
                  <c:v>6-VI.</c:v>
                </c:pt>
                <c:pt idx="275">
                  <c:v>7-VI.</c:v>
                </c:pt>
                <c:pt idx="276">
                  <c:v>8-VI.</c:v>
                </c:pt>
                <c:pt idx="277">
                  <c:v>9-VI.</c:v>
                </c:pt>
                <c:pt idx="278">
                  <c:v>10-VI.</c:v>
                </c:pt>
                <c:pt idx="279">
                  <c:v>11-VI.</c:v>
                </c:pt>
                <c:pt idx="280">
                  <c:v>12-VI.</c:v>
                </c:pt>
                <c:pt idx="281">
                  <c:v>13-VI.</c:v>
                </c:pt>
                <c:pt idx="282">
                  <c:v>14-VI.</c:v>
                </c:pt>
                <c:pt idx="283">
                  <c:v>15-VI.</c:v>
                </c:pt>
                <c:pt idx="284">
                  <c:v>16-VI.</c:v>
                </c:pt>
                <c:pt idx="285">
                  <c:v>17-VI.</c:v>
                </c:pt>
                <c:pt idx="286">
                  <c:v>18-VI.</c:v>
                </c:pt>
                <c:pt idx="287">
                  <c:v>19-VI.</c:v>
                </c:pt>
                <c:pt idx="288">
                  <c:v>20-VI.</c:v>
                </c:pt>
                <c:pt idx="289">
                  <c:v>21-VI.</c:v>
                </c:pt>
                <c:pt idx="290">
                  <c:v>22-VI.</c:v>
                </c:pt>
                <c:pt idx="291">
                  <c:v>23-VI.</c:v>
                </c:pt>
                <c:pt idx="292">
                  <c:v>24-VI.</c:v>
                </c:pt>
                <c:pt idx="293">
                  <c:v>25-VI.</c:v>
                </c:pt>
                <c:pt idx="294">
                  <c:v>26-VI.</c:v>
                </c:pt>
                <c:pt idx="295">
                  <c:v>27-VI.</c:v>
                </c:pt>
                <c:pt idx="296">
                  <c:v>28-VI.</c:v>
                </c:pt>
                <c:pt idx="297">
                  <c:v>29-VI.</c:v>
                </c:pt>
                <c:pt idx="298">
                  <c:v>30-VI.</c:v>
                </c:pt>
                <c:pt idx="299">
                  <c:v>1-VII.</c:v>
                </c:pt>
                <c:pt idx="300">
                  <c:v>2-VII.</c:v>
                </c:pt>
                <c:pt idx="301">
                  <c:v>3-VII.</c:v>
                </c:pt>
              </c:strCache>
            </c:strRef>
          </c:cat>
          <c:val>
            <c:numRef>
              <c:f>List1!$B$3:$B$304</c:f>
              <c:numCache>
                <c:formatCode>General</c:formatCode>
                <c:ptCount val="302"/>
                <c:pt idx="0">
                  <c:v>198</c:v>
                </c:pt>
                <c:pt idx="1">
                  <c:v>205</c:v>
                </c:pt>
                <c:pt idx="2">
                  <c:v>215</c:v>
                </c:pt>
                <c:pt idx="3">
                  <c:v>259</c:v>
                </c:pt>
                <c:pt idx="4">
                  <c:v>318</c:v>
                </c:pt>
                <c:pt idx="5">
                  <c:v>392</c:v>
                </c:pt>
                <c:pt idx="6">
                  <c:v>428</c:v>
                </c:pt>
                <c:pt idx="7">
                  <c:v>449</c:v>
                </c:pt>
                <c:pt idx="8">
                  <c:v>460</c:v>
                </c:pt>
                <c:pt idx="9">
                  <c:v>490</c:v>
                </c:pt>
                <c:pt idx="10">
                  <c:v>591</c:v>
                </c:pt>
                <c:pt idx="11">
                  <c:v>709</c:v>
                </c:pt>
                <c:pt idx="12">
                  <c:v>830</c:v>
                </c:pt>
                <c:pt idx="13">
                  <c:v>870</c:v>
                </c:pt>
                <c:pt idx="14">
                  <c:v>913</c:v>
                </c:pt>
                <c:pt idx="15">
                  <c:v>889</c:v>
                </c:pt>
                <c:pt idx="16">
                  <c:v>891</c:v>
                </c:pt>
                <c:pt idx="17">
                  <c:v>993</c:v>
                </c:pt>
                <c:pt idx="18">
                  <c:v>1066</c:v>
                </c:pt>
                <c:pt idx="19">
                  <c:v>1099</c:v>
                </c:pt>
                <c:pt idx="20">
                  <c:v>1141</c:v>
                </c:pt>
                <c:pt idx="21">
                  <c:v>1136</c:v>
                </c:pt>
                <c:pt idx="22">
                  <c:v>1100</c:v>
                </c:pt>
                <c:pt idx="23">
                  <c:v>1071</c:v>
                </c:pt>
                <c:pt idx="24">
                  <c:v>1097</c:v>
                </c:pt>
                <c:pt idx="25">
                  <c:v>1172</c:v>
                </c:pt>
                <c:pt idx="26">
                  <c:v>1258</c:v>
                </c:pt>
                <c:pt idx="27">
                  <c:v>1305</c:v>
                </c:pt>
                <c:pt idx="28">
                  <c:v>1321</c:v>
                </c:pt>
                <c:pt idx="29">
                  <c:v>1297</c:v>
                </c:pt>
                <c:pt idx="30">
                  <c:v>1301</c:v>
                </c:pt>
                <c:pt idx="31">
                  <c:v>1465</c:v>
                </c:pt>
                <c:pt idx="32">
                  <c:v>1669</c:v>
                </c:pt>
                <c:pt idx="33">
                  <c:v>1860</c:v>
                </c:pt>
                <c:pt idx="34">
                  <c:v>2091</c:v>
                </c:pt>
                <c:pt idx="35">
                  <c:v>2150</c:v>
                </c:pt>
                <c:pt idx="36">
                  <c:v>2131</c:v>
                </c:pt>
                <c:pt idx="37">
                  <c:v>2133</c:v>
                </c:pt>
                <c:pt idx="38">
                  <c:v>2452</c:v>
                </c:pt>
                <c:pt idx="39">
                  <c:v>2840</c:v>
                </c:pt>
                <c:pt idx="40">
                  <c:v>3120</c:v>
                </c:pt>
                <c:pt idx="41">
                  <c:v>3285</c:v>
                </c:pt>
                <c:pt idx="42">
                  <c:v>3376</c:v>
                </c:pt>
                <c:pt idx="43">
                  <c:v>3341</c:v>
                </c:pt>
                <c:pt idx="44">
                  <c:v>3383</c:v>
                </c:pt>
                <c:pt idx="45">
                  <c:v>3651</c:v>
                </c:pt>
                <c:pt idx="46">
                  <c:v>4087</c:v>
                </c:pt>
                <c:pt idx="47">
                  <c:v>4381</c:v>
                </c:pt>
                <c:pt idx="48">
                  <c:v>4472</c:v>
                </c:pt>
                <c:pt idx="49">
                  <c:v>4516</c:v>
                </c:pt>
                <c:pt idx="50">
                  <c:v>4389</c:v>
                </c:pt>
                <c:pt idx="51">
                  <c:v>4197</c:v>
                </c:pt>
                <c:pt idx="52">
                  <c:v>4304</c:v>
                </c:pt>
                <c:pt idx="53">
                  <c:v>4563</c:v>
                </c:pt>
                <c:pt idx="54">
                  <c:v>4437</c:v>
                </c:pt>
                <c:pt idx="55">
                  <c:v>4220</c:v>
                </c:pt>
                <c:pt idx="56">
                  <c:v>3962</c:v>
                </c:pt>
                <c:pt idx="57">
                  <c:v>3634</c:v>
                </c:pt>
                <c:pt idx="58">
                  <c:v>3333</c:v>
                </c:pt>
                <c:pt idx="59">
                  <c:v>3332</c:v>
                </c:pt>
                <c:pt idx="60">
                  <c:v>3528</c:v>
                </c:pt>
                <c:pt idx="61">
                  <c:v>3305</c:v>
                </c:pt>
                <c:pt idx="62">
                  <c:v>2966</c:v>
                </c:pt>
                <c:pt idx="63">
                  <c:v>2920</c:v>
                </c:pt>
                <c:pt idx="64">
                  <c:v>2525</c:v>
                </c:pt>
                <c:pt idx="65">
                  <c:v>2235</c:v>
                </c:pt>
                <c:pt idx="66">
                  <c:v>2266</c:v>
                </c:pt>
                <c:pt idx="67">
                  <c:v>2295</c:v>
                </c:pt>
                <c:pt idx="68">
                  <c:v>2099</c:v>
                </c:pt>
                <c:pt idx="69">
                  <c:v>1935</c:v>
                </c:pt>
                <c:pt idx="70">
                  <c:v>1730</c:v>
                </c:pt>
                <c:pt idx="71">
                  <c:v>1501</c:v>
                </c:pt>
                <c:pt idx="72">
                  <c:v>1364</c:v>
                </c:pt>
                <c:pt idx="73">
                  <c:v>1365</c:v>
                </c:pt>
                <c:pt idx="74">
                  <c:v>1415</c:v>
                </c:pt>
                <c:pt idx="75">
                  <c:v>1375</c:v>
                </c:pt>
                <c:pt idx="76">
                  <c:v>1331</c:v>
                </c:pt>
                <c:pt idx="77">
                  <c:v>1250</c:v>
                </c:pt>
                <c:pt idx="78">
                  <c:v>1131</c:v>
                </c:pt>
                <c:pt idx="79">
                  <c:v>1071</c:v>
                </c:pt>
                <c:pt idx="80">
                  <c:v>1159</c:v>
                </c:pt>
                <c:pt idx="81">
                  <c:v>1282</c:v>
                </c:pt>
                <c:pt idx="82">
                  <c:v>1195</c:v>
                </c:pt>
                <c:pt idx="83">
                  <c:v>1238</c:v>
                </c:pt>
                <c:pt idx="84">
                  <c:v>1139</c:v>
                </c:pt>
                <c:pt idx="85">
                  <c:v>992</c:v>
                </c:pt>
                <c:pt idx="86">
                  <c:v>964</c:v>
                </c:pt>
                <c:pt idx="87">
                  <c:v>1106</c:v>
                </c:pt>
                <c:pt idx="88">
                  <c:v>1244</c:v>
                </c:pt>
                <c:pt idx="89">
                  <c:v>1241</c:v>
                </c:pt>
                <c:pt idx="90">
                  <c:v>1266</c:v>
                </c:pt>
                <c:pt idx="91">
                  <c:v>1260</c:v>
                </c:pt>
                <c:pt idx="92">
                  <c:v>1186</c:v>
                </c:pt>
                <c:pt idx="93">
                  <c:v>1255</c:v>
                </c:pt>
                <c:pt idx="94">
                  <c:v>1518</c:v>
                </c:pt>
                <c:pt idx="95">
                  <c:v>1766</c:v>
                </c:pt>
                <c:pt idx="96">
                  <c:v>1838</c:v>
                </c:pt>
                <c:pt idx="97">
                  <c:v>1912</c:v>
                </c:pt>
                <c:pt idx="98">
                  <c:v>1890</c:v>
                </c:pt>
                <c:pt idx="99">
                  <c:v>1815</c:v>
                </c:pt>
                <c:pt idx="100">
                  <c:v>1875</c:v>
                </c:pt>
                <c:pt idx="101">
                  <c:v>2189</c:v>
                </c:pt>
                <c:pt idx="102">
                  <c:v>2501</c:v>
                </c:pt>
                <c:pt idx="103">
                  <c:v>2537</c:v>
                </c:pt>
                <c:pt idx="104">
                  <c:v>2528</c:v>
                </c:pt>
                <c:pt idx="105">
                  <c:v>2466</c:v>
                </c:pt>
                <c:pt idx="106">
                  <c:v>2333</c:v>
                </c:pt>
                <c:pt idx="107">
                  <c:v>2359</c:v>
                </c:pt>
                <c:pt idx="108">
                  <c:v>2660</c:v>
                </c:pt>
                <c:pt idx="109">
                  <c:v>3065</c:v>
                </c:pt>
                <c:pt idx="110">
                  <c:v>2857</c:v>
                </c:pt>
                <c:pt idx="111">
                  <c:v>2545</c:v>
                </c:pt>
                <c:pt idx="112">
                  <c:v>2302</c:v>
                </c:pt>
                <c:pt idx="113">
                  <c:v>2140</c:v>
                </c:pt>
                <c:pt idx="114">
                  <c:v>2174</c:v>
                </c:pt>
                <c:pt idx="115">
                  <c:v>2556</c:v>
                </c:pt>
                <c:pt idx="116">
                  <c:v>2876</c:v>
                </c:pt>
                <c:pt idx="117">
                  <c:v>2797</c:v>
                </c:pt>
                <c:pt idx="118">
                  <c:v>2495</c:v>
                </c:pt>
                <c:pt idx="119">
                  <c:v>2254</c:v>
                </c:pt>
                <c:pt idx="120">
                  <c:v>2365</c:v>
                </c:pt>
                <c:pt idx="121">
                  <c:v>2676</c:v>
                </c:pt>
                <c:pt idx="122">
                  <c:v>3107</c:v>
                </c:pt>
                <c:pt idx="123">
                  <c:v>3462</c:v>
                </c:pt>
                <c:pt idx="124">
                  <c:v>3393</c:v>
                </c:pt>
                <c:pt idx="125">
                  <c:v>3243</c:v>
                </c:pt>
                <c:pt idx="126">
                  <c:v>3066</c:v>
                </c:pt>
                <c:pt idx="127">
                  <c:v>2977</c:v>
                </c:pt>
                <c:pt idx="128">
                  <c:v>3187</c:v>
                </c:pt>
                <c:pt idx="129">
                  <c:v>3333</c:v>
                </c:pt>
                <c:pt idx="130">
                  <c:v>3511</c:v>
                </c:pt>
                <c:pt idx="131">
                  <c:v>3212</c:v>
                </c:pt>
                <c:pt idx="132">
                  <c:v>2985</c:v>
                </c:pt>
                <c:pt idx="133">
                  <c:v>2761</c:v>
                </c:pt>
                <c:pt idx="134">
                  <c:v>2459</c:v>
                </c:pt>
                <c:pt idx="135">
                  <c:v>2382</c:v>
                </c:pt>
                <c:pt idx="136">
                  <c:v>2546</c:v>
                </c:pt>
                <c:pt idx="137">
                  <c:v>2660</c:v>
                </c:pt>
                <c:pt idx="138">
                  <c:v>2549</c:v>
                </c:pt>
                <c:pt idx="139">
                  <c:v>2479</c:v>
                </c:pt>
                <c:pt idx="140">
                  <c:v>2256</c:v>
                </c:pt>
                <c:pt idx="141">
                  <c:v>2071</c:v>
                </c:pt>
                <c:pt idx="142">
                  <c:v>1974</c:v>
                </c:pt>
                <c:pt idx="143">
                  <c:v>2187</c:v>
                </c:pt>
                <c:pt idx="144">
                  <c:v>2419</c:v>
                </c:pt>
                <c:pt idx="145">
                  <c:v>2331</c:v>
                </c:pt>
                <c:pt idx="146">
                  <c:v>2281</c:v>
                </c:pt>
                <c:pt idx="147">
                  <c:v>2131</c:v>
                </c:pt>
                <c:pt idx="148">
                  <c:v>1992</c:v>
                </c:pt>
                <c:pt idx="149">
                  <c:v>1987</c:v>
                </c:pt>
                <c:pt idx="150">
                  <c:v>2222</c:v>
                </c:pt>
                <c:pt idx="151">
                  <c:v>2442</c:v>
                </c:pt>
                <c:pt idx="152">
                  <c:v>2366</c:v>
                </c:pt>
                <c:pt idx="153">
                  <c:v>2305</c:v>
                </c:pt>
                <c:pt idx="154">
                  <c:v>2179</c:v>
                </c:pt>
                <c:pt idx="155">
                  <c:v>2040</c:v>
                </c:pt>
                <c:pt idx="156">
                  <c:v>2062</c:v>
                </c:pt>
                <c:pt idx="157">
                  <c:v>2290</c:v>
                </c:pt>
                <c:pt idx="158">
                  <c:v>2504</c:v>
                </c:pt>
                <c:pt idx="159">
                  <c:v>2471</c:v>
                </c:pt>
                <c:pt idx="160">
                  <c:v>2449</c:v>
                </c:pt>
                <c:pt idx="161">
                  <c:v>2361</c:v>
                </c:pt>
                <c:pt idx="162">
                  <c:v>2181</c:v>
                </c:pt>
                <c:pt idx="163">
                  <c:v>2238</c:v>
                </c:pt>
                <c:pt idx="164">
                  <c:v>2576</c:v>
                </c:pt>
                <c:pt idx="165">
                  <c:v>2832</c:v>
                </c:pt>
                <c:pt idx="166">
                  <c:v>2837</c:v>
                </c:pt>
                <c:pt idx="167">
                  <c:v>2896</c:v>
                </c:pt>
                <c:pt idx="168">
                  <c:v>2807</c:v>
                </c:pt>
                <c:pt idx="169">
                  <c:v>2677</c:v>
                </c:pt>
                <c:pt idx="170">
                  <c:v>2736</c:v>
                </c:pt>
                <c:pt idx="171">
                  <c:v>3110</c:v>
                </c:pt>
                <c:pt idx="172">
                  <c:v>3423</c:v>
                </c:pt>
                <c:pt idx="173">
                  <c:v>3438</c:v>
                </c:pt>
                <c:pt idx="174">
                  <c:v>3494</c:v>
                </c:pt>
                <c:pt idx="175">
                  <c:v>3419</c:v>
                </c:pt>
                <c:pt idx="176">
                  <c:v>3194</c:v>
                </c:pt>
                <c:pt idx="177">
                  <c:v>3148</c:v>
                </c:pt>
                <c:pt idx="178">
                  <c:v>3434</c:v>
                </c:pt>
                <c:pt idx="179">
                  <c:v>3691</c:v>
                </c:pt>
                <c:pt idx="180">
                  <c:v>3594</c:v>
                </c:pt>
                <c:pt idx="181">
                  <c:v>3451</c:v>
                </c:pt>
                <c:pt idx="182">
                  <c:v>3234</c:v>
                </c:pt>
                <c:pt idx="183">
                  <c:v>2934</c:v>
                </c:pt>
                <c:pt idx="184">
                  <c:v>2789</c:v>
                </c:pt>
                <c:pt idx="185">
                  <c:v>2937</c:v>
                </c:pt>
                <c:pt idx="186">
                  <c:v>3100</c:v>
                </c:pt>
                <c:pt idx="187">
                  <c:v>3317</c:v>
                </c:pt>
                <c:pt idx="188">
                  <c:v>3608</c:v>
                </c:pt>
                <c:pt idx="189">
                  <c:v>3749</c:v>
                </c:pt>
                <c:pt idx="190">
                  <c:v>3802</c:v>
                </c:pt>
                <c:pt idx="191">
                  <c:v>3558</c:v>
                </c:pt>
                <c:pt idx="192">
                  <c:v>3400</c:v>
                </c:pt>
                <c:pt idx="193">
                  <c:v>3223</c:v>
                </c:pt>
                <c:pt idx="194">
                  <c:v>3031</c:v>
                </c:pt>
                <c:pt idx="195">
                  <c:v>2866</c:v>
                </c:pt>
                <c:pt idx="196">
                  <c:v>2832</c:v>
                </c:pt>
                <c:pt idx="197">
                  <c:v>2771</c:v>
                </c:pt>
                <c:pt idx="198">
                  <c:v>2570</c:v>
                </c:pt>
                <c:pt idx="199">
                  <c:v>2480</c:v>
                </c:pt>
                <c:pt idx="200">
                  <c:v>2307</c:v>
                </c:pt>
                <c:pt idx="201">
                  <c:v>2218</c:v>
                </c:pt>
                <c:pt idx="202">
                  <c:v>2073</c:v>
                </c:pt>
                <c:pt idx="203">
                  <c:v>2066</c:v>
                </c:pt>
                <c:pt idx="204">
                  <c:v>2037</c:v>
                </c:pt>
                <c:pt idx="205">
                  <c:v>1857</c:v>
                </c:pt>
                <c:pt idx="206">
                  <c:v>1744</c:v>
                </c:pt>
                <c:pt idx="207">
                  <c:v>1658</c:v>
                </c:pt>
                <c:pt idx="208">
                  <c:v>1537</c:v>
                </c:pt>
                <c:pt idx="209">
                  <c:v>1424</c:v>
                </c:pt>
                <c:pt idx="210">
                  <c:v>1412</c:v>
                </c:pt>
                <c:pt idx="211">
                  <c:v>1402</c:v>
                </c:pt>
                <c:pt idx="212">
                  <c:v>1233</c:v>
                </c:pt>
                <c:pt idx="213">
                  <c:v>1161</c:v>
                </c:pt>
                <c:pt idx="214">
                  <c:v>1143</c:v>
                </c:pt>
                <c:pt idx="215">
                  <c:v>1116</c:v>
                </c:pt>
                <c:pt idx="216">
                  <c:v>1064</c:v>
                </c:pt>
                <c:pt idx="217">
                  <c:v>1057</c:v>
                </c:pt>
                <c:pt idx="218">
                  <c:v>1035</c:v>
                </c:pt>
                <c:pt idx="219">
                  <c:v>933</c:v>
                </c:pt>
                <c:pt idx="220">
                  <c:v>903</c:v>
                </c:pt>
                <c:pt idx="221">
                  <c:v>865</c:v>
                </c:pt>
                <c:pt idx="222">
                  <c:v>827</c:v>
                </c:pt>
                <c:pt idx="223">
                  <c:v>834</c:v>
                </c:pt>
                <c:pt idx="224">
                  <c:v>820</c:v>
                </c:pt>
                <c:pt idx="225">
                  <c:v>805</c:v>
                </c:pt>
                <c:pt idx="226">
                  <c:v>846</c:v>
                </c:pt>
                <c:pt idx="227">
                  <c:v>760</c:v>
                </c:pt>
                <c:pt idx="228">
                  <c:v>696</c:v>
                </c:pt>
                <c:pt idx="229">
                  <c:v>662</c:v>
                </c:pt>
                <c:pt idx="230">
                  <c:v>637</c:v>
                </c:pt>
                <c:pt idx="231">
                  <c:v>617</c:v>
                </c:pt>
                <c:pt idx="232">
                  <c:v>608</c:v>
                </c:pt>
                <c:pt idx="233">
                  <c:v>555</c:v>
                </c:pt>
                <c:pt idx="234">
                  <c:v>528</c:v>
                </c:pt>
                <c:pt idx="235">
                  <c:v>505</c:v>
                </c:pt>
                <c:pt idx="236">
                  <c:v>488</c:v>
                </c:pt>
                <c:pt idx="237">
                  <c:v>487</c:v>
                </c:pt>
                <c:pt idx="238">
                  <c:v>490</c:v>
                </c:pt>
                <c:pt idx="239">
                  <c:v>486</c:v>
                </c:pt>
                <c:pt idx="240">
                  <c:v>422</c:v>
                </c:pt>
                <c:pt idx="241">
                  <c:v>408</c:v>
                </c:pt>
                <c:pt idx="242">
                  <c:v>406</c:v>
                </c:pt>
                <c:pt idx="243">
                  <c:v>370</c:v>
                </c:pt>
                <c:pt idx="244">
                  <c:v>350</c:v>
                </c:pt>
                <c:pt idx="245">
                  <c:v>349</c:v>
                </c:pt>
                <c:pt idx="246">
                  <c:v>345</c:v>
                </c:pt>
                <c:pt idx="247">
                  <c:v>308</c:v>
                </c:pt>
                <c:pt idx="248">
                  <c:v>299</c:v>
                </c:pt>
                <c:pt idx="249">
                  <c:v>280</c:v>
                </c:pt>
                <c:pt idx="250">
                  <c:v>265</c:v>
                </c:pt>
                <c:pt idx="251">
                  <c:v>251</c:v>
                </c:pt>
                <c:pt idx="252">
                  <c:v>253</c:v>
                </c:pt>
                <c:pt idx="253">
                  <c:v>248</c:v>
                </c:pt>
                <c:pt idx="254">
                  <c:v>226</c:v>
                </c:pt>
                <c:pt idx="255">
                  <c:v>206</c:v>
                </c:pt>
                <c:pt idx="256">
                  <c:v>196</c:v>
                </c:pt>
                <c:pt idx="257">
                  <c:v>190</c:v>
                </c:pt>
                <c:pt idx="258">
                  <c:v>181</c:v>
                </c:pt>
                <c:pt idx="259">
                  <c:v>182</c:v>
                </c:pt>
                <c:pt idx="260">
                  <c:v>180</c:v>
                </c:pt>
                <c:pt idx="261">
                  <c:v>164</c:v>
                </c:pt>
                <c:pt idx="262">
                  <c:v>162</c:v>
                </c:pt>
                <c:pt idx="263">
                  <c:v>164</c:v>
                </c:pt>
                <c:pt idx="264">
                  <c:v>148</c:v>
                </c:pt>
                <c:pt idx="265">
                  <c:v>134</c:v>
                </c:pt>
                <c:pt idx="266">
                  <c:v>131</c:v>
                </c:pt>
                <c:pt idx="267">
                  <c:v>128</c:v>
                </c:pt>
                <c:pt idx="268">
                  <c:v>114</c:v>
                </c:pt>
                <c:pt idx="269">
                  <c:v>114</c:v>
                </c:pt>
                <c:pt idx="270">
                  <c:v>104</c:v>
                </c:pt>
                <c:pt idx="271">
                  <c:v>100</c:v>
                </c:pt>
                <c:pt idx="272">
                  <c:v>91</c:v>
                </c:pt>
                <c:pt idx="273">
                  <c:v>87</c:v>
                </c:pt>
                <c:pt idx="274">
                  <c:v>85</c:v>
                </c:pt>
                <c:pt idx="275">
                  <c:v>71</c:v>
                </c:pt>
                <c:pt idx="276">
                  <c:v>65</c:v>
                </c:pt>
                <c:pt idx="277">
                  <c:v>58</c:v>
                </c:pt>
                <c:pt idx="278">
                  <c:v>54</c:v>
                </c:pt>
                <c:pt idx="279">
                  <c:v>56</c:v>
                </c:pt>
                <c:pt idx="280">
                  <c:v>55</c:v>
                </c:pt>
                <c:pt idx="281">
                  <c:v>56</c:v>
                </c:pt>
                <c:pt idx="282">
                  <c:v>45</c:v>
                </c:pt>
                <c:pt idx="283">
                  <c:v>42</c:v>
                </c:pt>
                <c:pt idx="284">
                  <c:v>40</c:v>
                </c:pt>
                <c:pt idx="285">
                  <c:v>40</c:v>
                </c:pt>
                <c:pt idx="286">
                  <c:v>39</c:v>
                </c:pt>
                <c:pt idx="287">
                  <c:v>39</c:v>
                </c:pt>
                <c:pt idx="288">
                  <c:v>37</c:v>
                </c:pt>
                <c:pt idx="289">
                  <c:v>33</c:v>
                </c:pt>
                <c:pt idx="290">
                  <c:v>32</c:v>
                </c:pt>
                <c:pt idx="291">
                  <c:v>33</c:v>
                </c:pt>
                <c:pt idx="292">
                  <c:v>29</c:v>
                </c:pt>
                <c:pt idx="293">
                  <c:v>27</c:v>
                </c:pt>
                <c:pt idx="294">
                  <c:v>28</c:v>
                </c:pt>
                <c:pt idx="295">
                  <c:v>27</c:v>
                </c:pt>
                <c:pt idx="296">
                  <c:v>30</c:v>
                </c:pt>
                <c:pt idx="297">
                  <c:v>28</c:v>
                </c:pt>
                <c:pt idx="298">
                  <c:v>28</c:v>
                </c:pt>
                <c:pt idx="299">
                  <c:v>30</c:v>
                </c:pt>
                <c:pt idx="300">
                  <c:v>31</c:v>
                </c:pt>
                <c:pt idx="301">
                  <c:v>31</c:v>
                </c:pt>
              </c:numCache>
            </c:numRef>
          </c:val>
          <c:smooth val="0"/>
          <c:extLst>
            <c:ext xmlns:c16="http://schemas.microsoft.com/office/drawing/2014/chart" uri="{C3380CC4-5D6E-409C-BE32-E72D297353CC}">
              <c16:uniqueId val="{00000001-E8FD-43E4-BA1D-0B494D841FF9}"/>
            </c:ext>
          </c:extLst>
        </c:ser>
        <c:dLbls>
          <c:showLegendKey val="0"/>
          <c:showVal val="0"/>
          <c:showCatName val="0"/>
          <c:showSerName val="0"/>
          <c:showPercent val="0"/>
          <c:showBubbleSize val="0"/>
        </c:dLbls>
        <c:smooth val="0"/>
        <c:axId val="604314152"/>
        <c:axId val="604312192"/>
      </c:lineChart>
      <c:catAx>
        <c:axId val="604314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vert="horz"/>
          <a:lstStyle/>
          <a:p>
            <a:pPr>
              <a:defRPr/>
            </a:pPr>
            <a:endParaRPr lang="cs-CZ"/>
          </a:p>
        </c:txPr>
        <c:crossAx val="604312192"/>
        <c:crosses val="autoZero"/>
        <c:auto val="1"/>
        <c:lblAlgn val="ctr"/>
        <c:lblOffset val="100"/>
        <c:tickLblSkip val="7"/>
        <c:noMultiLvlLbl val="1"/>
      </c:catAx>
      <c:valAx>
        <c:axId val="604312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effectLst/>
        </c:spPr>
        <c:txPr>
          <a:bodyPr rot="-60000000" vert="horz"/>
          <a:lstStyle/>
          <a:p>
            <a:pPr>
              <a:defRPr/>
            </a:pPr>
            <a:endParaRPr lang="cs-CZ"/>
          </a:p>
        </c:txPr>
        <c:crossAx val="6043141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solidFill>
            <a:schemeClr val="tx1"/>
          </a:solidFill>
        </a:defRPr>
      </a:pPr>
      <a:endParaRPr lang="cs-CZ"/>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Pedagog, školství</c:v>
                </c:pt>
              </c:strCache>
            </c:strRef>
          </c:tx>
          <c:spPr>
            <a:solidFill>
              <a:srgbClr val="99CCFF"/>
            </a:solidFill>
            <a:ln>
              <a:noFill/>
            </a:ln>
            <a:effectLst/>
          </c:spPr>
          <c:invertIfNegative val="0"/>
          <c:trendline>
            <c:spPr>
              <a:ln w="19050" cap="rnd">
                <a:solidFill>
                  <a:srgbClr val="002060"/>
                </a:solidFill>
                <a:prstDash val="solid"/>
              </a:ln>
              <a:effectLst/>
            </c:spPr>
            <c:trendlineType val="movingAvg"/>
            <c:period val="7"/>
            <c:dispRSqr val="0"/>
            <c:dispEq val="0"/>
          </c:trendline>
          <c:cat>
            <c:strRef>
              <c:f>Sheet1!$A$3:$A$304</c:f>
              <c:strCache>
                <c:ptCount val="302"/>
                <c:pt idx="0">
                  <c:v>5-IX.</c:v>
                </c:pt>
                <c:pt idx="1">
                  <c:v>6-IX.</c:v>
                </c:pt>
                <c:pt idx="2">
                  <c:v>7-IX.</c:v>
                </c:pt>
                <c:pt idx="3">
                  <c:v>8-IX.</c:v>
                </c:pt>
                <c:pt idx="4">
                  <c:v>9-IX.</c:v>
                </c:pt>
                <c:pt idx="5">
                  <c:v>10-IX.</c:v>
                </c:pt>
                <c:pt idx="6">
                  <c:v>11-IX.</c:v>
                </c:pt>
                <c:pt idx="7">
                  <c:v>12-IX.</c:v>
                </c:pt>
                <c:pt idx="8">
                  <c:v>13-IX.</c:v>
                </c:pt>
                <c:pt idx="9">
                  <c:v>14-IX.</c:v>
                </c:pt>
                <c:pt idx="10">
                  <c:v>15-IX.</c:v>
                </c:pt>
                <c:pt idx="11">
                  <c:v>16-IX.</c:v>
                </c:pt>
                <c:pt idx="12">
                  <c:v>17-IX.</c:v>
                </c:pt>
                <c:pt idx="13">
                  <c:v>18-IX.</c:v>
                </c:pt>
                <c:pt idx="14">
                  <c:v>19-IX.</c:v>
                </c:pt>
                <c:pt idx="15">
                  <c:v>20-IX.</c:v>
                </c:pt>
                <c:pt idx="16">
                  <c:v>21-IX.</c:v>
                </c:pt>
                <c:pt idx="17">
                  <c:v>22-IX.</c:v>
                </c:pt>
                <c:pt idx="18">
                  <c:v>23-IX.</c:v>
                </c:pt>
                <c:pt idx="19">
                  <c:v>24-IX.</c:v>
                </c:pt>
                <c:pt idx="20">
                  <c:v>25-IX.</c:v>
                </c:pt>
                <c:pt idx="21">
                  <c:v>26-IX.</c:v>
                </c:pt>
                <c:pt idx="22">
                  <c:v>27-IX.</c:v>
                </c:pt>
                <c:pt idx="23">
                  <c:v>28-IX.</c:v>
                </c:pt>
                <c:pt idx="24">
                  <c:v>29-IX.</c:v>
                </c:pt>
                <c:pt idx="25">
                  <c:v>30-IX.</c:v>
                </c:pt>
                <c:pt idx="26">
                  <c:v>1-X.</c:v>
                </c:pt>
                <c:pt idx="27">
                  <c:v>2-X.</c:v>
                </c:pt>
                <c:pt idx="28">
                  <c:v>3-X.</c:v>
                </c:pt>
                <c:pt idx="29">
                  <c:v>4-X.</c:v>
                </c:pt>
                <c:pt idx="30">
                  <c:v>5-X.</c:v>
                </c:pt>
                <c:pt idx="31">
                  <c:v>6-X.</c:v>
                </c:pt>
                <c:pt idx="32">
                  <c:v>7-X.</c:v>
                </c:pt>
                <c:pt idx="33">
                  <c:v>8-X.</c:v>
                </c:pt>
                <c:pt idx="34">
                  <c:v>9-X.</c:v>
                </c:pt>
                <c:pt idx="35">
                  <c:v>10-X.</c:v>
                </c:pt>
                <c:pt idx="36">
                  <c:v>11-X.</c:v>
                </c:pt>
                <c:pt idx="37">
                  <c:v>12-X.</c:v>
                </c:pt>
                <c:pt idx="38">
                  <c:v>13-X.</c:v>
                </c:pt>
                <c:pt idx="39">
                  <c:v>14-X.</c:v>
                </c:pt>
                <c:pt idx="40">
                  <c:v>15-X.</c:v>
                </c:pt>
                <c:pt idx="41">
                  <c:v>16-X.</c:v>
                </c:pt>
                <c:pt idx="42">
                  <c:v>17-X.</c:v>
                </c:pt>
                <c:pt idx="43">
                  <c:v>18-X.</c:v>
                </c:pt>
                <c:pt idx="44">
                  <c:v>19-X.</c:v>
                </c:pt>
                <c:pt idx="45">
                  <c:v>20-X.</c:v>
                </c:pt>
                <c:pt idx="46">
                  <c:v>21-X.</c:v>
                </c:pt>
                <c:pt idx="47">
                  <c:v>22-X.</c:v>
                </c:pt>
                <c:pt idx="48">
                  <c:v>23-X.</c:v>
                </c:pt>
                <c:pt idx="49">
                  <c:v>24-X.</c:v>
                </c:pt>
                <c:pt idx="50">
                  <c:v>25-X.</c:v>
                </c:pt>
                <c:pt idx="51">
                  <c:v>26-X.</c:v>
                </c:pt>
                <c:pt idx="52">
                  <c:v>27-X.</c:v>
                </c:pt>
                <c:pt idx="53">
                  <c:v>28-X.</c:v>
                </c:pt>
                <c:pt idx="54">
                  <c:v>29-X.</c:v>
                </c:pt>
                <c:pt idx="55">
                  <c:v>30-X.</c:v>
                </c:pt>
                <c:pt idx="56">
                  <c:v>31-X.</c:v>
                </c:pt>
                <c:pt idx="57">
                  <c:v>1-XI.</c:v>
                </c:pt>
                <c:pt idx="58">
                  <c:v>2-XI.</c:v>
                </c:pt>
                <c:pt idx="59">
                  <c:v>3-XI.</c:v>
                </c:pt>
                <c:pt idx="60">
                  <c:v>4-XI.</c:v>
                </c:pt>
                <c:pt idx="61">
                  <c:v>5-XI.</c:v>
                </c:pt>
                <c:pt idx="62">
                  <c:v>6-XI.</c:v>
                </c:pt>
                <c:pt idx="63">
                  <c:v>7-XI.</c:v>
                </c:pt>
                <c:pt idx="64">
                  <c:v>8-XI.</c:v>
                </c:pt>
                <c:pt idx="65">
                  <c:v>9-XI.</c:v>
                </c:pt>
                <c:pt idx="66">
                  <c:v>10-XI.</c:v>
                </c:pt>
                <c:pt idx="67">
                  <c:v>11-XI.</c:v>
                </c:pt>
                <c:pt idx="68">
                  <c:v>12-XI.</c:v>
                </c:pt>
                <c:pt idx="69">
                  <c:v>13-XI.</c:v>
                </c:pt>
                <c:pt idx="70">
                  <c:v>14-XI.</c:v>
                </c:pt>
                <c:pt idx="71">
                  <c:v>15-XI.</c:v>
                </c:pt>
                <c:pt idx="72">
                  <c:v>16-XI.</c:v>
                </c:pt>
                <c:pt idx="73">
                  <c:v>17-XI.</c:v>
                </c:pt>
                <c:pt idx="74">
                  <c:v>18-XI.</c:v>
                </c:pt>
                <c:pt idx="75">
                  <c:v>19-XI.</c:v>
                </c:pt>
                <c:pt idx="76">
                  <c:v>20-XI.</c:v>
                </c:pt>
                <c:pt idx="77">
                  <c:v>21-XI.</c:v>
                </c:pt>
                <c:pt idx="78">
                  <c:v>22-XI.</c:v>
                </c:pt>
                <c:pt idx="79">
                  <c:v>23-XI.</c:v>
                </c:pt>
                <c:pt idx="80">
                  <c:v>24-XI.</c:v>
                </c:pt>
                <c:pt idx="81">
                  <c:v>25-XI.</c:v>
                </c:pt>
                <c:pt idx="82">
                  <c:v>26-XI.</c:v>
                </c:pt>
                <c:pt idx="83">
                  <c:v>27-XI.</c:v>
                </c:pt>
                <c:pt idx="84">
                  <c:v>28-XI.</c:v>
                </c:pt>
                <c:pt idx="85">
                  <c:v>29-XI.</c:v>
                </c:pt>
                <c:pt idx="86">
                  <c:v>30-XI.</c:v>
                </c:pt>
                <c:pt idx="87">
                  <c:v>1-XII.</c:v>
                </c:pt>
                <c:pt idx="88">
                  <c:v>2-XII.</c:v>
                </c:pt>
                <c:pt idx="89">
                  <c:v>3-XII.</c:v>
                </c:pt>
                <c:pt idx="90">
                  <c:v>4-XII.</c:v>
                </c:pt>
                <c:pt idx="91">
                  <c:v>5-XII.</c:v>
                </c:pt>
                <c:pt idx="92">
                  <c:v>6-XII.</c:v>
                </c:pt>
                <c:pt idx="93">
                  <c:v>7-XII.</c:v>
                </c:pt>
                <c:pt idx="94">
                  <c:v>8-XII.</c:v>
                </c:pt>
                <c:pt idx="95">
                  <c:v>9-XII.</c:v>
                </c:pt>
                <c:pt idx="96">
                  <c:v>10-XII.</c:v>
                </c:pt>
                <c:pt idx="97">
                  <c:v>11-XII.</c:v>
                </c:pt>
                <c:pt idx="98">
                  <c:v>12-XII.</c:v>
                </c:pt>
                <c:pt idx="99">
                  <c:v>13-XII.</c:v>
                </c:pt>
                <c:pt idx="100">
                  <c:v>14-XII.</c:v>
                </c:pt>
                <c:pt idx="101">
                  <c:v>15-XII.</c:v>
                </c:pt>
                <c:pt idx="102">
                  <c:v>16-XII.</c:v>
                </c:pt>
                <c:pt idx="103">
                  <c:v>17-XII.</c:v>
                </c:pt>
                <c:pt idx="104">
                  <c:v>18-XII.</c:v>
                </c:pt>
                <c:pt idx="105">
                  <c:v>19-XII.</c:v>
                </c:pt>
                <c:pt idx="106">
                  <c:v>20-XII.</c:v>
                </c:pt>
                <c:pt idx="107">
                  <c:v>21-XII.</c:v>
                </c:pt>
                <c:pt idx="108">
                  <c:v>22-XII.</c:v>
                </c:pt>
                <c:pt idx="109">
                  <c:v>23-XII.</c:v>
                </c:pt>
                <c:pt idx="110">
                  <c:v>24-XII.</c:v>
                </c:pt>
                <c:pt idx="111">
                  <c:v>25-XII.</c:v>
                </c:pt>
                <c:pt idx="112">
                  <c:v>26-XII.</c:v>
                </c:pt>
                <c:pt idx="113">
                  <c:v>27-XII.</c:v>
                </c:pt>
                <c:pt idx="114">
                  <c:v>28-XII.</c:v>
                </c:pt>
                <c:pt idx="115">
                  <c:v>29-XII.</c:v>
                </c:pt>
                <c:pt idx="116">
                  <c:v>30-XII.</c:v>
                </c:pt>
                <c:pt idx="117">
                  <c:v>31-XII.</c:v>
                </c:pt>
                <c:pt idx="118">
                  <c:v>1-I.</c:v>
                </c:pt>
                <c:pt idx="119">
                  <c:v>2-I.</c:v>
                </c:pt>
                <c:pt idx="120">
                  <c:v>3-I.</c:v>
                </c:pt>
                <c:pt idx="121">
                  <c:v>4-I.</c:v>
                </c:pt>
                <c:pt idx="122">
                  <c:v>5-I.</c:v>
                </c:pt>
                <c:pt idx="123">
                  <c:v>6-I.</c:v>
                </c:pt>
                <c:pt idx="124">
                  <c:v>7-I.</c:v>
                </c:pt>
                <c:pt idx="125">
                  <c:v>8-I.</c:v>
                </c:pt>
                <c:pt idx="126">
                  <c:v>9-I.</c:v>
                </c:pt>
                <c:pt idx="127">
                  <c:v>10-I.</c:v>
                </c:pt>
                <c:pt idx="128">
                  <c:v>11-I.</c:v>
                </c:pt>
                <c:pt idx="129">
                  <c:v>12-I.</c:v>
                </c:pt>
                <c:pt idx="130">
                  <c:v>13-I.</c:v>
                </c:pt>
                <c:pt idx="131">
                  <c:v>14-I.</c:v>
                </c:pt>
                <c:pt idx="132">
                  <c:v>15-I.</c:v>
                </c:pt>
                <c:pt idx="133">
                  <c:v>16-I.</c:v>
                </c:pt>
                <c:pt idx="134">
                  <c:v>17-I.</c:v>
                </c:pt>
                <c:pt idx="135">
                  <c:v>18-I.</c:v>
                </c:pt>
                <c:pt idx="136">
                  <c:v>19-I.</c:v>
                </c:pt>
                <c:pt idx="137">
                  <c:v>20-I.</c:v>
                </c:pt>
                <c:pt idx="138">
                  <c:v>21-I.</c:v>
                </c:pt>
                <c:pt idx="139">
                  <c:v>22-I.</c:v>
                </c:pt>
                <c:pt idx="140">
                  <c:v>23-I.</c:v>
                </c:pt>
                <c:pt idx="141">
                  <c:v>24-I.</c:v>
                </c:pt>
                <c:pt idx="142">
                  <c:v>25-I.</c:v>
                </c:pt>
                <c:pt idx="143">
                  <c:v>26-I.</c:v>
                </c:pt>
                <c:pt idx="144">
                  <c:v>27-I.</c:v>
                </c:pt>
                <c:pt idx="145">
                  <c:v>28-I.</c:v>
                </c:pt>
                <c:pt idx="146">
                  <c:v>29-I.</c:v>
                </c:pt>
                <c:pt idx="147">
                  <c:v>30-I.</c:v>
                </c:pt>
                <c:pt idx="148">
                  <c:v>31-I.</c:v>
                </c:pt>
                <c:pt idx="149">
                  <c:v>1-II.</c:v>
                </c:pt>
                <c:pt idx="150">
                  <c:v>2-II.</c:v>
                </c:pt>
                <c:pt idx="151">
                  <c:v>3-II.</c:v>
                </c:pt>
                <c:pt idx="152">
                  <c:v>4-II.</c:v>
                </c:pt>
                <c:pt idx="153">
                  <c:v>5-II.</c:v>
                </c:pt>
                <c:pt idx="154">
                  <c:v>6-II.</c:v>
                </c:pt>
                <c:pt idx="155">
                  <c:v>7-II.</c:v>
                </c:pt>
                <c:pt idx="156">
                  <c:v>8-II.</c:v>
                </c:pt>
                <c:pt idx="157">
                  <c:v>9-II.</c:v>
                </c:pt>
                <c:pt idx="158">
                  <c:v>10-II.</c:v>
                </c:pt>
                <c:pt idx="159">
                  <c:v>11-II.</c:v>
                </c:pt>
                <c:pt idx="160">
                  <c:v>12-II.</c:v>
                </c:pt>
                <c:pt idx="161">
                  <c:v>13-II.</c:v>
                </c:pt>
                <c:pt idx="162">
                  <c:v>14-II.</c:v>
                </c:pt>
                <c:pt idx="163">
                  <c:v>15-II.</c:v>
                </c:pt>
                <c:pt idx="164">
                  <c:v>16-II.</c:v>
                </c:pt>
                <c:pt idx="165">
                  <c:v>17-II.</c:v>
                </c:pt>
                <c:pt idx="166">
                  <c:v>18-II.</c:v>
                </c:pt>
                <c:pt idx="167">
                  <c:v>19-II.</c:v>
                </c:pt>
                <c:pt idx="168">
                  <c:v>20-II.</c:v>
                </c:pt>
                <c:pt idx="169">
                  <c:v>21-II.</c:v>
                </c:pt>
                <c:pt idx="170">
                  <c:v>22-II.</c:v>
                </c:pt>
                <c:pt idx="171">
                  <c:v>23-II.</c:v>
                </c:pt>
                <c:pt idx="172">
                  <c:v>24-II.</c:v>
                </c:pt>
                <c:pt idx="173">
                  <c:v>25-II.</c:v>
                </c:pt>
                <c:pt idx="174">
                  <c:v>26-II.</c:v>
                </c:pt>
                <c:pt idx="175">
                  <c:v>27-II.</c:v>
                </c:pt>
                <c:pt idx="176">
                  <c:v>28-II.</c:v>
                </c:pt>
                <c:pt idx="177">
                  <c:v>1-III.</c:v>
                </c:pt>
                <c:pt idx="178">
                  <c:v>2-III.</c:v>
                </c:pt>
                <c:pt idx="179">
                  <c:v>3-III.</c:v>
                </c:pt>
                <c:pt idx="180">
                  <c:v>4-III.</c:v>
                </c:pt>
                <c:pt idx="181">
                  <c:v>5-III.</c:v>
                </c:pt>
                <c:pt idx="182">
                  <c:v>6-III.</c:v>
                </c:pt>
                <c:pt idx="183">
                  <c:v>7-III.</c:v>
                </c:pt>
                <c:pt idx="184">
                  <c:v>8-III.</c:v>
                </c:pt>
                <c:pt idx="185">
                  <c:v>9-III.</c:v>
                </c:pt>
                <c:pt idx="186">
                  <c:v>10-III.</c:v>
                </c:pt>
                <c:pt idx="187">
                  <c:v>11-III.</c:v>
                </c:pt>
                <c:pt idx="188">
                  <c:v>12-III.</c:v>
                </c:pt>
                <c:pt idx="189">
                  <c:v>13-III.</c:v>
                </c:pt>
                <c:pt idx="190">
                  <c:v>14-III.</c:v>
                </c:pt>
                <c:pt idx="191">
                  <c:v>15-III.</c:v>
                </c:pt>
                <c:pt idx="192">
                  <c:v>16-III.</c:v>
                </c:pt>
                <c:pt idx="193">
                  <c:v>17-III.</c:v>
                </c:pt>
                <c:pt idx="194">
                  <c:v>18-III.</c:v>
                </c:pt>
                <c:pt idx="195">
                  <c:v>19-III.</c:v>
                </c:pt>
                <c:pt idx="196">
                  <c:v>20-III.</c:v>
                </c:pt>
                <c:pt idx="197">
                  <c:v>21-III.</c:v>
                </c:pt>
                <c:pt idx="198">
                  <c:v>22-III.</c:v>
                </c:pt>
                <c:pt idx="199">
                  <c:v>23-III.</c:v>
                </c:pt>
                <c:pt idx="200">
                  <c:v>24-III.</c:v>
                </c:pt>
                <c:pt idx="201">
                  <c:v>25-III.</c:v>
                </c:pt>
                <c:pt idx="202">
                  <c:v>26-III.</c:v>
                </c:pt>
                <c:pt idx="203">
                  <c:v>27-III.</c:v>
                </c:pt>
                <c:pt idx="204">
                  <c:v>28-III.</c:v>
                </c:pt>
                <c:pt idx="205">
                  <c:v>29-III.</c:v>
                </c:pt>
                <c:pt idx="206">
                  <c:v>30-III.</c:v>
                </c:pt>
                <c:pt idx="207">
                  <c:v>31-III.</c:v>
                </c:pt>
                <c:pt idx="208">
                  <c:v>1-IV.</c:v>
                </c:pt>
                <c:pt idx="209">
                  <c:v>2-IV.</c:v>
                </c:pt>
                <c:pt idx="210">
                  <c:v>3-IV.</c:v>
                </c:pt>
                <c:pt idx="211">
                  <c:v>4-IV.</c:v>
                </c:pt>
                <c:pt idx="212">
                  <c:v>5-IV.</c:v>
                </c:pt>
                <c:pt idx="213">
                  <c:v>6-IV.</c:v>
                </c:pt>
                <c:pt idx="214">
                  <c:v>7-IV.</c:v>
                </c:pt>
                <c:pt idx="215">
                  <c:v>8-IV.</c:v>
                </c:pt>
                <c:pt idx="216">
                  <c:v>9-IV.</c:v>
                </c:pt>
                <c:pt idx="217">
                  <c:v>10-IV.</c:v>
                </c:pt>
                <c:pt idx="218">
                  <c:v>11-IV.</c:v>
                </c:pt>
                <c:pt idx="219">
                  <c:v>12-IV.</c:v>
                </c:pt>
                <c:pt idx="220">
                  <c:v>13-IV.</c:v>
                </c:pt>
                <c:pt idx="221">
                  <c:v>14-IV.</c:v>
                </c:pt>
                <c:pt idx="222">
                  <c:v>15-IV.</c:v>
                </c:pt>
                <c:pt idx="223">
                  <c:v>16-IV.</c:v>
                </c:pt>
                <c:pt idx="224">
                  <c:v>17-IV.</c:v>
                </c:pt>
                <c:pt idx="225">
                  <c:v>18-IV.</c:v>
                </c:pt>
                <c:pt idx="226">
                  <c:v>19-IV.</c:v>
                </c:pt>
                <c:pt idx="227">
                  <c:v>20-IV.</c:v>
                </c:pt>
                <c:pt idx="228">
                  <c:v>21-IV.</c:v>
                </c:pt>
                <c:pt idx="229">
                  <c:v>22-IV.</c:v>
                </c:pt>
                <c:pt idx="230">
                  <c:v>23-IV.</c:v>
                </c:pt>
                <c:pt idx="231">
                  <c:v>24-IV.</c:v>
                </c:pt>
                <c:pt idx="232">
                  <c:v>25-IV.</c:v>
                </c:pt>
                <c:pt idx="233">
                  <c:v>26-IV.</c:v>
                </c:pt>
                <c:pt idx="234">
                  <c:v>27-IV.</c:v>
                </c:pt>
                <c:pt idx="235">
                  <c:v>28-IV.</c:v>
                </c:pt>
                <c:pt idx="236">
                  <c:v>29-IV.</c:v>
                </c:pt>
                <c:pt idx="237">
                  <c:v>30-IV.</c:v>
                </c:pt>
                <c:pt idx="238">
                  <c:v>1-V.</c:v>
                </c:pt>
                <c:pt idx="239">
                  <c:v>2-V.</c:v>
                </c:pt>
                <c:pt idx="240">
                  <c:v>3-V.</c:v>
                </c:pt>
                <c:pt idx="241">
                  <c:v>4-V.</c:v>
                </c:pt>
                <c:pt idx="242">
                  <c:v>5-V.</c:v>
                </c:pt>
                <c:pt idx="243">
                  <c:v>6-V.</c:v>
                </c:pt>
                <c:pt idx="244">
                  <c:v>7-V.</c:v>
                </c:pt>
                <c:pt idx="245">
                  <c:v>8-V.</c:v>
                </c:pt>
                <c:pt idx="246">
                  <c:v>9-V.</c:v>
                </c:pt>
                <c:pt idx="247">
                  <c:v>10-V.</c:v>
                </c:pt>
                <c:pt idx="248">
                  <c:v>11-V.</c:v>
                </c:pt>
                <c:pt idx="249">
                  <c:v>12-V.</c:v>
                </c:pt>
                <c:pt idx="250">
                  <c:v>13-V.</c:v>
                </c:pt>
                <c:pt idx="251">
                  <c:v>14-V.</c:v>
                </c:pt>
                <c:pt idx="252">
                  <c:v>15-V.</c:v>
                </c:pt>
                <c:pt idx="253">
                  <c:v>16-V.</c:v>
                </c:pt>
                <c:pt idx="254">
                  <c:v>17-V.</c:v>
                </c:pt>
                <c:pt idx="255">
                  <c:v>18-V.</c:v>
                </c:pt>
                <c:pt idx="256">
                  <c:v>19-V.</c:v>
                </c:pt>
                <c:pt idx="257">
                  <c:v>20-V.</c:v>
                </c:pt>
                <c:pt idx="258">
                  <c:v>21-V.</c:v>
                </c:pt>
                <c:pt idx="259">
                  <c:v>22-V.</c:v>
                </c:pt>
                <c:pt idx="260">
                  <c:v>23-V.</c:v>
                </c:pt>
                <c:pt idx="261">
                  <c:v>24-V.</c:v>
                </c:pt>
                <c:pt idx="262">
                  <c:v>25-V.</c:v>
                </c:pt>
                <c:pt idx="263">
                  <c:v>26-V.</c:v>
                </c:pt>
                <c:pt idx="264">
                  <c:v>27-V.</c:v>
                </c:pt>
                <c:pt idx="265">
                  <c:v>28-V.</c:v>
                </c:pt>
                <c:pt idx="266">
                  <c:v>29-V.</c:v>
                </c:pt>
                <c:pt idx="267">
                  <c:v>30-V.</c:v>
                </c:pt>
                <c:pt idx="268">
                  <c:v>31-V.</c:v>
                </c:pt>
                <c:pt idx="269">
                  <c:v>1-VI.</c:v>
                </c:pt>
                <c:pt idx="270">
                  <c:v>2-VI.</c:v>
                </c:pt>
                <c:pt idx="271">
                  <c:v>3-VI.</c:v>
                </c:pt>
                <c:pt idx="272">
                  <c:v>4-VI.</c:v>
                </c:pt>
                <c:pt idx="273">
                  <c:v>5-VI.</c:v>
                </c:pt>
                <c:pt idx="274">
                  <c:v>6-VI.</c:v>
                </c:pt>
                <c:pt idx="275">
                  <c:v>7-VI.</c:v>
                </c:pt>
                <c:pt idx="276">
                  <c:v>8-VI.</c:v>
                </c:pt>
                <c:pt idx="277">
                  <c:v>9-VI.</c:v>
                </c:pt>
                <c:pt idx="278">
                  <c:v>10-VI.</c:v>
                </c:pt>
                <c:pt idx="279">
                  <c:v>11-VI.</c:v>
                </c:pt>
                <c:pt idx="280">
                  <c:v>12-VI.</c:v>
                </c:pt>
                <c:pt idx="281">
                  <c:v>13-VI.</c:v>
                </c:pt>
                <c:pt idx="282">
                  <c:v>14-VI.</c:v>
                </c:pt>
                <c:pt idx="283">
                  <c:v>15-VI.</c:v>
                </c:pt>
                <c:pt idx="284">
                  <c:v>16-VI.</c:v>
                </c:pt>
                <c:pt idx="285">
                  <c:v>17-VI.</c:v>
                </c:pt>
                <c:pt idx="286">
                  <c:v>18-VI.</c:v>
                </c:pt>
                <c:pt idx="287">
                  <c:v>19-VI.</c:v>
                </c:pt>
                <c:pt idx="288">
                  <c:v>20-VI.</c:v>
                </c:pt>
                <c:pt idx="289">
                  <c:v>21-VI.</c:v>
                </c:pt>
                <c:pt idx="290">
                  <c:v>22-VI.</c:v>
                </c:pt>
                <c:pt idx="291">
                  <c:v>23-VI.</c:v>
                </c:pt>
                <c:pt idx="292">
                  <c:v>24-VI.</c:v>
                </c:pt>
                <c:pt idx="293">
                  <c:v>25-VI.</c:v>
                </c:pt>
                <c:pt idx="294">
                  <c:v>26-VI.</c:v>
                </c:pt>
                <c:pt idx="295">
                  <c:v>27-VI.</c:v>
                </c:pt>
                <c:pt idx="296">
                  <c:v>28-VI.</c:v>
                </c:pt>
                <c:pt idx="297">
                  <c:v>29-VI.</c:v>
                </c:pt>
                <c:pt idx="298">
                  <c:v>30-VI.</c:v>
                </c:pt>
                <c:pt idx="299">
                  <c:v>1-VII.</c:v>
                </c:pt>
                <c:pt idx="300">
                  <c:v>2-VII.</c:v>
                </c:pt>
                <c:pt idx="301">
                  <c:v>3-VII.</c:v>
                </c:pt>
              </c:strCache>
            </c:strRef>
          </c:cat>
          <c:val>
            <c:numRef>
              <c:f>Sheet1!$B$3:$B$304</c:f>
              <c:numCache>
                <c:formatCode>#\ ##0_ ;\-#\ ##0\ </c:formatCode>
                <c:ptCount val="302"/>
                <c:pt idx="0">
                  <c:v>23</c:v>
                </c:pt>
                <c:pt idx="1">
                  <c:v>9</c:v>
                </c:pt>
                <c:pt idx="2">
                  <c:v>24</c:v>
                </c:pt>
                <c:pt idx="3">
                  <c:v>55</c:v>
                </c:pt>
                <c:pt idx="4">
                  <c:v>69</c:v>
                </c:pt>
                <c:pt idx="5">
                  <c:v>93</c:v>
                </c:pt>
                <c:pt idx="6">
                  <c:v>62</c:v>
                </c:pt>
                <c:pt idx="7">
                  <c:v>50</c:v>
                </c:pt>
                <c:pt idx="8">
                  <c:v>41</c:v>
                </c:pt>
                <c:pt idx="9">
                  <c:v>67</c:v>
                </c:pt>
                <c:pt idx="10">
                  <c:v>118</c:v>
                </c:pt>
                <c:pt idx="11">
                  <c:v>128</c:v>
                </c:pt>
                <c:pt idx="12">
                  <c:v>163</c:v>
                </c:pt>
                <c:pt idx="13">
                  <c:v>100</c:v>
                </c:pt>
                <c:pt idx="14">
                  <c:v>103</c:v>
                </c:pt>
                <c:pt idx="15">
                  <c:v>46</c:v>
                </c:pt>
                <c:pt idx="16">
                  <c:v>85</c:v>
                </c:pt>
                <c:pt idx="17">
                  <c:v>140</c:v>
                </c:pt>
                <c:pt idx="18">
                  <c:v>115</c:v>
                </c:pt>
                <c:pt idx="19">
                  <c:v>136</c:v>
                </c:pt>
                <c:pt idx="20">
                  <c:v>150</c:v>
                </c:pt>
                <c:pt idx="21">
                  <c:v>110</c:v>
                </c:pt>
                <c:pt idx="22">
                  <c:v>67</c:v>
                </c:pt>
                <c:pt idx="23">
                  <c:v>68</c:v>
                </c:pt>
                <c:pt idx="24">
                  <c:v>111</c:v>
                </c:pt>
                <c:pt idx="25">
                  <c:v>155</c:v>
                </c:pt>
                <c:pt idx="26">
                  <c:v>201</c:v>
                </c:pt>
                <c:pt idx="27">
                  <c:v>177</c:v>
                </c:pt>
                <c:pt idx="28">
                  <c:v>132</c:v>
                </c:pt>
                <c:pt idx="29">
                  <c:v>86</c:v>
                </c:pt>
                <c:pt idx="30">
                  <c:v>153</c:v>
                </c:pt>
                <c:pt idx="31">
                  <c:v>261</c:v>
                </c:pt>
                <c:pt idx="32">
                  <c:v>274</c:v>
                </c:pt>
                <c:pt idx="33">
                  <c:v>266</c:v>
                </c:pt>
                <c:pt idx="34">
                  <c:v>366</c:v>
                </c:pt>
                <c:pt idx="35">
                  <c:v>211</c:v>
                </c:pt>
                <c:pt idx="36">
                  <c:v>159</c:v>
                </c:pt>
                <c:pt idx="37">
                  <c:v>204</c:v>
                </c:pt>
                <c:pt idx="38">
                  <c:v>448</c:v>
                </c:pt>
                <c:pt idx="39">
                  <c:v>464</c:v>
                </c:pt>
                <c:pt idx="40">
                  <c:v>458</c:v>
                </c:pt>
                <c:pt idx="41">
                  <c:v>453</c:v>
                </c:pt>
                <c:pt idx="42">
                  <c:v>350</c:v>
                </c:pt>
                <c:pt idx="43">
                  <c:v>239</c:v>
                </c:pt>
                <c:pt idx="44">
                  <c:v>323</c:v>
                </c:pt>
                <c:pt idx="45">
                  <c:v>494</c:v>
                </c:pt>
                <c:pt idx="46">
                  <c:v>612</c:v>
                </c:pt>
                <c:pt idx="47">
                  <c:v>538</c:v>
                </c:pt>
                <c:pt idx="48">
                  <c:v>576</c:v>
                </c:pt>
                <c:pt idx="49">
                  <c:v>489</c:v>
                </c:pt>
                <c:pt idx="50">
                  <c:v>313</c:v>
                </c:pt>
                <c:pt idx="51">
                  <c:v>340</c:v>
                </c:pt>
                <c:pt idx="52">
                  <c:v>520</c:v>
                </c:pt>
                <c:pt idx="53">
                  <c:v>443</c:v>
                </c:pt>
                <c:pt idx="54">
                  <c:v>433</c:v>
                </c:pt>
                <c:pt idx="55">
                  <c:v>395</c:v>
                </c:pt>
                <c:pt idx="56">
                  <c:v>358</c:v>
                </c:pt>
                <c:pt idx="57">
                  <c:v>207</c:v>
                </c:pt>
                <c:pt idx="58">
                  <c:v>288</c:v>
                </c:pt>
                <c:pt idx="59">
                  <c:v>296</c:v>
                </c:pt>
                <c:pt idx="60">
                  <c:v>418</c:v>
                </c:pt>
                <c:pt idx="61">
                  <c:v>350</c:v>
                </c:pt>
                <c:pt idx="62">
                  <c:v>261</c:v>
                </c:pt>
                <c:pt idx="63">
                  <c:v>215</c:v>
                </c:pt>
                <c:pt idx="64">
                  <c:v>91</c:v>
                </c:pt>
                <c:pt idx="65">
                  <c:v>154</c:v>
                </c:pt>
                <c:pt idx="66">
                  <c:v>217</c:v>
                </c:pt>
                <c:pt idx="67">
                  <c:v>203</c:v>
                </c:pt>
                <c:pt idx="68">
                  <c:v>172</c:v>
                </c:pt>
                <c:pt idx="69">
                  <c:v>173</c:v>
                </c:pt>
                <c:pt idx="70">
                  <c:v>113</c:v>
                </c:pt>
                <c:pt idx="71">
                  <c:v>44</c:v>
                </c:pt>
                <c:pt idx="72">
                  <c:v>127</c:v>
                </c:pt>
                <c:pt idx="73">
                  <c:v>126</c:v>
                </c:pt>
                <c:pt idx="74">
                  <c:v>132</c:v>
                </c:pt>
                <c:pt idx="75">
                  <c:v>184</c:v>
                </c:pt>
                <c:pt idx="76">
                  <c:v>172</c:v>
                </c:pt>
                <c:pt idx="77">
                  <c:v>88</c:v>
                </c:pt>
                <c:pt idx="78">
                  <c:v>34</c:v>
                </c:pt>
                <c:pt idx="79">
                  <c:v>103</c:v>
                </c:pt>
                <c:pt idx="80">
                  <c:v>160</c:v>
                </c:pt>
                <c:pt idx="81">
                  <c:v>159</c:v>
                </c:pt>
                <c:pt idx="82">
                  <c:v>109</c:v>
                </c:pt>
                <c:pt idx="83">
                  <c:v>123</c:v>
                </c:pt>
                <c:pt idx="84">
                  <c:v>77</c:v>
                </c:pt>
                <c:pt idx="85">
                  <c:v>26</c:v>
                </c:pt>
                <c:pt idx="86">
                  <c:v>119</c:v>
                </c:pt>
                <c:pt idx="87">
                  <c:v>201</c:v>
                </c:pt>
                <c:pt idx="88">
                  <c:v>172</c:v>
                </c:pt>
                <c:pt idx="89">
                  <c:v>155</c:v>
                </c:pt>
                <c:pt idx="90">
                  <c:v>181</c:v>
                </c:pt>
                <c:pt idx="91">
                  <c:v>120</c:v>
                </c:pt>
                <c:pt idx="92">
                  <c:v>40</c:v>
                </c:pt>
                <c:pt idx="93">
                  <c:v>191</c:v>
                </c:pt>
                <c:pt idx="94">
                  <c:v>307</c:v>
                </c:pt>
                <c:pt idx="95">
                  <c:v>286</c:v>
                </c:pt>
                <c:pt idx="96">
                  <c:v>268</c:v>
                </c:pt>
                <c:pt idx="97">
                  <c:v>272</c:v>
                </c:pt>
                <c:pt idx="98">
                  <c:v>130</c:v>
                </c:pt>
                <c:pt idx="99">
                  <c:v>78</c:v>
                </c:pt>
                <c:pt idx="100">
                  <c:v>236</c:v>
                </c:pt>
                <c:pt idx="101">
                  <c:v>385</c:v>
                </c:pt>
                <c:pt idx="102">
                  <c:v>361</c:v>
                </c:pt>
                <c:pt idx="103">
                  <c:v>323</c:v>
                </c:pt>
                <c:pt idx="104">
                  <c:v>317</c:v>
                </c:pt>
                <c:pt idx="105">
                  <c:v>194</c:v>
                </c:pt>
                <c:pt idx="106">
                  <c:v>123</c:v>
                </c:pt>
                <c:pt idx="107">
                  <c:v>284</c:v>
                </c:pt>
                <c:pt idx="108">
                  <c:v>401</c:v>
                </c:pt>
                <c:pt idx="109">
                  <c:v>462</c:v>
                </c:pt>
                <c:pt idx="110">
                  <c:v>148</c:v>
                </c:pt>
                <c:pt idx="111">
                  <c:v>90</c:v>
                </c:pt>
                <c:pt idx="112">
                  <c:v>108</c:v>
                </c:pt>
                <c:pt idx="113">
                  <c:v>127</c:v>
                </c:pt>
                <c:pt idx="114">
                  <c:v>343</c:v>
                </c:pt>
                <c:pt idx="115">
                  <c:v>529</c:v>
                </c:pt>
                <c:pt idx="116">
                  <c:v>433</c:v>
                </c:pt>
                <c:pt idx="117">
                  <c:v>349</c:v>
                </c:pt>
                <c:pt idx="118">
                  <c:v>93</c:v>
                </c:pt>
                <c:pt idx="119">
                  <c:v>150</c:v>
                </c:pt>
                <c:pt idx="120">
                  <c:v>191</c:v>
                </c:pt>
                <c:pt idx="121">
                  <c:v>376</c:v>
                </c:pt>
                <c:pt idx="122">
                  <c:v>570</c:v>
                </c:pt>
                <c:pt idx="123">
                  <c:v>525</c:v>
                </c:pt>
                <c:pt idx="124">
                  <c:v>380</c:v>
                </c:pt>
                <c:pt idx="125">
                  <c:v>364</c:v>
                </c:pt>
                <c:pt idx="126">
                  <c:v>244</c:v>
                </c:pt>
                <c:pt idx="127">
                  <c:v>139</c:v>
                </c:pt>
                <c:pt idx="128">
                  <c:v>258</c:v>
                </c:pt>
                <c:pt idx="129">
                  <c:v>358</c:v>
                </c:pt>
                <c:pt idx="130">
                  <c:v>375</c:v>
                </c:pt>
                <c:pt idx="131">
                  <c:v>261</c:v>
                </c:pt>
                <c:pt idx="132">
                  <c:v>337</c:v>
                </c:pt>
                <c:pt idx="133">
                  <c:v>184</c:v>
                </c:pt>
                <c:pt idx="134">
                  <c:v>81</c:v>
                </c:pt>
                <c:pt idx="135">
                  <c:v>244</c:v>
                </c:pt>
                <c:pt idx="136">
                  <c:v>316</c:v>
                </c:pt>
                <c:pt idx="137">
                  <c:v>265</c:v>
                </c:pt>
                <c:pt idx="138">
                  <c:v>246</c:v>
                </c:pt>
                <c:pt idx="139">
                  <c:v>285</c:v>
                </c:pt>
                <c:pt idx="140">
                  <c:v>121</c:v>
                </c:pt>
                <c:pt idx="141">
                  <c:v>82</c:v>
                </c:pt>
                <c:pt idx="142">
                  <c:v>222</c:v>
                </c:pt>
                <c:pt idx="143">
                  <c:v>325</c:v>
                </c:pt>
                <c:pt idx="144">
                  <c:v>323</c:v>
                </c:pt>
                <c:pt idx="145">
                  <c:v>230</c:v>
                </c:pt>
                <c:pt idx="146">
                  <c:v>257</c:v>
                </c:pt>
                <c:pt idx="147">
                  <c:v>119</c:v>
                </c:pt>
                <c:pt idx="148">
                  <c:v>110</c:v>
                </c:pt>
                <c:pt idx="149">
                  <c:v>240</c:v>
                </c:pt>
                <c:pt idx="150">
                  <c:v>308</c:v>
                </c:pt>
                <c:pt idx="151">
                  <c:v>305</c:v>
                </c:pt>
                <c:pt idx="152">
                  <c:v>264</c:v>
                </c:pt>
                <c:pt idx="153">
                  <c:v>244</c:v>
                </c:pt>
                <c:pt idx="154">
                  <c:v>170</c:v>
                </c:pt>
                <c:pt idx="155">
                  <c:v>88</c:v>
                </c:pt>
                <c:pt idx="156">
                  <c:v>260</c:v>
                </c:pt>
                <c:pt idx="157">
                  <c:v>320</c:v>
                </c:pt>
                <c:pt idx="158">
                  <c:v>321</c:v>
                </c:pt>
                <c:pt idx="159" formatCode="General">
                  <c:v>302</c:v>
                </c:pt>
                <c:pt idx="160" formatCode="General">
                  <c:v>288</c:v>
                </c:pt>
                <c:pt idx="161" formatCode="General">
                  <c:v>175</c:v>
                </c:pt>
                <c:pt idx="162" formatCode="General">
                  <c:v>79</c:v>
                </c:pt>
                <c:pt idx="163" formatCode="General">
                  <c:v>303</c:v>
                </c:pt>
                <c:pt idx="164" formatCode="General">
                  <c:v>442</c:v>
                </c:pt>
                <c:pt idx="165" formatCode="General">
                  <c:v>345</c:v>
                </c:pt>
                <c:pt idx="166" formatCode="General">
                  <c:v>373</c:v>
                </c:pt>
                <c:pt idx="167" formatCode="General">
                  <c:v>371</c:v>
                </c:pt>
                <c:pt idx="168" formatCode="General">
                  <c:v>225</c:v>
                </c:pt>
                <c:pt idx="169" formatCode="General">
                  <c:v>148</c:v>
                </c:pt>
                <c:pt idx="170" formatCode="General">
                  <c:v>345</c:v>
                </c:pt>
                <c:pt idx="171" formatCode="General">
                  <c:v>482</c:v>
                </c:pt>
                <c:pt idx="172" formatCode="General">
                  <c:v>417</c:v>
                </c:pt>
                <c:pt idx="173" formatCode="General">
                  <c:v>472</c:v>
                </c:pt>
                <c:pt idx="174" formatCode="General">
                  <c:v>398</c:v>
                </c:pt>
                <c:pt idx="175" formatCode="General">
                  <c:v>262</c:v>
                </c:pt>
                <c:pt idx="176" formatCode="General">
                  <c:v>150</c:v>
                </c:pt>
                <c:pt idx="177" formatCode="General">
                  <c:v>327</c:v>
                </c:pt>
                <c:pt idx="178" formatCode="General">
                  <c:v>451</c:v>
                </c:pt>
                <c:pt idx="179" formatCode="General">
                  <c:v>394</c:v>
                </c:pt>
                <c:pt idx="180" formatCode="General">
                  <c:v>413</c:v>
                </c:pt>
                <c:pt idx="181" formatCode="General">
                  <c:v>320</c:v>
                </c:pt>
                <c:pt idx="182" formatCode="General">
                  <c:v>251</c:v>
                </c:pt>
                <c:pt idx="183" formatCode="General">
                  <c:v>93</c:v>
                </c:pt>
                <c:pt idx="184" formatCode="General">
                  <c:v>227</c:v>
                </c:pt>
                <c:pt idx="185" formatCode="General">
                  <c:v>310</c:v>
                </c:pt>
                <c:pt idx="186" formatCode="General">
                  <c:v>308</c:v>
                </c:pt>
                <c:pt idx="187" formatCode="General">
                  <c:v>223</c:v>
                </c:pt>
                <c:pt idx="188" formatCode="General">
                  <c:v>307</c:v>
                </c:pt>
                <c:pt idx="189" formatCode="General">
                  <c:v>147</c:v>
                </c:pt>
                <c:pt idx="190" formatCode="General">
                  <c:v>59</c:v>
                </c:pt>
                <c:pt idx="191" formatCode="General">
                  <c:v>207</c:v>
                </c:pt>
                <c:pt idx="192" formatCode="General">
                  <c:v>269</c:v>
                </c:pt>
                <c:pt idx="193" formatCode="General">
                  <c:v>243</c:v>
                </c:pt>
                <c:pt idx="194" formatCode="General">
                  <c:v>187</c:v>
                </c:pt>
                <c:pt idx="195" formatCode="General">
                  <c:v>180</c:v>
                </c:pt>
                <c:pt idx="196" formatCode="General">
                  <c:v>94</c:v>
                </c:pt>
                <c:pt idx="197" formatCode="General">
                  <c:v>36</c:v>
                </c:pt>
                <c:pt idx="198" formatCode="General">
                  <c:v>131</c:v>
                </c:pt>
                <c:pt idx="199" formatCode="General">
                  <c:v>201</c:v>
                </c:pt>
                <c:pt idx="200" formatCode="General">
                  <c:v>119</c:v>
                </c:pt>
                <c:pt idx="201" formatCode="General">
                  <c:v>152</c:v>
                </c:pt>
                <c:pt idx="202" formatCode="General">
                  <c:v>125</c:v>
                </c:pt>
                <c:pt idx="203" formatCode="General">
                  <c:v>73</c:v>
                </c:pt>
                <c:pt idx="204" formatCode="General">
                  <c:v>35</c:v>
                </c:pt>
                <c:pt idx="205" formatCode="General">
                  <c:v>113</c:v>
                </c:pt>
                <c:pt idx="206" formatCode="General">
                  <c:v>140</c:v>
                </c:pt>
                <c:pt idx="207" formatCode="General">
                  <c:v>111</c:v>
                </c:pt>
                <c:pt idx="208" formatCode="General">
                  <c:v>82</c:v>
                </c:pt>
                <c:pt idx="209" formatCode="General">
                  <c:v>56</c:v>
                </c:pt>
                <c:pt idx="210" formatCode="General">
                  <c:v>34</c:v>
                </c:pt>
                <c:pt idx="211" formatCode="General">
                  <c:v>35</c:v>
                </c:pt>
                <c:pt idx="212" formatCode="General">
                  <c:v>17</c:v>
                </c:pt>
                <c:pt idx="213" formatCode="General">
                  <c:v>106</c:v>
                </c:pt>
                <c:pt idx="214" formatCode="General">
                  <c:v>118</c:v>
                </c:pt>
                <c:pt idx="215" formatCode="General">
                  <c:v>102</c:v>
                </c:pt>
                <c:pt idx="216" formatCode="General">
                  <c:v>79</c:v>
                </c:pt>
                <c:pt idx="217" formatCode="General">
                  <c:v>35</c:v>
                </c:pt>
                <c:pt idx="218" formatCode="General">
                  <c:v>24</c:v>
                </c:pt>
                <c:pt idx="219" formatCode="General">
                  <c:v>65</c:v>
                </c:pt>
                <c:pt idx="220" formatCode="General">
                  <c:v>85</c:v>
                </c:pt>
                <c:pt idx="221" formatCode="General">
                  <c:v>49</c:v>
                </c:pt>
                <c:pt idx="222" formatCode="General">
                  <c:v>52</c:v>
                </c:pt>
                <c:pt idx="223" formatCode="General">
                  <c:v>45</c:v>
                </c:pt>
                <c:pt idx="224" formatCode="General">
                  <c:v>21</c:v>
                </c:pt>
                <c:pt idx="225" formatCode="General">
                  <c:v>11</c:v>
                </c:pt>
                <c:pt idx="226" formatCode="General">
                  <c:v>65</c:v>
                </c:pt>
                <c:pt idx="227" formatCode="General">
                  <c:v>62</c:v>
                </c:pt>
                <c:pt idx="228" formatCode="General">
                  <c:v>41</c:v>
                </c:pt>
                <c:pt idx="229" formatCode="General">
                  <c:v>37</c:v>
                </c:pt>
                <c:pt idx="230" formatCode="General">
                  <c:v>50</c:v>
                </c:pt>
                <c:pt idx="231" formatCode="General">
                  <c:v>11</c:v>
                </c:pt>
                <c:pt idx="232" formatCode="General">
                  <c:v>13</c:v>
                </c:pt>
                <c:pt idx="233" formatCode="General">
                  <c:v>39</c:v>
                </c:pt>
                <c:pt idx="234" formatCode="General">
                  <c:v>43</c:v>
                </c:pt>
                <c:pt idx="235" formatCode="General">
                  <c:v>34</c:v>
                </c:pt>
                <c:pt idx="236" formatCode="General">
                  <c:v>26</c:v>
                </c:pt>
                <c:pt idx="237" formatCode="General">
                  <c:v>36</c:v>
                </c:pt>
                <c:pt idx="238" formatCode="General">
                  <c:v>15</c:v>
                </c:pt>
                <c:pt idx="239" formatCode="General">
                  <c:v>7</c:v>
                </c:pt>
                <c:pt idx="240" formatCode="General">
                  <c:v>35</c:v>
                </c:pt>
                <c:pt idx="241" formatCode="General">
                  <c:v>32</c:v>
                </c:pt>
                <c:pt idx="242" formatCode="General">
                  <c:v>28</c:v>
                </c:pt>
                <c:pt idx="243" formatCode="General">
                  <c:v>15</c:v>
                </c:pt>
                <c:pt idx="244" formatCode="General">
                  <c:v>21</c:v>
                </c:pt>
                <c:pt idx="245" formatCode="General">
                  <c:v>8</c:v>
                </c:pt>
                <c:pt idx="246" formatCode="General">
                  <c:v>3</c:v>
                </c:pt>
                <c:pt idx="247" formatCode="General">
                  <c:v>21</c:v>
                </c:pt>
                <c:pt idx="248" formatCode="General">
                  <c:v>29</c:v>
                </c:pt>
                <c:pt idx="249" formatCode="General">
                  <c:v>9</c:v>
                </c:pt>
                <c:pt idx="250" formatCode="General">
                  <c:v>17</c:v>
                </c:pt>
                <c:pt idx="251" formatCode="General">
                  <c:v>18</c:v>
                </c:pt>
                <c:pt idx="252" formatCode="General">
                  <c:v>7</c:v>
                </c:pt>
                <c:pt idx="253" formatCode="General">
                  <c:v>4</c:v>
                </c:pt>
                <c:pt idx="254" formatCode="General">
                  <c:v>17</c:v>
                </c:pt>
                <c:pt idx="255" formatCode="General">
                  <c:v>14</c:v>
                </c:pt>
                <c:pt idx="256" formatCode="General">
                  <c:v>10</c:v>
                </c:pt>
                <c:pt idx="257" formatCode="General">
                  <c:v>11</c:v>
                </c:pt>
                <c:pt idx="258" formatCode="General">
                  <c:v>12</c:v>
                </c:pt>
                <c:pt idx="259" formatCode="General">
                  <c:v>5</c:v>
                </c:pt>
                <c:pt idx="260" formatCode="General">
                  <c:v>2</c:v>
                </c:pt>
                <c:pt idx="261" formatCode="General">
                  <c:v>17</c:v>
                </c:pt>
                <c:pt idx="262" formatCode="General">
                  <c:v>15</c:v>
                </c:pt>
                <c:pt idx="263" formatCode="General">
                  <c:v>13</c:v>
                </c:pt>
                <c:pt idx="264" formatCode="General">
                  <c:v>4</c:v>
                </c:pt>
                <c:pt idx="265" formatCode="General">
                  <c:v>3</c:v>
                </c:pt>
                <c:pt idx="266" formatCode="General">
                  <c:v>4</c:v>
                </c:pt>
                <c:pt idx="267" formatCode="General">
                  <c:v>1</c:v>
                </c:pt>
                <c:pt idx="268" formatCode="General">
                  <c:v>5</c:v>
                </c:pt>
                <c:pt idx="269" formatCode="General">
                  <c:v>8</c:v>
                </c:pt>
                <c:pt idx="270" formatCode="General">
                  <c:v>4</c:v>
                </c:pt>
                <c:pt idx="271" formatCode="General">
                  <c:v>5</c:v>
                </c:pt>
                <c:pt idx="272" formatCode="General">
                  <c:v>2</c:v>
                </c:pt>
                <c:pt idx="273" formatCode="General">
                  <c:v>0</c:v>
                </c:pt>
                <c:pt idx="274" formatCode="General">
                  <c:v>1</c:v>
                </c:pt>
                <c:pt idx="275" formatCode="General">
                  <c:v>6</c:v>
                </c:pt>
                <c:pt idx="276" formatCode="General">
                  <c:v>7</c:v>
                </c:pt>
                <c:pt idx="277" formatCode="General">
                  <c:v>2</c:v>
                </c:pt>
                <c:pt idx="278" formatCode="General">
                  <c:v>3</c:v>
                </c:pt>
                <c:pt idx="279" formatCode="General">
                  <c:v>5</c:v>
                </c:pt>
                <c:pt idx="280" formatCode="General">
                  <c:v>2</c:v>
                </c:pt>
                <c:pt idx="281" formatCode="General">
                  <c:v>1</c:v>
                </c:pt>
                <c:pt idx="282" formatCode="General">
                  <c:v>1</c:v>
                </c:pt>
                <c:pt idx="283" formatCode="General">
                  <c:v>1</c:v>
                </c:pt>
                <c:pt idx="284" formatCode="General">
                  <c:v>2</c:v>
                </c:pt>
                <c:pt idx="285" formatCode="General">
                  <c:v>5</c:v>
                </c:pt>
                <c:pt idx="286" formatCode="General">
                  <c:v>0</c:v>
                </c:pt>
                <c:pt idx="287" formatCode="General">
                  <c:v>0</c:v>
                </c:pt>
                <c:pt idx="288" formatCode="General">
                  <c:v>0</c:v>
                </c:pt>
                <c:pt idx="289" formatCode="General">
                  <c:v>3</c:v>
                </c:pt>
                <c:pt idx="290" formatCode="General">
                  <c:v>3</c:v>
                </c:pt>
                <c:pt idx="291" formatCode="General">
                  <c:v>3</c:v>
                </c:pt>
                <c:pt idx="292" formatCode="General">
                  <c:v>0</c:v>
                </c:pt>
                <c:pt idx="293" formatCode="General">
                  <c:v>2</c:v>
                </c:pt>
                <c:pt idx="294" formatCode="General">
                  <c:v>1</c:v>
                </c:pt>
                <c:pt idx="295" formatCode="General">
                  <c:v>0</c:v>
                </c:pt>
                <c:pt idx="296" formatCode="General">
                  <c:v>4</c:v>
                </c:pt>
                <c:pt idx="297" formatCode="General">
                  <c:v>0</c:v>
                </c:pt>
                <c:pt idx="298" formatCode="General">
                  <c:v>0</c:v>
                </c:pt>
                <c:pt idx="299" formatCode="General">
                  <c:v>2</c:v>
                </c:pt>
                <c:pt idx="300" formatCode="General">
                  <c:v>1</c:v>
                </c:pt>
                <c:pt idx="301" formatCode="General">
                  <c:v>0</c:v>
                </c:pt>
              </c:numCache>
            </c:numRef>
          </c:val>
          <c:extLst>
            <c:ext xmlns:c16="http://schemas.microsoft.com/office/drawing/2014/chart" uri="{C3380CC4-5D6E-409C-BE32-E72D297353CC}">
              <c16:uniqueId val="{00000001-D32B-4678-9FFD-46841F3CB3BA}"/>
            </c:ext>
          </c:extLst>
        </c:ser>
        <c:dLbls>
          <c:showLegendKey val="0"/>
          <c:showVal val="0"/>
          <c:showCatName val="0"/>
          <c:showSerName val="0"/>
          <c:showPercent val="0"/>
          <c:showBubbleSize val="0"/>
        </c:dLbls>
        <c:gapWidth val="20"/>
        <c:overlap val="-27"/>
        <c:axId val="529925759"/>
        <c:axId val="533925071"/>
      </c:barChart>
      <c:catAx>
        <c:axId val="529925759"/>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cs-CZ"/>
          </a:p>
        </c:txPr>
        <c:crossAx val="533925071"/>
        <c:crosses val="autoZero"/>
        <c:auto val="1"/>
        <c:lblAlgn val="ctr"/>
        <c:lblOffset val="100"/>
        <c:tickLblSkip val="7"/>
        <c:noMultiLvlLbl val="1"/>
      </c:catAx>
      <c:valAx>
        <c:axId val="533925071"/>
        <c:scaling>
          <c:orientation val="minMax"/>
        </c:scaling>
        <c:delete val="0"/>
        <c:axPos val="l"/>
        <c:majorGridlines>
          <c:spPr>
            <a:ln w="9525" cap="flat" cmpd="sng" algn="ctr">
              <a:solidFill>
                <a:schemeClr val="bg1">
                  <a:lumMod val="85000"/>
                </a:schemeClr>
              </a:solidFill>
              <a:round/>
            </a:ln>
            <a:effectLst/>
          </c:spPr>
        </c:majorGridlines>
        <c:numFmt formatCode="#\ ##0_ ;\-#\ ##0\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529925759"/>
        <c:crosses val="autoZero"/>
        <c:crossBetween val="between"/>
        <c:majorUnit val="5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2-C4CF-4B35-8455-7DF88C02A6ED}"/>
              </c:ext>
            </c:extLst>
          </c:dPt>
          <c:dPt>
            <c:idx val="7"/>
            <c:invertIfNegative val="0"/>
            <c:bubble3D val="0"/>
            <c:spPr>
              <a:solidFill>
                <a:srgbClr val="C00000"/>
              </a:solidFill>
              <a:ln>
                <a:noFill/>
              </a:ln>
              <a:effectLst/>
            </c:spPr>
            <c:extLst>
              <c:ext xmlns:c16="http://schemas.microsoft.com/office/drawing/2014/chart" uri="{C3380CC4-5D6E-409C-BE32-E72D297353CC}">
                <c16:uniqueId val="{00000002-FA1A-47EA-B0AA-AA2F58B4B910}"/>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Hornictví</c:v>
                </c:pt>
                <c:pt idx="1">
                  <c:v>Zdravotnické zařízení</c:v>
                </c:pt>
                <c:pt idx="2">
                  <c:v>Zařízení sociálních služeb</c:v>
                </c:pt>
                <c:pt idx="3">
                  <c:v>Výrobní závod</c:v>
                </c:pt>
                <c:pt idx="4">
                  <c:v>Pracoviště</c:v>
                </c:pt>
                <c:pt idx="5">
                  <c:v>Setkání známých / příbuzných</c:v>
                </c:pt>
                <c:pt idx="6">
                  <c:v>Sportovní</c:v>
                </c:pt>
                <c:pt idx="7">
                  <c:v>Školské zařízení</c:v>
                </c:pt>
                <c:pt idx="8">
                  <c:v>Prodejna, obchod</c:v>
                </c:pt>
                <c:pt idx="9">
                  <c:v>Ubytovací</c:v>
                </c:pt>
                <c:pt idx="10">
                  <c:v>Společenská akce / klub</c:v>
                </c:pt>
                <c:pt idx="11">
                  <c:v>Stravovací</c:v>
                </c:pt>
                <c:pt idx="12">
                  <c:v>Zájmové aktivity</c:v>
                </c:pt>
                <c:pt idx="13">
                  <c:v>Církev</c:v>
                </c:pt>
                <c:pt idx="14">
                  <c:v>Kancelář, úřad</c:v>
                </c:pt>
                <c:pt idx="15">
                  <c:v>Policie</c:v>
                </c:pt>
                <c:pt idx="16">
                  <c:v>Dětské domovy</c:v>
                </c:pt>
                <c:pt idx="17">
                  <c:v>Svatba / pohřeb</c:v>
                </c:pt>
                <c:pt idx="18">
                  <c:v>Dětský tábor</c:v>
                </c:pt>
                <c:pt idx="19">
                  <c:v>Divadlo</c:v>
                </c:pt>
                <c:pt idx="20">
                  <c:v>HZS</c:v>
                </c:pt>
                <c:pt idx="21">
                  <c:v>Rodinný výskyt</c:v>
                </c:pt>
                <c:pt idx="22">
                  <c:v>Školení</c:v>
                </c:pt>
                <c:pt idx="23">
                  <c:v>Věznice</c:v>
                </c:pt>
                <c:pt idx="24">
                  <c:v>Ostatní</c:v>
                </c:pt>
                <c:pt idx="25">
                  <c:v>Netýká se žádného zařízení</c:v>
                </c:pt>
              </c:strCache>
            </c:strRef>
          </c:cat>
          <c:val>
            <c:numRef>
              <c:f>List1!$B$2:$B$27</c:f>
              <c:numCache>
                <c:formatCode>General</c:formatCode>
                <c:ptCount val="26"/>
                <c:pt idx="0">
                  <c:v>1653</c:v>
                </c:pt>
                <c:pt idx="1">
                  <c:v>286</c:v>
                </c:pt>
                <c:pt idx="2">
                  <c:v>194</c:v>
                </c:pt>
                <c:pt idx="3">
                  <c:v>193</c:v>
                </c:pt>
                <c:pt idx="4">
                  <c:v>96</c:v>
                </c:pt>
                <c:pt idx="5">
                  <c:v>66</c:v>
                </c:pt>
                <c:pt idx="6">
                  <c:v>51</c:v>
                </c:pt>
                <c:pt idx="7">
                  <c:v>48</c:v>
                </c:pt>
                <c:pt idx="8">
                  <c:v>44</c:v>
                </c:pt>
                <c:pt idx="9">
                  <c:v>20</c:v>
                </c:pt>
                <c:pt idx="10">
                  <c:v>14</c:v>
                </c:pt>
                <c:pt idx="11">
                  <c:v>10</c:v>
                </c:pt>
                <c:pt idx="12">
                  <c:v>7</c:v>
                </c:pt>
                <c:pt idx="13">
                  <c:v>6</c:v>
                </c:pt>
                <c:pt idx="14">
                  <c:v>6</c:v>
                </c:pt>
                <c:pt idx="15">
                  <c:v>6</c:v>
                </c:pt>
                <c:pt idx="16">
                  <c:v>4</c:v>
                </c:pt>
                <c:pt idx="17">
                  <c:v>3</c:v>
                </c:pt>
                <c:pt idx="18">
                  <c:v>0</c:v>
                </c:pt>
                <c:pt idx="19">
                  <c:v>0</c:v>
                </c:pt>
                <c:pt idx="20">
                  <c:v>0</c:v>
                </c:pt>
                <c:pt idx="21">
                  <c:v>0</c:v>
                </c:pt>
                <c:pt idx="22">
                  <c:v>0</c:v>
                </c:pt>
                <c:pt idx="23">
                  <c:v>0</c:v>
                </c:pt>
                <c:pt idx="24">
                  <c:v>15</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2788299239533539E-2"/>
          <c:y val="1.5979821327224579E-2"/>
          <c:w val="0.69908474374121143"/>
          <c:h val="0.7997590805688457"/>
        </c:manualLayout>
      </c:layout>
      <c:lineChart>
        <c:grouping val="standard"/>
        <c:varyColors val="0"/>
        <c:ser>
          <c:idx val="0"/>
          <c:order val="0"/>
          <c:tx>
            <c:strRef>
              <c:f>List1!$A$2</c:f>
              <c:strCache>
                <c:ptCount val="1"/>
                <c:pt idx="0">
                  <c:v>CELKEM</c:v>
                </c:pt>
              </c:strCache>
            </c:strRef>
          </c:tx>
          <c:spPr>
            <a:ln w="12700" cap="rnd">
              <a:solidFill>
                <a:srgbClr val="000000"/>
              </a:solidFill>
              <a:prstDash val="sysDash"/>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0.80935500000000005</c:v>
                </c:pt>
                <c:pt idx="1">
                  <c:v>2.2299699999999998</c:v>
                </c:pt>
                <c:pt idx="2">
                  <c:v>4.1033710000000001</c:v>
                </c:pt>
                <c:pt idx="3">
                  <c:v>4.5448370000000002</c:v>
                </c:pt>
                <c:pt idx="4">
                  <c:v>5.2636349999999998</c:v>
                </c:pt>
                <c:pt idx="5">
                  <c:v>9.565099</c:v>
                </c:pt>
                <c:pt idx="6">
                  <c:v>14.806089999999999</c:v>
                </c:pt>
                <c:pt idx="7">
                  <c:v>18.932099999999998</c:v>
                </c:pt>
                <c:pt idx="8">
                  <c:v>15.25888</c:v>
                </c:pt>
                <c:pt idx="9">
                  <c:v>10.8612</c:v>
                </c:pt>
                <c:pt idx="10">
                  <c:v>6.089969</c:v>
                </c:pt>
                <c:pt idx="11">
                  <c:v>4.8844260000000004</c:v>
                </c:pt>
                <c:pt idx="12">
                  <c:v>4.2844850000000001</c:v>
                </c:pt>
                <c:pt idx="13">
                  <c:v>5.5919040000000004</c:v>
                </c:pt>
                <c:pt idx="14">
                  <c:v>8.6708470000000002</c:v>
                </c:pt>
                <c:pt idx="15">
                  <c:v>10.97439</c:v>
                </c:pt>
                <c:pt idx="16">
                  <c:v>9.1689120000000006</c:v>
                </c:pt>
                <c:pt idx="17">
                  <c:v>11.81771</c:v>
                </c:pt>
                <c:pt idx="18">
                  <c:v>14.704219999999999</c:v>
                </c:pt>
                <c:pt idx="19">
                  <c:v>10.493309999999999</c:v>
                </c:pt>
                <c:pt idx="20">
                  <c:v>8.8236629999999998</c:v>
                </c:pt>
                <c:pt idx="21">
                  <c:v>8.9764780000000002</c:v>
                </c:pt>
                <c:pt idx="22">
                  <c:v>9.163252</c:v>
                </c:pt>
                <c:pt idx="23">
                  <c:v>9.8763889999999996</c:v>
                </c:pt>
                <c:pt idx="24">
                  <c:v>12.49123</c:v>
                </c:pt>
                <c:pt idx="25">
                  <c:v>14.296709999999999</c:v>
                </c:pt>
                <c:pt idx="26">
                  <c:v>12.72894</c:v>
                </c:pt>
                <c:pt idx="27">
                  <c:v>8.9481789999999997</c:v>
                </c:pt>
                <c:pt idx="28">
                  <c:v>6.8823439999999998</c:v>
                </c:pt>
                <c:pt idx="29">
                  <c:v>4.731611</c:v>
                </c:pt>
                <c:pt idx="30">
                  <c:v>3.2317583939999999</c:v>
                </c:pt>
                <c:pt idx="31">
                  <c:v>2.7223739999999998</c:v>
                </c:pt>
                <c:pt idx="32">
                  <c:v>1.856422</c:v>
                </c:pt>
                <c:pt idx="33">
                  <c:v>1.5790900000000001</c:v>
                </c:pt>
                <c:pt idx="34">
                  <c:v>1.131964</c:v>
                </c:pt>
                <c:pt idx="35">
                  <c:v>0.80369500000000005</c:v>
                </c:pt>
                <c:pt idx="36">
                  <c:v>0.59428099999999995</c:v>
                </c:pt>
                <c:pt idx="37">
                  <c:v>0.40184700000000001</c:v>
                </c:pt>
                <c:pt idx="38">
                  <c:v>0.32261000000000001</c:v>
                </c:pt>
                <c:pt idx="39">
                  <c:v>0.14149600000000001</c:v>
                </c:pt>
                <c:pt idx="40">
                  <c:v>0.14715500000000001</c:v>
                </c:pt>
                <c:pt idx="41">
                  <c:v>5.0937999999999997E-2</c:v>
                </c:pt>
                <c:pt idx="42">
                  <c:v>6.7918000000000006E-2</c:v>
                </c:pt>
                <c:pt idx="43">
                  <c:v>3.9619000000000001E-2</c:v>
                </c:pt>
              </c:numCache>
            </c:numRef>
          </c:val>
          <c:smooth val="0"/>
          <c:extLst>
            <c:ext xmlns:c16="http://schemas.microsoft.com/office/drawing/2014/chart" uri="{C3380CC4-5D6E-409C-BE32-E72D297353CC}">
              <c16:uniqueId val="{00000000-B72F-42FD-9BB6-E386A6D9F27E}"/>
            </c:ext>
          </c:extLst>
        </c:ser>
        <c:ser>
          <c:idx val="1"/>
          <c:order val="1"/>
          <c:tx>
            <c:strRef>
              <c:f>List1!$A$3</c:f>
              <c:strCache>
                <c:ptCount val="1"/>
                <c:pt idx="0">
                  <c:v>Ústecký kraj</c:v>
                </c:pt>
              </c:strCache>
            </c:strRef>
          </c:tx>
          <c:spPr>
            <a:ln w="28575" cap="rnd">
              <a:solidFill>
                <a:schemeClr val="accent2"/>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List1!$B$3:$AS$3</c:f>
              <c:numCache>
                <c:formatCode>General</c:formatCode>
                <c:ptCount val="44"/>
                <c:pt idx="0">
                  <c:v>0.61387400000000003</c:v>
                </c:pt>
                <c:pt idx="1">
                  <c:v>1.6881520000000001</c:v>
                </c:pt>
                <c:pt idx="2">
                  <c:v>6.9060769999999998</c:v>
                </c:pt>
                <c:pt idx="3">
                  <c:v>4.527317</c:v>
                </c:pt>
                <c:pt idx="4">
                  <c:v>4.9877229999999999</c:v>
                </c:pt>
                <c:pt idx="5">
                  <c:v>10.66605</c:v>
                </c:pt>
                <c:pt idx="6">
                  <c:v>17.188459999999999</c:v>
                </c:pt>
                <c:pt idx="7">
                  <c:v>25.936160000000001</c:v>
                </c:pt>
                <c:pt idx="8">
                  <c:v>24.478210000000001</c:v>
                </c:pt>
                <c:pt idx="9">
                  <c:v>13.27502</c:v>
                </c:pt>
                <c:pt idx="10">
                  <c:v>7.673419</c:v>
                </c:pt>
                <c:pt idx="11">
                  <c:v>5.4481279999999996</c:v>
                </c:pt>
                <c:pt idx="12">
                  <c:v>3.9901779999999998</c:v>
                </c:pt>
                <c:pt idx="13">
                  <c:v>6.1387349999999996</c:v>
                </c:pt>
                <c:pt idx="14">
                  <c:v>10.89626</c:v>
                </c:pt>
                <c:pt idx="15">
                  <c:v>12.89134</c:v>
                </c:pt>
                <c:pt idx="16">
                  <c:v>10.51258</c:v>
                </c:pt>
                <c:pt idx="17">
                  <c:v>14.579499999999999</c:v>
                </c:pt>
                <c:pt idx="18">
                  <c:v>13.88889</c:v>
                </c:pt>
                <c:pt idx="19">
                  <c:v>7.673419</c:v>
                </c:pt>
                <c:pt idx="20">
                  <c:v>8.2105589999999999</c:v>
                </c:pt>
                <c:pt idx="21">
                  <c:v>8.1338240000000006</c:v>
                </c:pt>
                <c:pt idx="22">
                  <c:v>9.7452419999999993</c:v>
                </c:pt>
                <c:pt idx="23">
                  <c:v>10.43585</c:v>
                </c:pt>
                <c:pt idx="24">
                  <c:v>14.886430000000001</c:v>
                </c:pt>
                <c:pt idx="25">
                  <c:v>17.034990000000001</c:v>
                </c:pt>
                <c:pt idx="26">
                  <c:v>16.26765</c:v>
                </c:pt>
                <c:pt idx="27">
                  <c:v>13.42848</c:v>
                </c:pt>
                <c:pt idx="28">
                  <c:v>8.9779009999999992</c:v>
                </c:pt>
                <c:pt idx="29">
                  <c:v>6.368938</c:v>
                </c:pt>
                <c:pt idx="30">
                  <c:v>4.7575199509999999</c:v>
                </c:pt>
                <c:pt idx="31">
                  <c:v>3.0693679999999999</c:v>
                </c:pt>
                <c:pt idx="32">
                  <c:v>3.6832410000000002</c:v>
                </c:pt>
                <c:pt idx="33">
                  <c:v>2.8391649999999999</c:v>
                </c:pt>
                <c:pt idx="34">
                  <c:v>1.4579500000000001</c:v>
                </c:pt>
                <c:pt idx="35">
                  <c:v>1.3812150000000001</c:v>
                </c:pt>
                <c:pt idx="36">
                  <c:v>0.61387400000000003</c:v>
                </c:pt>
                <c:pt idx="37">
                  <c:v>7.6733999999999997E-2</c:v>
                </c:pt>
                <c:pt idx="38">
                  <c:v>0.53713900000000003</c:v>
                </c:pt>
                <c:pt idx="39">
                  <c:v>7.6733999999999997E-2</c:v>
                </c:pt>
                <c:pt idx="40">
                  <c:v>0.23020299999999999</c:v>
                </c:pt>
                <c:pt idx="41">
                  <c:v>0</c:v>
                </c:pt>
                <c:pt idx="42">
                  <c:v>0</c:v>
                </c:pt>
                <c:pt idx="43">
                  <c:v>7.6733999999999997E-2</c:v>
                </c:pt>
              </c:numCache>
            </c:numRef>
          </c:val>
          <c:smooth val="0"/>
          <c:extLst>
            <c:ext xmlns:c16="http://schemas.microsoft.com/office/drawing/2014/chart" uri="{C3380CC4-5D6E-409C-BE32-E72D297353CC}">
              <c16:uniqueId val="{00000001-B72F-42FD-9BB6-E386A6D9F27E}"/>
            </c:ext>
          </c:extLst>
        </c:ser>
        <c:ser>
          <c:idx val="2"/>
          <c:order val="2"/>
          <c:tx>
            <c:strRef>
              <c:f>List1!$A$4</c:f>
              <c:strCache>
                <c:ptCount val="1"/>
                <c:pt idx="0">
                  <c:v>Liberecký kraj</c:v>
                </c:pt>
              </c:strCache>
            </c:strRef>
          </c:tx>
          <c:spPr>
            <a:ln w="28575" cap="rnd">
              <a:solidFill>
                <a:schemeClr val="accent3"/>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List1!$B$4:$AS$4</c:f>
              <c:numCache>
                <c:formatCode>General</c:formatCode>
                <c:ptCount val="44"/>
                <c:pt idx="0">
                  <c:v>0.41220099999999998</c:v>
                </c:pt>
                <c:pt idx="1">
                  <c:v>2.335807</c:v>
                </c:pt>
                <c:pt idx="2">
                  <c:v>4.5342130000000003</c:v>
                </c:pt>
                <c:pt idx="3">
                  <c:v>5.3586150000000004</c:v>
                </c:pt>
                <c:pt idx="4">
                  <c:v>6.045617</c:v>
                </c:pt>
                <c:pt idx="5">
                  <c:v>12.36603</c:v>
                </c:pt>
                <c:pt idx="6">
                  <c:v>16.625450000000001</c:v>
                </c:pt>
                <c:pt idx="7">
                  <c:v>22.80846</c:v>
                </c:pt>
                <c:pt idx="8">
                  <c:v>18.274249999999999</c:v>
                </c:pt>
                <c:pt idx="9">
                  <c:v>13.87744</c:v>
                </c:pt>
                <c:pt idx="10">
                  <c:v>7.1448200000000002</c:v>
                </c:pt>
                <c:pt idx="11">
                  <c:v>7.1448200000000002</c:v>
                </c:pt>
                <c:pt idx="12">
                  <c:v>3.5724100000000001</c:v>
                </c:pt>
                <c:pt idx="13">
                  <c:v>5.9082169999999996</c:v>
                </c:pt>
                <c:pt idx="14">
                  <c:v>10.167630000000001</c:v>
                </c:pt>
                <c:pt idx="15">
                  <c:v>12.36603</c:v>
                </c:pt>
                <c:pt idx="16">
                  <c:v>7.9692220000000002</c:v>
                </c:pt>
                <c:pt idx="17">
                  <c:v>10.30503</c:v>
                </c:pt>
                <c:pt idx="18">
                  <c:v>14.152240000000001</c:v>
                </c:pt>
                <c:pt idx="19">
                  <c:v>13.602639999999999</c:v>
                </c:pt>
                <c:pt idx="20">
                  <c:v>12.77824</c:v>
                </c:pt>
                <c:pt idx="21">
                  <c:v>10.579829999999999</c:v>
                </c:pt>
                <c:pt idx="22">
                  <c:v>9.2058260000000001</c:v>
                </c:pt>
                <c:pt idx="23">
                  <c:v>10.44243</c:v>
                </c:pt>
                <c:pt idx="24">
                  <c:v>15.663639999999999</c:v>
                </c:pt>
                <c:pt idx="25">
                  <c:v>18.96125</c:v>
                </c:pt>
                <c:pt idx="26">
                  <c:v>16.488050000000001</c:v>
                </c:pt>
                <c:pt idx="27">
                  <c:v>12.36603</c:v>
                </c:pt>
                <c:pt idx="28">
                  <c:v>8.5188240000000004</c:v>
                </c:pt>
                <c:pt idx="29">
                  <c:v>5.2212149999999999</c:v>
                </c:pt>
                <c:pt idx="30">
                  <c:v>4.534212696</c:v>
                </c:pt>
                <c:pt idx="31">
                  <c:v>1.923605</c:v>
                </c:pt>
                <c:pt idx="32">
                  <c:v>1.374004</c:v>
                </c:pt>
                <c:pt idx="33">
                  <c:v>1.0992029999999999</c:v>
                </c:pt>
                <c:pt idx="34">
                  <c:v>1.6488050000000001</c:v>
                </c:pt>
                <c:pt idx="35">
                  <c:v>0.687002</c:v>
                </c:pt>
                <c:pt idx="36">
                  <c:v>0.687002</c:v>
                </c:pt>
                <c:pt idx="37">
                  <c:v>0.27480100000000002</c:v>
                </c:pt>
                <c:pt idx="38">
                  <c:v>1.374004</c:v>
                </c:pt>
                <c:pt idx="39">
                  <c:v>0.54960200000000003</c:v>
                </c:pt>
                <c:pt idx="40">
                  <c:v>0.54960200000000003</c:v>
                </c:pt>
                <c:pt idx="41">
                  <c:v>0.13739999999999999</c:v>
                </c:pt>
                <c:pt idx="42">
                  <c:v>0.13739999999999999</c:v>
                </c:pt>
                <c:pt idx="43">
                  <c:v>0</c:v>
                </c:pt>
              </c:numCache>
            </c:numRef>
          </c:val>
          <c:smooth val="0"/>
          <c:extLst>
            <c:ext xmlns:c16="http://schemas.microsoft.com/office/drawing/2014/chart" uri="{C3380CC4-5D6E-409C-BE32-E72D297353CC}">
              <c16:uniqueId val="{00000002-B72F-42FD-9BB6-E386A6D9F27E}"/>
            </c:ext>
          </c:extLst>
        </c:ser>
        <c:ser>
          <c:idx val="3"/>
          <c:order val="3"/>
          <c:tx>
            <c:strRef>
              <c:f>List1!$A$5</c:f>
              <c:strCache>
                <c:ptCount val="1"/>
                <c:pt idx="0">
                  <c:v>Královéhradecký kraj</c:v>
                </c:pt>
              </c:strCache>
            </c:strRef>
          </c:tx>
          <c:spPr>
            <a:ln w="28575" cap="rnd">
              <a:solidFill>
                <a:schemeClr val="accent4"/>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List1!$B$5:$AS$5</c:f>
              <c:numCache>
                <c:formatCode>General</c:formatCode>
                <c:ptCount val="44"/>
                <c:pt idx="0">
                  <c:v>0.213972</c:v>
                </c:pt>
                <c:pt idx="1">
                  <c:v>2.0327380000000002</c:v>
                </c:pt>
                <c:pt idx="2">
                  <c:v>3.9584890000000001</c:v>
                </c:pt>
                <c:pt idx="3">
                  <c:v>4.3864340000000004</c:v>
                </c:pt>
                <c:pt idx="4">
                  <c:v>4.1724620000000003</c:v>
                </c:pt>
                <c:pt idx="5">
                  <c:v>9.5217720000000003</c:v>
                </c:pt>
                <c:pt idx="6">
                  <c:v>17.224779999999999</c:v>
                </c:pt>
                <c:pt idx="7">
                  <c:v>20.006419999999999</c:v>
                </c:pt>
                <c:pt idx="8">
                  <c:v>14.871079999999999</c:v>
                </c:pt>
                <c:pt idx="9">
                  <c:v>11.340540000000001</c:v>
                </c:pt>
                <c:pt idx="10">
                  <c:v>4.7073929999999997</c:v>
                </c:pt>
                <c:pt idx="11">
                  <c:v>3.1025999999999998</c:v>
                </c:pt>
                <c:pt idx="12">
                  <c:v>4.9213649999999998</c:v>
                </c:pt>
                <c:pt idx="13">
                  <c:v>6.3121859999999996</c:v>
                </c:pt>
                <c:pt idx="14">
                  <c:v>11.019579999999999</c:v>
                </c:pt>
                <c:pt idx="15">
                  <c:v>11.87547</c:v>
                </c:pt>
                <c:pt idx="16">
                  <c:v>8.9868410000000001</c:v>
                </c:pt>
                <c:pt idx="17">
                  <c:v>11.447520000000001</c:v>
                </c:pt>
                <c:pt idx="18">
                  <c:v>15.940939999999999</c:v>
                </c:pt>
                <c:pt idx="19">
                  <c:v>14.871079999999999</c:v>
                </c:pt>
                <c:pt idx="20">
                  <c:v>18.080670000000001</c:v>
                </c:pt>
                <c:pt idx="21">
                  <c:v>16.261900000000001</c:v>
                </c:pt>
                <c:pt idx="22">
                  <c:v>16.47587</c:v>
                </c:pt>
                <c:pt idx="23">
                  <c:v>18.187650000000001</c:v>
                </c:pt>
                <c:pt idx="24">
                  <c:v>18.294640000000001</c:v>
                </c:pt>
                <c:pt idx="25">
                  <c:v>17.545739999999999</c:v>
                </c:pt>
                <c:pt idx="26">
                  <c:v>11.98245</c:v>
                </c:pt>
                <c:pt idx="27">
                  <c:v>8.5588960000000007</c:v>
                </c:pt>
                <c:pt idx="28">
                  <c:v>6.2051999999999996</c:v>
                </c:pt>
                <c:pt idx="29">
                  <c:v>2.674655</c:v>
                </c:pt>
                <c:pt idx="30">
                  <c:v>1.71177918</c:v>
                </c:pt>
                <c:pt idx="31">
                  <c:v>1.6047929999999999</c:v>
                </c:pt>
                <c:pt idx="32">
                  <c:v>0.42794500000000002</c:v>
                </c:pt>
                <c:pt idx="33">
                  <c:v>0.74890299999999999</c:v>
                </c:pt>
                <c:pt idx="34">
                  <c:v>0.213972</c:v>
                </c:pt>
                <c:pt idx="35">
                  <c:v>0.106986</c:v>
                </c:pt>
                <c:pt idx="36">
                  <c:v>0.106986</c:v>
                </c:pt>
                <c:pt idx="37">
                  <c:v>0.213972</c:v>
                </c:pt>
                <c:pt idx="38">
                  <c:v>0</c:v>
                </c:pt>
                <c:pt idx="39">
                  <c:v>0</c:v>
                </c:pt>
                <c:pt idx="40">
                  <c:v>0.213972</c:v>
                </c:pt>
                <c:pt idx="41">
                  <c:v>0</c:v>
                </c:pt>
                <c:pt idx="42">
                  <c:v>0</c:v>
                </c:pt>
                <c:pt idx="43">
                  <c:v>0</c:v>
                </c:pt>
              </c:numCache>
            </c:numRef>
          </c:val>
          <c:smooth val="0"/>
          <c:extLst>
            <c:ext xmlns:c16="http://schemas.microsoft.com/office/drawing/2014/chart" uri="{C3380CC4-5D6E-409C-BE32-E72D297353CC}">
              <c16:uniqueId val="{00000003-B72F-42FD-9BB6-E386A6D9F27E}"/>
            </c:ext>
          </c:extLst>
        </c:ser>
        <c:ser>
          <c:idx val="4"/>
          <c:order val="4"/>
          <c:tx>
            <c:strRef>
              <c:f>List1!$A$6</c:f>
              <c:strCache>
                <c:ptCount val="1"/>
                <c:pt idx="0">
                  <c:v>Karlovarský kraj</c:v>
                </c:pt>
              </c:strCache>
            </c:strRef>
          </c:tx>
          <c:spPr>
            <a:ln w="28575" cap="rnd">
              <a:solidFill>
                <a:schemeClr val="accent5"/>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List1!$B$6:$AS$6</c:f>
              <c:numCache>
                <c:formatCode>General</c:formatCode>
                <c:ptCount val="44"/>
                <c:pt idx="0">
                  <c:v>1.1488970000000001</c:v>
                </c:pt>
                <c:pt idx="1">
                  <c:v>1.1488970000000001</c:v>
                </c:pt>
                <c:pt idx="2">
                  <c:v>9.4209560000000003</c:v>
                </c:pt>
                <c:pt idx="3">
                  <c:v>5.0551469999999998</c:v>
                </c:pt>
                <c:pt idx="4">
                  <c:v>4.1360289999999997</c:v>
                </c:pt>
                <c:pt idx="5">
                  <c:v>5.7444850000000001</c:v>
                </c:pt>
                <c:pt idx="6">
                  <c:v>16.08456</c:v>
                </c:pt>
                <c:pt idx="7">
                  <c:v>18.382349999999999</c:v>
                </c:pt>
                <c:pt idx="8">
                  <c:v>14.476100000000001</c:v>
                </c:pt>
                <c:pt idx="9">
                  <c:v>10.569850000000001</c:v>
                </c:pt>
                <c:pt idx="10">
                  <c:v>4.8253680000000001</c:v>
                </c:pt>
                <c:pt idx="11">
                  <c:v>3.6764709999999998</c:v>
                </c:pt>
                <c:pt idx="12">
                  <c:v>3.2169120000000002</c:v>
                </c:pt>
                <c:pt idx="13">
                  <c:v>5.2849259999999996</c:v>
                </c:pt>
                <c:pt idx="14">
                  <c:v>3.6764709999999998</c:v>
                </c:pt>
                <c:pt idx="15">
                  <c:v>8.0422790000000006</c:v>
                </c:pt>
                <c:pt idx="16">
                  <c:v>4.8253680000000001</c:v>
                </c:pt>
                <c:pt idx="17">
                  <c:v>11.48897</c:v>
                </c:pt>
                <c:pt idx="18">
                  <c:v>18.612130000000001</c:v>
                </c:pt>
                <c:pt idx="19">
                  <c:v>18.841909999999999</c:v>
                </c:pt>
                <c:pt idx="20">
                  <c:v>19.761030000000002</c:v>
                </c:pt>
                <c:pt idx="21">
                  <c:v>24.586400000000001</c:v>
                </c:pt>
                <c:pt idx="22">
                  <c:v>22.748159999999999</c:v>
                </c:pt>
                <c:pt idx="23">
                  <c:v>16.314340000000001</c:v>
                </c:pt>
                <c:pt idx="24">
                  <c:v>23.4375</c:v>
                </c:pt>
                <c:pt idx="25">
                  <c:v>21.139710000000001</c:v>
                </c:pt>
                <c:pt idx="26">
                  <c:v>9.4209560000000003</c:v>
                </c:pt>
                <c:pt idx="27">
                  <c:v>4.8253680000000001</c:v>
                </c:pt>
                <c:pt idx="28">
                  <c:v>3.4466909999999999</c:v>
                </c:pt>
                <c:pt idx="29">
                  <c:v>1.1488970000000001</c:v>
                </c:pt>
                <c:pt idx="30">
                  <c:v>1.1488970590000001</c:v>
                </c:pt>
                <c:pt idx="31">
                  <c:v>0.459559</c:v>
                </c:pt>
                <c:pt idx="32">
                  <c:v>0.91911799999999999</c:v>
                </c:pt>
                <c:pt idx="33">
                  <c:v>0.22977900000000001</c:v>
                </c:pt>
                <c:pt idx="34">
                  <c:v>0.22977900000000001</c:v>
                </c:pt>
                <c:pt idx="35">
                  <c:v>0.68933800000000001</c:v>
                </c:pt>
                <c:pt idx="36">
                  <c:v>0.22977900000000001</c:v>
                </c:pt>
                <c:pt idx="37">
                  <c:v>0.22977900000000001</c:v>
                </c:pt>
                <c:pt idx="38">
                  <c:v>0</c:v>
                </c:pt>
                <c:pt idx="39">
                  <c:v>0</c:v>
                </c:pt>
                <c:pt idx="40">
                  <c:v>0</c:v>
                </c:pt>
                <c:pt idx="41">
                  <c:v>0</c:v>
                </c:pt>
                <c:pt idx="42">
                  <c:v>0.22977900000000001</c:v>
                </c:pt>
                <c:pt idx="43">
                  <c:v>0</c:v>
                </c:pt>
              </c:numCache>
            </c:numRef>
          </c:val>
          <c:smooth val="0"/>
          <c:extLst>
            <c:ext xmlns:c16="http://schemas.microsoft.com/office/drawing/2014/chart" uri="{C3380CC4-5D6E-409C-BE32-E72D297353CC}">
              <c16:uniqueId val="{00000004-B72F-42FD-9BB6-E386A6D9F27E}"/>
            </c:ext>
          </c:extLst>
        </c:ser>
        <c:ser>
          <c:idx val="5"/>
          <c:order val="5"/>
          <c:tx>
            <c:strRef>
              <c:f>List1!$A$7</c:f>
              <c:strCache>
                <c:ptCount val="1"/>
                <c:pt idx="0">
                  <c:v>Pardubický kraj</c:v>
                </c:pt>
              </c:strCache>
            </c:strRef>
          </c:tx>
          <c:spPr>
            <a:ln w="28575" cap="rnd">
              <a:solidFill>
                <a:schemeClr val="accent6"/>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List1!$B$7:$AS$7</c:f>
              <c:numCache>
                <c:formatCode>General</c:formatCode>
                <c:ptCount val="44"/>
                <c:pt idx="0">
                  <c:v>0.68267199999999995</c:v>
                </c:pt>
                <c:pt idx="1">
                  <c:v>1.365343</c:v>
                </c:pt>
                <c:pt idx="2">
                  <c:v>1.9342360000000001</c:v>
                </c:pt>
                <c:pt idx="3">
                  <c:v>2.7306859999999999</c:v>
                </c:pt>
                <c:pt idx="4">
                  <c:v>3.6409150000000001</c:v>
                </c:pt>
                <c:pt idx="5">
                  <c:v>8.0782799999999995</c:v>
                </c:pt>
                <c:pt idx="6">
                  <c:v>11.83297</c:v>
                </c:pt>
                <c:pt idx="7">
                  <c:v>19.911249999999999</c:v>
                </c:pt>
                <c:pt idx="8">
                  <c:v>20.480149999999998</c:v>
                </c:pt>
                <c:pt idx="9">
                  <c:v>10.922739999999999</c:v>
                </c:pt>
                <c:pt idx="10">
                  <c:v>6.3716010000000001</c:v>
                </c:pt>
                <c:pt idx="11">
                  <c:v>5.6889289999999999</c:v>
                </c:pt>
                <c:pt idx="12">
                  <c:v>5.575151</c:v>
                </c:pt>
                <c:pt idx="13">
                  <c:v>6.3716010000000001</c:v>
                </c:pt>
                <c:pt idx="14">
                  <c:v>13.42587</c:v>
                </c:pt>
                <c:pt idx="15">
                  <c:v>12.97076</c:v>
                </c:pt>
                <c:pt idx="16">
                  <c:v>10.126289999999999</c:v>
                </c:pt>
                <c:pt idx="17">
                  <c:v>19.00102</c:v>
                </c:pt>
                <c:pt idx="18">
                  <c:v>17.97702</c:v>
                </c:pt>
                <c:pt idx="19">
                  <c:v>13.994770000000001</c:v>
                </c:pt>
                <c:pt idx="20">
                  <c:v>8.3058370000000004</c:v>
                </c:pt>
                <c:pt idx="21">
                  <c:v>9.8987370000000006</c:v>
                </c:pt>
                <c:pt idx="22">
                  <c:v>10.35385</c:v>
                </c:pt>
                <c:pt idx="23">
                  <c:v>10.58141</c:v>
                </c:pt>
                <c:pt idx="24">
                  <c:v>15.929</c:v>
                </c:pt>
                <c:pt idx="25">
                  <c:v>14.90499</c:v>
                </c:pt>
                <c:pt idx="26">
                  <c:v>14.3361</c:v>
                </c:pt>
                <c:pt idx="27">
                  <c:v>9.8987370000000006</c:v>
                </c:pt>
                <c:pt idx="28">
                  <c:v>10.126289999999999</c:v>
                </c:pt>
                <c:pt idx="29">
                  <c:v>5.9164870000000001</c:v>
                </c:pt>
                <c:pt idx="30">
                  <c:v>3.4133576059999999</c:v>
                </c:pt>
                <c:pt idx="31">
                  <c:v>3.299579</c:v>
                </c:pt>
                <c:pt idx="32">
                  <c:v>1.820457</c:v>
                </c:pt>
                <c:pt idx="33">
                  <c:v>2.1617929999999999</c:v>
                </c:pt>
                <c:pt idx="34">
                  <c:v>1.479122</c:v>
                </c:pt>
                <c:pt idx="35">
                  <c:v>0.68267199999999995</c:v>
                </c:pt>
                <c:pt idx="36">
                  <c:v>0.34133599999999997</c:v>
                </c:pt>
                <c:pt idx="37">
                  <c:v>0.22755700000000001</c:v>
                </c:pt>
                <c:pt idx="38">
                  <c:v>0</c:v>
                </c:pt>
                <c:pt idx="39">
                  <c:v>0</c:v>
                </c:pt>
                <c:pt idx="40">
                  <c:v>0</c:v>
                </c:pt>
                <c:pt idx="41">
                  <c:v>0.11377900000000001</c:v>
                </c:pt>
                <c:pt idx="42">
                  <c:v>0.22755700000000001</c:v>
                </c:pt>
                <c:pt idx="43">
                  <c:v>0</c:v>
                </c:pt>
              </c:numCache>
            </c:numRef>
          </c:val>
          <c:smooth val="0"/>
          <c:extLst>
            <c:ext xmlns:c16="http://schemas.microsoft.com/office/drawing/2014/chart" uri="{C3380CC4-5D6E-409C-BE32-E72D297353CC}">
              <c16:uniqueId val="{00000001-1721-4A59-9F99-F78B4812008F}"/>
            </c:ext>
          </c:extLst>
        </c:ser>
        <c:dLbls>
          <c:showLegendKey val="0"/>
          <c:showVal val="0"/>
          <c:showCatName val="0"/>
          <c:showSerName val="0"/>
          <c:showPercent val="0"/>
          <c:showBubbleSize val="0"/>
        </c:dLbls>
        <c:smooth val="0"/>
        <c:axId val="1335740047"/>
        <c:axId val="1249189871"/>
      </c:lineChart>
      <c:catAx>
        <c:axId val="133574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1" i="0" u="none" strike="noStrike" kern="1200" baseline="0">
                <a:solidFill>
                  <a:schemeClr val="tx1"/>
                </a:solidFill>
                <a:latin typeface="+mn-lt"/>
                <a:ea typeface="+mn-ea"/>
                <a:cs typeface="+mn-cs"/>
              </a:defRPr>
            </a:pPr>
            <a:endParaRPr lang="cs-CZ"/>
          </a:p>
        </c:txPr>
        <c:crossAx val="1249189871"/>
        <c:crosses val="autoZero"/>
        <c:auto val="1"/>
        <c:lblAlgn val="ctr"/>
        <c:lblOffset val="100"/>
        <c:tickLblSkip val="1"/>
        <c:noMultiLvlLbl val="0"/>
      </c:catAx>
      <c:valAx>
        <c:axId val="1249189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1335740047"/>
        <c:crosses val="autoZero"/>
        <c:crossBetween val="between"/>
      </c:valAx>
      <c:spPr>
        <a:noFill/>
        <a:ln>
          <a:noFill/>
        </a:ln>
        <a:effectLst/>
      </c:spPr>
    </c:plotArea>
    <c:legend>
      <c:legendPos val="r"/>
      <c:layout>
        <c:manualLayout>
          <c:xMode val="edge"/>
          <c:yMode val="edge"/>
          <c:x val="0.74172496851916014"/>
          <c:y val="0.15006771343646202"/>
          <c:w val="0.16278243088259567"/>
          <c:h val="0.488343222953446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1"/>
          </a:solidFill>
        </a:defRPr>
      </a:pPr>
      <a:endParaRPr lang="cs-CZ"/>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2788299239533539E-2"/>
          <c:y val="1.5979821327224579E-2"/>
          <c:w val="0.69908474374121143"/>
          <c:h val="0.7997590805688457"/>
        </c:manualLayout>
      </c:layout>
      <c:lineChart>
        <c:grouping val="standard"/>
        <c:varyColors val="0"/>
        <c:ser>
          <c:idx val="0"/>
          <c:order val="0"/>
          <c:tx>
            <c:strRef>
              <c:f>List1!$A$2</c:f>
              <c:strCache>
                <c:ptCount val="1"/>
                <c:pt idx="0">
                  <c:v>CELKEM</c:v>
                </c:pt>
              </c:strCache>
            </c:strRef>
          </c:tx>
          <c:spPr>
            <a:ln w="12700" cap="rnd">
              <a:solidFill>
                <a:srgbClr val="000000"/>
              </a:solidFill>
              <a:prstDash val="sysDash"/>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0.80935500000000005</c:v>
                </c:pt>
                <c:pt idx="1">
                  <c:v>2.2299699999999998</c:v>
                </c:pt>
                <c:pt idx="2">
                  <c:v>4.1033710000000001</c:v>
                </c:pt>
                <c:pt idx="3">
                  <c:v>4.5448370000000002</c:v>
                </c:pt>
                <c:pt idx="4">
                  <c:v>5.2636349999999998</c:v>
                </c:pt>
                <c:pt idx="5">
                  <c:v>9.565099</c:v>
                </c:pt>
                <c:pt idx="6">
                  <c:v>14.806089999999999</c:v>
                </c:pt>
                <c:pt idx="7">
                  <c:v>18.932099999999998</c:v>
                </c:pt>
                <c:pt idx="8">
                  <c:v>15.25888</c:v>
                </c:pt>
                <c:pt idx="9">
                  <c:v>10.8612</c:v>
                </c:pt>
                <c:pt idx="10">
                  <c:v>6.089969</c:v>
                </c:pt>
                <c:pt idx="11">
                  <c:v>4.8844260000000004</c:v>
                </c:pt>
                <c:pt idx="12">
                  <c:v>4.2844850000000001</c:v>
                </c:pt>
                <c:pt idx="13">
                  <c:v>5.5919040000000004</c:v>
                </c:pt>
                <c:pt idx="14">
                  <c:v>8.6708470000000002</c:v>
                </c:pt>
                <c:pt idx="15">
                  <c:v>10.97439</c:v>
                </c:pt>
                <c:pt idx="16">
                  <c:v>9.1689120000000006</c:v>
                </c:pt>
                <c:pt idx="17">
                  <c:v>11.81771</c:v>
                </c:pt>
                <c:pt idx="18">
                  <c:v>14.704219999999999</c:v>
                </c:pt>
                <c:pt idx="19">
                  <c:v>10.493309999999999</c:v>
                </c:pt>
                <c:pt idx="20">
                  <c:v>8.8236629999999998</c:v>
                </c:pt>
                <c:pt idx="21">
                  <c:v>8.9764780000000002</c:v>
                </c:pt>
                <c:pt idx="22">
                  <c:v>9.163252</c:v>
                </c:pt>
                <c:pt idx="23">
                  <c:v>9.8763889999999996</c:v>
                </c:pt>
                <c:pt idx="24">
                  <c:v>12.49123</c:v>
                </c:pt>
                <c:pt idx="25">
                  <c:v>14.296709999999999</c:v>
                </c:pt>
                <c:pt idx="26">
                  <c:v>12.72894</c:v>
                </c:pt>
                <c:pt idx="27">
                  <c:v>8.9481789999999997</c:v>
                </c:pt>
                <c:pt idx="28">
                  <c:v>6.8823439999999998</c:v>
                </c:pt>
                <c:pt idx="29">
                  <c:v>4.731611</c:v>
                </c:pt>
                <c:pt idx="30">
                  <c:v>3.2317583939999999</c:v>
                </c:pt>
                <c:pt idx="31">
                  <c:v>2.7223739999999998</c:v>
                </c:pt>
                <c:pt idx="32">
                  <c:v>1.856422</c:v>
                </c:pt>
                <c:pt idx="33">
                  <c:v>1.5790900000000001</c:v>
                </c:pt>
                <c:pt idx="34">
                  <c:v>1.131964</c:v>
                </c:pt>
                <c:pt idx="35">
                  <c:v>0.80369500000000005</c:v>
                </c:pt>
                <c:pt idx="36">
                  <c:v>0.59428099999999995</c:v>
                </c:pt>
                <c:pt idx="37">
                  <c:v>0.40184700000000001</c:v>
                </c:pt>
                <c:pt idx="38">
                  <c:v>0.32261000000000001</c:v>
                </c:pt>
                <c:pt idx="39">
                  <c:v>0.14149600000000001</c:v>
                </c:pt>
                <c:pt idx="40">
                  <c:v>0.14715500000000001</c:v>
                </c:pt>
                <c:pt idx="41">
                  <c:v>5.0937999999999997E-2</c:v>
                </c:pt>
                <c:pt idx="42">
                  <c:v>6.7918000000000006E-2</c:v>
                </c:pt>
                <c:pt idx="43">
                  <c:v>3.9619000000000001E-2</c:v>
                </c:pt>
              </c:numCache>
            </c:numRef>
          </c:val>
          <c:smooth val="0"/>
          <c:extLst>
            <c:ext xmlns:c16="http://schemas.microsoft.com/office/drawing/2014/chart" uri="{C3380CC4-5D6E-409C-BE32-E72D297353CC}">
              <c16:uniqueId val="{00000000-B72F-42FD-9BB6-E386A6D9F27E}"/>
            </c:ext>
          </c:extLst>
        </c:ser>
        <c:ser>
          <c:idx val="1"/>
          <c:order val="1"/>
          <c:tx>
            <c:strRef>
              <c:f>List1!$A$3</c:f>
              <c:strCache>
                <c:ptCount val="1"/>
                <c:pt idx="0">
                  <c:v>Plzeňský kraj</c:v>
                </c:pt>
              </c:strCache>
            </c:strRef>
          </c:tx>
          <c:spPr>
            <a:ln w="28575" cap="rnd">
              <a:solidFill>
                <a:schemeClr val="accent2"/>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List1!$B$3:$AS$3</c:f>
              <c:numCache>
                <c:formatCode>General</c:formatCode>
                <c:ptCount val="44"/>
                <c:pt idx="0">
                  <c:v>0.32303199999999999</c:v>
                </c:pt>
                <c:pt idx="1">
                  <c:v>3.2303220000000001</c:v>
                </c:pt>
                <c:pt idx="2">
                  <c:v>2.9072900000000002</c:v>
                </c:pt>
                <c:pt idx="3">
                  <c:v>6.5683210000000001</c:v>
                </c:pt>
                <c:pt idx="4">
                  <c:v>5.2761930000000001</c:v>
                </c:pt>
                <c:pt idx="5">
                  <c:v>9.7986430000000002</c:v>
                </c:pt>
                <c:pt idx="6">
                  <c:v>19.812639999999998</c:v>
                </c:pt>
                <c:pt idx="7">
                  <c:v>22.935289999999998</c:v>
                </c:pt>
                <c:pt idx="8">
                  <c:v>14.85948</c:v>
                </c:pt>
                <c:pt idx="9">
                  <c:v>9.4756110000000007</c:v>
                </c:pt>
                <c:pt idx="10">
                  <c:v>4.0917409999999999</c:v>
                </c:pt>
                <c:pt idx="11">
                  <c:v>5.2761930000000001</c:v>
                </c:pt>
                <c:pt idx="12">
                  <c:v>5.2761930000000001</c:v>
                </c:pt>
                <c:pt idx="13">
                  <c:v>3.984064</c:v>
                </c:pt>
                <c:pt idx="14">
                  <c:v>6.2452889999999996</c:v>
                </c:pt>
                <c:pt idx="15">
                  <c:v>8.0758050000000008</c:v>
                </c:pt>
                <c:pt idx="16">
                  <c:v>9.6909659999999995</c:v>
                </c:pt>
                <c:pt idx="17">
                  <c:v>9.9063210000000002</c:v>
                </c:pt>
                <c:pt idx="18">
                  <c:v>12.70593</c:v>
                </c:pt>
                <c:pt idx="19">
                  <c:v>9.6909659999999995</c:v>
                </c:pt>
                <c:pt idx="20">
                  <c:v>7.322063</c:v>
                </c:pt>
                <c:pt idx="21">
                  <c:v>9.7986430000000002</c:v>
                </c:pt>
                <c:pt idx="22">
                  <c:v>13.13664</c:v>
                </c:pt>
                <c:pt idx="23">
                  <c:v>15.828580000000001</c:v>
                </c:pt>
                <c:pt idx="24">
                  <c:v>19.274249999999999</c:v>
                </c:pt>
                <c:pt idx="25">
                  <c:v>22.82761</c:v>
                </c:pt>
                <c:pt idx="26">
                  <c:v>18.0898</c:v>
                </c:pt>
                <c:pt idx="27">
                  <c:v>12.921290000000001</c:v>
                </c:pt>
                <c:pt idx="28">
                  <c:v>7.4297399999999998</c:v>
                </c:pt>
                <c:pt idx="29">
                  <c:v>4.4147730000000003</c:v>
                </c:pt>
                <c:pt idx="30">
                  <c:v>2.4765801660000002</c:v>
                </c:pt>
                <c:pt idx="31">
                  <c:v>1.7228380000000001</c:v>
                </c:pt>
                <c:pt idx="32">
                  <c:v>1.507484</c:v>
                </c:pt>
                <c:pt idx="33">
                  <c:v>0.53838699999999995</c:v>
                </c:pt>
                <c:pt idx="34">
                  <c:v>1.1844509999999999</c:v>
                </c:pt>
                <c:pt idx="35">
                  <c:v>0.53838699999999995</c:v>
                </c:pt>
                <c:pt idx="36">
                  <c:v>0.53838699999999995</c:v>
                </c:pt>
                <c:pt idx="37">
                  <c:v>0.53838699999999995</c:v>
                </c:pt>
                <c:pt idx="38">
                  <c:v>0.53838699999999995</c:v>
                </c:pt>
                <c:pt idx="39">
                  <c:v>0</c:v>
                </c:pt>
                <c:pt idx="40">
                  <c:v>0</c:v>
                </c:pt>
                <c:pt idx="41">
                  <c:v>0.10767699999999999</c:v>
                </c:pt>
                <c:pt idx="42">
                  <c:v>0.10767699999999999</c:v>
                </c:pt>
                <c:pt idx="43">
                  <c:v>0</c:v>
                </c:pt>
              </c:numCache>
            </c:numRef>
          </c:val>
          <c:smooth val="0"/>
          <c:extLst>
            <c:ext xmlns:c16="http://schemas.microsoft.com/office/drawing/2014/chart" uri="{C3380CC4-5D6E-409C-BE32-E72D297353CC}">
              <c16:uniqueId val="{00000001-B72F-42FD-9BB6-E386A6D9F27E}"/>
            </c:ext>
          </c:extLst>
        </c:ser>
        <c:ser>
          <c:idx val="2"/>
          <c:order val="2"/>
          <c:tx>
            <c:strRef>
              <c:f>List1!$A$4</c:f>
              <c:strCache>
                <c:ptCount val="1"/>
                <c:pt idx="0">
                  <c:v>Středočeský kraj</c:v>
                </c:pt>
              </c:strCache>
            </c:strRef>
          </c:tx>
          <c:spPr>
            <a:ln w="28575" cap="rnd">
              <a:solidFill>
                <a:schemeClr val="accent3"/>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List1!$B$4:$AS$4</c:f>
              <c:numCache>
                <c:formatCode>General</c:formatCode>
                <c:ptCount val="44"/>
                <c:pt idx="0">
                  <c:v>0.80314099999999999</c:v>
                </c:pt>
                <c:pt idx="1">
                  <c:v>2.364805</c:v>
                </c:pt>
                <c:pt idx="2">
                  <c:v>4.3726580000000004</c:v>
                </c:pt>
                <c:pt idx="3">
                  <c:v>4.4618950000000002</c:v>
                </c:pt>
                <c:pt idx="4">
                  <c:v>6.4697480000000001</c:v>
                </c:pt>
                <c:pt idx="5">
                  <c:v>9.8161699999999996</c:v>
                </c:pt>
                <c:pt idx="6">
                  <c:v>16.553629999999998</c:v>
                </c:pt>
                <c:pt idx="7">
                  <c:v>18.784579999999998</c:v>
                </c:pt>
                <c:pt idx="8">
                  <c:v>16.152059999999999</c:v>
                </c:pt>
                <c:pt idx="9">
                  <c:v>10.57469</c:v>
                </c:pt>
                <c:pt idx="10">
                  <c:v>5.4435120000000001</c:v>
                </c:pt>
                <c:pt idx="11">
                  <c:v>4.1941819999999996</c:v>
                </c:pt>
                <c:pt idx="12">
                  <c:v>3.9264679999999998</c:v>
                </c:pt>
                <c:pt idx="13">
                  <c:v>6.1127969999999996</c:v>
                </c:pt>
                <c:pt idx="14">
                  <c:v>8.4776009999999999</c:v>
                </c:pt>
                <c:pt idx="15">
                  <c:v>9.9054079999999995</c:v>
                </c:pt>
                <c:pt idx="16">
                  <c:v>9.8607890000000005</c:v>
                </c:pt>
                <c:pt idx="17">
                  <c:v>15.259679999999999</c:v>
                </c:pt>
                <c:pt idx="18">
                  <c:v>14.054970000000001</c:v>
                </c:pt>
                <c:pt idx="19">
                  <c:v>9.5038370000000008</c:v>
                </c:pt>
                <c:pt idx="20">
                  <c:v>10.039260000000001</c:v>
                </c:pt>
                <c:pt idx="21">
                  <c:v>9.9054079999999995</c:v>
                </c:pt>
                <c:pt idx="22">
                  <c:v>11.51169</c:v>
                </c:pt>
                <c:pt idx="23">
                  <c:v>13.78726</c:v>
                </c:pt>
                <c:pt idx="24">
                  <c:v>16.59825</c:v>
                </c:pt>
                <c:pt idx="25">
                  <c:v>20.033909999999999</c:v>
                </c:pt>
                <c:pt idx="26">
                  <c:v>16.776730000000001</c:v>
                </c:pt>
                <c:pt idx="27">
                  <c:v>12.09174</c:v>
                </c:pt>
                <c:pt idx="28">
                  <c:v>6.9605569999999997</c:v>
                </c:pt>
                <c:pt idx="29">
                  <c:v>4.9080849999999998</c:v>
                </c:pt>
                <c:pt idx="30">
                  <c:v>2.989469927</c:v>
                </c:pt>
                <c:pt idx="31">
                  <c:v>2.2309480000000002</c:v>
                </c:pt>
                <c:pt idx="32">
                  <c:v>1.160093</c:v>
                </c:pt>
                <c:pt idx="33">
                  <c:v>0.71390299999999995</c:v>
                </c:pt>
                <c:pt idx="34">
                  <c:v>0.62466500000000003</c:v>
                </c:pt>
                <c:pt idx="35">
                  <c:v>0.49080800000000002</c:v>
                </c:pt>
                <c:pt idx="36">
                  <c:v>0.58004599999999995</c:v>
                </c:pt>
                <c:pt idx="37">
                  <c:v>0.40157100000000001</c:v>
                </c:pt>
                <c:pt idx="38">
                  <c:v>0.22309499999999999</c:v>
                </c:pt>
                <c:pt idx="39">
                  <c:v>8.9237999999999998E-2</c:v>
                </c:pt>
                <c:pt idx="40">
                  <c:v>8.9237999999999998E-2</c:v>
                </c:pt>
                <c:pt idx="41">
                  <c:v>4.4618999999999999E-2</c:v>
                </c:pt>
                <c:pt idx="42">
                  <c:v>4.4618999999999999E-2</c:v>
                </c:pt>
                <c:pt idx="43">
                  <c:v>8.9237999999999998E-2</c:v>
                </c:pt>
              </c:numCache>
            </c:numRef>
          </c:val>
          <c:smooth val="0"/>
          <c:extLst>
            <c:ext xmlns:c16="http://schemas.microsoft.com/office/drawing/2014/chart" uri="{C3380CC4-5D6E-409C-BE32-E72D297353CC}">
              <c16:uniqueId val="{00000002-B72F-42FD-9BB6-E386A6D9F27E}"/>
            </c:ext>
          </c:extLst>
        </c:ser>
        <c:ser>
          <c:idx val="3"/>
          <c:order val="3"/>
          <c:tx>
            <c:strRef>
              <c:f>List1!$A$5</c:f>
              <c:strCache>
                <c:ptCount val="1"/>
                <c:pt idx="0">
                  <c:v>Zlínský kraj</c:v>
                </c:pt>
              </c:strCache>
            </c:strRef>
          </c:tx>
          <c:spPr>
            <a:ln w="28575" cap="rnd">
              <a:solidFill>
                <a:schemeClr val="accent4"/>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List1!$B$5:$AS$5</c:f>
              <c:numCache>
                <c:formatCode>General</c:formatCode>
                <c:ptCount val="44"/>
                <c:pt idx="0">
                  <c:v>0.62519499999999995</c:v>
                </c:pt>
                <c:pt idx="1">
                  <c:v>3.2301760000000002</c:v>
                </c:pt>
                <c:pt idx="2">
                  <c:v>4.0637699999999999</c:v>
                </c:pt>
                <c:pt idx="3">
                  <c:v>4.4805669999999997</c:v>
                </c:pt>
                <c:pt idx="4">
                  <c:v>9.1695320000000002</c:v>
                </c:pt>
                <c:pt idx="5">
                  <c:v>14.796290000000001</c:v>
                </c:pt>
                <c:pt idx="6">
                  <c:v>23.340630000000001</c:v>
                </c:pt>
                <c:pt idx="7">
                  <c:v>28.342189999999999</c:v>
                </c:pt>
                <c:pt idx="8">
                  <c:v>16.671880000000002</c:v>
                </c:pt>
                <c:pt idx="9">
                  <c:v>11.670310000000001</c:v>
                </c:pt>
                <c:pt idx="10">
                  <c:v>6.4603520000000003</c:v>
                </c:pt>
                <c:pt idx="11">
                  <c:v>6.6687510000000003</c:v>
                </c:pt>
                <c:pt idx="12">
                  <c:v>5.001563</c:v>
                </c:pt>
                <c:pt idx="13">
                  <c:v>6.1477550000000001</c:v>
                </c:pt>
                <c:pt idx="14">
                  <c:v>10.315720000000001</c:v>
                </c:pt>
                <c:pt idx="15">
                  <c:v>14.0669</c:v>
                </c:pt>
                <c:pt idx="16">
                  <c:v>13.754300000000001</c:v>
                </c:pt>
                <c:pt idx="17">
                  <c:v>15.31729</c:v>
                </c:pt>
                <c:pt idx="18">
                  <c:v>18.547460000000001</c:v>
                </c:pt>
                <c:pt idx="19">
                  <c:v>10.315720000000001</c:v>
                </c:pt>
                <c:pt idx="20">
                  <c:v>7.7107429999999999</c:v>
                </c:pt>
                <c:pt idx="21">
                  <c:v>7.0855480000000002</c:v>
                </c:pt>
                <c:pt idx="22">
                  <c:v>4.5847660000000001</c:v>
                </c:pt>
                <c:pt idx="23">
                  <c:v>5.1057620000000004</c:v>
                </c:pt>
                <c:pt idx="24">
                  <c:v>6.3561529999999999</c:v>
                </c:pt>
                <c:pt idx="25">
                  <c:v>7.9191409999999998</c:v>
                </c:pt>
                <c:pt idx="26">
                  <c:v>8.648536</c:v>
                </c:pt>
                <c:pt idx="27">
                  <c:v>5.7309580000000002</c:v>
                </c:pt>
                <c:pt idx="28">
                  <c:v>4.6889649999999996</c:v>
                </c:pt>
                <c:pt idx="29">
                  <c:v>5.3141610000000004</c:v>
                </c:pt>
                <c:pt idx="30">
                  <c:v>3.8553714700000001</c:v>
                </c:pt>
                <c:pt idx="31">
                  <c:v>4.6889649999999996</c:v>
                </c:pt>
                <c:pt idx="32">
                  <c:v>3.4385750000000002</c:v>
                </c:pt>
                <c:pt idx="33">
                  <c:v>3.3343750000000001</c:v>
                </c:pt>
                <c:pt idx="34">
                  <c:v>1.041992</c:v>
                </c:pt>
                <c:pt idx="35">
                  <c:v>1.1461920000000001</c:v>
                </c:pt>
                <c:pt idx="36">
                  <c:v>0.62519499999999995</c:v>
                </c:pt>
                <c:pt idx="37">
                  <c:v>0.93779299999999999</c:v>
                </c:pt>
                <c:pt idx="38">
                  <c:v>0.52099600000000001</c:v>
                </c:pt>
                <c:pt idx="39">
                  <c:v>0.208398</c:v>
                </c:pt>
                <c:pt idx="40">
                  <c:v>0.208398</c:v>
                </c:pt>
                <c:pt idx="41">
                  <c:v>0.104199</c:v>
                </c:pt>
                <c:pt idx="42">
                  <c:v>0</c:v>
                </c:pt>
                <c:pt idx="43">
                  <c:v>0</c:v>
                </c:pt>
              </c:numCache>
            </c:numRef>
          </c:val>
          <c:smooth val="0"/>
          <c:extLst>
            <c:ext xmlns:c16="http://schemas.microsoft.com/office/drawing/2014/chart" uri="{C3380CC4-5D6E-409C-BE32-E72D297353CC}">
              <c16:uniqueId val="{00000003-B72F-42FD-9BB6-E386A6D9F27E}"/>
            </c:ext>
          </c:extLst>
        </c:ser>
        <c:ser>
          <c:idx val="4"/>
          <c:order val="4"/>
          <c:tx>
            <c:strRef>
              <c:f>List1!$A$6</c:f>
              <c:strCache>
                <c:ptCount val="1"/>
                <c:pt idx="0">
                  <c:v>Moravskoslezský kraj</c:v>
                </c:pt>
              </c:strCache>
            </c:strRef>
          </c:tx>
          <c:spPr>
            <a:ln w="28575" cap="rnd">
              <a:solidFill>
                <a:schemeClr val="accent5"/>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List1!$B$6:$AS$6</c:f>
              <c:numCache>
                <c:formatCode>General</c:formatCode>
                <c:ptCount val="44"/>
                <c:pt idx="0">
                  <c:v>0.207674</c:v>
                </c:pt>
                <c:pt idx="1">
                  <c:v>1.817143</c:v>
                </c:pt>
                <c:pt idx="2">
                  <c:v>3.0631849999999998</c:v>
                </c:pt>
                <c:pt idx="3">
                  <c:v>3.2189399999999999</c:v>
                </c:pt>
                <c:pt idx="4">
                  <c:v>4.1534709999999997</c:v>
                </c:pt>
                <c:pt idx="5">
                  <c:v>9.6049009999999999</c:v>
                </c:pt>
                <c:pt idx="6">
                  <c:v>15.41976</c:v>
                </c:pt>
                <c:pt idx="7">
                  <c:v>19.417480000000001</c:v>
                </c:pt>
                <c:pt idx="8">
                  <c:v>16.613880000000002</c:v>
                </c:pt>
                <c:pt idx="9">
                  <c:v>12.356579999999999</c:v>
                </c:pt>
                <c:pt idx="10">
                  <c:v>6.9051450000000001</c:v>
                </c:pt>
                <c:pt idx="11">
                  <c:v>5.503349</c:v>
                </c:pt>
                <c:pt idx="12">
                  <c:v>4.2573080000000001</c:v>
                </c:pt>
                <c:pt idx="13">
                  <c:v>6.9570629999999998</c:v>
                </c:pt>
                <c:pt idx="14">
                  <c:v>11.78547</c:v>
                </c:pt>
                <c:pt idx="15">
                  <c:v>16.146619999999999</c:v>
                </c:pt>
                <c:pt idx="16">
                  <c:v>13.446859999999999</c:v>
                </c:pt>
                <c:pt idx="17">
                  <c:v>17.288820000000001</c:v>
                </c:pt>
                <c:pt idx="18">
                  <c:v>23.519030000000001</c:v>
                </c:pt>
                <c:pt idx="19">
                  <c:v>15.41976</c:v>
                </c:pt>
                <c:pt idx="20">
                  <c:v>9.2933909999999997</c:v>
                </c:pt>
                <c:pt idx="21">
                  <c:v>7.8396759999999999</c:v>
                </c:pt>
                <c:pt idx="22">
                  <c:v>6.5417160000000001</c:v>
                </c:pt>
                <c:pt idx="23">
                  <c:v>5.2956750000000001</c:v>
                </c:pt>
                <c:pt idx="24">
                  <c:v>7.5800840000000003</c:v>
                </c:pt>
                <c:pt idx="25">
                  <c:v>10.124079999999999</c:v>
                </c:pt>
                <c:pt idx="26">
                  <c:v>9.3972280000000001</c:v>
                </c:pt>
                <c:pt idx="27">
                  <c:v>6.3340430000000003</c:v>
                </c:pt>
                <c:pt idx="28">
                  <c:v>6.5936349999999999</c:v>
                </c:pt>
                <c:pt idx="29">
                  <c:v>5.0880020000000004</c:v>
                </c:pt>
                <c:pt idx="30">
                  <c:v>2.6478375989999998</c:v>
                </c:pt>
                <c:pt idx="31">
                  <c:v>3.011266</c:v>
                </c:pt>
                <c:pt idx="32">
                  <c:v>2.0248170000000001</c:v>
                </c:pt>
                <c:pt idx="33">
                  <c:v>1.9209799999999999</c:v>
                </c:pt>
                <c:pt idx="34">
                  <c:v>0.934531</c:v>
                </c:pt>
                <c:pt idx="35">
                  <c:v>0.934531</c:v>
                </c:pt>
                <c:pt idx="36">
                  <c:v>1.142204</c:v>
                </c:pt>
                <c:pt idx="37">
                  <c:v>0.51918399999999998</c:v>
                </c:pt>
                <c:pt idx="38">
                  <c:v>0.31151000000000001</c:v>
                </c:pt>
                <c:pt idx="39">
                  <c:v>0.207674</c:v>
                </c:pt>
                <c:pt idx="40">
                  <c:v>0.103837</c:v>
                </c:pt>
                <c:pt idx="41">
                  <c:v>0</c:v>
                </c:pt>
                <c:pt idx="42">
                  <c:v>0.103837</c:v>
                </c:pt>
                <c:pt idx="43">
                  <c:v>5.1917999999999999E-2</c:v>
                </c:pt>
              </c:numCache>
            </c:numRef>
          </c:val>
          <c:smooth val="0"/>
          <c:extLst>
            <c:ext xmlns:c16="http://schemas.microsoft.com/office/drawing/2014/chart" uri="{C3380CC4-5D6E-409C-BE32-E72D297353CC}">
              <c16:uniqueId val="{00000004-B72F-42FD-9BB6-E386A6D9F27E}"/>
            </c:ext>
          </c:extLst>
        </c:ser>
        <c:ser>
          <c:idx val="5"/>
          <c:order val="5"/>
          <c:tx>
            <c:strRef>
              <c:f>List1!$A$7</c:f>
              <c:strCache>
                <c:ptCount val="1"/>
                <c:pt idx="0">
                  <c:v>Olomoucký kraj</c:v>
                </c:pt>
              </c:strCache>
            </c:strRef>
          </c:tx>
          <c:spPr>
            <a:ln w="28575" cap="rnd">
              <a:solidFill>
                <a:schemeClr val="accent6"/>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List1!$B$7:$AS$7</c:f>
              <c:numCache>
                <c:formatCode>General</c:formatCode>
                <c:ptCount val="44"/>
                <c:pt idx="0">
                  <c:v>9.3958E-2</c:v>
                </c:pt>
                <c:pt idx="1">
                  <c:v>1.127502</c:v>
                </c:pt>
                <c:pt idx="2">
                  <c:v>2.8187540000000002</c:v>
                </c:pt>
                <c:pt idx="3">
                  <c:v>6.2952180000000002</c:v>
                </c:pt>
                <c:pt idx="4">
                  <c:v>5.0737569999999996</c:v>
                </c:pt>
                <c:pt idx="5">
                  <c:v>12.026680000000001</c:v>
                </c:pt>
                <c:pt idx="6">
                  <c:v>17.00648</c:v>
                </c:pt>
                <c:pt idx="7">
                  <c:v>21.516490000000001</c:v>
                </c:pt>
                <c:pt idx="8">
                  <c:v>13.62398</c:v>
                </c:pt>
                <c:pt idx="9">
                  <c:v>13.62398</c:v>
                </c:pt>
                <c:pt idx="10">
                  <c:v>7.6106360000000004</c:v>
                </c:pt>
                <c:pt idx="11">
                  <c:v>6.0133419999999997</c:v>
                </c:pt>
                <c:pt idx="12">
                  <c:v>4.7918820000000002</c:v>
                </c:pt>
                <c:pt idx="13">
                  <c:v>7.5166779999999997</c:v>
                </c:pt>
                <c:pt idx="14">
                  <c:v>9.9595979999999997</c:v>
                </c:pt>
                <c:pt idx="15">
                  <c:v>12.590439999999999</c:v>
                </c:pt>
                <c:pt idx="16">
                  <c:v>7.7985530000000001</c:v>
                </c:pt>
                <c:pt idx="17">
                  <c:v>9.8656389999999998</c:v>
                </c:pt>
                <c:pt idx="18">
                  <c:v>14.84544</c:v>
                </c:pt>
                <c:pt idx="19">
                  <c:v>10.523350000000001</c:v>
                </c:pt>
                <c:pt idx="20">
                  <c:v>8.2683450000000001</c:v>
                </c:pt>
                <c:pt idx="21">
                  <c:v>9.9595979999999997</c:v>
                </c:pt>
                <c:pt idx="22">
                  <c:v>8.0804279999999995</c:v>
                </c:pt>
                <c:pt idx="23">
                  <c:v>6.5770929999999996</c:v>
                </c:pt>
                <c:pt idx="24">
                  <c:v>8.7381379999999993</c:v>
                </c:pt>
                <c:pt idx="25">
                  <c:v>11.556889999999999</c:v>
                </c:pt>
                <c:pt idx="26">
                  <c:v>16.16086</c:v>
                </c:pt>
                <c:pt idx="27">
                  <c:v>7.6106360000000004</c:v>
                </c:pt>
                <c:pt idx="28">
                  <c:v>8.362304</c:v>
                </c:pt>
                <c:pt idx="29">
                  <c:v>4.6979240000000004</c:v>
                </c:pt>
                <c:pt idx="30">
                  <c:v>2.9127125810000001</c:v>
                </c:pt>
                <c:pt idx="31">
                  <c:v>2.3489620000000002</c:v>
                </c:pt>
                <c:pt idx="32">
                  <c:v>3.2885460000000002</c:v>
                </c:pt>
                <c:pt idx="33">
                  <c:v>1.973128</c:v>
                </c:pt>
                <c:pt idx="34">
                  <c:v>1.4093770000000001</c:v>
                </c:pt>
                <c:pt idx="35">
                  <c:v>0.751668</c:v>
                </c:pt>
                <c:pt idx="36">
                  <c:v>0.46979199999999999</c:v>
                </c:pt>
                <c:pt idx="37">
                  <c:v>0.751668</c:v>
                </c:pt>
                <c:pt idx="38">
                  <c:v>0.563751</c:v>
                </c:pt>
                <c:pt idx="39">
                  <c:v>0.187917</c:v>
                </c:pt>
                <c:pt idx="40">
                  <c:v>0.375834</c:v>
                </c:pt>
                <c:pt idx="41">
                  <c:v>9.3958E-2</c:v>
                </c:pt>
                <c:pt idx="42">
                  <c:v>9.3958E-2</c:v>
                </c:pt>
                <c:pt idx="43">
                  <c:v>0</c:v>
                </c:pt>
              </c:numCache>
            </c:numRef>
          </c:val>
          <c:smooth val="0"/>
          <c:extLst>
            <c:ext xmlns:c16="http://schemas.microsoft.com/office/drawing/2014/chart" uri="{C3380CC4-5D6E-409C-BE32-E72D297353CC}">
              <c16:uniqueId val="{00000001-1721-4A59-9F99-F78B4812008F}"/>
            </c:ext>
          </c:extLst>
        </c:ser>
        <c:dLbls>
          <c:showLegendKey val="0"/>
          <c:showVal val="0"/>
          <c:showCatName val="0"/>
          <c:showSerName val="0"/>
          <c:showPercent val="0"/>
          <c:showBubbleSize val="0"/>
        </c:dLbls>
        <c:smooth val="0"/>
        <c:axId val="1335740047"/>
        <c:axId val="1249189871"/>
      </c:lineChart>
      <c:catAx>
        <c:axId val="133574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1" i="0" u="none" strike="noStrike" kern="1200" baseline="0">
                <a:solidFill>
                  <a:schemeClr val="tx1"/>
                </a:solidFill>
                <a:latin typeface="+mn-lt"/>
                <a:ea typeface="+mn-ea"/>
                <a:cs typeface="+mn-cs"/>
              </a:defRPr>
            </a:pPr>
            <a:endParaRPr lang="cs-CZ"/>
          </a:p>
        </c:txPr>
        <c:crossAx val="1249189871"/>
        <c:crosses val="autoZero"/>
        <c:auto val="1"/>
        <c:lblAlgn val="ctr"/>
        <c:lblOffset val="100"/>
        <c:tickLblSkip val="1"/>
        <c:noMultiLvlLbl val="0"/>
      </c:catAx>
      <c:valAx>
        <c:axId val="1249189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1335740047"/>
        <c:crosses val="autoZero"/>
        <c:crossBetween val="between"/>
      </c:valAx>
      <c:spPr>
        <a:noFill/>
        <a:ln>
          <a:noFill/>
        </a:ln>
        <a:effectLst/>
      </c:spPr>
    </c:plotArea>
    <c:legend>
      <c:legendPos val="r"/>
      <c:layout>
        <c:manualLayout>
          <c:xMode val="edge"/>
          <c:yMode val="edge"/>
          <c:x val="0.74172496851916014"/>
          <c:y val="0.15006771343646202"/>
          <c:w val="0.16278243088259567"/>
          <c:h val="0.488343222953446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1"/>
          </a:solidFill>
        </a:defRPr>
      </a:pPr>
      <a:endParaRPr lang="cs-CZ"/>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2788299239533539E-2"/>
          <c:y val="1.5979821327224579E-2"/>
          <c:w val="0.69908474374121143"/>
          <c:h val="0.7997590805688457"/>
        </c:manualLayout>
      </c:layout>
      <c:lineChart>
        <c:grouping val="standard"/>
        <c:varyColors val="0"/>
        <c:ser>
          <c:idx val="0"/>
          <c:order val="0"/>
          <c:tx>
            <c:strRef>
              <c:f>List1!$A$2</c:f>
              <c:strCache>
                <c:ptCount val="1"/>
                <c:pt idx="0">
                  <c:v>CELKEM</c:v>
                </c:pt>
              </c:strCache>
            </c:strRef>
          </c:tx>
          <c:spPr>
            <a:ln w="12700" cap="rnd">
              <a:solidFill>
                <a:srgbClr val="000000"/>
              </a:solidFill>
              <a:prstDash val="sysDash"/>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List1!$B$2:$AS$2</c:f>
              <c:numCache>
                <c:formatCode>General</c:formatCode>
                <c:ptCount val="44"/>
                <c:pt idx="0">
                  <c:v>0.80935500000000005</c:v>
                </c:pt>
                <c:pt idx="1">
                  <c:v>2.2299699999999998</c:v>
                </c:pt>
                <c:pt idx="2">
                  <c:v>4.1033710000000001</c:v>
                </c:pt>
                <c:pt idx="3">
                  <c:v>4.5448370000000002</c:v>
                </c:pt>
                <c:pt idx="4">
                  <c:v>5.2636349999999998</c:v>
                </c:pt>
                <c:pt idx="5">
                  <c:v>9.565099</c:v>
                </c:pt>
                <c:pt idx="6">
                  <c:v>14.806089999999999</c:v>
                </c:pt>
                <c:pt idx="7">
                  <c:v>18.932099999999998</c:v>
                </c:pt>
                <c:pt idx="8">
                  <c:v>15.25888</c:v>
                </c:pt>
                <c:pt idx="9">
                  <c:v>10.8612</c:v>
                </c:pt>
                <c:pt idx="10">
                  <c:v>6.089969</c:v>
                </c:pt>
                <c:pt idx="11">
                  <c:v>4.8844260000000004</c:v>
                </c:pt>
                <c:pt idx="12">
                  <c:v>4.2844850000000001</c:v>
                </c:pt>
                <c:pt idx="13">
                  <c:v>5.5919040000000004</c:v>
                </c:pt>
                <c:pt idx="14">
                  <c:v>8.6708470000000002</c:v>
                </c:pt>
                <c:pt idx="15">
                  <c:v>10.97439</c:v>
                </c:pt>
                <c:pt idx="16">
                  <c:v>9.1689120000000006</c:v>
                </c:pt>
                <c:pt idx="17">
                  <c:v>11.81771</c:v>
                </c:pt>
                <c:pt idx="18">
                  <c:v>14.704219999999999</c:v>
                </c:pt>
                <c:pt idx="19">
                  <c:v>10.493309999999999</c:v>
                </c:pt>
                <c:pt idx="20">
                  <c:v>8.8236629999999998</c:v>
                </c:pt>
                <c:pt idx="21">
                  <c:v>8.9764780000000002</c:v>
                </c:pt>
                <c:pt idx="22">
                  <c:v>9.163252</c:v>
                </c:pt>
                <c:pt idx="23">
                  <c:v>9.8763889999999996</c:v>
                </c:pt>
                <c:pt idx="24">
                  <c:v>12.49123</c:v>
                </c:pt>
                <c:pt idx="25">
                  <c:v>14.296709999999999</c:v>
                </c:pt>
                <c:pt idx="26">
                  <c:v>12.72894</c:v>
                </c:pt>
                <c:pt idx="27">
                  <c:v>8.9481789999999997</c:v>
                </c:pt>
                <c:pt idx="28">
                  <c:v>6.8823439999999998</c:v>
                </c:pt>
                <c:pt idx="29">
                  <c:v>4.731611</c:v>
                </c:pt>
                <c:pt idx="30">
                  <c:v>3.2317583939999999</c:v>
                </c:pt>
                <c:pt idx="31">
                  <c:v>2.7223739999999998</c:v>
                </c:pt>
                <c:pt idx="32">
                  <c:v>1.856422</c:v>
                </c:pt>
                <c:pt idx="33">
                  <c:v>1.5790900000000001</c:v>
                </c:pt>
                <c:pt idx="34">
                  <c:v>1.131964</c:v>
                </c:pt>
                <c:pt idx="35">
                  <c:v>0.80369500000000005</c:v>
                </c:pt>
                <c:pt idx="36">
                  <c:v>0.59428099999999995</c:v>
                </c:pt>
                <c:pt idx="37">
                  <c:v>0.40184700000000001</c:v>
                </c:pt>
                <c:pt idx="38">
                  <c:v>0.32261000000000001</c:v>
                </c:pt>
                <c:pt idx="39">
                  <c:v>0.14149600000000001</c:v>
                </c:pt>
                <c:pt idx="40">
                  <c:v>0.14715500000000001</c:v>
                </c:pt>
                <c:pt idx="41">
                  <c:v>5.0937999999999997E-2</c:v>
                </c:pt>
                <c:pt idx="42">
                  <c:v>6.7918000000000006E-2</c:v>
                </c:pt>
                <c:pt idx="43">
                  <c:v>3.9619000000000001E-2</c:v>
                </c:pt>
              </c:numCache>
            </c:numRef>
          </c:val>
          <c:smooth val="0"/>
          <c:extLst>
            <c:ext xmlns:c16="http://schemas.microsoft.com/office/drawing/2014/chart" uri="{C3380CC4-5D6E-409C-BE32-E72D297353CC}">
              <c16:uniqueId val="{00000000-B72F-42FD-9BB6-E386A6D9F27E}"/>
            </c:ext>
          </c:extLst>
        </c:ser>
        <c:ser>
          <c:idx val="1"/>
          <c:order val="1"/>
          <c:tx>
            <c:strRef>
              <c:f>List1!$A$3</c:f>
              <c:strCache>
                <c:ptCount val="1"/>
                <c:pt idx="0">
                  <c:v>Jihočeský kraj</c:v>
                </c:pt>
              </c:strCache>
            </c:strRef>
          </c:tx>
          <c:spPr>
            <a:ln w="28575" cap="rnd">
              <a:solidFill>
                <a:schemeClr val="accent2"/>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List1!$B$3:$AS$3</c:f>
              <c:numCache>
                <c:formatCode>General</c:formatCode>
                <c:ptCount val="44"/>
                <c:pt idx="0">
                  <c:v>1.3863220000000001</c:v>
                </c:pt>
                <c:pt idx="1">
                  <c:v>1.4787429999999999</c:v>
                </c:pt>
                <c:pt idx="2">
                  <c:v>2.772643</c:v>
                </c:pt>
                <c:pt idx="3">
                  <c:v>3.7892790000000001</c:v>
                </c:pt>
                <c:pt idx="4">
                  <c:v>5.1756010000000003</c:v>
                </c:pt>
                <c:pt idx="5">
                  <c:v>12.66174</c:v>
                </c:pt>
                <c:pt idx="6">
                  <c:v>14.51017</c:v>
                </c:pt>
                <c:pt idx="7">
                  <c:v>22.088719999999999</c:v>
                </c:pt>
                <c:pt idx="8">
                  <c:v>21.16451</c:v>
                </c:pt>
                <c:pt idx="9">
                  <c:v>14.787430000000001</c:v>
                </c:pt>
                <c:pt idx="10">
                  <c:v>7.2088720000000004</c:v>
                </c:pt>
                <c:pt idx="11">
                  <c:v>5.0831790000000003</c:v>
                </c:pt>
                <c:pt idx="12">
                  <c:v>5.3604440000000002</c:v>
                </c:pt>
                <c:pt idx="13">
                  <c:v>4.528651</c:v>
                </c:pt>
                <c:pt idx="14">
                  <c:v>5.8225509999999998</c:v>
                </c:pt>
                <c:pt idx="15">
                  <c:v>7.763401</c:v>
                </c:pt>
                <c:pt idx="16">
                  <c:v>8.5027729999999995</c:v>
                </c:pt>
                <c:pt idx="17">
                  <c:v>10.443619999999999</c:v>
                </c:pt>
                <c:pt idx="18">
                  <c:v>14.14048</c:v>
                </c:pt>
                <c:pt idx="19">
                  <c:v>8.5951939999999993</c:v>
                </c:pt>
                <c:pt idx="20">
                  <c:v>7.4861370000000003</c:v>
                </c:pt>
                <c:pt idx="21">
                  <c:v>6.9316079999999998</c:v>
                </c:pt>
                <c:pt idx="22">
                  <c:v>8.3179300000000005</c:v>
                </c:pt>
                <c:pt idx="23">
                  <c:v>7.1164509999999996</c:v>
                </c:pt>
                <c:pt idx="24">
                  <c:v>8.6876160000000002</c:v>
                </c:pt>
                <c:pt idx="25">
                  <c:v>11.645099999999999</c:v>
                </c:pt>
                <c:pt idx="26">
                  <c:v>11.46026</c:v>
                </c:pt>
                <c:pt idx="27">
                  <c:v>8.7800370000000001</c:v>
                </c:pt>
                <c:pt idx="28">
                  <c:v>8.3179300000000005</c:v>
                </c:pt>
                <c:pt idx="29">
                  <c:v>5.8225509999999998</c:v>
                </c:pt>
                <c:pt idx="30">
                  <c:v>4.9907578560000001</c:v>
                </c:pt>
                <c:pt idx="31">
                  <c:v>3.6968580000000002</c:v>
                </c:pt>
                <c:pt idx="32">
                  <c:v>1.8484290000000001</c:v>
                </c:pt>
                <c:pt idx="33">
                  <c:v>2.4953789999999998</c:v>
                </c:pt>
                <c:pt idx="34">
                  <c:v>2.1256930000000001</c:v>
                </c:pt>
                <c:pt idx="35">
                  <c:v>1.2939000000000001</c:v>
                </c:pt>
                <c:pt idx="36">
                  <c:v>0.64695000000000003</c:v>
                </c:pt>
                <c:pt idx="37">
                  <c:v>0.36968600000000001</c:v>
                </c:pt>
                <c:pt idx="38">
                  <c:v>0.18484300000000001</c:v>
                </c:pt>
                <c:pt idx="39">
                  <c:v>0.18484300000000001</c:v>
                </c:pt>
                <c:pt idx="40">
                  <c:v>0.27726400000000001</c:v>
                </c:pt>
                <c:pt idx="41">
                  <c:v>9.2421000000000003E-2</c:v>
                </c:pt>
                <c:pt idx="42">
                  <c:v>0</c:v>
                </c:pt>
                <c:pt idx="43">
                  <c:v>0</c:v>
                </c:pt>
              </c:numCache>
            </c:numRef>
          </c:val>
          <c:smooth val="0"/>
          <c:extLst>
            <c:ext xmlns:c16="http://schemas.microsoft.com/office/drawing/2014/chart" uri="{C3380CC4-5D6E-409C-BE32-E72D297353CC}">
              <c16:uniqueId val="{00000001-B72F-42FD-9BB6-E386A6D9F27E}"/>
            </c:ext>
          </c:extLst>
        </c:ser>
        <c:ser>
          <c:idx val="2"/>
          <c:order val="2"/>
          <c:tx>
            <c:strRef>
              <c:f>List1!$A$4</c:f>
              <c:strCache>
                <c:ptCount val="1"/>
                <c:pt idx="0">
                  <c:v>Kraj Vysočina</c:v>
                </c:pt>
              </c:strCache>
            </c:strRef>
          </c:tx>
          <c:spPr>
            <a:ln w="28575" cap="rnd">
              <a:solidFill>
                <a:schemeClr val="accent3"/>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List1!$B$4:$AS$4</c:f>
              <c:numCache>
                <c:formatCode>General</c:formatCode>
                <c:ptCount val="44"/>
                <c:pt idx="0">
                  <c:v>0.231992</c:v>
                </c:pt>
                <c:pt idx="1">
                  <c:v>1.623942</c:v>
                </c:pt>
                <c:pt idx="2">
                  <c:v>4.8718250000000003</c:v>
                </c:pt>
                <c:pt idx="3">
                  <c:v>6.0317829999999999</c:v>
                </c:pt>
                <c:pt idx="4">
                  <c:v>4.9878200000000001</c:v>
                </c:pt>
                <c:pt idx="5">
                  <c:v>9.0476740000000007</c:v>
                </c:pt>
                <c:pt idx="6">
                  <c:v>13.223520000000001</c:v>
                </c:pt>
                <c:pt idx="7">
                  <c:v>16.239419999999999</c:v>
                </c:pt>
                <c:pt idx="8">
                  <c:v>15.079459999999999</c:v>
                </c:pt>
                <c:pt idx="9">
                  <c:v>18.21134</c:v>
                </c:pt>
                <c:pt idx="10">
                  <c:v>12.06357</c:v>
                </c:pt>
                <c:pt idx="11">
                  <c:v>7.5397290000000003</c:v>
                </c:pt>
                <c:pt idx="12">
                  <c:v>8.1197079999999993</c:v>
                </c:pt>
                <c:pt idx="13">
                  <c:v>5.4518040000000001</c:v>
                </c:pt>
                <c:pt idx="14">
                  <c:v>6.2637749999999999</c:v>
                </c:pt>
                <c:pt idx="15">
                  <c:v>8.2357040000000001</c:v>
                </c:pt>
                <c:pt idx="16">
                  <c:v>11.715579999999999</c:v>
                </c:pt>
                <c:pt idx="17">
                  <c:v>9.8596450000000004</c:v>
                </c:pt>
                <c:pt idx="18">
                  <c:v>15.311450000000001</c:v>
                </c:pt>
                <c:pt idx="19">
                  <c:v>9.3956619999999997</c:v>
                </c:pt>
                <c:pt idx="20">
                  <c:v>6.0317829999999999</c:v>
                </c:pt>
                <c:pt idx="21">
                  <c:v>5.7997909999999999</c:v>
                </c:pt>
                <c:pt idx="22">
                  <c:v>4.5238370000000003</c:v>
                </c:pt>
                <c:pt idx="23">
                  <c:v>5.6837949999999999</c:v>
                </c:pt>
                <c:pt idx="24">
                  <c:v>7.7717200000000002</c:v>
                </c:pt>
                <c:pt idx="25">
                  <c:v>9.7436489999999996</c:v>
                </c:pt>
                <c:pt idx="26">
                  <c:v>9.9756409999999995</c:v>
                </c:pt>
                <c:pt idx="27">
                  <c:v>8.6996870000000008</c:v>
                </c:pt>
                <c:pt idx="28">
                  <c:v>7.6557240000000002</c:v>
                </c:pt>
                <c:pt idx="29">
                  <c:v>5.3358080000000001</c:v>
                </c:pt>
                <c:pt idx="30">
                  <c:v>4.1758496689999998</c:v>
                </c:pt>
                <c:pt idx="31">
                  <c:v>4.7558290000000003</c:v>
                </c:pt>
                <c:pt idx="32">
                  <c:v>1.507946</c:v>
                </c:pt>
                <c:pt idx="33">
                  <c:v>1.0439620000000001</c:v>
                </c:pt>
                <c:pt idx="34">
                  <c:v>1.275954</c:v>
                </c:pt>
                <c:pt idx="35">
                  <c:v>1.159958</c:v>
                </c:pt>
                <c:pt idx="36">
                  <c:v>0.34798699999999999</c:v>
                </c:pt>
                <c:pt idx="37">
                  <c:v>0.231992</c:v>
                </c:pt>
                <c:pt idx="38">
                  <c:v>0.231992</c:v>
                </c:pt>
                <c:pt idx="39">
                  <c:v>0.115996</c:v>
                </c:pt>
                <c:pt idx="40">
                  <c:v>0</c:v>
                </c:pt>
                <c:pt idx="41">
                  <c:v>0.115996</c:v>
                </c:pt>
                <c:pt idx="42">
                  <c:v>0</c:v>
                </c:pt>
                <c:pt idx="43">
                  <c:v>0</c:v>
                </c:pt>
              </c:numCache>
            </c:numRef>
          </c:val>
          <c:smooth val="0"/>
          <c:extLst>
            <c:ext xmlns:c16="http://schemas.microsoft.com/office/drawing/2014/chart" uri="{C3380CC4-5D6E-409C-BE32-E72D297353CC}">
              <c16:uniqueId val="{00000002-B72F-42FD-9BB6-E386A6D9F27E}"/>
            </c:ext>
          </c:extLst>
        </c:ser>
        <c:ser>
          <c:idx val="3"/>
          <c:order val="3"/>
          <c:tx>
            <c:strRef>
              <c:f>List1!$A$5</c:f>
              <c:strCache>
                <c:ptCount val="1"/>
                <c:pt idx="0">
                  <c:v>Jihomoravský kraj</c:v>
                </c:pt>
              </c:strCache>
            </c:strRef>
          </c:tx>
          <c:spPr>
            <a:ln w="28575" cap="rnd">
              <a:solidFill>
                <a:schemeClr val="accent4"/>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List1!$B$5:$AS$5</c:f>
              <c:numCache>
                <c:formatCode>General</c:formatCode>
                <c:ptCount val="44"/>
                <c:pt idx="0">
                  <c:v>1.243781</c:v>
                </c:pt>
                <c:pt idx="1">
                  <c:v>3.0576289999999999</c:v>
                </c:pt>
                <c:pt idx="2">
                  <c:v>3.7831670000000002</c:v>
                </c:pt>
                <c:pt idx="3">
                  <c:v>5.1824209999999997</c:v>
                </c:pt>
                <c:pt idx="4">
                  <c:v>4.1977609999999999</c:v>
                </c:pt>
                <c:pt idx="5">
                  <c:v>7.1517410000000003</c:v>
                </c:pt>
                <c:pt idx="6">
                  <c:v>10.31302</c:v>
                </c:pt>
                <c:pt idx="7">
                  <c:v>12.852399999999999</c:v>
                </c:pt>
                <c:pt idx="8">
                  <c:v>8.6546430000000001</c:v>
                </c:pt>
                <c:pt idx="9">
                  <c:v>8.1364009999999993</c:v>
                </c:pt>
                <c:pt idx="10">
                  <c:v>6.5816749999999997</c:v>
                </c:pt>
                <c:pt idx="11">
                  <c:v>5.0269490000000001</c:v>
                </c:pt>
                <c:pt idx="12">
                  <c:v>3.9904639999999998</c:v>
                </c:pt>
                <c:pt idx="13">
                  <c:v>5.4415420000000001</c:v>
                </c:pt>
                <c:pt idx="14">
                  <c:v>9.4320070000000005</c:v>
                </c:pt>
                <c:pt idx="15">
                  <c:v>11.81592</c:v>
                </c:pt>
                <c:pt idx="16">
                  <c:v>5.8043120000000004</c:v>
                </c:pt>
                <c:pt idx="17">
                  <c:v>7.1517410000000003</c:v>
                </c:pt>
                <c:pt idx="18">
                  <c:v>11.349500000000001</c:v>
                </c:pt>
                <c:pt idx="19">
                  <c:v>8.8101160000000007</c:v>
                </c:pt>
                <c:pt idx="20">
                  <c:v>7.2553900000000002</c:v>
                </c:pt>
                <c:pt idx="21">
                  <c:v>7.5145109999999997</c:v>
                </c:pt>
                <c:pt idx="22">
                  <c:v>7.4108619999999998</c:v>
                </c:pt>
                <c:pt idx="23">
                  <c:v>8.8619400000000006</c:v>
                </c:pt>
                <c:pt idx="24">
                  <c:v>9.22471</c:v>
                </c:pt>
                <c:pt idx="25">
                  <c:v>11.453150000000001</c:v>
                </c:pt>
                <c:pt idx="26">
                  <c:v>10.31302</c:v>
                </c:pt>
                <c:pt idx="27">
                  <c:v>7.2553900000000002</c:v>
                </c:pt>
                <c:pt idx="28">
                  <c:v>6.7371480000000004</c:v>
                </c:pt>
                <c:pt idx="29">
                  <c:v>4.4050580000000004</c:v>
                </c:pt>
                <c:pt idx="30">
                  <c:v>3.1612769489999999</c:v>
                </c:pt>
                <c:pt idx="31">
                  <c:v>2.4875620000000001</c:v>
                </c:pt>
                <c:pt idx="32">
                  <c:v>1.9174960000000001</c:v>
                </c:pt>
                <c:pt idx="33">
                  <c:v>2.0211440000000001</c:v>
                </c:pt>
                <c:pt idx="34">
                  <c:v>1.6065510000000001</c:v>
                </c:pt>
                <c:pt idx="35">
                  <c:v>1.1919569999999999</c:v>
                </c:pt>
                <c:pt idx="36">
                  <c:v>0.77736300000000003</c:v>
                </c:pt>
                <c:pt idx="37">
                  <c:v>0.57006599999999996</c:v>
                </c:pt>
                <c:pt idx="38">
                  <c:v>0.31094500000000003</c:v>
                </c:pt>
                <c:pt idx="39">
                  <c:v>0.31094500000000003</c:v>
                </c:pt>
                <c:pt idx="40">
                  <c:v>0.103648</c:v>
                </c:pt>
                <c:pt idx="41">
                  <c:v>5.1824000000000002E-2</c:v>
                </c:pt>
                <c:pt idx="42">
                  <c:v>5.1824000000000002E-2</c:v>
                </c:pt>
                <c:pt idx="43">
                  <c:v>5.1824000000000002E-2</c:v>
                </c:pt>
              </c:numCache>
            </c:numRef>
          </c:val>
          <c:smooth val="0"/>
          <c:extLst>
            <c:ext xmlns:c16="http://schemas.microsoft.com/office/drawing/2014/chart" uri="{C3380CC4-5D6E-409C-BE32-E72D297353CC}">
              <c16:uniqueId val="{00000003-B72F-42FD-9BB6-E386A6D9F27E}"/>
            </c:ext>
          </c:extLst>
        </c:ser>
        <c:ser>
          <c:idx val="4"/>
          <c:order val="4"/>
          <c:tx>
            <c:strRef>
              <c:f>List1!$A$6</c:f>
              <c:strCache>
                <c:ptCount val="1"/>
                <c:pt idx="0">
                  <c:v>Hlavní město Praha</c:v>
                </c:pt>
              </c:strCache>
            </c:strRef>
          </c:tx>
          <c:spPr>
            <a:ln w="28575" cap="rnd">
              <a:solidFill>
                <a:schemeClr val="accent5"/>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List1!$B$6:$AS$6</c:f>
              <c:numCache>
                <c:formatCode>General</c:formatCode>
                <c:ptCount val="44"/>
                <c:pt idx="0">
                  <c:v>1.9207479999999999</c:v>
                </c:pt>
                <c:pt idx="1">
                  <c:v>2.881122</c:v>
                </c:pt>
                <c:pt idx="2">
                  <c:v>4.5513380000000003</c:v>
                </c:pt>
                <c:pt idx="3">
                  <c:v>3.8414969999999999</c:v>
                </c:pt>
                <c:pt idx="4">
                  <c:v>5.6787340000000004</c:v>
                </c:pt>
                <c:pt idx="5">
                  <c:v>6.5555969999999997</c:v>
                </c:pt>
                <c:pt idx="6">
                  <c:v>8.7268779999999992</c:v>
                </c:pt>
                <c:pt idx="7">
                  <c:v>10.981669999999999</c:v>
                </c:pt>
                <c:pt idx="8">
                  <c:v>8.8103890000000007</c:v>
                </c:pt>
                <c:pt idx="9">
                  <c:v>4.3008059999999997</c:v>
                </c:pt>
                <c:pt idx="10">
                  <c:v>2.4218130000000002</c:v>
                </c:pt>
                <c:pt idx="11">
                  <c:v>2.1295250000000001</c:v>
                </c:pt>
                <c:pt idx="12">
                  <c:v>1.962504</c:v>
                </c:pt>
                <c:pt idx="13">
                  <c:v>3.2986759999999999</c:v>
                </c:pt>
                <c:pt idx="14">
                  <c:v>4.1755399999999998</c:v>
                </c:pt>
                <c:pt idx="15">
                  <c:v>6.7226189999999999</c:v>
                </c:pt>
                <c:pt idx="16">
                  <c:v>5.8875109999999999</c:v>
                </c:pt>
                <c:pt idx="17">
                  <c:v>6.0127769999999998</c:v>
                </c:pt>
                <c:pt idx="18">
                  <c:v>8.3510790000000004</c:v>
                </c:pt>
                <c:pt idx="19">
                  <c:v>6.5138420000000004</c:v>
                </c:pt>
                <c:pt idx="20">
                  <c:v>5.1776689999999999</c:v>
                </c:pt>
                <c:pt idx="21">
                  <c:v>6.2215540000000003</c:v>
                </c:pt>
                <c:pt idx="22">
                  <c:v>7.2236840000000004</c:v>
                </c:pt>
                <c:pt idx="23">
                  <c:v>9.3949639999999999</c:v>
                </c:pt>
                <c:pt idx="24">
                  <c:v>12.3596</c:v>
                </c:pt>
                <c:pt idx="25">
                  <c:v>12.23433</c:v>
                </c:pt>
                <c:pt idx="26">
                  <c:v>10.39709</c:v>
                </c:pt>
                <c:pt idx="27">
                  <c:v>7.0566620000000002</c:v>
                </c:pt>
                <c:pt idx="28">
                  <c:v>4.3008059999999997</c:v>
                </c:pt>
                <c:pt idx="29">
                  <c:v>3.7162299999999999</c:v>
                </c:pt>
                <c:pt idx="30">
                  <c:v>2.714100798</c:v>
                </c:pt>
                <c:pt idx="31">
                  <c:v>2.4218130000000002</c:v>
                </c:pt>
                <c:pt idx="32">
                  <c:v>1.210907</c:v>
                </c:pt>
                <c:pt idx="33">
                  <c:v>0.87686299999999995</c:v>
                </c:pt>
                <c:pt idx="34">
                  <c:v>0.83510799999999996</c:v>
                </c:pt>
                <c:pt idx="35">
                  <c:v>0.37579899999999999</c:v>
                </c:pt>
                <c:pt idx="36">
                  <c:v>0.45930900000000002</c:v>
                </c:pt>
                <c:pt idx="37">
                  <c:v>0.20877699999999999</c:v>
                </c:pt>
                <c:pt idx="38">
                  <c:v>0.12526599999999999</c:v>
                </c:pt>
                <c:pt idx="39">
                  <c:v>4.1755E-2</c:v>
                </c:pt>
                <c:pt idx="40">
                  <c:v>8.3511000000000002E-2</c:v>
                </c:pt>
                <c:pt idx="41">
                  <c:v>0</c:v>
                </c:pt>
                <c:pt idx="42">
                  <c:v>8.3511000000000002E-2</c:v>
                </c:pt>
                <c:pt idx="43">
                  <c:v>8.3511000000000002E-2</c:v>
                </c:pt>
              </c:numCache>
            </c:numRef>
          </c:val>
          <c:smooth val="0"/>
          <c:extLst>
            <c:ext xmlns:c16="http://schemas.microsoft.com/office/drawing/2014/chart" uri="{C3380CC4-5D6E-409C-BE32-E72D297353CC}">
              <c16:uniqueId val="{00000004-B72F-42FD-9BB6-E386A6D9F27E}"/>
            </c:ext>
          </c:extLst>
        </c:ser>
        <c:ser>
          <c:idx val="5"/>
          <c:order val="5"/>
          <c:tx>
            <c:strRef>
              <c:f>List1!$A$7</c:f>
              <c:strCache>
                <c:ptCount val="1"/>
              </c:strCache>
            </c:strRef>
          </c:tx>
          <c:spPr>
            <a:ln w="28575" cap="rnd">
              <a:solidFill>
                <a:schemeClr val="accent6"/>
              </a:solidFill>
              <a:round/>
            </a:ln>
            <a:effectLst/>
          </c:spPr>
          <c:marker>
            <c:symbol val="none"/>
          </c:marker>
          <c:cat>
            <c:strRef>
              <c:f>List1!$B$1:$AS$1</c:f>
              <c:strCache>
                <c:ptCount val="44"/>
                <c:pt idx="0">
                  <c:v>31.8.–6.9.</c:v>
                </c:pt>
                <c:pt idx="1">
                  <c:v>7.9.–13.9.</c:v>
                </c:pt>
                <c:pt idx="2">
                  <c:v>14.9.–20.9.</c:v>
                </c:pt>
                <c:pt idx="3">
                  <c:v>21.9.–27.9.</c:v>
                </c:pt>
                <c:pt idx="4">
                  <c:v>28.9.–4.10.</c:v>
                </c:pt>
                <c:pt idx="5">
                  <c:v>5.10.–11.10.</c:v>
                </c:pt>
                <c:pt idx="6">
                  <c:v>12.10.–18.10.</c:v>
                </c:pt>
                <c:pt idx="7">
                  <c:v>19.10.–25.10.</c:v>
                </c:pt>
                <c:pt idx="8">
                  <c:v>26.10.–1.11.</c:v>
                </c:pt>
                <c:pt idx="9">
                  <c:v>2.11.–8.11.</c:v>
                </c:pt>
                <c:pt idx="10">
                  <c:v>9.11.–15.11.</c:v>
                </c:pt>
                <c:pt idx="11">
                  <c:v>16.11.–22.11.</c:v>
                </c:pt>
                <c:pt idx="12">
                  <c:v>23.11.–29.11.</c:v>
                </c:pt>
                <c:pt idx="13">
                  <c:v>30.11.–6.12.</c:v>
                </c:pt>
                <c:pt idx="14">
                  <c:v>7.12.–13.12.</c:v>
                </c:pt>
                <c:pt idx="15">
                  <c:v>14.12.–20.12.</c:v>
                </c:pt>
                <c:pt idx="16">
                  <c:v>21.12.–27.12.</c:v>
                </c:pt>
                <c:pt idx="17">
                  <c:v>28.12.–3.1.</c:v>
                </c:pt>
                <c:pt idx="18">
                  <c:v>4.1.–10.1.</c:v>
                </c:pt>
                <c:pt idx="19">
                  <c:v>11.1.–17.1.</c:v>
                </c:pt>
                <c:pt idx="20">
                  <c:v>18.1.–24.1.</c:v>
                </c:pt>
                <c:pt idx="21">
                  <c:v>25.1.–31.1.</c:v>
                </c:pt>
                <c:pt idx="22">
                  <c:v>1.2.–7.2.</c:v>
                </c:pt>
                <c:pt idx="23">
                  <c:v>8.2.–14.2.</c:v>
                </c:pt>
                <c:pt idx="24">
                  <c:v>15.2.–21.2.</c:v>
                </c:pt>
                <c:pt idx="25">
                  <c:v>22.2.–28.2.</c:v>
                </c:pt>
                <c:pt idx="26">
                  <c:v>1.3.–7.3.</c:v>
                </c:pt>
                <c:pt idx="27">
                  <c:v>8.3.–14.3.</c:v>
                </c:pt>
                <c:pt idx="28">
                  <c:v>15.3.–21.3.</c:v>
                </c:pt>
                <c:pt idx="29">
                  <c:v>22.3.–28.3.</c:v>
                </c:pt>
                <c:pt idx="30">
                  <c:v>29.3.–4.4.</c:v>
                </c:pt>
                <c:pt idx="31">
                  <c:v>5.4.–11.4.</c:v>
                </c:pt>
                <c:pt idx="32">
                  <c:v>12.4.–18.4.</c:v>
                </c:pt>
                <c:pt idx="33">
                  <c:v>19.4.–25.4.</c:v>
                </c:pt>
                <c:pt idx="34">
                  <c:v>26.4.–2.5.</c:v>
                </c:pt>
                <c:pt idx="35">
                  <c:v>3.5.–9.5.</c:v>
                </c:pt>
                <c:pt idx="36">
                  <c:v>10.5.–16.5.</c:v>
                </c:pt>
                <c:pt idx="37">
                  <c:v>17.5.–23.5.</c:v>
                </c:pt>
                <c:pt idx="38">
                  <c:v>24.5.–30.5.</c:v>
                </c:pt>
                <c:pt idx="39">
                  <c:v>31.5.–6.6.</c:v>
                </c:pt>
                <c:pt idx="40">
                  <c:v>7.6.–13.6.</c:v>
                </c:pt>
                <c:pt idx="41">
                  <c:v>14.6.–20.6.</c:v>
                </c:pt>
                <c:pt idx="42">
                  <c:v>21.6.–27.6.</c:v>
                </c:pt>
                <c:pt idx="43">
                  <c:v>28.6.–3.7.</c:v>
                </c:pt>
              </c:strCache>
            </c:strRef>
          </c:cat>
          <c:val>
            <c:numRef>
              <c:f>List1!$B$7:$AS$7</c:f>
              <c:numCache>
                <c:formatCode>General</c:formatCode>
                <c:ptCount val="44"/>
              </c:numCache>
            </c:numRef>
          </c:val>
          <c:smooth val="0"/>
          <c:extLst>
            <c:ext xmlns:c16="http://schemas.microsoft.com/office/drawing/2014/chart" uri="{C3380CC4-5D6E-409C-BE32-E72D297353CC}">
              <c16:uniqueId val="{00000001-1721-4A59-9F99-F78B4812008F}"/>
            </c:ext>
          </c:extLst>
        </c:ser>
        <c:dLbls>
          <c:showLegendKey val="0"/>
          <c:showVal val="0"/>
          <c:showCatName val="0"/>
          <c:showSerName val="0"/>
          <c:showPercent val="0"/>
          <c:showBubbleSize val="0"/>
        </c:dLbls>
        <c:smooth val="0"/>
        <c:axId val="1335740047"/>
        <c:axId val="1249189871"/>
      </c:lineChart>
      <c:catAx>
        <c:axId val="133574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1" i="0" u="none" strike="noStrike" kern="1200" baseline="0">
                <a:solidFill>
                  <a:schemeClr val="tx1"/>
                </a:solidFill>
                <a:latin typeface="+mn-lt"/>
                <a:ea typeface="+mn-ea"/>
                <a:cs typeface="+mn-cs"/>
              </a:defRPr>
            </a:pPr>
            <a:endParaRPr lang="cs-CZ"/>
          </a:p>
        </c:txPr>
        <c:crossAx val="1249189871"/>
        <c:crosses val="autoZero"/>
        <c:auto val="1"/>
        <c:lblAlgn val="ctr"/>
        <c:lblOffset val="100"/>
        <c:tickLblSkip val="1"/>
        <c:noMultiLvlLbl val="0"/>
      </c:catAx>
      <c:valAx>
        <c:axId val="1249189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1335740047"/>
        <c:crosses val="autoZero"/>
        <c:crossBetween val="between"/>
      </c:valAx>
      <c:spPr>
        <a:noFill/>
        <a:ln>
          <a:noFill/>
        </a:ln>
        <a:effectLst/>
      </c:spPr>
    </c:plotArea>
    <c:legend>
      <c:legendPos val="r"/>
      <c:layout>
        <c:manualLayout>
          <c:xMode val="edge"/>
          <c:yMode val="edge"/>
          <c:x val="0.74172496851916014"/>
          <c:y val="0.15006771343646202"/>
          <c:w val="0.16278243088259567"/>
          <c:h val="0.488343222953446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1"/>
          </a:solidFill>
        </a:defRPr>
      </a:pPr>
      <a:endParaRPr lang="cs-CZ"/>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90720000851767E-2"/>
          <c:y val="3.5150569012591358E-2"/>
          <c:w val="0.80334957098880577"/>
          <c:h val="0.7587762916834988"/>
        </c:manualLayout>
      </c:layout>
      <c:lineChart>
        <c:grouping val="standard"/>
        <c:varyColors val="0"/>
        <c:ser>
          <c:idx val="0"/>
          <c:order val="0"/>
          <c:tx>
            <c:strRef>
              <c:f>List1!$A$2</c:f>
              <c:strCache>
                <c:ptCount val="1"/>
                <c:pt idx="0">
                  <c:v>0–4 roky</c:v>
                </c:pt>
              </c:strCache>
            </c:strRef>
          </c:tx>
          <c:spPr>
            <a:ln w="28575" cap="rnd">
              <a:solidFill>
                <a:srgbClr val="00B0F0"/>
              </a:solidFill>
              <a:round/>
            </a:ln>
            <a:effectLst/>
          </c:spPr>
          <c:marker>
            <c:symbol val="none"/>
          </c:marker>
          <c:cat>
            <c:strRef>
              <c:f>List1!$B$1:$AI$1</c:f>
              <c:strCache>
                <c:ptCount val="34"/>
                <c:pt idx="0">
                  <c:v>08.11 - 14.11</c:v>
                </c:pt>
                <c:pt idx="1">
                  <c:v>15.11 - 21.11</c:v>
                </c:pt>
                <c:pt idx="2">
                  <c:v>22.11 - 28.11</c:v>
                </c:pt>
                <c:pt idx="3">
                  <c:v>29.11 - 05.12</c:v>
                </c:pt>
                <c:pt idx="4">
                  <c:v>06.12 - 12.12</c:v>
                </c:pt>
                <c:pt idx="5">
                  <c:v>13.12 - 19.12</c:v>
                </c:pt>
                <c:pt idx="6">
                  <c:v>20.12 - 26.12</c:v>
                </c:pt>
                <c:pt idx="7">
                  <c:v>27.12 - 02.01</c:v>
                </c:pt>
                <c:pt idx="8">
                  <c:v>03.01 - 09.01</c:v>
                </c:pt>
                <c:pt idx="9">
                  <c:v>10.01 - 16.01</c:v>
                </c:pt>
                <c:pt idx="10">
                  <c:v>17.01 - 23.01</c:v>
                </c:pt>
                <c:pt idx="11">
                  <c:v>24.01 - 30.01</c:v>
                </c:pt>
                <c:pt idx="12">
                  <c:v>31.01 - 06.02</c:v>
                </c:pt>
                <c:pt idx="13">
                  <c:v>07.02 - 13.02</c:v>
                </c:pt>
                <c:pt idx="14">
                  <c:v>14.02 - 20.02</c:v>
                </c:pt>
                <c:pt idx="15">
                  <c:v>21.02 - 27.02</c:v>
                </c:pt>
                <c:pt idx="16">
                  <c:v>28.02 - 06.03</c:v>
                </c:pt>
                <c:pt idx="17">
                  <c:v>07.03 - 13.03</c:v>
                </c:pt>
                <c:pt idx="18">
                  <c:v>14.03 - 20.03</c:v>
                </c:pt>
                <c:pt idx="19">
                  <c:v>21.03 - 27.03</c:v>
                </c:pt>
                <c:pt idx="20">
                  <c:v>28.03 - 03.04</c:v>
                </c:pt>
                <c:pt idx="21">
                  <c:v>04.04 - 10.04</c:v>
                </c:pt>
                <c:pt idx="22">
                  <c:v>11.04 - 17.04</c:v>
                </c:pt>
                <c:pt idx="23">
                  <c:v>18.04 - 24.04</c:v>
                </c:pt>
                <c:pt idx="24">
                  <c:v>25.04 - 01.05</c:v>
                </c:pt>
                <c:pt idx="25">
                  <c:v>02.05 - 08.05</c:v>
                </c:pt>
                <c:pt idx="26">
                  <c:v>09.05 - 15.05</c:v>
                </c:pt>
                <c:pt idx="27">
                  <c:v>16.05 - 22.05</c:v>
                </c:pt>
                <c:pt idx="28">
                  <c:v>23.05 - 29.05</c:v>
                </c:pt>
                <c:pt idx="29">
                  <c:v>30.05 - 05.06</c:v>
                </c:pt>
                <c:pt idx="30">
                  <c:v>06.06 - 12.06</c:v>
                </c:pt>
                <c:pt idx="31">
                  <c:v>13.06 - 19.06</c:v>
                </c:pt>
                <c:pt idx="32">
                  <c:v>20.06 - 26.06</c:v>
                </c:pt>
                <c:pt idx="33">
                  <c:v>27.06 - 03.07</c:v>
                </c:pt>
              </c:strCache>
            </c:strRef>
          </c:cat>
          <c:val>
            <c:numRef>
              <c:f>List1!$B$2:$AI$2</c:f>
              <c:numCache>
                <c:formatCode>General</c:formatCode>
                <c:ptCount val="34"/>
                <c:pt idx="0">
                  <c:v>178.577094887371</c:v>
                </c:pt>
                <c:pt idx="1">
                  <c:v>133.800607126865</c:v>
                </c:pt>
                <c:pt idx="2">
                  <c:v>132.390324047794</c:v>
                </c:pt>
                <c:pt idx="3">
                  <c:v>142.96744714082701</c:v>
                </c:pt>
                <c:pt idx="4">
                  <c:v>170.82053795248001</c:v>
                </c:pt>
                <c:pt idx="5">
                  <c:v>201.84676569204299</c:v>
                </c:pt>
                <c:pt idx="6">
                  <c:v>183.51308566411899</c:v>
                </c:pt>
                <c:pt idx="7">
                  <c:v>227.937002654857</c:v>
                </c:pt>
                <c:pt idx="8">
                  <c:v>268.83521194791803</c:v>
                </c:pt>
                <c:pt idx="9">
                  <c:v>240.27697959672901</c:v>
                </c:pt>
                <c:pt idx="10">
                  <c:v>223.52986803275999</c:v>
                </c:pt>
                <c:pt idx="11">
                  <c:v>224.23500957229601</c:v>
                </c:pt>
                <c:pt idx="12">
                  <c:v>247.32839499208399</c:v>
                </c:pt>
                <c:pt idx="13">
                  <c:v>264.42807732582099</c:v>
                </c:pt>
                <c:pt idx="14">
                  <c:v>334.942231279373</c:v>
                </c:pt>
                <c:pt idx="15">
                  <c:v>441.771174519005</c:v>
                </c:pt>
                <c:pt idx="16">
                  <c:v>450.93801453296697</c:v>
                </c:pt>
                <c:pt idx="17">
                  <c:v>380.423860579414</c:v>
                </c:pt>
                <c:pt idx="18">
                  <c:v>333.88451897007002</c:v>
                </c:pt>
                <c:pt idx="19">
                  <c:v>276.59176888280899</c:v>
                </c:pt>
                <c:pt idx="20">
                  <c:v>198.497343379249</c:v>
                </c:pt>
                <c:pt idx="21">
                  <c:v>152.13428715478901</c:v>
                </c:pt>
                <c:pt idx="22">
                  <c:v>138.73659790361401</c:v>
                </c:pt>
                <c:pt idx="23">
                  <c:v>105.947516315212</c:v>
                </c:pt>
                <c:pt idx="24">
                  <c:v>94.841537067527</c:v>
                </c:pt>
                <c:pt idx="25">
                  <c:v>76.860427809371998</c:v>
                </c:pt>
                <c:pt idx="26">
                  <c:v>58.526747781448002</c:v>
                </c:pt>
                <c:pt idx="27">
                  <c:v>39.840496983756999</c:v>
                </c:pt>
                <c:pt idx="28">
                  <c:v>23.974812344206999</c:v>
                </c:pt>
                <c:pt idx="29">
                  <c:v>16.041970024432999</c:v>
                </c:pt>
                <c:pt idx="30">
                  <c:v>7.9328423197740001</c:v>
                </c:pt>
                <c:pt idx="31">
                  <c:v>3.3494223127930001</c:v>
                </c:pt>
                <c:pt idx="32">
                  <c:v>4.0545638523290002</c:v>
                </c:pt>
                <c:pt idx="33">
                  <c:v>3.1731369279089998</c:v>
                </c:pt>
              </c:numCache>
            </c:numRef>
          </c:val>
          <c:smooth val="0"/>
          <c:extLst>
            <c:ext xmlns:c16="http://schemas.microsoft.com/office/drawing/2014/chart" uri="{C3380CC4-5D6E-409C-BE32-E72D297353CC}">
              <c16:uniqueId val="{00000000-E230-405E-9EEC-CAC00A93CD09}"/>
            </c:ext>
          </c:extLst>
        </c:ser>
        <c:ser>
          <c:idx val="1"/>
          <c:order val="1"/>
          <c:tx>
            <c:strRef>
              <c:f>List1!$A$3</c:f>
              <c:strCache>
                <c:ptCount val="1"/>
                <c:pt idx="0">
                  <c:v>5–11 let</c:v>
                </c:pt>
              </c:strCache>
            </c:strRef>
          </c:tx>
          <c:spPr>
            <a:ln w="28575" cap="rnd">
              <a:solidFill>
                <a:srgbClr val="00B050"/>
              </a:solidFill>
              <a:round/>
            </a:ln>
            <a:effectLst/>
          </c:spPr>
          <c:marker>
            <c:symbol val="none"/>
          </c:marker>
          <c:cat>
            <c:strRef>
              <c:f>List1!$B$1:$AI$1</c:f>
              <c:strCache>
                <c:ptCount val="34"/>
                <c:pt idx="0">
                  <c:v>08.11 - 14.11</c:v>
                </c:pt>
                <c:pt idx="1">
                  <c:v>15.11 - 21.11</c:v>
                </c:pt>
                <c:pt idx="2">
                  <c:v>22.11 - 28.11</c:v>
                </c:pt>
                <c:pt idx="3">
                  <c:v>29.11 - 05.12</c:v>
                </c:pt>
                <c:pt idx="4">
                  <c:v>06.12 - 12.12</c:v>
                </c:pt>
                <c:pt idx="5">
                  <c:v>13.12 - 19.12</c:v>
                </c:pt>
                <c:pt idx="6">
                  <c:v>20.12 - 26.12</c:v>
                </c:pt>
                <c:pt idx="7">
                  <c:v>27.12 - 02.01</c:v>
                </c:pt>
                <c:pt idx="8">
                  <c:v>03.01 - 09.01</c:v>
                </c:pt>
                <c:pt idx="9">
                  <c:v>10.01 - 16.01</c:v>
                </c:pt>
                <c:pt idx="10">
                  <c:v>17.01 - 23.01</c:v>
                </c:pt>
                <c:pt idx="11">
                  <c:v>24.01 - 30.01</c:v>
                </c:pt>
                <c:pt idx="12">
                  <c:v>31.01 - 06.02</c:v>
                </c:pt>
                <c:pt idx="13">
                  <c:v>07.02 - 13.02</c:v>
                </c:pt>
                <c:pt idx="14">
                  <c:v>14.02 - 20.02</c:v>
                </c:pt>
                <c:pt idx="15">
                  <c:v>21.02 - 27.02</c:v>
                </c:pt>
                <c:pt idx="16">
                  <c:v>28.02 - 06.03</c:v>
                </c:pt>
                <c:pt idx="17">
                  <c:v>07.03 - 13.03</c:v>
                </c:pt>
                <c:pt idx="18">
                  <c:v>14.03 - 20.03</c:v>
                </c:pt>
                <c:pt idx="19">
                  <c:v>21.03 - 27.03</c:v>
                </c:pt>
                <c:pt idx="20">
                  <c:v>28.03 - 03.04</c:v>
                </c:pt>
                <c:pt idx="21">
                  <c:v>04.04 - 10.04</c:v>
                </c:pt>
                <c:pt idx="22">
                  <c:v>11.04 - 17.04</c:v>
                </c:pt>
                <c:pt idx="23">
                  <c:v>18.04 - 24.04</c:v>
                </c:pt>
                <c:pt idx="24">
                  <c:v>25.04 - 01.05</c:v>
                </c:pt>
                <c:pt idx="25">
                  <c:v>02.05 - 08.05</c:v>
                </c:pt>
                <c:pt idx="26">
                  <c:v>09.05 - 15.05</c:v>
                </c:pt>
                <c:pt idx="27">
                  <c:v>16.05 - 22.05</c:v>
                </c:pt>
                <c:pt idx="28">
                  <c:v>23.05 - 29.05</c:v>
                </c:pt>
                <c:pt idx="29">
                  <c:v>30.05 - 05.06</c:v>
                </c:pt>
                <c:pt idx="30">
                  <c:v>06.06 - 12.06</c:v>
                </c:pt>
                <c:pt idx="31">
                  <c:v>13.06 - 19.06</c:v>
                </c:pt>
                <c:pt idx="32">
                  <c:v>20.06 - 26.06</c:v>
                </c:pt>
                <c:pt idx="33">
                  <c:v>27.06 - 03.07</c:v>
                </c:pt>
              </c:strCache>
            </c:strRef>
          </c:cat>
          <c:val>
            <c:numRef>
              <c:f>List1!$B$3:$AI$3</c:f>
              <c:numCache>
                <c:formatCode>General</c:formatCode>
                <c:ptCount val="34"/>
                <c:pt idx="0">
                  <c:v>252.549562851709</c:v>
                </c:pt>
                <c:pt idx="1">
                  <c:v>182.41079811912999</c:v>
                </c:pt>
                <c:pt idx="2">
                  <c:v>165.53248575032799</c:v>
                </c:pt>
                <c:pt idx="3">
                  <c:v>176.28459585193499</c:v>
                </c:pt>
                <c:pt idx="4">
                  <c:v>247.79863048123099</c:v>
                </c:pt>
                <c:pt idx="5">
                  <c:v>311.81119294661499</c:v>
                </c:pt>
                <c:pt idx="6">
                  <c:v>310.56094758596299</c:v>
                </c:pt>
                <c:pt idx="7">
                  <c:v>392.70206778080097</c:v>
                </c:pt>
                <c:pt idx="8">
                  <c:v>472.34269725433597</c:v>
                </c:pt>
                <c:pt idx="9">
                  <c:v>439.83631787738301</c:v>
                </c:pt>
                <c:pt idx="10">
                  <c:v>419.20726942662401</c:v>
                </c:pt>
                <c:pt idx="11">
                  <c:v>397.82807375947499</c:v>
                </c:pt>
                <c:pt idx="12">
                  <c:v>446.96271643309899</c:v>
                </c:pt>
                <c:pt idx="13">
                  <c:v>488.47086240674702</c:v>
                </c:pt>
                <c:pt idx="14">
                  <c:v>640.25064918990302</c:v>
                </c:pt>
                <c:pt idx="15">
                  <c:v>780.90325226325604</c:v>
                </c:pt>
                <c:pt idx="16">
                  <c:v>726.89265268308895</c:v>
                </c:pt>
                <c:pt idx="17">
                  <c:v>565.48597662291195</c:v>
                </c:pt>
                <c:pt idx="18">
                  <c:v>451.71364880357697</c:v>
                </c:pt>
                <c:pt idx="19">
                  <c:v>358.94544304319697</c:v>
                </c:pt>
                <c:pt idx="20">
                  <c:v>253.29971006810001</c:v>
                </c:pt>
                <c:pt idx="21">
                  <c:v>198.91403687973701</c:v>
                </c:pt>
                <c:pt idx="22">
                  <c:v>199.164085951868</c:v>
                </c:pt>
                <c:pt idx="23">
                  <c:v>172.658884306045</c:v>
                </c:pt>
                <c:pt idx="24">
                  <c:v>146.903829876613</c:v>
                </c:pt>
                <c:pt idx="25">
                  <c:v>118.39823565374699</c:v>
                </c:pt>
                <c:pt idx="26">
                  <c:v>76.890089680098995</c:v>
                </c:pt>
                <c:pt idx="27">
                  <c:v>63.387439785056998</c:v>
                </c:pt>
                <c:pt idx="28">
                  <c:v>45.633955663799</c:v>
                </c:pt>
                <c:pt idx="29">
                  <c:v>30.505986799909</c:v>
                </c:pt>
                <c:pt idx="30">
                  <c:v>16.253189688475999</c:v>
                </c:pt>
                <c:pt idx="31">
                  <c:v>8.501668452433</c:v>
                </c:pt>
                <c:pt idx="32">
                  <c:v>6.1262022671940004</c:v>
                </c:pt>
                <c:pt idx="33">
                  <c:v>6.5012758753900002</c:v>
                </c:pt>
              </c:numCache>
            </c:numRef>
          </c:val>
          <c:smooth val="0"/>
          <c:extLst>
            <c:ext xmlns:c16="http://schemas.microsoft.com/office/drawing/2014/chart" uri="{C3380CC4-5D6E-409C-BE32-E72D297353CC}">
              <c16:uniqueId val="{00000001-E230-405E-9EEC-CAC00A93CD09}"/>
            </c:ext>
          </c:extLst>
        </c:ser>
        <c:ser>
          <c:idx val="2"/>
          <c:order val="2"/>
          <c:tx>
            <c:strRef>
              <c:f>List1!$A$4</c:f>
              <c:strCache>
                <c:ptCount val="1"/>
                <c:pt idx="0">
                  <c:v>12–19 let</c:v>
                </c:pt>
              </c:strCache>
            </c:strRef>
          </c:tx>
          <c:spPr>
            <a:ln w="28575" cap="rnd">
              <a:solidFill>
                <a:srgbClr val="C00000"/>
              </a:solidFill>
              <a:round/>
            </a:ln>
            <a:effectLst/>
          </c:spPr>
          <c:marker>
            <c:symbol val="none"/>
          </c:marker>
          <c:cat>
            <c:strRef>
              <c:f>List1!$B$1:$AI$1</c:f>
              <c:strCache>
                <c:ptCount val="34"/>
                <c:pt idx="0">
                  <c:v>08.11 - 14.11</c:v>
                </c:pt>
                <c:pt idx="1">
                  <c:v>15.11 - 21.11</c:v>
                </c:pt>
                <c:pt idx="2">
                  <c:v>22.11 - 28.11</c:v>
                </c:pt>
                <c:pt idx="3">
                  <c:v>29.11 - 05.12</c:v>
                </c:pt>
                <c:pt idx="4">
                  <c:v>06.12 - 12.12</c:v>
                </c:pt>
                <c:pt idx="5">
                  <c:v>13.12 - 19.12</c:v>
                </c:pt>
                <c:pt idx="6">
                  <c:v>20.12 - 26.12</c:v>
                </c:pt>
                <c:pt idx="7">
                  <c:v>27.12 - 02.01</c:v>
                </c:pt>
                <c:pt idx="8">
                  <c:v>03.01 - 09.01</c:v>
                </c:pt>
                <c:pt idx="9">
                  <c:v>10.01 - 16.01</c:v>
                </c:pt>
                <c:pt idx="10">
                  <c:v>17.01 - 23.01</c:v>
                </c:pt>
                <c:pt idx="11">
                  <c:v>24.01 - 30.01</c:v>
                </c:pt>
                <c:pt idx="12">
                  <c:v>31.01 - 06.02</c:v>
                </c:pt>
                <c:pt idx="13">
                  <c:v>07.02 - 13.02</c:v>
                </c:pt>
                <c:pt idx="14">
                  <c:v>14.02 - 20.02</c:v>
                </c:pt>
                <c:pt idx="15">
                  <c:v>21.02 - 27.02</c:v>
                </c:pt>
                <c:pt idx="16">
                  <c:v>28.02 - 06.03</c:v>
                </c:pt>
                <c:pt idx="17">
                  <c:v>07.03 - 13.03</c:v>
                </c:pt>
                <c:pt idx="18">
                  <c:v>14.03 - 20.03</c:v>
                </c:pt>
                <c:pt idx="19">
                  <c:v>21.03 - 27.03</c:v>
                </c:pt>
                <c:pt idx="20">
                  <c:v>28.03 - 03.04</c:v>
                </c:pt>
                <c:pt idx="21">
                  <c:v>04.04 - 10.04</c:v>
                </c:pt>
                <c:pt idx="22">
                  <c:v>11.04 - 17.04</c:v>
                </c:pt>
                <c:pt idx="23">
                  <c:v>18.04 - 24.04</c:v>
                </c:pt>
                <c:pt idx="24">
                  <c:v>25.04 - 01.05</c:v>
                </c:pt>
                <c:pt idx="25">
                  <c:v>02.05 - 08.05</c:v>
                </c:pt>
                <c:pt idx="26">
                  <c:v>09.05 - 15.05</c:v>
                </c:pt>
                <c:pt idx="27">
                  <c:v>16.05 - 22.05</c:v>
                </c:pt>
                <c:pt idx="28">
                  <c:v>23.05 - 29.05</c:v>
                </c:pt>
                <c:pt idx="29">
                  <c:v>30.05 - 05.06</c:v>
                </c:pt>
                <c:pt idx="30">
                  <c:v>06.06 - 12.06</c:v>
                </c:pt>
                <c:pt idx="31">
                  <c:v>13.06 - 19.06</c:v>
                </c:pt>
                <c:pt idx="32">
                  <c:v>20.06 - 26.06</c:v>
                </c:pt>
                <c:pt idx="33">
                  <c:v>27.06 - 03.07</c:v>
                </c:pt>
              </c:strCache>
            </c:strRef>
          </c:cat>
          <c:val>
            <c:numRef>
              <c:f>List1!$B$4:$AI$4</c:f>
              <c:numCache>
                <c:formatCode>General</c:formatCode>
                <c:ptCount val="34"/>
                <c:pt idx="0">
                  <c:v>353.10751216364599</c:v>
                </c:pt>
                <c:pt idx="1">
                  <c:v>237.10511145956599</c:v>
                </c:pt>
                <c:pt idx="2">
                  <c:v>212.908291680801</c:v>
                </c:pt>
                <c:pt idx="3">
                  <c:v>204.01240205625501</c:v>
                </c:pt>
                <c:pt idx="4">
                  <c:v>274.349236020999</c:v>
                </c:pt>
                <c:pt idx="5">
                  <c:v>407.90619225084902</c:v>
                </c:pt>
                <c:pt idx="6">
                  <c:v>402.56865847612198</c:v>
                </c:pt>
                <c:pt idx="7">
                  <c:v>557.11991421990103</c:v>
                </c:pt>
                <c:pt idx="8">
                  <c:v>709.53615645379</c:v>
                </c:pt>
                <c:pt idx="9">
                  <c:v>460.92569441314402</c:v>
                </c:pt>
                <c:pt idx="10">
                  <c:v>365.68036949967097</c:v>
                </c:pt>
                <c:pt idx="11">
                  <c:v>356.66586801346398</c:v>
                </c:pt>
                <c:pt idx="12">
                  <c:v>386.79328087526</c:v>
                </c:pt>
                <c:pt idx="13">
                  <c:v>412.88789044059502</c:v>
                </c:pt>
                <c:pt idx="14">
                  <c:v>523.19692178496598</c:v>
                </c:pt>
                <c:pt idx="15">
                  <c:v>685.57656039834603</c:v>
                </c:pt>
                <c:pt idx="16">
                  <c:v>722.93929682143903</c:v>
                </c:pt>
                <c:pt idx="17">
                  <c:v>702.656668477474</c:v>
                </c:pt>
                <c:pt idx="18">
                  <c:v>607.52995542566202</c:v>
                </c:pt>
                <c:pt idx="19">
                  <c:v>456.53705553170101</c:v>
                </c:pt>
                <c:pt idx="20">
                  <c:v>339.467148072675</c:v>
                </c:pt>
                <c:pt idx="21">
                  <c:v>260.946095653349</c:v>
                </c:pt>
                <c:pt idx="22">
                  <c:v>231.53035396151699</c:v>
                </c:pt>
                <c:pt idx="23">
                  <c:v>169.14051472803399</c:v>
                </c:pt>
                <c:pt idx="24">
                  <c:v>148.97649824573</c:v>
                </c:pt>
                <c:pt idx="25">
                  <c:v>114.10461091751</c:v>
                </c:pt>
                <c:pt idx="26">
                  <c:v>79.351335450950003</c:v>
                </c:pt>
                <c:pt idx="27">
                  <c:v>60.729273170234002</c:v>
                </c:pt>
                <c:pt idx="28">
                  <c:v>46.851685355942003</c:v>
                </c:pt>
                <c:pt idx="29">
                  <c:v>41.869987166195997</c:v>
                </c:pt>
                <c:pt idx="30">
                  <c:v>33.567156849953001</c:v>
                </c:pt>
                <c:pt idx="31">
                  <c:v>17.198719940787999</c:v>
                </c:pt>
                <c:pt idx="32">
                  <c:v>12.217021751042999</c:v>
                </c:pt>
                <c:pt idx="33">
                  <c:v>23.129313023819002</c:v>
                </c:pt>
              </c:numCache>
            </c:numRef>
          </c:val>
          <c:smooth val="0"/>
          <c:extLst>
            <c:ext xmlns:c16="http://schemas.microsoft.com/office/drawing/2014/chart" uri="{C3380CC4-5D6E-409C-BE32-E72D297353CC}">
              <c16:uniqueId val="{00000002-E230-405E-9EEC-CAC00A93CD09}"/>
            </c:ext>
          </c:extLst>
        </c:ser>
        <c:ser>
          <c:idx val="3"/>
          <c:order val="3"/>
          <c:tx>
            <c:strRef>
              <c:f>List1!$A$5</c:f>
              <c:strCache>
                <c:ptCount val="1"/>
                <c:pt idx="0">
                  <c:v>0–19 let</c:v>
                </c:pt>
              </c:strCache>
            </c:strRef>
          </c:tx>
          <c:spPr>
            <a:ln w="28575" cap="rnd">
              <a:solidFill>
                <a:srgbClr val="FFC000"/>
              </a:solidFill>
              <a:round/>
            </a:ln>
            <a:effectLst/>
          </c:spPr>
          <c:marker>
            <c:symbol val="none"/>
          </c:marker>
          <c:cat>
            <c:strRef>
              <c:f>List1!$B$1:$AI$1</c:f>
              <c:strCache>
                <c:ptCount val="34"/>
                <c:pt idx="0">
                  <c:v>08.11 - 14.11</c:v>
                </c:pt>
                <c:pt idx="1">
                  <c:v>15.11 - 21.11</c:v>
                </c:pt>
                <c:pt idx="2">
                  <c:v>22.11 - 28.11</c:v>
                </c:pt>
                <c:pt idx="3">
                  <c:v>29.11 - 05.12</c:v>
                </c:pt>
                <c:pt idx="4">
                  <c:v>06.12 - 12.12</c:v>
                </c:pt>
                <c:pt idx="5">
                  <c:v>13.12 - 19.12</c:v>
                </c:pt>
                <c:pt idx="6">
                  <c:v>20.12 - 26.12</c:v>
                </c:pt>
                <c:pt idx="7">
                  <c:v>27.12 - 02.01</c:v>
                </c:pt>
                <c:pt idx="8">
                  <c:v>03.01 - 09.01</c:v>
                </c:pt>
                <c:pt idx="9">
                  <c:v>10.01 - 16.01</c:v>
                </c:pt>
                <c:pt idx="10">
                  <c:v>17.01 - 23.01</c:v>
                </c:pt>
                <c:pt idx="11">
                  <c:v>24.01 - 30.01</c:v>
                </c:pt>
                <c:pt idx="12">
                  <c:v>31.01 - 06.02</c:v>
                </c:pt>
                <c:pt idx="13">
                  <c:v>07.02 - 13.02</c:v>
                </c:pt>
                <c:pt idx="14">
                  <c:v>14.02 - 20.02</c:v>
                </c:pt>
                <c:pt idx="15">
                  <c:v>21.02 - 27.02</c:v>
                </c:pt>
                <c:pt idx="16">
                  <c:v>28.02 - 06.03</c:v>
                </c:pt>
                <c:pt idx="17">
                  <c:v>07.03 - 13.03</c:v>
                </c:pt>
                <c:pt idx="18">
                  <c:v>14.03 - 20.03</c:v>
                </c:pt>
                <c:pt idx="19">
                  <c:v>21.03 - 27.03</c:v>
                </c:pt>
                <c:pt idx="20">
                  <c:v>28.03 - 03.04</c:v>
                </c:pt>
                <c:pt idx="21">
                  <c:v>04.04 - 10.04</c:v>
                </c:pt>
                <c:pt idx="22">
                  <c:v>11.04 - 17.04</c:v>
                </c:pt>
                <c:pt idx="23">
                  <c:v>18.04 - 24.04</c:v>
                </c:pt>
                <c:pt idx="24">
                  <c:v>25.04 - 01.05</c:v>
                </c:pt>
                <c:pt idx="25">
                  <c:v>02.05 - 08.05</c:v>
                </c:pt>
                <c:pt idx="26">
                  <c:v>09.05 - 15.05</c:v>
                </c:pt>
                <c:pt idx="27">
                  <c:v>16.05 - 22.05</c:v>
                </c:pt>
                <c:pt idx="28">
                  <c:v>23.05 - 29.05</c:v>
                </c:pt>
                <c:pt idx="29">
                  <c:v>30.05 - 05.06</c:v>
                </c:pt>
                <c:pt idx="30">
                  <c:v>06.06 - 12.06</c:v>
                </c:pt>
                <c:pt idx="31">
                  <c:v>13.06 - 19.06</c:v>
                </c:pt>
                <c:pt idx="32">
                  <c:v>20.06 - 26.06</c:v>
                </c:pt>
                <c:pt idx="33">
                  <c:v>27.06 - 03.07</c:v>
                </c:pt>
              </c:strCache>
            </c:strRef>
          </c:cat>
          <c:val>
            <c:numRef>
              <c:f>List1!$B$5:$AI$5</c:f>
              <c:numCache>
                <c:formatCode>General</c:formatCode>
                <c:ptCount val="34"/>
                <c:pt idx="0">
                  <c:v>271.92220038901598</c:v>
                </c:pt>
                <c:pt idx="1">
                  <c:v>190.797989856985</c:v>
                </c:pt>
                <c:pt idx="2">
                  <c:v>175.09798926880001</c:v>
                </c:pt>
                <c:pt idx="3">
                  <c:v>178.310381319985</c:v>
                </c:pt>
                <c:pt idx="4">
                  <c:v>238.169461372342</c:v>
                </c:pt>
                <c:pt idx="5">
                  <c:v>320.24381603218899</c:v>
                </c:pt>
                <c:pt idx="6">
                  <c:v>313.04986763587402</c:v>
                </c:pt>
                <c:pt idx="7">
                  <c:v>413.13171576574098</c:v>
                </c:pt>
                <c:pt idx="8">
                  <c:v>510.58935630449997</c:v>
                </c:pt>
                <c:pt idx="9">
                  <c:v>396.662550883611</c:v>
                </c:pt>
                <c:pt idx="10">
                  <c:v>348.56716003277501</c:v>
                </c:pt>
                <c:pt idx="11">
                  <c:v>337.57263512519899</c:v>
                </c:pt>
                <c:pt idx="12">
                  <c:v>372.773212812829</c:v>
                </c:pt>
                <c:pt idx="13">
                  <c:v>402.13719085816501</c:v>
                </c:pt>
                <c:pt idx="14">
                  <c:v>517.24036519920605</c:v>
                </c:pt>
                <c:pt idx="15">
                  <c:v>657.49973644811598</c:v>
                </c:pt>
                <c:pt idx="16">
                  <c:v>654.55881414773603</c:v>
                </c:pt>
                <c:pt idx="17">
                  <c:v>570.31270148145495</c:v>
                </c:pt>
                <c:pt idx="18">
                  <c:v>480.90866354989203</c:v>
                </c:pt>
                <c:pt idx="19">
                  <c:v>375.03546073619799</c:v>
                </c:pt>
                <c:pt idx="20">
                  <c:v>272.10318022288499</c:v>
                </c:pt>
                <c:pt idx="21">
                  <c:v>210.57003670723401</c:v>
                </c:pt>
                <c:pt idx="22">
                  <c:v>196.00116008073499</c:v>
                </c:pt>
                <c:pt idx="23">
                  <c:v>154.19481845686599</c:v>
                </c:pt>
                <c:pt idx="24">
                  <c:v>134.33228168968199</c:v>
                </c:pt>
                <c:pt idx="25">
                  <c:v>106.09942760603001</c:v>
                </c:pt>
                <c:pt idx="26">
                  <c:v>73.115852883301997</c:v>
                </c:pt>
                <c:pt idx="27">
                  <c:v>56.329973291900998</c:v>
                </c:pt>
                <c:pt idx="28">
                  <c:v>40.539482786781001</c:v>
                </c:pt>
                <c:pt idx="29">
                  <c:v>31.128531425563999</c:v>
                </c:pt>
                <c:pt idx="30">
                  <c:v>20.722190978063999</c:v>
                </c:pt>
                <c:pt idx="31">
                  <c:v>10.496830364434</c:v>
                </c:pt>
                <c:pt idx="32">
                  <c:v>7.9178677317929997</c:v>
                </c:pt>
                <c:pt idx="33">
                  <c:v>11.989913993858</c:v>
                </c:pt>
              </c:numCache>
            </c:numRef>
          </c:val>
          <c:smooth val="0"/>
          <c:extLst>
            <c:ext xmlns:c16="http://schemas.microsoft.com/office/drawing/2014/chart" uri="{C3380CC4-5D6E-409C-BE32-E72D297353CC}">
              <c16:uniqueId val="{00000003-E230-405E-9EEC-CAC00A93CD09}"/>
            </c:ext>
          </c:extLst>
        </c:ser>
        <c:ser>
          <c:idx val="4"/>
          <c:order val="4"/>
          <c:tx>
            <c:strRef>
              <c:f>List1!$A$6</c:f>
              <c:strCache>
                <c:ptCount val="1"/>
                <c:pt idx="0">
                  <c:v>Celá populace ČR</c:v>
                </c:pt>
              </c:strCache>
            </c:strRef>
          </c:tx>
          <c:spPr>
            <a:ln w="28575" cap="rnd">
              <a:solidFill>
                <a:schemeClr val="tx1"/>
              </a:solidFill>
              <a:prstDash val="sysDash"/>
              <a:round/>
            </a:ln>
            <a:effectLst/>
          </c:spPr>
          <c:marker>
            <c:symbol val="none"/>
          </c:marker>
          <c:cat>
            <c:strRef>
              <c:f>List1!$B$1:$AI$1</c:f>
              <c:strCache>
                <c:ptCount val="34"/>
                <c:pt idx="0">
                  <c:v>08.11 - 14.11</c:v>
                </c:pt>
                <c:pt idx="1">
                  <c:v>15.11 - 21.11</c:v>
                </c:pt>
                <c:pt idx="2">
                  <c:v>22.11 - 28.11</c:v>
                </c:pt>
                <c:pt idx="3">
                  <c:v>29.11 - 05.12</c:v>
                </c:pt>
                <c:pt idx="4">
                  <c:v>06.12 - 12.12</c:v>
                </c:pt>
                <c:pt idx="5">
                  <c:v>13.12 - 19.12</c:v>
                </c:pt>
                <c:pt idx="6">
                  <c:v>20.12 - 26.12</c:v>
                </c:pt>
                <c:pt idx="7">
                  <c:v>27.12 - 02.01</c:v>
                </c:pt>
                <c:pt idx="8">
                  <c:v>03.01 - 09.01</c:v>
                </c:pt>
                <c:pt idx="9">
                  <c:v>10.01 - 16.01</c:v>
                </c:pt>
                <c:pt idx="10">
                  <c:v>17.01 - 23.01</c:v>
                </c:pt>
                <c:pt idx="11">
                  <c:v>24.01 - 30.01</c:v>
                </c:pt>
                <c:pt idx="12">
                  <c:v>31.01 - 06.02</c:v>
                </c:pt>
                <c:pt idx="13">
                  <c:v>07.02 - 13.02</c:v>
                </c:pt>
                <c:pt idx="14">
                  <c:v>14.02 - 20.02</c:v>
                </c:pt>
                <c:pt idx="15">
                  <c:v>21.02 - 27.02</c:v>
                </c:pt>
                <c:pt idx="16">
                  <c:v>28.02 - 06.03</c:v>
                </c:pt>
                <c:pt idx="17">
                  <c:v>07.03 - 13.03</c:v>
                </c:pt>
                <c:pt idx="18">
                  <c:v>14.03 - 20.03</c:v>
                </c:pt>
                <c:pt idx="19">
                  <c:v>21.03 - 27.03</c:v>
                </c:pt>
                <c:pt idx="20">
                  <c:v>28.03 - 03.04</c:v>
                </c:pt>
                <c:pt idx="21">
                  <c:v>04.04 - 10.04</c:v>
                </c:pt>
                <c:pt idx="22">
                  <c:v>11.04 - 17.04</c:v>
                </c:pt>
                <c:pt idx="23">
                  <c:v>18.04 - 24.04</c:v>
                </c:pt>
                <c:pt idx="24">
                  <c:v>25.04 - 01.05</c:v>
                </c:pt>
                <c:pt idx="25">
                  <c:v>02.05 - 08.05</c:v>
                </c:pt>
                <c:pt idx="26">
                  <c:v>09.05 - 15.05</c:v>
                </c:pt>
                <c:pt idx="27">
                  <c:v>16.05 - 22.05</c:v>
                </c:pt>
                <c:pt idx="28">
                  <c:v>23.05 - 29.05</c:v>
                </c:pt>
                <c:pt idx="29">
                  <c:v>30.05 - 05.06</c:v>
                </c:pt>
                <c:pt idx="30">
                  <c:v>06.06 - 12.06</c:v>
                </c:pt>
                <c:pt idx="31">
                  <c:v>13.06 - 19.06</c:v>
                </c:pt>
                <c:pt idx="32">
                  <c:v>20.06 - 26.06</c:v>
                </c:pt>
                <c:pt idx="33">
                  <c:v>27.06 - 03.07</c:v>
                </c:pt>
              </c:strCache>
            </c:strRef>
          </c:cat>
          <c:val>
            <c:numRef>
              <c:f>List1!$B$6:$AI$6</c:f>
              <c:numCache>
                <c:formatCode>General</c:formatCode>
                <c:ptCount val="34"/>
                <c:pt idx="0">
                  <c:v>439.74939862791001</c:v>
                </c:pt>
                <c:pt idx="1">
                  <c:v>304.02427559460398</c:v>
                </c:pt>
                <c:pt idx="2">
                  <c:v>260.29322046235802</c:v>
                </c:pt>
                <c:pt idx="3">
                  <c:v>252.94864581835299</c:v>
                </c:pt>
                <c:pt idx="4">
                  <c:v>311.80802963844201</c:v>
                </c:pt>
                <c:pt idx="5">
                  <c:v>421.59353535398799</c:v>
                </c:pt>
                <c:pt idx="6">
                  <c:v>434.33908219167699</c:v>
                </c:pt>
                <c:pt idx="7">
                  <c:v>654.05960150356304</c:v>
                </c:pt>
                <c:pt idx="8">
                  <c:v>848.62541987185796</c:v>
                </c:pt>
                <c:pt idx="9">
                  <c:v>542.56409940143499</c:v>
                </c:pt>
                <c:pt idx="10">
                  <c:v>452.05576606576602</c:v>
                </c:pt>
                <c:pt idx="11">
                  <c:v>440.92677318916202</c:v>
                </c:pt>
                <c:pt idx="12">
                  <c:v>468.70720628919798</c:v>
                </c:pt>
                <c:pt idx="13">
                  <c:v>495.62796907466799</c:v>
                </c:pt>
                <c:pt idx="14">
                  <c:v>608.31018998059801</c:v>
                </c:pt>
                <c:pt idx="15">
                  <c:v>769.04985031925003</c:v>
                </c:pt>
                <c:pt idx="16">
                  <c:v>802.53027137455695</c:v>
                </c:pt>
                <c:pt idx="17">
                  <c:v>726.860595207693</c:v>
                </c:pt>
                <c:pt idx="18">
                  <c:v>615.38378159066394</c:v>
                </c:pt>
                <c:pt idx="19">
                  <c:v>467.76343779168599</c:v>
                </c:pt>
                <c:pt idx="20">
                  <c:v>344.02697794954901</c:v>
                </c:pt>
                <c:pt idx="21">
                  <c:v>264.311244758697</c:v>
                </c:pt>
                <c:pt idx="22">
                  <c:v>202.25612998663601</c:v>
                </c:pt>
                <c:pt idx="23">
                  <c:v>163.32801552489801</c:v>
                </c:pt>
                <c:pt idx="24">
                  <c:v>137.33233275184099</c:v>
                </c:pt>
                <c:pt idx="25">
                  <c:v>102.31945591839499</c:v>
                </c:pt>
                <c:pt idx="26">
                  <c:v>72.436568244694001</c:v>
                </c:pt>
                <c:pt idx="27">
                  <c:v>47.123015177759001</c:v>
                </c:pt>
                <c:pt idx="28">
                  <c:v>30.565017379823001</c:v>
                </c:pt>
                <c:pt idx="29">
                  <c:v>21.921593021420001</c:v>
                </c:pt>
                <c:pt idx="30">
                  <c:v>13.726692305399</c:v>
                </c:pt>
                <c:pt idx="31">
                  <c:v>8.5219492052580001</c:v>
                </c:pt>
                <c:pt idx="32">
                  <c:v>6.4194946315920003</c:v>
                </c:pt>
                <c:pt idx="33">
                  <c:v>8.8676861795939992</c:v>
                </c:pt>
              </c:numCache>
            </c:numRef>
          </c:val>
          <c:smooth val="0"/>
          <c:extLst>
            <c:ext xmlns:c16="http://schemas.microsoft.com/office/drawing/2014/chart" uri="{C3380CC4-5D6E-409C-BE32-E72D297353CC}">
              <c16:uniqueId val="{00000004-E230-405E-9EEC-CAC00A93CD09}"/>
            </c:ext>
          </c:extLst>
        </c:ser>
        <c:dLbls>
          <c:showLegendKey val="0"/>
          <c:showVal val="0"/>
          <c:showCatName val="0"/>
          <c:showSerName val="0"/>
          <c:showPercent val="0"/>
          <c:showBubbleSize val="0"/>
        </c:dLbls>
        <c:smooth val="0"/>
        <c:axId val="488445264"/>
        <c:axId val="494149648"/>
      </c:lineChart>
      <c:catAx>
        <c:axId val="4884452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4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94149648"/>
        <c:crosses val="autoZero"/>
        <c:auto val="1"/>
        <c:lblAlgn val="ctr"/>
        <c:lblOffset val="100"/>
        <c:tickLblSkip val="1"/>
        <c:noMultiLvlLbl val="0"/>
      </c:catAx>
      <c:valAx>
        <c:axId val="494149648"/>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Calibri" panose="020F0502020204030204" pitchFamily="34" charset="0"/>
              </a:defRPr>
            </a:pPr>
            <a:endParaRPr lang="cs-CZ"/>
          </a:p>
        </c:txPr>
        <c:crossAx val="488445264"/>
        <c:crosses val="autoZero"/>
        <c:crossBetween val="between"/>
      </c:valAx>
      <c:spPr>
        <a:noFill/>
        <a:ln>
          <a:noFill/>
        </a:ln>
        <a:effectLst/>
      </c:spPr>
    </c:plotArea>
    <c:legend>
      <c:legendPos val="r"/>
      <c:layout>
        <c:manualLayout>
          <c:xMode val="edge"/>
          <c:yMode val="edge"/>
          <c:x val="0.87931538510184626"/>
          <c:y val="0.17604285426459837"/>
          <c:w val="0.11709342660913936"/>
          <c:h val="0.6601720261522694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chemeClr val="tx1"/>
          </a:solidFill>
        </a:defRPr>
      </a:pPr>
      <a:endParaRPr lang="cs-CZ"/>
    </a:p>
  </c:txPr>
  <c:externalData r:id="rId3">
    <c:autoUpdate val="0"/>
  </c:externalData>
  <c:userShapes r:id="rId4"/>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6097904626E-2"/>
          <c:y val="0.11216137656970669"/>
          <c:w val="0.91692139603581668"/>
          <c:h val="0.71344666460445894"/>
        </c:manualLayout>
      </c:layout>
      <c:barChart>
        <c:barDir val="col"/>
        <c:grouping val="clustered"/>
        <c:varyColors val="0"/>
        <c:ser>
          <c:idx val="0"/>
          <c:order val="0"/>
          <c:tx>
            <c:strRef>
              <c:f>Sheet1!$B$1</c:f>
              <c:strCache>
                <c:ptCount val="1"/>
                <c:pt idx="0">
                  <c:v>Denní počet případů</c:v>
                </c:pt>
              </c:strCache>
            </c:strRef>
          </c:tx>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Sheet1!$A$2:$A$94</c:f>
              <c:numCache>
                <c:formatCode>m/d/yyyy</c:formatCode>
                <c:ptCount val="93"/>
                <c:pt idx="0">
                  <c:v>44286</c:v>
                </c:pt>
                <c:pt idx="1">
                  <c:v>44287</c:v>
                </c:pt>
                <c:pt idx="2">
                  <c:v>44288</c:v>
                </c:pt>
                <c:pt idx="3">
                  <c:v>44289</c:v>
                </c:pt>
                <c:pt idx="4">
                  <c:v>44290</c:v>
                </c:pt>
                <c:pt idx="5">
                  <c:v>44291</c:v>
                </c:pt>
                <c:pt idx="6">
                  <c:v>44292</c:v>
                </c:pt>
                <c:pt idx="7">
                  <c:v>44293</c:v>
                </c:pt>
                <c:pt idx="8">
                  <c:v>44294</c:v>
                </c:pt>
                <c:pt idx="9">
                  <c:v>44295</c:v>
                </c:pt>
                <c:pt idx="10">
                  <c:v>44296</c:v>
                </c:pt>
                <c:pt idx="11">
                  <c:v>44297</c:v>
                </c:pt>
                <c:pt idx="12">
                  <c:v>44298</c:v>
                </c:pt>
                <c:pt idx="13">
                  <c:v>44299</c:v>
                </c:pt>
                <c:pt idx="14">
                  <c:v>44300</c:v>
                </c:pt>
                <c:pt idx="15">
                  <c:v>44301</c:v>
                </c:pt>
                <c:pt idx="16">
                  <c:v>44302</c:v>
                </c:pt>
                <c:pt idx="17">
                  <c:v>44303</c:v>
                </c:pt>
                <c:pt idx="18">
                  <c:v>44304</c:v>
                </c:pt>
                <c:pt idx="19">
                  <c:v>44305</c:v>
                </c:pt>
                <c:pt idx="20">
                  <c:v>44306</c:v>
                </c:pt>
                <c:pt idx="21">
                  <c:v>44307</c:v>
                </c:pt>
                <c:pt idx="22">
                  <c:v>44308</c:v>
                </c:pt>
                <c:pt idx="23">
                  <c:v>44309</c:v>
                </c:pt>
                <c:pt idx="24">
                  <c:v>44310</c:v>
                </c:pt>
                <c:pt idx="25">
                  <c:v>44311</c:v>
                </c:pt>
                <c:pt idx="26">
                  <c:v>44312</c:v>
                </c:pt>
                <c:pt idx="27">
                  <c:v>44313</c:v>
                </c:pt>
                <c:pt idx="28">
                  <c:v>44314</c:v>
                </c:pt>
                <c:pt idx="29">
                  <c:v>44315</c:v>
                </c:pt>
                <c:pt idx="30">
                  <c:v>44316</c:v>
                </c:pt>
                <c:pt idx="31">
                  <c:v>44317</c:v>
                </c:pt>
                <c:pt idx="32">
                  <c:v>44318</c:v>
                </c:pt>
                <c:pt idx="33">
                  <c:v>44319</c:v>
                </c:pt>
                <c:pt idx="34">
                  <c:v>44320</c:v>
                </c:pt>
                <c:pt idx="35">
                  <c:v>44321</c:v>
                </c:pt>
                <c:pt idx="36">
                  <c:v>44322</c:v>
                </c:pt>
                <c:pt idx="37">
                  <c:v>44323</c:v>
                </c:pt>
                <c:pt idx="38">
                  <c:v>44324</c:v>
                </c:pt>
                <c:pt idx="39">
                  <c:v>44325</c:v>
                </c:pt>
                <c:pt idx="40">
                  <c:v>44326</c:v>
                </c:pt>
                <c:pt idx="41">
                  <c:v>44327</c:v>
                </c:pt>
                <c:pt idx="42">
                  <c:v>44328</c:v>
                </c:pt>
                <c:pt idx="43">
                  <c:v>44329</c:v>
                </c:pt>
                <c:pt idx="44">
                  <c:v>44330</c:v>
                </c:pt>
                <c:pt idx="45">
                  <c:v>44331</c:v>
                </c:pt>
                <c:pt idx="46">
                  <c:v>44332</c:v>
                </c:pt>
                <c:pt idx="47">
                  <c:v>44333</c:v>
                </c:pt>
                <c:pt idx="48">
                  <c:v>44334</c:v>
                </c:pt>
                <c:pt idx="49">
                  <c:v>44335</c:v>
                </c:pt>
                <c:pt idx="50">
                  <c:v>44336</c:v>
                </c:pt>
                <c:pt idx="51">
                  <c:v>44337</c:v>
                </c:pt>
                <c:pt idx="52">
                  <c:v>44338</c:v>
                </c:pt>
                <c:pt idx="53">
                  <c:v>44339</c:v>
                </c:pt>
                <c:pt idx="54">
                  <c:v>44340</c:v>
                </c:pt>
                <c:pt idx="55">
                  <c:v>44341</c:v>
                </c:pt>
                <c:pt idx="56">
                  <c:v>44342</c:v>
                </c:pt>
                <c:pt idx="57">
                  <c:v>44343</c:v>
                </c:pt>
                <c:pt idx="58">
                  <c:v>44344</c:v>
                </c:pt>
                <c:pt idx="59">
                  <c:v>44345</c:v>
                </c:pt>
                <c:pt idx="60">
                  <c:v>44346</c:v>
                </c:pt>
                <c:pt idx="61">
                  <c:v>44347</c:v>
                </c:pt>
                <c:pt idx="62">
                  <c:v>44348</c:v>
                </c:pt>
                <c:pt idx="63">
                  <c:v>44349</c:v>
                </c:pt>
                <c:pt idx="64">
                  <c:v>44350</c:v>
                </c:pt>
                <c:pt idx="65">
                  <c:v>44351</c:v>
                </c:pt>
                <c:pt idx="66">
                  <c:v>44352</c:v>
                </c:pt>
                <c:pt idx="67">
                  <c:v>44353</c:v>
                </c:pt>
                <c:pt idx="68">
                  <c:v>44354</c:v>
                </c:pt>
                <c:pt idx="69">
                  <c:v>44355</c:v>
                </c:pt>
                <c:pt idx="70">
                  <c:v>44356</c:v>
                </c:pt>
                <c:pt idx="71">
                  <c:v>44357</c:v>
                </c:pt>
                <c:pt idx="72">
                  <c:v>44358</c:v>
                </c:pt>
                <c:pt idx="73">
                  <c:v>44359</c:v>
                </c:pt>
                <c:pt idx="74">
                  <c:v>44361</c:v>
                </c:pt>
                <c:pt idx="75">
                  <c:v>44362</c:v>
                </c:pt>
                <c:pt idx="76">
                  <c:v>44363</c:v>
                </c:pt>
                <c:pt idx="77">
                  <c:v>44364</c:v>
                </c:pt>
                <c:pt idx="78">
                  <c:v>44365</c:v>
                </c:pt>
                <c:pt idx="79">
                  <c:v>44367</c:v>
                </c:pt>
                <c:pt idx="80">
                  <c:v>44368</c:v>
                </c:pt>
                <c:pt idx="81">
                  <c:v>44369</c:v>
                </c:pt>
                <c:pt idx="82">
                  <c:v>44370</c:v>
                </c:pt>
                <c:pt idx="83">
                  <c:v>44371</c:v>
                </c:pt>
                <c:pt idx="84">
                  <c:v>44372</c:v>
                </c:pt>
                <c:pt idx="85">
                  <c:v>44373</c:v>
                </c:pt>
                <c:pt idx="86">
                  <c:v>44375</c:v>
                </c:pt>
                <c:pt idx="87">
                  <c:v>44376</c:v>
                </c:pt>
                <c:pt idx="88">
                  <c:v>44377</c:v>
                </c:pt>
                <c:pt idx="89">
                  <c:v>44379</c:v>
                </c:pt>
                <c:pt idx="90">
                  <c:v>44380</c:v>
                </c:pt>
              </c:numCache>
            </c:numRef>
          </c:cat>
          <c:val>
            <c:numRef>
              <c:f>Sheet1!$B$2:$B$94</c:f>
              <c:numCache>
                <c:formatCode>General</c:formatCode>
                <c:ptCount val="93"/>
                <c:pt idx="0">
                  <c:v>213</c:v>
                </c:pt>
                <c:pt idx="1">
                  <c:v>184</c:v>
                </c:pt>
                <c:pt idx="2">
                  <c:v>127</c:v>
                </c:pt>
                <c:pt idx="3">
                  <c:v>80</c:v>
                </c:pt>
                <c:pt idx="4">
                  <c:v>67</c:v>
                </c:pt>
                <c:pt idx="5">
                  <c:v>59</c:v>
                </c:pt>
                <c:pt idx="6">
                  <c:v>202</c:v>
                </c:pt>
                <c:pt idx="7">
                  <c:v>202</c:v>
                </c:pt>
                <c:pt idx="8">
                  <c:v>137</c:v>
                </c:pt>
                <c:pt idx="9">
                  <c:v>126</c:v>
                </c:pt>
                <c:pt idx="10">
                  <c:v>70</c:v>
                </c:pt>
                <c:pt idx="11">
                  <c:v>38</c:v>
                </c:pt>
                <c:pt idx="12">
                  <c:v>131</c:v>
                </c:pt>
                <c:pt idx="13">
                  <c:v>193</c:v>
                </c:pt>
                <c:pt idx="14">
                  <c:v>117</c:v>
                </c:pt>
                <c:pt idx="15">
                  <c:v>104</c:v>
                </c:pt>
                <c:pt idx="16">
                  <c:v>143</c:v>
                </c:pt>
                <c:pt idx="17">
                  <c:v>61</c:v>
                </c:pt>
                <c:pt idx="18">
                  <c:v>29</c:v>
                </c:pt>
                <c:pt idx="19">
                  <c:v>124</c:v>
                </c:pt>
                <c:pt idx="20">
                  <c:v>130</c:v>
                </c:pt>
                <c:pt idx="21">
                  <c:v>89</c:v>
                </c:pt>
                <c:pt idx="22">
                  <c:v>72</c:v>
                </c:pt>
                <c:pt idx="23">
                  <c:v>112</c:v>
                </c:pt>
                <c:pt idx="24">
                  <c:v>45</c:v>
                </c:pt>
                <c:pt idx="25">
                  <c:v>41</c:v>
                </c:pt>
                <c:pt idx="26">
                  <c:v>87</c:v>
                </c:pt>
                <c:pt idx="27">
                  <c:v>104</c:v>
                </c:pt>
                <c:pt idx="28">
                  <c:v>98</c:v>
                </c:pt>
                <c:pt idx="29">
                  <c:v>82</c:v>
                </c:pt>
                <c:pt idx="30">
                  <c:v>79</c:v>
                </c:pt>
                <c:pt idx="31">
                  <c:v>47</c:v>
                </c:pt>
                <c:pt idx="32">
                  <c:v>21</c:v>
                </c:pt>
                <c:pt idx="33">
                  <c:v>71</c:v>
                </c:pt>
                <c:pt idx="34">
                  <c:v>99</c:v>
                </c:pt>
                <c:pt idx="35">
                  <c:v>70</c:v>
                </c:pt>
                <c:pt idx="36">
                  <c:v>80</c:v>
                </c:pt>
                <c:pt idx="37">
                  <c:v>72</c:v>
                </c:pt>
                <c:pt idx="38">
                  <c:v>23</c:v>
                </c:pt>
                <c:pt idx="39">
                  <c:v>10</c:v>
                </c:pt>
                <c:pt idx="40">
                  <c:v>67</c:v>
                </c:pt>
                <c:pt idx="41">
                  <c:v>76</c:v>
                </c:pt>
                <c:pt idx="42">
                  <c:v>54</c:v>
                </c:pt>
                <c:pt idx="43">
                  <c:v>51</c:v>
                </c:pt>
                <c:pt idx="44">
                  <c:v>48</c:v>
                </c:pt>
                <c:pt idx="45">
                  <c:v>26</c:v>
                </c:pt>
                <c:pt idx="46">
                  <c:v>19</c:v>
                </c:pt>
                <c:pt idx="47">
                  <c:v>46</c:v>
                </c:pt>
                <c:pt idx="48">
                  <c:v>54</c:v>
                </c:pt>
                <c:pt idx="49">
                  <c:v>41</c:v>
                </c:pt>
                <c:pt idx="50">
                  <c:v>31</c:v>
                </c:pt>
                <c:pt idx="51">
                  <c:v>23</c:v>
                </c:pt>
                <c:pt idx="52">
                  <c:v>12</c:v>
                </c:pt>
                <c:pt idx="53">
                  <c:v>10</c:v>
                </c:pt>
                <c:pt idx="54">
                  <c:v>40</c:v>
                </c:pt>
                <c:pt idx="55">
                  <c:v>20</c:v>
                </c:pt>
                <c:pt idx="56">
                  <c:v>24</c:v>
                </c:pt>
                <c:pt idx="57">
                  <c:v>17</c:v>
                </c:pt>
                <c:pt idx="58">
                  <c:v>16</c:v>
                </c:pt>
                <c:pt idx="59">
                  <c:v>9</c:v>
                </c:pt>
                <c:pt idx="60">
                  <c:v>7</c:v>
                </c:pt>
                <c:pt idx="61">
                  <c:v>19</c:v>
                </c:pt>
                <c:pt idx="62">
                  <c:v>18</c:v>
                </c:pt>
                <c:pt idx="63">
                  <c:v>12</c:v>
                </c:pt>
                <c:pt idx="64">
                  <c:v>18</c:v>
                </c:pt>
                <c:pt idx="65">
                  <c:v>12</c:v>
                </c:pt>
                <c:pt idx="66">
                  <c:v>5</c:v>
                </c:pt>
                <c:pt idx="67">
                  <c:v>4</c:v>
                </c:pt>
                <c:pt idx="68">
                  <c:v>7</c:v>
                </c:pt>
                <c:pt idx="69">
                  <c:v>7</c:v>
                </c:pt>
                <c:pt idx="70">
                  <c:v>11</c:v>
                </c:pt>
                <c:pt idx="71">
                  <c:v>10</c:v>
                </c:pt>
                <c:pt idx="72">
                  <c:v>5</c:v>
                </c:pt>
                <c:pt idx="73">
                  <c:v>1</c:v>
                </c:pt>
                <c:pt idx="74">
                  <c:v>4</c:v>
                </c:pt>
                <c:pt idx="75">
                  <c:v>5</c:v>
                </c:pt>
                <c:pt idx="76">
                  <c:v>3</c:v>
                </c:pt>
                <c:pt idx="77">
                  <c:v>6</c:v>
                </c:pt>
                <c:pt idx="78">
                  <c:v>1</c:v>
                </c:pt>
                <c:pt idx="79">
                  <c:v>2</c:v>
                </c:pt>
                <c:pt idx="80">
                  <c:v>1</c:v>
                </c:pt>
                <c:pt idx="81">
                  <c:v>5</c:v>
                </c:pt>
                <c:pt idx="82">
                  <c:v>1</c:v>
                </c:pt>
                <c:pt idx="83">
                  <c:v>5</c:v>
                </c:pt>
                <c:pt idx="84">
                  <c:v>6</c:v>
                </c:pt>
                <c:pt idx="85">
                  <c:v>3</c:v>
                </c:pt>
                <c:pt idx="86">
                  <c:v>2</c:v>
                </c:pt>
                <c:pt idx="87">
                  <c:v>2</c:v>
                </c:pt>
                <c:pt idx="88">
                  <c:v>5</c:v>
                </c:pt>
                <c:pt idx="89">
                  <c:v>4</c:v>
                </c:pt>
                <c:pt idx="90">
                  <c:v>5</c:v>
                </c:pt>
              </c:numCache>
            </c:numRef>
          </c:val>
          <c:extLst>
            <c:ext xmlns:c16="http://schemas.microsoft.com/office/drawing/2014/chart" uri="{C3380CC4-5D6E-409C-BE32-E72D297353CC}">
              <c16:uniqueId val="{00000000-BD9B-4FBB-A2AC-E8BB2DFAE1ED}"/>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2"/>
        <c:majorTimeUnit val="days"/>
      </c:dateAx>
      <c:valAx>
        <c:axId val="419321824"/>
        <c:scaling>
          <c:orientation val="minMax"/>
          <c:max val="500"/>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6097904626E-2"/>
          <c:y val="0.11216137656970669"/>
          <c:w val="0.91692139603581668"/>
          <c:h val="0.71344666460445894"/>
        </c:manualLayout>
      </c:layout>
      <c:barChart>
        <c:barDir val="col"/>
        <c:grouping val="clustered"/>
        <c:varyColors val="0"/>
        <c:ser>
          <c:idx val="0"/>
          <c:order val="0"/>
          <c:tx>
            <c:strRef>
              <c:f>Sheet1!$B$1</c:f>
              <c:strCache>
                <c:ptCount val="1"/>
                <c:pt idx="0">
                  <c:v>Denní počet případů</c:v>
                </c:pt>
              </c:strCache>
            </c:strRef>
          </c:tx>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Sheet1!$A$2:$A$96</c:f>
              <c:numCache>
                <c:formatCode>m/d/yyyy</c:formatCode>
                <c:ptCount val="95"/>
                <c:pt idx="0">
                  <c:v>44286</c:v>
                </c:pt>
                <c:pt idx="1">
                  <c:v>44287</c:v>
                </c:pt>
                <c:pt idx="2">
                  <c:v>44288</c:v>
                </c:pt>
                <c:pt idx="3">
                  <c:v>44289</c:v>
                </c:pt>
                <c:pt idx="4">
                  <c:v>44290</c:v>
                </c:pt>
                <c:pt idx="5">
                  <c:v>44291</c:v>
                </c:pt>
                <c:pt idx="6">
                  <c:v>44292</c:v>
                </c:pt>
                <c:pt idx="7">
                  <c:v>44293</c:v>
                </c:pt>
                <c:pt idx="8">
                  <c:v>44294</c:v>
                </c:pt>
                <c:pt idx="9">
                  <c:v>44295</c:v>
                </c:pt>
                <c:pt idx="10">
                  <c:v>44296</c:v>
                </c:pt>
                <c:pt idx="11">
                  <c:v>44297</c:v>
                </c:pt>
                <c:pt idx="12">
                  <c:v>44298</c:v>
                </c:pt>
                <c:pt idx="13">
                  <c:v>44299</c:v>
                </c:pt>
                <c:pt idx="14">
                  <c:v>44300</c:v>
                </c:pt>
                <c:pt idx="15">
                  <c:v>44301</c:v>
                </c:pt>
                <c:pt idx="16">
                  <c:v>44302</c:v>
                </c:pt>
                <c:pt idx="17">
                  <c:v>44303</c:v>
                </c:pt>
                <c:pt idx="18">
                  <c:v>44304</c:v>
                </c:pt>
                <c:pt idx="19">
                  <c:v>44305</c:v>
                </c:pt>
                <c:pt idx="20">
                  <c:v>44306</c:v>
                </c:pt>
                <c:pt idx="21">
                  <c:v>44307</c:v>
                </c:pt>
                <c:pt idx="22">
                  <c:v>44308</c:v>
                </c:pt>
                <c:pt idx="23">
                  <c:v>44309</c:v>
                </c:pt>
                <c:pt idx="24">
                  <c:v>44310</c:v>
                </c:pt>
                <c:pt idx="25">
                  <c:v>44311</c:v>
                </c:pt>
                <c:pt idx="26">
                  <c:v>44312</c:v>
                </c:pt>
                <c:pt idx="27">
                  <c:v>44313</c:v>
                </c:pt>
                <c:pt idx="28">
                  <c:v>44314</c:v>
                </c:pt>
                <c:pt idx="29">
                  <c:v>44315</c:v>
                </c:pt>
                <c:pt idx="30">
                  <c:v>44316</c:v>
                </c:pt>
                <c:pt idx="31">
                  <c:v>44317</c:v>
                </c:pt>
                <c:pt idx="32">
                  <c:v>44318</c:v>
                </c:pt>
                <c:pt idx="33">
                  <c:v>44319</c:v>
                </c:pt>
                <c:pt idx="34">
                  <c:v>44320</c:v>
                </c:pt>
                <c:pt idx="35">
                  <c:v>44321</c:v>
                </c:pt>
                <c:pt idx="36">
                  <c:v>44322</c:v>
                </c:pt>
                <c:pt idx="37">
                  <c:v>44323</c:v>
                </c:pt>
                <c:pt idx="38">
                  <c:v>44324</c:v>
                </c:pt>
                <c:pt idx="39">
                  <c:v>44325</c:v>
                </c:pt>
                <c:pt idx="40">
                  <c:v>44326</c:v>
                </c:pt>
                <c:pt idx="41">
                  <c:v>44327</c:v>
                </c:pt>
                <c:pt idx="42">
                  <c:v>44328</c:v>
                </c:pt>
                <c:pt idx="43">
                  <c:v>44329</c:v>
                </c:pt>
                <c:pt idx="44">
                  <c:v>44330</c:v>
                </c:pt>
                <c:pt idx="45">
                  <c:v>44331</c:v>
                </c:pt>
                <c:pt idx="46">
                  <c:v>44332</c:v>
                </c:pt>
                <c:pt idx="47">
                  <c:v>44333</c:v>
                </c:pt>
                <c:pt idx="48">
                  <c:v>44334</c:v>
                </c:pt>
                <c:pt idx="49">
                  <c:v>44335</c:v>
                </c:pt>
                <c:pt idx="50">
                  <c:v>44336</c:v>
                </c:pt>
                <c:pt idx="51">
                  <c:v>44337</c:v>
                </c:pt>
                <c:pt idx="52">
                  <c:v>44338</c:v>
                </c:pt>
                <c:pt idx="53">
                  <c:v>44339</c:v>
                </c:pt>
                <c:pt idx="54">
                  <c:v>44340</c:v>
                </c:pt>
                <c:pt idx="55">
                  <c:v>44341</c:v>
                </c:pt>
                <c:pt idx="56">
                  <c:v>44342</c:v>
                </c:pt>
                <c:pt idx="57">
                  <c:v>44343</c:v>
                </c:pt>
                <c:pt idx="58">
                  <c:v>44344</c:v>
                </c:pt>
                <c:pt idx="59">
                  <c:v>44345</c:v>
                </c:pt>
                <c:pt idx="60">
                  <c:v>44346</c:v>
                </c:pt>
                <c:pt idx="61">
                  <c:v>44347</c:v>
                </c:pt>
                <c:pt idx="62">
                  <c:v>44348</c:v>
                </c:pt>
                <c:pt idx="63">
                  <c:v>44349</c:v>
                </c:pt>
                <c:pt idx="64">
                  <c:v>44350</c:v>
                </c:pt>
                <c:pt idx="65">
                  <c:v>44351</c:v>
                </c:pt>
                <c:pt idx="66">
                  <c:v>44352</c:v>
                </c:pt>
                <c:pt idx="67">
                  <c:v>44353</c:v>
                </c:pt>
                <c:pt idx="68">
                  <c:v>44354</c:v>
                </c:pt>
                <c:pt idx="69">
                  <c:v>44355</c:v>
                </c:pt>
                <c:pt idx="70">
                  <c:v>44356</c:v>
                </c:pt>
                <c:pt idx="71">
                  <c:v>44357</c:v>
                </c:pt>
                <c:pt idx="72">
                  <c:v>44358</c:v>
                </c:pt>
                <c:pt idx="73">
                  <c:v>44359</c:v>
                </c:pt>
                <c:pt idx="74">
                  <c:v>44360</c:v>
                </c:pt>
                <c:pt idx="75">
                  <c:v>44361</c:v>
                </c:pt>
                <c:pt idx="76">
                  <c:v>44362</c:v>
                </c:pt>
                <c:pt idx="77">
                  <c:v>44363</c:v>
                </c:pt>
                <c:pt idx="78">
                  <c:v>44364</c:v>
                </c:pt>
                <c:pt idx="79">
                  <c:v>44365</c:v>
                </c:pt>
                <c:pt idx="80">
                  <c:v>44366</c:v>
                </c:pt>
                <c:pt idx="81">
                  <c:v>44367</c:v>
                </c:pt>
                <c:pt idx="82">
                  <c:v>44368</c:v>
                </c:pt>
                <c:pt idx="83">
                  <c:v>44369</c:v>
                </c:pt>
                <c:pt idx="84">
                  <c:v>44370</c:v>
                </c:pt>
                <c:pt idx="85">
                  <c:v>44371</c:v>
                </c:pt>
                <c:pt idx="86">
                  <c:v>44372</c:v>
                </c:pt>
                <c:pt idx="87">
                  <c:v>44373</c:v>
                </c:pt>
                <c:pt idx="88">
                  <c:v>44374</c:v>
                </c:pt>
                <c:pt idx="89">
                  <c:v>44375</c:v>
                </c:pt>
                <c:pt idx="90">
                  <c:v>44376</c:v>
                </c:pt>
                <c:pt idx="91">
                  <c:v>44377</c:v>
                </c:pt>
                <c:pt idx="92">
                  <c:v>44378</c:v>
                </c:pt>
                <c:pt idx="93">
                  <c:v>44379</c:v>
                </c:pt>
                <c:pt idx="94">
                  <c:v>44380</c:v>
                </c:pt>
              </c:numCache>
            </c:numRef>
          </c:cat>
          <c:val>
            <c:numRef>
              <c:f>Sheet1!$B$2:$B$96</c:f>
              <c:numCache>
                <c:formatCode>General</c:formatCode>
                <c:ptCount val="95"/>
                <c:pt idx="0">
                  <c:v>389</c:v>
                </c:pt>
                <c:pt idx="1">
                  <c:v>307</c:v>
                </c:pt>
                <c:pt idx="2">
                  <c:v>227</c:v>
                </c:pt>
                <c:pt idx="3">
                  <c:v>113</c:v>
                </c:pt>
                <c:pt idx="4">
                  <c:v>127</c:v>
                </c:pt>
                <c:pt idx="5">
                  <c:v>99</c:v>
                </c:pt>
                <c:pt idx="6">
                  <c:v>336</c:v>
                </c:pt>
                <c:pt idx="7">
                  <c:v>370</c:v>
                </c:pt>
                <c:pt idx="8">
                  <c:v>268</c:v>
                </c:pt>
                <c:pt idx="9">
                  <c:v>259</c:v>
                </c:pt>
                <c:pt idx="10">
                  <c:v>132</c:v>
                </c:pt>
                <c:pt idx="11">
                  <c:v>65</c:v>
                </c:pt>
                <c:pt idx="12">
                  <c:v>326</c:v>
                </c:pt>
                <c:pt idx="13">
                  <c:v>387</c:v>
                </c:pt>
                <c:pt idx="14">
                  <c:v>252</c:v>
                </c:pt>
                <c:pt idx="15">
                  <c:v>236</c:v>
                </c:pt>
                <c:pt idx="16">
                  <c:v>214</c:v>
                </c:pt>
                <c:pt idx="17">
                  <c:v>113</c:v>
                </c:pt>
                <c:pt idx="18">
                  <c:v>63</c:v>
                </c:pt>
                <c:pt idx="19">
                  <c:v>280</c:v>
                </c:pt>
                <c:pt idx="20">
                  <c:v>293</c:v>
                </c:pt>
                <c:pt idx="21">
                  <c:v>218</c:v>
                </c:pt>
                <c:pt idx="22">
                  <c:v>215</c:v>
                </c:pt>
                <c:pt idx="23">
                  <c:v>197</c:v>
                </c:pt>
                <c:pt idx="24">
                  <c:v>115</c:v>
                </c:pt>
                <c:pt idx="25">
                  <c:v>81</c:v>
                </c:pt>
                <c:pt idx="26">
                  <c:v>208</c:v>
                </c:pt>
                <c:pt idx="27">
                  <c:v>290</c:v>
                </c:pt>
                <c:pt idx="28">
                  <c:v>188</c:v>
                </c:pt>
                <c:pt idx="29">
                  <c:v>154</c:v>
                </c:pt>
                <c:pt idx="30">
                  <c:v>175</c:v>
                </c:pt>
                <c:pt idx="31">
                  <c:v>79</c:v>
                </c:pt>
                <c:pt idx="32">
                  <c:v>47</c:v>
                </c:pt>
                <c:pt idx="33">
                  <c:v>214</c:v>
                </c:pt>
                <c:pt idx="34">
                  <c:v>208</c:v>
                </c:pt>
                <c:pt idx="35">
                  <c:v>147</c:v>
                </c:pt>
                <c:pt idx="36">
                  <c:v>128</c:v>
                </c:pt>
                <c:pt idx="37">
                  <c:v>138</c:v>
                </c:pt>
                <c:pt idx="38">
                  <c:v>65</c:v>
                </c:pt>
                <c:pt idx="39">
                  <c:v>40</c:v>
                </c:pt>
                <c:pt idx="40">
                  <c:v>128</c:v>
                </c:pt>
                <c:pt idx="41">
                  <c:v>129</c:v>
                </c:pt>
                <c:pt idx="42">
                  <c:v>93</c:v>
                </c:pt>
                <c:pt idx="43">
                  <c:v>85</c:v>
                </c:pt>
                <c:pt idx="44">
                  <c:v>75</c:v>
                </c:pt>
                <c:pt idx="45">
                  <c:v>65</c:v>
                </c:pt>
                <c:pt idx="46">
                  <c:v>27</c:v>
                </c:pt>
                <c:pt idx="47">
                  <c:v>135</c:v>
                </c:pt>
                <c:pt idx="48">
                  <c:v>129</c:v>
                </c:pt>
                <c:pt idx="49">
                  <c:v>70</c:v>
                </c:pt>
                <c:pt idx="50">
                  <c:v>56</c:v>
                </c:pt>
                <c:pt idx="51">
                  <c:v>57</c:v>
                </c:pt>
                <c:pt idx="52">
                  <c:v>33</c:v>
                </c:pt>
                <c:pt idx="53">
                  <c:v>28</c:v>
                </c:pt>
                <c:pt idx="54">
                  <c:v>89</c:v>
                </c:pt>
                <c:pt idx="55">
                  <c:v>81</c:v>
                </c:pt>
                <c:pt idx="56">
                  <c:v>47</c:v>
                </c:pt>
                <c:pt idx="57">
                  <c:v>44</c:v>
                </c:pt>
                <c:pt idx="58">
                  <c:v>47</c:v>
                </c:pt>
                <c:pt idx="59">
                  <c:v>29</c:v>
                </c:pt>
                <c:pt idx="60">
                  <c:v>14</c:v>
                </c:pt>
                <c:pt idx="61">
                  <c:v>64</c:v>
                </c:pt>
                <c:pt idx="62">
                  <c:v>55</c:v>
                </c:pt>
                <c:pt idx="63">
                  <c:v>41</c:v>
                </c:pt>
                <c:pt idx="64">
                  <c:v>35</c:v>
                </c:pt>
                <c:pt idx="65">
                  <c:v>27</c:v>
                </c:pt>
                <c:pt idx="66">
                  <c:v>8</c:v>
                </c:pt>
                <c:pt idx="67">
                  <c:v>10</c:v>
                </c:pt>
                <c:pt idx="68">
                  <c:v>31</c:v>
                </c:pt>
                <c:pt idx="69">
                  <c:v>41</c:v>
                </c:pt>
                <c:pt idx="70">
                  <c:v>18</c:v>
                </c:pt>
                <c:pt idx="71">
                  <c:v>9</c:v>
                </c:pt>
                <c:pt idx="72">
                  <c:v>13</c:v>
                </c:pt>
                <c:pt idx="73">
                  <c:v>8</c:v>
                </c:pt>
                <c:pt idx="74">
                  <c:v>4</c:v>
                </c:pt>
                <c:pt idx="75">
                  <c:v>15</c:v>
                </c:pt>
                <c:pt idx="76">
                  <c:v>24</c:v>
                </c:pt>
                <c:pt idx="77">
                  <c:v>5</c:v>
                </c:pt>
                <c:pt idx="78">
                  <c:v>14</c:v>
                </c:pt>
                <c:pt idx="79">
                  <c:v>5</c:v>
                </c:pt>
                <c:pt idx="80">
                  <c:v>1</c:v>
                </c:pt>
                <c:pt idx="81">
                  <c:v>9</c:v>
                </c:pt>
                <c:pt idx="82">
                  <c:v>9</c:v>
                </c:pt>
                <c:pt idx="83">
                  <c:v>8</c:v>
                </c:pt>
                <c:pt idx="84">
                  <c:v>5</c:v>
                </c:pt>
                <c:pt idx="85">
                  <c:v>6</c:v>
                </c:pt>
                <c:pt idx="86">
                  <c:v>9</c:v>
                </c:pt>
                <c:pt idx="87">
                  <c:v>3</c:v>
                </c:pt>
                <c:pt idx="88">
                  <c:v>2</c:v>
                </c:pt>
                <c:pt idx="89">
                  <c:v>9</c:v>
                </c:pt>
                <c:pt idx="90">
                  <c:v>9</c:v>
                </c:pt>
                <c:pt idx="91">
                  <c:v>5</c:v>
                </c:pt>
                <c:pt idx="92">
                  <c:v>10</c:v>
                </c:pt>
                <c:pt idx="93">
                  <c:v>7</c:v>
                </c:pt>
                <c:pt idx="94">
                  <c:v>10</c:v>
                </c:pt>
              </c:numCache>
            </c:numRef>
          </c:val>
          <c:extLst>
            <c:ext xmlns:c16="http://schemas.microsoft.com/office/drawing/2014/chart" uri="{C3380CC4-5D6E-409C-BE32-E72D297353CC}">
              <c16:uniqueId val="{00000000-BD9B-4FBB-A2AC-E8BB2DFAE1ED}"/>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2"/>
        <c:majorTimeUnit val="days"/>
      </c:dateAx>
      <c:valAx>
        <c:axId val="419321824"/>
        <c:scaling>
          <c:orientation val="minMax"/>
          <c:max val="1000"/>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6097904626E-2"/>
          <c:y val="0.11216137656970669"/>
          <c:w val="0.91692139603581668"/>
          <c:h val="0.71344666460445894"/>
        </c:manualLayout>
      </c:layout>
      <c:barChart>
        <c:barDir val="col"/>
        <c:grouping val="clustered"/>
        <c:varyColors val="0"/>
        <c:ser>
          <c:idx val="0"/>
          <c:order val="0"/>
          <c:tx>
            <c:strRef>
              <c:f>Sheet1!$B$1</c:f>
              <c:strCache>
                <c:ptCount val="1"/>
                <c:pt idx="0">
                  <c:v>Denní počet případů</c:v>
                </c:pt>
              </c:strCache>
            </c:strRef>
          </c:tx>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Sheet1!$A$2:$A$96</c:f>
              <c:numCache>
                <c:formatCode>m/d/yyyy</c:formatCode>
                <c:ptCount val="95"/>
                <c:pt idx="0">
                  <c:v>44286</c:v>
                </c:pt>
                <c:pt idx="1">
                  <c:v>44287</c:v>
                </c:pt>
                <c:pt idx="2">
                  <c:v>44288</c:v>
                </c:pt>
                <c:pt idx="3">
                  <c:v>44289</c:v>
                </c:pt>
                <c:pt idx="4">
                  <c:v>44290</c:v>
                </c:pt>
                <c:pt idx="5">
                  <c:v>44291</c:v>
                </c:pt>
                <c:pt idx="6">
                  <c:v>44292</c:v>
                </c:pt>
                <c:pt idx="7">
                  <c:v>44293</c:v>
                </c:pt>
                <c:pt idx="8">
                  <c:v>44294</c:v>
                </c:pt>
                <c:pt idx="9">
                  <c:v>44295</c:v>
                </c:pt>
                <c:pt idx="10">
                  <c:v>44296</c:v>
                </c:pt>
                <c:pt idx="11">
                  <c:v>44297</c:v>
                </c:pt>
                <c:pt idx="12">
                  <c:v>44298</c:v>
                </c:pt>
                <c:pt idx="13">
                  <c:v>44299</c:v>
                </c:pt>
                <c:pt idx="14">
                  <c:v>44300</c:v>
                </c:pt>
                <c:pt idx="15">
                  <c:v>44301</c:v>
                </c:pt>
                <c:pt idx="16">
                  <c:v>44302</c:v>
                </c:pt>
                <c:pt idx="17">
                  <c:v>44303</c:v>
                </c:pt>
                <c:pt idx="18">
                  <c:v>44304</c:v>
                </c:pt>
                <c:pt idx="19">
                  <c:v>44305</c:v>
                </c:pt>
                <c:pt idx="20">
                  <c:v>44306</c:v>
                </c:pt>
                <c:pt idx="21">
                  <c:v>44307</c:v>
                </c:pt>
                <c:pt idx="22">
                  <c:v>44308</c:v>
                </c:pt>
                <c:pt idx="23">
                  <c:v>44309</c:v>
                </c:pt>
                <c:pt idx="24">
                  <c:v>44310</c:v>
                </c:pt>
                <c:pt idx="25">
                  <c:v>44311</c:v>
                </c:pt>
                <c:pt idx="26">
                  <c:v>44312</c:v>
                </c:pt>
                <c:pt idx="27">
                  <c:v>44313</c:v>
                </c:pt>
                <c:pt idx="28">
                  <c:v>44314</c:v>
                </c:pt>
                <c:pt idx="29">
                  <c:v>44315</c:v>
                </c:pt>
                <c:pt idx="30">
                  <c:v>44316</c:v>
                </c:pt>
                <c:pt idx="31">
                  <c:v>44317</c:v>
                </c:pt>
                <c:pt idx="32">
                  <c:v>44318</c:v>
                </c:pt>
                <c:pt idx="33">
                  <c:v>44319</c:v>
                </c:pt>
                <c:pt idx="34">
                  <c:v>44320</c:v>
                </c:pt>
                <c:pt idx="35">
                  <c:v>44321</c:v>
                </c:pt>
                <c:pt idx="36">
                  <c:v>44322</c:v>
                </c:pt>
                <c:pt idx="37">
                  <c:v>44323</c:v>
                </c:pt>
                <c:pt idx="38">
                  <c:v>44324</c:v>
                </c:pt>
                <c:pt idx="39">
                  <c:v>44325</c:v>
                </c:pt>
                <c:pt idx="40">
                  <c:v>44326</c:v>
                </c:pt>
                <c:pt idx="41">
                  <c:v>44327</c:v>
                </c:pt>
                <c:pt idx="42">
                  <c:v>44328</c:v>
                </c:pt>
                <c:pt idx="43">
                  <c:v>44329</c:v>
                </c:pt>
                <c:pt idx="44">
                  <c:v>44330</c:v>
                </c:pt>
                <c:pt idx="45">
                  <c:v>44331</c:v>
                </c:pt>
                <c:pt idx="46">
                  <c:v>44332</c:v>
                </c:pt>
                <c:pt idx="47">
                  <c:v>44333</c:v>
                </c:pt>
                <c:pt idx="48">
                  <c:v>44334</c:v>
                </c:pt>
                <c:pt idx="49">
                  <c:v>44335</c:v>
                </c:pt>
                <c:pt idx="50">
                  <c:v>44336</c:v>
                </c:pt>
                <c:pt idx="51">
                  <c:v>44337</c:v>
                </c:pt>
                <c:pt idx="52">
                  <c:v>44338</c:v>
                </c:pt>
                <c:pt idx="53">
                  <c:v>44339</c:v>
                </c:pt>
                <c:pt idx="54">
                  <c:v>44340</c:v>
                </c:pt>
                <c:pt idx="55">
                  <c:v>44341</c:v>
                </c:pt>
                <c:pt idx="56">
                  <c:v>44342</c:v>
                </c:pt>
                <c:pt idx="57">
                  <c:v>44343</c:v>
                </c:pt>
                <c:pt idx="58">
                  <c:v>44344</c:v>
                </c:pt>
                <c:pt idx="59">
                  <c:v>44345</c:v>
                </c:pt>
                <c:pt idx="60">
                  <c:v>44346</c:v>
                </c:pt>
                <c:pt idx="61">
                  <c:v>44347</c:v>
                </c:pt>
                <c:pt idx="62">
                  <c:v>44348</c:v>
                </c:pt>
                <c:pt idx="63">
                  <c:v>44349</c:v>
                </c:pt>
                <c:pt idx="64">
                  <c:v>44350</c:v>
                </c:pt>
                <c:pt idx="65">
                  <c:v>44351</c:v>
                </c:pt>
                <c:pt idx="66">
                  <c:v>44352</c:v>
                </c:pt>
                <c:pt idx="67">
                  <c:v>44353</c:v>
                </c:pt>
                <c:pt idx="68">
                  <c:v>44354</c:v>
                </c:pt>
                <c:pt idx="69">
                  <c:v>44355</c:v>
                </c:pt>
                <c:pt idx="70">
                  <c:v>44356</c:v>
                </c:pt>
                <c:pt idx="71">
                  <c:v>44357</c:v>
                </c:pt>
                <c:pt idx="72">
                  <c:v>44358</c:v>
                </c:pt>
                <c:pt idx="73">
                  <c:v>44359</c:v>
                </c:pt>
                <c:pt idx="74">
                  <c:v>44360</c:v>
                </c:pt>
                <c:pt idx="75">
                  <c:v>44361</c:v>
                </c:pt>
                <c:pt idx="76">
                  <c:v>44362</c:v>
                </c:pt>
                <c:pt idx="77">
                  <c:v>44363</c:v>
                </c:pt>
                <c:pt idx="78">
                  <c:v>44364</c:v>
                </c:pt>
                <c:pt idx="79">
                  <c:v>44365</c:v>
                </c:pt>
                <c:pt idx="80">
                  <c:v>44366</c:v>
                </c:pt>
                <c:pt idx="81">
                  <c:v>44367</c:v>
                </c:pt>
                <c:pt idx="82">
                  <c:v>44368</c:v>
                </c:pt>
                <c:pt idx="83">
                  <c:v>44369</c:v>
                </c:pt>
                <c:pt idx="84">
                  <c:v>44370</c:v>
                </c:pt>
                <c:pt idx="85">
                  <c:v>44371</c:v>
                </c:pt>
                <c:pt idx="86">
                  <c:v>44372</c:v>
                </c:pt>
                <c:pt idx="87">
                  <c:v>44373</c:v>
                </c:pt>
                <c:pt idx="88">
                  <c:v>44374</c:v>
                </c:pt>
                <c:pt idx="89">
                  <c:v>44375</c:v>
                </c:pt>
                <c:pt idx="90">
                  <c:v>44376</c:v>
                </c:pt>
                <c:pt idx="91">
                  <c:v>44377</c:v>
                </c:pt>
                <c:pt idx="92">
                  <c:v>44378</c:v>
                </c:pt>
                <c:pt idx="93">
                  <c:v>44379</c:v>
                </c:pt>
                <c:pt idx="94">
                  <c:v>44380</c:v>
                </c:pt>
              </c:numCache>
            </c:numRef>
          </c:cat>
          <c:val>
            <c:numRef>
              <c:f>Sheet1!$B$2:$B$96</c:f>
              <c:numCache>
                <c:formatCode>General</c:formatCode>
                <c:ptCount val="95"/>
                <c:pt idx="0">
                  <c:v>506</c:v>
                </c:pt>
                <c:pt idx="1">
                  <c:v>454</c:v>
                </c:pt>
                <c:pt idx="2">
                  <c:v>309</c:v>
                </c:pt>
                <c:pt idx="3">
                  <c:v>196</c:v>
                </c:pt>
                <c:pt idx="4">
                  <c:v>172</c:v>
                </c:pt>
                <c:pt idx="5">
                  <c:v>106</c:v>
                </c:pt>
                <c:pt idx="6">
                  <c:v>468</c:v>
                </c:pt>
                <c:pt idx="7">
                  <c:v>509</c:v>
                </c:pt>
                <c:pt idx="8">
                  <c:v>368</c:v>
                </c:pt>
                <c:pt idx="9">
                  <c:v>391</c:v>
                </c:pt>
                <c:pt idx="10">
                  <c:v>186</c:v>
                </c:pt>
                <c:pt idx="11">
                  <c:v>94</c:v>
                </c:pt>
                <c:pt idx="12">
                  <c:v>394</c:v>
                </c:pt>
                <c:pt idx="13">
                  <c:v>498</c:v>
                </c:pt>
                <c:pt idx="14">
                  <c:v>314</c:v>
                </c:pt>
                <c:pt idx="15">
                  <c:v>247</c:v>
                </c:pt>
                <c:pt idx="16">
                  <c:v>262</c:v>
                </c:pt>
                <c:pt idx="17">
                  <c:v>143</c:v>
                </c:pt>
                <c:pt idx="18">
                  <c:v>74</c:v>
                </c:pt>
                <c:pt idx="19">
                  <c:v>252</c:v>
                </c:pt>
                <c:pt idx="20">
                  <c:v>289</c:v>
                </c:pt>
                <c:pt idx="21">
                  <c:v>224</c:v>
                </c:pt>
                <c:pt idx="22">
                  <c:v>219</c:v>
                </c:pt>
                <c:pt idx="23">
                  <c:v>238</c:v>
                </c:pt>
                <c:pt idx="24">
                  <c:v>130</c:v>
                </c:pt>
                <c:pt idx="25">
                  <c:v>82</c:v>
                </c:pt>
                <c:pt idx="26">
                  <c:v>223</c:v>
                </c:pt>
                <c:pt idx="27">
                  <c:v>273</c:v>
                </c:pt>
                <c:pt idx="28">
                  <c:v>213</c:v>
                </c:pt>
                <c:pt idx="29">
                  <c:v>180</c:v>
                </c:pt>
                <c:pt idx="30">
                  <c:v>173</c:v>
                </c:pt>
                <c:pt idx="31">
                  <c:v>112</c:v>
                </c:pt>
                <c:pt idx="32">
                  <c:v>33</c:v>
                </c:pt>
                <c:pt idx="33">
                  <c:v>225</c:v>
                </c:pt>
                <c:pt idx="34">
                  <c:v>210</c:v>
                </c:pt>
                <c:pt idx="35">
                  <c:v>151</c:v>
                </c:pt>
                <c:pt idx="36">
                  <c:v>118</c:v>
                </c:pt>
                <c:pt idx="37">
                  <c:v>161</c:v>
                </c:pt>
                <c:pt idx="38">
                  <c:v>64</c:v>
                </c:pt>
                <c:pt idx="39">
                  <c:v>38</c:v>
                </c:pt>
                <c:pt idx="40">
                  <c:v>138</c:v>
                </c:pt>
                <c:pt idx="41">
                  <c:v>130</c:v>
                </c:pt>
                <c:pt idx="42">
                  <c:v>102</c:v>
                </c:pt>
                <c:pt idx="43">
                  <c:v>105</c:v>
                </c:pt>
                <c:pt idx="44">
                  <c:v>96</c:v>
                </c:pt>
                <c:pt idx="45">
                  <c:v>60</c:v>
                </c:pt>
                <c:pt idx="46">
                  <c:v>24</c:v>
                </c:pt>
                <c:pt idx="47">
                  <c:v>112</c:v>
                </c:pt>
                <c:pt idx="48">
                  <c:v>129</c:v>
                </c:pt>
                <c:pt idx="49">
                  <c:v>83</c:v>
                </c:pt>
                <c:pt idx="50">
                  <c:v>52</c:v>
                </c:pt>
                <c:pt idx="51">
                  <c:v>80</c:v>
                </c:pt>
                <c:pt idx="52">
                  <c:v>32</c:v>
                </c:pt>
                <c:pt idx="53">
                  <c:v>18</c:v>
                </c:pt>
                <c:pt idx="54">
                  <c:v>108</c:v>
                </c:pt>
                <c:pt idx="55">
                  <c:v>80</c:v>
                </c:pt>
                <c:pt idx="56">
                  <c:v>57</c:v>
                </c:pt>
                <c:pt idx="57">
                  <c:v>58</c:v>
                </c:pt>
                <c:pt idx="58">
                  <c:v>53</c:v>
                </c:pt>
                <c:pt idx="59">
                  <c:v>21</c:v>
                </c:pt>
                <c:pt idx="60">
                  <c:v>18</c:v>
                </c:pt>
                <c:pt idx="61">
                  <c:v>80</c:v>
                </c:pt>
                <c:pt idx="62">
                  <c:v>74</c:v>
                </c:pt>
                <c:pt idx="63">
                  <c:v>49</c:v>
                </c:pt>
                <c:pt idx="64">
                  <c:v>57</c:v>
                </c:pt>
                <c:pt idx="65">
                  <c:v>50</c:v>
                </c:pt>
                <c:pt idx="66">
                  <c:v>25</c:v>
                </c:pt>
                <c:pt idx="67">
                  <c:v>22</c:v>
                </c:pt>
                <c:pt idx="68">
                  <c:v>49</c:v>
                </c:pt>
                <c:pt idx="69">
                  <c:v>77</c:v>
                </c:pt>
                <c:pt idx="70">
                  <c:v>62</c:v>
                </c:pt>
                <c:pt idx="71">
                  <c:v>27</c:v>
                </c:pt>
                <c:pt idx="72">
                  <c:v>33</c:v>
                </c:pt>
                <c:pt idx="73">
                  <c:v>13</c:v>
                </c:pt>
                <c:pt idx="74">
                  <c:v>6</c:v>
                </c:pt>
                <c:pt idx="75">
                  <c:v>41</c:v>
                </c:pt>
                <c:pt idx="76">
                  <c:v>37</c:v>
                </c:pt>
                <c:pt idx="77">
                  <c:v>21</c:v>
                </c:pt>
                <c:pt idx="78">
                  <c:v>14</c:v>
                </c:pt>
                <c:pt idx="79">
                  <c:v>25</c:v>
                </c:pt>
                <c:pt idx="80">
                  <c:v>1</c:v>
                </c:pt>
                <c:pt idx="81">
                  <c:v>3</c:v>
                </c:pt>
                <c:pt idx="82">
                  <c:v>20</c:v>
                </c:pt>
                <c:pt idx="83">
                  <c:v>18</c:v>
                </c:pt>
                <c:pt idx="84">
                  <c:v>15</c:v>
                </c:pt>
                <c:pt idx="85">
                  <c:v>15</c:v>
                </c:pt>
                <c:pt idx="86">
                  <c:v>24</c:v>
                </c:pt>
                <c:pt idx="87">
                  <c:v>8</c:v>
                </c:pt>
                <c:pt idx="88">
                  <c:v>15</c:v>
                </c:pt>
                <c:pt idx="89">
                  <c:v>32</c:v>
                </c:pt>
                <c:pt idx="90">
                  <c:v>34</c:v>
                </c:pt>
                <c:pt idx="91">
                  <c:v>23</c:v>
                </c:pt>
                <c:pt idx="92">
                  <c:v>34</c:v>
                </c:pt>
                <c:pt idx="93">
                  <c:v>33</c:v>
                </c:pt>
                <c:pt idx="94">
                  <c:v>24</c:v>
                </c:pt>
              </c:numCache>
            </c:numRef>
          </c:val>
          <c:extLst>
            <c:ext xmlns:c16="http://schemas.microsoft.com/office/drawing/2014/chart" uri="{C3380CC4-5D6E-409C-BE32-E72D297353CC}">
              <c16:uniqueId val="{00000000-BD9B-4FBB-A2AC-E8BB2DFAE1ED}"/>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2"/>
        <c:majorTimeUnit val="days"/>
      </c:dateAx>
      <c:valAx>
        <c:axId val="419321824"/>
        <c:scaling>
          <c:orientation val="minMax"/>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rgbClr val="C00000"/>
              </a:solidFill>
              <a:ln>
                <a:noFill/>
              </a:ln>
              <a:effectLst/>
            </c:spPr>
            <c:extLst>
              <c:ext xmlns:c16="http://schemas.microsoft.com/office/drawing/2014/chart" uri="{C3380CC4-5D6E-409C-BE32-E72D297353CC}">
                <c16:uniqueId val="{00000004-2AC3-4C72-B56B-3B66EA6078C6}"/>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Zdravotnické zařízení</c:v>
                </c:pt>
                <c:pt idx="1">
                  <c:v>Školské zařízení</c:v>
                </c:pt>
                <c:pt idx="2">
                  <c:v>Výrobní závod</c:v>
                </c:pt>
                <c:pt idx="3">
                  <c:v>Pracoviště</c:v>
                </c:pt>
                <c:pt idx="4">
                  <c:v>Setkání známých / příbuzných</c:v>
                </c:pt>
                <c:pt idx="5">
                  <c:v>Zařízení sociálních služeb</c:v>
                </c:pt>
                <c:pt idx="6">
                  <c:v>Hornictví</c:v>
                </c:pt>
                <c:pt idx="7">
                  <c:v>Kancelář, úřad</c:v>
                </c:pt>
                <c:pt idx="8">
                  <c:v>Prodejna, obchod</c:v>
                </c:pt>
                <c:pt idx="9">
                  <c:v>Sportovní</c:v>
                </c:pt>
                <c:pt idx="10">
                  <c:v>Stravovací</c:v>
                </c:pt>
                <c:pt idx="11">
                  <c:v>Ubytovací</c:v>
                </c:pt>
                <c:pt idx="12">
                  <c:v>Církev</c:v>
                </c:pt>
                <c:pt idx="13">
                  <c:v>Dětské domovy</c:v>
                </c:pt>
                <c:pt idx="14">
                  <c:v>Policie</c:v>
                </c:pt>
                <c:pt idx="15">
                  <c:v>Společenská akce / klub</c:v>
                </c:pt>
                <c:pt idx="16">
                  <c:v>Svatba / pohřeb</c:v>
                </c:pt>
                <c:pt idx="17">
                  <c:v>Zájmové aktivity</c:v>
                </c:pt>
                <c:pt idx="18">
                  <c:v>Dětský tábor</c:v>
                </c:pt>
                <c:pt idx="19">
                  <c:v>Divadlo</c:v>
                </c:pt>
                <c:pt idx="20">
                  <c:v>HZS</c:v>
                </c:pt>
                <c:pt idx="21">
                  <c:v>Rodinný výskyt</c:v>
                </c:pt>
                <c:pt idx="22">
                  <c:v>Školení</c:v>
                </c:pt>
                <c:pt idx="23">
                  <c:v>Věznice</c:v>
                </c:pt>
                <c:pt idx="24">
                  <c:v>Ostatní</c:v>
                </c:pt>
                <c:pt idx="25">
                  <c:v>Netýká se žádného zařízení</c:v>
                </c:pt>
              </c:strCache>
            </c:strRef>
          </c:cat>
          <c:val>
            <c:numRef>
              <c:f>List1!$B$2:$B$27</c:f>
              <c:numCache>
                <c:formatCode>General</c:formatCode>
                <c:ptCount val="26"/>
                <c:pt idx="0">
                  <c:v>13</c:v>
                </c:pt>
                <c:pt idx="1">
                  <c:v>12</c:v>
                </c:pt>
                <c:pt idx="2">
                  <c:v>8</c:v>
                </c:pt>
                <c:pt idx="3">
                  <c:v>6</c:v>
                </c:pt>
                <c:pt idx="4">
                  <c:v>6</c:v>
                </c:pt>
                <c:pt idx="5">
                  <c:v>6</c:v>
                </c:pt>
                <c:pt idx="6">
                  <c:v>3</c:v>
                </c:pt>
                <c:pt idx="7">
                  <c:v>2</c:v>
                </c:pt>
                <c:pt idx="8">
                  <c:v>2</c:v>
                </c:pt>
                <c:pt idx="9">
                  <c:v>2</c:v>
                </c:pt>
                <c:pt idx="10">
                  <c:v>2</c:v>
                </c:pt>
                <c:pt idx="11">
                  <c:v>2</c:v>
                </c:pt>
                <c:pt idx="12">
                  <c:v>1</c:v>
                </c:pt>
                <c:pt idx="13">
                  <c:v>1</c:v>
                </c:pt>
                <c:pt idx="14">
                  <c:v>1</c:v>
                </c:pt>
                <c:pt idx="15">
                  <c:v>1</c:v>
                </c:pt>
                <c:pt idx="16">
                  <c:v>1</c:v>
                </c:pt>
                <c:pt idx="17">
                  <c:v>1</c:v>
                </c:pt>
                <c:pt idx="18">
                  <c:v>0</c:v>
                </c:pt>
                <c:pt idx="19">
                  <c:v>0</c:v>
                </c:pt>
                <c:pt idx="20">
                  <c:v>0</c:v>
                </c:pt>
                <c:pt idx="21">
                  <c:v>0</c:v>
                </c:pt>
                <c:pt idx="22">
                  <c:v>0</c:v>
                </c:pt>
                <c:pt idx="23">
                  <c:v>0</c:v>
                </c:pt>
                <c:pt idx="24">
                  <c:v>2</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2-1E53-42F2-8EE0-2756C7045EAC}"/>
              </c:ext>
            </c:extLst>
          </c:dPt>
          <c:dPt>
            <c:idx val="2"/>
            <c:invertIfNegative val="0"/>
            <c:bubble3D val="0"/>
            <c:spPr>
              <a:solidFill>
                <a:srgbClr val="C00000"/>
              </a:solidFill>
              <a:ln>
                <a:noFill/>
              </a:ln>
              <a:effectLst/>
            </c:spPr>
            <c:extLst>
              <c:ext xmlns:c16="http://schemas.microsoft.com/office/drawing/2014/chart" uri="{C3380CC4-5D6E-409C-BE32-E72D297353CC}">
                <c16:uniqueId val="{00000002-C4CF-4B35-8455-7DF88C02A6ED}"/>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Zdravotnické zařízení</c:v>
                </c:pt>
                <c:pt idx="1">
                  <c:v>Zařízení sociálních služeb</c:v>
                </c:pt>
                <c:pt idx="2">
                  <c:v>Školské zařízení</c:v>
                </c:pt>
                <c:pt idx="3">
                  <c:v>Výrobní závod</c:v>
                </c:pt>
                <c:pt idx="4">
                  <c:v>Sportovní</c:v>
                </c:pt>
                <c:pt idx="5">
                  <c:v>Věznice</c:v>
                </c:pt>
                <c:pt idx="6">
                  <c:v>Divadlo</c:v>
                </c:pt>
                <c:pt idx="7">
                  <c:v>Zájmové aktivity</c:v>
                </c:pt>
                <c:pt idx="8">
                  <c:v>Pracoviště</c:v>
                </c:pt>
                <c:pt idx="9">
                  <c:v>Kancelář, úřad</c:v>
                </c:pt>
                <c:pt idx="10">
                  <c:v>Společenská akce / klub</c:v>
                </c:pt>
                <c:pt idx="11">
                  <c:v>Svatba / pohřeb</c:v>
                </c:pt>
                <c:pt idx="12">
                  <c:v>Hornictví</c:v>
                </c:pt>
                <c:pt idx="13">
                  <c:v>Setkání známých / příbuzných</c:v>
                </c:pt>
                <c:pt idx="14">
                  <c:v>HZS</c:v>
                </c:pt>
                <c:pt idx="15">
                  <c:v>Rodinný výskyt</c:v>
                </c:pt>
                <c:pt idx="16">
                  <c:v>Prodejna, obchod</c:v>
                </c:pt>
                <c:pt idx="17">
                  <c:v>Školení</c:v>
                </c:pt>
                <c:pt idx="18">
                  <c:v>Policie</c:v>
                </c:pt>
                <c:pt idx="19">
                  <c:v>Dětské domovy</c:v>
                </c:pt>
                <c:pt idx="20">
                  <c:v>Církev</c:v>
                </c:pt>
                <c:pt idx="21">
                  <c:v>Dětský tábor</c:v>
                </c:pt>
                <c:pt idx="22">
                  <c:v>Stravovací</c:v>
                </c:pt>
                <c:pt idx="23">
                  <c:v>Ubytovací</c:v>
                </c:pt>
                <c:pt idx="24">
                  <c:v>Ostatní</c:v>
                </c:pt>
                <c:pt idx="25">
                  <c:v>Netýká se žádného zařízení</c:v>
                </c:pt>
              </c:strCache>
            </c:strRef>
          </c:cat>
          <c:val>
            <c:numRef>
              <c:f>List1!$B$2:$B$27</c:f>
              <c:numCache>
                <c:formatCode>General</c:formatCode>
                <c:ptCount val="26"/>
                <c:pt idx="0">
                  <c:v>5698</c:v>
                </c:pt>
                <c:pt idx="1">
                  <c:v>3154</c:v>
                </c:pt>
                <c:pt idx="2">
                  <c:v>2869</c:v>
                </c:pt>
                <c:pt idx="3">
                  <c:v>1252</c:v>
                </c:pt>
                <c:pt idx="4">
                  <c:v>680</c:v>
                </c:pt>
                <c:pt idx="5">
                  <c:v>406</c:v>
                </c:pt>
                <c:pt idx="6">
                  <c:v>281</c:v>
                </c:pt>
                <c:pt idx="7">
                  <c:v>194</c:v>
                </c:pt>
                <c:pt idx="8">
                  <c:v>190</c:v>
                </c:pt>
                <c:pt idx="9">
                  <c:v>181</c:v>
                </c:pt>
                <c:pt idx="10">
                  <c:v>176</c:v>
                </c:pt>
                <c:pt idx="11">
                  <c:v>136</c:v>
                </c:pt>
                <c:pt idx="12">
                  <c:v>103</c:v>
                </c:pt>
                <c:pt idx="13">
                  <c:v>63</c:v>
                </c:pt>
                <c:pt idx="14">
                  <c:v>55</c:v>
                </c:pt>
                <c:pt idx="15">
                  <c:v>47</c:v>
                </c:pt>
                <c:pt idx="16">
                  <c:v>33</c:v>
                </c:pt>
                <c:pt idx="17">
                  <c:v>31</c:v>
                </c:pt>
                <c:pt idx="18">
                  <c:v>25</c:v>
                </c:pt>
                <c:pt idx="19">
                  <c:v>17</c:v>
                </c:pt>
                <c:pt idx="20">
                  <c:v>14</c:v>
                </c:pt>
                <c:pt idx="21">
                  <c:v>10</c:v>
                </c:pt>
                <c:pt idx="22">
                  <c:v>0</c:v>
                </c:pt>
                <c:pt idx="23">
                  <c:v>0</c:v>
                </c:pt>
                <c:pt idx="24">
                  <c:v>8</c:v>
                </c:pt>
                <c:pt idx="25">
                  <c:v>13</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4930-4EED-B26A-9A7F8019801E}"/>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Školské zařízení</c:v>
                </c:pt>
                <c:pt idx="1">
                  <c:v>Zařízení sociálních služeb</c:v>
                </c:pt>
                <c:pt idx="2">
                  <c:v>Zdravotnické zařízení</c:v>
                </c:pt>
                <c:pt idx="3">
                  <c:v>Sportovní</c:v>
                </c:pt>
                <c:pt idx="4">
                  <c:v>Výrobní závod</c:v>
                </c:pt>
                <c:pt idx="5">
                  <c:v>Kancelář, úřad</c:v>
                </c:pt>
                <c:pt idx="6">
                  <c:v>Pracoviště</c:v>
                </c:pt>
                <c:pt idx="7">
                  <c:v>Společenská akce / klub</c:v>
                </c:pt>
                <c:pt idx="8">
                  <c:v>Svatba / pohřeb</c:v>
                </c:pt>
                <c:pt idx="9">
                  <c:v>Zájmové aktivity</c:v>
                </c:pt>
                <c:pt idx="10">
                  <c:v>Divadlo</c:v>
                </c:pt>
                <c:pt idx="11">
                  <c:v>Věznice</c:v>
                </c:pt>
                <c:pt idx="12">
                  <c:v>Setkání známých / příbuzných</c:v>
                </c:pt>
                <c:pt idx="13">
                  <c:v>Dětské domovy</c:v>
                </c:pt>
                <c:pt idx="14">
                  <c:v>Rodinný výskyt</c:v>
                </c:pt>
                <c:pt idx="15">
                  <c:v>Školení</c:v>
                </c:pt>
                <c:pt idx="16">
                  <c:v>Policie</c:v>
                </c:pt>
                <c:pt idx="17">
                  <c:v>HZS</c:v>
                </c:pt>
                <c:pt idx="18">
                  <c:v>Prodejna, obchod</c:v>
                </c:pt>
                <c:pt idx="19">
                  <c:v>Církev</c:v>
                </c:pt>
                <c:pt idx="20">
                  <c:v>Dětský tábor</c:v>
                </c:pt>
                <c:pt idx="21">
                  <c:v>Hornictví</c:v>
                </c:pt>
                <c:pt idx="22">
                  <c:v>Stravovací</c:v>
                </c:pt>
                <c:pt idx="23">
                  <c:v>Ubytovací</c:v>
                </c:pt>
                <c:pt idx="24">
                  <c:v>Ostatní</c:v>
                </c:pt>
                <c:pt idx="25">
                  <c:v>Netýká se žádného zařízení</c:v>
                </c:pt>
              </c:strCache>
            </c:strRef>
          </c:cat>
          <c:val>
            <c:numRef>
              <c:f>List1!$B$2:$B$27</c:f>
              <c:numCache>
                <c:formatCode>General</c:formatCode>
                <c:ptCount val="26"/>
                <c:pt idx="0">
                  <c:v>573</c:v>
                </c:pt>
                <c:pt idx="1">
                  <c:v>105</c:v>
                </c:pt>
                <c:pt idx="2">
                  <c:v>102</c:v>
                </c:pt>
                <c:pt idx="3">
                  <c:v>51</c:v>
                </c:pt>
                <c:pt idx="4">
                  <c:v>39</c:v>
                </c:pt>
                <c:pt idx="5">
                  <c:v>21</c:v>
                </c:pt>
                <c:pt idx="6">
                  <c:v>17</c:v>
                </c:pt>
                <c:pt idx="7">
                  <c:v>14</c:v>
                </c:pt>
                <c:pt idx="8">
                  <c:v>10</c:v>
                </c:pt>
                <c:pt idx="9">
                  <c:v>10</c:v>
                </c:pt>
                <c:pt idx="10">
                  <c:v>8</c:v>
                </c:pt>
                <c:pt idx="11">
                  <c:v>8</c:v>
                </c:pt>
                <c:pt idx="12">
                  <c:v>7</c:v>
                </c:pt>
                <c:pt idx="13">
                  <c:v>5</c:v>
                </c:pt>
                <c:pt idx="14">
                  <c:v>5</c:v>
                </c:pt>
                <c:pt idx="15">
                  <c:v>5</c:v>
                </c:pt>
                <c:pt idx="16">
                  <c:v>4</c:v>
                </c:pt>
                <c:pt idx="17">
                  <c:v>3</c:v>
                </c:pt>
                <c:pt idx="18">
                  <c:v>3</c:v>
                </c:pt>
                <c:pt idx="19">
                  <c:v>1</c:v>
                </c:pt>
                <c:pt idx="20">
                  <c:v>1</c:v>
                </c:pt>
                <c:pt idx="21">
                  <c:v>1</c:v>
                </c:pt>
                <c:pt idx="22">
                  <c:v>0</c:v>
                </c:pt>
                <c:pt idx="23">
                  <c:v>0</c:v>
                </c:pt>
                <c:pt idx="24">
                  <c:v>2</c:v>
                </c:pt>
                <c:pt idx="25">
                  <c:v>1</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2-C4CF-4B35-8455-7DF88C02A6ED}"/>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0-37D3-4B2D-87EF-161FD58605A7}"/>
              </c:ext>
            </c:extLst>
          </c:dPt>
          <c:dPt>
            <c:idx val="4"/>
            <c:invertIfNegative val="0"/>
            <c:bubble3D val="0"/>
            <c:spPr>
              <a:solidFill>
                <a:srgbClr val="C00000"/>
              </a:solidFill>
              <a:ln>
                <a:noFill/>
              </a:ln>
              <a:effectLst/>
            </c:spPr>
            <c:extLst>
              <c:ext xmlns:c16="http://schemas.microsoft.com/office/drawing/2014/chart" uri="{C3380CC4-5D6E-409C-BE32-E72D297353CC}">
                <c16:uniqueId val="{00000004-3791-4E30-A090-B02BCBFD0C2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Zdravotnické zařízení</c:v>
                </c:pt>
                <c:pt idx="2">
                  <c:v>Výrobní závod</c:v>
                </c:pt>
                <c:pt idx="3">
                  <c:v>Věznice</c:v>
                </c:pt>
                <c:pt idx="4">
                  <c:v>Školské zařízení</c:v>
                </c:pt>
                <c:pt idx="5">
                  <c:v>Pracoviště</c:v>
                </c:pt>
                <c:pt idx="6">
                  <c:v>Ubytovací</c:v>
                </c:pt>
                <c:pt idx="7">
                  <c:v>Kancelář, úřad</c:v>
                </c:pt>
                <c:pt idx="8">
                  <c:v>Policie</c:v>
                </c:pt>
                <c:pt idx="9">
                  <c:v>Dětské domovy</c:v>
                </c:pt>
                <c:pt idx="10">
                  <c:v>HZS</c:v>
                </c:pt>
                <c:pt idx="11">
                  <c:v>Sportovní</c:v>
                </c:pt>
                <c:pt idx="12">
                  <c:v>Svatba / pohřeb</c:v>
                </c:pt>
                <c:pt idx="13">
                  <c:v>Stravovací</c:v>
                </c:pt>
                <c:pt idx="14">
                  <c:v>Divadlo</c:v>
                </c:pt>
                <c:pt idx="15">
                  <c:v>Rodinný výskyt</c:v>
                </c:pt>
                <c:pt idx="16">
                  <c:v>Církev</c:v>
                </c:pt>
                <c:pt idx="17">
                  <c:v>Dětský tábor</c:v>
                </c:pt>
                <c:pt idx="18">
                  <c:v>Hornictví</c:v>
                </c:pt>
                <c:pt idx="19">
                  <c:v>Prodejna, obchod</c:v>
                </c:pt>
                <c:pt idx="20">
                  <c:v>Setkání známých / příbuzných</c:v>
                </c:pt>
                <c:pt idx="21">
                  <c:v>Společenská akce / klub</c:v>
                </c:pt>
                <c:pt idx="22">
                  <c:v>Školení</c:v>
                </c:pt>
                <c:pt idx="23">
                  <c:v>Zájmové aktivity</c:v>
                </c:pt>
                <c:pt idx="24">
                  <c:v>Ostatní</c:v>
                </c:pt>
                <c:pt idx="25">
                  <c:v>Netýká se žádného zařízení</c:v>
                </c:pt>
              </c:strCache>
            </c:strRef>
          </c:cat>
          <c:val>
            <c:numRef>
              <c:f>List1!$B$2:$B$27</c:f>
              <c:numCache>
                <c:formatCode>General</c:formatCode>
                <c:ptCount val="26"/>
                <c:pt idx="0">
                  <c:v>14282</c:v>
                </c:pt>
                <c:pt idx="1">
                  <c:v>7372</c:v>
                </c:pt>
                <c:pt idx="2">
                  <c:v>1579</c:v>
                </c:pt>
                <c:pt idx="3">
                  <c:v>950</c:v>
                </c:pt>
                <c:pt idx="4">
                  <c:v>892</c:v>
                </c:pt>
                <c:pt idx="5">
                  <c:v>403</c:v>
                </c:pt>
                <c:pt idx="6">
                  <c:v>111</c:v>
                </c:pt>
                <c:pt idx="7">
                  <c:v>108</c:v>
                </c:pt>
                <c:pt idx="8">
                  <c:v>106</c:v>
                </c:pt>
                <c:pt idx="9">
                  <c:v>96</c:v>
                </c:pt>
                <c:pt idx="10">
                  <c:v>93</c:v>
                </c:pt>
                <c:pt idx="11">
                  <c:v>84</c:v>
                </c:pt>
                <c:pt idx="12">
                  <c:v>50</c:v>
                </c:pt>
                <c:pt idx="13">
                  <c:v>25</c:v>
                </c:pt>
                <c:pt idx="14">
                  <c:v>14</c:v>
                </c:pt>
                <c:pt idx="15">
                  <c:v>11</c:v>
                </c:pt>
                <c:pt idx="16">
                  <c:v>3</c:v>
                </c:pt>
                <c:pt idx="17">
                  <c:v>0</c:v>
                </c:pt>
                <c:pt idx="18">
                  <c:v>0</c:v>
                </c:pt>
                <c:pt idx="19">
                  <c:v>0</c:v>
                </c:pt>
                <c:pt idx="20">
                  <c:v>0</c:v>
                </c:pt>
                <c:pt idx="21">
                  <c:v>0</c:v>
                </c:pt>
                <c:pt idx="22">
                  <c:v>0</c:v>
                </c:pt>
                <c:pt idx="23">
                  <c:v>0</c:v>
                </c:pt>
                <c:pt idx="24">
                  <c:v>10</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485796228709187"/>
          <c:y val="6.3054247171625041E-2"/>
          <c:w val="0.54557515548874591"/>
          <c:h val="0.91717732257132245"/>
        </c:manualLayout>
      </c:layout>
      <c:barChart>
        <c:barDir val="bar"/>
        <c:grouping val="clustered"/>
        <c:varyColors val="0"/>
        <c:ser>
          <c:idx val="0"/>
          <c:order val="0"/>
          <c:tx>
            <c:strRef>
              <c:f>List1!$B$1</c:f>
              <c:strCache>
                <c:ptCount val="1"/>
                <c:pt idx="0">
                  <c:v>ohniska</c:v>
                </c:pt>
              </c:strCache>
            </c:strRef>
          </c:tx>
          <c:spPr>
            <a:solidFill>
              <a:schemeClr val="bg1">
                <a:lumMod val="75000"/>
              </a:schemeClr>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3-4930-4EED-B26A-9A7F8019801E}"/>
              </c:ext>
            </c:extLst>
          </c:dPt>
          <c:dPt>
            <c:idx val="1"/>
            <c:invertIfNegative val="0"/>
            <c:bubble3D val="0"/>
            <c:spPr>
              <a:solidFill>
                <a:srgbClr val="C00000"/>
              </a:solidFill>
              <a:ln>
                <a:noFill/>
              </a:ln>
              <a:effectLst/>
            </c:spPr>
            <c:extLst>
              <c:ext xmlns:c16="http://schemas.microsoft.com/office/drawing/2014/chart" uri="{C3380CC4-5D6E-409C-BE32-E72D297353CC}">
                <c16:uniqueId val="{00000000-194D-41C8-8A28-27BD49167857}"/>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1-4930-4EED-B26A-9A7F8019801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Školské zařízení</c:v>
                </c:pt>
                <c:pt idx="2">
                  <c:v>Zdravotnické zařízení</c:v>
                </c:pt>
                <c:pt idx="3">
                  <c:v>Výrobní závod</c:v>
                </c:pt>
                <c:pt idx="4">
                  <c:v>Pracoviště</c:v>
                </c:pt>
                <c:pt idx="5">
                  <c:v>Kancelář, úřad</c:v>
                </c:pt>
                <c:pt idx="6">
                  <c:v>Věznice</c:v>
                </c:pt>
                <c:pt idx="7">
                  <c:v>Dětské domovy</c:v>
                </c:pt>
                <c:pt idx="8">
                  <c:v>Policie</c:v>
                </c:pt>
                <c:pt idx="9">
                  <c:v>Sportovní</c:v>
                </c:pt>
                <c:pt idx="10">
                  <c:v>HZS</c:v>
                </c:pt>
                <c:pt idx="11">
                  <c:v>Stravovací</c:v>
                </c:pt>
                <c:pt idx="12">
                  <c:v>Svatba / pohřeb</c:v>
                </c:pt>
                <c:pt idx="13">
                  <c:v>Ubytovací</c:v>
                </c:pt>
                <c:pt idx="14">
                  <c:v>Církev</c:v>
                </c:pt>
                <c:pt idx="15">
                  <c:v>Divadlo</c:v>
                </c:pt>
                <c:pt idx="16">
                  <c:v>Rodinný výskyt</c:v>
                </c:pt>
                <c:pt idx="17">
                  <c:v>Dětský tábor</c:v>
                </c:pt>
                <c:pt idx="18">
                  <c:v>Hornictví</c:v>
                </c:pt>
                <c:pt idx="19">
                  <c:v>Prodejna, obchod</c:v>
                </c:pt>
                <c:pt idx="20">
                  <c:v>Setkání známých / příbuzných</c:v>
                </c:pt>
                <c:pt idx="21">
                  <c:v>Společenská akce / klub</c:v>
                </c:pt>
                <c:pt idx="22">
                  <c:v>Školení</c:v>
                </c:pt>
                <c:pt idx="23">
                  <c:v>Zájmové aktivity</c:v>
                </c:pt>
                <c:pt idx="24">
                  <c:v>Ostatní</c:v>
                </c:pt>
                <c:pt idx="25">
                  <c:v>Netýká se žádného zařízení</c:v>
                </c:pt>
              </c:strCache>
            </c:strRef>
          </c:cat>
          <c:val>
            <c:numRef>
              <c:f>List1!$B$2:$B$27</c:f>
              <c:numCache>
                <c:formatCode>General</c:formatCode>
                <c:ptCount val="26"/>
                <c:pt idx="0">
                  <c:v>308</c:v>
                </c:pt>
                <c:pt idx="1">
                  <c:v>204</c:v>
                </c:pt>
                <c:pt idx="2">
                  <c:v>100</c:v>
                </c:pt>
                <c:pt idx="3">
                  <c:v>27</c:v>
                </c:pt>
                <c:pt idx="4">
                  <c:v>15</c:v>
                </c:pt>
                <c:pt idx="5">
                  <c:v>11</c:v>
                </c:pt>
                <c:pt idx="6">
                  <c:v>10</c:v>
                </c:pt>
                <c:pt idx="7">
                  <c:v>9</c:v>
                </c:pt>
                <c:pt idx="8">
                  <c:v>8</c:v>
                </c:pt>
                <c:pt idx="9">
                  <c:v>6</c:v>
                </c:pt>
                <c:pt idx="10">
                  <c:v>3</c:v>
                </c:pt>
                <c:pt idx="11">
                  <c:v>3</c:v>
                </c:pt>
                <c:pt idx="12">
                  <c:v>3</c:v>
                </c:pt>
                <c:pt idx="13">
                  <c:v>3</c:v>
                </c:pt>
                <c:pt idx="14">
                  <c:v>1</c:v>
                </c:pt>
                <c:pt idx="15">
                  <c:v>1</c:v>
                </c:pt>
                <c:pt idx="16">
                  <c:v>1</c:v>
                </c:pt>
                <c:pt idx="17">
                  <c:v>0</c:v>
                </c:pt>
                <c:pt idx="18">
                  <c:v>0</c:v>
                </c:pt>
                <c:pt idx="19">
                  <c:v>0</c:v>
                </c:pt>
                <c:pt idx="20">
                  <c:v>0</c:v>
                </c:pt>
                <c:pt idx="21">
                  <c:v>0</c:v>
                </c:pt>
                <c:pt idx="22">
                  <c:v>0</c:v>
                </c:pt>
                <c:pt idx="23">
                  <c:v>0</c:v>
                </c:pt>
                <c:pt idx="24">
                  <c:v>1</c:v>
                </c:pt>
                <c:pt idx="25">
                  <c:v>0</c:v>
                </c:pt>
              </c:numCache>
            </c:numRef>
          </c:val>
          <c:extLst>
            <c:ext xmlns:c16="http://schemas.microsoft.com/office/drawing/2014/chart" uri="{C3380CC4-5D6E-409C-BE32-E72D297353CC}">
              <c16:uniqueId val="{00000002-4930-4EED-B26A-9A7F8019801E}"/>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42800092040087"/>
          <c:y val="6.3054247171625041E-2"/>
          <c:w val="0.47284632215006139"/>
          <c:h val="0.91717732257132245"/>
        </c:manualLayout>
      </c:layout>
      <c:barChart>
        <c:barDir val="bar"/>
        <c:grouping val="clustered"/>
        <c:varyColors val="0"/>
        <c:ser>
          <c:idx val="0"/>
          <c:order val="0"/>
          <c:tx>
            <c:strRef>
              <c:f>List1!$B$1</c:f>
              <c:strCache>
                <c:ptCount val="1"/>
                <c:pt idx="0">
                  <c:v>osoby</c:v>
                </c:pt>
              </c:strCache>
            </c:strRef>
          </c:tx>
          <c:spPr>
            <a:solidFill>
              <a:schemeClr val="bg1">
                <a:lumMod val="75000"/>
              </a:schemeClr>
            </a:solidFill>
            <a:ln>
              <a:noFill/>
            </a:ln>
            <a:effectLst/>
          </c:spPr>
          <c:invertIfNegative val="0"/>
          <c:dPt>
            <c:idx val="2"/>
            <c:invertIfNegative val="0"/>
            <c:bubble3D val="0"/>
            <c:spPr>
              <a:solidFill>
                <a:srgbClr val="C00000"/>
              </a:solidFill>
              <a:ln>
                <a:noFill/>
              </a:ln>
              <a:effectLst/>
            </c:spPr>
            <c:extLst>
              <c:ext xmlns:c16="http://schemas.microsoft.com/office/drawing/2014/chart" uri="{C3380CC4-5D6E-409C-BE32-E72D297353CC}">
                <c16:uniqueId val="{00000002-C4CF-4B35-8455-7DF88C02A6ED}"/>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0-8B57-4964-B7E1-A5593E977555}"/>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List1!$A$2:$A$27</c:f>
              <c:strCache>
                <c:ptCount val="26"/>
                <c:pt idx="0">
                  <c:v>Zařízení sociálních služeb</c:v>
                </c:pt>
                <c:pt idx="1">
                  <c:v>Zdravotnické zařízení</c:v>
                </c:pt>
                <c:pt idx="2">
                  <c:v>Školské zařízení</c:v>
                </c:pt>
                <c:pt idx="3">
                  <c:v>Dětské domovy</c:v>
                </c:pt>
                <c:pt idx="4">
                  <c:v>Výrobní závod</c:v>
                </c:pt>
                <c:pt idx="5">
                  <c:v>Sportovní</c:v>
                </c:pt>
                <c:pt idx="6">
                  <c:v>Pracoviště</c:v>
                </c:pt>
                <c:pt idx="7">
                  <c:v>Věznice</c:v>
                </c:pt>
                <c:pt idx="8">
                  <c:v>HZS</c:v>
                </c:pt>
                <c:pt idx="9">
                  <c:v>Prodejna, obchod</c:v>
                </c:pt>
                <c:pt idx="10">
                  <c:v>Kancelář, úřad</c:v>
                </c:pt>
                <c:pt idx="11">
                  <c:v>Církev</c:v>
                </c:pt>
                <c:pt idx="12">
                  <c:v>Dětský tábor</c:v>
                </c:pt>
                <c:pt idx="13">
                  <c:v>Divadlo</c:v>
                </c:pt>
                <c:pt idx="14">
                  <c:v>Hornictví</c:v>
                </c:pt>
                <c:pt idx="15">
                  <c:v>Policie</c:v>
                </c:pt>
                <c:pt idx="16">
                  <c:v>Rodinný výskyt</c:v>
                </c:pt>
                <c:pt idx="17">
                  <c:v>Setkání známých / příbuzných</c:v>
                </c:pt>
                <c:pt idx="18">
                  <c:v>Společenská akce / klub</c:v>
                </c:pt>
                <c:pt idx="19">
                  <c:v>Stravovací</c:v>
                </c:pt>
                <c:pt idx="20">
                  <c:v>Svatba / pohřeb</c:v>
                </c:pt>
                <c:pt idx="21">
                  <c:v>Školení</c:v>
                </c:pt>
                <c:pt idx="22">
                  <c:v>Ubytovací</c:v>
                </c:pt>
                <c:pt idx="23">
                  <c:v>Zájmové aktivity</c:v>
                </c:pt>
                <c:pt idx="24">
                  <c:v>Ostatní</c:v>
                </c:pt>
                <c:pt idx="25">
                  <c:v>Netýká se žádného zařízení</c:v>
                </c:pt>
              </c:strCache>
            </c:strRef>
          </c:cat>
          <c:val>
            <c:numRef>
              <c:f>List1!$B$2:$B$27</c:f>
              <c:numCache>
                <c:formatCode>General</c:formatCode>
                <c:ptCount val="26"/>
                <c:pt idx="0">
                  <c:v>1755</c:v>
                </c:pt>
                <c:pt idx="1">
                  <c:v>532</c:v>
                </c:pt>
                <c:pt idx="2">
                  <c:v>237</c:v>
                </c:pt>
                <c:pt idx="3">
                  <c:v>59</c:v>
                </c:pt>
                <c:pt idx="4">
                  <c:v>55</c:v>
                </c:pt>
                <c:pt idx="5">
                  <c:v>29</c:v>
                </c:pt>
                <c:pt idx="6">
                  <c:v>26</c:v>
                </c:pt>
                <c:pt idx="7">
                  <c:v>22</c:v>
                </c:pt>
                <c:pt idx="8">
                  <c:v>8</c:v>
                </c:pt>
                <c:pt idx="9">
                  <c:v>6</c:v>
                </c:pt>
                <c:pt idx="10">
                  <c:v>5</c:v>
                </c:pt>
                <c:pt idx="11">
                  <c:v>0</c:v>
                </c:pt>
                <c:pt idx="12">
                  <c:v>0</c:v>
                </c:pt>
                <c:pt idx="13">
                  <c:v>0</c:v>
                </c:pt>
                <c:pt idx="14">
                  <c:v>0</c:v>
                </c:pt>
                <c:pt idx="15">
                  <c:v>0</c:v>
                </c:pt>
                <c:pt idx="16">
                  <c:v>0</c:v>
                </c:pt>
                <c:pt idx="17">
                  <c:v>0</c:v>
                </c:pt>
                <c:pt idx="18">
                  <c:v>0</c:v>
                </c:pt>
                <c:pt idx="19">
                  <c:v>0</c:v>
                </c:pt>
                <c:pt idx="20">
                  <c:v>0</c:v>
                </c:pt>
                <c:pt idx="21">
                  <c:v>0</c:v>
                </c:pt>
                <c:pt idx="22">
                  <c:v>0</c:v>
                </c:pt>
                <c:pt idx="23">
                  <c:v>0</c:v>
                </c:pt>
                <c:pt idx="24">
                  <c:v>12</c:v>
                </c:pt>
                <c:pt idx="25">
                  <c:v>0</c:v>
                </c:pt>
              </c:numCache>
            </c:numRef>
          </c:val>
          <c:extLst>
            <c:ext xmlns:c16="http://schemas.microsoft.com/office/drawing/2014/chart" uri="{C3380CC4-5D6E-409C-BE32-E72D297353CC}">
              <c16:uniqueId val="{00000000-C4CF-4B35-8455-7DF88C02A6ED}"/>
            </c:ext>
          </c:extLst>
        </c:ser>
        <c:dLbls>
          <c:showLegendKey val="0"/>
          <c:showVal val="0"/>
          <c:showCatName val="0"/>
          <c:showSerName val="0"/>
          <c:showPercent val="0"/>
          <c:showBubbleSize val="0"/>
        </c:dLbls>
        <c:gapWidth val="30"/>
        <c:overlap val="100"/>
        <c:axId val="320460415"/>
        <c:axId val="315793487"/>
      </c:barChart>
      <c:catAx>
        <c:axId val="320460415"/>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cs-CZ"/>
          </a:p>
        </c:txPr>
        <c:crossAx val="315793487"/>
        <c:crosses val="autoZero"/>
        <c:auto val="1"/>
        <c:lblAlgn val="ctr"/>
        <c:lblOffset val="100"/>
        <c:tickLblSkip val="1"/>
        <c:noMultiLvlLbl val="0"/>
      </c:catAx>
      <c:valAx>
        <c:axId val="315793487"/>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320460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0.60766</cdr:x>
      <cdr:y>0.11473</cdr:y>
    </cdr:from>
    <cdr:to>
      <cdr:x>0.60801</cdr:x>
      <cdr:y>0.59141</cdr:y>
    </cdr:to>
    <cdr:cxnSp macro="">
      <cdr:nvCxnSpPr>
        <cdr:cNvPr id="3" name="Přímá spojnice se šipkou 2">
          <a:extLst xmlns:a="http://schemas.openxmlformats.org/drawingml/2006/main">
            <a:ext uri="{FF2B5EF4-FFF2-40B4-BE49-F238E27FC236}">
              <a16:creationId xmlns:a16="http://schemas.microsoft.com/office/drawing/2014/main" id="{7151A9F4-9E2E-4CDF-88A5-D4FC74B7A17F}"/>
            </a:ext>
          </a:extLst>
        </cdr:cNvPr>
        <cdr:cNvCxnSpPr>
          <a:cxnSpLocks xmlns:a="http://schemas.openxmlformats.org/drawingml/2006/main"/>
        </cdr:cNvCxnSpPr>
      </cdr:nvCxnSpPr>
      <cdr:spPr>
        <a:xfrm xmlns:a="http://schemas.openxmlformats.org/drawingml/2006/main">
          <a:off x="6620402" y="615552"/>
          <a:ext cx="3814" cy="2557554"/>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0.66611</cdr:x>
      <cdr:y>0.05425</cdr:y>
    </cdr:from>
    <cdr:to>
      <cdr:x>0.66611</cdr:x>
      <cdr:y>0.6646</cdr:y>
    </cdr:to>
    <cdr:cxnSp macro="">
      <cdr:nvCxnSpPr>
        <cdr:cNvPr id="5" name="Přímá spojnice se šipkou 4">
          <a:extLst xmlns:a="http://schemas.openxmlformats.org/drawingml/2006/main">
            <a:ext uri="{FF2B5EF4-FFF2-40B4-BE49-F238E27FC236}">
              <a16:creationId xmlns:a16="http://schemas.microsoft.com/office/drawing/2014/main" id="{700C6074-A24D-416A-9933-72AF26D17F6C}"/>
            </a:ext>
          </a:extLst>
        </cdr:cNvPr>
        <cdr:cNvCxnSpPr>
          <a:cxnSpLocks xmlns:a="http://schemas.openxmlformats.org/drawingml/2006/main"/>
        </cdr:cNvCxnSpPr>
      </cdr:nvCxnSpPr>
      <cdr:spPr>
        <a:xfrm xmlns:a="http://schemas.openxmlformats.org/drawingml/2006/main">
          <a:off x="7257235" y="291050"/>
          <a:ext cx="0" cy="327474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0.68871</cdr:x>
      <cdr:y>0.05736</cdr:y>
    </cdr:from>
    <cdr:to>
      <cdr:x>0.68871</cdr:x>
      <cdr:y>0.68891</cdr:y>
    </cdr:to>
    <cdr:cxnSp macro="">
      <cdr:nvCxnSpPr>
        <cdr:cNvPr id="8" name="Přímá spojnice se šipkou 7">
          <a:extLst xmlns:a="http://schemas.openxmlformats.org/drawingml/2006/main">
            <a:ext uri="{FF2B5EF4-FFF2-40B4-BE49-F238E27FC236}">
              <a16:creationId xmlns:a16="http://schemas.microsoft.com/office/drawing/2014/main" id="{58B7AC79-D4CF-47BB-94C5-598C7237C23D}"/>
            </a:ext>
          </a:extLst>
        </cdr:cNvPr>
        <cdr:cNvCxnSpPr>
          <a:cxnSpLocks xmlns:a="http://schemas.openxmlformats.org/drawingml/2006/main"/>
        </cdr:cNvCxnSpPr>
      </cdr:nvCxnSpPr>
      <cdr:spPr>
        <a:xfrm xmlns:a="http://schemas.openxmlformats.org/drawingml/2006/main">
          <a:off x="7503498" y="307776"/>
          <a:ext cx="0" cy="3388485"/>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0.71313</cdr:x>
      <cdr:y>0.05736</cdr:y>
    </cdr:from>
    <cdr:to>
      <cdr:x>0.71313</cdr:x>
      <cdr:y>0.71957</cdr:y>
    </cdr:to>
    <cdr:cxnSp macro="">
      <cdr:nvCxnSpPr>
        <cdr:cNvPr id="9" name="Přímá spojnice se šipkou 8">
          <a:extLst xmlns:a="http://schemas.openxmlformats.org/drawingml/2006/main">
            <a:ext uri="{FF2B5EF4-FFF2-40B4-BE49-F238E27FC236}">
              <a16:creationId xmlns:a16="http://schemas.microsoft.com/office/drawing/2014/main" id="{58B7AC79-D4CF-47BB-94C5-598C7237C23D}"/>
            </a:ext>
          </a:extLst>
        </cdr:cNvPr>
        <cdr:cNvCxnSpPr>
          <a:cxnSpLocks xmlns:a="http://schemas.openxmlformats.org/drawingml/2006/main"/>
        </cdr:cNvCxnSpPr>
      </cdr:nvCxnSpPr>
      <cdr:spPr>
        <a:xfrm xmlns:a="http://schemas.openxmlformats.org/drawingml/2006/main">
          <a:off x="7769555" y="307776"/>
          <a:ext cx="0" cy="3552986"/>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0.75372</cdr:x>
      <cdr:y>0.12325</cdr:y>
    </cdr:from>
    <cdr:to>
      <cdr:x>0.75372</cdr:x>
      <cdr:y>0.73375</cdr:y>
    </cdr:to>
    <cdr:cxnSp macro="">
      <cdr:nvCxnSpPr>
        <cdr:cNvPr id="6" name="Přímá spojnice se šipkou 5">
          <a:extLst xmlns:a="http://schemas.openxmlformats.org/drawingml/2006/main">
            <a:ext uri="{FF2B5EF4-FFF2-40B4-BE49-F238E27FC236}">
              <a16:creationId xmlns:a16="http://schemas.microsoft.com/office/drawing/2014/main" id="{0FB3EAD5-F755-4F6A-8329-CA80ABCF6BB6}"/>
            </a:ext>
          </a:extLst>
        </cdr:cNvPr>
        <cdr:cNvCxnSpPr>
          <a:cxnSpLocks xmlns:a="http://schemas.openxmlformats.org/drawingml/2006/main"/>
        </cdr:cNvCxnSpPr>
      </cdr:nvCxnSpPr>
      <cdr:spPr>
        <a:xfrm xmlns:a="http://schemas.openxmlformats.org/drawingml/2006/main">
          <a:off x="8211786" y="661299"/>
          <a:ext cx="0" cy="3275544"/>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9534-E31E-47A6-B3B5-39567348889D}" type="datetimeFigureOut">
              <a:rPr lang="cs-CZ" smtClean="0"/>
              <a:t>06.07.2021</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38</a:t>
            </a:fld>
            <a:endParaRPr lang="cs-CZ"/>
          </a:p>
        </p:txBody>
      </p:sp>
    </p:spTree>
    <p:extLst>
      <p:ext uri="{BB962C8B-B14F-4D97-AF65-F5344CB8AC3E}">
        <p14:creationId xmlns:p14="http://schemas.microsoft.com/office/powerpoint/2010/main" val="4299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39</a:t>
            </a:fld>
            <a:endParaRPr lang="cs-CZ"/>
          </a:p>
        </p:txBody>
      </p:sp>
    </p:spTree>
    <p:extLst>
      <p:ext uri="{BB962C8B-B14F-4D97-AF65-F5344CB8AC3E}">
        <p14:creationId xmlns:p14="http://schemas.microsoft.com/office/powerpoint/2010/main" val="280845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50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54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33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0" y="0"/>
            <a:ext cx="12192000" cy="3693111"/>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pic>
        <p:nvPicPr>
          <p:cNvPr id="18" name="Obrázek 17">
            <a:extLst>
              <a:ext uri="{FF2B5EF4-FFF2-40B4-BE49-F238E27FC236}">
                <a16:creationId xmlns:a16="http://schemas.microsoft.com/office/drawing/2014/main" id="{675FD825-1F31-4493-889C-46F3B206D7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3566" y="5951561"/>
            <a:ext cx="964869" cy="639860"/>
          </a:xfrm>
          <a:prstGeom prst="rect">
            <a:avLst/>
          </a:prstGeom>
        </p:spPr>
      </p:pic>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grpSp>
        <p:nvGrpSpPr>
          <p:cNvPr id="24" name="Skupina 23">
            <a:extLst>
              <a:ext uri="{FF2B5EF4-FFF2-40B4-BE49-F238E27FC236}">
                <a16:creationId xmlns:a16="http://schemas.microsoft.com/office/drawing/2014/main" id="{A68D80B2-804E-48C4-917F-364953F04117}"/>
              </a:ext>
            </a:extLst>
          </p:cNvPr>
          <p:cNvGrpSpPr/>
          <p:nvPr userDrawn="1"/>
        </p:nvGrpSpPr>
        <p:grpSpPr>
          <a:xfrm>
            <a:off x="2907576" y="929325"/>
            <a:ext cx="6376849" cy="627081"/>
            <a:chOff x="3150227" y="929325"/>
            <a:chExt cx="6376849" cy="627081"/>
          </a:xfrm>
        </p:grpSpPr>
        <p:pic>
          <p:nvPicPr>
            <p:cNvPr id="13" name="Grafický objekt 12">
              <a:extLst>
                <a:ext uri="{FF2B5EF4-FFF2-40B4-BE49-F238E27FC236}">
                  <a16:creationId xmlns:a16="http://schemas.microsoft.com/office/drawing/2014/main" id="{6AD8391B-BFA6-420F-8E95-DE146CE7E683}"/>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150227" y="929325"/>
              <a:ext cx="2211887" cy="627081"/>
            </a:xfrm>
            <a:prstGeom prst="rect">
              <a:avLst/>
            </a:prstGeom>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755612" y="1091418"/>
              <a:ext cx="3771464" cy="320651"/>
            </a:xfrm>
            <a:prstGeom prst="rect">
              <a:avLst/>
            </a:prstGeom>
          </p:spPr>
        </p:pic>
      </p:grpSp>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9644885F-7E6F-4C35-9C4B-32A83531A1CB}"/>
              </a:ext>
            </a:extLst>
          </p:cNvPr>
          <p:cNvSpPr/>
          <p:nvPr userDrawn="1"/>
        </p:nvSpPr>
        <p:spPr>
          <a:xfrm>
            <a:off x="0" y="0"/>
            <a:ext cx="12192000" cy="1059255"/>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81739" y="1376037"/>
            <a:ext cx="11487705" cy="5152017"/>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grpSp>
        <p:nvGrpSpPr>
          <p:cNvPr id="3" name="Skupina 2">
            <a:extLst>
              <a:ext uri="{FF2B5EF4-FFF2-40B4-BE49-F238E27FC236}">
                <a16:creationId xmlns:a16="http://schemas.microsoft.com/office/drawing/2014/main" id="{EDB0FC9C-CAD2-4DA3-81D9-FE9D2BAA5F0C}"/>
              </a:ext>
            </a:extLst>
          </p:cNvPr>
          <p:cNvGrpSpPr/>
          <p:nvPr userDrawn="1"/>
        </p:nvGrpSpPr>
        <p:grpSpPr>
          <a:xfrm>
            <a:off x="6256073" y="329946"/>
            <a:ext cx="5742276" cy="451023"/>
            <a:chOff x="6353729" y="329946"/>
            <a:chExt cx="5742276" cy="451023"/>
          </a:xfrm>
        </p:grpSpPr>
        <p:grpSp>
          <p:nvGrpSpPr>
            <p:cNvPr id="25" name="Skupina 24">
              <a:extLst>
                <a:ext uri="{FF2B5EF4-FFF2-40B4-BE49-F238E27FC236}">
                  <a16:creationId xmlns:a16="http://schemas.microsoft.com/office/drawing/2014/main" id="{812BEB90-324A-4A2D-9EF7-4E5CCD4362D6}"/>
                </a:ext>
              </a:extLst>
            </p:cNvPr>
            <p:cNvGrpSpPr/>
            <p:nvPr userDrawn="1"/>
          </p:nvGrpSpPr>
          <p:grpSpPr>
            <a:xfrm>
              <a:off x="6353729" y="348969"/>
              <a:ext cx="4824586" cy="432000"/>
              <a:chOff x="3105837" y="920447"/>
              <a:chExt cx="4824586" cy="432000"/>
            </a:xfrm>
          </p:grpSpPr>
          <p:pic>
            <p:nvPicPr>
              <p:cNvPr id="26" name="Grafický objekt 25">
                <a:extLst>
                  <a:ext uri="{FF2B5EF4-FFF2-40B4-BE49-F238E27FC236}">
                    <a16:creationId xmlns:a16="http://schemas.microsoft.com/office/drawing/2014/main" id="{DA398F1A-CD3A-4447-AD94-A2C8AA7D3ED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105837" y="920447"/>
                <a:ext cx="1523783" cy="432000"/>
              </a:xfrm>
              <a:prstGeom prst="rect">
                <a:avLst/>
              </a:prstGeom>
            </p:spPr>
          </p:pic>
          <p:pic>
            <p:nvPicPr>
              <p:cNvPr id="27" name="Grafický objekt 26">
                <a:extLst>
                  <a:ext uri="{FF2B5EF4-FFF2-40B4-BE49-F238E27FC236}">
                    <a16:creationId xmlns:a16="http://schemas.microsoft.com/office/drawing/2014/main" id="{B44E7B5D-0A2A-4E37-9366-E7DA62490451}"/>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966425" y="1004555"/>
                <a:ext cx="2963998" cy="252000"/>
              </a:xfrm>
              <a:prstGeom prst="rect">
                <a:avLst/>
              </a:prstGeom>
            </p:spPr>
          </p:pic>
        </p:grpSp>
        <p:pic>
          <p:nvPicPr>
            <p:cNvPr id="10" name="Obrázek 9" descr="Obsah obrázku kreslení&#10;&#10;Popis byl vytvořen automaticky">
              <a:extLst>
                <a:ext uri="{FF2B5EF4-FFF2-40B4-BE49-F238E27FC236}">
                  <a16:creationId xmlns:a16="http://schemas.microsoft.com/office/drawing/2014/main" id="{79993D16-A750-49F0-840D-E154F5006091}"/>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text, obráz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9644885F-7E6F-4C35-9C4B-32A83531A1CB}"/>
              </a:ext>
            </a:extLst>
          </p:cNvPr>
          <p:cNvSpPr/>
          <p:nvPr userDrawn="1"/>
        </p:nvSpPr>
        <p:spPr>
          <a:xfrm>
            <a:off x="0" y="0"/>
            <a:ext cx="12192000" cy="1059255"/>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3" name="Zástupný symbol obrázku 12">
            <a:extLst>
              <a:ext uri="{FF2B5EF4-FFF2-40B4-BE49-F238E27FC236}">
                <a16:creationId xmlns:a16="http://schemas.microsoft.com/office/drawing/2014/main" id="{9DA90696-1068-45DC-844C-39D2648EE4B7}"/>
              </a:ext>
            </a:extLst>
          </p:cNvPr>
          <p:cNvSpPr>
            <a:spLocks noGrp="1"/>
          </p:cNvSpPr>
          <p:nvPr>
            <p:ph type="pic" sz="quarter" idx="10" hasCustomPrompt="1"/>
          </p:nvPr>
        </p:nvSpPr>
        <p:spPr>
          <a:xfrm>
            <a:off x="5431686" y="1376036"/>
            <a:ext cx="6378575" cy="5152017"/>
          </a:xfrm>
        </p:spPr>
        <p:txBody>
          <a:bodyPr anchor="ctr">
            <a:normAutofit/>
          </a:bodyPr>
          <a:lstStyle>
            <a:lvl1pPr marL="0" indent="0" algn="ctr">
              <a:buNone/>
              <a:defRPr sz="2400">
                <a:solidFill>
                  <a:srgbClr val="D31145"/>
                </a:solidFill>
                <a:latin typeface="Arial" panose="020B0604020202020204" pitchFamily="34" charset="0"/>
                <a:cs typeface="Arial" panose="020B0604020202020204" pitchFamily="34" charset="0"/>
              </a:defRPr>
            </a:lvl1pPr>
          </a:lstStyle>
          <a:p>
            <a:r>
              <a:rPr lang="cs-CZ" dirty="0"/>
              <a:t>Zde vložte obrázek</a:t>
            </a:r>
          </a:p>
        </p:txBody>
      </p:sp>
      <p:sp>
        <p:nvSpPr>
          <p:cNvPr id="10" name="Nadpis 1">
            <a:extLst>
              <a:ext uri="{FF2B5EF4-FFF2-40B4-BE49-F238E27FC236}">
                <a16:creationId xmlns:a16="http://schemas.microsoft.com/office/drawing/2014/main" id="{1470E0D0-A2AB-409D-829F-DB124986B134}"/>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9" name="Skupina 18">
            <a:extLst>
              <a:ext uri="{FF2B5EF4-FFF2-40B4-BE49-F238E27FC236}">
                <a16:creationId xmlns:a16="http://schemas.microsoft.com/office/drawing/2014/main" id="{827422E6-1939-4D22-82CF-00821A158B63}"/>
              </a:ext>
            </a:extLst>
          </p:cNvPr>
          <p:cNvGrpSpPr/>
          <p:nvPr userDrawn="1"/>
        </p:nvGrpSpPr>
        <p:grpSpPr>
          <a:xfrm>
            <a:off x="6256073" y="329946"/>
            <a:ext cx="5742276" cy="451023"/>
            <a:chOff x="6353729" y="329946"/>
            <a:chExt cx="5742276" cy="451023"/>
          </a:xfrm>
        </p:grpSpPr>
        <p:grpSp>
          <p:nvGrpSpPr>
            <p:cNvPr id="20" name="Skupina 19">
              <a:extLst>
                <a:ext uri="{FF2B5EF4-FFF2-40B4-BE49-F238E27FC236}">
                  <a16:creationId xmlns:a16="http://schemas.microsoft.com/office/drawing/2014/main" id="{EBDF3FB1-1F98-4150-A8F1-0D74F99C8837}"/>
                </a:ext>
              </a:extLst>
            </p:cNvPr>
            <p:cNvGrpSpPr/>
            <p:nvPr userDrawn="1"/>
          </p:nvGrpSpPr>
          <p:grpSpPr>
            <a:xfrm>
              <a:off x="6353729" y="348969"/>
              <a:ext cx="4824586" cy="432000"/>
              <a:chOff x="3105837" y="920447"/>
              <a:chExt cx="4824586" cy="432000"/>
            </a:xfrm>
          </p:grpSpPr>
          <p:pic>
            <p:nvPicPr>
              <p:cNvPr id="23" name="Grafický objekt 22">
                <a:extLst>
                  <a:ext uri="{FF2B5EF4-FFF2-40B4-BE49-F238E27FC236}">
                    <a16:creationId xmlns:a16="http://schemas.microsoft.com/office/drawing/2014/main" id="{DCF8E799-50DF-4E6B-ACA9-136D7EC0450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105837" y="920447"/>
                <a:ext cx="1523783" cy="432000"/>
              </a:xfrm>
              <a:prstGeom prst="rect">
                <a:avLst/>
              </a:prstGeom>
            </p:spPr>
          </p:pic>
          <p:pic>
            <p:nvPicPr>
              <p:cNvPr id="24" name="Grafický objekt 23">
                <a:extLst>
                  <a:ext uri="{FF2B5EF4-FFF2-40B4-BE49-F238E27FC236}">
                    <a16:creationId xmlns:a16="http://schemas.microsoft.com/office/drawing/2014/main" id="{85FD9467-D507-4558-9FAC-72B0B20404DD}"/>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966425" y="1004555"/>
                <a:ext cx="2963998" cy="252000"/>
              </a:xfrm>
              <a:prstGeom prst="rect">
                <a:avLst/>
              </a:prstGeom>
            </p:spPr>
          </p:pic>
        </p:grpSp>
        <p:pic>
          <p:nvPicPr>
            <p:cNvPr id="22" name="Obrázek 21" descr="Obsah obrázku kreslení&#10;&#10;Popis byl vytvořen automaticky">
              <a:extLst>
                <a:ext uri="{FF2B5EF4-FFF2-40B4-BE49-F238E27FC236}">
                  <a16:creationId xmlns:a16="http://schemas.microsoft.com/office/drawing/2014/main" id="{0641DDD1-9D04-47D2-A445-158BCC041616}"/>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
        <p:nvSpPr>
          <p:cNvPr id="26" name="Zástupný obsah 2">
            <a:extLst>
              <a:ext uri="{FF2B5EF4-FFF2-40B4-BE49-F238E27FC236}">
                <a16:creationId xmlns:a16="http://schemas.microsoft.com/office/drawing/2014/main" id="{04ACDA81-8751-49AB-97FB-4BF8241EFBBA}"/>
              </a:ext>
            </a:extLst>
          </p:cNvPr>
          <p:cNvSpPr>
            <a:spLocks noGrp="1"/>
          </p:cNvSpPr>
          <p:nvPr>
            <p:ph idx="11"/>
          </p:nvPr>
        </p:nvSpPr>
        <p:spPr>
          <a:xfrm>
            <a:off x="381740" y="1376037"/>
            <a:ext cx="4927108" cy="5152017"/>
          </a:xfrm>
        </p:spPr>
        <p:txBody>
          <a:bodyPr>
            <a:normAutofit/>
          </a:bodyPr>
          <a:lstStyle>
            <a:lvl1pPr marL="228600" indent="-228600">
              <a:buClr>
                <a:srgbClr val="D31145"/>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Po kliknutí můžete upravovat styly textu v předloze.</a:t>
            </a:r>
          </a:p>
          <a:p>
            <a:pPr lvl="1"/>
            <a:r>
              <a:rPr lang="cs-CZ"/>
              <a:t>Druhá úroveň</a:t>
            </a:r>
          </a:p>
        </p:txBody>
      </p:sp>
    </p:spTree>
    <p:extLst>
      <p:ext uri="{BB962C8B-B14F-4D97-AF65-F5344CB8AC3E}">
        <p14:creationId xmlns:p14="http://schemas.microsoft.com/office/powerpoint/2010/main" val="34628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65D34D94-04F9-4E00-B5C8-BA240CAA9819}"/>
              </a:ext>
            </a:extLst>
          </p:cNvPr>
          <p:cNvSpPr/>
          <p:nvPr userDrawn="1"/>
        </p:nvSpPr>
        <p:spPr>
          <a:xfrm>
            <a:off x="0" y="0"/>
            <a:ext cx="12192000" cy="1059255"/>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6" name="Nadpis 1">
            <a:extLst>
              <a:ext uri="{FF2B5EF4-FFF2-40B4-BE49-F238E27FC236}">
                <a16:creationId xmlns:a16="http://schemas.microsoft.com/office/drawing/2014/main" id="{5E3B3E7F-FC75-4C4E-B4B1-9B56B7FC223B}"/>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21" name="Skupina 20">
            <a:extLst>
              <a:ext uri="{FF2B5EF4-FFF2-40B4-BE49-F238E27FC236}">
                <a16:creationId xmlns:a16="http://schemas.microsoft.com/office/drawing/2014/main" id="{68F80365-EAA4-451F-AF73-86DCFE8AB83A}"/>
              </a:ext>
            </a:extLst>
          </p:cNvPr>
          <p:cNvGrpSpPr/>
          <p:nvPr userDrawn="1"/>
        </p:nvGrpSpPr>
        <p:grpSpPr>
          <a:xfrm>
            <a:off x="6256073" y="329946"/>
            <a:ext cx="5742276" cy="451023"/>
            <a:chOff x="6353729" y="329946"/>
            <a:chExt cx="5742276" cy="451023"/>
          </a:xfrm>
        </p:grpSpPr>
        <p:grpSp>
          <p:nvGrpSpPr>
            <p:cNvPr id="22" name="Skupina 21">
              <a:extLst>
                <a:ext uri="{FF2B5EF4-FFF2-40B4-BE49-F238E27FC236}">
                  <a16:creationId xmlns:a16="http://schemas.microsoft.com/office/drawing/2014/main" id="{7BB3E92E-B74E-48A9-9E5E-5CA3884CB64E}"/>
                </a:ext>
              </a:extLst>
            </p:cNvPr>
            <p:cNvGrpSpPr/>
            <p:nvPr userDrawn="1"/>
          </p:nvGrpSpPr>
          <p:grpSpPr>
            <a:xfrm>
              <a:off x="6353729" y="348969"/>
              <a:ext cx="4824586" cy="432000"/>
              <a:chOff x="3105837" y="920447"/>
              <a:chExt cx="4824586" cy="432000"/>
            </a:xfrm>
          </p:grpSpPr>
          <p:pic>
            <p:nvPicPr>
              <p:cNvPr id="24" name="Grafický objekt 23">
                <a:extLst>
                  <a:ext uri="{FF2B5EF4-FFF2-40B4-BE49-F238E27FC236}">
                    <a16:creationId xmlns:a16="http://schemas.microsoft.com/office/drawing/2014/main" id="{E8A2959C-9C38-4FE1-857B-E5CE286D30A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105837" y="920447"/>
                <a:ext cx="1523783" cy="432000"/>
              </a:xfrm>
              <a:prstGeom prst="rect">
                <a:avLst/>
              </a:prstGeom>
            </p:spPr>
          </p:pic>
          <p:pic>
            <p:nvPicPr>
              <p:cNvPr id="25" name="Grafický objekt 24">
                <a:extLst>
                  <a:ext uri="{FF2B5EF4-FFF2-40B4-BE49-F238E27FC236}">
                    <a16:creationId xmlns:a16="http://schemas.microsoft.com/office/drawing/2014/main" id="{BAA2F625-C665-422E-9490-CD15682AFEC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966425" y="1004555"/>
                <a:ext cx="2963998" cy="252000"/>
              </a:xfrm>
              <a:prstGeom prst="rect">
                <a:avLst/>
              </a:prstGeom>
            </p:spPr>
          </p:pic>
        </p:grpSp>
        <p:pic>
          <p:nvPicPr>
            <p:cNvPr id="23" name="Obrázek 22" descr="Obsah obrázku kreslení&#10;&#10;Popis byl vytvořen automaticky">
              <a:extLst>
                <a:ext uri="{FF2B5EF4-FFF2-40B4-BE49-F238E27FC236}">
                  <a16:creationId xmlns:a16="http://schemas.microsoft.com/office/drawing/2014/main" id="{4A334F60-C769-4877-A470-32CC5F3F7FF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2" name="Skupina 11">
            <a:extLst>
              <a:ext uri="{FF2B5EF4-FFF2-40B4-BE49-F238E27FC236}">
                <a16:creationId xmlns:a16="http://schemas.microsoft.com/office/drawing/2014/main" id="{0CE82392-F9A7-4797-B789-543297A3131F}"/>
              </a:ext>
            </a:extLst>
          </p:cNvPr>
          <p:cNvGrpSpPr/>
          <p:nvPr userDrawn="1"/>
        </p:nvGrpSpPr>
        <p:grpSpPr>
          <a:xfrm>
            <a:off x="9532058" y="94004"/>
            <a:ext cx="2587791" cy="308285"/>
            <a:chOff x="8214317" y="331276"/>
            <a:chExt cx="3881688" cy="450808"/>
          </a:xfrm>
        </p:grpSpPr>
        <p:pic>
          <p:nvPicPr>
            <p:cNvPr id="14" name="Grafický objekt 13">
              <a:extLst>
                <a:ext uri="{FF2B5EF4-FFF2-40B4-BE49-F238E27FC236}">
                  <a16:creationId xmlns:a16="http://schemas.microsoft.com/office/drawing/2014/main" id="{D518AFD1-5C76-435F-900F-DCD04908956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214317" y="471177"/>
              <a:ext cx="2963998" cy="252000"/>
            </a:xfrm>
            <a:prstGeom prst="rect">
              <a:avLst/>
            </a:prstGeom>
          </p:spPr>
        </p:pic>
        <p:pic>
          <p:nvPicPr>
            <p:cNvPr id="15" name="Obrázek 14" descr="Obsah obrázku kreslení&#10;&#10;Popis byl vytvořen automaticky">
              <a:extLst>
                <a:ext uri="{FF2B5EF4-FFF2-40B4-BE49-F238E27FC236}">
                  <a16:creationId xmlns:a16="http://schemas.microsoft.com/office/drawing/2014/main" id="{54C0D6F4-44CD-4848-AE87-029AA0E556EA}"/>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1430075" y="331276"/>
              <a:ext cx="665930" cy="450808"/>
            </a:xfrm>
            <a:prstGeom prst="rect">
              <a:avLst/>
            </a:prstGeom>
          </p:spPr>
        </p:pic>
      </p:grpSp>
      <p:pic>
        <p:nvPicPr>
          <p:cNvPr id="2" name="Grafický objekt 1">
            <a:extLst>
              <a:ext uri="{FF2B5EF4-FFF2-40B4-BE49-F238E27FC236}">
                <a16:creationId xmlns:a16="http://schemas.microsoft.com/office/drawing/2014/main" id="{000A9CFE-29F8-4983-92E5-1DE4851C895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135853" y="101942"/>
            <a:ext cx="1258641" cy="356831"/>
          </a:xfrm>
          <a:prstGeom prst="rect">
            <a:avLst/>
          </a:prstGeom>
        </p:spPr>
      </p:pic>
    </p:spTree>
    <p:extLst>
      <p:ext uri="{BB962C8B-B14F-4D97-AF65-F5344CB8AC3E}">
        <p14:creationId xmlns:p14="http://schemas.microsoft.com/office/powerpoint/2010/main" val="44426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obsah, obrázek - inverzní">
    <p:bg>
      <p:bgPr>
        <a:solidFill>
          <a:srgbClr val="D31145"/>
        </a:solidFill>
        <a:effectLst/>
      </p:bgPr>
    </p:bg>
    <p:spTree>
      <p:nvGrpSpPr>
        <p:cNvPr id="1" name=""/>
        <p:cNvGrpSpPr/>
        <p:nvPr/>
      </p:nvGrpSpPr>
      <p:grpSpPr>
        <a:xfrm>
          <a:off x="0" y="0"/>
          <a:ext cx="0" cy="0"/>
          <a:chOff x="0" y="0"/>
          <a:chExt cx="0" cy="0"/>
        </a:xfrm>
      </p:grpSpPr>
      <p:sp>
        <p:nvSpPr>
          <p:cNvPr id="10" name="Zástupný obsah 2">
            <a:extLst>
              <a:ext uri="{FF2B5EF4-FFF2-40B4-BE49-F238E27FC236}">
                <a16:creationId xmlns:a16="http://schemas.microsoft.com/office/drawing/2014/main" id="{DD6A7890-1F20-4DA7-AA89-7E104719D3C9}"/>
              </a:ext>
            </a:extLst>
          </p:cNvPr>
          <p:cNvSpPr>
            <a:spLocks noGrp="1"/>
          </p:cNvSpPr>
          <p:nvPr>
            <p:ph idx="1" hasCustomPrompt="1"/>
          </p:nvPr>
        </p:nvSpPr>
        <p:spPr>
          <a:xfrm>
            <a:off x="381000" y="1376362"/>
            <a:ext cx="11617349" cy="5132669"/>
          </a:xfrm>
        </p:spPr>
        <p:txBody>
          <a:bodyPr>
            <a:normAutofit/>
          </a:bodyPr>
          <a:lstStyle>
            <a:lvl1pPr marL="228600" indent="-228600">
              <a:buClr>
                <a:schemeClr val="bg1"/>
              </a:buClr>
              <a:buFont typeface="Arial" panose="020B0604020202020204" pitchFamily="34" charset="0"/>
              <a:buChar char="̶"/>
              <a:defRPr sz="24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dirty="0"/>
              <a:t>První úroveň textu</a:t>
            </a:r>
          </a:p>
          <a:p>
            <a:pPr lvl="1"/>
            <a:r>
              <a:rPr lang="cs-CZ" dirty="0"/>
              <a:t>Druhá úroveň</a:t>
            </a:r>
          </a:p>
        </p:txBody>
      </p:sp>
      <p:grpSp>
        <p:nvGrpSpPr>
          <p:cNvPr id="12" name="Skupina 11">
            <a:extLst>
              <a:ext uri="{FF2B5EF4-FFF2-40B4-BE49-F238E27FC236}">
                <a16:creationId xmlns:a16="http://schemas.microsoft.com/office/drawing/2014/main" id="{66B19D25-1138-4220-A44A-0D4B63C96D9E}"/>
              </a:ext>
            </a:extLst>
          </p:cNvPr>
          <p:cNvGrpSpPr/>
          <p:nvPr userDrawn="1"/>
        </p:nvGrpSpPr>
        <p:grpSpPr>
          <a:xfrm>
            <a:off x="6256073" y="329946"/>
            <a:ext cx="5742276" cy="451023"/>
            <a:chOff x="6353729" y="329946"/>
            <a:chExt cx="5742276" cy="451023"/>
          </a:xfrm>
        </p:grpSpPr>
        <p:grpSp>
          <p:nvGrpSpPr>
            <p:cNvPr id="13" name="Skupina 12">
              <a:extLst>
                <a:ext uri="{FF2B5EF4-FFF2-40B4-BE49-F238E27FC236}">
                  <a16:creationId xmlns:a16="http://schemas.microsoft.com/office/drawing/2014/main" id="{0039C8DB-5008-4E21-B098-C6CD2E7B851C}"/>
                </a:ext>
              </a:extLst>
            </p:cNvPr>
            <p:cNvGrpSpPr/>
            <p:nvPr userDrawn="1"/>
          </p:nvGrpSpPr>
          <p:grpSpPr>
            <a:xfrm>
              <a:off x="6353729" y="348969"/>
              <a:ext cx="4824586" cy="432000"/>
              <a:chOff x="3105837" y="920447"/>
              <a:chExt cx="4824586" cy="432000"/>
            </a:xfrm>
          </p:grpSpPr>
          <p:pic>
            <p:nvPicPr>
              <p:cNvPr id="18" name="Grafický objekt 17">
                <a:extLst>
                  <a:ext uri="{FF2B5EF4-FFF2-40B4-BE49-F238E27FC236}">
                    <a16:creationId xmlns:a16="http://schemas.microsoft.com/office/drawing/2014/main" id="{9B900898-BE86-488C-8A9B-61767CCBF73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105837" y="920447"/>
                <a:ext cx="1523783" cy="432000"/>
              </a:xfrm>
              <a:prstGeom prst="rect">
                <a:avLst/>
              </a:prstGeom>
            </p:spPr>
          </p:pic>
          <p:pic>
            <p:nvPicPr>
              <p:cNvPr id="19" name="Grafický objekt 18">
                <a:extLst>
                  <a:ext uri="{FF2B5EF4-FFF2-40B4-BE49-F238E27FC236}">
                    <a16:creationId xmlns:a16="http://schemas.microsoft.com/office/drawing/2014/main" id="{ED01BC9A-8599-4D60-8836-E630D56FCE4B}"/>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966425" y="1004555"/>
                <a:ext cx="2963998" cy="252000"/>
              </a:xfrm>
              <a:prstGeom prst="rect">
                <a:avLst/>
              </a:prstGeom>
            </p:spPr>
          </p:pic>
        </p:grpSp>
        <p:pic>
          <p:nvPicPr>
            <p:cNvPr id="17" name="Obrázek 16" descr="Obsah obrázku kreslení&#10;&#10;Popis byl vytvořen automaticky">
              <a:extLst>
                <a:ext uri="{FF2B5EF4-FFF2-40B4-BE49-F238E27FC236}">
                  <a16:creationId xmlns:a16="http://schemas.microsoft.com/office/drawing/2014/main" id="{7ECBA0B5-8E5C-4967-8167-2D88E70CA7E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
        <p:nvSpPr>
          <p:cNvPr id="20" name="Nadpis 1">
            <a:extLst>
              <a:ext uri="{FF2B5EF4-FFF2-40B4-BE49-F238E27FC236}">
                <a16:creationId xmlns:a16="http://schemas.microsoft.com/office/drawing/2014/main" id="{42724F13-0F34-4D06-9D65-59247B61DE30}"/>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929773867"/>
      </p:ext>
    </p:extLst>
  </p:cSld>
  <p:clrMapOvr>
    <a:masterClrMapping/>
  </p:clrMapOvr>
  <p:extLst>
    <p:ext uri="{DCECCB84-F9BA-43D5-87BE-67443E8EF086}">
      <p15:sldGuideLst xmlns:p15="http://schemas.microsoft.com/office/powerpoint/2012/main">
        <p15:guide id="1" orient="horz" pos="411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0"/>
            <a:ext cx="12192000" cy="6858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20" name="Obrázek 19" descr="Obsah obrázku kreslení&#10;&#10;Popis byl vytvořen automaticky">
            <a:extLst>
              <a:ext uri="{FF2B5EF4-FFF2-40B4-BE49-F238E27FC236}">
                <a16:creationId xmlns:a16="http://schemas.microsoft.com/office/drawing/2014/main" id="{EA3783B6-FC2A-454B-9F4B-560372C1E0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638748" y="5989948"/>
            <a:ext cx="914504" cy="619083"/>
          </a:xfrm>
          <a:prstGeom prst="rect">
            <a:avLst/>
          </a:prstGeom>
        </p:spPr>
      </p:pic>
      <p:grpSp>
        <p:nvGrpSpPr>
          <p:cNvPr id="15" name="Skupina 14">
            <a:extLst>
              <a:ext uri="{FF2B5EF4-FFF2-40B4-BE49-F238E27FC236}">
                <a16:creationId xmlns:a16="http://schemas.microsoft.com/office/drawing/2014/main" id="{92CD7EB7-A771-4FBB-B8C7-DB5D59BBB75F}"/>
              </a:ext>
            </a:extLst>
          </p:cNvPr>
          <p:cNvGrpSpPr/>
          <p:nvPr userDrawn="1"/>
        </p:nvGrpSpPr>
        <p:grpSpPr>
          <a:xfrm>
            <a:off x="2907576" y="929325"/>
            <a:ext cx="6376849" cy="627081"/>
            <a:chOff x="3150227" y="929325"/>
            <a:chExt cx="6376849" cy="627081"/>
          </a:xfrm>
        </p:grpSpPr>
        <p:pic>
          <p:nvPicPr>
            <p:cNvPr id="16" name="Grafický objekt 15">
              <a:extLst>
                <a:ext uri="{FF2B5EF4-FFF2-40B4-BE49-F238E27FC236}">
                  <a16:creationId xmlns:a16="http://schemas.microsoft.com/office/drawing/2014/main" id="{F450C9B7-74DB-41E6-BE50-75396E9C66F8}"/>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150227" y="929325"/>
              <a:ext cx="2211887" cy="627081"/>
            </a:xfrm>
            <a:prstGeom prst="rect">
              <a:avLst/>
            </a:prstGeom>
          </p:spPr>
        </p:pic>
        <p:pic>
          <p:nvPicPr>
            <p:cNvPr id="17" name="Grafický objekt 16">
              <a:extLst>
                <a:ext uri="{FF2B5EF4-FFF2-40B4-BE49-F238E27FC236}">
                  <a16:creationId xmlns:a16="http://schemas.microsoft.com/office/drawing/2014/main" id="{857E4D19-AD77-4999-B9C4-830DAE3D8012}"/>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755612" y="1091418"/>
              <a:ext cx="3771464" cy="320651"/>
            </a:xfrm>
            <a:prstGeom prst="rect">
              <a:avLst/>
            </a:prstGeom>
          </p:spPr>
        </p:pic>
      </p:grpSp>
    </p:spTree>
    <p:extLst>
      <p:ext uri="{BB962C8B-B14F-4D97-AF65-F5344CB8AC3E}">
        <p14:creationId xmlns:p14="http://schemas.microsoft.com/office/powerpoint/2010/main" val="12445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14159AF-26F1-42E1-BF83-F89C20A19403}" type="datetimeFigureOut">
              <a:rPr lang="cs-CZ" smtClean="0"/>
              <a:t>06.07.2021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B1DE3A8-275C-4F7D-9678-21DFF80A7010}" type="slidenum">
              <a:rPr lang="cs-CZ" smtClean="0"/>
              <a:t>‹#›</a:t>
            </a:fld>
            <a:endParaRPr lang="cs-CZ"/>
          </a:p>
        </p:txBody>
      </p:sp>
    </p:spTree>
    <p:extLst>
      <p:ext uri="{BB962C8B-B14F-4D97-AF65-F5344CB8AC3E}">
        <p14:creationId xmlns:p14="http://schemas.microsoft.com/office/powerpoint/2010/main" val="296456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 id="2147483657" r:id="rId4"/>
    <p:sldLayoutId id="2147483662" r:id="rId5"/>
    <p:sldLayoutId id="2147483661" r:id="rId6"/>
    <p:sldLayoutId id="2147483660" r:id="rId7"/>
    <p:sldLayoutId id="2147483658" r:id="rId8"/>
    <p:sldLayoutId id="2147483663" r:id="rId9"/>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9.xml"/><Relationship Id="rId4" Type="http://schemas.openxmlformats.org/officeDocument/2006/relationships/tags" Target="../tags/tag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chart" Target="../charts/chart33.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slideLayout" Target="../slideLayouts/slideLayout5.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chart" Target="../charts/chart34.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chart" Target="../charts/chart35.xml"/></Relationships>
</file>

<file path=ppt/slides/_rels/slide53.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chart" Target="../charts/chart36.xml"/><Relationship Id="rId5" Type="http://schemas.openxmlformats.org/officeDocument/2006/relationships/tags" Target="../tags/tag41.xml"/><Relationship Id="rId10" Type="http://schemas.openxmlformats.org/officeDocument/2006/relationships/slideLayout" Target="../slideLayouts/slideLayout5.xml"/><Relationship Id="rId4" Type="http://schemas.openxmlformats.org/officeDocument/2006/relationships/tags" Target="../tags/tag40.xml"/><Relationship Id="rId9" Type="http://schemas.openxmlformats.org/officeDocument/2006/relationships/tags" Target="../tags/tag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967A564D-817A-482D-8BCC-FCE2C62830D3}"/>
              </a:ext>
            </a:extLst>
          </p:cNvPr>
          <p:cNvSpPr>
            <a:spLocks noGrp="1"/>
          </p:cNvSpPr>
          <p:nvPr>
            <p:ph type="ctrTitle"/>
          </p:nvPr>
        </p:nvSpPr>
        <p:spPr/>
        <p:txBody>
          <a:bodyPr/>
          <a:lstStyle/>
          <a:p>
            <a:r>
              <a:rPr lang="cs-CZ" dirty="0"/>
              <a:t>Stav a vývoj epidemie COVID-19 </a:t>
            </a:r>
            <a:br>
              <a:rPr lang="cs-CZ" dirty="0"/>
            </a:br>
            <a:r>
              <a:rPr lang="cs-CZ" dirty="0"/>
              <a:t>v dostupných datech</a:t>
            </a:r>
          </a:p>
        </p:txBody>
      </p:sp>
      <p:sp>
        <p:nvSpPr>
          <p:cNvPr id="5" name="Podnadpis 4">
            <a:extLst>
              <a:ext uri="{FF2B5EF4-FFF2-40B4-BE49-F238E27FC236}">
                <a16:creationId xmlns:a16="http://schemas.microsoft.com/office/drawing/2014/main" id="{ECB71022-B988-48D8-A571-213CB90D2BB5}"/>
              </a:ext>
            </a:extLst>
          </p:cNvPr>
          <p:cNvSpPr>
            <a:spLocks noGrp="1"/>
          </p:cNvSpPr>
          <p:nvPr>
            <p:ph type="subTitle" idx="1"/>
          </p:nvPr>
        </p:nvSpPr>
        <p:spPr>
          <a:xfrm>
            <a:off x="166116" y="3693109"/>
            <a:ext cx="11859768" cy="1506852"/>
          </a:xfrm>
        </p:spPr>
        <p:txBody>
          <a:bodyPr>
            <a:normAutofit/>
          </a:bodyPr>
          <a:lstStyle/>
          <a:p>
            <a:r>
              <a:rPr lang="cs-CZ" sz="3800" b="1" dirty="0">
                <a:solidFill>
                  <a:schemeClr val="tx1"/>
                </a:solidFill>
              </a:rPr>
              <a:t>Nákaza COVID-19 ve školách, u dětí, </a:t>
            </a:r>
          </a:p>
          <a:p>
            <a:r>
              <a:rPr lang="cs-CZ" sz="3800" b="1" dirty="0">
                <a:solidFill>
                  <a:schemeClr val="tx1"/>
                </a:solidFill>
              </a:rPr>
              <a:t>pedagogů a zaměstnanců škol </a:t>
            </a:r>
          </a:p>
        </p:txBody>
      </p:sp>
      <p:sp>
        <p:nvSpPr>
          <p:cNvPr id="2" name="TextovéPole 1"/>
          <p:cNvSpPr txBox="1"/>
          <p:nvPr/>
        </p:nvSpPr>
        <p:spPr>
          <a:xfrm>
            <a:off x="2628686" y="5271190"/>
            <a:ext cx="6795971" cy="430887"/>
          </a:xfrm>
          <a:prstGeom prst="rect">
            <a:avLst/>
          </a:prstGeom>
          <a:solidFill>
            <a:schemeClr val="accent2"/>
          </a:solidFill>
        </p:spPr>
        <p:txBody>
          <a:bodyPr wrap="square" rtlCol="0">
            <a:spAutoFit/>
          </a:bodyPr>
          <a:lstStyle/>
          <a:p>
            <a:pPr algn="ctr"/>
            <a:r>
              <a:rPr lang="cs-CZ" sz="2200" b="1" dirty="0">
                <a:solidFill>
                  <a:schemeClr val="bg1"/>
                </a:solidFill>
              </a:rPr>
              <a:t>Aktualizace s uzavřenými daty za </a:t>
            </a:r>
            <a:r>
              <a:rPr lang="cs-CZ" sz="2200" b="1" dirty="0" smtClean="0">
                <a:solidFill>
                  <a:schemeClr val="bg1"/>
                </a:solidFill>
              </a:rPr>
              <a:t>červen </a:t>
            </a:r>
            <a:r>
              <a:rPr lang="cs-CZ" sz="2200" b="1" dirty="0">
                <a:solidFill>
                  <a:schemeClr val="bg1"/>
                </a:solidFill>
              </a:rPr>
              <a:t>2021</a:t>
            </a:r>
          </a:p>
        </p:txBody>
      </p:sp>
    </p:spTree>
    <p:extLst>
      <p:ext uri="{BB962C8B-B14F-4D97-AF65-F5344CB8AC3E}">
        <p14:creationId xmlns:p14="http://schemas.microsoft.com/office/powerpoint/2010/main" val="71474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3400301968"/>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2482850"/>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1170457416"/>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3000" y="19335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933700"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14. 10. – 17. 11. 2020</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3" name="Obdélník 12">
            <a:extLst>
              <a:ext uri="{FF2B5EF4-FFF2-40B4-BE49-F238E27FC236}">
                <a16:creationId xmlns:a16="http://schemas.microsoft.com/office/drawing/2014/main" id="{FA1D0A4D-004C-4111-BE45-78FC2C4D79A3}"/>
              </a:ext>
            </a:extLst>
          </p:cNvPr>
          <p:cNvSpPr/>
          <p:nvPr/>
        </p:nvSpPr>
        <p:spPr>
          <a:xfrm>
            <a:off x="2545418" y="6547964"/>
            <a:ext cx="436209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 Od 14. 10. 2020 uzavření všech škol (mimo mateřských) </a:t>
            </a:r>
            <a:endPar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TextovéPole 13">
            <a:extLst>
              <a:ext uri="{FF2B5EF4-FFF2-40B4-BE49-F238E27FC236}">
                <a16:creationId xmlns:a16="http://schemas.microsoft.com/office/drawing/2014/main" id="{1040B379-6160-4DD7-8738-C5237A86AA56}"/>
              </a:ext>
            </a:extLst>
          </p:cNvPr>
          <p:cNvSpPr txBox="1"/>
          <p:nvPr/>
        </p:nvSpPr>
        <p:spPr>
          <a:xfrm>
            <a:off x="8458459" y="6557490"/>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6" name="Tabulka 5">
            <a:extLst>
              <a:ext uri="{FF2B5EF4-FFF2-40B4-BE49-F238E27FC236}">
                <a16:creationId xmlns:a16="http://schemas.microsoft.com/office/drawing/2014/main" id="{568ACB24-9E6E-4816-A3EB-9A57FFE5754F}"/>
              </a:ext>
            </a:extLst>
          </p:cNvPr>
          <p:cNvGraphicFramePr>
            <a:graphicFrameLocks noGrp="1"/>
          </p:cNvGraphicFramePr>
          <p:nvPr>
            <p:extLst>
              <p:ext uri="{D42A27DB-BD31-4B8C-83A1-F6EECF244321}">
                <p14:modId xmlns:p14="http://schemas.microsoft.com/office/powerpoint/2010/main" val="3326591793"/>
              </p:ext>
            </p:extLst>
          </p:nvPr>
        </p:nvGraphicFramePr>
        <p:xfrm>
          <a:off x="10920888" y="1572133"/>
          <a:ext cx="880587" cy="4886492"/>
        </p:xfrm>
        <a:graphic>
          <a:graphicData uri="http://schemas.openxmlformats.org/drawingml/2006/table">
            <a:tbl>
              <a:tblPr/>
              <a:tblGrid>
                <a:gridCol w="880587">
                  <a:extLst>
                    <a:ext uri="{9D8B030D-6E8A-4147-A177-3AD203B41FA5}">
                      <a16:colId xmlns:a16="http://schemas.microsoft.com/office/drawing/2014/main" val="997628461"/>
                    </a:ext>
                  </a:extLst>
                </a:gridCol>
              </a:tblGrid>
              <a:tr h="187942">
                <a:tc>
                  <a:txBody>
                    <a:bodyPr/>
                    <a:lstStyle/>
                    <a:p>
                      <a:pPr algn="ctr" fontAlgn="ctr"/>
                      <a:r>
                        <a:rPr lang="cs-CZ" sz="1200" b="1" i="1" u="none" strike="noStrike">
                          <a:solidFill>
                            <a:srgbClr val="000000"/>
                          </a:solidFill>
                          <a:effectLst/>
                          <a:latin typeface="Calibri" panose="020F0502020204030204" pitchFamily="34" charset="0"/>
                        </a:rPr>
                        <a:t>46,4</a:t>
                      </a:r>
                    </a:p>
                  </a:txBody>
                  <a:tcPr marL="9525" marR="9525" marT="0" marB="0" anchor="ctr">
                    <a:lnL>
                      <a:noFill/>
                    </a:lnL>
                    <a:lnR>
                      <a:noFill/>
                    </a:lnR>
                    <a:lnT>
                      <a:noFill/>
                    </a:lnT>
                    <a:lnB>
                      <a:noFill/>
                    </a:lnB>
                    <a:solidFill>
                      <a:srgbClr val="FDB87B"/>
                    </a:solidFill>
                  </a:tcPr>
                </a:tc>
                <a:extLst>
                  <a:ext uri="{0D108BD9-81ED-4DB2-BD59-A6C34878D82A}">
                    <a16:rowId xmlns:a16="http://schemas.microsoft.com/office/drawing/2014/main" val="1535068617"/>
                  </a:ext>
                </a:extLst>
              </a:tr>
              <a:tr h="187942">
                <a:tc>
                  <a:txBody>
                    <a:bodyPr/>
                    <a:lstStyle/>
                    <a:p>
                      <a:pPr algn="ctr" fontAlgn="ctr"/>
                      <a:r>
                        <a:rPr lang="cs-CZ" sz="1200" b="1" i="1" u="none" strike="noStrike">
                          <a:solidFill>
                            <a:srgbClr val="000000"/>
                          </a:solidFill>
                          <a:effectLst/>
                          <a:latin typeface="Calibri" panose="020F0502020204030204" pitchFamily="34" charset="0"/>
                        </a:rPr>
                        <a:t>4,4</a:t>
                      </a:r>
                    </a:p>
                  </a:txBody>
                  <a:tcPr marL="9525" marR="9525" marT="0" marB="0" anchor="ctr">
                    <a:lnL>
                      <a:noFill/>
                    </a:lnL>
                    <a:lnR>
                      <a:noFill/>
                    </a:lnR>
                    <a:lnT>
                      <a:noFill/>
                    </a:lnT>
                    <a:lnB>
                      <a:noFill/>
                    </a:lnB>
                    <a:solidFill>
                      <a:srgbClr val="76C37C"/>
                    </a:solidFill>
                  </a:tcPr>
                </a:tc>
                <a:extLst>
                  <a:ext uri="{0D108BD9-81ED-4DB2-BD59-A6C34878D82A}">
                    <a16:rowId xmlns:a16="http://schemas.microsoft.com/office/drawing/2014/main" val="773290346"/>
                  </a:ext>
                </a:extLst>
              </a:tr>
              <a:tr h="187942">
                <a:tc>
                  <a:txBody>
                    <a:bodyPr/>
                    <a:lstStyle/>
                    <a:p>
                      <a:pPr algn="ctr" fontAlgn="ctr"/>
                      <a:r>
                        <a:rPr lang="cs-CZ" sz="1200" b="1" i="1" u="none" strike="noStrike">
                          <a:solidFill>
                            <a:srgbClr val="000000"/>
                          </a:solidFill>
                          <a:effectLst/>
                          <a:latin typeface="Calibri" panose="020F0502020204030204" pitchFamily="34" charset="0"/>
                        </a:rPr>
                        <a:t>73,7</a:t>
                      </a:r>
                    </a:p>
                  </a:txBody>
                  <a:tcPr marL="9525" marR="9525" marT="0" marB="0" anchor="ctr">
                    <a:lnL>
                      <a:noFill/>
                    </a:lnL>
                    <a:lnR>
                      <a:noFill/>
                    </a:lnR>
                    <a:lnT>
                      <a:noFill/>
                    </a:lnT>
                    <a:lnB>
                      <a:noFill/>
                    </a:lnB>
                    <a:solidFill>
                      <a:srgbClr val="FA8C72"/>
                    </a:solidFill>
                  </a:tcPr>
                </a:tc>
                <a:extLst>
                  <a:ext uri="{0D108BD9-81ED-4DB2-BD59-A6C34878D82A}">
                    <a16:rowId xmlns:a16="http://schemas.microsoft.com/office/drawing/2014/main" val="3882659303"/>
                  </a:ext>
                </a:extLst>
              </a:tr>
              <a:tr h="187942">
                <a:tc>
                  <a:txBody>
                    <a:bodyPr/>
                    <a:lstStyle/>
                    <a:p>
                      <a:pPr algn="ctr" fontAlgn="ctr"/>
                      <a:r>
                        <a:rPr lang="cs-CZ" sz="1200" b="1" i="1" u="none" strike="noStrike">
                          <a:solidFill>
                            <a:srgbClr val="000000"/>
                          </a:solidFill>
                          <a:effectLst/>
                          <a:latin typeface="Calibri" panose="020F0502020204030204" pitchFamily="34" charset="0"/>
                        </a:rPr>
                        <a:t>58,5</a:t>
                      </a:r>
                    </a:p>
                  </a:txBody>
                  <a:tcPr marL="9525" marR="9525" marT="0" marB="0" anchor="ctr">
                    <a:lnL>
                      <a:noFill/>
                    </a:lnL>
                    <a:lnR>
                      <a:noFill/>
                    </a:lnR>
                    <a:lnT>
                      <a:noFill/>
                    </a:lnT>
                    <a:lnB>
                      <a:noFill/>
                    </a:lnB>
                    <a:solidFill>
                      <a:srgbClr val="FCA477"/>
                    </a:solidFill>
                  </a:tcPr>
                </a:tc>
                <a:extLst>
                  <a:ext uri="{0D108BD9-81ED-4DB2-BD59-A6C34878D82A}">
                    <a16:rowId xmlns:a16="http://schemas.microsoft.com/office/drawing/2014/main" val="3825262185"/>
                  </a:ext>
                </a:extLst>
              </a:tr>
              <a:tr h="187942">
                <a:tc>
                  <a:txBody>
                    <a:bodyPr/>
                    <a:lstStyle/>
                    <a:p>
                      <a:pPr algn="ctr" fontAlgn="ctr"/>
                      <a:r>
                        <a:rPr lang="cs-CZ" sz="1200" b="1" i="1" u="none" strike="noStrike">
                          <a:solidFill>
                            <a:srgbClr val="000000"/>
                          </a:solidFill>
                          <a:effectLst/>
                          <a:latin typeface="Calibri" panose="020F0502020204030204" pitchFamily="34" charset="0"/>
                        </a:rPr>
                        <a:t>26,9</a:t>
                      </a:r>
                    </a:p>
                  </a:txBody>
                  <a:tcPr marL="9525" marR="9525" marT="0" marB="0" anchor="ctr">
                    <a:lnL>
                      <a:noFill/>
                    </a:lnL>
                    <a:lnR>
                      <a:noFill/>
                    </a:lnR>
                    <a:lnT>
                      <a:noFill/>
                    </a:lnT>
                    <a:lnB>
                      <a:noFill/>
                    </a:lnB>
                    <a:solidFill>
                      <a:srgbClr val="FED781"/>
                    </a:solidFill>
                  </a:tcPr>
                </a:tc>
                <a:extLst>
                  <a:ext uri="{0D108BD9-81ED-4DB2-BD59-A6C34878D82A}">
                    <a16:rowId xmlns:a16="http://schemas.microsoft.com/office/drawing/2014/main" val="2055617606"/>
                  </a:ext>
                </a:extLst>
              </a:tr>
              <a:tr h="187942">
                <a:tc>
                  <a:txBody>
                    <a:bodyPr/>
                    <a:lstStyle/>
                    <a:p>
                      <a:pPr algn="ctr" fontAlgn="ctr"/>
                      <a:r>
                        <a:rPr lang="cs-CZ" sz="1200" b="1" i="1" u="none" strike="noStrike">
                          <a:solidFill>
                            <a:srgbClr val="000000"/>
                          </a:solidFill>
                          <a:effectLst/>
                          <a:latin typeface="Calibri" panose="020F0502020204030204" pitchFamily="34" charset="0"/>
                        </a:rPr>
                        <a:t>9,8</a:t>
                      </a:r>
                    </a:p>
                  </a:txBody>
                  <a:tcPr marL="9525" marR="9525" marT="0" marB="0" anchor="ctr">
                    <a:lnL>
                      <a:noFill/>
                    </a:lnL>
                    <a:lnR>
                      <a:noFill/>
                    </a:lnR>
                    <a:lnT>
                      <a:noFill/>
                    </a:lnT>
                    <a:lnB>
                      <a:noFill/>
                    </a:lnB>
                    <a:solidFill>
                      <a:srgbClr val="C3D980"/>
                    </a:solidFill>
                  </a:tcPr>
                </a:tc>
                <a:extLst>
                  <a:ext uri="{0D108BD9-81ED-4DB2-BD59-A6C34878D82A}">
                    <a16:rowId xmlns:a16="http://schemas.microsoft.com/office/drawing/2014/main" val="4147250155"/>
                  </a:ext>
                </a:extLst>
              </a:tr>
              <a:tr h="187942">
                <a:tc>
                  <a:txBody>
                    <a:bodyPr/>
                    <a:lstStyle/>
                    <a:p>
                      <a:pPr algn="ctr" fontAlgn="ctr"/>
                      <a:r>
                        <a:rPr lang="cs-CZ" sz="1200" b="1" i="1" u="none" strike="noStrike">
                          <a:solidFill>
                            <a:srgbClr val="000000"/>
                          </a:solidFill>
                          <a:effectLst/>
                          <a:latin typeface="Calibri" panose="020F0502020204030204" pitchFamily="34" charset="0"/>
                        </a:rPr>
                        <a:t>95,0</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2843115285"/>
                  </a:ext>
                </a:extLst>
              </a:tr>
              <a:tr h="187942">
                <a:tc>
                  <a:txBody>
                    <a:bodyPr/>
                    <a:lstStyle/>
                    <a:p>
                      <a:pPr algn="ctr" fontAlgn="ctr"/>
                      <a:r>
                        <a:rPr lang="cs-CZ" sz="1200" b="1" i="1" u="none" strike="noStrike">
                          <a:solidFill>
                            <a:srgbClr val="000000"/>
                          </a:solidFill>
                          <a:effectLst/>
                          <a:latin typeface="Calibri" panose="020F0502020204030204" pitchFamily="34" charset="0"/>
                        </a:rPr>
                        <a:t>10,7</a:t>
                      </a:r>
                    </a:p>
                  </a:txBody>
                  <a:tcPr marL="9525" marR="9525" marT="0" marB="0" anchor="ctr">
                    <a:lnL>
                      <a:noFill/>
                    </a:lnL>
                    <a:lnR>
                      <a:noFill/>
                    </a:lnR>
                    <a:lnT>
                      <a:noFill/>
                    </a:lnT>
                    <a:lnB>
                      <a:noFill/>
                    </a:lnB>
                    <a:solidFill>
                      <a:srgbClr val="CFDD81"/>
                    </a:solidFill>
                  </a:tcPr>
                </a:tc>
                <a:extLst>
                  <a:ext uri="{0D108BD9-81ED-4DB2-BD59-A6C34878D82A}">
                    <a16:rowId xmlns:a16="http://schemas.microsoft.com/office/drawing/2014/main" val="3823658619"/>
                  </a:ext>
                </a:extLst>
              </a:tr>
              <a:tr h="187942">
                <a:tc>
                  <a:txBody>
                    <a:bodyPr/>
                    <a:lstStyle/>
                    <a:p>
                      <a:pPr algn="ctr" fontAlgn="ctr"/>
                      <a:r>
                        <a:rPr lang="cs-CZ" sz="1200" b="1" i="1" u="none" strike="noStrike">
                          <a:solidFill>
                            <a:srgbClr val="000000"/>
                          </a:solidFill>
                          <a:effectLst/>
                          <a:latin typeface="Calibri" panose="020F0502020204030204" pitchFamily="34" charset="0"/>
                        </a:rPr>
                        <a:t>13,3</a:t>
                      </a:r>
                    </a:p>
                  </a:txBody>
                  <a:tcPr marL="9525" marR="9525" marT="0" marB="0" anchor="ctr">
                    <a:lnL>
                      <a:noFill/>
                    </a:lnL>
                    <a:lnR>
                      <a:noFill/>
                    </a:lnR>
                    <a:lnT>
                      <a:noFill/>
                    </a:lnT>
                    <a:lnB>
                      <a:noFill/>
                    </a:lnB>
                    <a:solidFill>
                      <a:srgbClr val="F4E783"/>
                    </a:solidFill>
                  </a:tcPr>
                </a:tc>
                <a:extLst>
                  <a:ext uri="{0D108BD9-81ED-4DB2-BD59-A6C34878D82A}">
                    <a16:rowId xmlns:a16="http://schemas.microsoft.com/office/drawing/2014/main" val="2403545288"/>
                  </a:ext>
                </a:extLst>
              </a:tr>
              <a:tr h="187942">
                <a:tc>
                  <a:txBody>
                    <a:bodyPr/>
                    <a:lstStyle/>
                    <a:p>
                      <a:pPr algn="ctr" fontAlgn="ctr"/>
                      <a:r>
                        <a:rPr lang="cs-CZ" sz="1200" b="1" i="1" u="none" strike="noStrike">
                          <a:solidFill>
                            <a:srgbClr val="000000"/>
                          </a:solidFill>
                          <a:effectLst/>
                          <a:latin typeface="Calibri" panose="020F0502020204030204" pitchFamily="34" charset="0"/>
                        </a:rPr>
                        <a:t>14,0</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1102997713"/>
                  </a:ext>
                </a:extLst>
              </a:tr>
              <a:tr h="187942">
                <a:tc>
                  <a:txBody>
                    <a:bodyPr/>
                    <a:lstStyle/>
                    <a:p>
                      <a:pPr algn="ctr" fontAlgn="ctr"/>
                      <a:r>
                        <a:rPr lang="cs-CZ" sz="1200" b="1" i="1" u="none" strike="noStrike">
                          <a:solidFill>
                            <a:srgbClr val="000000"/>
                          </a:solidFill>
                          <a:effectLst/>
                          <a:latin typeface="Calibri" panose="020F0502020204030204" pitchFamily="34" charset="0"/>
                        </a:rPr>
                        <a:t>31,0</a:t>
                      </a:r>
                    </a:p>
                  </a:txBody>
                  <a:tcPr marL="9525" marR="9525" marT="0" marB="0" anchor="ctr">
                    <a:lnL>
                      <a:noFill/>
                    </a:lnL>
                    <a:lnR>
                      <a:noFill/>
                    </a:lnR>
                    <a:lnT>
                      <a:noFill/>
                    </a:lnT>
                    <a:lnB>
                      <a:noFill/>
                    </a:lnB>
                    <a:solidFill>
                      <a:srgbClr val="FED07F"/>
                    </a:solidFill>
                  </a:tcPr>
                </a:tc>
                <a:extLst>
                  <a:ext uri="{0D108BD9-81ED-4DB2-BD59-A6C34878D82A}">
                    <a16:rowId xmlns:a16="http://schemas.microsoft.com/office/drawing/2014/main" val="2273213146"/>
                  </a:ext>
                </a:extLst>
              </a:tr>
              <a:tr h="187942">
                <a:tc>
                  <a:txBody>
                    <a:bodyPr/>
                    <a:lstStyle/>
                    <a:p>
                      <a:pPr algn="ctr" fontAlgn="ctr"/>
                      <a:r>
                        <a:rPr lang="cs-CZ" sz="1200" b="1" i="1" u="none" strike="noStrike">
                          <a:solidFill>
                            <a:srgbClr val="000000"/>
                          </a:solidFill>
                          <a:effectLst/>
                          <a:latin typeface="Calibri" panose="020F0502020204030204" pitchFamily="34" charset="0"/>
                        </a:rPr>
                        <a:t>8,3</a:t>
                      </a:r>
                    </a:p>
                  </a:txBody>
                  <a:tcPr marL="9525" marR="9525" marT="0" marB="0" anchor="ctr">
                    <a:lnL>
                      <a:noFill/>
                    </a:lnL>
                    <a:lnR>
                      <a:noFill/>
                    </a:lnR>
                    <a:lnT>
                      <a:noFill/>
                    </a:lnT>
                    <a:lnB>
                      <a:noFill/>
                    </a:lnB>
                    <a:solidFill>
                      <a:srgbClr val="AED37F"/>
                    </a:solidFill>
                  </a:tcPr>
                </a:tc>
                <a:extLst>
                  <a:ext uri="{0D108BD9-81ED-4DB2-BD59-A6C34878D82A}">
                    <a16:rowId xmlns:a16="http://schemas.microsoft.com/office/drawing/2014/main" val="368771995"/>
                  </a:ext>
                </a:extLst>
              </a:tr>
              <a:tr h="187942">
                <a:tc>
                  <a:txBody>
                    <a:bodyPr/>
                    <a:lstStyle/>
                    <a:p>
                      <a:pPr algn="ctr" fontAlgn="ctr"/>
                      <a:r>
                        <a:rPr lang="cs-CZ" sz="1200" b="1" i="1" u="none" strike="noStrike">
                          <a:solidFill>
                            <a:srgbClr val="000000"/>
                          </a:solidFill>
                          <a:effectLst/>
                          <a:latin typeface="Calibri" panose="020F0502020204030204" pitchFamily="34" charset="0"/>
                        </a:rPr>
                        <a:t>16,7</a:t>
                      </a:r>
                    </a:p>
                  </a:txBody>
                  <a:tcPr marL="9525" marR="9525" marT="0" marB="0" anchor="ctr">
                    <a:lnL>
                      <a:noFill/>
                    </a:lnL>
                    <a:lnR>
                      <a:noFill/>
                    </a:lnR>
                    <a:lnT>
                      <a:noFill/>
                    </a:lnT>
                    <a:lnB>
                      <a:noFill/>
                    </a:lnB>
                    <a:solidFill>
                      <a:srgbClr val="FFE784"/>
                    </a:solidFill>
                  </a:tcPr>
                </a:tc>
                <a:extLst>
                  <a:ext uri="{0D108BD9-81ED-4DB2-BD59-A6C34878D82A}">
                    <a16:rowId xmlns:a16="http://schemas.microsoft.com/office/drawing/2014/main" val="2785052298"/>
                  </a:ext>
                </a:extLst>
              </a:tr>
              <a:tr h="187942">
                <a:tc>
                  <a:txBody>
                    <a:bodyPr/>
                    <a:lstStyle/>
                    <a:p>
                      <a:pPr algn="ctr" fontAlgn="ctr"/>
                      <a:r>
                        <a:rPr lang="cs-CZ" sz="1200" b="1" i="1" u="none" strike="noStrike">
                          <a:solidFill>
                            <a:srgbClr val="000000"/>
                          </a:solidFill>
                          <a:effectLst/>
                          <a:latin typeface="Calibri" panose="020F0502020204030204" pitchFamily="34" charset="0"/>
                        </a:rPr>
                        <a:t>37,0</a:t>
                      </a:r>
                    </a:p>
                  </a:txBody>
                  <a:tcPr marL="9525" marR="9525" marT="0" marB="0" anchor="ctr">
                    <a:lnL>
                      <a:noFill/>
                    </a:lnL>
                    <a:lnR>
                      <a:noFill/>
                    </a:lnR>
                    <a:lnT>
                      <a:noFill/>
                    </a:lnT>
                    <a:lnB>
                      <a:noFill/>
                    </a:lnB>
                    <a:solidFill>
                      <a:srgbClr val="FEC77D"/>
                    </a:solidFill>
                  </a:tcPr>
                </a:tc>
                <a:extLst>
                  <a:ext uri="{0D108BD9-81ED-4DB2-BD59-A6C34878D82A}">
                    <a16:rowId xmlns:a16="http://schemas.microsoft.com/office/drawing/2014/main" val="2114870762"/>
                  </a:ext>
                </a:extLst>
              </a:tr>
              <a:tr h="187942">
                <a:tc>
                  <a:txBody>
                    <a:bodyPr/>
                    <a:lstStyle/>
                    <a:p>
                      <a:pPr algn="ctr" fontAlgn="ctr"/>
                      <a:r>
                        <a:rPr lang="cs-CZ" sz="1200" b="1" i="1" u="none" strike="noStrike">
                          <a:solidFill>
                            <a:srgbClr val="000000"/>
                          </a:solidFill>
                          <a:effectLst/>
                          <a:latin typeface="Calibri" panose="020F0502020204030204" pitchFamily="34" charset="0"/>
                        </a:rPr>
                        <a:t>3,0</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3945630988"/>
                  </a:ext>
                </a:extLst>
              </a:tr>
              <a:tr h="187942">
                <a:tc>
                  <a:txBody>
                    <a:bodyPr/>
                    <a:lstStyle/>
                    <a:p>
                      <a:pPr algn="ctr" fontAlgn="ctr"/>
                      <a:r>
                        <a:rPr lang="cs-CZ" sz="1200" b="1" i="1" u="none" strike="noStrike">
                          <a:solidFill>
                            <a:srgbClr val="000000"/>
                          </a:solidFill>
                          <a:effectLst/>
                          <a:latin typeface="Calibri" panose="020F0502020204030204" pitchFamily="34" charset="0"/>
                        </a:rPr>
                        <a:t>14,0</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2789085374"/>
                  </a:ext>
                </a:extLst>
              </a:tr>
              <a:tr h="187942">
                <a:tc>
                  <a:txBody>
                    <a:bodyPr/>
                    <a:lstStyle/>
                    <a:p>
                      <a:pPr algn="ctr" fontAlgn="ctr"/>
                      <a:r>
                        <a:rPr lang="cs-CZ" sz="1200" b="1" i="1" u="none" strike="noStrike" dirty="0">
                          <a:solidFill>
                            <a:srgbClr val="000000"/>
                          </a:solidFill>
                          <a:effectLst/>
                          <a:latin typeface="Calibri" panose="020F0502020204030204" pitchFamily="34" charset="0"/>
                        </a:rPr>
                        <a:t>11,0</a:t>
                      </a:r>
                    </a:p>
                  </a:txBody>
                  <a:tcPr marL="9525" marR="9525" marT="0" marB="0" anchor="ctr">
                    <a:lnL>
                      <a:noFill/>
                    </a:lnL>
                    <a:lnR>
                      <a:noFill/>
                    </a:lnR>
                    <a:lnT>
                      <a:noFill/>
                    </a:lnT>
                    <a:lnB>
                      <a:noFill/>
                    </a:lnB>
                    <a:solidFill>
                      <a:srgbClr val="D4DE81"/>
                    </a:solidFill>
                  </a:tcPr>
                </a:tc>
                <a:extLst>
                  <a:ext uri="{0D108BD9-81ED-4DB2-BD59-A6C34878D82A}">
                    <a16:rowId xmlns:a16="http://schemas.microsoft.com/office/drawing/2014/main" val="3688631868"/>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494192932"/>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250099433"/>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266189114"/>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705646806"/>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023566975"/>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481169554"/>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190102820"/>
                  </a:ext>
                </a:extLst>
              </a:tr>
              <a:tr h="187942">
                <a:tc>
                  <a:txBody>
                    <a:bodyPr/>
                    <a:lstStyle/>
                    <a:p>
                      <a:pPr algn="ctr" fontAlgn="ctr"/>
                      <a:r>
                        <a:rPr lang="cs-CZ" sz="1200" b="1" i="1" u="none" strike="noStrike">
                          <a:solidFill>
                            <a:srgbClr val="000000"/>
                          </a:solidFill>
                          <a:effectLst/>
                          <a:latin typeface="Calibri" panose="020F0502020204030204" pitchFamily="34" charset="0"/>
                        </a:rPr>
                        <a:t>10,0</a:t>
                      </a:r>
                    </a:p>
                  </a:txBody>
                  <a:tcPr marL="9525" marR="9525" marT="0" marB="0" anchor="ctr">
                    <a:lnL>
                      <a:noFill/>
                    </a:lnL>
                    <a:lnR>
                      <a:noFill/>
                    </a:lnR>
                    <a:lnT>
                      <a:noFill/>
                    </a:lnT>
                    <a:lnB>
                      <a:noFill/>
                    </a:lnB>
                    <a:solidFill>
                      <a:srgbClr val="C6DA80"/>
                    </a:solidFill>
                  </a:tcPr>
                </a:tc>
                <a:extLst>
                  <a:ext uri="{0D108BD9-81ED-4DB2-BD59-A6C34878D82A}">
                    <a16:rowId xmlns:a16="http://schemas.microsoft.com/office/drawing/2014/main" val="326342583"/>
                  </a:ext>
                </a:extLst>
              </a:tr>
              <a:tr h="187942">
                <a:tc>
                  <a:txBody>
                    <a:bodyPr/>
                    <a:lstStyle/>
                    <a:p>
                      <a:pPr algn="ctr" fontAlgn="ctr"/>
                      <a:endParaRPr lang="cs-CZ" sz="1200" b="1" i="1" u="none" strike="noStrike" dirty="0">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209728416"/>
                  </a:ext>
                </a:extLst>
              </a:tr>
            </a:tbl>
          </a:graphicData>
        </a:graphic>
      </p:graphicFrame>
    </p:spTree>
    <p:extLst>
      <p:ext uri="{BB962C8B-B14F-4D97-AF65-F5344CB8AC3E}">
        <p14:creationId xmlns:p14="http://schemas.microsoft.com/office/powerpoint/2010/main" val="322782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2780174356"/>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21113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548173707"/>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3000" y="1924050"/>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886251"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18. 11. – 29. 11. 2020</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3" name="Obdélník 12">
            <a:extLst>
              <a:ext uri="{FF2B5EF4-FFF2-40B4-BE49-F238E27FC236}">
                <a16:creationId xmlns:a16="http://schemas.microsoft.com/office/drawing/2014/main" id="{FA1D0A4D-004C-4111-BE45-78FC2C4D79A3}"/>
              </a:ext>
            </a:extLst>
          </p:cNvPr>
          <p:cNvSpPr/>
          <p:nvPr/>
        </p:nvSpPr>
        <p:spPr>
          <a:xfrm>
            <a:off x="1992969" y="6452714"/>
            <a:ext cx="6422106" cy="400110"/>
          </a:xfrm>
          <a:prstGeom prst="rect">
            <a:avLst/>
          </a:prstGeom>
        </p:spPr>
        <p:txBody>
          <a:bodyPr wrap="square">
            <a:spAutoFit/>
          </a:bodyPr>
          <a:lstStyle/>
          <a:p>
            <a:pPr lvl="0">
              <a:defRPr/>
            </a:pPr>
            <a:r>
              <a:rPr kumimoji="0" lang="cs-CZ" sz="1000" b="1" i="0" u="none" strike="noStrike" kern="1200" cap="none" spc="0" normalizeH="0" baseline="0" noProof="0" dirty="0">
                <a:ln>
                  <a:noFill/>
                </a:ln>
                <a:solidFill>
                  <a:srgbClr val="000000"/>
                </a:solidFill>
                <a:effectLst/>
                <a:uLnTx/>
                <a:uFillTx/>
                <a:latin typeface="Arial" panose="020B0604020202020204"/>
                <a:ea typeface="+mn-ea"/>
                <a:cs typeface="+mn-cs"/>
              </a:rPr>
              <a:t>* Od 18. 11. 2020 návrat 1. a 2. tříd do škol, otevření speciálních škol a přípravných </a:t>
            </a:r>
            <a:r>
              <a:rPr lang="cs-CZ" sz="1000" b="1" dirty="0">
                <a:solidFill>
                  <a:srgbClr val="000000"/>
                </a:solidFill>
              </a:rPr>
              <a:t>tříd, </a:t>
            </a:r>
          </a:p>
          <a:p>
            <a:pPr lvl="0">
              <a:defRPr/>
            </a:pPr>
            <a:r>
              <a:rPr lang="cs-CZ" sz="1000" b="1" dirty="0">
                <a:solidFill>
                  <a:srgbClr val="000000"/>
                </a:solidFill>
              </a:rPr>
              <a:t>od 25.11. Návrat studentů posledního ročníku SŠ a VOŠ, vybrané praktické výuky pro VŠ, SŠ, VOŠ</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TextovéPole 13">
            <a:extLst>
              <a:ext uri="{FF2B5EF4-FFF2-40B4-BE49-F238E27FC236}">
                <a16:creationId xmlns:a16="http://schemas.microsoft.com/office/drawing/2014/main" id="{1040B379-6160-4DD7-8738-C5237A86AA56}"/>
              </a:ext>
            </a:extLst>
          </p:cNvPr>
          <p:cNvSpPr txBox="1"/>
          <p:nvPr/>
        </p:nvSpPr>
        <p:spPr>
          <a:xfrm>
            <a:off x="8458459" y="6557490"/>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6" name="Tabulka 5">
            <a:extLst>
              <a:ext uri="{FF2B5EF4-FFF2-40B4-BE49-F238E27FC236}">
                <a16:creationId xmlns:a16="http://schemas.microsoft.com/office/drawing/2014/main" id="{9AB3DF6A-1A93-4021-B468-BCEC7EEBA3D2}"/>
              </a:ext>
            </a:extLst>
          </p:cNvPr>
          <p:cNvGraphicFramePr>
            <a:graphicFrameLocks noGrp="1"/>
          </p:cNvGraphicFramePr>
          <p:nvPr>
            <p:extLst>
              <p:ext uri="{D42A27DB-BD31-4B8C-83A1-F6EECF244321}">
                <p14:modId xmlns:p14="http://schemas.microsoft.com/office/powerpoint/2010/main" val="755908919"/>
              </p:ext>
            </p:extLst>
          </p:nvPr>
        </p:nvGraphicFramePr>
        <p:xfrm>
          <a:off x="10920888" y="1572133"/>
          <a:ext cx="909162" cy="4896008"/>
        </p:xfrm>
        <a:graphic>
          <a:graphicData uri="http://schemas.openxmlformats.org/drawingml/2006/table">
            <a:tbl>
              <a:tblPr/>
              <a:tblGrid>
                <a:gridCol w="909162">
                  <a:extLst>
                    <a:ext uri="{9D8B030D-6E8A-4147-A177-3AD203B41FA5}">
                      <a16:colId xmlns:a16="http://schemas.microsoft.com/office/drawing/2014/main" val="1938933671"/>
                    </a:ext>
                  </a:extLst>
                </a:gridCol>
              </a:tblGrid>
              <a:tr h="188308">
                <a:tc>
                  <a:txBody>
                    <a:bodyPr/>
                    <a:lstStyle/>
                    <a:p>
                      <a:pPr algn="ctr" fontAlgn="ctr"/>
                      <a:r>
                        <a:rPr lang="cs-CZ" sz="1200" b="1" i="1" u="none" strike="noStrike">
                          <a:solidFill>
                            <a:srgbClr val="000000"/>
                          </a:solidFill>
                          <a:effectLst/>
                          <a:latin typeface="Calibri" panose="020F0502020204030204" pitchFamily="34" charset="0"/>
                        </a:rPr>
                        <a:t>36,6</a:t>
                      </a:r>
                    </a:p>
                  </a:txBody>
                  <a:tcPr marL="9525" marR="9525" marT="0" marB="0" anchor="ctr">
                    <a:lnL>
                      <a:noFill/>
                    </a:lnL>
                    <a:lnR>
                      <a:noFill/>
                    </a:lnR>
                    <a:lnT>
                      <a:noFill/>
                    </a:lnT>
                    <a:lnB>
                      <a:noFill/>
                    </a:lnB>
                    <a:solidFill>
                      <a:srgbClr val="F9716D"/>
                    </a:solidFill>
                  </a:tcPr>
                </a:tc>
                <a:extLst>
                  <a:ext uri="{0D108BD9-81ED-4DB2-BD59-A6C34878D82A}">
                    <a16:rowId xmlns:a16="http://schemas.microsoft.com/office/drawing/2014/main" val="2260768205"/>
                  </a:ext>
                </a:extLst>
              </a:tr>
              <a:tr h="188308">
                <a:tc>
                  <a:txBody>
                    <a:bodyPr/>
                    <a:lstStyle/>
                    <a:p>
                      <a:pPr algn="ctr" fontAlgn="ctr"/>
                      <a:r>
                        <a:rPr lang="cs-CZ" sz="1200" b="1" i="1" u="none" strike="noStrike">
                          <a:solidFill>
                            <a:srgbClr val="000000"/>
                          </a:solidFill>
                          <a:effectLst/>
                          <a:latin typeface="Calibri" panose="020F0502020204030204" pitchFamily="34" charset="0"/>
                        </a:rPr>
                        <a:t>6,4</a:t>
                      </a:r>
                    </a:p>
                  </a:txBody>
                  <a:tcPr marL="9525" marR="9525" marT="0" marB="0" anchor="ctr">
                    <a:lnL>
                      <a:noFill/>
                    </a:lnL>
                    <a:lnR>
                      <a:noFill/>
                    </a:lnR>
                    <a:lnT>
                      <a:noFill/>
                    </a:lnT>
                    <a:lnB>
                      <a:noFill/>
                    </a:lnB>
                    <a:solidFill>
                      <a:srgbClr val="82C77C"/>
                    </a:solidFill>
                  </a:tcPr>
                </a:tc>
                <a:extLst>
                  <a:ext uri="{0D108BD9-81ED-4DB2-BD59-A6C34878D82A}">
                    <a16:rowId xmlns:a16="http://schemas.microsoft.com/office/drawing/2014/main" val="279246117"/>
                  </a:ext>
                </a:extLst>
              </a:tr>
              <a:tr h="188308">
                <a:tc>
                  <a:txBody>
                    <a:bodyPr/>
                    <a:lstStyle/>
                    <a:p>
                      <a:pPr algn="ctr" fontAlgn="ctr"/>
                      <a:r>
                        <a:rPr lang="cs-CZ" sz="1200" b="1" i="1" u="none" strike="noStrike">
                          <a:solidFill>
                            <a:srgbClr val="000000"/>
                          </a:solidFill>
                          <a:effectLst/>
                          <a:latin typeface="Calibri" panose="020F0502020204030204" pitchFamily="34" charset="0"/>
                        </a:rPr>
                        <a:t>38,0</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3081215789"/>
                  </a:ext>
                </a:extLst>
              </a:tr>
              <a:tr h="188308">
                <a:tc>
                  <a:txBody>
                    <a:bodyPr/>
                    <a:lstStyle/>
                    <a:p>
                      <a:pPr algn="ctr" fontAlgn="ctr"/>
                      <a:r>
                        <a:rPr lang="cs-CZ" sz="1200" b="1" i="1" u="none" strike="noStrike">
                          <a:solidFill>
                            <a:srgbClr val="000000"/>
                          </a:solidFill>
                          <a:effectLst/>
                          <a:latin typeface="Calibri" panose="020F0502020204030204" pitchFamily="34" charset="0"/>
                        </a:rPr>
                        <a:t>8,4</a:t>
                      </a:r>
                    </a:p>
                  </a:txBody>
                  <a:tcPr marL="9525" marR="9525" marT="0" marB="0" anchor="ctr">
                    <a:lnL>
                      <a:noFill/>
                    </a:lnL>
                    <a:lnR>
                      <a:noFill/>
                    </a:lnR>
                    <a:lnT>
                      <a:noFill/>
                    </a:lnT>
                    <a:lnB>
                      <a:noFill/>
                    </a:lnB>
                    <a:solidFill>
                      <a:srgbClr val="B5D57F"/>
                    </a:solidFill>
                  </a:tcPr>
                </a:tc>
                <a:extLst>
                  <a:ext uri="{0D108BD9-81ED-4DB2-BD59-A6C34878D82A}">
                    <a16:rowId xmlns:a16="http://schemas.microsoft.com/office/drawing/2014/main" val="1355531904"/>
                  </a:ext>
                </a:extLst>
              </a:tr>
              <a:tr h="188308">
                <a:tc>
                  <a:txBody>
                    <a:bodyPr/>
                    <a:lstStyle/>
                    <a:p>
                      <a:pPr algn="ctr" fontAlgn="ctr"/>
                      <a:r>
                        <a:rPr lang="cs-CZ" sz="1200" b="1" i="1" u="none" strike="noStrike">
                          <a:solidFill>
                            <a:srgbClr val="000000"/>
                          </a:solidFill>
                          <a:effectLst/>
                          <a:latin typeface="Calibri" panose="020F0502020204030204" pitchFamily="34" charset="0"/>
                        </a:rPr>
                        <a:t>11,0</a:t>
                      </a:r>
                    </a:p>
                  </a:txBody>
                  <a:tcPr marL="9525" marR="9525" marT="0" marB="0" anchor="ctr">
                    <a:lnL>
                      <a:noFill/>
                    </a:lnL>
                    <a:lnR>
                      <a:noFill/>
                    </a:lnR>
                    <a:lnT>
                      <a:noFill/>
                    </a:lnT>
                    <a:lnB>
                      <a:noFill/>
                    </a:lnB>
                    <a:solidFill>
                      <a:srgbClr val="F3E783"/>
                    </a:solidFill>
                  </a:tcPr>
                </a:tc>
                <a:extLst>
                  <a:ext uri="{0D108BD9-81ED-4DB2-BD59-A6C34878D82A}">
                    <a16:rowId xmlns:a16="http://schemas.microsoft.com/office/drawing/2014/main" val="207790228"/>
                  </a:ext>
                </a:extLst>
              </a:tr>
              <a:tr h="188308">
                <a:tc>
                  <a:txBody>
                    <a:bodyPr/>
                    <a:lstStyle/>
                    <a:p>
                      <a:pPr algn="ctr" fontAlgn="ctr"/>
                      <a:r>
                        <a:rPr lang="cs-CZ" sz="1200" b="1" i="1" u="none" strike="noStrike">
                          <a:solidFill>
                            <a:srgbClr val="000000"/>
                          </a:solidFill>
                          <a:effectLst/>
                          <a:latin typeface="Calibri" panose="020F0502020204030204" pitchFamily="34" charset="0"/>
                        </a:rPr>
                        <a:t>13,0</a:t>
                      </a:r>
                    </a:p>
                  </a:txBody>
                  <a:tcPr marL="9525" marR="9525" marT="0" marB="0" anchor="ctr">
                    <a:lnL>
                      <a:noFill/>
                    </a:lnL>
                    <a:lnR>
                      <a:noFill/>
                    </a:lnR>
                    <a:lnT>
                      <a:noFill/>
                    </a:lnT>
                    <a:lnB>
                      <a:noFill/>
                    </a:lnB>
                    <a:solidFill>
                      <a:srgbClr val="FFE483"/>
                    </a:solidFill>
                  </a:tcPr>
                </a:tc>
                <a:extLst>
                  <a:ext uri="{0D108BD9-81ED-4DB2-BD59-A6C34878D82A}">
                    <a16:rowId xmlns:a16="http://schemas.microsoft.com/office/drawing/2014/main" val="49884561"/>
                  </a:ext>
                </a:extLst>
              </a:tr>
              <a:tr h="188308">
                <a:tc>
                  <a:txBody>
                    <a:bodyPr/>
                    <a:lstStyle/>
                    <a:p>
                      <a:pPr algn="ctr" fontAlgn="ctr"/>
                      <a:r>
                        <a:rPr lang="cs-CZ" sz="1200" b="1" i="1" u="none" strike="noStrike">
                          <a:solidFill>
                            <a:srgbClr val="000000"/>
                          </a:solidFill>
                          <a:effectLst/>
                          <a:latin typeface="Calibri" panose="020F0502020204030204" pitchFamily="34" charset="0"/>
                        </a:rPr>
                        <a:t>8,0</a:t>
                      </a:r>
                    </a:p>
                  </a:txBody>
                  <a:tcPr marL="9525" marR="9525" marT="0" marB="0" anchor="ctr">
                    <a:lnL>
                      <a:noFill/>
                    </a:lnL>
                    <a:lnR>
                      <a:noFill/>
                    </a:lnR>
                    <a:lnT>
                      <a:noFill/>
                    </a:lnT>
                    <a:lnB>
                      <a:noFill/>
                    </a:lnB>
                    <a:solidFill>
                      <a:srgbClr val="ABD27F"/>
                    </a:solidFill>
                  </a:tcPr>
                </a:tc>
                <a:extLst>
                  <a:ext uri="{0D108BD9-81ED-4DB2-BD59-A6C34878D82A}">
                    <a16:rowId xmlns:a16="http://schemas.microsoft.com/office/drawing/2014/main" val="3925280546"/>
                  </a:ext>
                </a:extLst>
              </a:tr>
              <a:tr h="188308">
                <a:tc>
                  <a:txBody>
                    <a:bodyPr/>
                    <a:lstStyle/>
                    <a:p>
                      <a:pPr algn="ctr" fontAlgn="ctr"/>
                      <a:r>
                        <a:rPr lang="cs-CZ" sz="1200" b="1" i="1" u="none" strike="noStrike">
                          <a:solidFill>
                            <a:srgbClr val="000000"/>
                          </a:solidFill>
                          <a:effectLst/>
                          <a:latin typeface="Calibri" panose="020F0502020204030204" pitchFamily="34" charset="0"/>
                        </a:rPr>
                        <a:t>5,0</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583368311"/>
                  </a:ext>
                </a:extLst>
              </a:tr>
              <a:tr h="188308">
                <a:tc>
                  <a:txBody>
                    <a:bodyPr/>
                    <a:lstStyle/>
                    <a:p>
                      <a:pPr algn="ctr" fontAlgn="ctr"/>
                      <a:r>
                        <a:rPr lang="cs-CZ" sz="1200" b="1" i="1" u="none" strike="noStrike">
                          <a:solidFill>
                            <a:srgbClr val="000000"/>
                          </a:solidFill>
                          <a:effectLst/>
                          <a:latin typeface="Calibri" panose="020F0502020204030204" pitchFamily="34" charset="0"/>
                        </a:rPr>
                        <a:t>6,0</a:t>
                      </a:r>
                    </a:p>
                  </a:txBody>
                  <a:tcPr marL="9525" marR="9525" marT="0" marB="0" anchor="ctr">
                    <a:lnL>
                      <a:noFill/>
                    </a:lnL>
                    <a:lnR>
                      <a:noFill/>
                    </a:lnR>
                    <a:lnT>
                      <a:noFill/>
                    </a:lnT>
                    <a:lnB>
                      <a:noFill/>
                    </a:lnB>
                    <a:solidFill>
                      <a:srgbClr val="7BC47C"/>
                    </a:solidFill>
                  </a:tcPr>
                </a:tc>
                <a:extLst>
                  <a:ext uri="{0D108BD9-81ED-4DB2-BD59-A6C34878D82A}">
                    <a16:rowId xmlns:a16="http://schemas.microsoft.com/office/drawing/2014/main" val="788809035"/>
                  </a:ext>
                </a:extLst>
              </a:tr>
              <a:tr h="188308">
                <a:tc>
                  <a:txBody>
                    <a:bodyPr/>
                    <a:lstStyle/>
                    <a:p>
                      <a:pPr algn="ctr" fontAlgn="ctr"/>
                      <a:r>
                        <a:rPr lang="cs-CZ" sz="1200" b="1" i="1" u="none" strike="noStrike">
                          <a:solidFill>
                            <a:srgbClr val="000000"/>
                          </a:solidFill>
                          <a:effectLst/>
                          <a:latin typeface="Calibri" panose="020F0502020204030204" pitchFamily="34" charset="0"/>
                        </a:rPr>
                        <a:t>29,0</a:t>
                      </a:r>
                    </a:p>
                  </a:txBody>
                  <a:tcPr marL="9525" marR="9525" marT="0" marB="0" anchor="ctr">
                    <a:lnL>
                      <a:noFill/>
                    </a:lnL>
                    <a:lnR>
                      <a:noFill/>
                    </a:lnR>
                    <a:lnT>
                      <a:noFill/>
                    </a:lnT>
                    <a:lnB>
                      <a:noFill/>
                    </a:lnB>
                    <a:solidFill>
                      <a:srgbClr val="FB9674"/>
                    </a:solidFill>
                  </a:tcPr>
                </a:tc>
                <a:extLst>
                  <a:ext uri="{0D108BD9-81ED-4DB2-BD59-A6C34878D82A}">
                    <a16:rowId xmlns:a16="http://schemas.microsoft.com/office/drawing/2014/main" val="3825019742"/>
                  </a:ext>
                </a:extLst>
              </a:tr>
              <a:tr h="188308">
                <a:tc>
                  <a:txBody>
                    <a:bodyPr/>
                    <a:lstStyle/>
                    <a:p>
                      <a:pPr algn="ctr" fontAlgn="ctr"/>
                      <a:r>
                        <a:rPr lang="cs-CZ" sz="1200" b="1" i="1" u="none" strike="noStrike">
                          <a:solidFill>
                            <a:srgbClr val="000000"/>
                          </a:solidFill>
                          <a:effectLst/>
                          <a:latin typeface="Calibri" panose="020F0502020204030204" pitchFamily="34" charset="0"/>
                        </a:rPr>
                        <a:t>22,0</a:t>
                      </a:r>
                    </a:p>
                  </a:txBody>
                  <a:tcPr marL="9525" marR="9525" marT="0" marB="0" anchor="ctr">
                    <a:lnL>
                      <a:noFill/>
                    </a:lnL>
                    <a:lnR>
                      <a:noFill/>
                    </a:lnR>
                    <a:lnT>
                      <a:noFill/>
                    </a:lnT>
                    <a:lnB>
                      <a:noFill/>
                    </a:lnB>
                    <a:solidFill>
                      <a:srgbClr val="FDB87B"/>
                    </a:solidFill>
                  </a:tcPr>
                </a:tc>
                <a:extLst>
                  <a:ext uri="{0D108BD9-81ED-4DB2-BD59-A6C34878D82A}">
                    <a16:rowId xmlns:a16="http://schemas.microsoft.com/office/drawing/2014/main" val="3650220335"/>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018485012"/>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15523122"/>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378788543"/>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620284512"/>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90860006"/>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130084694"/>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692201318"/>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264509379"/>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303146475"/>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196656551"/>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168881477"/>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452187303"/>
                  </a:ext>
                </a:extLst>
              </a:tr>
              <a:tr h="188308">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33042660"/>
                  </a:ext>
                </a:extLst>
              </a:tr>
              <a:tr h="188308">
                <a:tc>
                  <a:txBody>
                    <a:bodyPr/>
                    <a:lstStyle/>
                    <a:p>
                      <a:pPr algn="ctr" fontAlgn="ctr"/>
                      <a:r>
                        <a:rPr lang="cs-CZ" sz="1200" b="1" i="1" u="none" strike="noStrike">
                          <a:solidFill>
                            <a:srgbClr val="000000"/>
                          </a:solidFill>
                          <a:effectLst/>
                          <a:latin typeface="Calibri" panose="020F0502020204030204" pitchFamily="34" charset="0"/>
                        </a:rPr>
                        <a:t>12,0</a:t>
                      </a:r>
                    </a:p>
                  </a:txBody>
                  <a:tcPr marL="9525" marR="9525" marT="0" marB="0" anchor="ctr">
                    <a:lnL>
                      <a:noFill/>
                    </a:lnL>
                    <a:lnR>
                      <a:noFill/>
                    </a:lnR>
                    <a:lnT>
                      <a:noFill/>
                    </a:lnT>
                    <a:lnB>
                      <a:noFill/>
                    </a:lnB>
                    <a:solidFill>
                      <a:srgbClr val="FFE984"/>
                    </a:solidFill>
                  </a:tcPr>
                </a:tc>
                <a:extLst>
                  <a:ext uri="{0D108BD9-81ED-4DB2-BD59-A6C34878D82A}">
                    <a16:rowId xmlns:a16="http://schemas.microsoft.com/office/drawing/2014/main" val="1024195788"/>
                  </a:ext>
                </a:extLst>
              </a:tr>
              <a:tr h="188308">
                <a:tc>
                  <a:txBody>
                    <a:bodyPr/>
                    <a:lstStyle/>
                    <a:p>
                      <a:pPr algn="ctr" fontAlgn="ctr"/>
                      <a:endParaRPr lang="cs-CZ" sz="1200" b="1" i="1" u="none" strike="noStrike" dirty="0">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52680256"/>
                  </a:ext>
                </a:extLst>
              </a:tr>
            </a:tbl>
          </a:graphicData>
        </a:graphic>
      </p:graphicFrame>
    </p:spTree>
    <p:extLst>
      <p:ext uri="{BB962C8B-B14F-4D97-AF65-F5344CB8AC3E}">
        <p14:creationId xmlns:p14="http://schemas.microsoft.com/office/powerpoint/2010/main" val="194515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142562725"/>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19208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359564428"/>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3000" y="17430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886251"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30. 11. – 20. 12. 2020</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3" name="Obdélník 12">
            <a:extLst>
              <a:ext uri="{FF2B5EF4-FFF2-40B4-BE49-F238E27FC236}">
                <a16:creationId xmlns:a16="http://schemas.microsoft.com/office/drawing/2014/main" id="{FA1D0A4D-004C-4111-BE45-78FC2C4D79A3}"/>
              </a:ext>
            </a:extLst>
          </p:cNvPr>
          <p:cNvSpPr/>
          <p:nvPr/>
        </p:nvSpPr>
        <p:spPr>
          <a:xfrm>
            <a:off x="59393" y="6557489"/>
            <a:ext cx="9714070" cy="276999"/>
          </a:xfrm>
          <a:prstGeom prst="rect">
            <a:avLst/>
          </a:prstGeom>
        </p:spPr>
        <p:txBody>
          <a:bodyPr wrap="none">
            <a:spAutoFit/>
          </a:bodyPr>
          <a:lstStyle/>
          <a:p>
            <a:pPr lvl="0">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 Od 30. 11. 2020 </a:t>
            </a:r>
            <a:r>
              <a:rPr lang="cs-CZ" sz="1200" b="1" dirty="0">
                <a:solidFill>
                  <a:srgbClr val="000000"/>
                </a:solidFill>
              </a:rPr>
              <a:t>návrat zbytku ZŠ, 6. – 8. třídy v rotačním režimu, od 7.12. návrat zbytku ročníků středních škol v rotačním režimu </a:t>
            </a:r>
            <a:endPar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TextovéPole 13">
            <a:extLst>
              <a:ext uri="{FF2B5EF4-FFF2-40B4-BE49-F238E27FC236}">
                <a16:creationId xmlns:a16="http://schemas.microsoft.com/office/drawing/2014/main" id="{1040B379-6160-4DD7-8738-C5237A86AA56}"/>
              </a:ext>
            </a:extLst>
          </p:cNvPr>
          <p:cNvSpPr txBox="1"/>
          <p:nvPr/>
        </p:nvSpPr>
        <p:spPr>
          <a:xfrm>
            <a:off x="9716313" y="6557490"/>
            <a:ext cx="24420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6" name="Tabulka 5">
            <a:extLst>
              <a:ext uri="{FF2B5EF4-FFF2-40B4-BE49-F238E27FC236}">
                <a16:creationId xmlns:a16="http://schemas.microsoft.com/office/drawing/2014/main" id="{DBCBEBE4-EE05-446F-94D3-4FE2795DDFCB}"/>
              </a:ext>
            </a:extLst>
          </p:cNvPr>
          <p:cNvGraphicFramePr>
            <a:graphicFrameLocks noGrp="1"/>
          </p:cNvGraphicFramePr>
          <p:nvPr>
            <p:extLst>
              <p:ext uri="{D42A27DB-BD31-4B8C-83A1-F6EECF244321}">
                <p14:modId xmlns:p14="http://schemas.microsoft.com/office/powerpoint/2010/main" val="2804413754"/>
              </p:ext>
            </p:extLst>
          </p:nvPr>
        </p:nvGraphicFramePr>
        <p:xfrm>
          <a:off x="10920888" y="1572138"/>
          <a:ext cx="899637" cy="4886466"/>
        </p:xfrm>
        <a:graphic>
          <a:graphicData uri="http://schemas.openxmlformats.org/drawingml/2006/table">
            <a:tbl>
              <a:tblPr/>
              <a:tblGrid>
                <a:gridCol w="899637">
                  <a:extLst>
                    <a:ext uri="{9D8B030D-6E8A-4147-A177-3AD203B41FA5}">
                      <a16:colId xmlns:a16="http://schemas.microsoft.com/office/drawing/2014/main" val="1922214520"/>
                    </a:ext>
                  </a:extLst>
                </a:gridCol>
              </a:tblGrid>
              <a:tr h="187941">
                <a:tc>
                  <a:txBody>
                    <a:bodyPr/>
                    <a:lstStyle/>
                    <a:p>
                      <a:pPr algn="ctr" fontAlgn="ctr"/>
                      <a:r>
                        <a:rPr lang="cs-CZ" sz="1200" b="1" i="1" u="none" strike="noStrike">
                          <a:solidFill>
                            <a:srgbClr val="000000"/>
                          </a:solidFill>
                          <a:effectLst/>
                          <a:latin typeface="Calibri" panose="020F0502020204030204" pitchFamily="34" charset="0"/>
                        </a:rPr>
                        <a:t>5,7</a:t>
                      </a:r>
                    </a:p>
                  </a:txBody>
                  <a:tcPr marL="9525" marR="9525" marT="0" marB="0" anchor="ctr">
                    <a:lnL>
                      <a:noFill/>
                    </a:lnL>
                    <a:lnR>
                      <a:noFill/>
                    </a:lnR>
                    <a:lnT>
                      <a:noFill/>
                    </a:lnT>
                    <a:lnB>
                      <a:noFill/>
                    </a:lnB>
                    <a:solidFill>
                      <a:srgbClr val="89C97D"/>
                    </a:solidFill>
                  </a:tcPr>
                </a:tc>
                <a:extLst>
                  <a:ext uri="{0D108BD9-81ED-4DB2-BD59-A6C34878D82A}">
                    <a16:rowId xmlns:a16="http://schemas.microsoft.com/office/drawing/2014/main" val="2198626886"/>
                  </a:ext>
                </a:extLst>
              </a:tr>
              <a:tr h="187941">
                <a:tc>
                  <a:txBody>
                    <a:bodyPr/>
                    <a:lstStyle/>
                    <a:p>
                      <a:pPr algn="ctr" fontAlgn="ctr"/>
                      <a:r>
                        <a:rPr lang="cs-CZ" sz="1200" b="1" i="1" u="none" strike="noStrike">
                          <a:solidFill>
                            <a:srgbClr val="000000"/>
                          </a:solidFill>
                          <a:effectLst/>
                          <a:latin typeface="Calibri" panose="020F0502020204030204" pitchFamily="34" charset="0"/>
                        </a:rPr>
                        <a:t>42,8</a:t>
                      </a:r>
                    </a:p>
                  </a:txBody>
                  <a:tcPr marL="9525" marR="9525" marT="0" marB="0" anchor="ctr">
                    <a:lnL>
                      <a:noFill/>
                    </a:lnL>
                    <a:lnR>
                      <a:noFill/>
                    </a:lnR>
                    <a:lnT>
                      <a:noFill/>
                    </a:lnT>
                    <a:lnB>
                      <a:noFill/>
                    </a:lnB>
                    <a:solidFill>
                      <a:srgbClr val="FFDA81"/>
                    </a:solidFill>
                  </a:tcPr>
                </a:tc>
                <a:extLst>
                  <a:ext uri="{0D108BD9-81ED-4DB2-BD59-A6C34878D82A}">
                    <a16:rowId xmlns:a16="http://schemas.microsoft.com/office/drawing/2014/main" val="2498555433"/>
                  </a:ext>
                </a:extLst>
              </a:tr>
              <a:tr h="187941">
                <a:tc>
                  <a:txBody>
                    <a:bodyPr/>
                    <a:lstStyle/>
                    <a:p>
                      <a:pPr algn="ctr" fontAlgn="ctr"/>
                      <a:r>
                        <a:rPr lang="cs-CZ" sz="1200" b="1" i="1" u="none" strike="noStrike">
                          <a:solidFill>
                            <a:srgbClr val="000000"/>
                          </a:solidFill>
                          <a:effectLst/>
                          <a:latin typeface="Calibri" panose="020F0502020204030204" pitchFamily="34" charset="0"/>
                        </a:rPr>
                        <a:t>28,1</a:t>
                      </a:r>
                    </a:p>
                  </a:txBody>
                  <a:tcPr marL="9525" marR="9525" marT="0" marB="0" anchor="ctr">
                    <a:lnL>
                      <a:noFill/>
                    </a:lnL>
                    <a:lnR>
                      <a:noFill/>
                    </a:lnR>
                    <a:lnT>
                      <a:noFill/>
                    </a:lnT>
                    <a:lnB>
                      <a:noFill/>
                    </a:lnB>
                    <a:solidFill>
                      <a:srgbClr val="FFE383"/>
                    </a:solidFill>
                  </a:tcPr>
                </a:tc>
                <a:extLst>
                  <a:ext uri="{0D108BD9-81ED-4DB2-BD59-A6C34878D82A}">
                    <a16:rowId xmlns:a16="http://schemas.microsoft.com/office/drawing/2014/main" val="3839099071"/>
                  </a:ext>
                </a:extLst>
              </a:tr>
              <a:tr h="187941">
                <a:tc>
                  <a:txBody>
                    <a:bodyPr/>
                    <a:lstStyle/>
                    <a:p>
                      <a:pPr algn="ctr" fontAlgn="ctr"/>
                      <a:r>
                        <a:rPr lang="cs-CZ" sz="1200" b="1" i="1" u="none" strike="noStrike">
                          <a:solidFill>
                            <a:srgbClr val="000000"/>
                          </a:solidFill>
                          <a:effectLst/>
                          <a:latin typeface="Calibri" panose="020F0502020204030204" pitchFamily="34" charset="0"/>
                        </a:rPr>
                        <a:t>18,7</a:t>
                      </a:r>
                    </a:p>
                  </a:txBody>
                  <a:tcPr marL="9525" marR="9525" marT="0" marB="0" anchor="ctr">
                    <a:lnL>
                      <a:noFill/>
                    </a:lnL>
                    <a:lnR>
                      <a:noFill/>
                    </a:lnR>
                    <a:lnT>
                      <a:noFill/>
                    </a:lnT>
                    <a:lnB>
                      <a:noFill/>
                    </a:lnB>
                    <a:solidFill>
                      <a:srgbClr val="FFE984"/>
                    </a:solidFill>
                  </a:tcPr>
                </a:tc>
                <a:extLst>
                  <a:ext uri="{0D108BD9-81ED-4DB2-BD59-A6C34878D82A}">
                    <a16:rowId xmlns:a16="http://schemas.microsoft.com/office/drawing/2014/main" val="3725716057"/>
                  </a:ext>
                </a:extLst>
              </a:tr>
              <a:tr h="187941">
                <a:tc>
                  <a:txBody>
                    <a:bodyPr/>
                    <a:lstStyle/>
                    <a:p>
                      <a:pPr algn="ctr" fontAlgn="ctr"/>
                      <a:r>
                        <a:rPr lang="cs-CZ" sz="1200" b="1" i="1" u="none" strike="noStrike">
                          <a:solidFill>
                            <a:srgbClr val="000000"/>
                          </a:solidFill>
                          <a:effectLst/>
                          <a:latin typeface="Calibri" panose="020F0502020204030204" pitchFamily="34" charset="0"/>
                        </a:rPr>
                        <a:t>11,4</a:t>
                      </a:r>
                    </a:p>
                  </a:txBody>
                  <a:tcPr marL="9525" marR="9525" marT="0" marB="0" anchor="ctr">
                    <a:lnL>
                      <a:noFill/>
                    </a:lnL>
                    <a:lnR>
                      <a:noFill/>
                    </a:lnR>
                    <a:lnT>
                      <a:noFill/>
                    </a:lnT>
                    <a:lnB>
                      <a:noFill/>
                    </a:lnB>
                    <a:solidFill>
                      <a:srgbClr val="DAE081"/>
                    </a:solidFill>
                  </a:tcPr>
                </a:tc>
                <a:extLst>
                  <a:ext uri="{0D108BD9-81ED-4DB2-BD59-A6C34878D82A}">
                    <a16:rowId xmlns:a16="http://schemas.microsoft.com/office/drawing/2014/main" val="3066847893"/>
                  </a:ext>
                </a:extLst>
              </a:tr>
              <a:tr h="187941">
                <a:tc>
                  <a:txBody>
                    <a:bodyPr/>
                    <a:lstStyle/>
                    <a:p>
                      <a:pPr algn="ctr" fontAlgn="ctr"/>
                      <a:r>
                        <a:rPr lang="cs-CZ" sz="1200" b="1" i="1" u="none" strike="noStrike">
                          <a:solidFill>
                            <a:srgbClr val="000000"/>
                          </a:solidFill>
                          <a:effectLst/>
                          <a:latin typeface="Calibri" panose="020F0502020204030204" pitchFamily="34" charset="0"/>
                        </a:rPr>
                        <a:t>9,3</a:t>
                      </a:r>
                    </a:p>
                  </a:txBody>
                  <a:tcPr marL="9525" marR="9525" marT="0" marB="0" anchor="ctr">
                    <a:lnL>
                      <a:noFill/>
                    </a:lnL>
                    <a:lnR>
                      <a:noFill/>
                    </a:lnR>
                    <a:lnT>
                      <a:noFill/>
                    </a:lnT>
                    <a:lnB>
                      <a:noFill/>
                    </a:lnB>
                    <a:solidFill>
                      <a:srgbClr val="BBD780"/>
                    </a:solidFill>
                  </a:tcPr>
                </a:tc>
                <a:extLst>
                  <a:ext uri="{0D108BD9-81ED-4DB2-BD59-A6C34878D82A}">
                    <a16:rowId xmlns:a16="http://schemas.microsoft.com/office/drawing/2014/main" val="526981221"/>
                  </a:ext>
                </a:extLst>
              </a:tr>
              <a:tr h="187941">
                <a:tc>
                  <a:txBody>
                    <a:bodyPr/>
                    <a:lstStyle/>
                    <a:p>
                      <a:pPr algn="ctr" fontAlgn="ctr"/>
                      <a:r>
                        <a:rPr lang="cs-CZ" sz="1200" b="1" i="1" u="none" strike="noStrike">
                          <a:solidFill>
                            <a:srgbClr val="000000"/>
                          </a:solidFill>
                          <a:effectLst/>
                          <a:latin typeface="Calibri" panose="020F0502020204030204" pitchFamily="34" charset="0"/>
                        </a:rPr>
                        <a:t>142,7</a:t>
                      </a:r>
                    </a:p>
                  </a:txBody>
                  <a:tcPr marL="9525" marR="9525" marT="0" marB="0" anchor="ctr">
                    <a:lnL>
                      <a:noFill/>
                    </a:lnL>
                    <a:lnR>
                      <a:noFill/>
                    </a:lnR>
                    <a:lnT>
                      <a:noFill/>
                    </a:lnT>
                    <a:lnB>
                      <a:noFill/>
                    </a:lnB>
                    <a:solidFill>
                      <a:srgbClr val="FB9F76"/>
                    </a:solidFill>
                  </a:tcPr>
                </a:tc>
                <a:extLst>
                  <a:ext uri="{0D108BD9-81ED-4DB2-BD59-A6C34878D82A}">
                    <a16:rowId xmlns:a16="http://schemas.microsoft.com/office/drawing/2014/main" val="3090451583"/>
                  </a:ext>
                </a:extLst>
              </a:tr>
              <a:tr h="187941">
                <a:tc>
                  <a:txBody>
                    <a:bodyPr/>
                    <a:lstStyle/>
                    <a:p>
                      <a:pPr algn="ctr" fontAlgn="ctr"/>
                      <a:r>
                        <a:rPr lang="cs-CZ" sz="1200" b="1" i="1" u="none" strike="noStrike">
                          <a:solidFill>
                            <a:srgbClr val="000000"/>
                          </a:solidFill>
                          <a:effectLst/>
                          <a:latin typeface="Calibri" panose="020F0502020204030204" pitchFamily="34" charset="0"/>
                        </a:rPr>
                        <a:t>10,5</a:t>
                      </a:r>
                    </a:p>
                  </a:txBody>
                  <a:tcPr marL="9525" marR="9525" marT="0" marB="0" anchor="ctr">
                    <a:lnL>
                      <a:noFill/>
                    </a:lnL>
                    <a:lnR>
                      <a:noFill/>
                    </a:lnR>
                    <a:lnT>
                      <a:noFill/>
                    </a:lnT>
                    <a:lnB>
                      <a:noFill/>
                    </a:lnB>
                    <a:solidFill>
                      <a:srgbClr val="CDDC81"/>
                    </a:solidFill>
                  </a:tcPr>
                </a:tc>
                <a:extLst>
                  <a:ext uri="{0D108BD9-81ED-4DB2-BD59-A6C34878D82A}">
                    <a16:rowId xmlns:a16="http://schemas.microsoft.com/office/drawing/2014/main" val="812472086"/>
                  </a:ext>
                </a:extLst>
              </a:tr>
              <a:tr h="187941">
                <a:tc>
                  <a:txBody>
                    <a:bodyPr/>
                    <a:lstStyle/>
                    <a:p>
                      <a:pPr algn="ctr" fontAlgn="ctr"/>
                      <a:r>
                        <a:rPr lang="cs-CZ" sz="1200" b="1" i="1" u="none" strike="noStrike">
                          <a:solidFill>
                            <a:srgbClr val="000000"/>
                          </a:solidFill>
                          <a:effectLst/>
                          <a:latin typeface="Calibri" panose="020F0502020204030204" pitchFamily="34" charset="0"/>
                        </a:rPr>
                        <a:t>247,0</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1508205652"/>
                  </a:ext>
                </a:extLst>
              </a:tr>
              <a:tr h="187941">
                <a:tc>
                  <a:txBody>
                    <a:bodyPr/>
                    <a:lstStyle/>
                    <a:p>
                      <a:pPr algn="ctr" fontAlgn="ctr"/>
                      <a:r>
                        <a:rPr lang="cs-CZ" sz="1200" b="1" i="1" u="none" strike="noStrike">
                          <a:solidFill>
                            <a:srgbClr val="000000"/>
                          </a:solidFill>
                          <a:effectLst/>
                          <a:latin typeface="Calibri" panose="020F0502020204030204" pitchFamily="34" charset="0"/>
                        </a:rPr>
                        <a:t>14,0</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3353356495"/>
                  </a:ext>
                </a:extLst>
              </a:tr>
              <a:tr h="187941">
                <a:tc>
                  <a:txBody>
                    <a:bodyPr/>
                    <a:lstStyle/>
                    <a:p>
                      <a:pPr algn="ctr" fontAlgn="ctr"/>
                      <a:r>
                        <a:rPr lang="cs-CZ" sz="1200" b="1" i="1" u="none" strike="noStrike">
                          <a:solidFill>
                            <a:srgbClr val="000000"/>
                          </a:solidFill>
                          <a:effectLst/>
                          <a:latin typeface="Calibri" panose="020F0502020204030204" pitchFamily="34" charset="0"/>
                        </a:rPr>
                        <a:t>3,0</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902219943"/>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092732593"/>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863945041"/>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687211540"/>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892532882"/>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832032309"/>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590656932"/>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713929154"/>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922758985"/>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183902741"/>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078644135"/>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069241722"/>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068979856"/>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029891348"/>
                  </a:ext>
                </a:extLst>
              </a:tr>
              <a:tr h="187941">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845219505"/>
                  </a:ext>
                </a:extLst>
              </a:tr>
              <a:tr h="187941">
                <a:tc>
                  <a:txBody>
                    <a:bodyPr/>
                    <a:lstStyle/>
                    <a:p>
                      <a:pPr algn="ctr" fontAlgn="ctr"/>
                      <a:endParaRPr lang="cs-CZ" sz="1200" b="1" i="1" u="none" strike="noStrike" dirty="0">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502725913"/>
                  </a:ext>
                </a:extLst>
              </a:tr>
            </a:tbl>
          </a:graphicData>
        </a:graphic>
      </p:graphicFrame>
    </p:spTree>
    <p:extLst>
      <p:ext uri="{BB962C8B-B14F-4D97-AF65-F5344CB8AC3E}">
        <p14:creationId xmlns:p14="http://schemas.microsoft.com/office/powerpoint/2010/main" val="314592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1186892051"/>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19208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1905584944"/>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3000" y="17430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886251"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21. 12. 2020 – 28. 2. 2021</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3" name="Obdélník 12">
            <a:extLst>
              <a:ext uri="{FF2B5EF4-FFF2-40B4-BE49-F238E27FC236}">
                <a16:creationId xmlns:a16="http://schemas.microsoft.com/office/drawing/2014/main" id="{FA1D0A4D-004C-4111-BE45-78FC2C4D79A3}"/>
              </a:ext>
            </a:extLst>
          </p:cNvPr>
          <p:cNvSpPr/>
          <p:nvPr/>
        </p:nvSpPr>
        <p:spPr>
          <a:xfrm>
            <a:off x="3905189" y="6557489"/>
            <a:ext cx="4241867" cy="276999"/>
          </a:xfrm>
          <a:prstGeom prst="rect">
            <a:avLst/>
          </a:prstGeom>
        </p:spPr>
        <p:txBody>
          <a:bodyPr wrap="none">
            <a:spAutoFit/>
          </a:bodyPr>
          <a:lstStyle/>
          <a:p>
            <a:pPr lvl="0">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 </a:t>
            </a:r>
            <a:r>
              <a:rPr lang="cs-CZ" sz="1200" b="1" dirty="0">
                <a:solidFill>
                  <a:srgbClr val="000000"/>
                </a:solidFill>
              </a:rPr>
              <a:t>Od 21. 12. 2020 do 3. 1. 2021 vánoční školní prázdniny</a:t>
            </a:r>
          </a:p>
        </p:txBody>
      </p:sp>
      <p:sp>
        <p:nvSpPr>
          <p:cNvPr id="14" name="TextovéPole 13">
            <a:extLst>
              <a:ext uri="{FF2B5EF4-FFF2-40B4-BE49-F238E27FC236}">
                <a16:creationId xmlns:a16="http://schemas.microsoft.com/office/drawing/2014/main" id="{1040B379-6160-4DD7-8738-C5237A86AA56}"/>
              </a:ext>
            </a:extLst>
          </p:cNvPr>
          <p:cNvSpPr txBox="1"/>
          <p:nvPr/>
        </p:nvSpPr>
        <p:spPr>
          <a:xfrm>
            <a:off x="9716313" y="6557490"/>
            <a:ext cx="24420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5" name="Tabulka 4">
            <a:extLst>
              <a:ext uri="{FF2B5EF4-FFF2-40B4-BE49-F238E27FC236}">
                <a16:creationId xmlns:a16="http://schemas.microsoft.com/office/drawing/2014/main" id="{A6F67FDE-5D66-4461-B646-AD34D0025DB8}"/>
              </a:ext>
            </a:extLst>
          </p:cNvPr>
          <p:cNvGraphicFramePr>
            <a:graphicFrameLocks noGrp="1"/>
          </p:cNvGraphicFramePr>
          <p:nvPr>
            <p:extLst>
              <p:ext uri="{D42A27DB-BD31-4B8C-83A1-F6EECF244321}">
                <p14:modId xmlns:p14="http://schemas.microsoft.com/office/powerpoint/2010/main" val="136753313"/>
              </p:ext>
            </p:extLst>
          </p:nvPr>
        </p:nvGraphicFramePr>
        <p:xfrm>
          <a:off x="10920888" y="1572128"/>
          <a:ext cx="852012" cy="4884022"/>
        </p:xfrm>
        <a:graphic>
          <a:graphicData uri="http://schemas.openxmlformats.org/drawingml/2006/table">
            <a:tbl>
              <a:tblPr/>
              <a:tblGrid>
                <a:gridCol w="852012">
                  <a:extLst>
                    <a:ext uri="{9D8B030D-6E8A-4147-A177-3AD203B41FA5}">
                      <a16:colId xmlns:a16="http://schemas.microsoft.com/office/drawing/2014/main" val="3597890132"/>
                    </a:ext>
                  </a:extLst>
                </a:gridCol>
              </a:tblGrid>
              <a:tr h="187847">
                <a:tc>
                  <a:txBody>
                    <a:bodyPr/>
                    <a:lstStyle/>
                    <a:p>
                      <a:pPr algn="ctr" fontAlgn="ctr"/>
                      <a:r>
                        <a:rPr lang="cs-CZ" sz="1200" b="1" i="1" u="none" strike="noStrike">
                          <a:solidFill>
                            <a:srgbClr val="000000"/>
                          </a:solidFill>
                          <a:effectLst/>
                          <a:latin typeface="Calibri" panose="020F0502020204030204" pitchFamily="34" charset="0"/>
                        </a:rPr>
                        <a:t>4,8</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759346378"/>
                  </a:ext>
                </a:extLst>
              </a:tr>
              <a:tr h="187847">
                <a:tc>
                  <a:txBody>
                    <a:bodyPr/>
                    <a:lstStyle/>
                    <a:p>
                      <a:pPr algn="ctr" fontAlgn="ctr"/>
                      <a:r>
                        <a:rPr lang="cs-CZ" sz="1200" b="1" i="1" u="none" strike="noStrike">
                          <a:solidFill>
                            <a:srgbClr val="000000"/>
                          </a:solidFill>
                          <a:effectLst/>
                          <a:latin typeface="Calibri" panose="020F0502020204030204" pitchFamily="34" charset="0"/>
                        </a:rPr>
                        <a:t>31,0</a:t>
                      </a:r>
                    </a:p>
                  </a:txBody>
                  <a:tcPr marL="9525" marR="9525" marT="0" marB="0" anchor="ctr">
                    <a:lnL>
                      <a:noFill/>
                    </a:lnL>
                    <a:lnR>
                      <a:noFill/>
                    </a:lnR>
                    <a:lnT>
                      <a:noFill/>
                    </a:lnT>
                    <a:lnB>
                      <a:noFill/>
                    </a:lnB>
                    <a:solidFill>
                      <a:srgbClr val="FFDC82"/>
                    </a:solidFill>
                  </a:tcPr>
                </a:tc>
                <a:extLst>
                  <a:ext uri="{0D108BD9-81ED-4DB2-BD59-A6C34878D82A}">
                    <a16:rowId xmlns:a16="http://schemas.microsoft.com/office/drawing/2014/main" val="2400680002"/>
                  </a:ext>
                </a:extLst>
              </a:tr>
              <a:tr h="187847">
                <a:tc>
                  <a:txBody>
                    <a:bodyPr/>
                    <a:lstStyle/>
                    <a:p>
                      <a:pPr algn="ctr" fontAlgn="ctr"/>
                      <a:r>
                        <a:rPr lang="cs-CZ" sz="1200" b="1" i="1" u="none" strike="noStrike">
                          <a:solidFill>
                            <a:srgbClr val="000000"/>
                          </a:solidFill>
                          <a:effectLst/>
                          <a:latin typeface="Calibri" panose="020F0502020204030204" pitchFamily="34" charset="0"/>
                        </a:rPr>
                        <a:t>14,9</a:t>
                      </a:r>
                    </a:p>
                  </a:txBody>
                  <a:tcPr marL="9525" marR="9525" marT="0" marB="0" anchor="ctr">
                    <a:lnL>
                      <a:noFill/>
                    </a:lnL>
                    <a:lnR>
                      <a:noFill/>
                    </a:lnR>
                    <a:lnT>
                      <a:noFill/>
                    </a:lnT>
                    <a:lnB>
                      <a:noFill/>
                    </a:lnB>
                    <a:solidFill>
                      <a:srgbClr val="F8E983"/>
                    </a:solidFill>
                  </a:tcPr>
                </a:tc>
                <a:extLst>
                  <a:ext uri="{0D108BD9-81ED-4DB2-BD59-A6C34878D82A}">
                    <a16:rowId xmlns:a16="http://schemas.microsoft.com/office/drawing/2014/main" val="2672083418"/>
                  </a:ext>
                </a:extLst>
              </a:tr>
              <a:tr h="187847">
                <a:tc>
                  <a:txBody>
                    <a:bodyPr/>
                    <a:lstStyle/>
                    <a:p>
                      <a:pPr algn="ctr" fontAlgn="ctr"/>
                      <a:r>
                        <a:rPr lang="cs-CZ" sz="1200" b="1" i="1" u="none" strike="noStrike">
                          <a:solidFill>
                            <a:srgbClr val="000000"/>
                          </a:solidFill>
                          <a:effectLst/>
                          <a:latin typeface="Calibri" panose="020F0502020204030204" pitchFamily="34" charset="0"/>
                        </a:rPr>
                        <a:t>32,5</a:t>
                      </a:r>
                    </a:p>
                  </a:txBody>
                  <a:tcPr marL="9525" marR="9525" marT="0" marB="0" anchor="ctr">
                    <a:lnL>
                      <a:noFill/>
                    </a:lnL>
                    <a:lnR>
                      <a:noFill/>
                    </a:lnR>
                    <a:lnT>
                      <a:noFill/>
                    </a:lnT>
                    <a:lnB>
                      <a:noFill/>
                    </a:lnB>
                    <a:solidFill>
                      <a:srgbClr val="FFDB81"/>
                    </a:solidFill>
                  </a:tcPr>
                </a:tc>
                <a:extLst>
                  <a:ext uri="{0D108BD9-81ED-4DB2-BD59-A6C34878D82A}">
                    <a16:rowId xmlns:a16="http://schemas.microsoft.com/office/drawing/2014/main" val="2594627907"/>
                  </a:ext>
                </a:extLst>
              </a:tr>
              <a:tr h="187847">
                <a:tc>
                  <a:txBody>
                    <a:bodyPr/>
                    <a:lstStyle/>
                    <a:p>
                      <a:pPr algn="ctr" fontAlgn="ctr"/>
                      <a:r>
                        <a:rPr lang="cs-CZ" sz="1200" b="1" i="1" u="none" strike="noStrike">
                          <a:solidFill>
                            <a:srgbClr val="000000"/>
                          </a:solidFill>
                          <a:effectLst/>
                          <a:latin typeface="Calibri" panose="020F0502020204030204" pitchFamily="34" charset="0"/>
                        </a:rPr>
                        <a:t>15,6</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2208470359"/>
                  </a:ext>
                </a:extLst>
              </a:tr>
              <a:tr h="187847">
                <a:tc>
                  <a:txBody>
                    <a:bodyPr/>
                    <a:lstStyle/>
                    <a:p>
                      <a:pPr algn="ctr" fontAlgn="ctr"/>
                      <a:r>
                        <a:rPr lang="cs-CZ" sz="1200" b="1" i="1" u="none" strike="noStrike">
                          <a:solidFill>
                            <a:srgbClr val="000000"/>
                          </a:solidFill>
                          <a:effectLst/>
                          <a:latin typeface="Calibri" panose="020F0502020204030204" pitchFamily="34" charset="0"/>
                        </a:rPr>
                        <a:t>36,4</a:t>
                      </a:r>
                    </a:p>
                  </a:txBody>
                  <a:tcPr marL="9525" marR="9525" marT="0" marB="0" anchor="ctr">
                    <a:lnL>
                      <a:noFill/>
                    </a:lnL>
                    <a:lnR>
                      <a:noFill/>
                    </a:lnR>
                    <a:lnT>
                      <a:noFill/>
                    </a:lnT>
                    <a:lnB>
                      <a:noFill/>
                    </a:lnB>
                    <a:solidFill>
                      <a:srgbClr val="FED881"/>
                    </a:solidFill>
                  </a:tcPr>
                </a:tc>
                <a:extLst>
                  <a:ext uri="{0D108BD9-81ED-4DB2-BD59-A6C34878D82A}">
                    <a16:rowId xmlns:a16="http://schemas.microsoft.com/office/drawing/2014/main" val="1069843067"/>
                  </a:ext>
                </a:extLst>
              </a:tr>
              <a:tr h="187847">
                <a:tc>
                  <a:txBody>
                    <a:bodyPr/>
                    <a:lstStyle/>
                    <a:p>
                      <a:pPr algn="ctr" fontAlgn="ctr"/>
                      <a:r>
                        <a:rPr lang="cs-CZ" sz="1200" b="1" i="1" u="none" strike="noStrike">
                          <a:solidFill>
                            <a:srgbClr val="000000"/>
                          </a:solidFill>
                          <a:effectLst/>
                          <a:latin typeface="Calibri" panose="020F0502020204030204" pitchFamily="34" charset="0"/>
                        </a:rPr>
                        <a:t>11,1</a:t>
                      </a:r>
                    </a:p>
                  </a:txBody>
                  <a:tcPr marL="9525" marR="9525" marT="0" marB="0" anchor="ctr">
                    <a:lnL>
                      <a:noFill/>
                    </a:lnL>
                    <a:lnR>
                      <a:noFill/>
                    </a:lnR>
                    <a:lnT>
                      <a:noFill/>
                    </a:lnT>
                    <a:lnB>
                      <a:noFill/>
                    </a:lnB>
                    <a:solidFill>
                      <a:srgbClr val="C3D980"/>
                    </a:solidFill>
                  </a:tcPr>
                </a:tc>
                <a:extLst>
                  <a:ext uri="{0D108BD9-81ED-4DB2-BD59-A6C34878D82A}">
                    <a16:rowId xmlns:a16="http://schemas.microsoft.com/office/drawing/2014/main" val="661402409"/>
                  </a:ext>
                </a:extLst>
              </a:tr>
              <a:tr h="187847">
                <a:tc>
                  <a:txBody>
                    <a:bodyPr/>
                    <a:lstStyle/>
                    <a:p>
                      <a:pPr algn="ctr" fontAlgn="ctr"/>
                      <a:r>
                        <a:rPr lang="cs-CZ" sz="1200" b="1" i="1" u="none" strike="noStrike">
                          <a:solidFill>
                            <a:srgbClr val="000000"/>
                          </a:solidFill>
                          <a:effectLst/>
                          <a:latin typeface="Calibri" panose="020F0502020204030204" pitchFamily="34" charset="0"/>
                        </a:rPr>
                        <a:t>153,8</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1513494187"/>
                  </a:ext>
                </a:extLst>
              </a:tr>
              <a:tr h="187847">
                <a:tc>
                  <a:txBody>
                    <a:bodyPr/>
                    <a:lstStyle/>
                    <a:p>
                      <a:pPr algn="ctr" fontAlgn="ctr"/>
                      <a:r>
                        <a:rPr lang="cs-CZ" sz="1200" b="1" i="1" u="none" strike="noStrike">
                          <a:solidFill>
                            <a:srgbClr val="000000"/>
                          </a:solidFill>
                          <a:effectLst/>
                          <a:latin typeface="Calibri" panose="020F0502020204030204" pitchFamily="34" charset="0"/>
                        </a:rPr>
                        <a:t>25,0</a:t>
                      </a:r>
                    </a:p>
                  </a:txBody>
                  <a:tcPr marL="9525" marR="9525" marT="0" marB="0" anchor="ctr">
                    <a:lnL>
                      <a:noFill/>
                    </a:lnL>
                    <a:lnR>
                      <a:noFill/>
                    </a:lnR>
                    <a:lnT>
                      <a:noFill/>
                    </a:lnT>
                    <a:lnB>
                      <a:noFill/>
                    </a:lnB>
                    <a:solidFill>
                      <a:srgbClr val="FFE283"/>
                    </a:solidFill>
                  </a:tcPr>
                </a:tc>
                <a:extLst>
                  <a:ext uri="{0D108BD9-81ED-4DB2-BD59-A6C34878D82A}">
                    <a16:rowId xmlns:a16="http://schemas.microsoft.com/office/drawing/2014/main" val="4294699784"/>
                  </a:ext>
                </a:extLst>
              </a:tr>
              <a:tr h="187847">
                <a:tc>
                  <a:txBody>
                    <a:bodyPr/>
                    <a:lstStyle/>
                    <a:p>
                      <a:pPr algn="ctr" fontAlgn="ctr"/>
                      <a:r>
                        <a:rPr lang="cs-CZ" sz="1200" b="1" i="1" u="none" strike="noStrike">
                          <a:solidFill>
                            <a:srgbClr val="000000"/>
                          </a:solidFill>
                          <a:effectLst/>
                          <a:latin typeface="Calibri" panose="020F0502020204030204" pitchFamily="34" charset="0"/>
                        </a:rPr>
                        <a:t>6,3</a:t>
                      </a:r>
                    </a:p>
                  </a:txBody>
                  <a:tcPr marL="9525" marR="9525" marT="0" marB="0" anchor="ctr">
                    <a:lnL>
                      <a:noFill/>
                    </a:lnL>
                    <a:lnR>
                      <a:noFill/>
                    </a:lnR>
                    <a:lnT>
                      <a:noFill/>
                    </a:lnT>
                    <a:lnB>
                      <a:noFill/>
                    </a:lnB>
                    <a:solidFill>
                      <a:srgbClr val="79C47C"/>
                    </a:solidFill>
                  </a:tcPr>
                </a:tc>
                <a:extLst>
                  <a:ext uri="{0D108BD9-81ED-4DB2-BD59-A6C34878D82A}">
                    <a16:rowId xmlns:a16="http://schemas.microsoft.com/office/drawing/2014/main" val="423927593"/>
                  </a:ext>
                </a:extLst>
              </a:tr>
              <a:tr h="187847">
                <a:tc>
                  <a:txBody>
                    <a:bodyPr/>
                    <a:lstStyle/>
                    <a:p>
                      <a:pPr algn="ctr" fontAlgn="ctr"/>
                      <a:r>
                        <a:rPr lang="cs-CZ" sz="1200" b="1" i="1" u="none" strike="noStrike">
                          <a:solidFill>
                            <a:srgbClr val="000000"/>
                          </a:solidFill>
                          <a:effectLst/>
                          <a:latin typeface="Calibri" panose="020F0502020204030204" pitchFamily="34" charset="0"/>
                        </a:rPr>
                        <a:t>10,8</a:t>
                      </a:r>
                    </a:p>
                  </a:txBody>
                  <a:tcPr marL="9525" marR="9525" marT="0" marB="0" anchor="ctr">
                    <a:lnL>
                      <a:noFill/>
                    </a:lnL>
                    <a:lnR>
                      <a:noFill/>
                    </a:lnR>
                    <a:lnT>
                      <a:noFill/>
                    </a:lnT>
                    <a:lnB>
                      <a:noFill/>
                    </a:lnB>
                    <a:solidFill>
                      <a:srgbClr val="BED880"/>
                    </a:solidFill>
                  </a:tcPr>
                </a:tc>
                <a:extLst>
                  <a:ext uri="{0D108BD9-81ED-4DB2-BD59-A6C34878D82A}">
                    <a16:rowId xmlns:a16="http://schemas.microsoft.com/office/drawing/2014/main" val="3450231165"/>
                  </a:ext>
                </a:extLst>
              </a:tr>
              <a:tr h="187847">
                <a:tc>
                  <a:txBody>
                    <a:bodyPr/>
                    <a:lstStyle/>
                    <a:p>
                      <a:pPr algn="ctr" fontAlgn="ctr"/>
                      <a:r>
                        <a:rPr lang="cs-CZ" sz="1200" b="1" i="1" u="none" strike="noStrike">
                          <a:solidFill>
                            <a:srgbClr val="000000"/>
                          </a:solidFill>
                          <a:effectLst/>
                          <a:latin typeface="Calibri" panose="020F0502020204030204" pitchFamily="34" charset="0"/>
                        </a:rPr>
                        <a:t>28,3</a:t>
                      </a:r>
                    </a:p>
                  </a:txBody>
                  <a:tcPr marL="9525" marR="9525" marT="0" marB="0" anchor="ctr">
                    <a:lnL>
                      <a:noFill/>
                    </a:lnL>
                    <a:lnR>
                      <a:noFill/>
                    </a:lnR>
                    <a:lnT>
                      <a:noFill/>
                    </a:lnT>
                    <a:lnB>
                      <a:noFill/>
                    </a:lnB>
                    <a:solidFill>
                      <a:srgbClr val="FFDF82"/>
                    </a:solidFill>
                  </a:tcPr>
                </a:tc>
                <a:extLst>
                  <a:ext uri="{0D108BD9-81ED-4DB2-BD59-A6C34878D82A}">
                    <a16:rowId xmlns:a16="http://schemas.microsoft.com/office/drawing/2014/main" val="3437480762"/>
                  </a:ext>
                </a:extLst>
              </a:tr>
              <a:tr h="187847">
                <a:tc>
                  <a:txBody>
                    <a:bodyPr/>
                    <a:lstStyle/>
                    <a:p>
                      <a:pPr algn="ctr" fontAlgn="ctr"/>
                      <a:r>
                        <a:rPr lang="cs-CZ" sz="1200" b="1" i="1" u="none" strike="noStrike">
                          <a:solidFill>
                            <a:srgbClr val="000000"/>
                          </a:solidFill>
                          <a:effectLst/>
                          <a:latin typeface="Calibri" panose="020F0502020204030204" pitchFamily="34" charset="0"/>
                        </a:rPr>
                        <a:t>15,0</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753487056"/>
                  </a:ext>
                </a:extLst>
              </a:tr>
              <a:tr h="187847">
                <a:tc>
                  <a:txBody>
                    <a:bodyPr/>
                    <a:lstStyle/>
                    <a:p>
                      <a:pPr algn="ctr" fontAlgn="ctr"/>
                      <a:r>
                        <a:rPr lang="cs-CZ" sz="1200" b="1" i="1" u="none" strike="noStrike">
                          <a:solidFill>
                            <a:srgbClr val="000000"/>
                          </a:solidFill>
                          <a:effectLst/>
                          <a:latin typeface="Calibri" panose="020F0502020204030204" pitchFamily="34" charset="0"/>
                        </a:rPr>
                        <a:t>8,0</a:t>
                      </a:r>
                    </a:p>
                  </a:txBody>
                  <a:tcPr marL="9525" marR="9525" marT="0" marB="0" anchor="ctr">
                    <a:lnL>
                      <a:noFill/>
                    </a:lnL>
                    <a:lnR>
                      <a:noFill/>
                    </a:lnR>
                    <a:lnT>
                      <a:noFill/>
                    </a:lnT>
                    <a:lnB>
                      <a:noFill/>
                    </a:lnB>
                    <a:solidFill>
                      <a:srgbClr val="94CC7D"/>
                    </a:solidFill>
                  </a:tcPr>
                </a:tc>
                <a:extLst>
                  <a:ext uri="{0D108BD9-81ED-4DB2-BD59-A6C34878D82A}">
                    <a16:rowId xmlns:a16="http://schemas.microsoft.com/office/drawing/2014/main" val="3848085043"/>
                  </a:ext>
                </a:extLst>
              </a:tr>
              <a:tr h="187847">
                <a:tc>
                  <a:txBody>
                    <a:bodyPr/>
                    <a:lstStyle/>
                    <a:p>
                      <a:pPr algn="ctr" fontAlgn="ctr"/>
                      <a:r>
                        <a:rPr lang="cs-CZ" sz="1200" b="1" i="1" u="none" strike="noStrike">
                          <a:solidFill>
                            <a:srgbClr val="000000"/>
                          </a:solidFill>
                          <a:effectLst/>
                          <a:latin typeface="Calibri" panose="020F0502020204030204" pitchFamily="34" charset="0"/>
                        </a:rPr>
                        <a:t>10,0</a:t>
                      </a:r>
                    </a:p>
                  </a:txBody>
                  <a:tcPr marL="9525" marR="9525" marT="0" marB="0" anchor="ctr">
                    <a:lnL>
                      <a:noFill/>
                    </a:lnL>
                    <a:lnR>
                      <a:noFill/>
                    </a:lnR>
                    <a:lnT>
                      <a:noFill/>
                    </a:lnT>
                    <a:lnB>
                      <a:noFill/>
                    </a:lnB>
                    <a:solidFill>
                      <a:srgbClr val="B2D57F"/>
                    </a:solidFill>
                  </a:tcPr>
                </a:tc>
                <a:extLst>
                  <a:ext uri="{0D108BD9-81ED-4DB2-BD59-A6C34878D82A}">
                    <a16:rowId xmlns:a16="http://schemas.microsoft.com/office/drawing/2014/main" val="2897975555"/>
                  </a:ext>
                </a:extLst>
              </a:tr>
              <a:tr h="187847">
                <a:tc>
                  <a:txBody>
                    <a:bodyPr/>
                    <a:lstStyle/>
                    <a:p>
                      <a:pPr algn="ctr" fontAlgn="ctr"/>
                      <a:r>
                        <a:rPr lang="cs-CZ" sz="1200" b="1" i="1" u="none" strike="noStrike">
                          <a:solidFill>
                            <a:srgbClr val="000000"/>
                          </a:solidFill>
                          <a:effectLst/>
                          <a:latin typeface="Calibri" panose="020F0502020204030204" pitchFamily="34" charset="0"/>
                        </a:rPr>
                        <a:t>199,0</a:t>
                      </a:r>
                    </a:p>
                  </a:txBody>
                  <a:tcPr marL="9525" marR="9525" marT="0" marB="0" anchor="ctr">
                    <a:lnL>
                      <a:noFill/>
                    </a:lnL>
                    <a:lnR>
                      <a:noFill/>
                    </a:lnR>
                    <a:lnT>
                      <a:noFill/>
                    </a:lnT>
                    <a:lnB>
                      <a:noFill/>
                    </a:lnB>
                    <a:solidFill>
                      <a:srgbClr val="FB9273"/>
                    </a:solidFill>
                  </a:tcPr>
                </a:tc>
                <a:extLst>
                  <a:ext uri="{0D108BD9-81ED-4DB2-BD59-A6C34878D82A}">
                    <a16:rowId xmlns:a16="http://schemas.microsoft.com/office/drawing/2014/main" val="2582080781"/>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153924429"/>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885186698"/>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548298113"/>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110521744"/>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92261758"/>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20659146"/>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017473829"/>
                  </a:ext>
                </a:extLst>
              </a:tr>
              <a:tr h="187847">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173911312"/>
                  </a:ext>
                </a:extLst>
              </a:tr>
              <a:tr h="187847">
                <a:tc>
                  <a:txBody>
                    <a:bodyPr/>
                    <a:lstStyle/>
                    <a:p>
                      <a:pPr algn="ctr" fontAlgn="ctr"/>
                      <a:r>
                        <a:rPr lang="cs-CZ" sz="1200" b="1" i="1" u="none" strike="noStrike">
                          <a:solidFill>
                            <a:srgbClr val="000000"/>
                          </a:solidFill>
                          <a:effectLst/>
                          <a:latin typeface="Calibri" panose="020F0502020204030204" pitchFamily="34" charset="0"/>
                        </a:rPr>
                        <a:t>11,0</a:t>
                      </a:r>
                    </a:p>
                  </a:txBody>
                  <a:tcPr marL="9525" marR="9525" marT="0" marB="0" anchor="ctr">
                    <a:lnL>
                      <a:noFill/>
                    </a:lnL>
                    <a:lnR>
                      <a:noFill/>
                    </a:lnR>
                    <a:lnT>
                      <a:noFill/>
                    </a:lnT>
                    <a:lnB>
                      <a:noFill/>
                    </a:lnB>
                    <a:solidFill>
                      <a:srgbClr val="C2D980"/>
                    </a:solidFill>
                  </a:tcPr>
                </a:tc>
                <a:extLst>
                  <a:ext uri="{0D108BD9-81ED-4DB2-BD59-A6C34878D82A}">
                    <a16:rowId xmlns:a16="http://schemas.microsoft.com/office/drawing/2014/main" val="688919935"/>
                  </a:ext>
                </a:extLst>
              </a:tr>
              <a:tr h="187847">
                <a:tc>
                  <a:txBody>
                    <a:bodyPr/>
                    <a:lstStyle/>
                    <a:p>
                      <a:pPr algn="ctr" fontAlgn="ctr"/>
                      <a:endParaRPr lang="cs-CZ" sz="1200" b="1" i="1" u="none" strike="noStrike" dirty="0">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501016363"/>
                  </a:ext>
                </a:extLst>
              </a:tr>
            </a:tbl>
          </a:graphicData>
        </a:graphic>
      </p:graphicFrame>
    </p:spTree>
    <p:extLst>
      <p:ext uri="{BB962C8B-B14F-4D97-AF65-F5344CB8AC3E}">
        <p14:creationId xmlns:p14="http://schemas.microsoft.com/office/powerpoint/2010/main" val="291822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2497662947"/>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1926362"/>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2626965118"/>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3000" y="17430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886251"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1. 3. 2020 – 11. 4. 2021</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4" name="TextovéPole 13">
            <a:extLst>
              <a:ext uri="{FF2B5EF4-FFF2-40B4-BE49-F238E27FC236}">
                <a16:creationId xmlns:a16="http://schemas.microsoft.com/office/drawing/2014/main" id="{1040B379-6160-4DD7-8738-C5237A86AA56}"/>
              </a:ext>
            </a:extLst>
          </p:cNvPr>
          <p:cNvSpPr txBox="1"/>
          <p:nvPr/>
        </p:nvSpPr>
        <p:spPr>
          <a:xfrm>
            <a:off x="9716313" y="6557490"/>
            <a:ext cx="24420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5" name="Obdélník 14">
            <a:extLst>
              <a:ext uri="{FF2B5EF4-FFF2-40B4-BE49-F238E27FC236}">
                <a16:creationId xmlns:a16="http://schemas.microsoft.com/office/drawing/2014/main" id="{0D54AFEA-BB95-4615-A0A1-4BABD7F8619F}"/>
              </a:ext>
            </a:extLst>
          </p:cNvPr>
          <p:cNvSpPr/>
          <p:nvPr/>
        </p:nvSpPr>
        <p:spPr>
          <a:xfrm>
            <a:off x="4228460" y="6557489"/>
            <a:ext cx="3414717" cy="276999"/>
          </a:xfrm>
          <a:prstGeom prst="rect">
            <a:avLst/>
          </a:prstGeom>
        </p:spPr>
        <p:txBody>
          <a:bodyPr wrap="none">
            <a:spAutoFit/>
          </a:bodyPr>
          <a:lstStyle/>
          <a:p>
            <a:pPr lvl="0">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 </a:t>
            </a:r>
            <a:r>
              <a:rPr lang="cs-CZ" sz="1200" b="1" dirty="0">
                <a:solidFill>
                  <a:srgbClr val="000000"/>
                </a:solidFill>
              </a:rPr>
              <a:t>Od 1. 3. přerušení veškeré prezenční výuky</a:t>
            </a:r>
          </a:p>
        </p:txBody>
      </p:sp>
      <p:graphicFrame>
        <p:nvGraphicFramePr>
          <p:cNvPr id="6" name="Tabulka 5">
            <a:extLst>
              <a:ext uri="{FF2B5EF4-FFF2-40B4-BE49-F238E27FC236}">
                <a16:creationId xmlns:a16="http://schemas.microsoft.com/office/drawing/2014/main" id="{8565186C-5ED8-4959-96F7-DAC803D8B466}"/>
              </a:ext>
            </a:extLst>
          </p:cNvPr>
          <p:cNvGraphicFramePr>
            <a:graphicFrameLocks noGrp="1"/>
          </p:cNvGraphicFramePr>
          <p:nvPr>
            <p:extLst>
              <p:ext uri="{D42A27DB-BD31-4B8C-83A1-F6EECF244321}">
                <p14:modId xmlns:p14="http://schemas.microsoft.com/office/powerpoint/2010/main" val="3595507911"/>
              </p:ext>
            </p:extLst>
          </p:nvPr>
        </p:nvGraphicFramePr>
        <p:xfrm>
          <a:off x="10920888" y="1572125"/>
          <a:ext cx="861537" cy="4884074"/>
        </p:xfrm>
        <a:graphic>
          <a:graphicData uri="http://schemas.openxmlformats.org/drawingml/2006/table">
            <a:tbl>
              <a:tblPr/>
              <a:tblGrid>
                <a:gridCol w="861537">
                  <a:extLst>
                    <a:ext uri="{9D8B030D-6E8A-4147-A177-3AD203B41FA5}">
                      <a16:colId xmlns:a16="http://schemas.microsoft.com/office/drawing/2014/main" val="1782972647"/>
                    </a:ext>
                  </a:extLst>
                </a:gridCol>
              </a:tblGrid>
              <a:tr h="187849">
                <a:tc>
                  <a:txBody>
                    <a:bodyPr/>
                    <a:lstStyle/>
                    <a:p>
                      <a:pPr algn="ctr" fontAlgn="ctr"/>
                      <a:r>
                        <a:rPr lang="cs-CZ" sz="1200" b="1" i="1" u="none" strike="noStrike">
                          <a:solidFill>
                            <a:srgbClr val="000000"/>
                          </a:solidFill>
                          <a:effectLst/>
                          <a:latin typeface="Calibri" panose="020F0502020204030204" pitchFamily="34" charset="0"/>
                        </a:rPr>
                        <a:t>3,9</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3617088480"/>
                  </a:ext>
                </a:extLst>
              </a:tr>
              <a:tr h="187849">
                <a:tc>
                  <a:txBody>
                    <a:bodyPr/>
                    <a:lstStyle/>
                    <a:p>
                      <a:pPr algn="ctr" fontAlgn="ctr"/>
                      <a:r>
                        <a:rPr lang="cs-CZ" sz="1200" b="1" i="1" u="none" strike="noStrike">
                          <a:solidFill>
                            <a:srgbClr val="000000"/>
                          </a:solidFill>
                          <a:effectLst/>
                          <a:latin typeface="Calibri" panose="020F0502020204030204" pitchFamily="34" charset="0"/>
                        </a:rPr>
                        <a:t>16,6</a:t>
                      </a:r>
                    </a:p>
                  </a:txBody>
                  <a:tcPr marL="9525" marR="9525" marT="0" marB="0" anchor="ctr">
                    <a:lnL>
                      <a:noFill/>
                    </a:lnL>
                    <a:lnR>
                      <a:noFill/>
                    </a:lnR>
                    <a:lnT>
                      <a:noFill/>
                    </a:lnT>
                    <a:lnB>
                      <a:noFill/>
                    </a:lnB>
                    <a:solidFill>
                      <a:srgbClr val="FFEA84"/>
                    </a:solidFill>
                  </a:tcPr>
                </a:tc>
                <a:extLst>
                  <a:ext uri="{0D108BD9-81ED-4DB2-BD59-A6C34878D82A}">
                    <a16:rowId xmlns:a16="http://schemas.microsoft.com/office/drawing/2014/main" val="1870893234"/>
                  </a:ext>
                </a:extLst>
              </a:tr>
              <a:tr h="187849">
                <a:tc>
                  <a:txBody>
                    <a:bodyPr/>
                    <a:lstStyle/>
                    <a:p>
                      <a:pPr algn="ctr" fontAlgn="ctr"/>
                      <a:r>
                        <a:rPr lang="cs-CZ" sz="1200" b="1" i="1" u="none" strike="noStrike">
                          <a:solidFill>
                            <a:srgbClr val="000000"/>
                          </a:solidFill>
                          <a:effectLst/>
                          <a:latin typeface="Calibri" panose="020F0502020204030204" pitchFamily="34" charset="0"/>
                        </a:rPr>
                        <a:t>31,9</a:t>
                      </a:r>
                    </a:p>
                  </a:txBody>
                  <a:tcPr marL="9525" marR="9525" marT="0" marB="0" anchor="ctr">
                    <a:lnL>
                      <a:noFill/>
                    </a:lnL>
                    <a:lnR>
                      <a:noFill/>
                    </a:lnR>
                    <a:lnT>
                      <a:noFill/>
                    </a:lnT>
                    <a:lnB>
                      <a:noFill/>
                    </a:lnB>
                    <a:solidFill>
                      <a:srgbClr val="FECC7E"/>
                    </a:solidFill>
                  </a:tcPr>
                </a:tc>
                <a:extLst>
                  <a:ext uri="{0D108BD9-81ED-4DB2-BD59-A6C34878D82A}">
                    <a16:rowId xmlns:a16="http://schemas.microsoft.com/office/drawing/2014/main" val="2603117833"/>
                  </a:ext>
                </a:extLst>
              </a:tr>
              <a:tr h="187849">
                <a:tc>
                  <a:txBody>
                    <a:bodyPr/>
                    <a:lstStyle/>
                    <a:p>
                      <a:pPr algn="ctr" fontAlgn="ctr"/>
                      <a:r>
                        <a:rPr lang="cs-CZ" sz="1200" b="1" i="1" u="none" strike="noStrike">
                          <a:solidFill>
                            <a:srgbClr val="000000"/>
                          </a:solidFill>
                          <a:effectLst/>
                          <a:latin typeface="Calibri" panose="020F0502020204030204" pitchFamily="34" charset="0"/>
                        </a:rPr>
                        <a:t>14,9</a:t>
                      </a:r>
                    </a:p>
                  </a:txBody>
                  <a:tcPr marL="9525" marR="9525" marT="0" marB="0" anchor="ctr">
                    <a:lnL>
                      <a:noFill/>
                    </a:lnL>
                    <a:lnR>
                      <a:noFill/>
                    </a:lnR>
                    <a:lnT>
                      <a:noFill/>
                    </a:lnT>
                    <a:lnB>
                      <a:noFill/>
                    </a:lnB>
                    <a:solidFill>
                      <a:srgbClr val="F9E983"/>
                    </a:solidFill>
                  </a:tcPr>
                </a:tc>
                <a:extLst>
                  <a:ext uri="{0D108BD9-81ED-4DB2-BD59-A6C34878D82A}">
                    <a16:rowId xmlns:a16="http://schemas.microsoft.com/office/drawing/2014/main" val="3967174055"/>
                  </a:ext>
                </a:extLst>
              </a:tr>
              <a:tr h="187849">
                <a:tc>
                  <a:txBody>
                    <a:bodyPr/>
                    <a:lstStyle/>
                    <a:p>
                      <a:pPr algn="ctr" fontAlgn="ctr"/>
                      <a:r>
                        <a:rPr lang="cs-CZ" sz="1200" b="1" i="1" u="none" strike="noStrike">
                          <a:solidFill>
                            <a:srgbClr val="000000"/>
                          </a:solidFill>
                          <a:effectLst/>
                          <a:latin typeface="Calibri" panose="020F0502020204030204" pitchFamily="34" charset="0"/>
                        </a:rPr>
                        <a:t>12,1</a:t>
                      </a:r>
                    </a:p>
                  </a:txBody>
                  <a:tcPr marL="9525" marR="9525" marT="0" marB="0" anchor="ctr">
                    <a:lnL>
                      <a:noFill/>
                    </a:lnL>
                    <a:lnR>
                      <a:noFill/>
                    </a:lnR>
                    <a:lnT>
                      <a:noFill/>
                    </a:lnT>
                    <a:lnB>
                      <a:noFill/>
                    </a:lnB>
                    <a:solidFill>
                      <a:srgbClr val="D2DE81"/>
                    </a:solidFill>
                  </a:tcPr>
                </a:tc>
                <a:extLst>
                  <a:ext uri="{0D108BD9-81ED-4DB2-BD59-A6C34878D82A}">
                    <a16:rowId xmlns:a16="http://schemas.microsoft.com/office/drawing/2014/main" val="2495131885"/>
                  </a:ext>
                </a:extLst>
              </a:tr>
              <a:tr h="187849">
                <a:tc>
                  <a:txBody>
                    <a:bodyPr/>
                    <a:lstStyle/>
                    <a:p>
                      <a:pPr algn="ctr" fontAlgn="ctr"/>
                      <a:r>
                        <a:rPr lang="cs-CZ" sz="1200" b="1" i="1" u="none" strike="noStrike">
                          <a:solidFill>
                            <a:srgbClr val="000000"/>
                          </a:solidFill>
                          <a:effectLst/>
                          <a:latin typeface="Calibri" panose="020F0502020204030204" pitchFamily="34" charset="0"/>
                        </a:rPr>
                        <a:t>20,9</a:t>
                      </a:r>
                    </a:p>
                  </a:txBody>
                  <a:tcPr marL="9525" marR="9525" marT="0" marB="0" anchor="ctr">
                    <a:lnL>
                      <a:noFill/>
                    </a:lnL>
                    <a:lnR>
                      <a:noFill/>
                    </a:lnR>
                    <a:lnT>
                      <a:noFill/>
                    </a:lnT>
                    <a:lnB>
                      <a:noFill/>
                    </a:lnB>
                    <a:solidFill>
                      <a:srgbClr val="FFE082"/>
                    </a:solidFill>
                  </a:tcPr>
                </a:tc>
                <a:extLst>
                  <a:ext uri="{0D108BD9-81ED-4DB2-BD59-A6C34878D82A}">
                    <a16:rowId xmlns:a16="http://schemas.microsoft.com/office/drawing/2014/main" val="256438032"/>
                  </a:ext>
                </a:extLst>
              </a:tr>
              <a:tr h="187849">
                <a:tc>
                  <a:txBody>
                    <a:bodyPr/>
                    <a:lstStyle/>
                    <a:p>
                      <a:pPr algn="ctr" fontAlgn="ctr"/>
                      <a:r>
                        <a:rPr lang="cs-CZ" sz="1200" b="1" i="1" u="none" strike="noStrike">
                          <a:solidFill>
                            <a:srgbClr val="000000"/>
                          </a:solidFill>
                          <a:effectLst/>
                          <a:latin typeface="Calibri" panose="020F0502020204030204" pitchFamily="34" charset="0"/>
                        </a:rPr>
                        <a:t>17,6</a:t>
                      </a:r>
                    </a:p>
                  </a:txBody>
                  <a:tcPr marL="9525" marR="9525" marT="0" marB="0" anchor="ctr">
                    <a:lnL>
                      <a:noFill/>
                    </a:lnL>
                    <a:lnR>
                      <a:noFill/>
                    </a:lnR>
                    <a:lnT>
                      <a:noFill/>
                    </a:lnT>
                    <a:lnB>
                      <a:noFill/>
                    </a:lnB>
                    <a:solidFill>
                      <a:srgbClr val="FFE784"/>
                    </a:solidFill>
                  </a:tcPr>
                </a:tc>
                <a:extLst>
                  <a:ext uri="{0D108BD9-81ED-4DB2-BD59-A6C34878D82A}">
                    <a16:rowId xmlns:a16="http://schemas.microsoft.com/office/drawing/2014/main" val="3604833882"/>
                  </a:ext>
                </a:extLst>
              </a:tr>
              <a:tr h="187849">
                <a:tc>
                  <a:txBody>
                    <a:bodyPr/>
                    <a:lstStyle/>
                    <a:p>
                      <a:pPr algn="ctr" fontAlgn="ctr"/>
                      <a:r>
                        <a:rPr lang="cs-CZ" sz="1200" b="1" i="1" u="none" strike="noStrike">
                          <a:solidFill>
                            <a:srgbClr val="000000"/>
                          </a:solidFill>
                          <a:effectLst/>
                          <a:latin typeface="Calibri" panose="020F0502020204030204" pitchFamily="34" charset="0"/>
                        </a:rPr>
                        <a:t>78,5</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1115205109"/>
                  </a:ext>
                </a:extLst>
              </a:tr>
              <a:tr h="187849">
                <a:tc>
                  <a:txBody>
                    <a:bodyPr/>
                    <a:lstStyle/>
                    <a:p>
                      <a:pPr algn="ctr" fontAlgn="ctr"/>
                      <a:r>
                        <a:rPr lang="cs-CZ" sz="1200" b="1" i="1" u="none" strike="noStrike">
                          <a:solidFill>
                            <a:srgbClr val="000000"/>
                          </a:solidFill>
                          <a:effectLst/>
                          <a:latin typeface="Calibri" panose="020F0502020204030204" pitchFamily="34" charset="0"/>
                        </a:rPr>
                        <a:t>15,7</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1996345638"/>
                  </a:ext>
                </a:extLst>
              </a:tr>
              <a:tr h="187849">
                <a:tc>
                  <a:txBody>
                    <a:bodyPr/>
                    <a:lstStyle/>
                    <a:p>
                      <a:pPr algn="ctr" fontAlgn="ctr"/>
                      <a:r>
                        <a:rPr lang="cs-CZ" sz="1200" b="1" i="1" u="none" strike="noStrike">
                          <a:solidFill>
                            <a:srgbClr val="000000"/>
                          </a:solidFill>
                          <a:effectLst/>
                          <a:latin typeface="Calibri" panose="020F0502020204030204" pitchFamily="34" charset="0"/>
                        </a:rPr>
                        <a:t>13,3</a:t>
                      </a:r>
                    </a:p>
                  </a:txBody>
                  <a:tcPr marL="9525" marR="9525" marT="0" marB="0" anchor="ctr">
                    <a:lnL>
                      <a:noFill/>
                    </a:lnL>
                    <a:lnR>
                      <a:noFill/>
                    </a:lnR>
                    <a:lnT>
                      <a:noFill/>
                    </a:lnT>
                    <a:lnB>
                      <a:noFill/>
                    </a:lnB>
                    <a:solidFill>
                      <a:srgbClr val="E4E382"/>
                    </a:solidFill>
                  </a:tcPr>
                </a:tc>
                <a:extLst>
                  <a:ext uri="{0D108BD9-81ED-4DB2-BD59-A6C34878D82A}">
                    <a16:rowId xmlns:a16="http://schemas.microsoft.com/office/drawing/2014/main" val="2493401573"/>
                  </a:ext>
                </a:extLst>
              </a:tr>
              <a:tr h="187849">
                <a:tc>
                  <a:txBody>
                    <a:bodyPr/>
                    <a:lstStyle/>
                    <a:p>
                      <a:pPr algn="ctr" fontAlgn="ctr"/>
                      <a:r>
                        <a:rPr lang="cs-CZ" sz="1200" b="1" i="1" u="none" strike="noStrike">
                          <a:solidFill>
                            <a:srgbClr val="000000"/>
                          </a:solidFill>
                          <a:effectLst/>
                          <a:latin typeface="Calibri" panose="020F0502020204030204" pitchFamily="34" charset="0"/>
                        </a:rPr>
                        <a:t>24,5</a:t>
                      </a:r>
                    </a:p>
                  </a:txBody>
                  <a:tcPr marL="9525" marR="9525" marT="0" marB="0" anchor="ctr">
                    <a:lnL>
                      <a:noFill/>
                    </a:lnL>
                    <a:lnR>
                      <a:noFill/>
                    </a:lnR>
                    <a:lnT>
                      <a:noFill/>
                    </a:lnT>
                    <a:lnB>
                      <a:noFill/>
                    </a:lnB>
                    <a:solidFill>
                      <a:srgbClr val="FED881"/>
                    </a:solidFill>
                  </a:tcPr>
                </a:tc>
                <a:extLst>
                  <a:ext uri="{0D108BD9-81ED-4DB2-BD59-A6C34878D82A}">
                    <a16:rowId xmlns:a16="http://schemas.microsoft.com/office/drawing/2014/main" val="3765247324"/>
                  </a:ext>
                </a:extLst>
              </a:tr>
              <a:tr h="187849">
                <a:tc>
                  <a:txBody>
                    <a:bodyPr/>
                    <a:lstStyle/>
                    <a:p>
                      <a:pPr algn="ctr" fontAlgn="ctr"/>
                      <a:r>
                        <a:rPr lang="cs-CZ" sz="1200" b="1" i="1" u="none" strike="noStrike">
                          <a:solidFill>
                            <a:srgbClr val="000000"/>
                          </a:solidFill>
                          <a:effectLst/>
                          <a:latin typeface="Calibri" panose="020F0502020204030204" pitchFamily="34" charset="0"/>
                        </a:rPr>
                        <a:t>7,0</a:t>
                      </a:r>
                    </a:p>
                  </a:txBody>
                  <a:tcPr marL="9525" marR="9525" marT="0" marB="0" anchor="ctr">
                    <a:lnL>
                      <a:noFill/>
                    </a:lnL>
                    <a:lnR>
                      <a:noFill/>
                    </a:lnR>
                    <a:lnT>
                      <a:noFill/>
                    </a:lnT>
                    <a:lnB>
                      <a:noFill/>
                    </a:lnB>
                    <a:solidFill>
                      <a:srgbClr val="8DCA7D"/>
                    </a:solidFill>
                  </a:tcPr>
                </a:tc>
                <a:extLst>
                  <a:ext uri="{0D108BD9-81ED-4DB2-BD59-A6C34878D82A}">
                    <a16:rowId xmlns:a16="http://schemas.microsoft.com/office/drawing/2014/main" val="4162172357"/>
                  </a:ext>
                </a:extLst>
              </a:tr>
              <a:tr h="187849">
                <a:tc>
                  <a:txBody>
                    <a:bodyPr/>
                    <a:lstStyle/>
                    <a:p>
                      <a:pPr algn="ctr" fontAlgn="ctr"/>
                      <a:r>
                        <a:rPr lang="cs-CZ" sz="1200" b="1" i="1" u="none" strike="noStrike">
                          <a:solidFill>
                            <a:srgbClr val="000000"/>
                          </a:solidFill>
                          <a:effectLst/>
                          <a:latin typeface="Calibri" panose="020F0502020204030204" pitchFamily="34" charset="0"/>
                        </a:rPr>
                        <a:t>13,0</a:t>
                      </a:r>
                    </a:p>
                  </a:txBody>
                  <a:tcPr marL="9525" marR="9525" marT="0" marB="0" anchor="ctr">
                    <a:lnL>
                      <a:noFill/>
                    </a:lnL>
                    <a:lnR>
                      <a:noFill/>
                    </a:lnR>
                    <a:lnT>
                      <a:noFill/>
                    </a:lnT>
                    <a:lnB>
                      <a:noFill/>
                    </a:lnB>
                    <a:solidFill>
                      <a:srgbClr val="E0E282"/>
                    </a:solidFill>
                  </a:tcPr>
                </a:tc>
                <a:extLst>
                  <a:ext uri="{0D108BD9-81ED-4DB2-BD59-A6C34878D82A}">
                    <a16:rowId xmlns:a16="http://schemas.microsoft.com/office/drawing/2014/main" val="473411491"/>
                  </a:ext>
                </a:extLst>
              </a:tr>
              <a:tr h="187849">
                <a:tc>
                  <a:txBody>
                    <a:bodyPr/>
                    <a:lstStyle/>
                    <a:p>
                      <a:pPr algn="ctr" fontAlgn="ctr"/>
                      <a:r>
                        <a:rPr lang="cs-CZ" sz="1200" b="1" i="1" u="none" strike="noStrike">
                          <a:solidFill>
                            <a:srgbClr val="000000"/>
                          </a:solidFill>
                          <a:effectLst/>
                          <a:latin typeface="Calibri" panose="020F0502020204030204" pitchFamily="34" charset="0"/>
                        </a:rPr>
                        <a:t>6,0</a:t>
                      </a:r>
                    </a:p>
                  </a:txBody>
                  <a:tcPr marL="9525" marR="9525" marT="0" marB="0" anchor="ctr">
                    <a:lnL>
                      <a:noFill/>
                    </a:lnL>
                    <a:lnR>
                      <a:noFill/>
                    </a:lnR>
                    <a:lnT>
                      <a:noFill/>
                    </a:lnT>
                    <a:lnB>
                      <a:noFill/>
                    </a:lnB>
                    <a:solidFill>
                      <a:srgbClr val="7FC67C"/>
                    </a:solidFill>
                  </a:tcPr>
                </a:tc>
                <a:extLst>
                  <a:ext uri="{0D108BD9-81ED-4DB2-BD59-A6C34878D82A}">
                    <a16:rowId xmlns:a16="http://schemas.microsoft.com/office/drawing/2014/main" val="1487903440"/>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940685489"/>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527211690"/>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42499319"/>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751010412"/>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617058581"/>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449760818"/>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672431649"/>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472306608"/>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512640771"/>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746919844"/>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20440519"/>
                  </a:ext>
                </a:extLst>
              </a:tr>
              <a:tr h="187849">
                <a:tc>
                  <a:txBody>
                    <a:bodyPr/>
                    <a:lstStyle/>
                    <a:p>
                      <a:pPr algn="ctr" fontAlgn="ctr"/>
                      <a:endParaRPr lang="cs-CZ" sz="1200" b="1" i="1" u="none" strike="noStrike" dirty="0">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530772096"/>
                  </a:ext>
                </a:extLst>
              </a:tr>
            </a:tbl>
          </a:graphicData>
        </a:graphic>
      </p:graphicFrame>
    </p:spTree>
    <p:extLst>
      <p:ext uri="{BB962C8B-B14F-4D97-AF65-F5344CB8AC3E}">
        <p14:creationId xmlns:p14="http://schemas.microsoft.com/office/powerpoint/2010/main" val="114396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143225140"/>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1745387"/>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3524868641"/>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3000" y="17430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886251"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12. 4. 2020 – 3. 7. 2021</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4" name="TextovéPole 13">
            <a:extLst>
              <a:ext uri="{FF2B5EF4-FFF2-40B4-BE49-F238E27FC236}">
                <a16:creationId xmlns:a16="http://schemas.microsoft.com/office/drawing/2014/main" id="{1040B379-6160-4DD7-8738-C5237A86AA56}"/>
              </a:ext>
            </a:extLst>
          </p:cNvPr>
          <p:cNvSpPr txBox="1"/>
          <p:nvPr/>
        </p:nvSpPr>
        <p:spPr>
          <a:xfrm>
            <a:off x="9716313" y="6557490"/>
            <a:ext cx="24420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5" name="Obdélník 14">
            <a:extLst>
              <a:ext uri="{FF2B5EF4-FFF2-40B4-BE49-F238E27FC236}">
                <a16:creationId xmlns:a16="http://schemas.microsoft.com/office/drawing/2014/main" id="{0D54AFEA-BB95-4615-A0A1-4BABD7F8619F}"/>
              </a:ext>
            </a:extLst>
          </p:cNvPr>
          <p:cNvSpPr/>
          <p:nvPr/>
        </p:nvSpPr>
        <p:spPr>
          <a:xfrm>
            <a:off x="2980769" y="6557489"/>
            <a:ext cx="5732660" cy="276999"/>
          </a:xfrm>
          <a:prstGeom prst="rect">
            <a:avLst/>
          </a:prstGeom>
        </p:spPr>
        <p:txBody>
          <a:bodyPr wrap="none">
            <a:spAutoFit/>
          </a:bodyPr>
          <a:lstStyle/>
          <a:p>
            <a:pPr lvl="0">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 </a:t>
            </a:r>
            <a:r>
              <a:rPr lang="cs-CZ" sz="1200" b="1" dirty="0">
                <a:solidFill>
                  <a:srgbClr val="000000"/>
                </a:solidFill>
              </a:rPr>
              <a:t>Od 12. 4. obnovení prezenční výuky v nižších ročnících ZŠ, rotační režimy </a:t>
            </a:r>
          </a:p>
        </p:txBody>
      </p:sp>
      <p:graphicFrame>
        <p:nvGraphicFramePr>
          <p:cNvPr id="6" name="Tabulka 5">
            <a:extLst>
              <a:ext uri="{FF2B5EF4-FFF2-40B4-BE49-F238E27FC236}">
                <a16:creationId xmlns:a16="http://schemas.microsoft.com/office/drawing/2014/main" id="{70640418-7617-4D0C-85F5-E6A59151A376}"/>
              </a:ext>
            </a:extLst>
          </p:cNvPr>
          <p:cNvGraphicFramePr>
            <a:graphicFrameLocks noGrp="1"/>
          </p:cNvGraphicFramePr>
          <p:nvPr>
            <p:extLst>
              <p:ext uri="{D42A27DB-BD31-4B8C-83A1-F6EECF244321}">
                <p14:modId xmlns:p14="http://schemas.microsoft.com/office/powerpoint/2010/main" val="1307821709"/>
              </p:ext>
            </p:extLst>
          </p:nvPr>
        </p:nvGraphicFramePr>
        <p:xfrm>
          <a:off x="10920888" y="1572120"/>
          <a:ext cx="890112" cy="4884074"/>
        </p:xfrm>
        <a:graphic>
          <a:graphicData uri="http://schemas.openxmlformats.org/drawingml/2006/table">
            <a:tbl>
              <a:tblPr/>
              <a:tblGrid>
                <a:gridCol w="890112">
                  <a:extLst>
                    <a:ext uri="{9D8B030D-6E8A-4147-A177-3AD203B41FA5}">
                      <a16:colId xmlns:a16="http://schemas.microsoft.com/office/drawing/2014/main" val="2553853139"/>
                    </a:ext>
                  </a:extLst>
                </a:gridCol>
              </a:tblGrid>
              <a:tr h="187849">
                <a:tc>
                  <a:txBody>
                    <a:bodyPr/>
                    <a:lstStyle/>
                    <a:p>
                      <a:pPr algn="ctr" fontAlgn="ctr"/>
                      <a:r>
                        <a:rPr lang="cs-CZ" sz="1200" b="1" i="1" u="none" strike="noStrike">
                          <a:solidFill>
                            <a:srgbClr val="000000"/>
                          </a:solidFill>
                          <a:effectLst/>
                          <a:latin typeface="Calibri" panose="020F0502020204030204" pitchFamily="34" charset="0"/>
                        </a:rPr>
                        <a:t>3,6</a:t>
                      </a:r>
                    </a:p>
                  </a:txBody>
                  <a:tcPr marL="9525" marR="9525" marT="0" marB="0" anchor="ctr">
                    <a:lnL>
                      <a:noFill/>
                    </a:lnL>
                    <a:lnR>
                      <a:noFill/>
                    </a:lnR>
                    <a:lnT>
                      <a:noFill/>
                    </a:lnT>
                    <a:lnB>
                      <a:noFill/>
                    </a:lnB>
                    <a:solidFill>
                      <a:srgbClr val="7EC67C"/>
                    </a:solidFill>
                  </a:tcPr>
                </a:tc>
                <a:extLst>
                  <a:ext uri="{0D108BD9-81ED-4DB2-BD59-A6C34878D82A}">
                    <a16:rowId xmlns:a16="http://schemas.microsoft.com/office/drawing/2014/main" val="3510896612"/>
                  </a:ext>
                </a:extLst>
              </a:tr>
              <a:tr h="187849">
                <a:tc>
                  <a:txBody>
                    <a:bodyPr/>
                    <a:lstStyle/>
                    <a:p>
                      <a:pPr algn="ctr" fontAlgn="ctr"/>
                      <a:r>
                        <a:rPr lang="cs-CZ" sz="1200" b="1" i="1" u="none" strike="noStrike">
                          <a:solidFill>
                            <a:srgbClr val="000000"/>
                          </a:solidFill>
                          <a:effectLst/>
                          <a:latin typeface="Calibri" panose="020F0502020204030204" pitchFamily="34" charset="0"/>
                        </a:rPr>
                        <a:t>11,7</a:t>
                      </a:r>
                    </a:p>
                  </a:txBody>
                  <a:tcPr marL="9525" marR="9525" marT="0" marB="0" anchor="ctr">
                    <a:lnL>
                      <a:noFill/>
                    </a:lnL>
                    <a:lnR>
                      <a:noFill/>
                    </a:lnR>
                    <a:lnT>
                      <a:noFill/>
                    </a:lnT>
                    <a:lnB>
                      <a:noFill/>
                    </a:lnB>
                    <a:solidFill>
                      <a:srgbClr val="FFE684"/>
                    </a:solidFill>
                  </a:tcPr>
                </a:tc>
                <a:extLst>
                  <a:ext uri="{0D108BD9-81ED-4DB2-BD59-A6C34878D82A}">
                    <a16:rowId xmlns:a16="http://schemas.microsoft.com/office/drawing/2014/main" val="2203966299"/>
                  </a:ext>
                </a:extLst>
              </a:tr>
              <a:tr h="187849">
                <a:tc>
                  <a:txBody>
                    <a:bodyPr/>
                    <a:lstStyle/>
                    <a:p>
                      <a:pPr algn="ctr" fontAlgn="ctr"/>
                      <a:r>
                        <a:rPr lang="cs-CZ" sz="1200" b="1" i="1" u="none" strike="noStrike">
                          <a:solidFill>
                            <a:srgbClr val="000000"/>
                          </a:solidFill>
                          <a:effectLst/>
                          <a:latin typeface="Calibri" panose="020F0502020204030204" pitchFamily="34" charset="0"/>
                        </a:rPr>
                        <a:t>12,8</a:t>
                      </a:r>
                    </a:p>
                  </a:txBody>
                  <a:tcPr marL="9525" marR="9525" marT="0" marB="0" anchor="ctr">
                    <a:lnL>
                      <a:noFill/>
                    </a:lnL>
                    <a:lnR>
                      <a:noFill/>
                    </a:lnR>
                    <a:lnT>
                      <a:noFill/>
                    </a:lnT>
                    <a:lnB>
                      <a:noFill/>
                    </a:lnB>
                    <a:solidFill>
                      <a:srgbClr val="FFE583"/>
                    </a:solidFill>
                  </a:tcPr>
                </a:tc>
                <a:extLst>
                  <a:ext uri="{0D108BD9-81ED-4DB2-BD59-A6C34878D82A}">
                    <a16:rowId xmlns:a16="http://schemas.microsoft.com/office/drawing/2014/main" val="2620425119"/>
                  </a:ext>
                </a:extLst>
              </a:tr>
              <a:tr h="187849">
                <a:tc>
                  <a:txBody>
                    <a:bodyPr/>
                    <a:lstStyle/>
                    <a:p>
                      <a:pPr algn="ctr" fontAlgn="ctr"/>
                      <a:r>
                        <a:rPr lang="cs-CZ" sz="1200" b="1" i="1" u="none" strike="noStrike">
                          <a:solidFill>
                            <a:srgbClr val="000000"/>
                          </a:solidFill>
                          <a:effectLst/>
                          <a:latin typeface="Calibri" panose="020F0502020204030204" pitchFamily="34" charset="0"/>
                        </a:rPr>
                        <a:t>11,5</a:t>
                      </a:r>
                    </a:p>
                  </a:txBody>
                  <a:tcPr marL="9525" marR="9525" marT="0" marB="0" anchor="ctr">
                    <a:lnL>
                      <a:noFill/>
                    </a:lnL>
                    <a:lnR>
                      <a:noFill/>
                    </a:lnR>
                    <a:lnT>
                      <a:noFill/>
                    </a:lnT>
                    <a:lnB>
                      <a:noFill/>
                    </a:lnB>
                    <a:solidFill>
                      <a:srgbClr val="FFE784"/>
                    </a:solidFill>
                  </a:tcPr>
                </a:tc>
                <a:extLst>
                  <a:ext uri="{0D108BD9-81ED-4DB2-BD59-A6C34878D82A}">
                    <a16:rowId xmlns:a16="http://schemas.microsoft.com/office/drawing/2014/main" val="295012064"/>
                  </a:ext>
                </a:extLst>
              </a:tr>
              <a:tr h="187849">
                <a:tc>
                  <a:txBody>
                    <a:bodyPr/>
                    <a:lstStyle/>
                    <a:p>
                      <a:pPr algn="ctr" fontAlgn="ctr"/>
                      <a:r>
                        <a:rPr lang="cs-CZ" sz="1200" b="1" i="1" u="none" strike="noStrike">
                          <a:solidFill>
                            <a:srgbClr val="000000"/>
                          </a:solidFill>
                          <a:effectLst/>
                          <a:latin typeface="Calibri" panose="020F0502020204030204" pitchFamily="34" charset="0"/>
                        </a:rPr>
                        <a:t>9,7</a:t>
                      </a:r>
                    </a:p>
                  </a:txBody>
                  <a:tcPr marL="9525" marR="9525" marT="0" marB="0" anchor="ctr">
                    <a:lnL>
                      <a:noFill/>
                    </a:lnL>
                    <a:lnR>
                      <a:noFill/>
                    </a:lnR>
                    <a:lnT>
                      <a:noFill/>
                    </a:lnT>
                    <a:lnB>
                      <a:noFill/>
                    </a:lnB>
                    <a:solidFill>
                      <a:srgbClr val="FFE884"/>
                    </a:solidFill>
                  </a:tcPr>
                </a:tc>
                <a:extLst>
                  <a:ext uri="{0D108BD9-81ED-4DB2-BD59-A6C34878D82A}">
                    <a16:rowId xmlns:a16="http://schemas.microsoft.com/office/drawing/2014/main" val="4056439276"/>
                  </a:ext>
                </a:extLst>
              </a:tr>
              <a:tr h="187849">
                <a:tc>
                  <a:txBody>
                    <a:bodyPr/>
                    <a:lstStyle/>
                    <a:p>
                      <a:pPr algn="ctr" fontAlgn="ctr"/>
                      <a:r>
                        <a:rPr lang="cs-CZ" sz="1200" b="1" i="1" u="none" strike="noStrike">
                          <a:solidFill>
                            <a:srgbClr val="000000"/>
                          </a:solidFill>
                          <a:effectLst/>
                          <a:latin typeface="Calibri" panose="020F0502020204030204" pitchFamily="34" charset="0"/>
                        </a:rPr>
                        <a:t>6,2</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265398714"/>
                  </a:ext>
                </a:extLst>
              </a:tr>
              <a:tr h="187849">
                <a:tc>
                  <a:txBody>
                    <a:bodyPr/>
                    <a:lstStyle/>
                    <a:p>
                      <a:pPr algn="ctr" fontAlgn="ctr"/>
                      <a:r>
                        <a:rPr lang="cs-CZ" sz="1200" b="1" i="1" u="none" strike="noStrike">
                          <a:solidFill>
                            <a:srgbClr val="000000"/>
                          </a:solidFill>
                          <a:effectLst/>
                          <a:latin typeface="Calibri" panose="020F0502020204030204" pitchFamily="34" charset="0"/>
                        </a:rPr>
                        <a:t>4,2</a:t>
                      </a:r>
                    </a:p>
                  </a:txBody>
                  <a:tcPr marL="9525" marR="9525" marT="0" marB="0" anchor="ctr">
                    <a:lnL>
                      <a:noFill/>
                    </a:lnL>
                    <a:lnR>
                      <a:noFill/>
                    </a:lnR>
                    <a:lnT>
                      <a:noFill/>
                    </a:lnT>
                    <a:lnB>
                      <a:noFill/>
                    </a:lnB>
                    <a:solidFill>
                      <a:srgbClr val="9ECF7E"/>
                    </a:solidFill>
                  </a:tcPr>
                </a:tc>
                <a:extLst>
                  <a:ext uri="{0D108BD9-81ED-4DB2-BD59-A6C34878D82A}">
                    <a16:rowId xmlns:a16="http://schemas.microsoft.com/office/drawing/2014/main" val="1634507857"/>
                  </a:ext>
                </a:extLst>
              </a:tr>
              <a:tr h="187849">
                <a:tc>
                  <a:txBody>
                    <a:bodyPr/>
                    <a:lstStyle/>
                    <a:p>
                      <a:pPr algn="ctr" fontAlgn="ctr"/>
                      <a:r>
                        <a:rPr lang="cs-CZ" sz="1200" b="1" i="1" u="none" strike="noStrike">
                          <a:solidFill>
                            <a:srgbClr val="000000"/>
                          </a:solidFill>
                          <a:effectLst/>
                          <a:latin typeface="Calibri" panose="020F0502020204030204" pitchFamily="34" charset="0"/>
                        </a:rPr>
                        <a:t>6,3</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331628022"/>
                  </a:ext>
                </a:extLst>
              </a:tr>
              <a:tr h="187849">
                <a:tc>
                  <a:txBody>
                    <a:bodyPr/>
                    <a:lstStyle/>
                    <a:p>
                      <a:pPr algn="ctr" fontAlgn="ctr"/>
                      <a:r>
                        <a:rPr lang="cs-CZ" sz="1200" b="1" i="1" u="none" strike="noStrike">
                          <a:solidFill>
                            <a:srgbClr val="000000"/>
                          </a:solidFill>
                          <a:effectLst/>
                          <a:latin typeface="Calibri" panose="020F0502020204030204" pitchFamily="34" charset="0"/>
                        </a:rPr>
                        <a:t>4,7</a:t>
                      </a:r>
                    </a:p>
                  </a:txBody>
                  <a:tcPr marL="9525" marR="9525" marT="0" marB="0" anchor="ctr">
                    <a:lnL>
                      <a:noFill/>
                    </a:lnL>
                    <a:lnR>
                      <a:noFill/>
                    </a:lnR>
                    <a:lnT>
                      <a:noFill/>
                    </a:lnT>
                    <a:lnB>
                      <a:noFill/>
                    </a:lnB>
                    <a:solidFill>
                      <a:srgbClr val="B6D67F"/>
                    </a:solidFill>
                  </a:tcPr>
                </a:tc>
                <a:extLst>
                  <a:ext uri="{0D108BD9-81ED-4DB2-BD59-A6C34878D82A}">
                    <a16:rowId xmlns:a16="http://schemas.microsoft.com/office/drawing/2014/main" val="889290486"/>
                  </a:ext>
                </a:extLst>
              </a:tr>
              <a:tr h="187849">
                <a:tc>
                  <a:txBody>
                    <a:bodyPr/>
                    <a:lstStyle/>
                    <a:p>
                      <a:pPr algn="ctr" fontAlgn="ctr"/>
                      <a:r>
                        <a:rPr lang="cs-CZ" sz="1200" b="1" i="1" u="none" strike="noStrike">
                          <a:solidFill>
                            <a:srgbClr val="000000"/>
                          </a:solidFill>
                          <a:effectLst/>
                          <a:latin typeface="Calibri" panose="020F0502020204030204" pitchFamily="34" charset="0"/>
                        </a:rPr>
                        <a:t>143,1</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2916033136"/>
                  </a:ext>
                </a:extLst>
              </a:tr>
              <a:tr h="187849">
                <a:tc>
                  <a:txBody>
                    <a:bodyPr/>
                    <a:lstStyle/>
                    <a:p>
                      <a:pPr algn="ctr" fontAlgn="ctr"/>
                      <a:r>
                        <a:rPr lang="cs-CZ" sz="1200" b="1" i="1" u="none" strike="noStrike">
                          <a:solidFill>
                            <a:srgbClr val="000000"/>
                          </a:solidFill>
                          <a:effectLst/>
                          <a:latin typeface="Calibri" panose="020F0502020204030204" pitchFamily="34" charset="0"/>
                        </a:rPr>
                        <a:t>5,3</a:t>
                      </a:r>
                    </a:p>
                  </a:txBody>
                  <a:tcPr marL="9525" marR="9525" marT="0" marB="0" anchor="ctr">
                    <a:lnL>
                      <a:noFill/>
                    </a:lnL>
                    <a:lnR>
                      <a:noFill/>
                    </a:lnR>
                    <a:lnT>
                      <a:noFill/>
                    </a:lnT>
                    <a:lnB>
                      <a:noFill/>
                    </a:lnB>
                    <a:solidFill>
                      <a:srgbClr val="D4DE81"/>
                    </a:solidFill>
                  </a:tcPr>
                </a:tc>
                <a:extLst>
                  <a:ext uri="{0D108BD9-81ED-4DB2-BD59-A6C34878D82A}">
                    <a16:rowId xmlns:a16="http://schemas.microsoft.com/office/drawing/2014/main" val="1702482765"/>
                  </a:ext>
                </a:extLst>
              </a:tr>
              <a:tr h="187849">
                <a:tc>
                  <a:txBody>
                    <a:bodyPr/>
                    <a:lstStyle/>
                    <a:p>
                      <a:pPr algn="ctr" fontAlgn="ctr"/>
                      <a:r>
                        <a:rPr lang="cs-CZ" sz="1200" b="1" i="1" u="none" strike="noStrike">
                          <a:solidFill>
                            <a:srgbClr val="000000"/>
                          </a:solidFill>
                          <a:effectLst/>
                          <a:latin typeface="Calibri" panose="020F0502020204030204" pitchFamily="34" charset="0"/>
                        </a:rPr>
                        <a:t>3,0</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812195715"/>
                  </a:ext>
                </a:extLst>
              </a:tr>
              <a:tr h="187849">
                <a:tc>
                  <a:txBody>
                    <a:bodyPr/>
                    <a:lstStyle/>
                    <a:p>
                      <a:pPr algn="ctr" fontAlgn="ctr"/>
                      <a:r>
                        <a:rPr lang="cs-CZ" sz="1200" b="1" i="1" u="none" strike="noStrike">
                          <a:solidFill>
                            <a:srgbClr val="000000"/>
                          </a:solidFill>
                          <a:effectLst/>
                          <a:latin typeface="Calibri" panose="020F0502020204030204" pitchFamily="34" charset="0"/>
                        </a:rPr>
                        <a:t>5,0</a:t>
                      </a:r>
                    </a:p>
                  </a:txBody>
                  <a:tcPr marL="9525" marR="9525" marT="0" marB="0" anchor="ctr">
                    <a:lnL>
                      <a:noFill/>
                    </a:lnL>
                    <a:lnR>
                      <a:noFill/>
                    </a:lnR>
                    <a:lnT>
                      <a:noFill/>
                    </a:lnT>
                    <a:lnB>
                      <a:noFill/>
                    </a:lnB>
                    <a:solidFill>
                      <a:srgbClr val="C4DA80"/>
                    </a:solidFill>
                  </a:tcPr>
                </a:tc>
                <a:extLst>
                  <a:ext uri="{0D108BD9-81ED-4DB2-BD59-A6C34878D82A}">
                    <a16:rowId xmlns:a16="http://schemas.microsoft.com/office/drawing/2014/main" val="1037926621"/>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742119561"/>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948767124"/>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576594848"/>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094036053"/>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136158615"/>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102160827"/>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315259870"/>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41512477"/>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516735160"/>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262350799"/>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436592682"/>
                  </a:ext>
                </a:extLst>
              </a:tr>
              <a:tr h="187849">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199086850"/>
                  </a:ext>
                </a:extLst>
              </a:tr>
              <a:tr h="187849">
                <a:tc>
                  <a:txBody>
                    <a:bodyPr/>
                    <a:lstStyle/>
                    <a:p>
                      <a:pPr algn="ctr" fontAlgn="ctr"/>
                      <a:endParaRPr lang="cs-CZ" sz="1200" b="1" i="1" u="none" strike="noStrike" dirty="0">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1846180922"/>
                  </a:ext>
                </a:extLst>
              </a:tr>
            </a:tbl>
          </a:graphicData>
        </a:graphic>
      </p:graphicFrame>
    </p:spTree>
    <p:extLst>
      <p:ext uri="{BB962C8B-B14F-4D97-AF65-F5344CB8AC3E}">
        <p14:creationId xmlns:p14="http://schemas.microsoft.com/office/powerpoint/2010/main" val="237911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451808" y="168344"/>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Vývoj počtu ohnisek nákazy ve školských zařízeních v čase odrážel změny v přijatých protiepidemických</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a:t>
            </a: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opatřeních</a:t>
            </a:r>
            <a:endParaRPr kumimoji="0" lang="cs-CZ"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132639" y="2194405"/>
            <a:ext cx="11670530" cy="4524315"/>
          </a:xfrm>
          <a:prstGeom prst="rect">
            <a:avLst/>
          </a:prstGeom>
          <a:noFill/>
        </p:spPr>
        <p:txBody>
          <a:bodyPr wrap="square" rtlCol="0">
            <a:spAutoFit/>
          </a:bodyPr>
          <a:lstStyle/>
          <a:p>
            <a:pPr lvl="0" algn="ctr">
              <a:defRPr/>
            </a:pPr>
            <a:r>
              <a:rPr lang="cs-CZ" sz="2200" b="1" dirty="0">
                <a:latin typeface="Calibri" panose="020F0502020204030204"/>
              </a:rPr>
              <a:t>Po uzavření škol (kromě mateřských) od  14.10. došlo k poklesu a vymizení nákaz </a:t>
            </a:r>
          </a:p>
          <a:p>
            <a:pPr lvl="0" algn="ctr">
              <a:defRPr/>
            </a:pPr>
            <a:r>
              <a:rPr lang="cs-CZ" sz="2200" b="1" dirty="0">
                <a:latin typeface="Calibri" panose="020F0502020204030204"/>
              </a:rPr>
              <a:t>v základních a středních školách, po návratu části dětí a studentů do škol od 18.11. a 30.11. byl registrován nárůst v základních školách i středních školách. Následně, po poklesu v období vánočních prázdnin, byl na začátku roku 2021 opět pozorován prudký nárůst v MŠ a ZŠ. Počet ohnisek v MŠ a ZŠ postupně narůstal až k velmi vysokým hodnotám registrovaným v únoru (více než 600 identifikovaných ohnisek s více než 2 500 nakaženými osobami). </a:t>
            </a:r>
          </a:p>
          <a:p>
            <a:pPr lvl="0" algn="ctr">
              <a:defRPr/>
            </a:pPr>
            <a:endParaRPr lang="cs-CZ" sz="2600" b="1" dirty="0">
              <a:solidFill>
                <a:srgbClr val="C00000"/>
              </a:solidFill>
              <a:latin typeface="Calibri" panose="020F0502020204030204"/>
            </a:endParaRPr>
          </a:p>
          <a:p>
            <a:pPr lvl="0" algn="ctr">
              <a:defRPr/>
            </a:pPr>
            <a:r>
              <a:rPr lang="cs-CZ" sz="2600" b="1" dirty="0">
                <a:solidFill>
                  <a:srgbClr val="0000FF"/>
                </a:solidFill>
                <a:latin typeface="Calibri" panose="020F0502020204030204"/>
              </a:rPr>
              <a:t>Po uzavření téměř veškeré prezenční výuky po 1.3. počty ohnisek i nakažených významně poklesly. Po 12.4. </a:t>
            </a:r>
            <a:r>
              <a:rPr lang="cs-CZ" sz="2600" b="1" dirty="0" smtClean="0">
                <a:solidFill>
                  <a:srgbClr val="0000FF"/>
                </a:solidFill>
                <a:latin typeface="Calibri" panose="020F0502020204030204"/>
              </a:rPr>
              <a:t>byly </a:t>
            </a:r>
            <a:r>
              <a:rPr lang="cs-CZ" sz="2600" b="1" dirty="0">
                <a:solidFill>
                  <a:srgbClr val="0000FF"/>
                </a:solidFill>
                <a:latin typeface="Calibri" panose="020F0502020204030204"/>
              </a:rPr>
              <a:t>v souvislosti s obnovováním výuky opět ze strany KHS zaznamenávány epidemické události a potenciální ohniska asociovaná se školskými zařízeními, nicméně </a:t>
            </a:r>
            <a:r>
              <a:rPr lang="cs-CZ" sz="2600" b="1" dirty="0" smtClean="0">
                <a:solidFill>
                  <a:srgbClr val="0000FF"/>
                </a:solidFill>
                <a:latin typeface="Calibri" panose="020F0502020204030204"/>
              </a:rPr>
              <a:t>šlo o </a:t>
            </a:r>
            <a:r>
              <a:rPr lang="cs-CZ" sz="2600" b="1" dirty="0">
                <a:solidFill>
                  <a:srgbClr val="0000FF"/>
                </a:solidFill>
                <a:latin typeface="Calibri" panose="020F0502020204030204"/>
              </a:rPr>
              <a:t>události s velmi málo nakaženými osobami, evidentně včas podchycené. </a:t>
            </a:r>
            <a:endParaRPr kumimoji="0" lang="cs-CZ" sz="2600" b="0" i="0" u="none" strike="noStrike" kern="1200" cap="none" spc="0" normalizeH="0" baseline="0" noProof="0" dirty="0">
              <a:ln>
                <a:noFill/>
              </a:ln>
              <a:solidFill>
                <a:srgbClr val="0000FF"/>
              </a:solidFill>
              <a:effectLst/>
              <a:uLnTx/>
              <a:uFillTx/>
              <a:latin typeface="Calibri" panose="020F0502020204030204"/>
            </a:endParaRPr>
          </a:p>
        </p:txBody>
      </p:sp>
      <p:sp>
        <p:nvSpPr>
          <p:cNvPr id="5" name="Šipka dolů 4"/>
          <p:cNvSpPr/>
          <p:nvPr/>
        </p:nvSpPr>
        <p:spPr>
          <a:xfrm>
            <a:off x="5402286" y="1321369"/>
            <a:ext cx="1095375" cy="76531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789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451808" y="168344"/>
            <a:ext cx="1106805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Tato analýza uzavírá sledování škol za 1. pololetí roku</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 2021 </a:t>
            </a:r>
            <a:endParaRPr kumimoji="0" lang="cs-CZ"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769543" y="2502223"/>
            <a:ext cx="10664983" cy="2862322"/>
          </a:xfrm>
          <a:prstGeom prst="rect">
            <a:avLst/>
          </a:prstGeom>
          <a:noFill/>
        </p:spPr>
        <p:txBody>
          <a:bodyPr wrap="square" rtlCol="0">
            <a:spAutoFit/>
          </a:bodyPr>
          <a:lstStyle/>
          <a:p>
            <a:pPr lvl="0" algn="ctr">
              <a:defRPr/>
            </a:pPr>
            <a:r>
              <a:rPr lang="cs-CZ" sz="3600" b="1" dirty="0" smtClean="0">
                <a:solidFill>
                  <a:srgbClr val="0000FF"/>
                </a:solidFill>
                <a:latin typeface="Calibri" panose="020F0502020204030204"/>
              </a:rPr>
              <a:t>Lze učinit závěr, že konec školního roku se obešel bez eskalace většího množství ohnisek ve školách a školských zařízeních. Zachycené události byly spíše malé, tedy s malým počtem nakažených a v čase jejich počet nijak nenarůstal.  </a:t>
            </a:r>
            <a:endParaRPr kumimoji="0" lang="cs-CZ" sz="3600" b="0" i="0" u="none" strike="noStrike" kern="1200" cap="none" spc="0" normalizeH="0" baseline="0" noProof="0" dirty="0">
              <a:ln>
                <a:noFill/>
              </a:ln>
              <a:solidFill>
                <a:srgbClr val="0000FF"/>
              </a:solidFill>
              <a:effectLst/>
              <a:uLnTx/>
              <a:uFillTx/>
              <a:latin typeface="Calibri" panose="020F0502020204030204"/>
            </a:endParaRPr>
          </a:p>
        </p:txBody>
      </p:sp>
      <p:sp>
        <p:nvSpPr>
          <p:cNvPr id="5" name="Šipka dolů 4"/>
          <p:cNvSpPr/>
          <p:nvPr/>
        </p:nvSpPr>
        <p:spPr>
          <a:xfrm>
            <a:off x="5402286" y="1321369"/>
            <a:ext cx="1095375" cy="76531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Šipka dolů 7"/>
          <p:cNvSpPr/>
          <p:nvPr/>
        </p:nvSpPr>
        <p:spPr>
          <a:xfrm>
            <a:off x="5402285" y="5546745"/>
            <a:ext cx="1095375" cy="76531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962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6923935" cy="576000"/>
          </a:xfrm>
        </p:spPr>
        <p:txBody>
          <a:bodyPr/>
          <a:lstStyle/>
          <a:p>
            <a:r>
              <a:rPr lang="cs-CZ" dirty="0"/>
              <a:t>Školská zařízení jako ohniska COVID-19: vývoj v čase</a:t>
            </a:r>
            <a:endParaRPr lang="cs-CZ" sz="2000" dirty="0"/>
          </a:p>
        </p:txBody>
      </p:sp>
      <p:sp>
        <p:nvSpPr>
          <p:cNvPr id="10" name="TextovéPole 9">
            <a:extLst>
              <a:ext uri="{FF2B5EF4-FFF2-40B4-BE49-F238E27FC236}">
                <a16:creationId xmlns:a16="http://schemas.microsoft.com/office/drawing/2014/main" id="{8596C74F-0221-4E8A-956E-65A82E2B961A}"/>
              </a:ext>
            </a:extLst>
          </p:cNvPr>
          <p:cNvSpPr txBox="1"/>
          <p:nvPr/>
        </p:nvSpPr>
        <p:spPr>
          <a:xfrm>
            <a:off x="8546471" y="6516527"/>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7" name="Obdélník 16">
            <a:extLst>
              <a:ext uri="{FF2B5EF4-FFF2-40B4-BE49-F238E27FC236}">
                <a16:creationId xmlns:a16="http://schemas.microsoft.com/office/drawing/2014/main" id="{A68F3A4E-914F-4302-8185-D954BCC101FA}"/>
              </a:ext>
            </a:extLst>
          </p:cNvPr>
          <p:cNvSpPr/>
          <p:nvPr/>
        </p:nvSpPr>
        <p:spPr>
          <a:xfrm>
            <a:off x="90905" y="6512838"/>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graphicFrame>
        <p:nvGraphicFramePr>
          <p:cNvPr id="6" name="Graf 5">
            <a:extLst>
              <a:ext uri="{FF2B5EF4-FFF2-40B4-BE49-F238E27FC236}">
                <a16:creationId xmlns:a16="http://schemas.microsoft.com/office/drawing/2014/main" id="{81C62C63-D601-4704-ACEB-25F86A1FFDA0}"/>
              </a:ext>
            </a:extLst>
          </p:cNvPr>
          <p:cNvGraphicFramePr/>
          <p:nvPr>
            <p:extLst>
              <p:ext uri="{D42A27DB-BD31-4B8C-83A1-F6EECF244321}">
                <p14:modId xmlns:p14="http://schemas.microsoft.com/office/powerpoint/2010/main" val="2502116895"/>
              </p:ext>
            </p:extLst>
          </p:nvPr>
        </p:nvGraphicFramePr>
        <p:xfrm>
          <a:off x="377483" y="999070"/>
          <a:ext cx="11716529" cy="5210775"/>
        </p:xfrm>
        <a:graphic>
          <a:graphicData uri="http://schemas.openxmlformats.org/drawingml/2006/chart">
            <c:chart xmlns:c="http://schemas.openxmlformats.org/drawingml/2006/chart" xmlns:r="http://schemas.openxmlformats.org/officeDocument/2006/relationships" r:id="rId2"/>
          </a:graphicData>
        </a:graphic>
      </p:graphicFrame>
      <p:sp>
        <p:nvSpPr>
          <p:cNvPr id="3" name="Obdélník 2">
            <a:extLst>
              <a:ext uri="{FF2B5EF4-FFF2-40B4-BE49-F238E27FC236}">
                <a16:creationId xmlns:a16="http://schemas.microsoft.com/office/drawing/2014/main" id="{A6EC1AFA-7ECF-4AA8-B9C3-D4D5836E88E5}"/>
              </a:ext>
            </a:extLst>
          </p:cNvPr>
          <p:cNvSpPr/>
          <p:nvPr/>
        </p:nvSpPr>
        <p:spPr>
          <a:xfrm>
            <a:off x="738462" y="648154"/>
            <a:ext cx="7095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osob v ohniscích ve školských zařízeních (dle záznamů KHS)</a:t>
            </a:r>
            <a:endParaRPr kumimoji="0" lang="cs-CZ" sz="2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9" name="Přímá spojnice se šipkou 28">
            <a:extLst>
              <a:ext uri="{FF2B5EF4-FFF2-40B4-BE49-F238E27FC236}">
                <a16:creationId xmlns:a16="http://schemas.microsoft.com/office/drawing/2014/main" id="{35A34B06-3F1C-44F4-8964-C38BC8F367DD}"/>
              </a:ext>
            </a:extLst>
          </p:cNvPr>
          <p:cNvCxnSpPr/>
          <p:nvPr/>
        </p:nvCxnSpPr>
        <p:spPr>
          <a:xfrm>
            <a:off x="2153716" y="2158615"/>
            <a:ext cx="0" cy="201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bdélník 29">
            <a:extLst>
              <a:ext uri="{FF2B5EF4-FFF2-40B4-BE49-F238E27FC236}">
                <a16:creationId xmlns:a16="http://schemas.microsoft.com/office/drawing/2014/main" id="{8FA5655E-1178-4187-A894-8E4BF60BC402}"/>
              </a:ext>
            </a:extLst>
          </p:cNvPr>
          <p:cNvSpPr/>
          <p:nvPr/>
        </p:nvSpPr>
        <p:spPr>
          <a:xfrm>
            <a:off x="930113" y="1646830"/>
            <a:ext cx="1355885" cy="461665"/>
          </a:xfrm>
          <a:prstGeom prst="rect">
            <a:avLst/>
          </a:prstGeom>
          <a:solidFill>
            <a:schemeClr val="bg1"/>
          </a:solidFill>
        </p:spPr>
        <p:txBody>
          <a:bodyPr wrap="square" lIns="0" tIns="0" rIns="0" bIns="0">
            <a:spAutoFit/>
          </a:bodyPr>
          <a:lstStyle/>
          <a:p>
            <a:pPr algn="ctr"/>
            <a:r>
              <a:rPr lang="cs-CZ" sz="1000" b="1" i="1" dirty="0"/>
              <a:t>od 14. 10. 2020 uzavření všech škol (mimo mateřských)</a:t>
            </a:r>
          </a:p>
        </p:txBody>
      </p:sp>
      <p:sp>
        <p:nvSpPr>
          <p:cNvPr id="31" name="Obdélník 30">
            <a:extLst>
              <a:ext uri="{FF2B5EF4-FFF2-40B4-BE49-F238E27FC236}">
                <a16:creationId xmlns:a16="http://schemas.microsoft.com/office/drawing/2014/main" id="{399E7AEF-B934-4748-8FF1-D92FDBD30BCC}"/>
              </a:ext>
            </a:extLst>
          </p:cNvPr>
          <p:cNvSpPr/>
          <p:nvPr/>
        </p:nvSpPr>
        <p:spPr>
          <a:xfrm>
            <a:off x="2292390" y="1493049"/>
            <a:ext cx="1389990" cy="615553"/>
          </a:xfrm>
          <a:prstGeom prst="rect">
            <a:avLst/>
          </a:prstGeom>
          <a:solidFill>
            <a:schemeClr val="bg1"/>
          </a:solidFill>
        </p:spPr>
        <p:txBody>
          <a:bodyPr wrap="square" lIns="0" tIns="0" rIns="0" bIns="0">
            <a:spAutoFit/>
          </a:bodyPr>
          <a:lstStyle/>
          <a:p>
            <a:pPr algn="ctr"/>
            <a:r>
              <a:rPr lang="cs-CZ" sz="1000" b="1" i="1" dirty="0"/>
              <a:t>od 18. 11. 2020 návrat 1. a 2. tříd do škol, otevření speciálních škol a přípravných tříd</a:t>
            </a:r>
          </a:p>
        </p:txBody>
      </p:sp>
      <p:graphicFrame>
        <p:nvGraphicFramePr>
          <p:cNvPr id="32" name="Tabulka 31">
            <a:extLst>
              <a:ext uri="{FF2B5EF4-FFF2-40B4-BE49-F238E27FC236}">
                <a16:creationId xmlns:a16="http://schemas.microsoft.com/office/drawing/2014/main" id="{D20D3E06-2A32-4C03-A2D4-3CC8E6D1A19E}"/>
              </a:ext>
            </a:extLst>
          </p:cNvPr>
          <p:cNvGraphicFramePr>
            <a:graphicFrameLocks noGrp="1"/>
          </p:cNvGraphicFramePr>
          <p:nvPr>
            <p:extLst>
              <p:ext uri="{D42A27DB-BD31-4B8C-83A1-F6EECF244321}">
                <p14:modId xmlns:p14="http://schemas.microsoft.com/office/powerpoint/2010/main" val="4166882257"/>
              </p:ext>
            </p:extLst>
          </p:nvPr>
        </p:nvGraphicFramePr>
        <p:xfrm>
          <a:off x="151910" y="5926239"/>
          <a:ext cx="9827977" cy="375285"/>
        </p:xfrm>
        <a:graphic>
          <a:graphicData uri="http://schemas.openxmlformats.org/drawingml/2006/table">
            <a:tbl>
              <a:tblPr/>
              <a:tblGrid>
                <a:gridCol w="555461">
                  <a:extLst>
                    <a:ext uri="{9D8B030D-6E8A-4147-A177-3AD203B41FA5}">
                      <a16:colId xmlns:a16="http://schemas.microsoft.com/office/drawing/2014/main" val="3477426339"/>
                    </a:ext>
                  </a:extLst>
                </a:gridCol>
                <a:gridCol w="210739">
                  <a:extLst>
                    <a:ext uri="{9D8B030D-6E8A-4147-A177-3AD203B41FA5}">
                      <a16:colId xmlns:a16="http://schemas.microsoft.com/office/drawing/2014/main" val="3057122252"/>
                    </a:ext>
                  </a:extLst>
                </a:gridCol>
                <a:gridCol w="210739">
                  <a:extLst>
                    <a:ext uri="{9D8B030D-6E8A-4147-A177-3AD203B41FA5}">
                      <a16:colId xmlns:a16="http://schemas.microsoft.com/office/drawing/2014/main" val="1095308775"/>
                    </a:ext>
                  </a:extLst>
                </a:gridCol>
                <a:gridCol w="210739">
                  <a:extLst>
                    <a:ext uri="{9D8B030D-6E8A-4147-A177-3AD203B41FA5}">
                      <a16:colId xmlns:a16="http://schemas.microsoft.com/office/drawing/2014/main" val="4236909815"/>
                    </a:ext>
                  </a:extLst>
                </a:gridCol>
                <a:gridCol w="210739">
                  <a:extLst>
                    <a:ext uri="{9D8B030D-6E8A-4147-A177-3AD203B41FA5}">
                      <a16:colId xmlns:a16="http://schemas.microsoft.com/office/drawing/2014/main" val="4101213551"/>
                    </a:ext>
                  </a:extLst>
                </a:gridCol>
                <a:gridCol w="210739">
                  <a:extLst>
                    <a:ext uri="{9D8B030D-6E8A-4147-A177-3AD203B41FA5}">
                      <a16:colId xmlns:a16="http://schemas.microsoft.com/office/drawing/2014/main" val="3727066907"/>
                    </a:ext>
                  </a:extLst>
                </a:gridCol>
                <a:gridCol w="210739">
                  <a:extLst>
                    <a:ext uri="{9D8B030D-6E8A-4147-A177-3AD203B41FA5}">
                      <a16:colId xmlns:a16="http://schemas.microsoft.com/office/drawing/2014/main" val="263177340"/>
                    </a:ext>
                  </a:extLst>
                </a:gridCol>
                <a:gridCol w="210739">
                  <a:extLst>
                    <a:ext uri="{9D8B030D-6E8A-4147-A177-3AD203B41FA5}">
                      <a16:colId xmlns:a16="http://schemas.microsoft.com/office/drawing/2014/main" val="2517248"/>
                    </a:ext>
                  </a:extLst>
                </a:gridCol>
                <a:gridCol w="210739">
                  <a:extLst>
                    <a:ext uri="{9D8B030D-6E8A-4147-A177-3AD203B41FA5}">
                      <a16:colId xmlns:a16="http://schemas.microsoft.com/office/drawing/2014/main" val="426615486"/>
                    </a:ext>
                  </a:extLst>
                </a:gridCol>
                <a:gridCol w="210739">
                  <a:extLst>
                    <a:ext uri="{9D8B030D-6E8A-4147-A177-3AD203B41FA5}">
                      <a16:colId xmlns:a16="http://schemas.microsoft.com/office/drawing/2014/main" val="2355729246"/>
                    </a:ext>
                  </a:extLst>
                </a:gridCol>
                <a:gridCol w="210739">
                  <a:extLst>
                    <a:ext uri="{9D8B030D-6E8A-4147-A177-3AD203B41FA5}">
                      <a16:colId xmlns:a16="http://schemas.microsoft.com/office/drawing/2014/main" val="3139665668"/>
                    </a:ext>
                  </a:extLst>
                </a:gridCol>
                <a:gridCol w="210739">
                  <a:extLst>
                    <a:ext uri="{9D8B030D-6E8A-4147-A177-3AD203B41FA5}">
                      <a16:colId xmlns:a16="http://schemas.microsoft.com/office/drawing/2014/main" val="1981226541"/>
                    </a:ext>
                  </a:extLst>
                </a:gridCol>
                <a:gridCol w="210739">
                  <a:extLst>
                    <a:ext uri="{9D8B030D-6E8A-4147-A177-3AD203B41FA5}">
                      <a16:colId xmlns:a16="http://schemas.microsoft.com/office/drawing/2014/main" val="968144063"/>
                    </a:ext>
                  </a:extLst>
                </a:gridCol>
                <a:gridCol w="210739">
                  <a:extLst>
                    <a:ext uri="{9D8B030D-6E8A-4147-A177-3AD203B41FA5}">
                      <a16:colId xmlns:a16="http://schemas.microsoft.com/office/drawing/2014/main" val="2982776992"/>
                    </a:ext>
                  </a:extLst>
                </a:gridCol>
                <a:gridCol w="210739">
                  <a:extLst>
                    <a:ext uri="{9D8B030D-6E8A-4147-A177-3AD203B41FA5}">
                      <a16:colId xmlns:a16="http://schemas.microsoft.com/office/drawing/2014/main" val="280725461"/>
                    </a:ext>
                  </a:extLst>
                </a:gridCol>
                <a:gridCol w="210739">
                  <a:extLst>
                    <a:ext uri="{9D8B030D-6E8A-4147-A177-3AD203B41FA5}">
                      <a16:colId xmlns:a16="http://schemas.microsoft.com/office/drawing/2014/main" val="1598498311"/>
                    </a:ext>
                  </a:extLst>
                </a:gridCol>
                <a:gridCol w="210739">
                  <a:extLst>
                    <a:ext uri="{9D8B030D-6E8A-4147-A177-3AD203B41FA5}">
                      <a16:colId xmlns:a16="http://schemas.microsoft.com/office/drawing/2014/main" val="3332453339"/>
                    </a:ext>
                  </a:extLst>
                </a:gridCol>
                <a:gridCol w="210739">
                  <a:extLst>
                    <a:ext uri="{9D8B030D-6E8A-4147-A177-3AD203B41FA5}">
                      <a16:colId xmlns:a16="http://schemas.microsoft.com/office/drawing/2014/main" val="548388223"/>
                    </a:ext>
                  </a:extLst>
                </a:gridCol>
                <a:gridCol w="210739">
                  <a:extLst>
                    <a:ext uri="{9D8B030D-6E8A-4147-A177-3AD203B41FA5}">
                      <a16:colId xmlns:a16="http://schemas.microsoft.com/office/drawing/2014/main" val="237036387"/>
                    </a:ext>
                  </a:extLst>
                </a:gridCol>
                <a:gridCol w="210739">
                  <a:extLst>
                    <a:ext uri="{9D8B030D-6E8A-4147-A177-3AD203B41FA5}">
                      <a16:colId xmlns:a16="http://schemas.microsoft.com/office/drawing/2014/main" val="1629782497"/>
                    </a:ext>
                  </a:extLst>
                </a:gridCol>
                <a:gridCol w="210739">
                  <a:extLst>
                    <a:ext uri="{9D8B030D-6E8A-4147-A177-3AD203B41FA5}">
                      <a16:colId xmlns:a16="http://schemas.microsoft.com/office/drawing/2014/main" val="2469896410"/>
                    </a:ext>
                  </a:extLst>
                </a:gridCol>
                <a:gridCol w="210739">
                  <a:extLst>
                    <a:ext uri="{9D8B030D-6E8A-4147-A177-3AD203B41FA5}">
                      <a16:colId xmlns:a16="http://schemas.microsoft.com/office/drawing/2014/main" val="642921040"/>
                    </a:ext>
                  </a:extLst>
                </a:gridCol>
                <a:gridCol w="210739">
                  <a:extLst>
                    <a:ext uri="{9D8B030D-6E8A-4147-A177-3AD203B41FA5}">
                      <a16:colId xmlns:a16="http://schemas.microsoft.com/office/drawing/2014/main" val="849962001"/>
                    </a:ext>
                  </a:extLst>
                </a:gridCol>
                <a:gridCol w="210739">
                  <a:extLst>
                    <a:ext uri="{9D8B030D-6E8A-4147-A177-3AD203B41FA5}">
                      <a16:colId xmlns:a16="http://schemas.microsoft.com/office/drawing/2014/main" val="2032782812"/>
                    </a:ext>
                  </a:extLst>
                </a:gridCol>
                <a:gridCol w="210739">
                  <a:extLst>
                    <a:ext uri="{9D8B030D-6E8A-4147-A177-3AD203B41FA5}">
                      <a16:colId xmlns:a16="http://schemas.microsoft.com/office/drawing/2014/main" val="2323855970"/>
                    </a:ext>
                  </a:extLst>
                </a:gridCol>
                <a:gridCol w="210739">
                  <a:extLst>
                    <a:ext uri="{9D8B030D-6E8A-4147-A177-3AD203B41FA5}">
                      <a16:colId xmlns:a16="http://schemas.microsoft.com/office/drawing/2014/main" val="872630751"/>
                    </a:ext>
                  </a:extLst>
                </a:gridCol>
                <a:gridCol w="210739">
                  <a:extLst>
                    <a:ext uri="{9D8B030D-6E8A-4147-A177-3AD203B41FA5}">
                      <a16:colId xmlns:a16="http://schemas.microsoft.com/office/drawing/2014/main" val="807542188"/>
                    </a:ext>
                  </a:extLst>
                </a:gridCol>
                <a:gridCol w="210739">
                  <a:extLst>
                    <a:ext uri="{9D8B030D-6E8A-4147-A177-3AD203B41FA5}">
                      <a16:colId xmlns:a16="http://schemas.microsoft.com/office/drawing/2014/main" val="4206631271"/>
                    </a:ext>
                  </a:extLst>
                </a:gridCol>
                <a:gridCol w="210739">
                  <a:extLst>
                    <a:ext uri="{9D8B030D-6E8A-4147-A177-3AD203B41FA5}">
                      <a16:colId xmlns:a16="http://schemas.microsoft.com/office/drawing/2014/main" val="322472020"/>
                    </a:ext>
                  </a:extLst>
                </a:gridCol>
                <a:gridCol w="210739">
                  <a:extLst>
                    <a:ext uri="{9D8B030D-6E8A-4147-A177-3AD203B41FA5}">
                      <a16:colId xmlns:a16="http://schemas.microsoft.com/office/drawing/2014/main" val="1890870844"/>
                    </a:ext>
                  </a:extLst>
                </a:gridCol>
                <a:gridCol w="210739">
                  <a:extLst>
                    <a:ext uri="{9D8B030D-6E8A-4147-A177-3AD203B41FA5}">
                      <a16:colId xmlns:a16="http://schemas.microsoft.com/office/drawing/2014/main" val="1855920592"/>
                    </a:ext>
                  </a:extLst>
                </a:gridCol>
                <a:gridCol w="210739">
                  <a:extLst>
                    <a:ext uri="{9D8B030D-6E8A-4147-A177-3AD203B41FA5}">
                      <a16:colId xmlns:a16="http://schemas.microsoft.com/office/drawing/2014/main" val="4230996052"/>
                    </a:ext>
                  </a:extLst>
                </a:gridCol>
                <a:gridCol w="210739">
                  <a:extLst>
                    <a:ext uri="{9D8B030D-6E8A-4147-A177-3AD203B41FA5}">
                      <a16:colId xmlns:a16="http://schemas.microsoft.com/office/drawing/2014/main" val="2344361654"/>
                    </a:ext>
                  </a:extLst>
                </a:gridCol>
                <a:gridCol w="210739">
                  <a:extLst>
                    <a:ext uri="{9D8B030D-6E8A-4147-A177-3AD203B41FA5}">
                      <a16:colId xmlns:a16="http://schemas.microsoft.com/office/drawing/2014/main" val="2234870118"/>
                    </a:ext>
                  </a:extLst>
                </a:gridCol>
                <a:gridCol w="210739">
                  <a:extLst>
                    <a:ext uri="{9D8B030D-6E8A-4147-A177-3AD203B41FA5}">
                      <a16:colId xmlns:a16="http://schemas.microsoft.com/office/drawing/2014/main" val="435687831"/>
                    </a:ext>
                  </a:extLst>
                </a:gridCol>
                <a:gridCol w="210739">
                  <a:extLst>
                    <a:ext uri="{9D8B030D-6E8A-4147-A177-3AD203B41FA5}">
                      <a16:colId xmlns:a16="http://schemas.microsoft.com/office/drawing/2014/main" val="2016556897"/>
                    </a:ext>
                  </a:extLst>
                </a:gridCol>
                <a:gridCol w="210739">
                  <a:extLst>
                    <a:ext uri="{9D8B030D-6E8A-4147-A177-3AD203B41FA5}">
                      <a16:colId xmlns:a16="http://schemas.microsoft.com/office/drawing/2014/main" val="361317579"/>
                    </a:ext>
                  </a:extLst>
                </a:gridCol>
                <a:gridCol w="210739">
                  <a:extLst>
                    <a:ext uri="{9D8B030D-6E8A-4147-A177-3AD203B41FA5}">
                      <a16:colId xmlns:a16="http://schemas.microsoft.com/office/drawing/2014/main" val="1791700215"/>
                    </a:ext>
                  </a:extLst>
                </a:gridCol>
                <a:gridCol w="210739">
                  <a:extLst>
                    <a:ext uri="{9D8B030D-6E8A-4147-A177-3AD203B41FA5}">
                      <a16:colId xmlns:a16="http://schemas.microsoft.com/office/drawing/2014/main" val="2916757744"/>
                    </a:ext>
                  </a:extLst>
                </a:gridCol>
                <a:gridCol w="210739">
                  <a:extLst>
                    <a:ext uri="{9D8B030D-6E8A-4147-A177-3AD203B41FA5}">
                      <a16:colId xmlns:a16="http://schemas.microsoft.com/office/drawing/2014/main" val="1564585547"/>
                    </a:ext>
                  </a:extLst>
                </a:gridCol>
                <a:gridCol w="210739">
                  <a:extLst>
                    <a:ext uri="{9D8B030D-6E8A-4147-A177-3AD203B41FA5}">
                      <a16:colId xmlns:a16="http://schemas.microsoft.com/office/drawing/2014/main" val="2769709357"/>
                    </a:ext>
                  </a:extLst>
                </a:gridCol>
                <a:gridCol w="210739">
                  <a:extLst>
                    <a:ext uri="{9D8B030D-6E8A-4147-A177-3AD203B41FA5}">
                      <a16:colId xmlns:a16="http://schemas.microsoft.com/office/drawing/2014/main" val="1324895923"/>
                    </a:ext>
                  </a:extLst>
                </a:gridCol>
                <a:gridCol w="210739">
                  <a:extLst>
                    <a:ext uri="{9D8B030D-6E8A-4147-A177-3AD203B41FA5}">
                      <a16:colId xmlns:a16="http://schemas.microsoft.com/office/drawing/2014/main" val="3339537988"/>
                    </a:ext>
                  </a:extLst>
                </a:gridCol>
                <a:gridCol w="210739">
                  <a:extLst>
                    <a:ext uri="{9D8B030D-6E8A-4147-A177-3AD203B41FA5}">
                      <a16:colId xmlns:a16="http://schemas.microsoft.com/office/drawing/2014/main" val="3863210043"/>
                    </a:ext>
                  </a:extLst>
                </a:gridCol>
                <a:gridCol w="210739">
                  <a:extLst>
                    <a:ext uri="{9D8B030D-6E8A-4147-A177-3AD203B41FA5}">
                      <a16:colId xmlns:a16="http://schemas.microsoft.com/office/drawing/2014/main" val="3579389947"/>
                    </a:ext>
                  </a:extLst>
                </a:gridCol>
              </a:tblGrid>
              <a:tr h="190500">
                <a:tc>
                  <a:txBody>
                    <a:bodyPr/>
                    <a:lstStyle/>
                    <a:p>
                      <a:pPr algn="r" fontAlgn="ctr"/>
                      <a:r>
                        <a:rPr lang="cs-CZ" sz="1200" b="1" i="1" u="none" strike="noStrike" dirty="0">
                          <a:solidFill>
                            <a:srgbClr val="000000"/>
                          </a:solidFill>
                          <a:effectLst/>
                          <a:latin typeface="Calibri" panose="020F0502020204030204" pitchFamily="34" charset="0"/>
                        </a:rPr>
                        <a:t>Počet</a:t>
                      </a:r>
                    </a:p>
                    <a:p>
                      <a:pPr algn="r" fontAlgn="ctr"/>
                      <a:r>
                        <a:rPr lang="cs-CZ" sz="1200" b="1" i="1" u="none" strike="noStrike" dirty="0">
                          <a:solidFill>
                            <a:srgbClr val="000000"/>
                          </a:solidFill>
                          <a:effectLst/>
                          <a:latin typeface="Calibri" panose="020F0502020204030204" pitchFamily="34" charset="0"/>
                        </a:rPr>
                        <a:t>ohnisek:</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86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61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392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295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a:solidFill>
                            <a:srgbClr val="000000"/>
                          </a:solidFill>
                          <a:effectLst/>
                          <a:latin typeface="Calibri" panose="020F050202020403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800" b="0" i="1" u="none" strike="noStrike" dirty="0">
                          <a:solidFill>
                            <a:srgbClr val="000000"/>
                          </a:solidFill>
                          <a:effectLst/>
                          <a:latin typeface="Calibri" panose="020F050202020403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1774172"/>
                  </a:ext>
                </a:extLst>
              </a:tr>
            </a:tbl>
          </a:graphicData>
        </a:graphic>
      </p:graphicFrame>
      <p:sp>
        <p:nvSpPr>
          <p:cNvPr id="33" name="Obdélník 32">
            <a:extLst>
              <a:ext uri="{FF2B5EF4-FFF2-40B4-BE49-F238E27FC236}">
                <a16:creationId xmlns:a16="http://schemas.microsoft.com/office/drawing/2014/main" id="{9A687758-B1CC-4B4B-BE56-23C2E11E6E3D}"/>
              </a:ext>
            </a:extLst>
          </p:cNvPr>
          <p:cNvSpPr/>
          <p:nvPr/>
        </p:nvSpPr>
        <p:spPr>
          <a:xfrm>
            <a:off x="3743049" y="1449337"/>
            <a:ext cx="2056744" cy="615553"/>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30. 11. 2020 </a:t>
            </a:r>
            <a:r>
              <a:rPr lang="cs-CZ" sz="1000" b="1" i="1" dirty="0">
                <a:solidFill>
                  <a:srgbClr val="000000"/>
                </a:solidFill>
              </a:rPr>
              <a:t>návrat zbytku ZŠ, 6. – 8. třídy v rotačním režimu, od 7.12. návrat zbytku ročníků středních škol v rotačním režimu </a:t>
            </a:r>
            <a:endParaRPr kumimoji="0" lang="cs-CZ" sz="10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35" name="Přímá spojnice se šipkou 34">
            <a:extLst>
              <a:ext uri="{FF2B5EF4-FFF2-40B4-BE49-F238E27FC236}">
                <a16:creationId xmlns:a16="http://schemas.microsoft.com/office/drawing/2014/main" id="{37C8F71A-D7C8-4BB9-B746-1C7BF1BFECFD}"/>
              </a:ext>
            </a:extLst>
          </p:cNvPr>
          <p:cNvCxnSpPr>
            <a:cxnSpLocks/>
          </p:cNvCxnSpPr>
          <p:nvPr/>
        </p:nvCxnSpPr>
        <p:spPr>
          <a:xfrm>
            <a:off x="3518149" y="3888219"/>
            <a:ext cx="0" cy="79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bdélník 37">
            <a:extLst>
              <a:ext uri="{FF2B5EF4-FFF2-40B4-BE49-F238E27FC236}">
                <a16:creationId xmlns:a16="http://schemas.microsoft.com/office/drawing/2014/main" id="{2A67084A-B389-45A0-8B7C-F0EA7AEAFC5F}"/>
              </a:ext>
            </a:extLst>
          </p:cNvPr>
          <p:cNvSpPr/>
          <p:nvPr/>
        </p:nvSpPr>
        <p:spPr>
          <a:xfrm>
            <a:off x="4163787" y="2382063"/>
            <a:ext cx="1103202" cy="461665"/>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21. 12. do 3.1. </a:t>
            </a:r>
            <a:r>
              <a:rPr lang="cs-CZ" sz="1000" b="1" i="1" dirty="0">
                <a:solidFill>
                  <a:srgbClr val="000000"/>
                </a:solidFill>
              </a:rPr>
              <a:t>vánoční školní prázdniny</a:t>
            </a:r>
            <a:endParaRPr kumimoji="0" lang="cs-CZ" sz="10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0" name="Přímá spojnice se šipkou 39">
            <a:extLst>
              <a:ext uri="{FF2B5EF4-FFF2-40B4-BE49-F238E27FC236}">
                <a16:creationId xmlns:a16="http://schemas.microsoft.com/office/drawing/2014/main" id="{DC315206-957F-44A0-AE1F-ADC78220A94B}"/>
              </a:ext>
            </a:extLst>
          </p:cNvPr>
          <p:cNvCxnSpPr>
            <a:cxnSpLocks/>
          </p:cNvCxnSpPr>
          <p:nvPr/>
        </p:nvCxnSpPr>
        <p:spPr>
          <a:xfrm>
            <a:off x="3706163" y="2119894"/>
            <a:ext cx="0" cy="23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3CE75A8D-715F-47AC-BCC6-610C870C5798}"/>
              </a:ext>
            </a:extLst>
          </p:cNvPr>
          <p:cNvSpPr/>
          <p:nvPr/>
        </p:nvSpPr>
        <p:spPr>
          <a:xfrm>
            <a:off x="6072620" y="1172952"/>
            <a:ext cx="1251815" cy="461665"/>
          </a:xfrm>
          <a:prstGeom prst="rect">
            <a:avLst/>
          </a:prstGeom>
          <a:solidFill>
            <a:schemeClr val="bg1"/>
          </a:solidFill>
        </p:spPr>
        <p:txBody>
          <a:bodyPr wrap="square" lIns="0" tIns="0" rIns="0" bIns="0">
            <a:spAutoFit/>
          </a:bodyPr>
          <a:lstStyle/>
          <a:p>
            <a:pPr lvl="0" algn="ctr">
              <a:defRPr/>
            </a:pPr>
            <a:r>
              <a:rPr lang="cs-CZ" sz="1000" b="1" i="1" dirty="0">
                <a:solidFill>
                  <a:srgbClr val="000000"/>
                </a:solidFill>
              </a:rPr>
              <a:t>od 1. 3. přerušení veškeré prezenční výuky</a:t>
            </a:r>
          </a:p>
        </p:txBody>
      </p:sp>
      <p:cxnSp>
        <p:nvCxnSpPr>
          <p:cNvPr id="23" name="Přímá spojnice se šipkou 22">
            <a:extLst>
              <a:ext uri="{FF2B5EF4-FFF2-40B4-BE49-F238E27FC236}">
                <a16:creationId xmlns:a16="http://schemas.microsoft.com/office/drawing/2014/main" id="{0106EEE2-F940-4B4C-892C-D0BF38CA4A1F}"/>
              </a:ext>
            </a:extLst>
          </p:cNvPr>
          <p:cNvCxnSpPr>
            <a:cxnSpLocks/>
          </p:cNvCxnSpPr>
          <p:nvPr/>
        </p:nvCxnSpPr>
        <p:spPr>
          <a:xfrm>
            <a:off x="6313409" y="1590030"/>
            <a:ext cx="0" cy="19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Přímá spojnice se šipkou 23">
            <a:extLst>
              <a:ext uri="{FF2B5EF4-FFF2-40B4-BE49-F238E27FC236}">
                <a16:creationId xmlns:a16="http://schemas.microsoft.com/office/drawing/2014/main" id="{74FA307E-ECE4-4EBF-898A-5782BFE0CDF9}"/>
              </a:ext>
            </a:extLst>
          </p:cNvPr>
          <p:cNvCxnSpPr>
            <a:cxnSpLocks/>
          </p:cNvCxnSpPr>
          <p:nvPr/>
        </p:nvCxnSpPr>
        <p:spPr>
          <a:xfrm>
            <a:off x="4245223" y="2692591"/>
            <a:ext cx="0" cy="18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bdélník 24">
            <a:extLst>
              <a:ext uri="{FF2B5EF4-FFF2-40B4-BE49-F238E27FC236}">
                <a16:creationId xmlns:a16="http://schemas.microsoft.com/office/drawing/2014/main" id="{B5DFB1C2-4D43-4F55-A1EA-799240C306AE}"/>
              </a:ext>
            </a:extLst>
          </p:cNvPr>
          <p:cNvSpPr/>
          <p:nvPr/>
        </p:nvSpPr>
        <p:spPr>
          <a:xfrm>
            <a:off x="3289338" y="2323090"/>
            <a:ext cx="583573" cy="1523494"/>
          </a:xfrm>
          <a:prstGeom prst="rect">
            <a:avLst/>
          </a:prstGeom>
          <a:solidFill>
            <a:schemeClr val="bg1"/>
          </a:solidFill>
        </p:spPr>
        <p:txBody>
          <a:bodyPr wrap="square" lIns="0" tIns="0" rIns="0" bIns="0">
            <a:spAutoFit/>
          </a:bodyPr>
          <a:lstStyle/>
          <a:p>
            <a:pPr lvl="0" algn="ctr">
              <a:defRPr/>
            </a:pPr>
            <a:r>
              <a:rPr lang="cs-CZ" sz="900" i="1" dirty="0">
                <a:solidFill>
                  <a:srgbClr val="000000"/>
                </a:solidFill>
              </a:rPr>
              <a:t>od 25.11. Návrat studentů posledního ročníku SŠ a VOŠ, vybrané praktické výuky pro VŠ, SŠ, VOŠ</a:t>
            </a:r>
            <a:endParaRPr kumimoji="0" lang="cs-CZ" sz="110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7" name="Přímá spojnice se šipkou 26">
            <a:extLst>
              <a:ext uri="{FF2B5EF4-FFF2-40B4-BE49-F238E27FC236}">
                <a16:creationId xmlns:a16="http://schemas.microsoft.com/office/drawing/2014/main" id="{77641CA5-5EE1-48DD-B04C-899F77A431CE}"/>
              </a:ext>
            </a:extLst>
          </p:cNvPr>
          <p:cNvCxnSpPr>
            <a:cxnSpLocks/>
          </p:cNvCxnSpPr>
          <p:nvPr/>
        </p:nvCxnSpPr>
        <p:spPr>
          <a:xfrm>
            <a:off x="3265724" y="2158615"/>
            <a:ext cx="0" cy="23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Přímá spojnice se šipkou 27">
            <a:extLst>
              <a:ext uri="{FF2B5EF4-FFF2-40B4-BE49-F238E27FC236}">
                <a16:creationId xmlns:a16="http://schemas.microsoft.com/office/drawing/2014/main" id="{E5E9D7FF-7952-4EC0-8554-4EF33D9614C9}"/>
              </a:ext>
            </a:extLst>
          </p:cNvPr>
          <p:cNvCxnSpPr>
            <a:cxnSpLocks/>
          </p:cNvCxnSpPr>
          <p:nvPr/>
        </p:nvCxnSpPr>
        <p:spPr>
          <a:xfrm>
            <a:off x="7551659" y="2904480"/>
            <a:ext cx="0" cy="202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bdélník 33">
            <a:extLst>
              <a:ext uri="{FF2B5EF4-FFF2-40B4-BE49-F238E27FC236}">
                <a16:creationId xmlns:a16="http://schemas.microsoft.com/office/drawing/2014/main" id="{CC967854-4502-46B4-B642-2CD3604E279B}"/>
              </a:ext>
            </a:extLst>
          </p:cNvPr>
          <p:cNvSpPr/>
          <p:nvPr/>
        </p:nvSpPr>
        <p:spPr>
          <a:xfrm>
            <a:off x="7015835" y="2503862"/>
            <a:ext cx="1765142" cy="307777"/>
          </a:xfrm>
          <a:prstGeom prst="rect">
            <a:avLst/>
          </a:prstGeom>
          <a:solidFill>
            <a:schemeClr val="bg1"/>
          </a:solidFill>
        </p:spPr>
        <p:txBody>
          <a:bodyPr wrap="square" lIns="0" tIns="0" rIns="0" bIns="0">
            <a:spAutoFit/>
          </a:bodyPr>
          <a:lstStyle/>
          <a:p>
            <a:pPr algn="ctr"/>
            <a:r>
              <a:rPr lang="cs-CZ" sz="1000" b="1" i="1" dirty="0">
                <a:solidFill>
                  <a:srgbClr val="000000"/>
                </a:solidFill>
                <a:latin typeface="Arial" panose="020B0604020202020204"/>
              </a:rPr>
              <a:t>od 12. 4. postupné obnovování prezenční výuky </a:t>
            </a:r>
          </a:p>
        </p:txBody>
      </p:sp>
      <p:sp>
        <p:nvSpPr>
          <p:cNvPr id="4" name="Šipka doprava 3"/>
          <p:cNvSpPr/>
          <p:nvPr/>
        </p:nvSpPr>
        <p:spPr>
          <a:xfrm>
            <a:off x="7726596" y="2865735"/>
            <a:ext cx="1423393" cy="1613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26" name="Přímá spojnice se šipkou 25">
            <a:extLst>
              <a:ext uri="{FF2B5EF4-FFF2-40B4-BE49-F238E27FC236}">
                <a16:creationId xmlns:a16="http://schemas.microsoft.com/office/drawing/2014/main" id="{596CDD66-013B-497F-9C9E-89DD68E5B899}"/>
              </a:ext>
            </a:extLst>
          </p:cNvPr>
          <p:cNvCxnSpPr>
            <a:cxnSpLocks/>
          </p:cNvCxnSpPr>
          <p:nvPr/>
        </p:nvCxnSpPr>
        <p:spPr>
          <a:xfrm>
            <a:off x="3887409" y="2119894"/>
            <a:ext cx="0" cy="158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28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6923935" cy="576000"/>
          </a:xfrm>
        </p:spPr>
        <p:txBody>
          <a:bodyPr/>
          <a:lstStyle/>
          <a:p>
            <a:r>
              <a:rPr lang="cs-CZ" dirty="0"/>
              <a:t>Školská zařízení jako ohniska COVID-19: vývoj v čase</a:t>
            </a:r>
            <a:endParaRPr lang="cs-CZ" sz="2000" dirty="0"/>
          </a:p>
        </p:txBody>
      </p:sp>
      <p:sp>
        <p:nvSpPr>
          <p:cNvPr id="10" name="TextovéPole 9">
            <a:extLst>
              <a:ext uri="{FF2B5EF4-FFF2-40B4-BE49-F238E27FC236}">
                <a16:creationId xmlns:a16="http://schemas.microsoft.com/office/drawing/2014/main" id="{8596C74F-0221-4E8A-956E-65A82E2B961A}"/>
              </a:ext>
            </a:extLst>
          </p:cNvPr>
          <p:cNvSpPr txBox="1"/>
          <p:nvPr/>
        </p:nvSpPr>
        <p:spPr>
          <a:xfrm>
            <a:off x="8546471" y="6516527"/>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7" name="Obdélník 16">
            <a:extLst>
              <a:ext uri="{FF2B5EF4-FFF2-40B4-BE49-F238E27FC236}">
                <a16:creationId xmlns:a16="http://schemas.microsoft.com/office/drawing/2014/main" id="{A68F3A4E-914F-4302-8185-D954BCC101FA}"/>
              </a:ext>
            </a:extLst>
          </p:cNvPr>
          <p:cNvSpPr/>
          <p:nvPr/>
        </p:nvSpPr>
        <p:spPr>
          <a:xfrm>
            <a:off x="90905" y="6512838"/>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graphicFrame>
        <p:nvGraphicFramePr>
          <p:cNvPr id="6" name="Graf 5">
            <a:extLst>
              <a:ext uri="{FF2B5EF4-FFF2-40B4-BE49-F238E27FC236}">
                <a16:creationId xmlns:a16="http://schemas.microsoft.com/office/drawing/2014/main" id="{81C62C63-D601-4704-ACEB-25F86A1FFDA0}"/>
              </a:ext>
            </a:extLst>
          </p:cNvPr>
          <p:cNvGraphicFramePr/>
          <p:nvPr>
            <p:extLst>
              <p:ext uri="{D42A27DB-BD31-4B8C-83A1-F6EECF244321}">
                <p14:modId xmlns:p14="http://schemas.microsoft.com/office/powerpoint/2010/main" val="4213132310"/>
              </p:ext>
            </p:extLst>
          </p:nvPr>
        </p:nvGraphicFramePr>
        <p:xfrm>
          <a:off x="377483" y="1075271"/>
          <a:ext cx="11716529" cy="5210775"/>
        </p:xfrm>
        <a:graphic>
          <a:graphicData uri="http://schemas.openxmlformats.org/drawingml/2006/chart">
            <c:chart xmlns:c="http://schemas.openxmlformats.org/drawingml/2006/chart" xmlns:r="http://schemas.openxmlformats.org/officeDocument/2006/relationships" r:id="rId2"/>
          </a:graphicData>
        </a:graphic>
      </p:graphicFrame>
      <p:sp>
        <p:nvSpPr>
          <p:cNvPr id="3" name="Obdélník 2">
            <a:extLst>
              <a:ext uri="{FF2B5EF4-FFF2-40B4-BE49-F238E27FC236}">
                <a16:creationId xmlns:a16="http://schemas.microsoft.com/office/drawing/2014/main" id="{A6EC1AFA-7ECF-4AA8-B9C3-D4D5836E88E5}"/>
              </a:ext>
            </a:extLst>
          </p:cNvPr>
          <p:cNvSpPr/>
          <p:nvPr/>
        </p:nvSpPr>
        <p:spPr>
          <a:xfrm>
            <a:off x="738462" y="648154"/>
            <a:ext cx="7095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osob v ohniscích ve školských zařízeních (dle záznamů KHS)</a:t>
            </a:r>
            <a:endParaRPr kumimoji="0" lang="cs-CZ" sz="2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 name="Obdélník 14">
            <a:extLst>
              <a:ext uri="{FF2B5EF4-FFF2-40B4-BE49-F238E27FC236}">
                <a16:creationId xmlns:a16="http://schemas.microsoft.com/office/drawing/2014/main" id="{C851AAD0-9CCC-4CB3-97FD-294E3F62E4CD}"/>
              </a:ext>
            </a:extLst>
          </p:cNvPr>
          <p:cNvSpPr/>
          <p:nvPr/>
        </p:nvSpPr>
        <p:spPr>
          <a:xfrm>
            <a:off x="693152" y="1437702"/>
            <a:ext cx="1396776" cy="615553"/>
          </a:xfrm>
          <a:prstGeom prst="rect">
            <a:avLst/>
          </a:prstGeom>
          <a:solidFill>
            <a:schemeClr val="bg1"/>
          </a:solidFill>
        </p:spPr>
        <p:txBody>
          <a:bodyPr wrap="square" lIns="0" tIns="0" rIns="0" bIns="0">
            <a:spAutoFit/>
          </a:bodyPr>
          <a:lstStyle/>
          <a:p>
            <a:pPr algn="ctr"/>
            <a:r>
              <a:rPr lang="cs-CZ" sz="1000" b="1" i="1" dirty="0"/>
              <a:t>od 18. 11. 2020 návrat 1. a 2. tříd do škol, otevření speciálních škol a přípravných tříd</a:t>
            </a:r>
          </a:p>
        </p:txBody>
      </p:sp>
      <p:graphicFrame>
        <p:nvGraphicFramePr>
          <p:cNvPr id="18" name="Tabulka 17">
            <a:extLst>
              <a:ext uri="{FF2B5EF4-FFF2-40B4-BE49-F238E27FC236}">
                <a16:creationId xmlns:a16="http://schemas.microsoft.com/office/drawing/2014/main" id="{AD4155A0-CB25-4029-ADA3-1EBCB7C050F3}"/>
              </a:ext>
            </a:extLst>
          </p:cNvPr>
          <p:cNvGraphicFramePr>
            <a:graphicFrameLocks noGrp="1"/>
          </p:cNvGraphicFramePr>
          <p:nvPr>
            <p:extLst>
              <p:ext uri="{D42A27DB-BD31-4B8C-83A1-F6EECF244321}">
                <p14:modId xmlns:p14="http://schemas.microsoft.com/office/powerpoint/2010/main" val="3607583139"/>
              </p:ext>
            </p:extLst>
          </p:nvPr>
        </p:nvGraphicFramePr>
        <p:xfrm>
          <a:off x="203357" y="6039094"/>
          <a:ext cx="8963972" cy="375285"/>
        </p:xfrm>
        <a:graphic>
          <a:graphicData uri="http://schemas.openxmlformats.org/drawingml/2006/table">
            <a:tbl>
              <a:tblPr/>
              <a:tblGrid>
                <a:gridCol w="552877">
                  <a:extLst>
                    <a:ext uri="{9D8B030D-6E8A-4147-A177-3AD203B41FA5}">
                      <a16:colId xmlns:a16="http://schemas.microsoft.com/office/drawing/2014/main" val="3477426339"/>
                    </a:ext>
                  </a:extLst>
                </a:gridCol>
                <a:gridCol w="240317">
                  <a:extLst>
                    <a:ext uri="{9D8B030D-6E8A-4147-A177-3AD203B41FA5}">
                      <a16:colId xmlns:a16="http://schemas.microsoft.com/office/drawing/2014/main" val="3139665668"/>
                    </a:ext>
                  </a:extLst>
                </a:gridCol>
                <a:gridCol w="240317">
                  <a:extLst>
                    <a:ext uri="{9D8B030D-6E8A-4147-A177-3AD203B41FA5}">
                      <a16:colId xmlns:a16="http://schemas.microsoft.com/office/drawing/2014/main" val="1981226541"/>
                    </a:ext>
                  </a:extLst>
                </a:gridCol>
                <a:gridCol w="240317">
                  <a:extLst>
                    <a:ext uri="{9D8B030D-6E8A-4147-A177-3AD203B41FA5}">
                      <a16:colId xmlns:a16="http://schemas.microsoft.com/office/drawing/2014/main" val="968144063"/>
                    </a:ext>
                  </a:extLst>
                </a:gridCol>
                <a:gridCol w="240317">
                  <a:extLst>
                    <a:ext uri="{9D8B030D-6E8A-4147-A177-3AD203B41FA5}">
                      <a16:colId xmlns:a16="http://schemas.microsoft.com/office/drawing/2014/main" val="2982776992"/>
                    </a:ext>
                  </a:extLst>
                </a:gridCol>
                <a:gridCol w="240317">
                  <a:extLst>
                    <a:ext uri="{9D8B030D-6E8A-4147-A177-3AD203B41FA5}">
                      <a16:colId xmlns:a16="http://schemas.microsoft.com/office/drawing/2014/main" val="280725461"/>
                    </a:ext>
                  </a:extLst>
                </a:gridCol>
                <a:gridCol w="240317">
                  <a:extLst>
                    <a:ext uri="{9D8B030D-6E8A-4147-A177-3AD203B41FA5}">
                      <a16:colId xmlns:a16="http://schemas.microsoft.com/office/drawing/2014/main" val="1598498311"/>
                    </a:ext>
                  </a:extLst>
                </a:gridCol>
                <a:gridCol w="240317">
                  <a:extLst>
                    <a:ext uri="{9D8B030D-6E8A-4147-A177-3AD203B41FA5}">
                      <a16:colId xmlns:a16="http://schemas.microsoft.com/office/drawing/2014/main" val="863233711"/>
                    </a:ext>
                  </a:extLst>
                </a:gridCol>
                <a:gridCol w="240317">
                  <a:extLst>
                    <a:ext uri="{9D8B030D-6E8A-4147-A177-3AD203B41FA5}">
                      <a16:colId xmlns:a16="http://schemas.microsoft.com/office/drawing/2014/main" val="4073724623"/>
                    </a:ext>
                  </a:extLst>
                </a:gridCol>
                <a:gridCol w="240317">
                  <a:extLst>
                    <a:ext uri="{9D8B030D-6E8A-4147-A177-3AD203B41FA5}">
                      <a16:colId xmlns:a16="http://schemas.microsoft.com/office/drawing/2014/main" val="2206653859"/>
                    </a:ext>
                  </a:extLst>
                </a:gridCol>
                <a:gridCol w="240317">
                  <a:extLst>
                    <a:ext uri="{9D8B030D-6E8A-4147-A177-3AD203B41FA5}">
                      <a16:colId xmlns:a16="http://schemas.microsoft.com/office/drawing/2014/main" val="2015574779"/>
                    </a:ext>
                  </a:extLst>
                </a:gridCol>
                <a:gridCol w="240317">
                  <a:extLst>
                    <a:ext uri="{9D8B030D-6E8A-4147-A177-3AD203B41FA5}">
                      <a16:colId xmlns:a16="http://schemas.microsoft.com/office/drawing/2014/main" val="2642436505"/>
                    </a:ext>
                  </a:extLst>
                </a:gridCol>
                <a:gridCol w="240317">
                  <a:extLst>
                    <a:ext uri="{9D8B030D-6E8A-4147-A177-3AD203B41FA5}">
                      <a16:colId xmlns:a16="http://schemas.microsoft.com/office/drawing/2014/main" val="3287629853"/>
                    </a:ext>
                  </a:extLst>
                </a:gridCol>
                <a:gridCol w="240317">
                  <a:extLst>
                    <a:ext uri="{9D8B030D-6E8A-4147-A177-3AD203B41FA5}">
                      <a16:colId xmlns:a16="http://schemas.microsoft.com/office/drawing/2014/main" val="3609012166"/>
                    </a:ext>
                  </a:extLst>
                </a:gridCol>
                <a:gridCol w="240317">
                  <a:extLst>
                    <a:ext uri="{9D8B030D-6E8A-4147-A177-3AD203B41FA5}">
                      <a16:colId xmlns:a16="http://schemas.microsoft.com/office/drawing/2014/main" val="3942461538"/>
                    </a:ext>
                  </a:extLst>
                </a:gridCol>
                <a:gridCol w="240317">
                  <a:extLst>
                    <a:ext uri="{9D8B030D-6E8A-4147-A177-3AD203B41FA5}">
                      <a16:colId xmlns:a16="http://schemas.microsoft.com/office/drawing/2014/main" val="1779988971"/>
                    </a:ext>
                  </a:extLst>
                </a:gridCol>
                <a:gridCol w="240317">
                  <a:extLst>
                    <a:ext uri="{9D8B030D-6E8A-4147-A177-3AD203B41FA5}">
                      <a16:colId xmlns:a16="http://schemas.microsoft.com/office/drawing/2014/main" val="404811561"/>
                    </a:ext>
                  </a:extLst>
                </a:gridCol>
                <a:gridCol w="240317">
                  <a:extLst>
                    <a:ext uri="{9D8B030D-6E8A-4147-A177-3AD203B41FA5}">
                      <a16:colId xmlns:a16="http://schemas.microsoft.com/office/drawing/2014/main" val="2383256824"/>
                    </a:ext>
                  </a:extLst>
                </a:gridCol>
                <a:gridCol w="240317">
                  <a:extLst>
                    <a:ext uri="{9D8B030D-6E8A-4147-A177-3AD203B41FA5}">
                      <a16:colId xmlns:a16="http://schemas.microsoft.com/office/drawing/2014/main" val="1731140704"/>
                    </a:ext>
                  </a:extLst>
                </a:gridCol>
                <a:gridCol w="240317">
                  <a:extLst>
                    <a:ext uri="{9D8B030D-6E8A-4147-A177-3AD203B41FA5}">
                      <a16:colId xmlns:a16="http://schemas.microsoft.com/office/drawing/2014/main" val="3740385488"/>
                    </a:ext>
                  </a:extLst>
                </a:gridCol>
                <a:gridCol w="240317">
                  <a:extLst>
                    <a:ext uri="{9D8B030D-6E8A-4147-A177-3AD203B41FA5}">
                      <a16:colId xmlns:a16="http://schemas.microsoft.com/office/drawing/2014/main" val="245663304"/>
                    </a:ext>
                  </a:extLst>
                </a:gridCol>
                <a:gridCol w="240317">
                  <a:extLst>
                    <a:ext uri="{9D8B030D-6E8A-4147-A177-3AD203B41FA5}">
                      <a16:colId xmlns:a16="http://schemas.microsoft.com/office/drawing/2014/main" val="1902323966"/>
                    </a:ext>
                  </a:extLst>
                </a:gridCol>
                <a:gridCol w="240317">
                  <a:extLst>
                    <a:ext uri="{9D8B030D-6E8A-4147-A177-3AD203B41FA5}">
                      <a16:colId xmlns:a16="http://schemas.microsoft.com/office/drawing/2014/main" val="2085636280"/>
                    </a:ext>
                  </a:extLst>
                </a:gridCol>
                <a:gridCol w="240317">
                  <a:extLst>
                    <a:ext uri="{9D8B030D-6E8A-4147-A177-3AD203B41FA5}">
                      <a16:colId xmlns:a16="http://schemas.microsoft.com/office/drawing/2014/main" val="2746066997"/>
                    </a:ext>
                  </a:extLst>
                </a:gridCol>
                <a:gridCol w="240317">
                  <a:extLst>
                    <a:ext uri="{9D8B030D-6E8A-4147-A177-3AD203B41FA5}">
                      <a16:colId xmlns:a16="http://schemas.microsoft.com/office/drawing/2014/main" val="2106376973"/>
                    </a:ext>
                  </a:extLst>
                </a:gridCol>
                <a:gridCol w="240317">
                  <a:extLst>
                    <a:ext uri="{9D8B030D-6E8A-4147-A177-3AD203B41FA5}">
                      <a16:colId xmlns:a16="http://schemas.microsoft.com/office/drawing/2014/main" val="4178258980"/>
                    </a:ext>
                  </a:extLst>
                </a:gridCol>
                <a:gridCol w="240317">
                  <a:extLst>
                    <a:ext uri="{9D8B030D-6E8A-4147-A177-3AD203B41FA5}">
                      <a16:colId xmlns:a16="http://schemas.microsoft.com/office/drawing/2014/main" val="3940289741"/>
                    </a:ext>
                  </a:extLst>
                </a:gridCol>
                <a:gridCol w="240317">
                  <a:extLst>
                    <a:ext uri="{9D8B030D-6E8A-4147-A177-3AD203B41FA5}">
                      <a16:colId xmlns:a16="http://schemas.microsoft.com/office/drawing/2014/main" val="659127162"/>
                    </a:ext>
                  </a:extLst>
                </a:gridCol>
                <a:gridCol w="240317">
                  <a:extLst>
                    <a:ext uri="{9D8B030D-6E8A-4147-A177-3AD203B41FA5}">
                      <a16:colId xmlns:a16="http://schemas.microsoft.com/office/drawing/2014/main" val="2991818255"/>
                    </a:ext>
                  </a:extLst>
                </a:gridCol>
                <a:gridCol w="240317">
                  <a:extLst>
                    <a:ext uri="{9D8B030D-6E8A-4147-A177-3AD203B41FA5}">
                      <a16:colId xmlns:a16="http://schemas.microsoft.com/office/drawing/2014/main" val="1396434073"/>
                    </a:ext>
                  </a:extLst>
                </a:gridCol>
                <a:gridCol w="240317">
                  <a:extLst>
                    <a:ext uri="{9D8B030D-6E8A-4147-A177-3AD203B41FA5}">
                      <a16:colId xmlns:a16="http://schemas.microsoft.com/office/drawing/2014/main" val="2268431935"/>
                    </a:ext>
                  </a:extLst>
                </a:gridCol>
                <a:gridCol w="240317">
                  <a:extLst>
                    <a:ext uri="{9D8B030D-6E8A-4147-A177-3AD203B41FA5}">
                      <a16:colId xmlns:a16="http://schemas.microsoft.com/office/drawing/2014/main" val="3890538482"/>
                    </a:ext>
                  </a:extLst>
                </a:gridCol>
                <a:gridCol w="240317">
                  <a:extLst>
                    <a:ext uri="{9D8B030D-6E8A-4147-A177-3AD203B41FA5}">
                      <a16:colId xmlns:a16="http://schemas.microsoft.com/office/drawing/2014/main" val="1030373753"/>
                    </a:ext>
                  </a:extLst>
                </a:gridCol>
                <a:gridCol w="240317">
                  <a:extLst>
                    <a:ext uri="{9D8B030D-6E8A-4147-A177-3AD203B41FA5}">
                      <a16:colId xmlns:a16="http://schemas.microsoft.com/office/drawing/2014/main" val="1985610501"/>
                    </a:ext>
                  </a:extLst>
                </a:gridCol>
                <a:gridCol w="240317">
                  <a:extLst>
                    <a:ext uri="{9D8B030D-6E8A-4147-A177-3AD203B41FA5}">
                      <a16:colId xmlns:a16="http://schemas.microsoft.com/office/drawing/2014/main" val="555374070"/>
                    </a:ext>
                  </a:extLst>
                </a:gridCol>
                <a:gridCol w="240317">
                  <a:extLst>
                    <a:ext uri="{9D8B030D-6E8A-4147-A177-3AD203B41FA5}">
                      <a16:colId xmlns:a16="http://schemas.microsoft.com/office/drawing/2014/main" val="2266257875"/>
                    </a:ext>
                  </a:extLst>
                </a:gridCol>
              </a:tblGrid>
              <a:tr h="190500">
                <a:tc>
                  <a:txBody>
                    <a:bodyPr/>
                    <a:lstStyle/>
                    <a:p>
                      <a:pPr algn="r" fontAlgn="ctr"/>
                      <a:r>
                        <a:rPr lang="cs-CZ" sz="1200" b="1" i="1" u="none" strike="noStrike" dirty="0">
                          <a:solidFill>
                            <a:srgbClr val="000000"/>
                          </a:solidFill>
                          <a:effectLst/>
                          <a:latin typeface="Calibri" panose="020F0502020204030204" pitchFamily="34" charset="0"/>
                        </a:rPr>
                        <a:t>Počet </a:t>
                      </a:r>
                    </a:p>
                    <a:p>
                      <a:pPr algn="r" fontAlgn="ctr"/>
                      <a:r>
                        <a:rPr lang="cs-CZ" sz="1200" b="1" i="1" u="none" strike="noStrike" dirty="0">
                          <a:solidFill>
                            <a:srgbClr val="000000"/>
                          </a:solidFill>
                          <a:effectLst/>
                          <a:latin typeface="Calibri" panose="020F0502020204030204" pitchFamily="34" charset="0"/>
                        </a:rPr>
                        <a:t>ohnisek:</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61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392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295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a:solidFill>
                            <a:srgbClr val="000000"/>
                          </a:solidFill>
                          <a:effectLst/>
                          <a:latin typeface="Calibri" panose="020F050202020403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0" i="1" u="none" strike="noStrike" dirty="0">
                          <a:solidFill>
                            <a:srgbClr val="000000"/>
                          </a:solidFill>
                          <a:effectLst/>
                          <a:latin typeface="Calibri" panose="020F050202020403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1774172"/>
                  </a:ext>
                </a:extLst>
              </a:tr>
            </a:tbl>
          </a:graphicData>
        </a:graphic>
      </p:graphicFrame>
      <p:sp>
        <p:nvSpPr>
          <p:cNvPr id="19" name="Obdélník 18">
            <a:extLst>
              <a:ext uri="{FF2B5EF4-FFF2-40B4-BE49-F238E27FC236}">
                <a16:creationId xmlns:a16="http://schemas.microsoft.com/office/drawing/2014/main" id="{3ECFEC4F-9DD9-41B5-A5DA-B515AFA6140B}"/>
              </a:ext>
            </a:extLst>
          </p:cNvPr>
          <p:cNvSpPr/>
          <p:nvPr/>
        </p:nvSpPr>
        <p:spPr>
          <a:xfrm>
            <a:off x="2104382" y="1575465"/>
            <a:ext cx="1396776" cy="461665"/>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30. 11. 2020 </a:t>
            </a:r>
            <a:r>
              <a:rPr lang="cs-CZ" sz="1000" b="1" i="1" dirty="0">
                <a:solidFill>
                  <a:srgbClr val="000000"/>
                </a:solidFill>
              </a:rPr>
              <a:t>návrat zbytku ZŠ, 6. – 8. třídy v rotačním režimu</a:t>
            </a:r>
            <a:endParaRPr kumimoji="0" lang="cs-CZ" sz="10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Přímá spojnice se šipkou 20">
            <a:extLst>
              <a:ext uri="{FF2B5EF4-FFF2-40B4-BE49-F238E27FC236}">
                <a16:creationId xmlns:a16="http://schemas.microsoft.com/office/drawing/2014/main" id="{8AF19673-02A4-45E4-8D6E-55EC62D1B4C6}"/>
              </a:ext>
            </a:extLst>
          </p:cNvPr>
          <p:cNvCxnSpPr>
            <a:cxnSpLocks/>
          </p:cNvCxnSpPr>
          <p:nvPr/>
        </p:nvCxnSpPr>
        <p:spPr>
          <a:xfrm>
            <a:off x="1688923" y="3840092"/>
            <a:ext cx="0" cy="97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bdélník 22">
            <a:extLst>
              <a:ext uri="{FF2B5EF4-FFF2-40B4-BE49-F238E27FC236}">
                <a16:creationId xmlns:a16="http://schemas.microsoft.com/office/drawing/2014/main" id="{FD6D1DCA-1D16-4055-9292-F28F05994DE5}"/>
              </a:ext>
            </a:extLst>
          </p:cNvPr>
          <p:cNvSpPr/>
          <p:nvPr/>
        </p:nvSpPr>
        <p:spPr>
          <a:xfrm>
            <a:off x="2032242" y="2119760"/>
            <a:ext cx="1105898" cy="615553"/>
          </a:xfrm>
          <a:prstGeom prst="rect">
            <a:avLst/>
          </a:prstGeom>
          <a:solidFill>
            <a:schemeClr val="bg1"/>
          </a:solidFill>
        </p:spPr>
        <p:txBody>
          <a:bodyPr wrap="square" lIns="0" tIns="0" rIns="0" bIns="0">
            <a:spAutoFit/>
          </a:bodyPr>
          <a:lstStyle/>
          <a:p>
            <a:pPr lvl="0" algn="ctr">
              <a:defRPr/>
            </a:pPr>
            <a:r>
              <a:rPr lang="cs-CZ" sz="1000" b="1" i="1" dirty="0">
                <a:solidFill>
                  <a:srgbClr val="000000"/>
                </a:solidFill>
              </a:rPr>
              <a:t>od 7.12. návrat zbytku ročníků středních škol v rotačním režimu </a:t>
            </a:r>
            <a:endParaRPr kumimoji="0" lang="cs-CZ" sz="10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Obdélník 25">
            <a:extLst>
              <a:ext uri="{FF2B5EF4-FFF2-40B4-BE49-F238E27FC236}">
                <a16:creationId xmlns:a16="http://schemas.microsoft.com/office/drawing/2014/main" id="{94B86B9E-5EC6-42A6-BAC4-82FF1F5A1744}"/>
              </a:ext>
            </a:extLst>
          </p:cNvPr>
          <p:cNvSpPr/>
          <p:nvPr/>
        </p:nvSpPr>
        <p:spPr>
          <a:xfrm>
            <a:off x="2507582" y="2869448"/>
            <a:ext cx="1056264" cy="461665"/>
          </a:xfrm>
          <a:prstGeom prst="rect">
            <a:avLst/>
          </a:prstGeom>
          <a:solidFill>
            <a:schemeClr val="bg1"/>
          </a:solidFill>
        </p:spPr>
        <p:txBody>
          <a:bodyPr wrap="square" lIns="0" tIns="0" rIns="0" bIns="0">
            <a:spAutoFit/>
          </a:bodyPr>
          <a:lstStyle/>
          <a:p>
            <a:pPr lvl="0" algn="ctr">
              <a:defRPr/>
            </a:pPr>
            <a:r>
              <a:rPr lang="cs-CZ" sz="1000" b="1" i="1" dirty="0">
                <a:solidFill>
                  <a:srgbClr val="000000"/>
                </a:solidFill>
              </a:rPr>
              <a:t>od 21. 12. do 3.1. vánoční školní prázdniny</a:t>
            </a:r>
            <a:endParaRPr lang="cs-CZ" sz="1000" i="1" dirty="0">
              <a:solidFill>
                <a:srgbClr val="000000"/>
              </a:solidFill>
            </a:endParaRPr>
          </a:p>
        </p:txBody>
      </p:sp>
      <p:cxnSp>
        <p:nvCxnSpPr>
          <p:cNvPr id="24" name="Přímá spojnice se šipkou 23">
            <a:extLst>
              <a:ext uri="{FF2B5EF4-FFF2-40B4-BE49-F238E27FC236}">
                <a16:creationId xmlns:a16="http://schemas.microsoft.com/office/drawing/2014/main" id="{E7C28CF4-943C-4A4B-8E8E-A92DF5AFFA46}"/>
              </a:ext>
            </a:extLst>
          </p:cNvPr>
          <p:cNvCxnSpPr>
            <a:cxnSpLocks/>
          </p:cNvCxnSpPr>
          <p:nvPr/>
        </p:nvCxnSpPr>
        <p:spPr>
          <a:xfrm>
            <a:off x="2119750" y="2771767"/>
            <a:ext cx="0" cy="10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Přímá spojnice se šipkou 26">
            <a:extLst>
              <a:ext uri="{FF2B5EF4-FFF2-40B4-BE49-F238E27FC236}">
                <a16:creationId xmlns:a16="http://schemas.microsoft.com/office/drawing/2014/main" id="{27019B32-2923-4CA9-8C96-1A7F53419F16}"/>
              </a:ext>
            </a:extLst>
          </p:cNvPr>
          <p:cNvCxnSpPr>
            <a:cxnSpLocks/>
          </p:cNvCxnSpPr>
          <p:nvPr/>
        </p:nvCxnSpPr>
        <p:spPr>
          <a:xfrm>
            <a:off x="2590480" y="3256667"/>
            <a:ext cx="0" cy="158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bdélník 27">
            <a:extLst>
              <a:ext uri="{FF2B5EF4-FFF2-40B4-BE49-F238E27FC236}">
                <a16:creationId xmlns:a16="http://schemas.microsoft.com/office/drawing/2014/main" id="{8E345770-B2A8-44C3-B5A2-C5628271ED3C}"/>
              </a:ext>
            </a:extLst>
          </p:cNvPr>
          <p:cNvSpPr/>
          <p:nvPr/>
        </p:nvSpPr>
        <p:spPr>
          <a:xfrm>
            <a:off x="4708491" y="1401527"/>
            <a:ext cx="1260162" cy="461665"/>
          </a:xfrm>
          <a:prstGeom prst="rect">
            <a:avLst/>
          </a:prstGeom>
          <a:solidFill>
            <a:schemeClr val="bg1"/>
          </a:solidFill>
        </p:spPr>
        <p:txBody>
          <a:bodyPr wrap="square" lIns="0" tIns="0" rIns="0" bIns="0">
            <a:spAutoFit/>
          </a:bodyPr>
          <a:lstStyle/>
          <a:p>
            <a:pPr lvl="0" algn="ctr">
              <a:defRPr/>
            </a:pPr>
            <a:r>
              <a:rPr lang="cs-CZ" sz="1000" b="1" i="1" dirty="0">
                <a:solidFill>
                  <a:srgbClr val="000000"/>
                </a:solidFill>
              </a:rPr>
              <a:t>od 1. 3. přerušení veškeré prezenční výuky</a:t>
            </a:r>
          </a:p>
        </p:txBody>
      </p:sp>
      <p:cxnSp>
        <p:nvCxnSpPr>
          <p:cNvPr id="29" name="Přímá spojnice se šipkou 28">
            <a:extLst>
              <a:ext uri="{FF2B5EF4-FFF2-40B4-BE49-F238E27FC236}">
                <a16:creationId xmlns:a16="http://schemas.microsoft.com/office/drawing/2014/main" id="{1F56069C-7AD8-4F22-8580-0C391DD85223}"/>
              </a:ext>
            </a:extLst>
          </p:cNvPr>
          <p:cNvCxnSpPr>
            <a:cxnSpLocks/>
          </p:cNvCxnSpPr>
          <p:nvPr/>
        </p:nvCxnSpPr>
        <p:spPr>
          <a:xfrm>
            <a:off x="4972405" y="1828072"/>
            <a:ext cx="0" cy="176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Přímá spojnice se šipkou 24">
            <a:extLst>
              <a:ext uri="{FF2B5EF4-FFF2-40B4-BE49-F238E27FC236}">
                <a16:creationId xmlns:a16="http://schemas.microsoft.com/office/drawing/2014/main" id="{A1AF6B70-C1FD-4512-8550-92011D53E670}"/>
              </a:ext>
            </a:extLst>
          </p:cNvPr>
          <p:cNvCxnSpPr>
            <a:cxnSpLocks/>
          </p:cNvCxnSpPr>
          <p:nvPr/>
        </p:nvCxnSpPr>
        <p:spPr>
          <a:xfrm>
            <a:off x="6399334" y="2994102"/>
            <a:ext cx="0" cy="202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bdélník 31">
            <a:extLst>
              <a:ext uri="{FF2B5EF4-FFF2-40B4-BE49-F238E27FC236}">
                <a16:creationId xmlns:a16="http://schemas.microsoft.com/office/drawing/2014/main" id="{CC967854-4502-46B4-B642-2CD3604E279B}"/>
              </a:ext>
            </a:extLst>
          </p:cNvPr>
          <p:cNvSpPr/>
          <p:nvPr/>
        </p:nvSpPr>
        <p:spPr>
          <a:xfrm>
            <a:off x="6339496" y="2548695"/>
            <a:ext cx="1765142" cy="307777"/>
          </a:xfrm>
          <a:prstGeom prst="rect">
            <a:avLst/>
          </a:prstGeom>
          <a:solidFill>
            <a:schemeClr val="bg1"/>
          </a:solidFill>
        </p:spPr>
        <p:txBody>
          <a:bodyPr wrap="square" lIns="0" tIns="0" rIns="0" bIns="0">
            <a:spAutoFit/>
          </a:bodyPr>
          <a:lstStyle/>
          <a:p>
            <a:pPr algn="ctr"/>
            <a:r>
              <a:rPr lang="cs-CZ" sz="1000" b="1" i="1" dirty="0">
                <a:solidFill>
                  <a:srgbClr val="000000"/>
                </a:solidFill>
                <a:latin typeface="Arial" panose="020B0604020202020204"/>
              </a:rPr>
              <a:t>od 12. 4. postupné obnovování prezenční výuky </a:t>
            </a:r>
          </a:p>
        </p:txBody>
      </p:sp>
      <p:sp>
        <p:nvSpPr>
          <p:cNvPr id="33" name="Šipka doprava 32"/>
          <p:cNvSpPr/>
          <p:nvPr/>
        </p:nvSpPr>
        <p:spPr>
          <a:xfrm>
            <a:off x="6638473" y="2942341"/>
            <a:ext cx="1787971" cy="1613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30" name="Přímá spojnice se šipkou 29">
            <a:extLst>
              <a:ext uri="{FF2B5EF4-FFF2-40B4-BE49-F238E27FC236}">
                <a16:creationId xmlns:a16="http://schemas.microsoft.com/office/drawing/2014/main" id="{E3B7A920-9122-40D0-80AD-65997EF8F93C}"/>
              </a:ext>
            </a:extLst>
          </p:cNvPr>
          <p:cNvCxnSpPr>
            <a:cxnSpLocks/>
          </p:cNvCxnSpPr>
          <p:nvPr/>
        </p:nvCxnSpPr>
        <p:spPr>
          <a:xfrm>
            <a:off x="1936324" y="2129695"/>
            <a:ext cx="0" cy="252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bdélník 30">
            <a:extLst>
              <a:ext uri="{FF2B5EF4-FFF2-40B4-BE49-F238E27FC236}">
                <a16:creationId xmlns:a16="http://schemas.microsoft.com/office/drawing/2014/main" id="{856E5747-D2A8-49F8-948E-B08D7C90C4BD}"/>
              </a:ext>
            </a:extLst>
          </p:cNvPr>
          <p:cNvSpPr/>
          <p:nvPr/>
        </p:nvSpPr>
        <p:spPr>
          <a:xfrm>
            <a:off x="1445782" y="2240911"/>
            <a:ext cx="461370" cy="1938992"/>
          </a:xfrm>
          <a:prstGeom prst="rect">
            <a:avLst/>
          </a:prstGeom>
          <a:solidFill>
            <a:schemeClr val="bg1"/>
          </a:solidFill>
        </p:spPr>
        <p:txBody>
          <a:bodyPr wrap="square" lIns="0" tIns="0" rIns="0" bIns="0">
            <a:spAutoFit/>
          </a:bodyPr>
          <a:lstStyle/>
          <a:p>
            <a:pPr lvl="0" algn="ctr">
              <a:defRPr/>
            </a:pPr>
            <a:r>
              <a:rPr lang="cs-CZ" sz="900" i="1" dirty="0">
                <a:solidFill>
                  <a:srgbClr val="000000"/>
                </a:solidFill>
              </a:rPr>
              <a:t>od 25.11. návrat studentů posledního ročníku SŠ a VOŠ, vybrané praktické výuky pro VŠ, SŠ, VOŠ</a:t>
            </a:r>
            <a:endParaRPr kumimoji="0" lang="cs-CZ" sz="90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34" name="Přímá spojnice se šipkou 33">
            <a:extLst>
              <a:ext uri="{FF2B5EF4-FFF2-40B4-BE49-F238E27FC236}">
                <a16:creationId xmlns:a16="http://schemas.microsoft.com/office/drawing/2014/main" id="{7C024387-620A-4CDD-B933-39DE238FD3F6}"/>
              </a:ext>
            </a:extLst>
          </p:cNvPr>
          <p:cNvCxnSpPr>
            <a:cxnSpLocks/>
          </p:cNvCxnSpPr>
          <p:nvPr/>
        </p:nvCxnSpPr>
        <p:spPr>
          <a:xfrm>
            <a:off x="1417372" y="2143096"/>
            <a:ext cx="0" cy="241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0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468242" y="259157"/>
            <a:ext cx="11407077" cy="3693319"/>
          </a:xfrm>
          <a:prstGeom prst="rect">
            <a:avLst/>
          </a:prstGeom>
          <a:noFill/>
        </p:spPr>
        <p:txBody>
          <a:bodyPr wrap="square" rtlCol="0">
            <a:spAutoFit/>
          </a:bodyPr>
          <a:lstStyle/>
          <a:p>
            <a:pPr algn="ctr">
              <a:defRPr/>
            </a:pPr>
            <a:r>
              <a:rPr kumimoji="0" lang="cs-CZ" sz="2600" b="1" i="0" u="none" strike="noStrike" kern="1200" cap="none" spc="0" normalizeH="0" baseline="0" noProof="0" dirty="0">
                <a:ln>
                  <a:noFill/>
                </a:ln>
                <a:solidFill>
                  <a:prstClr val="black"/>
                </a:solidFill>
                <a:effectLst/>
                <a:uLnTx/>
                <a:uFillTx/>
                <a:latin typeface="Calibri" panose="020F0502020204030204"/>
              </a:rPr>
              <a:t>Pro hodnocení míst nákazy jsou dostupné dva zásadní zdroje údajů. Kromě údajů sbíraných na individuální úrovni o nakažených v centrální databázi ISIN jsou k dispozici souhrnné informace o ohniscích nákazy, které identifikují </a:t>
            </a:r>
            <a:r>
              <a:rPr kumimoji="0" lang="cs-CZ" sz="2600" b="1" i="0" u="none" strike="noStrike" kern="1200" cap="none" spc="0" normalizeH="0" baseline="0" dirty="0">
                <a:ln>
                  <a:noFill/>
                </a:ln>
                <a:solidFill>
                  <a:prstClr val="black"/>
                </a:solidFill>
                <a:effectLst/>
                <a:uLnTx/>
                <a:uFillTx/>
                <a:latin typeface="Calibri" panose="020F0502020204030204"/>
              </a:rPr>
              <a:t>pracovníci KHS </a:t>
            </a:r>
            <a:r>
              <a:rPr kumimoji="0" lang="cs-CZ" sz="2600" b="1" i="0" u="none" strike="noStrike" kern="1200" cap="none" spc="0" normalizeH="0" baseline="0" dirty="0">
                <a:ln>
                  <a:noFill/>
                </a:ln>
                <a:effectLst/>
                <a:uLnTx/>
                <a:uFillTx/>
                <a:latin typeface="Calibri" panose="020F0502020204030204"/>
              </a:rPr>
              <a:t>při epidemiologickém šetření a zapisují je do databáze </a:t>
            </a:r>
            <a:r>
              <a:rPr kumimoji="0" lang="cs-CZ" sz="2600" b="1" i="0" u="none" strike="noStrike" kern="1200" cap="none" spc="0" normalizeH="0" baseline="0" dirty="0" err="1">
                <a:ln>
                  <a:noFill/>
                </a:ln>
                <a:effectLst/>
                <a:uLnTx/>
                <a:uFillTx/>
                <a:latin typeface="Calibri" panose="020F0502020204030204"/>
              </a:rPr>
              <a:t>Covid</a:t>
            </a:r>
            <a:r>
              <a:rPr kumimoji="0" lang="cs-CZ" sz="2600" b="1" i="0" u="none" strike="noStrike" kern="1200" cap="none" spc="0" normalizeH="0" baseline="0" dirty="0">
                <a:ln>
                  <a:noFill/>
                </a:ln>
                <a:effectLst/>
                <a:uLnTx/>
                <a:uFillTx/>
                <a:latin typeface="Calibri" panose="020F0502020204030204"/>
              </a:rPr>
              <a:t> </a:t>
            </a:r>
            <a:r>
              <a:rPr kumimoji="0" lang="cs-CZ" sz="2600" b="1" i="0" u="none" strike="noStrike" kern="1200" cap="none" spc="0" normalizeH="0" baseline="0" dirty="0" err="1">
                <a:ln>
                  <a:noFill/>
                </a:ln>
                <a:effectLst/>
                <a:uLnTx/>
                <a:uFillTx/>
                <a:latin typeface="Calibri" panose="020F0502020204030204"/>
              </a:rPr>
              <a:t>Forms</a:t>
            </a:r>
            <a:r>
              <a:rPr kumimoji="0" lang="cs-CZ" sz="2600" b="1" i="0" u="none" strike="noStrike" kern="1200" cap="none" spc="0" normalizeH="0" baseline="0" dirty="0">
                <a:ln>
                  <a:noFill/>
                </a:ln>
                <a:effectLst/>
                <a:uLnTx/>
                <a:uFillTx/>
                <a:latin typeface="Calibri" panose="020F0502020204030204"/>
              </a:rPr>
              <a:t> </a:t>
            </a:r>
            <a:r>
              <a:rPr kumimoji="0" lang="cs-CZ" sz="2600" b="1" i="0" u="none" strike="noStrike" kern="1200" cap="none" spc="0" normalizeH="0" baseline="0" dirty="0" err="1">
                <a:ln>
                  <a:noFill/>
                </a:ln>
                <a:effectLst/>
                <a:uLnTx/>
                <a:uFillTx/>
                <a:latin typeface="Calibri" panose="020F0502020204030204"/>
              </a:rPr>
              <a:t>App</a:t>
            </a:r>
            <a:r>
              <a:rPr kumimoji="0" lang="cs-CZ" sz="2600" b="1" i="0" u="none" strike="noStrike" kern="1200" cap="none" spc="0" normalizeH="0" baseline="0" dirty="0">
                <a:ln>
                  <a:noFill/>
                </a:ln>
                <a:effectLst/>
                <a:uLnTx/>
                <a:uFillTx/>
                <a:latin typeface="Calibri" panose="020F0502020204030204"/>
              </a:rPr>
              <a:t>. </a:t>
            </a:r>
          </a:p>
          <a:p>
            <a:pPr algn="ctr">
              <a:defRPr/>
            </a:pPr>
            <a:endParaRPr lang="cs-CZ" sz="2600" b="1" dirty="0">
              <a:latin typeface="Calibri" panose="020F0502020204030204"/>
            </a:endParaRPr>
          </a:p>
          <a:p>
            <a:pPr algn="ctr">
              <a:defRPr/>
            </a:pPr>
            <a:endParaRPr lang="cs-CZ" sz="2600" b="1" dirty="0">
              <a:latin typeface="Calibri" panose="020F0502020204030204"/>
            </a:endParaRPr>
          </a:p>
          <a:p>
            <a:pPr algn="ctr">
              <a:defRPr/>
            </a:pPr>
            <a:r>
              <a:rPr kumimoji="0" lang="cs-CZ" sz="2400" i="0" u="none" strike="noStrike" kern="1200" cap="none" spc="0" normalizeH="0" baseline="0" dirty="0">
                <a:ln>
                  <a:noFill/>
                </a:ln>
                <a:effectLst/>
                <a:uLnTx/>
                <a:uFillTx/>
                <a:latin typeface="Calibri" panose="020F0502020204030204"/>
              </a:rPr>
              <a:t>Oba zdroje</a:t>
            </a:r>
            <a:r>
              <a:rPr kumimoji="0" lang="cs-CZ" sz="2400" i="0" u="none" strike="noStrike" kern="1200" cap="none" spc="0" normalizeH="0" dirty="0">
                <a:ln>
                  <a:noFill/>
                </a:ln>
                <a:effectLst/>
                <a:uLnTx/>
                <a:uFillTx/>
                <a:latin typeface="Calibri" panose="020F0502020204030204"/>
              </a:rPr>
              <a:t> jsou způsobem sběru dat vzájemně nezávisl</a:t>
            </a:r>
            <a:r>
              <a:rPr lang="cs-CZ" sz="2400" dirty="0">
                <a:latin typeface="Calibri" panose="020F0502020204030204"/>
              </a:rPr>
              <a:t>é a nabízejí dva různé úhly pohledu do dané problematiky. Data jsou zpětně doplňována a validována krajskými hygienickými službami. Aktuálně jsou data uzavřena k 3. 7. 2021</a:t>
            </a:r>
            <a:r>
              <a:rPr lang="cs-CZ" sz="2400" dirty="0">
                <a:solidFill>
                  <a:prstClr val="black"/>
                </a:solidFill>
                <a:latin typeface="Calibri" panose="020F0502020204030204"/>
              </a:rPr>
              <a:t>.</a:t>
            </a:r>
            <a:endParaRPr lang="cs-CZ" sz="2400" dirty="0">
              <a:latin typeface="Calibri" panose="020F0502020204030204"/>
            </a:endParaRPr>
          </a:p>
        </p:txBody>
      </p:sp>
      <p:sp>
        <p:nvSpPr>
          <p:cNvPr id="5" name="Šipka dolů 4"/>
          <p:cNvSpPr/>
          <p:nvPr/>
        </p:nvSpPr>
        <p:spPr>
          <a:xfrm>
            <a:off x="5624092" y="4100875"/>
            <a:ext cx="1095375" cy="48977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bdélník 3">
            <a:extLst>
              <a:ext uri="{FF2B5EF4-FFF2-40B4-BE49-F238E27FC236}">
                <a16:creationId xmlns:a16="http://schemas.microsoft.com/office/drawing/2014/main" id="{8550825A-1347-4E18-8BC0-81FBBAAA220D}"/>
              </a:ext>
            </a:extLst>
          </p:cNvPr>
          <p:cNvSpPr/>
          <p:nvPr/>
        </p:nvSpPr>
        <p:spPr>
          <a:xfrm>
            <a:off x="240056" y="4739045"/>
            <a:ext cx="11863448" cy="169277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600" b="1" i="0" u="none" strike="noStrike" kern="1200" cap="none" spc="0" normalizeH="0" baseline="0" noProof="0" dirty="0">
                <a:ln>
                  <a:noFill/>
                </a:ln>
                <a:solidFill>
                  <a:srgbClr val="C00000"/>
                </a:solidFill>
                <a:effectLst/>
                <a:uLnTx/>
                <a:uFillTx/>
                <a:latin typeface="Calibri" panose="020F0502020204030204"/>
              </a:rPr>
              <a:t>Hlášení o epidemických událostech a ohniscích</a:t>
            </a:r>
            <a:r>
              <a:rPr kumimoji="0" lang="cs-CZ" sz="2600" b="1" i="0" u="none" strike="noStrike" kern="1200" cap="none" spc="0" normalizeH="0" noProof="0" dirty="0">
                <a:ln>
                  <a:noFill/>
                </a:ln>
                <a:solidFill>
                  <a:srgbClr val="C00000"/>
                </a:solidFill>
                <a:effectLst/>
                <a:uLnTx/>
                <a:uFillTx/>
                <a:latin typeface="Calibri" panose="020F0502020204030204"/>
              </a:rPr>
              <a:t> je plně pod metodickou kontrolou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600" b="1" i="0" u="none" strike="noStrike" kern="1200" cap="none" spc="0" normalizeH="0" noProof="0" dirty="0">
                <a:ln>
                  <a:noFill/>
                </a:ln>
                <a:solidFill>
                  <a:srgbClr val="C00000"/>
                </a:solidFill>
                <a:effectLst/>
                <a:uLnTx/>
                <a:uFillTx/>
                <a:latin typeface="Calibri" panose="020F0502020204030204"/>
              </a:rPr>
              <a:t>a kuratelou expertů KHS. Tato prezentace pouze shrnuje jimi provedená hlášení. </a:t>
            </a:r>
            <a:r>
              <a:rPr kumimoji="0" lang="cs-CZ" sz="2600" b="1" i="0" u="none" strike="noStrike" kern="1200" cap="none" spc="0" normalizeH="0" baseline="0" noProof="0" dirty="0">
                <a:ln>
                  <a:noFill/>
                </a:ln>
                <a:solidFill>
                  <a:srgbClr val="C00000"/>
                </a:solidFill>
                <a:effectLst/>
                <a:uLnTx/>
                <a:uFillTx/>
                <a:latin typeface="Calibri" panose="020F0502020204030204"/>
              </a:rPr>
              <a:t>Celkově bylo od května 2020 k 3. 7. 2021 takto ze strany KHS identifikováno </a:t>
            </a:r>
          </a:p>
          <a:p>
            <a:pPr lvl="0" algn="ctr">
              <a:defRPr/>
            </a:pPr>
            <a:r>
              <a:rPr kumimoji="0" lang="cs-CZ" sz="2600" b="1" i="0" u="none" strike="noStrike" kern="1200" cap="none" spc="0" normalizeH="0" baseline="0" noProof="0" dirty="0">
                <a:ln>
                  <a:noFill/>
                </a:ln>
                <a:solidFill>
                  <a:srgbClr val="C00000"/>
                </a:solidFill>
                <a:effectLst/>
                <a:uLnTx/>
                <a:uFillTx/>
                <a:latin typeface="Calibri" panose="020F0502020204030204"/>
              </a:rPr>
              <a:t>a doloženo </a:t>
            </a:r>
            <a:r>
              <a:rPr lang="cs-CZ" sz="2600" b="1" dirty="0">
                <a:solidFill>
                  <a:srgbClr val="C00000"/>
                </a:solidFill>
                <a:latin typeface="Calibri" panose="020F0502020204030204"/>
              </a:rPr>
              <a:t>2 725</a:t>
            </a:r>
            <a:r>
              <a:rPr kumimoji="0" lang="cs-CZ" sz="2600" b="1" i="0" u="none" strike="noStrike" kern="1200" cap="none" spc="0" normalizeH="0" baseline="0" noProof="0" dirty="0">
                <a:ln>
                  <a:noFill/>
                </a:ln>
                <a:solidFill>
                  <a:srgbClr val="C00000"/>
                </a:solidFill>
                <a:effectLst/>
                <a:uLnTx/>
                <a:uFillTx/>
                <a:latin typeface="Calibri" panose="020F0502020204030204"/>
              </a:rPr>
              <a:t> ohnisek ve školských zařízeních s </a:t>
            </a:r>
            <a:r>
              <a:rPr lang="cs-CZ" sz="2600" b="1" dirty="0">
                <a:solidFill>
                  <a:srgbClr val="C00000"/>
                </a:solidFill>
                <a:latin typeface="Calibri" panose="020F0502020204030204"/>
              </a:rPr>
              <a:t>12 590</a:t>
            </a:r>
            <a:r>
              <a:rPr kumimoji="0" lang="cs-CZ" sz="2600" b="1" i="0" u="none" strike="noStrike" kern="1200" cap="none" spc="0" normalizeH="0" baseline="0" noProof="0" dirty="0">
                <a:ln>
                  <a:noFill/>
                </a:ln>
                <a:solidFill>
                  <a:srgbClr val="C00000"/>
                </a:solidFill>
                <a:effectLst/>
                <a:uLnTx/>
                <a:uFillTx/>
                <a:latin typeface="Calibri" panose="020F0502020204030204"/>
              </a:rPr>
              <a:t> pozitivními osobami. </a:t>
            </a:r>
            <a:endParaRPr kumimoji="0" lang="cs-CZ" sz="2600" b="0" i="0" u="none" strike="noStrike" kern="1200" cap="none" spc="0" normalizeH="0" baseline="0" noProof="0" dirty="0">
              <a:ln>
                <a:noFill/>
              </a:ln>
              <a:solidFill>
                <a:srgbClr val="C00000"/>
              </a:solidFill>
              <a:effectLst/>
              <a:uLnTx/>
              <a:uFillTx/>
              <a:latin typeface="Arial" panose="020B0604020202020204"/>
            </a:endParaRPr>
          </a:p>
        </p:txBody>
      </p:sp>
      <p:sp>
        <p:nvSpPr>
          <p:cNvPr id="7" name="Šipka dolů 6"/>
          <p:cNvSpPr/>
          <p:nvPr/>
        </p:nvSpPr>
        <p:spPr>
          <a:xfrm>
            <a:off x="5624094" y="2075230"/>
            <a:ext cx="1095375" cy="48977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676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ulka 3">
            <a:extLst>
              <a:ext uri="{FF2B5EF4-FFF2-40B4-BE49-F238E27FC236}">
                <a16:creationId xmlns:a16="http://schemas.microsoft.com/office/drawing/2014/main" id="{2F935124-DC1A-4710-BA32-0A5E73A280D7}"/>
              </a:ext>
            </a:extLst>
          </p:cNvPr>
          <p:cNvGraphicFramePr>
            <a:graphicFrameLocks noGrp="1"/>
          </p:cNvGraphicFramePr>
          <p:nvPr>
            <p:extLst>
              <p:ext uri="{D42A27DB-BD31-4B8C-83A1-F6EECF244321}">
                <p14:modId xmlns:p14="http://schemas.microsoft.com/office/powerpoint/2010/main" val="2220841251"/>
              </p:ext>
            </p:extLst>
          </p:nvPr>
        </p:nvGraphicFramePr>
        <p:xfrm>
          <a:off x="1003531" y="5527624"/>
          <a:ext cx="10935994" cy="731520"/>
        </p:xfrm>
        <a:graphic>
          <a:graphicData uri="http://schemas.openxmlformats.org/drawingml/2006/table">
            <a:tbl>
              <a:tblPr/>
              <a:tblGrid>
                <a:gridCol w="176387">
                  <a:extLst>
                    <a:ext uri="{9D8B030D-6E8A-4147-A177-3AD203B41FA5}">
                      <a16:colId xmlns:a16="http://schemas.microsoft.com/office/drawing/2014/main" val="4098916246"/>
                    </a:ext>
                  </a:extLst>
                </a:gridCol>
                <a:gridCol w="176387">
                  <a:extLst>
                    <a:ext uri="{9D8B030D-6E8A-4147-A177-3AD203B41FA5}">
                      <a16:colId xmlns:a16="http://schemas.microsoft.com/office/drawing/2014/main" val="3289506140"/>
                    </a:ext>
                  </a:extLst>
                </a:gridCol>
                <a:gridCol w="176387">
                  <a:extLst>
                    <a:ext uri="{9D8B030D-6E8A-4147-A177-3AD203B41FA5}">
                      <a16:colId xmlns:a16="http://schemas.microsoft.com/office/drawing/2014/main" val="4170811441"/>
                    </a:ext>
                  </a:extLst>
                </a:gridCol>
                <a:gridCol w="176387">
                  <a:extLst>
                    <a:ext uri="{9D8B030D-6E8A-4147-A177-3AD203B41FA5}">
                      <a16:colId xmlns:a16="http://schemas.microsoft.com/office/drawing/2014/main" val="3894565992"/>
                    </a:ext>
                  </a:extLst>
                </a:gridCol>
                <a:gridCol w="176387">
                  <a:extLst>
                    <a:ext uri="{9D8B030D-6E8A-4147-A177-3AD203B41FA5}">
                      <a16:colId xmlns:a16="http://schemas.microsoft.com/office/drawing/2014/main" val="823480705"/>
                    </a:ext>
                  </a:extLst>
                </a:gridCol>
                <a:gridCol w="176387">
                  <a:extLst>
                    <a:ext uri="{9D8B030D-6E8A-4147-A177-3AD203B41FA5}">
                      <a16:colId xmlns:a16="http://schemas.microsoft.com/office/drawing/2014/main" val="1405459565"/>
                    </a:ext>
                  </a:extLst>
                </a:gridCol>
                <a:gridCol w="176387">
                  <a:extLst>
                    <a:ext uri="{9D8B030D-6E8A-4147-A177-3AD203B41FA5}">
                      <a16:colId xmlns:a16="http://schemas.microsoft.com/office/drawing/2014/main" val="3367979296"/>
                    </a:ext>
                  </a:extLst>
                </a:gridCol>
                <a:gridCol w="176387">
                  <a:extLst>
                    <a:ext uri="{9D8B030D-6E8A-4147-A177-3AD203B41FA5}">
                      <a16:colId xmlns:a16="http://schemas.microsoft.com/office/drawing/2014/main" val="1362971727"/>
                    </a:ext>
                  </a:extLst>
                </a:gridCol>
                <a:gridCol w="176387">
                  <a:extLst>
                    <a:ext uri="{9D8B030D-6E8A-4147-A177-3AD203B41FA5}">
                      <a16:colId xmlns:a16="http://schemas.microsoft.com/office/drawing/2014/main" val="4022377404"/>
                    </a:ext>
                  </a:extLst>
                </a:gridCol>
                <a:gridCol w="176387">
                  <a:extLst>
                    <a:ext uri="{9D8B030D-6E8A-4147-A177-3AD203B41FA5}">
                      <a16:colId xmlns:a16="http://schemas.microsoft.com/office/drawing/2014/main" val="3377428951"/>
                    </a:ext>
                  </a:extLst>
                </a:gridCol>
                <a:gridCol w="176387">
                  <a:extLst>
                    <a:ext uri="{9D8B030D-6E8A-4147-A177-3AD203B41FA5}">
                      <a16:colId xmlns:a16="http://schemas.microsoft.com/office/drawing/2014/main" val="2440859554"/>
                    </a:ext>
                  </a:extLst>
                </a:gridCol>
                <a:gridCol w="176387">
                  <a:extLst>
                    <a:ext uri="{9D8B030D-6E8A-4147-A177-3AD203B41FA5}">
                      <a16:colId xmlns:a16="http://schemas.microsoft.com/office/drawing/2014/main" val="4236336956"/>
                    </a:ext>
                  </a:extLst>
                </a:gridCol>
                <a:gridCol w="176387">
                  <a:extLst>
                    <a:ext uri="{9D8B030D-6E8A-4147-A177-3AD203B41FA5}">
                      <a16:colId xmlns:a16="http://schemas.microsoft.com/office/drawing/2014/main" val="768648973"/>
                    </a:ext>
                  </a:extLst>
                </a:gridCol>
                <a:gridCol w="176387">
                  <a:extLst>
                    <a:ext uri="{9D8B030D-6E8A-4147-A177-3AD203B41FA5}">
                      <a16:colId xmlns:a16="http://schemas.microsoft.com/office/drawing/2014/main" val="623152690"/>
                    </a:ext>
                  </a:extLst>
                </a:gridCol>
                <a:gridCol w="176387">
                  <a:extLst>
                    <a:ext uri="{9D8B030D-6E8A-4147-A177-3AD203B41FA5}">
                      <a16:colId xmlns:a16="http://schemas.microsoft.com/office/drawing/2014/main" val="3254234238"/>
                    </a:ext>
                  </a:extLst>
                </a:gridCol>
                <a:gridCol w="176387">
                  <a:extLst>
                    <a:ext uri="{9D8B030D-6E8A-4147-A177-3AD203B41FA5}">
                      <a16:colId xmlns:a16="http://schemas.microsoft.com/office/drawing/2014/main" val="815446063"/>
                    </a:ext>
                  </a:extLst>
                </a:gridCol>
                <a:gridCol w="176387">
                  <a:extLst>
                    <a:ext uri="{9D8B030D-6E8A-4147-A177-3AD203B41FA5}">
                      <a16:colId xmlns:a16="http://schemas.microsoft.com/office/drawing/2014/main" val="3777183383"/>
                    </a:ext>
                  </a:extLst>
                </a:gridCol>
                <a:gridCol w="176387">
                  <a:extLst>
                    <a:ext uri="{9D8B030D-6E8A-4147-A177-3AD203B41FA5}">
                      <a16:colId xmlns:a16="http://schemas.microsoft.com/office/drawing/2014/main" val="3253453734"/>
                    </a:ext>
                  </a:extLst>
                </a:gridCol>
                <a:gridCol w="176387">
                  <a:extLst>
                    <a:ext uri="{9D8B030D-6E8A-4147-A177-3AD203B41FA5}">
                      <a16:colId xmlns:a16="http://schemas.microsoft.com/office/drawing/2014/main" val="2648831623"/>
                    </a:ext>
                  </a:extLst>
                </a:gridCol>
                <a:gridCol w="176387">
                  <a:extLst>
                    <a:ext uri="{9D8B030D-6E8A-4147-A177-3AD203B41FA5}">
                      <a16:colId xmlns:a16="http://schemas.microsoft.com/office/drawing/2014/main" val="920135616"/>
                    </a:ext>
                  </a:extLst>
                </a:gridCol>
                <a:gridCol w="176387">
                  <a:extLst>
                    <a:ext uri="{9D8B030D-6E8A-4147-A177-3AD203B41FA5}">
                      <a16:colId xmlns:a16="http://schemas.microsoft.com/office/drawing/2014/main" val="929899034"/>
                    </a:ext>
                  </a:extLst>
                </a:gridCol>
                <a:gridCol w="176387">
                  <a:extLst>
                    <a:ext uri="{9D8B030D-6E8A-4147-A177-3AD203B41FA5}">
                      <a16:colId xmlns:a16="http://schemas.microsoft.com/office/drawing/2014/main" val="13673465"/>
                    </a:ext>
                  </a:extLst>
                </a:gridCol>
                <a:gridCol w="176387">
                  <a:extLst>
                    <a:ext uri="{9D8B030D-6E8A-4147-A177-3AD203B41FA5}">
                      <a16:colId xmlns:a16="http://schemas.microsoft.com/office/drawing/2014/main" val="2642139522"/>
                    </a:ext>
                  </a:extLst>
                </a:gridCol>
                <a:gridCol w="176387">
                  <a:extLst>
                    <a:ext uri="{9D8B030D-6E8A-4147-A177-3AD203B41FA5}">
                      <a16:colId xmlns:a16="http://schemas.microsoft.com/office/drawing/2014/main" val="2409816024"/>
                    </a:ext>
                  </a:extLst>
                </a:gridCol>
                <a:gridCol w="176387">
                  <a:extLst>
                    <a:ext uri="{9D8B030D-6E8A-4147-A177-3AD203B41FA5}">
                      <a16:colId xmlns:a16="http://schemas.microsoft.com/office/drawing/2014/main" val="2551105105"/>
                    </a:ext>
                  </a:extLst>
                </a:gridCol>
                <a:gridCol w="176387">
                  <a:extLst>
                    <a:ext uri="{9D8B030D-6E8A-4147-A177-3AD203B41FA5}">
                      <a16:colId xmlns:a16="http://schemas.microsoft.com/office/drawing/2014/main" val="1653109253"/>
                    </a:ext>
                  </a:extLst>
                </a:gridCol>
                <a:gridCol w="176387">
                  <a:extLst>
                    <a:ext uri="{9D8B030D-6E8A-4147-A177-3AD203B41FA5}">
                      <a16:colId xmlns:a16="http://schemas.microsoft.com/office/drawing/2014/main" val="156455206"/>
                    </a:ext>
                  </a:extLst>
                </a:gridCol>
                <a:gridCol w="176387">
                  <a:extLst>
                    <a:ext uri="{9D8B030D-6E8A-4147-A177-3AD203B41FA5}">
                      <a16:colId xmlns:a16="http://schemas.microsoft.com/office/drawing/2014/main" val="2553915081"/>
                    </a:ext>
                  </a:extLst>
                </a:gridCol>
                <a:gridCol w="176387">
                  <a:extLst>
                    <a:ext uri="{9D8B030D-6E8A-4147-A177-3AD203B41FA5}">
                      <a16:colId xmlns:a16="http://schemas.microsoft.com/office/drawing/2014/main" val="2233640693"/>
                    </a:ext>
                  </a:extLst>
                </a:gridCol>
                <a:gridCol w="176387">
                  <a:extLst>
                    <a:ext uri="{9D8B030D-6E8A-4147-A177-3AD203B41FA5}">
                      <a16:colId xmlns:a16="http://schemas.microsoft.com/office/drawing/2014/main" val="1172020501"/>
                    </a:ext>
                  </a:extLst>
                </a:gridCol>
                <a:gridCol w="176387">
                  <a:extLst>
                    <a:ext uri="{9D8B030D-6E8A-4147-A177-3AD203B41FA5}">
                      <a16:colId xmlns:a16="http://schemas.microsoft.com/office/drawing/2014/main" val="1260919111"/>
                    </a:ext>
                  </a:extLst>
                </a:gridCol>
                <a:gridCol w="176387">
                  <a:extLst>
                    <a:ext uri="{9D8B030D-6E8A-4147-A177-3AD203B41FA5}">
                      <a16:colId xmlns:a16="http://schemas.microsoft.com/office/drawing/2014/main" val="678581200"/>
                    </a:ext>
                  </a:extLst>
                </a:gridCol>
                <a:gridCol w="176387">
                  <a:extLst>
                    <a:ext uri="{9D8B030D-6E8A-4147-A177-3AD203B41FA5}">
                      <a16:colId xmlns:a16="http://schemas.microsoft.com/office/drawing/2014/main" val="1516989760"/>
                    </a:ext>
                  </a:extLst>
                </a:gridCol>
                <a:gridCol w="176387">
                  <a:extLst>
                    <a:ext uri="{9D8B030D-6E8A-4147-A177-3AD203B41FA5}">
                      <a16:colId xmlns:a16="http://schemas.microsoft.com/office/drawing/2014/main" val="2996049006"/>
                    </a:ext>
                  </a:extLst>
                </a:gridCol>
                <a:gridCol w="176387">
                  <a:extLst>
                    <a:ext uri="{9D8B030D-6E8A-4147-A177-3AD203B41FA5}">
                      <a16:colId xmlns:a16="http://schemas.microsoft.com/office/drawing/2014/main" val="846319923"/>
                    </a:ext>
                  </a:extLst>
                </a:gridCol>
                <a:gridCol w="176387">
                  <a:extLst>
                    <a:ext uri="{9D8B030D-6E8A-4147-A177-3AD203B41FA5}">
                      <a16:colId xmlns:a16="http://schemas.microsoft.com/office/drawing/2014/main" val="2623138656"/>
                    </a:ext>
                  </a:extLst>
                </a:gridCol>
                <a:gridCol w="176387">
                  <a:extLst>
                    <a:ext uri="{9D8B030D-6E8A-4147-A177-3AD203B41FA5}">
                      <a16:colId xmlns:a16="http://schemas.microsoft.com/office/drawing/2014/main" val="3668168129"/>
                    </a:ext>
                  </a:extLst>
                </a:gridCol>
                <a:gridCol w="176387">
                  <a:extLst>
                    <a:ext uri="{9D8B030D-6E8A-4147-A177-3AD203B41FA5}">
                      <a16:colId xmlns:a16="http://schemas.microsoft.com/office/drawing/2014/main" val="4216420810"/>
                    </a:ext>
                  </a:extLst>
                </a:gridCol>
                <a:gridCol w="176387">
                  <a:extLst>
                    <a:ext uri="{9D8B030D-6E8A-4147-A177-3AD203B41FA5}">
                      <a16:colId xmlns:a16="http://schemas.microsoft.com/office/drawing/2014/main" val="3126635456"/>
                    </a:ext>
                  </a:extLst>
                </a:gridCol>
                <a:gridCol w="176387">
                  <a:extLst>
                    <a:ext uri="{9D8B030D-6E8A-4147-A177-3AD203B41FA5}">
                      <a16:colId xmlns:a16="http://schemas.microsoft.com/office/drawing/2014/main" val="2095170998"/>
                    </a:ext>
                  </a:extLst>
                </a:gridCol>
                <a:gridCol w="176387">
                  <a:extLst>
                    <a:ext uri="{9D8B030D-6E8A-4147-A177-3AD203B41FA5}">
                      <a16:colId xmlns:a16="http://schemas.microsoft.com/office/drawing/2014/main" val="2638381163"/>
                    </a:ext>
                  </a:extLst>
                </a:gridCol>
                <a:gridCol w="176387">
                  <a:extLst>
                    <a:ext uri="{9D8B030D-6E8A-4147-A177-3AD203B41FA5}">
                      <a16:colId xmlns:a16="http://schemas.microsoft.com/office/drawing/2014/main" val="2493481529"/>
                    </a:ext>
                  </a:extLst>
                </a:gridCol>
                <a:gridCol w="176387">
                  <a:extLst>
                    <a:ext uri="{9D8B030D-6E8A-4147-A177-3AD203B41FA5}">
                      <a16:colId xmlns:a16="http://schemas.microsoft.com/office/drawing/2014/main" val="3107864643"/>
                    </a:ext>
                  </a:extLst>
                </a:gridCol>
                <a:gridCol w="176387">
                  <a:extLst>
                    <a:ext uri="{9D8B030D-6E8A-4147-A177-3AD203B41FA5}">
                      <a16:colId xmlns:a16="http://schemas.microsoft.com/office/drawing/2014/main" val="2908946899"/>
                    </a:ext>
                  </a:extLst>
                </a:gridCol>
                <a:gridCol w="176387">
                  <a:extLst>
                    <a:ext uri="{9D8B030D-6E8A-4147-A177-3AD203B41FA5}">
                      <a16:colId xmlns:a16="http://schemas.microsoft.com/office/drawing/2014/main" val="960221034"/>
                    </a:ext>
                  </a:extLst>
                </a:gridCol>
                <a:gridCol w="176387">
                  <a:extLst>
                    <a:ext uri="{9D8B030D-6E8A-4147-A177-3AD203B41FA5}">
                      <a16:colId xmlns:a16="http://schemas.microsoft.com/office/drawing/2014/main" val="611495024"/>
                    </a:ext>
                  </a:extLst>
                </a:gridCol>
                <a:gridCol w="176387">
                  <a:extLst>
                    <a:ext uri="{9D8B030D-6E8A-4147-A177-3AD203B41FA5}">
                      <a16:colId xmlns:a16="http://schemas.microsoft.com/office/drawing/2014/main" val="462345760"/>
                    </a:ext>
                  </a:extLst>
                </a:gridCol>
                <a:gridCol w="176387">
                  <a:extLst>
                    <a:ext uri="{9D8B030D-6E8A-4147-A177-3AD203B41FA5}">
                      <a16:colId xmlns:a16="http://schemas.microsoft.com/office/drawing/2014/main" val="1319172235"/>
                    </a:ext>
                  </a:extLst>
                </a:gridCol>
                <a:gridCol w="176387">
                  <a:extLst>
                    <a:ext uri="{9D8B030D-6E8A-4147-A177-3AD203B41FA5}">
                      <a16:colId xmlns:a16="http://schemas.microsoft.com/office/drawing/2014/main" val="2496950918"/>
                    </a:ext>
                  </a:extLst>
                </a:gridCol>
                <a:gridCol w="176387">
                  <a:extLst>
                    <a:ext uri="{9D8B030D-6E8A-4147-A177-3AD203B41FA5}">
                      <a16:colId xmlns:a16="http://schemas.microsoft.com/office/drawing/2014/main" val="56689391"/>
                    </a:ext>
                  </a:extLst>
                </a:gridCol>
                <a:gridCol w="176387">
                  <a:extLst>
                    <a:ext uri="{9D8B030D-6E8A-4147-A177-3AD203B41FA5}">
                      <a16:colId xmlns:a16="http://schemas.microsoft.com/office/drawing/2014/main" val="1218376876"/>
                    </a:ext>
                  </a:extLst>
                </a:gridCol>
                <a:gridCol w="176387">
                  <a:extLst>
                    <a:ext uri="{9D8B030D-6E8A-4147-A177-3AD203B41FA5}">
                      <a16:colId xmlns:a16="http://schemas.microsoft.com/office/drawing/2014/main" val="2764632162"/>
                    </a:ext>
                  </a:extLst>
                </a:gridCol>
                <a:gridCol w="176387">
                  <a:extLst>
                    <a:ext uri="{9D8B030D-6E8A-4147-A177-3AD203B41FA5}">
                      <a16:colId xmlns:a16="http://schemas.microsoft.com/office/drawing/2014/main" val="3907656976"/>
                    </a:ext>
                  </a:extLst>
                </a:gridCol>
                <a:gridCol w="176387">
                  <a:extLst>
                    <a:ext uri="{9D8B030D-6E8A-4147-A177-3AD203B41FA5}">
                      <a16:colId xmlns:a16="http://schemas.microsoft.com/office/drawing/2014/main" val="254143488"/>
                    </a:ext>
                  </a:extLst>
                </a:gridCol>
                <a:gridCol w="176387">
                  <a:extLst>
                    <a:ext uri="{9D8B030D-6E8A-4147-A177-3AD203B41FA5}">
                      <a16:colId xmlns:a16="http://schemas.microsoft.com/office/drawing/2014/main" val="1187122536"/>
                    </a:ext>
                  </a:extLst>
                </a:gridCol>
                <a:gridCol w="176387">
                  <a:extLst>
                    <a:ext uri="{9D8B030D-6E8A-4147-A177-3AD203B41FA5}">
                      <a16:colId xmlns:a16="http://schemas.microsoft.com/office/drawing/2014/main" val="579979857"/>
                    </a:ext>
                  </a:extLst>
                </a:gridCol>
                <a:gridCol w="176387">
                  <a:extLst>
                    <a:ext uri="{9D8B030D-6E8A-4147-A177-3AD203B41FA5}">
                      <a16:colId xmlns:a16="http://schemas.microsoft.com/office/drawing/2014/main" val="1610799805"/>
                    </a:ext>
                  </a:extLst>
                </a:gridCol>
                <a:gridCol w="176387">
                  <a:extLst>
                    <a:ext uri="{9D8B030D-6E8A-4147-A177-3AD203B41FA5}">
                      <a16:colId xmlns:a16="http://schemas.microsoft.com/office/drawing/2014/main" val="967043040"/>
                    </a:ext>
                  </a:extLst>
                </a:gridCol>
                <a:gridCol w="176387">
                  <a:extLst>
                    <a:ext uri="{9D8B030D-6E8A-4147-A177-3AD203B41FA5}">
                      <a16:colId xmlns:a16="http://schemas.microsoft.com/office/drawing/2014/main" val="1230170387"/>
                    </a:ext>
                  </a:extLst>
                </a:gridCol>
                <a:gridCol w="176387">
                  <a:extLst>
                    <a:ext uri="{9D8B030D-6E8A-4147-A177-3AD203B41FA5}">
                      <a16:colId xmlns:a16="http://schemas.microsoft.com/office/drawing/2014/main" val="293058560"/>
                    </a:ext>
                  </a:extLst>
                </a:gridCol>
                <a:gridCol w="176387">
                  <a:extLst>
                    <a:ext uri="{9D8B030D-6E8A-4147-A177-3AD203B41FA5}">
                      <a16:colId xmlns:a16="http://schemas.microsoft.com/office/drawing/2014/main" val="3075694040"/>
                    </a:ext>
                  </a:extLst>
                </a:gridCol>
                <a:gridCol w="176387">
                  <a:extLst>
                    <a:ext uri="{9D8B030D-6E8A-4147-A177-3AD203B41FA5}">
                      <a16:colId xmlns:a16="http://schemas.microsoft.com/office/drawing/2014/main" val="882140991"/>
                    </a:ext>
                  </a:extLst>
                </a:gridCol>
              </a:tblGrid>
              <a:tr h="365760">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4</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4</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6</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35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119</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170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57</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129</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86</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53</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26</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26</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78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60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19</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61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7</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51</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62</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48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118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392</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295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183</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38</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4</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16</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47</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52</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50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25</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30</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33</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26</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23</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14</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13</a:t>
                      </a:r>
                    </a:p>
                  </a:txBody>
                  <a:tcPr marL="2650" marR="2650" marT="2650" marB="0" anchor="ctr">
                    <a:lnL>
                      <a:noFill/>
                    </a:lnL>
                    <a:lnR>
                      <a:noFill/>
                    </a:lnR>
                    <a:lnT>
                      <a:noFill/>
                    </a:lnT>
                    <a:lnB>
                      <a:noFill/>
                    </a:lnB>
                  </a:tcPr>
                </a:tc>
                <a:tc>
                  <a:txBody>
                    <a:bodyPr/>
                    <a:lstStyle/>
                    <a:p>
                      <a:pPr algn="ctr" fontAlgn="ctr"/>
                      <a:r>
                        <a:rPr lang="cs-CZ" sz="800" b="1" i="1" u="none" strike="noStrike">
                          <a:solidFill>
                            <a:srgbClr val="000000"/>
                          </a:solidFill>
                          <a:effectLst/>
                          <a:latin typeface="Calibri" panose="020F0502020204030204" pitchFamily="34" charset="0"/>
                        </a:rPr>
                        <a:t>16</a:t>
                      </a:r>
                    </a:p>
                  </a:txBody>
                  <a:tcPr marL="2650" marR="2650" marT="2650" marB="0" anchor="ctr">
                    <a:lnL>
                      <a:noFill/>
                    </a:lnL>
                    <a:lnR>
                      <a:noFill/>
                    </a:lnR>
                    <a:lnT>
                      <a:noFill/>
                    </a:lnT>
                    <a:lnB>
                      <a:noFill/>
                    </a:lnB>
                  </a:tcPr>
                </a:tc>
                <a:extLst>
                  <a:ext uri="{0D108BD9-81ED-4DB2-BD59-A6C34878D82A}">
                    <a16:rowId xmlns:a16="http://schemas.microsoft.com/office/drawing/2014/main" val="1879974900"/>
                  </a:ext>
                </a:extLst>
              </a:tr>
              <a:tr h="365760">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2,0</a:t>
                      </a:r>
                    </a:p>
                  </a:txBody>
                  <a:tcPr marL="2650" marR="2650" marT="2650" marB="0" anchor="ctr">
                    <a:lnL>
                      <a:noFill/>
                    </a:lnL>
                    <a:lnR>
                      <a:noFill/>
                    </a:lnR>
                    <a:lnT>
                      <a:noFill/>
                    </a:lnT>
                    <a:lnB>
                      <a:noFill/>
                    </a:lnB>
                    <a:solidFill>
                      <a:srgbClr val="FCE8EB"/>
                    </a:solidFill>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2,0</a:t>
                      </a:r>
                    </a:p>
                  </a:txBody>
                  <a:tcPr marL="2650" marR="2650" marT="2650" marB="0" anchor="ctr">
                    <a:lnL>
                      <a:noFill/>
                    </a:lnL>
                    <a:lnR>
                      <a:noFill/>
                    </a:lnR>
                    <a:lnT>
                      <a:noFill/>
                    </a:lnT>
                    <a:lnB>
                      <a:noFill/>
                    </a:lnB>
                    <a:solidFill>
                      <a:srgbClr val="FCE8EB"/>
                    </a:solidFill>
                  </a:tcPr>
                </a:tc>
                <a:tc>
                  <a:txBody>
                    <a:bodyPr/>
                    <a:lstStyle/>
                    <a:p>
                      <a:pPr algn="ctr" fontAlgn="ctr"/>
                      <a:r>
                        <a:rPr lang="cs-CZ" sz="800" b="0" i="0" u="none" strike="noStrike">
                          <a:solidFill>
                            <a:srgbClr val="000000"/>
                          </a:solidFill>
                          <a:effectLst/>
                          <a:latin typeface="Calibri" panose="020F0502020204030204" pitchFamily="34" charset="0"/>
                        </a:rPr>
                        <a:t>8,0</a:t>
                      </a:r>
                    </a:p>
                  </a:txBody>
                  <a:tcPr marL="2650" marR="2650" marT="2650" marB="0" anchor="ctr">
                    <a:lnL>
                      <a:noFill/>
                    </a:lnL>
                    <a:lnR>
                      <a:noFill/>
                    </a:lnR>
                    <a:lnT>
                      <a:noFill/>
                    </a:lnT>
                    <a:lnB>
                      <a:noFill/>
                    </a:lnB>
                    <a:solidFill>
                      <a:srgbClr val="F96B6D"/>
                    </a:solidFill>
                  </a:tcPr>
                </a:tc>
                <a:tc>
                  <a:txBody>
                    <a:bodyPr/>
                    <a:lstStyle/>
                    <a:p>
                      <a:pPr algn="ctr" fontAlgn="ctr"/>
                      <a:r>
                        <a:rPr lang="cs-CZ" sz="800" b="0" i="0" u="none" strike="noStrike">
                          <a:solidFill>
                            <a:srgbClr val="000000"/>
                          </a:solidFill>
                          <a:effectLst/>
                          <a:latin typeface="Calibri" panose="020F0502020204030204" pitchFamily="34" charset="0"/>
                        </a:rPr>
                        <a:t>3,0</a:t>
                      </a:r>
                    </a:p>
                  </a:txBody>
                  <a:tcPr marL="2650" marR="2650" marT="2650" marB="0" anchor="ctr">
                    <a:lnL>
                      <a:noFill/>
                    </a:lnL>
                    <a:lnR>
                      <a:noFill/>
                    </a:lnR>
                    <a:lnT>
                      <a:noFill/>
                    </a:lnT>
                    <a:lnB>
                      <a:noFill/>
                    </a:lnB>
                    <a:solidFill>
                      <a:srgbClr val="FBD3D6"/>
                    </a:solidFill>
                  </a:tcPr>
                </a:tc>
                <a:tc>
                  <a:txBody>
                    <a:bodyPr/>
                    <a:lstStyle/>
                    <a:p>
                      <a:pPr algn="ctr" fontAlgn="ctr"/>
                      <a:r>
                        <a:rPr lang="cs-CZ" sz="800" b="0" i="0" u="none" strike="noStrike">
                          <a:solidFill>
                            <a:srgbClr val="000000"/>
                          </a:solidFill>
                          <a:effectLst/>
                          <a:latin typeface="Calibri" panose="020F0502020204030204" pitchFamily="34" charset="0"/>
                        </a:rPr>
                        <a:t>6,5</a:t>
                      </a:r>
                    </a:p>
                  </a:txBody>
                  <a:tcPr marL="2650" marR="2650" marT="2650" marB="0" anchor="ctr">
                    <a:lnL>
                      <a:noFill/>
                    </a:lnL>
                    <a:lnR>
                      <a:noFill/>
                    </a:lnR>
                    <a:lnT>
                      <a:noFill/>
                    </a:lnT>
                    <a:lnB>
                      <a:noFill/>
                    </a:lnB>
                    <a:solidFill>
                      <a:srgbClr val="F98A8C"/>
                    </a:solidFill>
                  </a:tcPr>
                </a:tc>
                <a:tc>
                  <a:txBody>
                    <a:bodyPr/>
                    <a:lstStyle/>
                    <a:p>
                      <a:pPr algn="ctr" fontAlgn="ctr"/>
                      <a:r>
                        <a:rPr lang="cs-CZ" sz="800" b="0" i="0" u="none" strike="noStrike">
                          <a:solidFill>
                            <a:srgbClr val="000000"/>
                          </a:solidFill>
                          <a:effectLst/>
                          <a:latin typeface="Calibri" panose="020F0502020204030204" pitchFamily="34" charset="0"/>
                        </a:rPr>
                        <a:t>1,0</a:t>
                      </a:r>
                    </a:p>
                  </a:txBody>
                  <a:tcPr marL="2650" marR="2650" marT="2650" marB="0" anchor="ctr">
                    <a:lnL>
                      <a:noFill/>
                    </a:lnL>
                    <a:lnR>
                      <a:noFill/>
                    </a:lnR>
                    <a:lnT>
                      <a:noFill/>
                    </a:lnT>
                    <a:lnB>
                      <a:noFill/>
                    </a:lnB>
                    <a:solidFill>
                      <a:srgbClr val="FCFCFF"/>
                    </a:solidFill>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a:t>
                      </a:r>
                    </a:p>
                  </a:txBody>
                  <a:tcPr marL="2650" marR="2650" marT="2650" marB="0" anchor="ctr">
                    <a:lnL>
                      <a:noFill/>
                    </a:lnL>
                    <a:lnR>
                      <a:noFill/>
                    </a:lnR>
                    <a:lnT>
                      <a:noFill/>
                    </a:lnT>
                    <a:lnB>
                      <a:noFill/>
                    </a:lnB>
                    <a:solidFill>
                      <a:srgbClr val="FCFCFF"/>
                    </a:solidFill>
                  </a:tcPr>
                </a:tc>
                <a:tc>
                  <a:txBody>
                    <a:bodyPr/>
                    <a:lstStyle/>
                    <a:p>
                      <a:pPr algn="ctr" fontAlgn="ctr"/>
                      <a:r>
                        <a:rPr lang="cs-CZ" sz="800" b="0" i="0" u="none" strike="noStrike">
                          <a:solidFill>
                            <a:srgbClr val="000000"/>
                          </a:solidFill>
                          <a:effectLst/>
                          <a:latin typeface="Calibri" panose="020F0502020204030204" pitchFamily="34" charset="0"/>
                        </a:rPr>
                        <a:t>1,0</a:t>
                      </a:r>
                    </a:p>
                  </a:txBody>
                  <a:tcPr marL="2650" marR="2650" marT="2650" marB="0" anchor="ctr">
                    <a:lnL>
                      <a:noFill/>
                    </a:lnL>
                    <a:lnR>
                      <a:noFill/>
                    </a:lnR>
                    <a:lnT>
                      <a:noFill/>
                    </a:lnT>
                    <a:lnB>
                      <a:noFill/>
                    </a:lnB>
                    <a:solidFill>
                      <a:srgbClr val="FCFCFF"/>
                    </a:solidFill>
                  </a:tcPr>
                </a:tc>
                <a:tc>
                  <a:txBody>
                    <a:bodyPr/>
                    <a:lstStyle/>
                    <a:p>
                      <a:pPr algn="ctr" fontAlgn="ctr"/>
                      <a:r>
                        <a:rPr lang="cs-CZ" sz="800" b="0" i="0" u="none" strike="noStrike">
                          <a:solidFill>
                            <a:srgbClr val="000000"/>
                          </a:solidFill>
                          <a:effectLst/>
                          <a:latin typeface="Calibri" panose="020F0502020204030204" pitchFamily="34" charset="0"/>
                        </a:rPr>
                        <a:t>-</a:t>
                      </a:r>
                    </a:p>
                  </a:txBody>
                  <a:tcPr marL="2650" marR="2650" marT="2650" marB="0" anchor="ctr">
                    <a:lnL>
                      <a:noFill/>
                    </a:lnL>
                    <a:lnR>
                      <a:noFill/>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3,2</a:t>
                      </a:r>
                    </a:p>
                  </a:txBody>
                  <a:tcPr marL="2650" marR="2650" marT="2650" marB="0" anchor="ctr">
                    <a:lnL>
                      <a:noFill/>
                    </a:lnL>
                    <a:lnR>
                      <a:noFill/>
                    </a:lnR>
                    <a:lnT>
                      <a:noFill/>
                    </a:lnT>
                    <a:lnB>
                      <a:noFill/>
                    </a:lnB>
                    <a:solidFill>
                      <a:srgbClr val="FBCFD2"/>
                    </a:solidFill>
                  </a:tcPr>
                </a:tc>
                <a:tc>
                  <a:txBody>
                    <a:bodyPr/>
                    <a:lstStyle/>
                    <a:p>
                      <a:pPr algn="ctr" fontAlgn="ctr"/>
                      <a:r>
                        <a:rPr lang="cs-CZ" sz="800" b="0" i="0" u="none" strike="noStrike">
                          <a:solidFill>
                            <a:srgbClr val="000000"/>
                          </a:solidFill>
                          <a:effectLst/>
                          <a:latin typeface="Calibri" panose="020F0502020204030204" pitchFamily="34" charset="0"/>
                        </a:rPr>
                        <a:t>3,9</a:t>
                      </a:r>
                    </a:p>
                  </a:txBody>
                  <a:tcPr marL="2650" marR="2650" marT="2650" marB="0" anchor="ctr">
                    <a:lnL>
                      <a:noFill/>
                    </a:lnL>
                    <a:lnR>
                      <a:noFill/>
                    </a:lnR>
                    <a:lnT>
                      <a:noFill/>
                    </a:lnT>
                    <a:lnB>
                      <a:noFill/>
                    </a:lnB>
                    <a:solidFill>
                      <a:srgbClr val="FBC1C4"/>
                    </a:solidFill>
                  </a:tcPr>
                </a:tc>
                <a:tc>
                  <a:txBody>
                    <a:bodyPr/>
                    <a:lstStyle/>
                    <a:p>
                      <a:pPr algn="ctr" fontAlgn="ctr"/>
                      <a:r>
                        <a:rPr lang="cs-CZ" sz="800" b="0" i="0" u="none" strike="noStrike">
                          <a:solidFill>
                            <a:srgbClr val="000000"/>
                          </a:solidFill>
                          <a:effectLst/>
                          <a:latin typeface="Calibri" panose="020F0502020204030204" pitchFamily="34" charset="0"/>
                        </a:rPr>
                        <a:t>6,7</a:t>
                      </a:r>
                    </a:p>
                  </a:txBody>
                  <a:tcPr marL="2650" marR="2650" marT="2650" marB="0" anchor="ctr">
                    <a:lnL>
                      <a:noFill/>
                    </a:lnL>
                    <a:lnR>
                      <a:noFill/>
                    </a:lnR>
                    <a:lnT>
                      <a:noFill/>
                    </a:lnT>
                    <a:lnB>
                      <a:noFill/>
                    </a:lnB>
                    <a:solidFill>
                      <a:srgbClr val="F98587"/>
                    </a:solidFill>
                  </a:tcPr>
                </a:tc>
                <a:tc>
                  <a:txBody>
                    <a:bodyPr/>
                    <a:lstStyle/>
                    <a:p>
                      <a:pPr algn="ctr" fontAlgn="ctr"/>
                      <a:r>
                        <a:rPr lang="cs-CZ" sz="800" b="0" i="0" u="none" strike="noStrike">
                          <a:solidFill>
                            <a:srgbClr val="000000"/>
                          </a:solidFill>
                          <a:effectLst/>
                          <a:latin typeface="Calibri" panose="020F0502020204030204" pitchFamily="34" charset="0"/>
                        </a:rPr>
                        <a:t>4,2</a:t>
                      </a:r>
                    </a:p>
                  </a:txBody>
                  <a:tcPr marL="2650" marR="2650" marT="2650" marB="0" anchor="ctr">
                    <a:lnL>
                      <a:noFill/>
                    </a:lnL>
                    <a:lnR>
                      <a:noFill/>
                    </a:lnR>
                    <a:lnT>
                      <a:noFill/>
                    </a:lnT>
                    <a:lnB>
                      <a:noFill/>
                    </a:lnB>
                    <a:solidFill>
                      <a:srgbClr val="FBBABD"/>
                    </a:solidFill>
                  </a:tcPr>
                </a:tc>
                <a:tc>
                  <a:txBody>
                    <a:bodyPr/>
                    <a:lstStyle/>
                    <a:p>
                      <a:pPr algn="ctr" fontAlgn="ctr"/>
                      <a:r>
                        <a:rPr lang="cs-CZ" sz="800" b="0" i="0" u="none" strike="noStrike">
                          <a:solidFill>
                            <a:srgbClr val="000000"/>
                          </a:solidFill>
                          <a:effectLst/>
                          <a:latin typeface="Calibri" panose="020F0502020204030204" pitchFamily="34" charset="0"/>
                        </a:rPr>
                        <a:t>6,3</a:t>
                      </a:r>
                    </a:p>
                  </a:txBody>
                  <a:tcPr marL="2650" marR="2650" marT="2650" marB="0" anchor="ctr">
                    <a:lnL>
                      <a:noFill/>
                    </a:lnL>
                    <a:lnR>
                      <a:noFill/>
                    </a:lnR>
                    <a:lnT>
                      <a:noFill/>
                    </a:lnT>
                    <a:lnB>
                      <a:noFill/>
                    </a:lnB>
                    <a:solidFill>
                      <a:srgbClr val="FA8F91"/>
                    </a:solidFill>
                  </a:tcPr>
                </a:tc>
                <a:tc>
                  <a:txBody>
                    <a:bodyPr/>
                    <a:lstStyle/>
                    <a:p>
                      <a:pPr algn="ctr" fontAlgn="ctr"/>
                      <a:r>
                        <a:rPr lang="cs-CZ" sz="800" b="0" i="0" u="none" strike="noStrike">
                          <a:solidFill>
                            <a:srgbClr val="000000"/>
                          </a:solidFill>
                          <a:effectLst/>
                          <a:latin typeface="Calibri" panose="020F0502020204030204" pitchFamily="34" charset="0"/>
                        </a:rPr>
                        <a:t>7,2</a:t>
                      </a:r>
                    </a:p>
                  </a:txBody>
                  <a:tcPr marL="2650" marR="2650" marT="2650" marB="0" anchor="ctr">
                    <a:lnL>
                      <a:noFill/>
                    </a:lnL>
                    <a:lnR>
                      <a:noFill/>
                    </a:lnR>
                    <a:lnT>
                      <a:noFill/>
                    </a:lnT>
                    <a:lnB>
                      <a:noFill/>
                    </a:lnB>
                    <a:solidFill>
                      <a:srgbClr val="F97B7D"/>
                    </a:solidFill>
                  </a:tcPr>
                </a:tc>
                <a:tc>
                  <a:txBody>
                    <a:bodyPr/>
                    <a:lstStyle/>
                    <a:p>
                      <a:pPr algn="ctr" fontAlgn="ctr"/>
                      <a:r>
                        <a:rPr lang="cs-CZ" sz="800" b="0" i="0" u="none" strike="noStrike">
                          <a:solidFill>
                            <a:srgbClr val="000000"/>
                          </a:solidFill>
                          <a:effectLst/>
                          <a:latin typeface="Calibri" panose="020F0502020204030204" pitchFamily="34" charset="0"/>
                        </a:rPr>
                        <a:t>3,3</a:t>
                      </a:r>
                    </a:p>
                  </a:txBody>
                  <a:tcPr marL="2650" marR="2650" marT="2650" marB="0" anchor="ctr">
                    <a:lnL>
                      <a:noFill/>
                    </a:lnL>
                    <a:lnR>
                      <a:noFill/>
                    </a:lnR>
                    <a:lnT>
                      <a:noFill/>
                    </a:lnT>
                    <a:lnB>
                      <a:noFill/>
                    </a:lnB>
                    <a:solidFill>
                      <a:srgbClr val="FBCDD0"/>
                    </a:solidFill>
                  </a:tcPr>
                </a:tc>
                <a:tc>
                  <a:txBody>
                    <a:bodyPr/>
                    <a:lstStyle/>
                    <a:p>
                      <a:pPr algn="ctr" fontAlgn="ctr"/>
                      <a:r>
                        <a:rPr lang="cs-CZ" sz="800" b="0" i="0" u="none" strike="noStrike">
                          <a:solidFill>
                            <a:srgbClr val="000000"/>
                          </a:solidFill>
                          <a:effectLst/>
                          <a:latin typeface="Calibri" panose="020F0502020204030204" pitchFamily="34" charset="0"/>
                        </a:rPr>
                        <a:t>6,7</a:t>
                      </a:r>
                    </a:p>
                  </a:txBody>
                  <a:tcPr marL="2650" marR="2650" marT="2650" marB="0" anchor="ctr">
                    <a:lnL>
                      <a:noFill/>
                    </a:lnL>
                    <a:lnR>
                      <a:noFill/>
                    </a:lnR>
                    <a:lnT>
                      <a:noFill/>
                    </a:lnT>
                    <a:lnB>
                      <a:noFill/>
                    </a:lnB>
                    <a:solidFill>
                      <a:srgbClr val="F98689"/>
                    </a:solidFill>
                  </a:tcPr>
                </a:tc>
                <a:tc>
                  <a:txBody>
                    <a:bodyPr/>
                    <a:lstStyle/>
                    <a:p>
                      <a:pPr algn="ctr" fontAlgn="ctr"/>
                      <a:r>
                        <a:rPr lang="cs-CZ" sz="800" b="0" i="0" u="none" strike="noStrike">
                          <a:solidFill>
                            <a:srgbClr val="000000"/>
                          </a:solidFill>
                          <a:effectLst/>
                          <a:latin typeface="Calibri" panose="020F0502020204030204" pitchFamily="34" charset="0"/>
                        </a:rPr>
                        <a:t>4,1</a:t>
                      </a:r>
                    </a:p>
                  </a:txBody>
                  <a:tcPr marL="2650" marR="2650" marT="2650" marB="0" anchor="ctr">
                    <a:lnL>
                      <a:noFill/>
                    </a:lnL>
                    <a:lnR>
                      <a:noFill/>
                    </a:lnR>
                    <a:lnT>
                      <a:noFill/>
                    </a:lnT>
                    <a:lnB>
                      <a:noFill/>
                    </a:lnB>
                    <a:solidFill>
                      <a:srgbClr val="FBBCBF"/>
                    </a:solidFill>
                  </a:tcPr>
                </a:tc>
                <a:tc>
                  <a:txBody>
                    <a:bodyPr/>
                    <a:lstStyle/>
                    <a:p>
                      <a:pPr algn="ctr" fontAlgn="ctr"/>
                      <a:r>
                        <a:rPr lang="cs-CZ" sz="800" b="0" i="0" u="none" strike="noStrike">
                          <a:solidFill>
                            <a:srgbClr val="000000"/>
                          </a:solidFill>
                          <a:effectLst/>
                          <a:latin typeface="Calibri" panose="020F0502020204030204" pitchFamily="34" charset="0"/>
                        </a:rPr>
                        <a:t>5,0</a:t>
                      </a:r>
                    </a:p>
                  </a:txBody>
                  <a:tcPr marL="2650" marR="2650" marT="2650" marB="0" anchor="ctr">
                    <a:lnL>
                      <a:noFill/>
                    </a:lnL>
                    <a:lnR>
                      <a:noFill/>
                    </a:lnR>
                    <a:lnT>
                      <a:noFill/>
                    </a:lnT>
                    <a:lnB>
                      <a:noFill/>
                    </a:lnB>
                    <a:solidFill>
                      <a:srgbClr val="FAAAAC"/>
                    </a:solidFill>
                  </a:tcPr>
                </a:tc>
                <a:tc>
                  <a:txBody>
                    <a:bodyPr/>
                    <a:lstStyle/>
                    <a:p>
                      <a:pPr algn="ctr" fontAlgn="ctr"/>
                      <a:r>
                        <a:rPr lang="cs-CZ" sz="800" b="0" i="0" u="none" strike="noStrike">
                          <a:solidFill>
                            <a:srgbClr val="000000"/>
                          </a:solidFill>
                          <a:effectLst/>
                          <a:latin typeface="Calibri" panose="020F0502020204030204" pitchFamily="34" charset="0"/>
                        </a:rPr>
                        <a:t>3,7</a:t>
                      </a:r>
                    </a:p>
                  </a:txBody>
                  <a:tcPr marL="2650" marR="2650" marT="2650" marB="0" anchor="ctr">
                    <a:lnL>
                      <a:noFill/>
                    </a:lnL>
                    <a:lnR>
                      <a:noFill/>
                    </a:lnR>
                    <a:lnT>
                      <a:noFill/>
                    </a:lnT>
                    <a:lnB>
                      <a:noFill/>
                    </a:lnB>
                    <a:solidFill>
                      <a:srgbClr val="FBC4C6"/>
                    </a:solidFill>
                  </a:tcPr>
                </a:tc>
                <a:tc>
                  <a:txBody>
                    <a:bodyPr/>
                    <a:lstStyle/>
                    <a:p>
                      <a:pPr algn="ctr" fontAlgn="ctr"/>
                      <a:r>
                        <a:rPr lang="cs-CZ" sz="800" b="0" i="0" u="none" strike="noStrike">
                          <a:solidFill>
                            <a:srgbClr val="000000"/>
                          </a:solidFill>
                          <a:effectLst/>
                          <a:latin typeface="Calibri" panose="020F0502020204030204" pitchFamily="34" charset="0"/>
                        </a:rPr>
                        <a:t>3,1</a:t>
                      </a:r>
                    </a:p>
                  </a:txBody>
                  <a:tcPr marL="2650" marR="2650" marT="2650" marB="0" anchor="ctr">
                    <a:lnL>
                      <a:noFill/>
                    </a:lnL>
                    <a:lnR>
                      <a:noFill/>
                    </a:lnR>
                    <a:lnT>
                      <a:noFill/>
                    </a:lnT>
                    <a:lnB>
                      <a:noFill/>
                    </a:lnB>
                    <a:solidFill>
                      <a:srgbClr val="FBD0D3"/>
                    </a:solidFill>
                  </a:tcPr>
                </a:tc>
                <a:tc>
                  <a:txBody>
                    <a:bodyPr/>
                    <a:lstStyle/>
                    <a:p>
                      <a:pPr algn="ctr" fontAlgn="ctr"/>
                      <a:r>
                        <a:rPr lang="cs-CZ" sz="800" b="0" i="0" u="none" strike="noStrike">
                          <a:solidFill>
                            <a:srgbClr val="000000"/>
                          </a:solidFill>
                          <a:effectLst/>
                          <a:latin typeface="Calibri" panose="020F0502020204030204" pitchFamily="34" charset="0"/>
                        </a:rPr>
                        <a:t>8,1</a:t>
                      </a:r>
                    </a:p>
                  </a:txBody>
                  <a:tcPr marL="2650" marR="2650" marT="2650" marB="0" anchor="ctr">
                    <a:lnL>
                      <a:noFill/>
                    </a:lnL>
                    <a:lnR>
                      <a:noFill/>
                    </a:lnR>
                    <a:lnT>
                      <a:noFill/>
                    </a:lnT>
                    <a:lnB>
                      <a:noFill/>
                    </a:lnB>
                    <a:solidFill>
                      <a:srgbClr val="F8696B"/>
                    </a:solidFill>
                  </a:tcPr>
                </a:tc>
                <a:tc>
                  <a:txBody>
                    <a:bodyPr/>
                    <a:lstStyle/>
                    <a:p>
                      <a:pPr algn="ctr" fontAlgn="ctr"/>
                      <a:r>
                        <a:rPr lang="cs-CZ" sz="800" b="0" i="0" u="none" strike="noStrike">
                          <a:solidFill>
                            <a:srgbClr val="000000"/>
                          </a:solidFill>
                          <a:effectLst/>
                          <a:latin typeface="Calibri" panose="020F0502020204030204" pitchFamily="34" charset="0"/>
                        </a:rPr>
                        <a:t>4,8</a:t>
                      </a:r>
                    </a:p>
                  </a:txBody>
                  <a:tcPr marL="2650" marR="2650" marT="2650" marB="0" anchor="ctr">
                    <a:lnL>
                      <a:noFill/>
                    </a:lnL>
                    <a:lnR>
                      <a:noFill/>
                    </a:lnR>
                    <a:lnT>
                      <a:noFill/>
                    </a:lnT>
                    <a:lnB>
                      <a:noFill/>
                    </a:lnB>
                    <a:solidFill>
                      <a:srgbClr val="FAADB0"/>
                    </a:solidFill>
                  </a:tcPr>
                </a:tc>
                <a:tc>
                  <a:txBody>
                    <a:bodyPr/>
                    <a:lstStyle/>
                    <a:p>
                      <a:pPr algn="ctr" fontAlgn="ctr"/>
                      <a:r>
                        <a:rPr lang="cs-CZ" sz="800" b="0" i="0" u="none" strike="noStrike">
                          <a:solidFill>
                            <a:srgbClr val="000000"/>
                          </a:solidFill>
                          <a:effectLst/>
                          <a:latin typeface="Calibri" panose="020F0502020204030204" pitchFamily="34" charset="0"/>
                        </a:rPr>
                        <a:t>5,3</a:t>
                      </a:r>
                    </a:p>
                  </a:txBody>
                  <a:tcPr marL="2650" marR="2650" marT="2650" marB="0" anchor="ctr">
                    <a:lnL>
                      <a:noFill/>
                    </a:lnL>
                    <a:lnR>
                      <a:noFill/>
                    </a:lnR>
                    <a:lnT>
                      <a:noFill/>
                    </a:lnT>
                    <a:lnB>
                      <a:noFill/>
                    </a:lnB>
                    <a:solidFill>
                      <a:srgbClr val="FAA4A6"/>
                    </a:solidFill>
                  </a:tcPr>
                </a:tc>
                <a:tc>
                  <a:txBody>
                    <a:bodyPr/>
                    <a:lstStyle/>
                    <a:p>
                      <a:pPr algn="ctr" fontAlgn="ctr"/>
                      <a:r>
                        <a:rPr lang="cs-CZ" sz="800" b="0" i="0" u="none" strike="noStrike">
                          <a:solidFill>
                            <a:srgbClr val="000000"/>
                          </a:solidFill>
                          <a:effectLst/>
                          <a:latin typeface="Calibri" panose="020F0502020204030204" pitchFamily="34" charset="0"/>
                        </a:rPr>
                        <a:t>6,2</a:t>
                      </a:r>
                    </a:p>
                  </a:txBody>
                  <a:tcPr marL="2650" marR="2650" marT="2650" marB="0" anchor="ctr">
                    <a:lnL>
                      <a:noFill/>
                    </a:lnL>
                    <a:lnR>
                      <a:noFill/>
                    </a:lnR>
                    <a:lnT>
                      <a:noFill/>
                    </a:lnT>
                    <a:lnB>
                      <a:noFill/>
                    </a:lnB>
                    <a:solidFill>
                      <a:srgbClr val="FA9193"/>
                    </a:solidFill>
                  </a:tcPr>
                </a:tc>
                <a:tc>
                  <a:txBody>
                    <a:bodyPr/>
                    <a:lstStyle/>
                    <a:p>
                      <a:pPr algn="ctr" fontAlgn="ctr"/>
                      <a:r>
                        <a:rPr lang="cs-CZ" sz="800" b="0" i="0" u="none" strike="noStrike">
                          <a:solidFill>
                            <a:srgbClr val="000000"/>
                          </a:solidFill>
                          <a:effectLst/>
                          <a:latin typeface="Calibri" panose="020F0502020204030204" pitchFamily="34" charset="0"/>
                        </a:rPr>
                        <a:t>5,4</a:t>
                      </a:r>
                    </a:p>
                  </a:txBody>
                  <a:tcPr marL="2650" marR="2650" marT="2650" marB="0" anchor="ctr">
                    <a:lnL>
                      <a:noFill/>
                    </a:lnL>
                    <a:lnR>
                      <a:noFill/>
                    </a:lnR>
                    <a:lnT>
                      <a:noFill/>
                    </a:lnT>
                    <a:lnB>
                      <a:noFill/>
                    </a:lnB>
                    <a:solidFill>
                      <a:srgbClr val="FAA1A4"/>
                    </a:solidFill>
                  </a:tcPr>
                </a:tc>
                <a:tc>
                  <a:txBody>
                    <a:bodyPr/>
                    <a:lstStyle/>
                    <a:p>
                      <a:pPr algn="ctr" fontAlgn="ctr"/>
                      <a:r>
                        <a:rPr lang="cs-CZ" sz="800" b="0" i="0" u="none" strike="noStrike">
                          <a:solidFill>
                            <a:srgbClr val="000000"/>
                          </a:solidFill>
                          <a:effectLst/>
                          <a:latin typeface="Calibri" panose="020F0502020204030204" pitchFamily="34" charset="0"/>
                        </a:rPr>
                        <a:t>6,5</a:t>
                      </a:r>
                    </a:p>
                  </a:txBody>
                  <a:tcPr marL="2650" marR="2650" marT="2650" marB="0" anchor="ctr">
                    <a:lnL>
                      <a:noFill/>
                    </a:lnL>
                    <a:lnR>
                      <a:noFill/>
                    </a:lnR>
                    <a:lnT>
                      <a:noFill/>
                    </a:lnT>
                    <a:lnB>
                      <a:noFill/>
                    </a:lnB>
                    <a:solidFill>
                      <a:srgbClr val="F98A8D"/>
                    </a:solidFill>
                  </a:tcPr>
                </a:tc>
                <a:tc>
                  <a:txBody>
                    <a:bodyPr/>
                    <a:lstStyle/>
                    <a:p>
                      <a:pPr algn="ctr" fontAlgn="ctr"/>
                      <a:r>
                        <a:rPr lang="cs-CZ" sz="800" b="0" i="0" u="none" strike="noStrike">
                          <a:solidFill>
                            <a:srgbClr val="000000"/>
                          </a:solidFill>
                          <a:effectLst/>
                          <a:latin typeface="Calibri" panose="020F0502020204030204" pitchFamily="34" charset="0"/>
                        </a:rPr>
                        <a:t>4,0</a:t>
                      </a:r>
                    </a:p>
                  </a:txBody>
                  <a:tcPr marL="2650" marR="2650" marT="2650" marB="0" anchor="ctr">
                    <a:lnL>
                      <a:noFill/>
                    </a:lnL>
                    <a:lnR>
                      <a:noFill/>
                    </a:lnR>
                    <a:lnT>
                      <a:noFill/>
                    </a:lnT>
                    <a:lnB>
                      <a:noFill/>
                    </a:lnB>
                    <a:solidFill>
                      <a:srgbClr val="FBBFC1"/>
                    </a:solidFill>
                  </a:tcPr>
                </a:tc>
                <a:tc>
                  <a:txBody>
                    <a:bodyPr/>
                    <a:lstStyle/>
                    <a:p>
                      <a:pPr algn="ctr" fontAlgn="ctr"/>
                      <a:r>
                        <a:rPr lang="cs-CZ" sz="800" b="0" i="0" u="none" strike="noStrike">
                          <a:solidFill>
                            <a:srgbClr val="000000"/>
                          </a:solidFill>
                          <a:effectLst/>
                          <a:latin typeface="Calibri" panose="020F0502020204030204" pitchFamily="34" charset="0"/>
                        </a:rPr>
                        <a:t>3,4</a:t>
                      </a:r>
                    </a:p>
                  </a:txBody>
                  <a:tcPr marL="2650" marR="2650" marT="2650" marB="0" anchor="ctr">
                    <a:lnL>
                      <a:noFill/>
                    </a:lnL>
                    <a:lnR>
                      <a:noFill/>
                    </a:lnR>
                    <a:lnT>
                      <a:noFill/>
                    </a:lnT>
                    <a:lnB>
                      <a:noFill/>
                    </a:lnB>
                    <a:solidFill>
                      <a:srgbClr val="FBCACD"/>
                    </a:solidFill>
                  </a:tcPr>
                </a:tc>
                <a:tc>
                  <a:txBody>
                    <a:bodyPr/>
                    <a:lstStyle/>
                    <a:p>
                      <a:pPr algn="ctr" fontAlgn="ctr"/>
                      <a:r>
                        <a:rPr lang="cs-CZ" sz="800" b="0" i="0" u="none" strike="noStrike">
                          <a:solidFill>
                            <a:srgbClr val="000000"/>
                          </a:solidFill>
                          <a:effectLst/>
                          <a:latin typeface="Calibri" panose="020F0502020204030204" pitchFamily="34" charset="0"/>
                        </a:rPr>
                        <a:t>6,6</a:t>
                      </a:r>
                    </a:p>
                  </a:txBody>
                  <a:tcPr marL="2650" marR="2650" marT="2650" marB="0" anchor="ctr">
                    <a:lnL>
                      <a:noFill/>
                    </a:lnL>
                    <a:lnR>
                      <a:noFill/>
                    </a:lnR>
                    <a:lnT>
                      <a:noFill/>
                    </a:lnT>
                    <a:lnB>
                      <a:noFill/>
                    </a:lnB>
                    <a:solidFill>
                      <a:srgbClr val="F9888A"/>
                    </a:solidFill>
                  </a:tcPr>
                </a:tc>
                <a:tc>
                  <a:txBody>
                    <a:bodyPr/>
                    <a:lstStyle/>
                    <a:p>
                      <a:pPr algn="ctr" fontAlgn="ctr"/>
                      <a:r>
                        <a:rPr lang="cs-CZ" sz="800" b="0" i="0" u="none" strike="noStrike">
                          <a:solidFill>
                            <a:srgbClr val="000000"/>
                          </a:solidFill>
                          <a:effectLst/>
                          <a:latin typeface="Calibri" panose="020F0502020204030204" pitchFamily="34" charset="0"/>
                        </a:rPr>
                        <a:t>6,1</a:t>
                      </a:r>
                    </a:p>
                  </a:txBody>
                  <a:tcPr marL="2650" marR="2650" marT="2650" marB="0" anchor="ctr">
                    <a:lnL>
                      <a:noFill/>
                    </a:lnL>
                    <a:lnR>
                      <a:noFill/>
                    </a:lnR>
                    <a:lnT>
                      <a:noFill/>
                    </a:lnT>
                    <a:lnB>
                      <a:noFill/>
                    </a:lnB>
                    <a:solidFill>
                      <a:srgbClr val="FA9395"/>
                    </a:solidFill>
                  </a:tcPr>
                </a:tc>
                <a:tc>
                  <a:txBody>
                    <a:bodyPr/>
                    <a:lstStyle/>
                    <a:p>
                      <a:pPr algn="ctr" fontAlgn="ctr"/>
                      <a:r>
                        <a:rPr lang="cs-CZ" sz="800" b="0" i="0" u="none" strike="noStrike">
                          <a:solidFill>
                            <a:srgbClr val="000000"/>
                          </a:solidFill>
                          <a:effectLst/>
                          <a:latin typeface="Calibri" panose="020F0502020204030204" pitchFamily="34" charset="0"/>
                        </a:rPr>
                        <a:t>6,7</a:t>
                      </a:r>
                    </a:p>
                  </a:txBody>
                  <a:tcPr marL="2650" marR="2650" marT="2650" marB="0" anchor="ctr">
                    <a:lnL>
                      <a:noFill/>
                    </a:lnL>
                    <a:lnR>
                      <a:noFill/>
                    </a:lnR>
                    <a:lnT>
                      <a:noFill/>
                    </a:lnT>
                    <a:lnB>
                      <a:noFill/>
                    </a:lnB>
                    <a:solidFill>
                      <a:srgbClr val="F98587"/>
                    </a:solidFill>
                  </a:tcPr>
                </a:tc>
                <a:tc>
                  <a:txBody>
                    <a:bodyPr/>
                    <a:lstStyle/>
                    <a:p>
                      <a:pPr algn="ctr" fontAlgn="ctr"/>
                      <a:r>
                        <a:rPr lang="cs-CZ" sz="800" b="0" i="0" u="none" strike="noStrike">
                          <a:solidFill>
                            <a:srgbClr val="000000"/>
                          </a:solidFill>
                          <a:effectLst/>
                          <a:latin typeface="Calibri" panose="020F0502020204030204" pitchFamily="34" charset="0"/>
                        </a:rPr>
                        <a:t>7,5</a:t>
                      </a:r>
                    </a:p>
                  </a:txBody>
                  <a:tcPr marL="2650" marR="2650" marT="2650" marB="0" anchor="ctr">
                    <a:lnL>
                      <a:noFill/>
                    </a:lnL>
                    <a:lnR>
                      <a:noFill/>
                    </a:lnR>
                    <a:lnT>
                      <a:noFill/>
                    </a:lnT>
                    <a:lnB>
                      <a:noFill/>
                    </a:lnB>
                    <a:solidFill>
                      <a:srgbClr val="F97678"/>
                    </a:solidFill>
                  </a:tcPr>
                </a:tc>
                <a:tc>
                  <a:txBody>
                    <a:bodyPr/>
                    <a:lstStyle/>
                    <a:p>
                      <a:pPr algn="ctr" fontAlgn="ctr"/>
                      <a:r>
                        <a:rPr lang="cs-CZ" sz="800" b="0" i="0" u="none" strike="noStrike">
                          <a:solidFill>
                            <a:srgbClr val="000000"/>
                          </a:solidFill>
                          <a:effectLst/>
                          <a:latin typeface="Calibri" panose="020F0502020204030204" pitchFamily="34" charset="0"/>
                        </a:rPr>
                        <a:t>6,1</a:t>
                      </a:r>
                    </a:p>
                  </a:txBody>
                  <a:tcPr marL="2650" marR="2650" marT="2650" marB="0" anchor="ctr">
                    <a:lnL>
                      <a:noFill/>
                    </a:lnL>
                    <a:lnR>
                      <a:noFill/>
                    </a:lnR>
                    <a:lnT>
                      <a:noFill/>
                    </a:lnT>
                    <a:lnB>
                      <a:noFill/>
                    </a:lnB>
                    <a:solidFill>
                      <a:srgbClr val="FA9294"/>
                    </a:solidFill>
                  </a:tcPr>
                </a:tc>
                <a:tc>
                  <a:txBody>
                    <a:bodyPr/>
                    <a:lstStyle/>
                    <a:p>
                      <a:pPr algn="ctr" fontAlgn="ctr"/>
                      <a:r>
                        <a:rPr lang="cs-CZ" sz="800" b="0" i="0" u="none" strike="noStrike">
                          <a:solidFill>
                            <a:srgbClr val="000000"/>
                          </a:solidFill>
                          <a:effectLst/>
                          <a:latin typeface="Calibri" panose="020F0502020204030204" pitchFamily="34" charset="0"/>
                        </a:rPr>
                        <a:t>3,9</a:t>
                      </a:r>
                    </a:p>
                  </a:txBody>
                  <a:tcPr marL="2650" marR="2650" marT="2650" marB="0" anchor="ctr">
                    <a:lnL>
                      <a:noFill/>
                    </a:lnL>
                    <a:lnR>
                      <a:noFill/>
                    </a:lnR>
                    <a:lnT>
                      <a:noFill/>
                    </a:lnT>
                    <a:lnB>
                      <a:noFill/>
                    </a:lnB>
                    <a:solidFill>
                      <a:srgbClr val="FBC0C3"/>
                    </a:solidFill>
                  </a:tcPr>
                </a:tc>
                <a:tc>
                  <a:txBody>
                    <a:bodyPr/>
                    <a:lstStyle/>
                    <a:p>
                      <a:pPr algn="ctr" fontAlgn="ctr"/>
                      <a:r>
                        <a:rPr lang="cs-CZ" sz="800" b="0" i="0" u="none" strike="noStrike">
                          <a:solidFill>
                            <a:srgbClr val="000000"/>
                          </a:solidFill>
                          <a:effectLst/>
                          <a:latin typeface="Calibri" panose="020F0502020204030204" pitchFamily="34" charset="0"/>
                        </a:rPr>
                        <a:t>4,0</a:t>
                      </a:r>
                    </a:p>
                  </a:txBody>
                  <a:tcPr marL="2650" marR="2650" marT="2650" marB="0" anchor="ctr">
                    <a:lnL>
                      <a:noFill/>
                    </a:lnL>
                    <a:lnR>
                      <a:noFill/>
                    </a:lnR>
                    <a:lnT>
                      <a:noFill/>
                    </a:lnT>
                    <a:lnB>
                      <a:noFill/>
                    </a:lnB>
                    <a:solidFill>
                      <a:srgbClr val="FBBDC0"/>
                    </a:solidFill>
                  </a:tcPr>
                </a:tc>
                <a:tc>
                  <a:txBody>
                    <a:bodyPr/>
                    <a:lstStyle/>
                    <a:p>
                      <a:pPr algn="ctr" fontAlgn="ctr"/>
                      <a:r>
                        <a:rPr lang="cs-CZ" sz="800" b="0" i="0" u="none" strike="noStrike">
                          <a:solidFill>
                            <a:srgbClr val="000000"/>
                          </a:solidFill>
                          <a:effectLst/>
                          <a:latin typeface="Calibri" panose="020F0502020204030204" pitchFamily="34" charset="0"/>
                        </a:rPr>
                        <a:t>3,6</a:t>
                      </a:r>
                    </a:p>
                  </a:txBody>
                  <a:tcPr marL="2650" marR="2650" marT="2650" marB="0" anchor="ctr">
                    <a:lnL>
                      <a:noFill/>
                    </a:lnL>
                    <a:lnR>
                      <a:noFill/>
                    </a:lnR>
                    <a:lnT>
                      <a:noFill/>
                    </a:lnT>
                    <a:lnB>
                      <a:noFill/>
                    </a:lnB>
                    <a:solidFill>
                      <a:srgbClr val="FBC7C9"/>
                    </a:solidFill>
                  </a:tcPr>
                </a:tc>
                <a:tc>
                  <a:txBody>
                    <a:bodyPr/>
                    <a:lstStyle/>
                    <a:p>
                      <a:pPr algn="ctr" fontAlgn="ctr"/>
                      <a:r>
                        <a:rPr lang="cs-CZ" sz="800" b="0" i="0" u="none" strike="noStrike">
                          <a:solidFill>
                            <a:srgbClr val="000000"/>
                          </a:solidFill>
                          <a:effectLst/>
                          <a:latin typeface="Calibri" panose="020F0502020204030204" pitchFamily="34" charset="0"/>
                        </a:rPr>
                        <a:t>4,1</a:t>
                      </a:r>
                    </a:p>
                  </a:txBody>
                  <a:tcPr marL="2650" marR="2650" marT="2650" marB="0" anchor="ctr">
                    <a:lnL>
                      <a:noFill/>
                    </a:lnL>
                    <a:lnR>
                      <a:noFill/>
                    </a:lnR>
                    <a:lnT>
                      <a:noFill/>
                    </a:lnT>
                    <a:lnB>
                      <a:noFill/>
                    </a:lnB>
                    <a:solidFill>
                      <a:srgbClr val="FBBDBF"/>
                    </a:solidFill>
                  </a:tcPr>
                </a:tc>
                <a:tc>
                  <a:txBody>
                    <a:bodyPr/>
                    <a:lstStyle/>
                    <a:p>
                      <a:pPr algn="ctr" fontAlgn="ctr"/>
                      <a:r>
                        <a:rPr lang="cs-CZ" sz="800" b="0" i="0" u="none" strike="noStrike">
                          <a:solidFill>
                            <a:srgbClr val="000000"/>
                          </a:solidFill>
                          <a:effectLst/>
                          <a:latin typeface="Calibri" panose="020F0502020204030204" pitchFamily="34" charset="0"/>
                        </a:rPr>
                        <a:t>7,8</a:t>
                      </a:r>
                    </a:p>
                  </a:txBody>
                  <a:tcPr marL="2650" marR="2650" marT="2650" marB="0" anchor="ctr">
                    <a:lnL>
                      <a:noFill/>
                    </a:lnL>
                    <a:lnR>
                      <a:noFill/>
                    </a:lnR>
                    <a:lnT>
                      <a:noFill/>
                    </a:lnT>
                    <a:lnB>
                      <a:noFill/>
                    </a:lnB>
                    <a:solidFill>
                      <a:srgbClr val="F96E70"/>
                    </a:solidFill>
                  </a:tcPr>
                </a:tc>
                <a:tc>
                  <a:txBody>
                    <a:bodyPr/>
                    <a:lstStyle/>
                    <a:p>
                      <a:pPr algn="ctr" fontAlgn="ctr"/>
                      <a:r>
                        <a:rPr lang="cs-CZ" sz="800" b="0" i="0" u="none" strike="noStrike">
                          <a:solidFill>
                            <a:srgbClr val="000000"/>
                          </a:solidFill>
                          <a:effectLst/>
                          <a:latin typeface="Calibri" panose="020F0502020204030204" pitchFamily="34" charset="0"/>
                        </a:rPr>
                        <a:t>4,8</a:t>
                      </a:r>
                    </a:p>
                  </a:txBody>
                  <a:tcPr marL="2650" marR="2650" marT="2650" marB="0" anchor="ctr">
                    <a:lnL>
                      <a:noFill/>
                    </a:lnL>
                    <a:lnR>
                      <a:noFill/>
                    </a:lnR>
                    <a:lnT>
                      <a:noFill/>
                    </a:lnT>
                    <a:lnB>
                      <a:noFill/>
                    </a:lnB>
                    <a:solidFill>
                      <a:srgbClr val="FAAEB1"/>
                    </a:solidFill>
                  </a:tcPr>
                </a:tc>
                <a:tc>
                  <a:txBody>
                    <a:bodyPr/>
                    <a:lstStyle/>
                    <a:p>
                      <a:pPr algn="ctr" fontAlgn="ctr"/>
                      <a:r>
                        <a:rPr lang="cs-CZ" sz="800" b="0" i="0" u="none" strike="noStrike">
                          <a:solidFill>
                            <a:srgbClr val="000000"/>
                          </a:solidFill>
                          <a:effectLst/>
                          <a:latin typeface="Calibri" panose="020F0502020204030204" pitchFamily="34" charset="0"/>
                        </a:rPr>
                        <a:t>1,9</a:t>
                      </a:r>
                    </a:p>
                  </a:txBody>
                  <a:tcPr marL="2650" marR="2650" marT="2650" marB="0" anchor="ctr">
                    <a:lnL>
                      <a:noFill/>
                    </a:lnL>
                    <a:lnR>
                      <a:noFill/>
                    </a:lnR>
                    <a:lnT>
                      <a:noFill/>
                    </a:lnT>
                    <a:lnB>
                      <a:noFill/>
                    </a:lnB>
                    <a:solidFill>
                      <a:srgbClr val="FCEAED"/>
                    </a:solidFill>
                  </a:tcPr>
                </a:tc>
                <a:tc>
                  <a:txBody>
                    <a:bodyPr/>
                    <a:lstStyle/>
                    <a:p>
                      <a:pPr algn="ctr" fontAlgn="ctr"/>
                      <a:r>
                        <a:rPr lang="cs-CZ" sz="800" b="0" i="0" u="none" strike="noStrike">
                          <a:solidFill>
                            <a:srgbClr val="000000"/>
                          </a:solidFill>
                          <a:effectLst/>
                          <a:latin typeface="Calibri" panose="020F0502020204030204" pitchFamily="34" charset="0"/>
                        </a:rPr>
                        <a:t>1,8</a:t>
                      </a:r>
                    </a:p>
                  </a:txBody>
                  <a:tcPr marL="2650" marR="2650" marT="2650" marB="0" anchor="ctr">
                    <a:lnL>
                      <a:noFill/>
                    </a:lnL>
                    <a:lnR>
                      <a:noFill/>
                    </a:lnR>
                    <a:lnT>
                      <a:noFill/>
                    </a:lnT>
                    <a:lnB>
                      <a:noFill/>
                    </a:lnB>
                    <a:solidFill>
                      <a:srgbClr val="FCECEF"/>
                    </a:solidFill>
                  </a:tcPr>
                </a:tc>
                <a:tc>
                  <a:txBody>
                    <a:bodyPr/>
                    <a:lstStyle/>
                    <a:p>
                      <a:pPr algn="ctr" fontAlgn="ctr"/>
                      <a:r>
                        <a:rPr lang="cs-CZ" sz="800" b="0" i="0" u="none" strike="noStrike">
                          <a:solidFill>
                            <a:srgbClr val="000000"/>
                          </a:solidFill>
                          <a:effectLst/>
                          <a:latin typeface="Calibri" panose="020F0502020204030204" pitchFamily="34" charset="0"/>
                        </a:rPr>
                        <a:t>1,9</a:t>
                      </a:r>
                    </a:p>
                  </a:txBody>
                  <a:tcPr marL="2650" marR="2650" marT="2650" marB="0" anchor="ctr">
                    <a:lnL>
                      <a:noFill/>
                    </a:lnL>
                    <a:lnR>
                      <a:noFill/>
                    </a:lnR>
                    <a:lnT>
                      <a:noFill/>
                    </a:lnT>
                    <a:lnB>
                      <a:noFill/>
                    </a:lnB>
                    <a:solidFill>
                      <a:srgbClr val="FCEAED"/>
                    </a:solidFill>
                  </a:tcPr>
                </a:tc>
                <a:tc>
                  <a:txBody>
                    <a:bodyPr/>
                    <a:lstStyle/>
                    <a:p>
                      <a:pPr algn="ctr" fontAlgn="ctr"/>
                      <a:r>
                        <a:rPr lang="cs-CZ" sz="800" b="0" i="0" u="none" strike="noStrike">
                          <a:solidFill>
                            <a:srgbClr val="000000"/>
                          </a:solidFill>
                          <a:effectLst/>
                          <a:latin typeface="Calibri" panose="020F0502020204030204" pitchFamily="34" charset="0"/>
                        </a:rPr>
                        <a:t>2,9</a:t>
                      </a:r>
                    </a:p>
                  </a:txBody>
                  <a:tcPr marL="2650" marR="2650" marT="2650" marB="0" anchor="ctr">
                    <a:lnL>
                      <a:noFill/>
                    </a:lnL>
                    <a:lnR>
                      <a:noFill/>
                    </a:lnR>
                    <a:lnT>
                      <a:noFill/>
                    </a:lnT>
                    <a:lnB>
                      <a:noFill/>
                    </a:lnB>
                    <a:solidFill>
                      <a:srgbClr val="FBD6D9"/>
                    </a:solidFill>
                  </a:tcPr>
                </a:tc>
                <a:tc>
                  <a:txBody>
                    <a:bodyPr/>
                    <a:lstStyle/>
                    <a:p>
                      <a:pPr algn="ctr" fontAlgn="ctr"/>
                      <a:r>
                        <a:rPr lang="cs-CZ" sz="800" b="0" i="0" u="none" strike="noStrike">
                          <a:solidFill>
                            <a:srgbClr val="000000"/>
                          </a:solidFill>
                          <a:effectLst/>
                          <a:latin typeface="Calibri" panose="020F0502020204030204" pitchFamily="34" charset="0"/>
                        </a:rPr>
                        <a:t>3,1</a:t>
                      </a:r>
                    </a:p>
                  </a:txBody>
                  <a:tcPr marL="2650" marR="2650" marT="2650" marB="0" anchor="ctr">
                    <a:lnL>
                      <a:noFill/>
                    </a:lnL>
                    <a:lnR>
                      <a:noFill/>
                    </a:lnR>
                    <a:lnT>
                      <a:noFill/>
                    </a:lnT>
                    <a:lnB>
                      <a:noFill/>
                    </a:lnB>
                    <a:solidFill>
                      <a:srgbClr val="FBD0D3"/>
                    </a:solidFill>
                  </a:tcPr>
                </a:tc>
                <a:tc>
                  <a:txBody>
                    <a:bodyPr/>
                    <a:lstStyle/>
                    <a:p>
                      <a:pPr algn="ctr" fontAlgn="ctr"/>
                      <a:r>
                        <a:rPr lang="cs-CZ" sz="800" b="0" i="0" u="none" strike="noStrike">
                          <a:solidFill>
                            <a:srgbClr val="000000"/>
                          </a:solidFill>
                          <a:effectLst/>
                          <a:latin typeface="Calibri" panose="020F0502020204030204" pitchFamily="34" charset="0"/>
                        </a:rPr>
                        <a:t>2,6</a:t>
                      </a:r>
                    </a:p>
                  </a:txBody>
                  <a:tcPr marL="2650" marR="2650" marT="2650" marB="0" anchor="ctr">
                    <a:lnL>
                      <a:noFill/>
                    </a:lnL>
                    <a:lnR>
                      <a:noFill/>
                    </a:lnR>
                    <a:lnT>
                      <a:noFill/>
                    </a:lnT>
                    <a:lnB>
                      <a:noFill/>
                    </a:lnB>
                    <a:solidFill>
                      <a:srgbClr val="FCDADD"/>
                    </a:solidFill>
                  </a:tcPr>
                </a:tc>
                <a:tc>
                  <a:txBody>
                    <a:bodyPr/>
                    <a:lstStyle/>
                    <a:p>
                      <a:pPr algn="ctr" fontAlgn="ctr"/>
                      <a:r>
                        <a:rPr lang="cs-CZ" sz="800" b="0" i="0" u="none" strike="noStrike">
                          <a:solidFill>
                            <a:srgbClr val="000000"/>
                          </a:solidFill>
                          <a:effectLst/>
                          <a:latin typeface="Calibri" panose="020F0502020204030204" pitchFamily="34" charset="0"/>
                        </a:rPr>
                        <a:t>3,5</a:t>
                      </a:r>
                    </a:p>
                  </a:txBody>
                  <a:tcPr marL="2650" marR="2650" marT="2650" marB="0" anchor="ctr">
                    <a:lnL>
                      <a:noFill/>
                    </a:lnL>
                    <a:lnR>
                      <a:noFill/>
                    </a:lnR>
                    <a:lnT>
                      <a:noFill/>
                    </a:lnT>
                    <a:lnB>
                      <a:noFill/>
                    </a:lnB>
                    <a:solidFill>
                      <a:srgbClr val="FBC8CB"/>
                    </a:solidFill>
                  </a:tcPr>
                </a:tc>
                <a:tc>
                  <a:txBody>
                    <a:bodyPr/>
                    <a:lstStyle/>
                    <a:p>
                      <a:pPr algn="ctr" fontAlgn="ctr"/>
                      <a:r>
                        <a:rPr lang="cs-CZ" sz="800" b="0" i="0" u="none" strike="noStrike">
                          <a:solidFill>
                            <a:srgbClr val="000000"/>
                          </a:solidFill>
                          <a:effectLst/>
                          <a:latin typeface="Calibri" panose="020F0502020204030204" pitchFamily="34" charset="0"/>
                        </a:rPr>
                        <a:t>3,4</a:t>
                      </a:r>
                    </a:p>
                  </a:txBody>
                  <a:tcPr marL="2650" marR="2650" marT="2650" marB="0" anchor="ctr">
                    <a:lnL>
                      <a:noFill/>
                    </a:lnL>
                    <a:lnR>
                      <a:noFill/>
                    </a:lnR>
                    <a:lnT>
                      <a:noFill/>
                    </a:lnT>
                    <a:lnB>
                      <a:noFill/>
                    </a:lnB>
                    <a:solidFill>
                      <a:srgbClr val="FBCACD"/>
                    </a:solidFill>
                  </a:tcPr>
                </a:tc>
                <a:tc>
                  <a:txBody>
                    <a:bodyPr/>
                    <a:lstStyle/>
                    <a:p>
                      <a:pPr algn="ctr" fontAlgn="ctr"/>
                      <a:r>
                        <a:rPr lang="cs-CZ" sz="800" b="0" i="0" u="none" strike="noStrike">
                          <a:solidFill>
                            <a:srgbClr val="000000"/>
                          </a:solidFill>
                          <a:effectLst/>
                          <a:latin typeface="Calibri" panose="020F0502020204030204" pitchFamily="34" charset="0"/>
                        </a:rPr>
                        <a:t>4,1</a:t>
                      </a:r>
                    </a:p>
                  </a:txBody>
                  <a:tcPr marL="2650" marR="2650" marT="2650" marB="0" anchor="ctr">
                    <a:lnL>
                      <a:noFill/>
                    </a:lnL>
                    <a:lnR>
                      <a:noFill/>
                    </a:lnR>
                    <a:lnT>
                      <a:noFill/>
                    </a:lnT>
                    <a:lnB>
                      <a:noFill/>
                    </a:lnB>
                    <a:solidFill>
                      <a:srgbClr val="FBBBBE"/>
                    </a:solidFill>
                  </a:tcPr>
                </a:tc>
                <a:tc>
                  <a:txBody>
                    <a:bodyPr/>
                    <a:lstStyle/>
                    <a:p>
                      <a:pPr algn="ctr" fontAlgn="ctr"/>
                      <a:r>
                        <a:rPr lang="cs-CZ" sz="800" b="0" i="0" u="none" strike="noStrike">
                          <a:solidFill>
                            <a:srgbClr val="000000"/>
                          </a:solidFill>
                          <a:effectLst/>
                          <a:latin typeface="Calibri" panose="020F0502020204030204" pitchFamily="34" charset="0"/>
                        </a:rPr>
                        <a:t>5,1</a:t>
                      </a:r>
                    </a:p>
                  </a:txBody>
                  <a:tcPr marL="2650" marR="2650" marT="2650" marB="0" anchor="ctr">
                    <a:lnL>
                      <a:noFill/>
                    </a:lnL>
                    <a:lnR>
                      <a:noFill/>
                    </a:lnR>
                    <a:lnT>
                      <a:noFill/>
                    </a:lnT>
                    <a:lnB>
                      <a:noFill/>
                    </a:lnB>
                    <a:solidFill>
                      <a:srgbClr val="FAA8AA"/>
                    </a:solidFill>
                  </a:tcPr>
                </a:tc>
                <a:tc>
                  <a:txBody>
                    <a:bodyPr/>
                    <a:lstStyle/>
                    <a:p>
                      <a:pPr algn="ctr" fontAlgn="ctr"/>
                      <a:r>
                        <a:rPr lang="cs-CZ" sz="800" b="0" i="0" u="none" strike="noStrike">
                          <a:solidFill>
                            <a:srgbClr val="000000"/>
                          </a:solidFill>
                          <a:effectLst/>
                          <a:latin typeface="Calibri" panose="020F0502020204030204" pitchFamily="34" charset="0"/>
                        </a:rPr>
                        <a:t>5,8</a:t>
                      </a:r>
                    </a:p>
                  </a:txBody>
                  <a:tcPr marL="2650" marR="2650" marT="2650" marB="0" anchor="ctr">
                    <a:lnL>
                      <a:noFill/>
                    </a:lnL>
                    <a:lnR>
                      <a:noFill/>
                    </a:lnR>
                    <a:lnT>
                      <a:noFill/>
                    </a:lnT>
                    <a:lnB>
                      <a:noFill/>
                    </a:lnB>
                    <a:solidFill>
                      <a:srgbClr val="FA989A"/>
                    </a:solidFill>
                  </a:tcPr>
                </a:tc>
                <a:tc>
                  <a:txBody>
                    <a:bodyPr/>
                    <a:lstStyle/>
                    <a:p>
                      <a:pPr algn="ctr" fontAlgn="ctr"/>
                      <a:r>
                        <a:rPr lang="cs-CZ" sz="800" b="0" i="0" u="none" strike="noStrike">
                          <a:solidFill>
                            <a:srgbClr val="000000"/>
                          </a:solidFill>
                          <a:effectLst/>
                          <a:latin typeface="Calibri" panose="020F0502020204030204" pitchFamily="34" charset="0"/>
                        </a:rPr>
                        <a:t>5,6</a:t>
                      </a:r>
                    </a:p>
                  </a:txBody>
                  <a:tcPr marL="2650" marR="2650" marT="2650" marB="0" anchor="ctr">
                    <a:lnL>
                      <a:noFill/>
                    </a:lnL>
                    <a:lnR>
                      <a:noFill/>
                    </a:lnR>
                    <a:lnT>
                      <a:noFill/>
                    </a:lnT>
                    <a:lnB>
                      <a:noFill/>
                    </a:lnB>
                    <a:solidFill>
                      <a:srgbClr val="FA9DA0"/>
                    </a:solidFill>
                  </a:tcPr>
                </a:tc>
                <a:tc>
                  <a:txBody>
                    <a:bodyPr/>
                    <a:lstStyle/>
                    <a:p>
                      <a:pPr algn="ctr" fontAlgn="ctr"/>
                      <a:r>
                        <a:rPr lang="cs-CZ" sz="800" b="0" i="0" u="none" strike="noStrike">
                          <a:solidFill>
                            <a:srgbClr val="000000"/>
                          </a:solidFill>
                          <a:effectLst/>
                          <a:latin typeface="Calibri" panose="020F0502020204030204" pitchFamily="34" charset="0"/>
                        </a:rPr>
                        <a:t>3,3</a:t>
                      </a:r>
                    </a:p>
                  </a:txBody>
                  <a:tcPr marL="2650" marR="2650" marT="2650" marB="0" anchor="ctr">
                    <a:lnL>
                      <a:noFill/>
                    </a:lnL>
                    <a:lnR>
                      <a:noFill/>
                    </a:lnR>
                    <a:lnT>
                      <a:noFill/>
                    </a:lnT>
                    <a:lnB>
                      <a:noFill/>
                    </a:lnB>
                    <a:solidFill>
                      <a:srgbClr val="FBCCCF"/>
                    </a:solidFill>
                  </a:tcPr>
                </a:tc>
                <a:tc>
                  <a:txBody>
                    <a:bodyPr/>
                    <a:lstStyle/>
                    <a:p>
                      <a:pPr algn="ctr" fontAlgn="ctr"/>
                      <a:r>
                        <a:rPr lang="cs-CZ" sz="800" b="0" i="0" u="none" strike="noStrike" dirty="0">
                          <a:solidFill>
                            <a:srgbClr val="000000"/>
                          </a:solidFill>
                          <a:effectLst/>
                          <a:latin typeface="Calibri" panose="020F0502020204030204" pitchFamily="34" charset="0"/>
                        </a:rPr>
                        <a:t>3,7</a:t>
                      </a:r>
                    </a:p>
                  </a:txBody>
                  <a:tcPr marL="2650" marR="2650" marT="2650" marB="0" anchor="ctr">
                    <a:lnL>
                      <a:noFill/>
                    </a:lnL>
                    <a:lnR>
                      <a:noFill/>
                    </a:lnR>
                    <a:lnT>
                      <a:noFill/>
                    </a:lnT>
                    <a:lnB>
                      <a:noFill/>
                    </a:lnB>
                    <a:solidFill>
                      <a:srgbClr val="FBC5C7"/>
                    </a:solidFill>
                  </a:tcPr>
                </a:tc>
                <a:extLst>
                  <a:ext uri="{0D108BD9-81ED-4DB2-BD59-A6C34878D82A}">
                    <a16:rowId xmlns:a16="http://schemas.microsoft.com/office/drawing/2014/main" val="3728485758"/>
                  </a:ext>
                </a:extLst>
              </a:tr>
            </a:tbl>
          </a:graphicData>
        </a:graphic>
      </p:graphicFrame>
      <p:graphicFrame>
        <p:nvGraphicFramePr>
          <p:cNvPr id="16" name="Graf 12">
            <a:extLst>
              <a:ext uri="{FF2B5EF4-FFF2-40B4-BE49-F238E27FC236}">
                <a16:creationId xmlns:a16="http://schemas.microsoft.com/office/drawing/2014/main" id="{1272FB39-B69A-4209-8A6D-5FA328217601}"/>
              </a:ext>
            </a:extLst>
          </p:cNvPr>
          <p:cNvGraphicFramePr/>
          <p:nvPr>
            <p:extLst>
              <p:ext uri="{D42A27DB-BD31-4B8C-83A1-F6EECF244321}">
                <p14:modId xmlns:p14="http://schemas.microsoft.com/office/powerpoint/2010/main" val="1483635153"/>
              </p:ext>
            </p:extLst>
          </p:nvPr>
        </p:nvGraphicFramePr>
        <p:xfrm>
          <a:off x="485775" y="895350"/>
          <a:ext cx="11608237" cy="4632274"/>
        </p:xfrm>
        <a:graphic>
          <a:graphicData uri="http://schemas.openxmlformats.org/drawingml/2006/chart">
            <c:chart xmlns:c="http://schemas.openxmlformats.org/drawingml/2006/chart" xmlns:r="http://schemas.openxmlformats.org/officeDocument/2006/relationships" r:id="rId2"/>
          </a:graphicData>
        </a:graphic>
      </p:graphicFrame>
      <p:sp>
        <p:nvSpPr>
          <p:cNvPr id="17" name="Obdélník 13">
            <a:extLst>
              <a:ext uri="{FF2B5EF4-FFF2-40B4-BE49-F238E27FC236}">
                <a16:creationId xmlns:a16="http://schemas.microsoft.com/office/drawing/2014/main" id="{7D143CDF-A647-4BC2-8AA1-54808788CC93}"/>
              </a:ext>
            </a:extLst>
          </p:cNvPr>
          <p:cNvSpPr/>
          <p:nvPr/>
        </p:nvSpPr>
        <p:spPr>
          <a:xfrm>
            <a:off x="485775" y="695288"/>
            <a:ext cx="11458575" cy="369332"/>
          </a:xfrm>
          <a:prstGeom prst="rect">
            <a:avLst/>
          </a:prstGeom>
        </p:spPr>
        <p:txBody>
          <a:bodyPr wrap="square">
            <a:spAutoFit/>
          </a:bodyPr>
          <a:lstStyle/>
          <a:p>
            <a:pPr algn="ctr" fontAlgn="b"/>
            <a:r>
              <a:rPr lang="cs-CZ" b="1" dirty="0">
                <a:solidFill>
                  <a:srgbClr val="000000"/>
                </a:solidFill>
                <a:latin typeface="Calibri" panose="020F0502020204030204" pitchFamily="34" charset="0"/>
              </a:rPr>
              <a:t>Počet zařazených osob</a:t>
            </a:r>
          </a:p>
        </p:txBody>
      </p:sp>
      <p:graphicFrame>
        <p:nvGraphicFramePr>
          <p:cNvPr id="18" name="Tabulka 14">
            <a:extLst>
              <a:ext uri="{FF2B5EF4-FFF2-40B4-BE49-F238E27FC236}">
                <a16:creationId xmlns:a16="http://schemas.microsoft.com/office/drawing/2014/main" id="{29F2181F-FF52-4DC8-8328-8CC0C56269EF}"/>
              </a:ext>
            </a:extLst>
          </p:cNvPr>
          <p:cNvGraphicFramePr>
            <a:graphicFrameLocks noGrp="1"/>
          </p:cNvGraphicFramePr>
          <p:nvPr>
            <p:extLst>
              <p:ext uri="{D42A27DB-BD31-4B8C-83A1-F6EECF244321}">
                <p14:modId xmlns:p14="http://schemas.microsoft.com/office/powerpoint/2010/main" val="4007334938"/>
              </p:ext>
            </p:extLst>
          </p:nvPr>
        </p:nvGraphicFramePr>
        <p:xfrm>
          <a:off x="90905" y="5527624"/>
          <a:ext cx="11853445" cy="731520"/>
        </p:xfrm>
        <a:graphic>
          <a:graphicData uri="http://schemas.openxmlformats.org/drawingml/2006/table">
            <a:tbl>
              <a:tblPr/>
              <a:tblGrid>
                <a:gridCol w="921848">
                  <a:extLst>
                    <a:ext uri="{9D8B030D-6E8A-4147-A177-3AD203B41FA5}">
                      <a16:colId xmlns:a16="http://schemas.microsoft.com/office/drawing/2014/main" val="1358248019"/>
                    </a:ext>
                  </a:extLst>
                </a:gridCol>
                <a:gridCol w="650960">
                  <a:extLst>
                    <a:ext uri="{9D8B030D-6E8A-4147-A177-3AD203B41FA5}">
                      <a16:colId xmlns:a16="http://schemas.microsoft.com/office/drawing/2014/main" val="4227063480"/>
                    </a:ext>
                  </a:extLst>
                </a:gridCol>
                <a:gridCol w="650960">
                  <a:extLst>
                    <a:ext uri="{9D8B030D-6E8A-4147-A177-3AD203B41FA5}">
                      <a16:colId xmlns:a16="http://schemas.microsoft.com/office/drawing/2014/main" val="4235552383"/>
                    </a:ext>
                  </a:extLst>
                </a:gridCol>
                <a:gridCol w="650960">
                  <a:extLst>
                    <a:ext uri="{9D8B030D-6E8A-4147-A177-3AD203B41FA5}">
                      <a16:colId xmlns:a16="http://schemas.microsoft.com/office/drawing/2014/main" val="4039418599"/>
                    </a:ext>
                  </a:extLst>
                </a:gridCol>
                <a:gridCol w="650960">
                  <a:extLst>
                    <a:ext uri="{9D8B030D-6E8A-4147-A177-3AD203B41FA5}">
                      <a16:colId xmlns:a16="http://schemas.microsoft.com/office/drawing/2014/main" val="871778667"/>
                    </a:ext>
                  </a:extLst>
                </a:gridCol>
                <a:gridCol w="650960">
                  <a:extLst>
                    <a:ext uri="{9D8B030D-6E8A-4147-A177-3AD203B41FA5}">
                      <a16:colId xmlns:a16="http://schemas.microsoft.com/office/drawing/2014/main" val="1978385625"/>
                    </a:ext>
                  </a:extLst>
                </a:gridCol>
                <a:gridCol w="650960">
                  <a:extLst>
                    <a:ext uri="{9D8B030D-6E8A-4147-A177-3AD203B41FA5}">
                      <a16:colId xmlns:a16="http://schemas.microsoft.com/office/drawing/2014/main" val="884251675"/>
                    </a:ext>
                  </a:extLst>
                </a:gridCol>
                <a:gridCol w="7025837">
                  <a:extLst>
                    <a:ext uri="{9D8B030D-6E8A-4147-A177-3AD203B41FA5}">
                      <a16:colId xmlns:a16="http://schemas.microsoft.com/office/drawing/2014/main" val="862320679"/>
                    </a:ext>
                  </a:extLst>
                </a:gridCol>
              </a:tblGrid>
              <a:tr h="118656">
                <a:tc>
                  <a:txBody>
                    <a:bodyPr/>
                    <a:lstStyle/>
                    <a:p>
                      <a:pPr algn="r" fontAlgn="ctr"/>
                      <a:r>
                        <a:rPr lang="cs-CZ" sz="1200" b="1" i="1" u="none" strike="noStrike" dirty="0">
                          <a:solidFill>
                            <a:srgbClr val="000000"/>
                          </a:solidFill>
                          <a:effectLst/>
                          <a:latin typeface="Calibri" panose="020F0502020204030204" pitchFamily="34" charset="0"/>
                        </a:rPr>
                        <a:t>Počet </a:t>
                      </a:r>
                      <a:r>
                        <a:rPr lang="cs-CZ" sz="1200" b="1" i="1" u="none" strike="noStrike" baseline="0" dirty="0">
                          <a:solidFill>
                            <a:srgbClr val="000000"/>
                          </a:solidFill>
                          <a:effectLst/>
                          <a:latin typeface="Calibri" panose="020F0502020204030204" pitchFamily="34" charset="0"/>
                        </a:rPr>
                        <a:t> ohnisek</a:t>
                      </a:r>
                      <a:r>
                        <a:rPr lang="cs-CZ" sz="1200" b="1" i="1" u="none" strike="noStrike" dirty="0">
                          <a:solidFill>
                            <a:srgbClr val="000000"/>
                          </a:solidFill>
                          <a:effectLst/>
                          <a:latin typeface="Calibri" panose="020F0502020204030204" pitchFamily="34" charset="0"/>
                        </a:rPr>
                        <a:t>:</a:t>
                      </a:r>
                    </a:p>
                  </a:txBody>
                  <a:tcPr marL="9525"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400" b="1" i="1"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4403526"/>
                  </a:ext>
                </a:extLst>
              </a:tr>
              <a:tr h="118656">
                <a:tc>
                  <a:txBody>
                    <a:bodyPr/>
                    <a:lstStyle/>
                    <a:p>
                      <a:pPr algn="r" fontAlgn="ctr"/>
                      <a:r>
                        <a:rPr lang="cs-CZ" sz="1200" b="0" i="0" u="none" strike="noStrike" dirty="0">
                          <a:solidFill>
                            <a:srgbClr val="000000"/>
                          </a:solidFill>
                          <a:effectLst/>
                          <a:latin typeface="Calibri" panose="020F0502020204030204" pitchFamily="34" charset="0"/>
                        </a:rPr>
                        <a:t>Počet osob na ohnisko:</a:t>
                      </a:r>
                    </a:p>
                  </a:txBody>
                  <a:tcPr marL="9525"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cs-CZ" sz="1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955740"/>
                  </a:ext>
                </a:extLst>
              </a:tr>
            </a:tbl>
          </a:graphicData>
        </a:graphic>
      </p:graphicFrame>
      <p:sp>
        <p:nvSpPr>
          <p:cNvPr id="2" name="Nadpis 1">
            <a:extLst>
              <a:ext uri="{FF2B5EF4-FFF2-40B4-BE49-F238E27FC236}">
                <a16:creationId xmlns:a16="http://schemas.microsoft.com/office/drawing/2014/main" id="{52431848-192E-4F04-A0BC-102B082D0963}"/>
              </a:ext>
            </a:extLst>
          </p:cNvPr>
          <p:cNvSpPr>
            <a:spLocks noGrp="1"/>
          </p:cNvSpPr>
          <p:nvPr>
            <p:ph type="title"/>
          </p:nvPr>
        </p:nvSpPr>
        <p:spPr>
          <a:xfrm>
            <a:off x="190492" y="16373"/>
            <a:ext cx="7435177" cy="576000"/>
          </a:xfrm>
        </p:spPr>
        <p:txBody>
          <a:bodyPr>
            <a:noAutofit/>
          </a:bodyPr>
          <a:lstStyle/>
          <a:p>
            <a:r>
              <a:rPr lang="cs-CZ" dirty="0"/>
              <a:t>Školská zařízení jako ohniska nákazy COVID-19</a:t>
            </a:r>
          </a:p>
        </p:txBody>
      </p:sp>
      <p:sp>
        <p:nvSpPr>
          <p:cNvPr id="10" name="TextovéPole 9">
            <a:extLst>
              <a:ext uri="{FF2B5EF4-FFF2-40B4-BE49-F238E27FC236}">
                <a16:creationId xmlns:a16="http://schemas.microsoft.com/office/drawing/2014/main" id="{989E3A38-1993-4E29-9737-27F60FB793AB}"/>
              </a:ext>
            </a:extLst>
          </p:cNvPr>
          <p:cNvSpPr txBox="1"/>
          <p:nvPr/>
        </p:nvSpPr>
        <p:spPr>
          <a:xfrm>
            <a:off x="8546471" y="6516527"/>
            <a:ext cx="3547541" cy="276999"/>
          </a:xfrm>
          <a:prstGeom prst="rect">
            <a:avLst/>
          </a:prstGeom>
          <a:noFill/>
        </p:spPr>
        <p:txBody>
          <a:bodyPr wrap="square" rtlCol="0">
            <a:spAutoFit/>
          </a:bodyPr>
          <a:lstStyle/>
          <a:p>
            <a:pPr algn="ctr"/>
            <a:r>
              <a:rPr lang="cs-CZ" sz="1200" dirty="0"/>
              <a:t>Zdroj: </a:t>
            </a:r>
            <a:r>
              <a:rPr lang="cs-CZ" sz="1200" dirty="0" err="1"/>
              <a:t>Covid</a:t>
            </a:r>
            <a:r>
              <a:rPr lang="cs-CZ" sz="1200" dirty="0"/>
              <a:t> </a:t>
            </a:r>
            <a:r>
              <a:rPr lang="cs-CZ" sz="1200" dirty="0" err="1"/>
              <a:t>Forms</a:t>
            </a:r>
            <a:r>
              <a:rPr lang="cs-CZ" sz="1200" dirty="0"/>
              <a:t> – Události, </a:t>
            </a:r>
            <a:r>
              <a:rPr lang="cs-CZ" sz="1200" b="1" dirty="0">
                <a:solidFill>
                  <a:srgbClr val="C00000"/>
                </a:solidFill>
              </a:rPr>
              <a:t>stav k 3. 7. 2021</a:t>
            </a:r>
          </a:p>
        </p:txBody>
      </p:sp>
      <p:sp>
        <p:nvSpPr>
          <p:cNvPr id="9" name="Obdélník 8">
            <a:extLst>
              <a:ext uri="{FF2B5EF4-FFF2-40B4-BE49-F238E27FC236}">
                <a16:creationId xmlns:a16="http://schemas.microsoft.com/office/drawing/2014/main" id="{DCCEC6B4-BD0B-4FDC-ADB9-2EDFB3011231}"/>
              </a:ext>
            </a:extLst>
          </p:cNvPr>
          <p:cNvSpPr/>
          <p:nvPr/>
        </p:nvSpPr>
        <p:spPr>
          <a:xfrm>
            <a:off x="90905" y="6531888"/>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sp>
        <p:nvSpPr>
          <p:cNvPr id="11" name="Obdélník 10">
            <a:extLst>
              <a:ext uri="{FF2B5EF4-FFF2-40B4-BE49-F238E27FC236}">
                <a16:creationId xmlns:a16="http://schemas.microsoft.com/office/drawing/2014/main" id="{38366085-DF55-44A3-8F31-7FB38396D215}"/>
              </a:ext>
            </a:extLst>
          </p:cNvPr>
          <p:cNvSpPr/>
          <p:nvPr/>
        </p:nvSpPr>
        <p:spPr>
          <a:xfrm>
            <a:off x="11695587" y="5116380"/>
            <a:ext cx="243978" cy="276999"/>
          </a:xfrm>
          <a:prstGeom prst="rect">
            <a:avLst/>
          </a:prstGeom>
        </p:spPr>
        <p:txBody>
          <a:bodyPr wrap="none">
            <a:spAutoFit/>
          </a:bodyPr>
          <a:lstStyle/>
          <a:p>
            <a:r>
              <a:rPr lang="cs-CZ" sz="1200" dirty="0">
                <a:solidFill>
                  <a:srgbClr val="000000"/>
                </a:solidFill>
              </a:rPr>
              <a:t>*</a:t>
            </a:r>
            <a:endParaRPr lang="cs-CZ" dirty="0"/>
          </a:p>
        </p:txBody>
      </p:sp>
      <p:sp>
        <p:nvSpPr>
          <p:cNvPr id="12" name="Obdélník 11">
            <a:extLst>
              <a:ext uri="{FF2B5EF4-FFF2-40B4-BE49-F238E27FC236}">
                <a16:creationId xmlns:a16="http://schemas.microsoft.com/office/drawing/2014/main" id="{29A5BF61-0DD0-43D2-BF59-6FC5D5A06220}"/>
              </a:ext>
            </a:extLst>
          </p:cNvPr>
          <p:cNvSpPr/>
          <p:nvPr/>
        </p:nvSpPr>
        <p:spPr>
          <a:xfrm>
            <a:off x="10937460" y="1510787"/>
            <a:ext cx="1002085" cy="461665"/>
          </a:xfrm>
          <a:prstGeom prst="rect">
            <a:avLst/>
          </a:prstGeom>
        </p:spPr>
        <p:txBody>
          <a:bodyPr wrap="square">
            <a:spAutoFit/>
          </a:bodyPr>
          <a:lstStyle/>
          <a:p>
            <a:pPr algn="ctr"/>
            <a:r>
              <a:rPr lang="cs-CZ" sz="1200" dirty="0">
                <a:solidFill>
                  <a:srgbClr val="000000"/>
                </a:solidFill>
              </a:rPr>
              <a:t>* předběžné údaje</a:t>
            </a:r>
            <a:endParaRPr lang="cs-CZ" dirty="0"/>
          </a:p>
        </p:txBody>
      </p:sp>
    </p:spTree>
    <p:extLst>
      <p:ext uri="{BB962C8B-B14F-4D97-AF65-F5344CB8AC3E}">
        <p14:creationId xmlns:p14="http://schemas.microsoft.com/office/powerpoint/2010/main" val="368831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0" y="2"/>
            <a:ext cx="7992403" cy="576000"/>
          </a:xfrm>
        </p:spPr>
        <p:txBody>
          <a:bodyPr/>
          <a:lstStyle/>
          <a:p>
            <a:r>
              <a:rPr lang="cs-CZ" dirty="0"/>
              <a:t>Identifikovaná ohniska nákazy: mateřské školy* </a:t>
            </a:r>
            <a:endParaRPr lang="cs-CZ" sz="2000" dirty="0"/>
          </a:p>
        </p:txBody>
      </p:sp>
      <p:sp>
        <p:nvSpPr>
          <p:cNvPr id="8" name="TextovéPole 7">
            <a:extLst>
              <a:ext uri="{FF2B5EF4-FFF2-40B4-BE49-F238E27FC236}">
                <a16:creationId xmlns:a16="http://schemas.microsoft.com/office/drawing/2014/main" id="{1DB73EA3-C50B-4BFA-A7DB-D8182C2ACDFA}"/>
              </a:ext>
            </a:extLst>
          </p:cNvPr>
          <p:cNvSpPr txBox="1"/>
          <p:nvPr/>
        </p:nvSpPr>
        <p:spPr>
          <a:xfrm>
            <a:off x="8546471" y="6564152"/>
            <a:ext cx="354754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1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1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9" name="Obdélník 8">
            <a:extLst>
              <a:ext uri="{FF2B5EF4-FFF2-40B4-BE49-F238E27FC236}">
                <a16:creationId xmlns:a16="http://schemas.microsoft.com/office/drawing/2014/main" id="{A686C25E-3F24-4F41-BDB9-361A9D973445}"/>
              </a:ext>
            </a:extLst>
          </p:cNvPr>
          <p:cNvSpPr/>
          <p:nvPr/>
        </p:nvSpPr>
        <p:spPr>
          <a:xfrm>
            <a:off x="309980" y="6560463"/>
            <a:ext cx="7794665" cy="276999"/>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sp>
        <p:nvSpPr>
          <p:cNvPr id="10" name="Obdélník 9">
            <a:extLst>
              <a:ext uri="{FF2B5EF4-FFF2-40B4-BE49-F238E27FC236}">
                <a16:creationId xmlns:a16="http://schemas.microsoft.com/office/drawing/2014/main" id="{E4DF8FA6-6653-44D1-9E62-B47545A80E80}"/>
              </a:ext>
            </a:extLst>
          </p:cNvPr>
          <p:cNvSpPr/>
          <p:nvPr/>
        </p:nvSpPr>
        <p:spPr>
          <a:xfrm>
            <a:off x="4583863" y="553344"/>
            <a:ext cx="4951530" cy="276999"/>
          </a:xfrm>
          <a:prstGeom prst="rect">
            <a:avLst/>
          </a:prstGeom>
        </p:spPr>
        <p:txBody>
          <a:bodyPr wrap="square">
            <a:spAutoFit/>
          </a:bodyPr>
          <a:lstStyle/>
          <a:p>
            <a:pPr lvl="0" fontAlgn="ctr">
              <a:defRPr/>
            </a:pPr>
            <a:r>
              <a:rPr lang="cs-CZ" sz="1200" b="1" dirty="0">
                <a:solidFill>
                  <a:srgbClr val="000000"/>
                </a:solidFill>
                <a:latin typeface="Calibri" panose="020F0502020204030204" pitchFamily="34" charset="0"/>
              </a:rPr>
              <a:t>* včetně sdružených škol MŠ s vyššími stupni vzdělávání (ZŠ a případně SŠ)</a:t>
            </a:r>
          </a:p>
        </p:txBody>
      </p:sp>
      <p:graphicFrame>
        <p:nvGraphicFramePr>
          <p:cNvPr id="13" name="Graf 12">
            <a:extLst>
              <a:ext uri="{FF2B5EF4-FFF2-40B4-BE49-F238E27FC236}">
                <a16:creationId xmlns:a16="http://schemas.microsoft.com/office/drawing/2014/main" id="{B0610E57-1737-4EF2-BA70-1F3AD5FADA43}"/>
              </a:ext>
            </a:extLst>
          </p:cNvPr>
          <p:cNvGraphicFramePr/>
          <p:nvPr>
            <p:extLst>
              <p:ext uri="{D42A27DB-BD31-4B8C-83A1-F6EECF244321}">
                <p14:modId xmlns:p14="http://schemas.microsoft.com/office/powerpoint/2010/main" val="2008539399"/>
              </p:ext>
            </p:extLst>
          </p:nvPr>
        </p:nvGraphicFramePr>
        <p:xfrm>
          <a:off x="1173598" y="655640"/>
          <a:ext cx="10926934" cy="2630767"/>
        </p:xfrm>
        <a:graphic>
          <a:graphicData uri="http://schemas.openxmlformats.org/drawingml/2006/chart">
            <c:chart xmlns:c="http://schemas.openxmlformats.org/drawingml/2006/chart" xmlns:r="http://schemas.openxmlformats.org/officeDocument/2006/relationships" r:id="rId2"/>
          </a:graphicData>
        </a:graphic>
      </p:graphicFrame>
      <p:sp>
        <p:nvSpPr>
          <p:cNvPr id="14" name="Obdélník 13">
            <a:extLst>
              <a:ext uri="{FF2B5EF4-FFF2-40B4-BE49-F238E27FC236}">
                <a16:creationId xmlns:a16="http://schemas.microsoft.com/office/drawing/2014/main" id="{77FD9AB4-7C3E-4D23-8CEC-573EAD40AE49}"/>
              </a:ext>
            </a:extLst>
          </p:cNvPr>
          <p:cNvSpPr/>
          <p:nvPr/>
        </p:nvSpPr>
        <p:spPr>
          <a:xfrm>
            <a:off x="38175" y="655641"/>
            <a:ext cx="1135422" cy="830997"/>
          </a:xfrm>
          <a:prstGeom prst="rect">
            <a:avLst/>
          </a:prstGeom>
        </p:spPr>
        <p:txBody>
          <a:bodyPr wrap="square">
            <a:spAutoFit/>
          </a:bodyPr>
          <a:lstStyle/>
          <a:p>
            <a:pPr algn="r" fontAlgn="b"/>
            <a:r>
              <a:rPr lang="cs-CZ" sz="1600" b="1" dirty="0">
                <a:solidFill>
                  <a:srgbClr val="000000"/>
                </a:solidFill>
                <a:latin typeface="Calibri" panose="020F0502020204030204" pitchFamily="34" charset="0"/>
              </a:rPr>
              <a:t>Počet zařazených osob</a:t>
            </a:r>
          </a:p>
        </p:txBody>
      </p:sp>
      <p:graphicFrame>
        <p:nvGraphicFramePr>
          <p:cNvPr id="15" name="Tabulka 14">
            <a:extLst>
              <a:ext uri="{FF2B5EF4-FFF2-40B4-BE49-F238E27FC236}">
                <a16:creationId xmlns:a16="http://schemas.microsoft.com/office/drawing/2014/main" id="{5716C603-F61C-4A9A-A055-08920A389D85}"/>
              </a:ext>
            </a:extLst>
          </p:cNvPr>
          <p:cNvGraphicFramePr>
            <a:graphicFrameLocks noGrp="1"/>
          </p:cNvGraphicFramePr>
          <p:nvPr>
            <p:extLst>
              <p:ext uri="{D42A27DB-BD31-4B8C-83A1-F6EECF244321}">
                <p14:modId xmlns:p14="http://schemas.microsoft.com/office/powerpoint/2010/main" val="3623686743"/>
              </p:ext>
            </p:extLst>
          </p:nvPr>
        </p:nvGraphicFramePr>
        <p:xfrm>
          <a:off x="66674" y="3474331"/>
          <a:ext cx="11920958" cy="3086136"/>
        </p:xfrm>
        <a:graphic>
          <a:graphicData uri="http://schemas.openxmlformats.org/drawingml/2006/table">
            <a:tbl>
              <a:tblPr/>
              <a:tblGrid>
                <a:gridCol w="699526">
                  <a:extLst>
                    <a:ext uri="{9D8B030D-6E8A-4147-A177-3AD203B41FA5}">
                      <a16:colId xmlns:a16="http://schemas.microsoft.com/office/drawing/2014/main" val="1148265902"/>
                    </a:ext>
                  </a:extLst>
                </a:gridCol>
                <a:gridCol w="370210">
                  <a:extLst>
                    <a:ext uri="{9D8B030D-6E8A-4147-A177-3AD203B41FA5}">
                      <a16:colId xmlns:a16="http://schemas.microsoft.com/office/drawing/2014/main" val="4204192688"/>
                    </a:ext>
                  </a:extLst>
                </a:gridCol>
                <a:gridCol w="370210">
                  <a:extLst>
                    <a:ext uri="{9D8B030D-6E8A-4147-A177-3AD203B41FA5}">
                      <a16:colId xmlns:a16="http://schemas.microsoft.com/office/drawing/2014/main" val="2832739057"/>
                    </a:ext>
                  </a:extLst>
                </a:gridCol>
                <a:gridCol w="370210">
                  <a:extLst>
                    <a:ext uri="{9D8B030D-6E8A-4147-A177-3AD203B41FA5}">
                      <a16:colId xmlns:a16="http://schemas.microsoft.com/office/drawing/2014/main" val="2099542548"/>
                    </a:ext>
                  </a:extLst>
                </a:gridCol>
                <a:gridCol w="370210">
                  <a:extLst>
                    <a:ext uri="{9D8B030D-6E8A-4147-A177-3AD203B41FA5}">
                      <a16:colId xmlns:a16="http://schemas.microsoft.com/office/drawing/2014/main" val="2917192428"/>
                    </a:ext>
                  </a:extLst>
                </a:gridCol>
                <a:gridCol w="370210">
                  <a:extLst>
                    <a:ext uri="{9D8B030D-6E8A-4147-A177-3AD203B41FA5}">
                      <a16:colId xmlns:a16="http://schemas.microsoft.com/office/drawing/2014/main" val="3303836253"/>
                    </a:ext>
                  </a:extLst>
                </a:gridCol>
                <a:gridCol w="370210">
                  <a:extLst>
                    <a:ext uri="{9D8B030D-6E8A-4147-A177-3AD203B41FA5}">
                      <a16:colId xmlns:a16="http://schemas.microsoft.com/office/drawing/2014/main" val="1523759964"/>
                    </a:ext>
                  </a:extLst>
                </a:gridCol>
                <a:gridCol w="370210">
                  <a:extLst>
                    <a:ext uri="{9D8B030D-6E8A-4147-A177-3AD203B41FA5}">
                      <a16:colId xmlns:a16="http://schemas.microsoft.com/office/drawing/2014/main" val="2337675349"/>
                    </a:ext>
                  </a:extLst>
                </a:gridCol>
                <a:gridCol w="370210">
                  <a:extLst>
                    <a:ext uri="{9D8B030D-6E8A-4147-A177-3AD203B41FA5}">
                      <a16:colId xmlns:a16="http://schemas.microsoft.com/office/drawing/2014/main" val="4089801870"/>
                    </a:ext>
                  </a:extLst>
                </a:gridCol>
                <a:gridCol w="370210">
                  <a:extLst>
                    <a:ext uri="{9D8B030D-6E8A-4147-A177-3AD203B41FA5}">
                      <a16:colId xmlns:a16="http://schemas.microsoft.com/office/drawing/2014/main" val="438152286"/>
                    </a:ext>
                  </a:extLst>
                </a:gridCol>
                <a:gridCol w="370210">
                  <a:extLst>
                    <a:ext uri="{9D8B030D-6E8A-4147-A177-3AD203B41FA5}">
                      <a16:colId xmlns:a16="http://schemas.microsoft.com/office/drawing/2014/main" val="638801499"/>
                    </a:ext>
                  </a:extLst>
                </a:gridCol>
                <a:gridCol w="370210">
                  <a:extLst>
                    <a:ext uri="{9D8B030D-6E8A-4147-A177-3AD203B41FA5}">
                      <a16:colId xmlns:a16="http://schemas.microsoft.com/office/drawing/2014/main" val="3950936490"/>
                    </a:ext>
                  </a:extLst>
                </a:gridCol>
                <a:gridCol w="370210">
                  <a:extLst>
                    <a:ext uri="{9D8B030D-6E8A-4147-A177-3AD203B41FA5}">
                      <a16:colId xmlns:a16="http://schemas.microsoft.com/office/drawing/2014/main" val="692519158"/>
                    </a:ext>
                  </a:extLst>
                </a:gridCol>
                <a:gridCol w="370210">
                  <a:extLst>
                    <a:ext uri="{9D8B030D-6E8A-4147-A177-3AD203B41FA5}">
                      <a16:colId xmlns:a16="http://schemas.microsoft.com/office/drawing/2014/main" val="3096728759"/>
                    </a:ext>
                  </a:extLst>
                </a:gridCol>
                <a:gridCol w="370210">
                  <a:extLst>
                    <a:ext uri="{9D8B030D-6E8A-4147-A177-3AD203B41FA5}">
                      <a16:colId xmlns:a16="http://schemas.microsoft.com/office/drawing/2014/main" val="986585950"/>
                    </a:ext>
                  </a:extLst>
                </a:gridCol>
                <a:gridCol w="370210">
                  <a:extLst>
                    <a:ext uri="{9D8B030D-6E8A-4147-A177-3AD203B41FA5}">
                      <a16:colId xmlns:a16="http://schemas.microsoft.com/office/drawing/2014/main" val="1303995510"/>
                    </a:ext>
                  </a:extLst>
                </a:gridCol>
                <a:gridCol w="370210">
                  <a:extLst>
                    <a:ext uri="{9D8B030D-6E8A-4147-A177-3AD203B41FA5}">
                      <a16:colId xmlns:a16="http://schemas.microsoft.com/office/drawing/2014/main" val="1283637581"/>
                    </a:ext>
                  </a:extLst>
                </a:gridCol>
                <a:gridCol w="370210">
                  <a:extLst>
                    <a:ext uri="{9D8B030D-6E8A-4147-A177-3AD203B41FA5}">
                      <a16:colId xmlns:a16="http://schemas.microsoft.com/office/drawing/2014/main" val="2649751233"/>
                    </a:ext>
                  </a:extLst>
                </a:gridCol>
                <a:gridCol w="370210">
                  <a:extLst>
                    <a:ext uri="{9D8B030D-6E8A-4147-A177-3AD203B41FA5}">
                      <a16:colId xmlns:a16="http://schemas.microsoft.com/office/drawing/2014/main" val="1217992675"/>
                    </a:ext>
                  </a:extLst>
                </a:gridCol>
                <a:gridCol w="370210">
                  <a:extLst>
                    <a:ext uri="{9D8B030D-6E8A-4147-A177-3AD203B41FA5}">
                      <a16:colId xmlns:a16="http://schemas.microsoft.com/office/drawing/2014/main" val="1902830751"/>
                    </a:ext>
                  </a:extLst>
                </a:gridCol>
                <a:gridCol w="370210">
                  <a:extLst>
                    <a:ext uri="{9D8B030D-6E8A-4147-A177-3AD203B41FA5}">
                      <a16:colId xmlns:a16="http://schemas.microsoft.com/office/drawing/2014/main" val="587655968"/>
                    </a:ext>
                  </a:extLst>
                </a:gridCol>
                <a:gridCol w="370210">
                  <a:extLst>
                    <a:ext uri="{9D8B030D-6E8A-4147-A177-3AD203B41FA5}">
                      <a16:colId xmlns:a16="http://schemas.microsoft.com/office/drawing/2014/main" val="3512822322"/>
                    </a:ext>
                  </a:extLst>
                </a:gridCol>
                <a:gridCol w="398993">
                  <a:extLst>
                    <a:ext uri="{9D8B030D-6E8A-4147-A177-3AD203B41FA5}">
                      <a16:colId xmlns:a16="http://schemas.microsoft.com/office/drawing/2014/main" val="2659333034"/>
                    </a:ext>
                  </a:extLst>
                </a:gridCol>
                <a:gridCol w="398993">
                  <a:extLst>
                    <a:ext uri="{9D8B030D-6E8A-4147-A177-3AD203B41FA5}">
                      <a16:colId xmlns:a16="http://schemas.microsoft.com/office/drawing/2014/main" val="406694194"/>
                    </a:ext>
                  </a:extLst>
                </a:gridCol>
                <a:gridCol w="398993">
                  <a:extLst>
                    <a:ext uri="{9D8B030D-6E8A-4147-A177-3AD203B41FA5}">
                      <a16:colId xmlns:a16="http://schemas.microsoft.com/office/drawing/2014/main" val="4229582658"/>
                    </a:ext>
                  </a:extLst>
                </a:gridCol>
                <a:gridCol w="398993">
                  <a:extLst>
                    <a:ext uri="{9D8B030D-6E8A-4147-A177-3AD203B41FA5}">
                      <a16:colId xmlns:a16="http://schemas.microsoft.com/office/drawing/2014/main" val="4293417565"/>
                    </a:ext>
                  </a:extLst>
                </a:gridCol>
                <a:gridCol w="370210">
                  <a:extLst>
                    <a:ext uri="{9D8B030D-6E8A-4147-A177-3AD203B41FA5}">
                      <a16:colId xmlns:a16="http://schemas.microsoft.com/office/drawing/2014/main" val="2660004666"/>
                    </a:ext>
                  </a:extLst>
                </a:gridCol>
                <a:gridCol w="370210">
                  <a:extLst>
                    <a:ext uri="{9D8B030D-6E8A-4147-A177-3AD203B41FA5}">
                      <a16:colId xmlns:a16="http://schemas.microsoft.com/office/drawing/2014/main" val="3936615891"/>
                    </a:ext>
                  </a:extLst>
                </a:gridCol>
                <a:gridCol w="370210">
                  <a:extLst>
                    <a:ext uri="{9D8B030D-6E8A-4147-A177-3AD203B41FA5}">
                      <a16:colId xmlns:a16="http://schemas.microsoft.com/office/drawing/2014/main" val="1863008928"/>
                    </a:ext>
                  </a:extLst>
                </a:gridCol>
                <a:gridCol w="370210">
                  <a:extLst>
                    <a:ext uri="{9D8B030D-6E8A-4147-A177-3AD203B41FA5}">
                      <a16:colId xmlns:a16="http://schemas.microsoft.com/office/drawing/2014/main" val="2740306485"/>
                    </a:ext>
                  </a:extLst>
                </a:gridCol>
                <a:gridCol w="370210">
                  <a:extLst>
                    <a:ext uri="{9D8B030D-6E8A-4147-A177-3AD203B41FA5}">
                      <a16:colId xmlns:a16="http://schemas.microsoft.com/office/drawing/2014/main" val="1724770166"/>
                    </a:ext>
                  </a:extLst>
                </a:gridCol>
              </a:tblGrid>
              <a:tr h="302523">
                <a:tc>
                  <a:txBody>
                    <a:bodyPr/>
                    <a:lstStyle/>
                    <a:p>
                      <a:pPr algn="ctr" fontAlgn="b">
                        <a:lnSpc>
                          <a:spcPts val="800"/>
                        </a:lnSpc>
                      </a:pPr>
                      <a:r>
                        <a:rPr lang="cs-CZ" sz="900" b="0" i="0" u="none" strike="noStrike" dirty="0">
                          <a:solidFill>
                            <a:srgbClr val="000000"/>
                          </a:solidFill>
                          <a:effectLst/>
                          <a:latin typeface="Calibri" panose="020F0502020204030204" pitchFamily="34" charset="0"/>
                        </a:rPr>
                        <a:t> Počet osob</a:t>
                      </a:r>
                    </a:p>
                    <a:p>
                      <a:pPr algn="ctr" fontAlgn="b">
                        <a:lnSpc>
                          <a:spcPts val="800"/>
                        </a:lnSpc>
                      </a:pPr>
                      <a:r>
                        <a:rPr lang="cs-CZ" sz="900" b="0" i="0" u="none" strike="noStrike" dirty="0">
                          <a:solidFill>
                            <a:srgbClr val="000000"/>
                          </a:solidFill>
                          <a:effectLst/>
                          <a:latin typeface="Calibri" panose="020F0502020204030204" pitchFamily="34" charset="0"/>
                        </a:rPr>
                        <a:t>(událostí)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31.8.–27.9.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3710681"/>
                  </a:ext>
                </a:extLst>
              </a:tr>
              <a:tr h="302523">
                <a:tc>
                  <a:txBody>
                    <a:bodyPr/>
                    <a:lstStyle/>
                    <a:p>
                      <a:pPr algn="ctr" fontAlgn="ctr">
                        <a:lnSpc>
                          <a:spcPts val="800"/>
                        </a:lnSpc>
                      </a:pPr>
                      <a:r>
                        <a:rPr lang="cs-CZ" sz="900" b="1" i="0" u="none" strike="noStrike" dirty="0">
                          <a:solidFill>
                            <a:srgbClr val="000000"/>
                          </a:solidFill>
                          <a:effectLst/>
                          <a:latin typeface="Calibri" panose="020F0502020204030204" pitchFamily="34" charset="0"/>
                        </a:rPr>
                        <a:t>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53 (33)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201 (78)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118 (43)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169 (56)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55 (19)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79 (20)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91 (23)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72 (21)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148 (37)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166 (47)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147 (48)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71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27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6916820"/>
                  </a:ext>
                </a:extLst>
              </a:tr>
              <a:tr h="302523">
                <a:tc>
                  <a:txBody>
                    <a:bodyPr/>
                    <a:lstStyle/>
                    <a:p>
                      <a:pPr algn="ctr" fontAlgn="ctr">
                        <a:lnSpc>
                          <a:spcPts val="800"/>
                        </a:lnSpc>
                      </a:pPr>
                      <a:r>
                        <a:rPr lang="cs-CZ" sz="900" b="1" i="0" u="none" strike="noStrike">
                          <a:solidFill>
                            <a:srgbClr val="000000"/>
                          </a:solidFill>
                          <a:effectLst/>
                          <a:latin typeface="Calibri" panose="020F0502020204030204" pitchFamily="34" charset="0"/>
                        </a:rPr>
                        <a:t>STC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53 (18)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20 (12)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771 (221)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367 (142)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139 (75)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 (9)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3917158992"/>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JHC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13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19962414"/>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PLK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61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39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23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65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86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121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101105685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KVK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59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49830543"/>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ULK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38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109 (10)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2380454374"/>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LBK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55 (11)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55 (12)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108 (19)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33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121 (11)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109 (13)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56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96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36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7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9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118522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HKK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51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239915366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PAK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33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21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20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1234257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VYS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3660747978"/>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JMK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50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17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21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7705643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OLK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43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134 (13)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61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63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33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16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72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94 (10)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45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56022685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ZLK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153 (15)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55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51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23230428"/>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MSK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66 (22)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98 (26)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86 (18)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46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36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32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55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38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28 (12)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21 (11)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 (9)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78763526"/>
                  </a:ext>
                </a:extLst>
              </a:tr>
              <a:tr h="302523">
                <a:tc>
                  <a:txBody>
                    <a:bodyPr/>
                    <a:lstStyle/>
                    <a:p>
                      <a:pPr algn="ctr" fontAlgn="ctr">
                        <a:lnSpc>
                          <a:spcPts val="800"/>
                        </a:lnSpc>
                      </a:pPr>
                      <a:r>
                        <a:rPr lang="cs-CZ" sz="900" b="1" i="0" u="none" strike="noStrike" dirty="0">
                          <a:solidFill>
                            <a:srgbClr val="000000"/>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288 (93)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474 (140)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375 (84)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687 (116)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21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225 (36)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252 (37)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321 (47)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259 (40)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505 (76)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1118 (284)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954 (222)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471 (125)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119 (28)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175 (21)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10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18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12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78 (26)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61 (21)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81 (24)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61 (14)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54 (15)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48 (13)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35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12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656254"/>
                  </a:ext>
                </a:extLst>
              </a:tr>
            </a:tbl>
          </a:graphicData>
        </a:graphic>
      </p:graphicFrame>
      <p:graphicFrame>
        <p:nvGraphicFramePr>
          <p:cNvPr id="16" name="Tabulka 15">
            <a:extLst>
              <a:ext uri="{FF2B5EF4-FFF2-40B4-BE49-F238E27FC236}">
                <a16:creationId xmlns:a16="http://schemas.microsoft.com/office/drawing/2014/main" id="{5B325CBB-BE22-44EF-9353-D6D444D33B13}"/>
              </a:ext>
            </a:extLst>
          </p:cNvPr>
          <p:cNvGraphicFramePr>
            <a:graphicFrameLocks noGrp="1"/>
          </p:cNvGraphicFramePr>
          <p:nvPr>
            <p:extLst>
              <p:ext uri="{D42A27DB-BD31-4B8C-83A1-F6EECF244321}">
                <p14:modId xmlns:p14="http://schemas.microsoft.com/office/powerpoint/2010/main" val="992740647"/>
              </p:ext>
            </p:extLst>
          </p:nvPr>
        </p:nvGraphicFramePr>
        <p:xfrm>
          <a:off x="675776" y="3195180"/>
          <a:ext cx="11348626" cy="192405"/>
        </p:xfrm>
        <a:graphic>
          <a:graphicData uri="http://schemas.openxmlformats.org/drawingml/2006/table">
            <a:tbl>
              <a:tblPr/>
              <a:tblGrid>
                <a:gridCol w="966914">
                  <a:extLst>
                    <a:ext uri="{9D8B030D-6E8A-4147-A177-3AD203B41FA5}">
                      <a16:colId xmlns:a16="http://schemas.microsoft.com/office/drawing/2014/main" val="1358248019"/>
                    </a:ext>
                  </a:extLst>
                </a:gridCol>
                <a:gridCol w="235948">
                  <a:extLst>
                    <a:ext uri="{9D8B030D-6E8A-4147-A177-3AD203B41FA5}">
                      <a16:colId xmlns:a16="http://schemas.microsoft.com/office/drawing/2014/main" val="4227063480"/>
                    </a:ext>
                  </a:extLst>
                </a:gridCol>
                <a:gridCol w="235948">
                  <a:extLst>
                    <a:ext uri="{9D8B030D-6E8A-4147-A177-3AD203B41FA5}">
                      <a16:colId xmlns:a16="http://schemas.microsoft.com/office/drawing/2014/main" val="4235552383"/>
                    </a:ext>
                  </a:extLst>
                </a:gridCol>
                <a:gridCol w="235948">
                  <a:extLst>
                    <a:ext uri="{9D8B030D-6E8A-4147-A177-3AD203B41FA5}">
                      <a16:colId xmlns:a16="http://schemas.microsoft.com/office/drawing/2014/main" val="4039418599"/>
                    </a:ext>
                  </a:extLst>
                </a:gridCol>
                <a:gridCol w="235948">
                  <a:extLst>
                    <a:ext uri="{9D8B030D-6E8A-4147-A177-3AD203B41FA5}">
                      <a16:colId xmlns:a16="http://schemas.microsoft.com/office/drawing/2014/main" val="494190901"/>
                    </a:ext>
                  </a:extLst>
                </a:gridCol>
                <a:gridCol w="235948">
                  <a:extLst>
                    <a:ext uri="{9D8B030D-6E8A-4147-A177-3AD203B41FA5}">
                      <a16:colId xmlns:a16="http://schemas.microsoft.com/office/drawing/2014/main" val="3955479085"/>
                    </a:ext>
                  </a:extLst>
                </a:gridCol>
                <a:gridCol w="235948">
                  <a:extLst>
                    <a:ext uri="{9D8B030D-6E8A-4147-A177-3AD203B41FA5}">
                      <a16:colId xmlns:a16="http://schemas.microsoft.com/office/drawing/2014/main" val="871778667"/>
                    </a:ext>
                  </a:extLst>
                </a:gridCol>
                <a:gridCol w="235948">
                  <a:extLst>
                    <a:ext uri="{9D8B030D-6E8A-4147-A177-3AD203B41FA5}">
                      <a16:colId xmlns:a16="http://schemas.microsoft.com/office/drawing/2014/main" val="2072097272"/>
                    </a:ext>
                  </a:extLst>
                </a:gridCol>
                <a:gridCol w="235948">
                  <a:extLst>
                    <a:ext uri="{9D8B030D-6E8A-4147-A177-3AD203B41FA5}">
                      <a16:colId xmlns:a16="http://schemas.microsoft.com/office/drawing/2014/main" val="807778385"/>
                    </a:ext>
                  </a:extLst>
                </a:gridCol>
                <a:gridCol w="235948">
                  <a:extLst>
                    <a:ext uri="{9D8B030D-6E8A-4147-A177-3AD203B41FA5}">
                      <a16:colId xmlns:a16="http://schemas.microsoft.com/office/drawing/2014/main" val="2101451889"/>
                    </a:ext>
                  </a:extLst>
                </a:gridCol>
                <a:gridCol w="235948">
                  <a:extLst>
                    <a:ext uri="{9D8B030D-6E8A-4147-A177-3AD203B41FA5}">
                      <a16:colId xmlns:a16="http://schemas.microsoft.com/office/drawing/2014/main" val="3605028481"/>
                    </a:ext>
                  </a:extLst>
                </a:gridCol>
                <a:gridCol w="235948">
                  <a:extLst>
                    <a:ext uri="{9D8B030D-6E8A-4147-A177-3AD203B41FA5}">
                      <a16:colId xmlns:a16="http://schemas.microsoft.com/office/drawing/2014/main" val="752428201"/>
                    </a:ext>
                  </a:extLst>
                </a:gridCol>
                <a:gridCol w="235948">
                  <a:extLst>
                    <a:ext uri="{9D8B030D-6E8A-4147-A177-3AD203B41FA5}">
                      <a16:colId xmlns:a16="http://schemas.microsoft.com/office/drawing/2014/main" val="1978385625"/>
                    </a:ext>
                  </a:extLst>
                </a:gridCol>
                <a:gridCol w="235948">
                  <a:extLst>
                    <a:ext uri="{9D8B030D-6E8A-4147-A177-3AD203B41FA5}">
                      <a16:colId xmlns:a16="http://schemas.microsoft.com/office/drawing/2014/main" val="884251675"/>
                    </a:ext>
                  </a:extLst>
                </a:gridCol>
                <a:gridCol w="235948">
                  <a:extLst>
                    <a:ext uri="{9D8B030D-6E8A-4147-A177-3AD203B41FA5}">
                      <a16:colId xmlns:a16="http://schemas.microsoft.com/office/drawing/2014/main" val="4135560205"/>
                    </a:ext>
                  </a:extLst>
                </a:gridCol>
                <a:gridCol w="235948">
                  <a:extLst>
                    <a:ext uri="{9D8B030D-6E8A-4147-A177-3AD203B41FA5}">
                      <a16:colId xmlns:a16="http://schemas.microsoft.com/office/drawing/2014/main" val="1879333647"/>
                    </a:ext>
                  </a:extLst>
                </a:gridCol>
                <a:gridCol w="235948">
                  <a:extLst>
                    <a:ext uri="{9D8B030D-6E8A-4147-A177-3AD203B41FA5}">
                      <a16:colId xmlns:a16="http://schemas.microsoft.com/office/drawing/2014/main" val="3213576122"/>
                    </a:ext>
                  </a:extLst>
                </a:gridCol>
                <a:gridCol w="235948">
                  <a:extLst>
                    <a:ext uri="{9D8B030D-6E8A-4147-A177-3AD203B41FA5}">
                      <a16:colId xmlns:a16="http://schemas.microsoft.com/office/drawing/2014/main" val="2832026134"/>
                    </a:ext>
                  </a:extLst>
                </a:gridCol>
                <a:gridCol w="235948">
                  <a:extLst>
                    <a:ext uri="{9D8B030D-6E8A-4147-A177-3AD203B41FA5}">
                      <a16:colId xmlns:a16="http://schemas.microsoft.com/office/drawing/2014/main" val="3864348483"/>
                    </a:ext>
                  </a:extLst>
                </a:gridCol>
                <a:gridCol w="235948">
                  <a:extLst>
                    <a:ext uri="{9D8B030D-6E8A-4147-A177-3AD203B41FA5}">
                      <a16:colId xmlns:a16="http://schemas.microsoft.com/office/drawing/2014/main" val="666246963"/>
                    </a:ext>
                  </a:extLst>
                </a:gridCol>
                <a:gridCol w="235948">
                  <a:extLst>
                    <a:ext uri="{9D8B030D-6E8A-4147-A177-3AD203B41FA5}">
                      <a16:colId xmlns:a16="http://schemas.microsoft.com/office/drawing/2014/main" val="3516127860"/>
                    </a:ext>
                  </a:extLst>
                </a:gridCol>
                <a:gridCol w="235948">
                  <a:extLst>
                    <a:ext uri="{9D8B030D-6E8A-4147-A177-3AD203B41FA5}">
                      <a16:colId xmlns:a16="http://schemas.microsoft.com/office/drawing/2014/main" val="3762784262"/>
                    </a:ext>
                  </a:extLst>
                </a:gridCol>
                <a:gridCol w="235948">
                  <a:extLst>
                    <a:ext uri="{9D8B030D-6E8A-4147-A177-3AD203B41FA5}">
                      <a16:colId xmlns:a16="http://schemas.microsoft.com/office/drawing/2014/main" val="3847832075"/>
                    </a:ext>
                  </a:extLst>
                </a:gridCol>
                <a:gridCol w="235948">
                  <a:extLst>
                    <a:ext uri="{9D8B030D-6E8A-4147-A177-3AD203B41FA5}">
                      <a16:colId xmlns:a16="http://schemas.microsoft.com/office/drawing/2014/main" val="1671688524"/>
                    </a:ext>
                  </a:extLst>
                </a:gridCol>
                <a:gridCol w="235948">
                  <a:extLst>
                    <a:ext uri="{9D8B030D-6E8A-4147-A177-3AD203B41FA5}">
                      <a16:colId xmlns:a16="http://schemas.microsoft.com/office/drawing/2014/main" val="1333259349"/>
                    </a:ext>
                  </a:extLst>
                </a:gridCol>
                <a:gridCol w="235948">
                  <a:extLst>
                    <a:ext uri="{9D8B030D-6E8A-4147-A177-3AD203B41FA5}">
                      <a16:colId xmlns:a16="http://schemas.microsoft.com/office/drawing/2014/main" val="296449698"/>
                    </a:ext>
                  </a:extLst>
                </a:gridCol>
                <a:gridCol w="235948">
                  <a:extLst>
                    <a:ext uri="{9D8B030D-6E8A-4147-A177-3AD203B41FA5}">
                      <a16:colId xmlns:a16="http://schemas.microsoft.com/office/drawing/2014/main" val="3887071798"/>
                    </a:ext>
                  </a:extLst>
                </a:gridCol>
                <a:gridCol w="235948">
                  <a:extLst>
                    <a:ext uri="{9D8B030D-6E8A-4147-A177-3AD203B41FA5}">
                      <a16:colId xmlns:a16="http://schemas.microsoft.com/office/drawing/2014/main" val="2961222335"/>
                    </a:ext>
                  </a:extLst>
                </a:gridCol>
                <a:gridCol w="235948">
                  <a:extLst>
                    <a:ext uri="{9D8B030D-6E8A-4147-A177-3AD203B41FA5}">
                      <a16:colId xmlns:a16="http://schemas.microsoft.com/office/drawing/2014/main" val="2142809054"/>
                    </a:ext>
                  </a:extLst>
                </a:gridCol>
                <a:gridCol w="235948">
                  <a:extLst>
                    <a:ext uri="{9D8B030D-6E8A-4147-A177-3AD203B41FA5}">
                      <a16:colId xmlns:a16="http://schemas.microsoft.com/office/drawing/2014/main" val="2007159708"/>
                    </a:ext>
                  </a:extLst>
                </a:gridCol>
                <a:gridCol w="235948">
                  <a:extLst>
                    <a:ext uri="{9D8B030D-6E8A-4147-A177-3AD203B41FA5}">
                      <a16:colId xmlns:a16="http://schemas.microsoft.com/office/drawing/2014/main" val="2459185703"/>
                    </a:ext>
                  </a:extLst>
                </a:gridCol>
                <a:gridCol w="235948">
                  <a:extLst>
                    <a:ext uri="{9D8B030D-6E8A-4147-A177-3AD203B41FA5}">
                      <a16:colId xmlns:a16="http://schemas.microsoft.com/office/drawing/2014/main" val="3706935270"/>
                    </a:ext>
                  </a:extLst>
                </a:gridCol>
                <a:gridCol w="235948">
                  <a:extLst>
                    <a:ext uri="{9D8B030D-6E8A-4147-A177-3AD203B41FA5}">
                      <a16:colId xmlns:a16="http://schemas.microsoft.com/office/drawing/2014/main" val="2232617973"/>
                    </a:ext>
                  </a:extLst>
                </a:gridCol>
                <a:gridCol w="235948">
                  <a:extLst>
                    <a:ext uri="{9D8B030D-6E8A-4147-A177-3AD203B41FA5}">
                      <a16:colId xmlns:a16="http://schemas.microsoft.com/office/drawing/2014/main" val="3377411644"/>
                    </a:ext>
                  </a:extLst>
                </a:gridCol>
                <a:gridCol w="235948">
                  <a:extLst>
                    <a:ext uri="{9D8B030D-6E8A-4147-A177-3AD203B41FA5}">
                      <a16:colId xmlns:a16="http://schemas.microsoft.com/office/drawing/2014/main" val="4024943643"/>
                    </a:ext>
                  </a:extLst>
                </a:gridCol>
                <a:gridCol w="235948">
                  <a:extLst>
                    <a:ext uri="{9D8B030D-6E8A-4147-A177-3AD203B41FA5}">
                      <a16:colId xmlns:a16="http://schemas.microsoft.com/office/drawing/2014/main" val="4051259780"/>
                    </a:ext>
                  </a:extLst>
                </a:gridCol>
                <a:gridCol w="235948">
                  <a:extLst>
                    <a:ext uri="{9D8B030D-6E8A-4147-A177-3AD203B41FA5}">
                      <a16:colId xmlns:a16="http://schemas.microsoft.com/office/drawing/2014/main" val="3199493144"/>
                    </a:ext>
                  </a:extLst>
                </a:gridCol>
                <a:gridCol w="235948">
                  <a:extLst>
                    <a:ext uri="{9D8B030D-6E8A-4147-A177-3AD203B41FA5}">
                      <a16:colId xmlns:a16="http://schemas.microsoft.com/office/drawing/2014/main" val="1268225405"/>
                    </a:ext>
                  </a:extLst>
                </a:gridCol>
                <a:gridCol w="235948">
                  <a:extLst>
                    <a:ext uri="{9D8B030D-6E8A-4147-A177-3AD203B41FA5}">
                      <a16:colId xmlns:a16="http://schemas.microsoft.com/office/drawing/2014/main" val="421246884"/>
                    </a:ext>
                  </a:extLst>
                </a:gridCol>
                <a:gridCol w="235948">
                  <a:extLst>
                    <a:ext uri="{9D8B030D-6E8A-4147-A177-3AD203B41FA5}">
                      <a16:colId xmlns:a16="http://schemas.microsoft.com/office/drawing/2014/main" val="3403047261"/>
                    </a:ext>
                  </a:extLst>
                </a:gridCol>
                <a:gridCol w="235948">
                  <a:extLst>
                    <a:ext uri="{9D8B030D-6E8A-4147-A177-3AD203B41FA5}">
                      <a16:colId xmlns:a16="http://schemas.microsoft.com/office/drawing/2014/main" val="2450099608"/>
                    </a:ext>
                  </a:extLst>
                </a:gridCol>
                <a:gridCol w="235948">
                  <a:extLst>
                    <a:ext uri="{9D8B030D-6E8A-4147-A177-3AD203B41FA5}">
                      <a16:colId xmlns:a16="http://schemas.microsoft.com/office/drawing/2014/main" val="3180496263"/>
                    </a:ext>
                  </a:extLst>
                </a:gridCol>
                <a:gridCol w="235948">
                  <a:extLst>
                    <a:ext uri="{9D8B030D-6E8A-4147-A177-3AD203B41FA5}">
                      <a16:colId xmlns:a16="http://schemas.microsoft.com/office/drawing/2014/main" val="3427491862"/>
                    </a:ext>
                  </a:extLst>
                </a:gridCol>
                <a:gridCol w="235948">
                  <a:extLst>
                    <a:ext uri="{9D8B030D-6E8A-4147-A177-3AD203B41FA5}">
                      <a16:colId xmlns:a16="http://schemas.microsoft.com/office/drawing/2014/main" val="2050575378"/>
                    </a:ext>
                  </a:extLst>
                </a:gridCol>
                <a:gridCol w="235948">
                  <a:extLst>
                    <a:ext uri="{9D8B030D-6E8A-4147-A177-3AD203B41FA5}">
                      <a16:colId xmlns:a16="http://schemas.microsoft.com/office/drawing/2014/main" val="2779871516"/>
                    </a:ext>
                  </a:extLst>
                </a:gridCol>
              </a:tblGrid>
              <a:tr h="151817">
                <a:tc>
                  <a:txBody>
                    <a:bodyPr/>
                    <a:lstStyle/>
                    <a:p>
                      <a:pPr algn="r" fontAlgn="ctr"/>
                      <a:r>
                        <a:rPr lang="cs-CZ" sz="1200" b="1" i="1" u="none" strike="noStrike" dirty="0">
                          <a:solidFill>
                            <a:srgbClr val="000000"/>
                          </a:solidFill>
                          <a:effectLst/>
                          <a:latin typeface="Calibri" panose="020F0502020204030204" pitchFamily="34" charset="0"/>
                        </a:rPr>
                        <a:t>Počet ohnisek:</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dirty="0">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4403526"/>
                  </a:ext>
                </a:extLst>
              </a:tr>
            </a:tbl>
          </a:graphicData>
        </a:graphic>
      </p:graphicFrame>
    </p:spTree>
    <p:extLst>
      <p:ext uri="{BB962C8B-B14F-4D97-AF65-F5344CB8AC3E}">
        <p14:creationId xmlns:p14="http://schemas.microsoft.com/office/powerpoint/2010/main" val="5227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0" y="2"/>
            <a:ext cx="7992403" cy="576000"/>
          </a:xfrm>
        </p:spPr>
        <p:txBody>
          <a:bodyPr/>
          <a:lstStyle/>
          <a:p>
            <a:r>
              <a:rPr lang="cs-CZ" dirty="0"/>
              <a:t>Identifikovaná ohniska nákazy: základní školy* </a:t>
            </a:r>
            <a:endParaRPr lang="cs-CZ" sz="2000" dirty="0"/>
          </a:p>
        </p:txBody>
      </p:sp>
      <p:sp>
        <p:nvSpPr>
          <p:cNvPr id="8" name="TextovéPole 7">
            <a:extLst>
              <a:ext uri="{FF2B5EF4-FFF2-40B4-BE49-F238E27FC236}">
                <a16:creationId xmlns:a16="http://schemas.microsoft.com/office/drawing/2014/main" id="{1DB73EA3-C50B-4BFA-A7DB-D8182C2ACDFA}"/>
              </a:ext>
            </a:extLst>
          </p:cNvPr>
          <p:cNvSpPr txBox="1"/>
          <p:nvPr/>
        </p:nvSpPr>
        <p:spPr>
          <a:xfrm>
            <a:off x="8546471" y="6564152"/>
            <a:ext cx="354754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1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1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9" name="Obdélník 8">
            <a:extLst>
              <a:ext uri="{FF2B5EF4-FFF2-40B4-BE49-F238E27FC236}">
                <a16:creationId xmlns:a16="http://schemas.microsoft.com/office/drawing/2014/main" id="{A686C25E-3F24-4F41-BDB9-361A9D973445}"/>
              </a:ext>
            </a:extLst>
          </p:cNvPr>
          <p:cNvSpPr/>
          <p:nvPr/>
        </p:nvSpPr>
        <p:spPr>
          <a:xfrm>
            <a:off x="309980" y="6560463"/>
            <a:ext cx="7794665" cy="276999"/>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sp>
        <p:nvSpPr>
          <p:cNvPr id="10" name="Obdélník 9">
            <a:extLst>
              <a:ext uri="{FF2B5EF4-FFF2-40B4-BE49-F238E27FC236}">
                <a16:creationId xmlns:a16="http://schemas.microsoft.com/office/drawing/2014/main" id="{E4DF8FA6-6653-44D1-9E62-B47545A80E80}"/>
              </a:ext>
            </a:extLst>
          </p:cNvPr>
          <p:cNvSpPr/>
          <p:nvPr/>
        </p:nvSpPr>
        <p:spPr>
          <a:xfrm>
            <a:off x="4583863" y="553344"/>
            <a:ext cx="4951530" cy="276999"/>
          </a:xfrm>
          <a:prstGeom prst="rect">
            <a:avLst/>
          </a:prstGeom>
        </p:spPr>
        <p:txBody>
          <a:bodyPr wrap="square">
            <a:spAutoFit/>
          </a:bodyPr>
          <a:lstStyle/>
          <a:p>
            <a:pPr lvl="0" fontAlgn="ctr">
              <a:defRPr/>
            </a:pPr>
            <a:r>
              <a:rPr lang="cs-CZ" sz="1200" b="1" dirty="0">
                <a:solidFill>
                  <a:srgbClr val="000000"/>
                </a:solidFill>
                <a:latin typeface="Calibri" panose="020F0502020204030204" pitchFamily="34" charset="0"/>
              </a:rPr>
              <a:t>* včetně sdružených škol ZŠ s vyššími stupni vzdělávání (SŠ a případně </a:t>
            </a:r>
            <a:r>
              <a:rPr lang="cs-CZ" sz="1200" b="1" dirty="0" err="1">
                <a:solidFill>
                  <a:srgbClr val="000000"/>
                </a:solidFill>
                <a:latin typeface="Calibri" panose="020F0502020204030204" pitchFamily="34" charset="0"/>
              </a:rPr>
              <a:t>VoŠ</a:t>
            </a:r>
            <a:r>
              <a:rPr lang="cs-CZ" sz="1200" b="1" dirty="0">
                <a:solidFill>
                  <a:srgbClr val="000000"/>
                </a:solidFill>
                <a:latin typeface="Calibri" panose="020F0502020204030204" pitchFamily="34" charset="0"/>
              </a:rPr>
              <a:t>)</a:t>
            </a:r>
          </a:p>
        </p:txBody>
      </p:sp>
      <p:graphicFrame>
        <p:nvGraphicFramePr>
          <p:cNvPr id="13" name="Graf 12">
            <a:extLst>
              <a:ext uri="{FF2B5EF4-FFF2-40B4-BE49-F238E27FC236}">
                <a16:creationId xmlns:a16="http://schemas.microsoft.com/office/drawing/2014/main" id="{B0610E57-1737-4EF2-BA70-1F3AD5FADA43}"/>
              </a:ext>
            </a:extLst>
          </p:cNvPr>
          <p:cNvGraphicFramePr/>
          <p:nvPr>
            <p:extLst>
              <p:ext uri="{D42A27DB-BD31-4B8C-83A1-F6EECF244321}">
                <p14:modId xmlns:p14="http://schemas.microsoft.com/office/powerpoint/2010/main" val="2247110552"/>
              </p:ext>
            </p:extLst>
          </p:nvPr>
        </p:nvGraphicFramePr>
        <p:xfrm>
          <a:off x="1173598" y="655640"/>
          <a:ext cx="10926934" cy="2630767"/>
        </p:xfrm>
        <a:graphic>
          <a:graphicData uri="http://schemas.openxmlformats.org/drawingml/2006/chart">
            <c:chart xmlns:c="http://schemas.openxmlformats.org/drawingml/2006/chart" xmlns:r="http://schemas.openxmlformats.org/officeDocument/2006/relationships" r:id="rId2"/>
          </a:graphicData>
        </a:graphic>
      </p:graphicFrame>
      <p:sp>
        <p:nvSpPr>
          <p:cNvPr id="14" name="Obdélník 13">
            <a:extLst>
              <a:ext uri="{FF2B5EF4-FFF2-40B4-BE49-F238E27FC236}">
                <a16:creationId xmlns:a16="http://schemas.microsoft.com/office/drawing/2014/main" id="{77FD9AB4-7C3E-4D23-8CEC-573EAD40AE49}"/>
              </a:ext>
            </a:extLst>
          </p:cNvPr>
          <p:cNvSpPr/>
          <p:nvPr/>
        </p:nvSpPr>
        <p:spPr>
          <a:xfrm>
            <a:off x="38175" y="655641"/>
            <a:ext cx="1135422" cy="830997"/>
          </a:xfrm>
          <a:prstGeom prst="rect">
            <a:avLst/>
          </a:prstGeom>
        </p:spPr>
        <p:txBody>
          <a:bodyPr wrap="square">
            <a:spAutoFit/>
          </a:bodyPr>
          <a:lstStyle/>
          <a:p>
            <a:pPr algn="r" fontAlgn="b"/>
            <a:r>
              <a:rPr lang="cs-CZ" sz="1600" b="1" dirty="0">
                <a:solidFill>
                  <a:srgbClr val="000000"/>
                </a:solidFill>
                <a:latin typeface="Calibri" panose="020F0502020204030204" pitchFamily="34" charset="0"/>
              </a:rPr>
              <a:t>Počet zařazených osob</a:t>
            </a:r>
          </a:p>
        </p:txBody>
      </p:sp>
      <p:graphicFrame>
        <p:nvGraphicFramePr>
          <p:cNvPr id="15" name="Tabulka 14">
            <a:extLst>
              <a:ext uri="{FF2B5EF4-FFF2-40B4-BE49-F238E27FC236}">
                <a16:creationId xmlns:a16="http://schemas.microsoft.com/office/drawing/2014/main" id="{5716C603-F61C-4A9A-A055-08920A389D85}"/>
              </a:ext>
            </a:extLst>
          </p:cNvPr>
          <p:cNvGraphicFramePr>
            <a:graphicFrameLocks noGrp="1"/>
          </p:cNvGraphicFramePr>
          <p:nvPr>
            <p:extLst>
              <p:ext uri="{D42A27DB-BD31-4B8C-83A1-F6EECF244321}">
                <p14:modId xmlns:p14="http://schemas.microsoft.com/office/powerpoint/2010/main" val="507119683"/>
              </p:ext>
            </p:extLst>
          </p:nvPr>
        </p:nvGraphicFramePr>
        <p:xfrm>
          <a:off x="66674" y="3474331"/>
          <a:ext cx="11920958" cy="3086136"/>
        </p:xfrm>
        <a:graphic>
          <a:graphicData uri="http://schemas.openxmlformats.org/drawingml/2006/table">
            <a:tbl>
              <a:tblPr/>
              <a:tblGrid>
                <a:gridCol w="699526">
                  <a:extLst>
                    <a:ext uri="{9D8B030D-6E8A-4147-A177-3AD203B41FA5}">
                      <a16:colId xmlns:a16="http://schemas.microsoft.com/office/drawing/2014/main" val="1148265902"/>
                    </a:ext>
                  </a:extLst>
                </a:gridCol>
                <a:gridCol w="370210">
                  <a:extLst>
                    <a:ext uri="{9D8B030D-6E8A-4147-A177-3AD203B41FA5}">
                      <a16:colId xmlns:a16="http://schemas.microsoft.com/office/drawing/2014/main" val="4204192688"/>
                    </a:ext>
                  </a:extLst>
                </a:gridCol>
                <a:gridCol w="370210">
                  <a:extLst>
                    <a:ext uri="{9D8B030D-6E8A-4147-A177-3AD203B41FA5}">
                      <a16:colId xmlns:a16="http://schemas.microsoft.com/office/drawing/2014/main" val="2832739057"/>
                    </a:ext>
                  </a:extLst>
                </a:gridCol>
                <a:gridCol w="370210">
                  <a:extLst>
                    <a:ext uri="{9D8B030D-6E8A-4147-A177-3AD203B41FA5}">
                      <a16:colId xmlns:a16="http://schemas.microsoft.com/office/drawing/2014/main" val="2099542548"/>
                    </a:ext>
                  </a:extLst>
                </a:gridCol>
                <a:gridCol w="370210">
                  <a:extLst>
                    <a:ext uri="{9D8B030D-6E8A-4147-A177-3AD203B41FA5}">
                      <a16:colId xmlns:a16="http://schemas.microsoft.com/office/drawing/2014/main" val="2917192428"/>
                    </a:ext>
                  </a:extLst>
                </a:gridCol>
                <a:gridCol w="370210">
                  <a:extLst>
                    <a:ext uri="{9D8B030D-6E8A-4147-A177-3AD203B41FA5}">
                      <a16:colId xmlns:a16="http://schemas.microsoft.com/office/drawing/2014/main" val="3303836253"/>
                    </a:ext>
                  </a:extLst>
                </a:gridCol>
                <a:gridCol w="370210">
                  <a:extLst>
                    <a:ext uri="{9D8B030D-6E8A-4147-A177-3AD203B41FA5}">
                      <a16:colId xmlns:a16="http://schemas.microsoft.com/office/drawing/2014/main" val="1523759964"/>
                    </a:ext>
                  </a:extLst>
                </a:gridCol>
                <a:gridCol w="370210">
                  <a:extLst>
                    <a:ext uri="{9D8B030D-6E8A-4147-A177-3AD203B41FA5}">
                      <a16:colId xmlns:a16="http://schemas.microsoft.com/office/drawing/2014/main" val="2337675349"/>
                    </a:ext>
                  </a:extLst>
                </a:gridCol>
                <a:gridCol w="370210">
                  <a:extLst>
                    <a:ext uri="{9D8B030D-6E8A-4147-A177-3AD203B41FA5}">
                      <a16:colId xmlns:a16="http://schemas.microsoft.com/office/drawing/2014/main" val="4089801870"/>
                    </a:ext>
                  </a:extLst>
                </a:gridCol>
                <a:gridCol w="370210">
                  <a:extLst>
                    <a:ext uri="{9D8B030D-6E8A-4147-A177-3AD203B41FA5}">
                      <a16:colId xmlns:a16="http://schemas.microsoft.com/office/drawing/2014/main" val="438152286"/>
                    </a:ext>
                  </a:extLst>
                </a:gridCol>
                <a:gridCol w="370210">
                  <a:extLst>
                    <a:ext uri="{9D8B030D-6E8A-4147-A177-3AD203B41FA5}">
                      <a16:colId xmlns:a16="http://schemas.microsoft.com/office/drawing/2014/main" val="638801499"/>
                    </a:ext>
                  </a:extLst>
                </a:gridCol>
                <a:gridCol w="370210">
                  <a:extLst>
                    <a:ext uri="{9D8B030D-6E8A-4147-A177-3AD203B41FA5}">
                      <a16:colId xmlns:a16="http://schemas.microsoft.com/office/drawing/2014/main" val="3950936490"/>
                    </a:ext>
                  </a:extLst>
                </a:gridCol>
                <a:gridCol w="370210">
                  <a:extLst>
                    <a:ext uri="{9D8B030D-6E8A-4147-A177-3AD203B41FA5}">
                      <a16:colId xmlns:a16="http://schemas.microsoft.com/office/drawing/2014/main" val="692519158"/>
                    </a:ext>
                  </a:extLst>
                </a:gridCol>
                <a:gridCol w="370210">
                  <a:extLst>
                    <a:ext uri="{9D8B030D-6E8A-4147-A177-3AD203B41FA5}">
                      <a16:colId xmlns:a16="http://schemas.microsoft.com/office/drawing/2014/main" val="3096728759"/>
                    </a:ext>
                  </a:extLst>
                </a:gridCol>
                <a:gridCol w="370210">
                  <a:extLst>
                    <a:ext uri="{9D8B030D-6E8A-4147-A177-3AD203B41FA5}">
                      <a16:colId xmlns:a16="http://schemas.microsoft.com/office/drawing/2014/main" val="986585950"/>
                    </a:ext>
                  </a:extLst>
                </a:gridCol>
                <a:gridCol w="370210">
                  <a:extLst>
                    <a:ext uri="{9D8B030D-6E8A-4147-A177-3AD203B41FA5}">
                      <a16:colId xmlns:a16="http://schemas.microsoft.com/office/drawing/2014/main" val="1303995510"/>
                    </a:ext>
                  </a:extLst>
                </a:gridCol>
                <a:gridCol w="370210">
                  <a:extLst>
                    <a:ext uri="{9D8B030D-6E8A-4147-A177-3AD203B41FA5}">
                      <a16:colId xmlns:a16="http://schemas.microsoft.com/office/drawing/2014/main" val="1283637581"/>
                    </a:ext>
                  </a:extLst>
                </a:gridCol>
                <a:gridCol w="370210">
                  <a:extLst>
                    <a:ext uri="{9D8B030D-6E8A-4147-A177-3AD203B41FA5}">
                      <a16:colId xmlns:a16="http://schemas.microsoft.com/office/drawing/2014/main" val="2649751233"/>
                    </a:ext>
                  </a:extLst>
                </a:gridCol>
                <a:gridCol w="370210">
                  <a:extLst>
                    <a:ext uri="{9D8B030D-6E8A-4147-A177-3AD203B41FA5}">
                      <a16:colId xmlns:a16="http://schemas.microsoft.com/office/drawing/2014/main" val="1217992675"/>
                    </a:ext>
                  </a:extLst>
                </a:gridCol>
                <a:gridCol w="370210">
                  <a:extLst>
                    <a:ext uri="{9D8B030D-6E8A-4147-A177-3AD203B41FA5}">
                      <a16:colId xmlns:a16="http://schemas.microsoft.com/office/drawing/2014/main" val="1902830751"/>
                    </a:ext>
                  </a:extLst>
                </a:gridCol>
                <a:gridCol w="370210">
                  <a:extLst>
                    <a:ext uri="{9D8B030D-6E8A-4147-A177-3AD203B41FA5}">
                      <a16:colId xmlns:a16="http://schemas.microsoft.com/office/drawing/2014/main" val="587655968"/>
                    </a:ext>
                  </a:extLst>
                </a:gridCol>
                <a:gridCol w="370210">
                  <a:extLst>
                    <a:ext uri="{9D8B030D-6E8A-4147-A177-3AD203B41FA5}">
                      <a16:colId xmlns:a16="http://schemas.microsoft.com/office/drawing/2014/main" val="3512822322"/>
                    </a:ext>
                  </a:extLst>
                </a:gridCol>
                <a:gridCol w="398993">
                  <a:extLst>
                    <a:ext uri="{9D8B030D-6E8A-4147-A177-3AD203B41FA5}">
                      <a16:colId xmlns:a16="http://schemas.microsoft.com/office/drawing/2014/main" val="2659333034"/>
                    </a:ext>
                  </a:extLst>
                </a:gridCol>
                <a:gridCol w="398993">
                  <a:extLst>
                    <a:ext uri="{9D8B030D-6E8A-4147-A177-3AD203B41FA5}">
                      <a16:colId xmlns:a16="http://schemas.microsoft.com/office/drawing/2014/main" val="406694194"/>
                    </a:ext>
                  </a:extLst>
                </a:gridCol>
                <a:gridCol w="398993">
                  <a:extLst>
                    <a:ext uri="{9D8B030D-6E8A-4147-A177-3AD203B41FA5}">
                      <a16:colId xmlns:a16="http://schemas.microsoft.com/office/drawing/2014/main" val="4229582658"/>
                    </a:ext>
                  </a:extLst>
                </a:gridCol>
                <a:gridCol w="398993">
                  <a:extLst>
                    <a:ext uri="{9D8B030D-6E8A-4147-A177-3AD203B41FA5}">
                      <a16:colId xmlns:a16="http://schemas.microsoft.com/office/drawing/2014/main" val="4293417565"/>
                    </a:ext>
                  </a:extLst>
                </a:gridCol>
                <a:gridCol w="370210">
                  <a:extLst>
                    <a:ext uri="{9D8B030D-6E8A-4147-A177-3AD203B41FA5}">
                      <a16:colId xmlns:a16="http://schemas.microsoft.com/office/drawing/2014/main" val="2660004666"/>
                    </a:ext>
                  </a:extLst>
                </a:gridCol>
                <a:gridCol w="370210">
                  <a:extLst>
                    <a:ext uri="{9D8B030D-6E8A-4147-A177-3AD203B41FA5}">
                      <a16:colId xmlns:a16="http://schemas.microsoft.com/office/drawing/2014/main" val="3936615891"/>
                    </a:ext>
                  </a:extLst>
                </a:gridCol>
                <a:gridCol w="370210">
                  <a:extLst>
                    <a:ext uri="{9D8B030D-6E8A-4147-A177-3AD203B41FA5}">
                      <a16:colId xmlns:a16="http://schemas.microsoft.com/office/drawing/2014/main" val="1863008928"/>
                    </a:ext>
                  </a:extLst>
                </a:gridCol>
                <a:gridCol w="370210">
                  <a:extLst>
                    <a:ext uri="{9D8B030D-6E8A-4147-A177-3AD203B41FA5}">
                      <a16:colId xmlns:a16="http://schemas.microsoft.com/office/drawing/2014/main" val="2740306485"/>
                    </a:ext>
                  </a:extLst>
                </a:gridCol>
                <a:gridCol w="370210">
                  <a:extLst>
                    <a:ext uri="{9D8B030D-6E8A-4147-A177-3AD203B41FA5}">
                      <a16:colId xmlns:a16="http://schemas.microsoft.com/office/drawing/2014/main" val="1724770166"/>
                    </a:ext>
                  </a:extLst>
                </a:gridCol>
              </a:tblGrid>
              <a:tr h="302523">
                <a:tc>
                  <a:txBody>
                    <a:bodyPr/>
                    <a:lstStyle/>
                    <a:p>
                      <a:pPr algn="ctr" fontAlgn="b">
                        <a:lnSpc>
                          <a:spcPts val="800"/>
                        </a:lnSpc>
                      </a:pPr>
                      <a:r>
                        <a:rPr lang="cs-CZ" sz="900" b="0" i="0" u="none" strike="noStrike" dirty="0">
                          <a:solidFill>
                            <a:srgbClr val="000000"/>
                          </a:solidFill>
                          <a:effectLst/>
                          <a:latin typeface="Calibri" panose="020F0502020204030204" pitchFamily="34" charset="0"/>
                        </a:rPr>
                        <a:t> Počet osob</a:t>
                      </a:r>
                    </a:p>
                    <a:p>
                      <a:pPr algn="ctr" fontAlgn="b">
                        <a:lnSpc>
                          <a:spcPts val="800"/>
                        </a:lnSpc>
                      </a:pPr>
                      <a:r>
                        <a:rPr lang="cs-CZ" sz="900" b="0" i="0" u="none" strike="noStrike" dirty="0">
                          <a:solidFill>
                            <a:srgbClr val="000000"/>
                          </a:solidFill>
                          <a:effectLst/>
                          <a:latin typeface="Calibri" panose="020F0502020204030204" pitchFamily="34" charset="0"/>
                        </a:rPr>
                        <a:t>(událostí)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31.8.–27.9.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3710681"/>
                  </a:ext>
                </a:extLst>
              </a:tr>
              <a:tr h="302523">
                <a:tc>
                  <a:txBody>
                    <a:bodyPr/>
                    <a:lstStyle/>
                    <a:p>
                      <a:pPr algn="ctr" fontAlgn="ctr">
                        <a:lnSpc>
                          <a:spcPts val="800"/>
                        </a:lnSpc>
                      </a:pPr>
                      <a:r>
                        <a:rPr lang="cs-CZ" sz="900" b="1" i="0" u="none" strike="noStrike" dirty="0">
                          <a:solidFill>
                            <a:srgbClr val="000000"/>
                          </a:solidFill>
                          <a:effectLst/>
                          <a:latin typeface="Calibri" panose="020F0502020204030204" pitchFamily="34" charset="0"/>
                        </a:rPr>
                        <a:t>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64 (45)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151 (73)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9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186 (64)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33 (10)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58 (15)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35 (9)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103 (31)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66 (21)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56 (20)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51 (12)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11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23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12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6916820"/>
                  </a:ext>
                </a:extLst>
              </a:tr>
              <a:tr h="302523">
                <a:tc>
                  <a:txBody>
                    <a:bodyPr/>
                    <a:lstStyle/>
                    <a:p>
                      <a:pPr algn="ctr" fontAlgn="ctr">
                        <a:lnSpc>
                          <a:spcPts val="800"/>
                        </a:lnSpc>
                      </a:pPr>
                      <a:r>
                        <a:rPr lang="cs-CZ" sz="900" b="1" i="0" u="none" strike="noStrike">
                          <a:solidFill>
                            <a:srgbClr val="000000"/>
                          </a:solidFill>
                          <a:effectLst/>
                          <a:latin typeface="Calibri" panose="020F0502020204030204" pitchFamily="34" charset="0"/>
                        </a:rPr>
                        <a:t>STC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349 (29)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37 (14)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229 (78)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121 (45)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70 (38)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17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3917158992"/>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JHC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17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19962414"/>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PLK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101105685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KVK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63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49830543"/>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ULK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55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46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23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2380454374"/>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LBK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51 (12)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33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118522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HKK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239915366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PAK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1234257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VYS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3660747978"/>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JMK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65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15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7705643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OLK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15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162 (13)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21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29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56022685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ZLK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105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66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31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17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28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14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37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23230428"/>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MSK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265 (38)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148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24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39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55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16 (9)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 (10)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 (16)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78763526"/>
                  </a:ext>
                </a:extLst>
              </a:tr>
              <a:tr h="302523">
                <a:tc>
                  <a:txBody>
                    <a:bodyPr/>
                    <a:lstStyle/>
                    <a:p>
                      <a:pPr algn="ctr" fontAlgn="ctr">
                        <a:lnSpc>
                          <a:spcPts val="800"/>
                        </a:lnSpc>
                      </a:pPr>
                      <a:r>
                        <a:rPr lang="cs-CZ" sz="900" b="1" i="0" u="none" strike="noStrike" dirty="0">
                          <a:solidFill>
                            <a:srgbClr val="000000"/>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945 (146)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597 (128)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35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470 (89)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67 (13)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82 (18)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88 (14)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81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208 (40)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408 (106)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208 (68)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185 (57)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35 (10)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21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 (8)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15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56 (21)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101 (30)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49 (24)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23 (9)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48 (15)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81 (17)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27 (13)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95 (14)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67 (10)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dirty="0">
                          <a:solidFill>
                            <a:srgbClr val="000000"/>
                          </a:solidFill>
                          <a:effectLst/>
                          <a:latin typeface="Calibri" panose="020F0502020204030204" pitchFamily="34" charset="0"/>
                        </a:rPr>
                        <a:t>21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656254"/>
                  </a:ext>
                </a:extLst>
              </a:tr>
            </a:tbl>
          </a:graphicData>
        </a:graphic>
      </p:graphicFrame>
      <p:graphicFrame>
        <p:nvGraphicFramePr>
          <p:cNvPr id="16" name="Tabulka 15">
            <a:extLst>
              <a:ext uri="{FF2B5EF4-FFF2-40B4-BE49-F238E27FC236}">
                <a16:creationId xmlns:a16="http://schemas.microsoft.com/office/drawing/2014/main" id="{5B325CBB-BE22-44EF-9353-D6D444D33B13}"/>
              </a:ext>
            </a:extLst>
          </p:cNvPr>
          <p:cNvGraphicFramePr>
            <a:graphicFrameLocks noGrp="1"/>
          </p:cNvGraphicFramePr>
          <p:nvPr>
            <p:extLst>
              <p:ext uri="{D42A27DB-BD31-4B8C-83A1-F6EECF244321}">
                <p14:modId xmlns:p14="http://schemas.microsoft.com/office/powerpoint/2010/main" val="3724239443"/>
              </p:ext>
            </p:extLst>
          </p:nvPr>
        </p:nvGraphicFramePr>
        <p:xfrm>
          <a:off x="675776" y="3195180"/>
          <a:ext cx="11348626" cy="192405"/>
        </p:xfrm>
        <a:graphic>
          <a:graphicData uri="http://schemas.openxmlformats.org/drawingml/2006/table">
            <a:tbl>
              <a:tblPr/>
              <a:tblGrid>
                <a:gridCol w="966914">
                  <a:extLst>
                    <a:ext uri="{9D8B030D-6E8A-4147-A177-3AD203B41FA5}">
                      <a16:colId xmlns:a16="http://schemas.microsoft.com/office/drawing/2014/main" val="1358248019"/>
                    </a:ext>
                  </a:extLst>
                </a:gridCol>
                <a:gridCol w="235948">
                  <a:extLst>
                    <a:ext uri="{9D8B030D-6E8A-4147-A177-3AD203B41FA5}">
                      <a16:colId xmlns:a16="http://schemas.microsoft.com/office/drawing/2014/main" val="4227063480"/>
                    </a:ext>
                  </a:extLst>
                </a:gridCol>
                <a:gridCol w="235948">
                  <a:extLst>
                    <a:ext uri="{9D8B030D-6E8A-4147-A177-3AD203B41FA5}">
                      <a16:colId xmlns:a16="http://schemas.microsoft.com/office/drawing/2014/main" val="4235552383"/>
                    </a:ext>
                  </a:extLst>
                </a:gridCol>
                <a:gridCol w="235948">
                  <a:extLst>
                    <a:ext uri="{9D8B030D-6E8A-4147-A177-3AD203B41FA5}">
                      <a16:colId xmlns:a16="http://schemas.microsoft.com/office/drawing/2014/main" val="4039418599"/>
                    </a:ext>
                  </a:extLst>
                </a:gridCol>
                <a:gridCol w="235948">
                  <a:extLst>
                    <a:ext uri="{9D8B030D-6E8A-4147-A177-3AD203B41FA5}">
                      <a16:colId xmlns:a16="http://schemas.microsoft.com/office/drawing/2014/main" val="494190901"/>
                    </a:ext>
                  </a:extLst>
                </a:gridCol>
                <a:gridCol w="235948">
                  <a:extLst>
                    <a:ext uri="{9D8B030D-6E8A-4147-A177-3AD203B41FA5}">
                      <a16:colId xmlns:a16="http://schemas.microsoft.com/office/drawing/2014/main" val="3955479085"/>
                    </a:ext>
                  </a:extLst>
                </a:gridCol>
                <a:gridCol w="235948">
                  <a:extLst>
                    <a:ext uri="{9D8B030D-6E8A-4147-A177-3AD203B41FA5}">
                      <a16:colId xmlns:a16="http://schemas.microsoft.com/office/drawing/2014/main" val="871778667"/>
                    </a:ext>
                  </a:extLst>
                </a:gridCol>
                <a:gridCol w="235948">
                  <a:extLst>
                    <a:ext uri="{9D8B030D-6E8A-4147-A177-3AD203B41FA5}">
                      <a16:colId xmlns:a16="http://schemas.microsoft.com/office/drawing/2014/main" val="2072097272"/>
                    </a:ext>
                  </a:extLst>
                </a:gridCol>
                <a:gridCol w="235948">
                  <a:extLst>
                    <a:ext uri="{9D8B030D-6E8A-4147-A177-3AD203B41FA5}">
                      <a16:colId xmlns:a16="http://schemas.microsoft.com/office/drawing/2014/main" val="807778385"/>
                    </a:ext>
                  </a:extLst>
                </a:gridCol>
                <a:gridCol w="235948">
                  <a:extLst>
                    <a:ext uri="{9D8B030D-6E8A-4147-A177-3AD203B41FA5}">
                      <a16:colId xmlns:a16="http://schemas.microsoft.com/office/drawing/2014/main" val="2101451889"/>
                    </a:ext>
                  </a:extLst>
                </a:gridCol>
                <a:gridCol w="235948">
                  <a:extLst>
                    <a:ext uri="{9D8B030D-6E8A-4147-A177-3AD203B41FA5}">
                      <a16:colId xmlns:a16="http://schemas.microsoft.com/office/drawing/2014/main" val="3605028481"/>
                    </a:ext>
                  </a:extLst>
                </a:gridCol>
                <a:gridCol w="235948">
                  <a:extLst>
                    <a:ext uri="{9D8B030D-6E8A-4147-A177-3AD203B41FA5}">
                      <a16:colId xmlns:a16="http://schemas.microsoft.com/office/drawing/2014/main" val="752428201"/>
                    </a:ext>
                  </a:extLst>
                </a:gridCol>
                <a:gridCol w="235948">
                  <a:extLst>
                    <a:ext uri="{9D8B030D-6E8A-4147-A177-3AD203B41FA5}">
                      <a16:colId xmlns:a16="http://schemas.microsoft.com/office/drawing/2014/main" val="1978385625"/>
                    </a:ext>
                  </a:extLst>
                </a:gridCol>
                <a:gridCol w="235948">
                  <a:extLst>
                    <a:ext uri="{9D8B030D-6E8A-4147-A177-3AD203B41FA5}">
                      <a16:colId xmlns:a16="http://schemas.microsoft.com/office/drawing/2014/main" val="884251675"/>
                    </a:ext>
                  </a:extLst>
                </a:gridCol>
                <a:gridCol w="235948">
                  <a:extLst>
                    <a:ext uri="{9D8B030D-6E8A-4147-A177-3AD203B41FA5}">
                      <a16:colId xmlns:a16="http://schemas.microsoft.com/office/drawing/2014/main" val="4135560205"/>
                    </a:ext>
                  </a:extLst>
                </a:gridCol>
                <a:gridCol w="235948">
                  <a:extLst>
                    <a:ext uri="{9D8B030D-6E8A-4147-A177-3AD203B41FA5}">
                      <a16:colId xmlns:a16="http://schemas.microsoft.com/office/drawing/2014/main" val="1879333647"/>
                    </a:ext>
                  </a:extLst>
                </a:gridCol>
                <a:gridCol w="235948">
                  <a:extLst>
                    <a:ext uri="{9D8B030D-6E8A-4147-A177-3AD203B41FA5}">
                      <a16:colId xmlns:a16="http://schemas.microsoft.com/office/drawing/2014/main" val="3213576122"/>
                    </a:ext>
                  </a:extLst>
                </a:gridCol>
                <a:gridCol w="235948">
                  <a:extLst>
                    <a:ext uri="{9D8B030D-6E8A-4147-A177-3AD203B41FA5}">
                      <a16:colId xmlns:a16="http://schemas.microsoft.com/office/drawing/2014/main" val="2832026134"/>
                    </a:ext>
                  </a:extLst>
                </a:gridCol>
                <a:gridCol w="235948">
                  <a:extLst>
                    <a:ext uri="{9D8B030D-6E8A-4147-A177-3AD203B41FA5}">
                      <a16:colId xmlns:a16="http://schemas.microsoft.com/office/drawing/2014/main" val="3864348483"/>
                    </a:ext>
                  </a:extLst>
                </a:gridCol>
                <a:gridCol w="235948">
                  <a:extLst>
                    <a:ext uri="{9D8B030D-6E8A-4147-A177-3AD203B41FA5}">
                      <a16:colId xmlns:a16="http://schemas.microsoft.com/office/drawing/2014/main" val="666246963"/>
                    </a:ext>
                  </a:extLst>
                </a:gridCol>
                <a:gridCol w="235948">
                  <a:extLst>
                    <a:ext uri="{9D8B030D-6E8A-4147-A177-3AD203B41FA5}">
                      <a16:colId xmlns:a16="http://schemas.microsoft.com/office/drawing/2014/main" val="3516127860"/>
                    </a:ext>
                  </a:extLst>
                </a:gridCol>
                <a:gridCol w="235948">
                  <a:extLst>
                    <a:ext uri="{9D8B030D-6E8A-4147-A177-3AD203B41FA5}">
                      <a16:colId xmlns:a16="http://schemas.microsoft.com/office/drawing/2014/main" val="3762784262"/>
                    </a:ext>
                  </a:extLst>
                </a:gridCol>
                <a:gridCol w="235948">
                  <a:extLst>
                    <a:ext uri="{9D8B030D-6E8A-4147-A177-3AD203B41FA5}">
                      <a16:colId xmlns:a16="http://schemas.microsoft.com/office/drawing/2014/main" val="3847832075"/>
                    </a:ext>
                  </a:extLst>
                </a:gridCol>
                <a:gridCol w="235948">
                  <a:extLst>
                    <a:ext uri="{9D8B030D-6E8A-4147-A177-3AD203B41FA5}">
                      <a16:colId xmlns:a16="http://schemas.microsoft.com/office/drawing/2014/main" val="1671688524"/>
                    </a:ext>
                  </a:extLst>
                </a:gridCol>
                <a:gridCol w="235948">
                  <a:extLst>
                    <a:ext uri="{9D8B030D-6E8A-4147-A177-3AD203B41FA5}">
                      <a16:colId xmlns:a16="http://schemas.microsoft.com/office/drawing/2014/main" val="1333259349"/>
                    </a:ext>
                  </a:extLst>
                </a:gridCol>
                <a:gridCol w="235948">
                  <a:extLst>
                    <a:ext uri="{9D8B030D-6E8A-4147-A177-3AD203B41FA5}">
                      <a16:colId xmlns:a16="http://schemas.microsoft.com/office/drawing/2014/main" val="296449698"/>
                    </a:ext>
                  </a:extLst>
                </a:gridCol>
                <a:gridCol w="235948">
                  <a:extLst>
                    <a:ext uri="{9D8B030D-6E8A-4147-A177-3AD203B41FA5}">
                      <a16:colId xmlns:a16="http://schemas.microsoft.com/office/drawing/2014/main" val="3887071798"/>
                    </a:ext>
                  </a:extLst>
                </a:gridCol>
                <a:gridCol w="235948">
                  <a:extLst>
                    <a:ext uri="{9D8B030D-6E8A-4147-A177-3AD203B41FA5}">
                      <a16:colId xmlns:a16="http://schemas.microsoft.com/office/drawing/2014/main" val="2961222335"/>
                    </a:ext>
                  </a:extLst>
                </a:gridCol>
                <a:gridCol w="235948">
                  <a:extLst>
                    <a:ext uri="{9D8B030D-6E8A-4147-A177-3AD203B41FA5}">
                      <a16:colId xmlns:a16="http://schemas.microsoft.com/office/drawing/2014/main" val="2142809054"/>
                    </a:ext>
                  </a:extLst>
                </a:gridCol>
                <a:gridCol w="235948">
                  <a:extLst>
                    <a:ext uri="{9D8B030D-6E8A-4147-A177-3AD203B41FA5}">
                      <a16:colId xmlns:a16="http://schemas.microsoft.com/office/drawing/2014/main" val="2007159708"/>
                    </a:ext>
                  </a:extLst>
                </a:gridCol>
                <a:gridCol w="235948">
                  <a:extLst>
                    <a:ext uri="{9D8B030D-6E8A-4147-A177-3AD203B41FA5}">
                      <a16:colId xmlns:a16="http://schemas.microsoft.com/office/drawing/2014/main" val="2459185703"/>
                    </a:ext>
                  </a:extLst>
                </a:gridCol>
                <a:gridCol w="235948">
                  <a:extLst>
                    <a:ext uri="{9D8B030D-6E8A-4147-A177-3AD203B41FA5}">
                      <a16:colId xmlns:a16="http://schemas.microsoft.com/office/drawing/2014/main" val="3706935270"/>
                    </a:ext>
                  </a:extLst>
                </a:gridCol>
                <a:gridCol w="235948">
                  <a:extLst>
                    <a:ext uri="{9D8B030D-6E8A-4147-A177-3AD203B41FA5}">
                      <a16:colId xmlns:a16="http://schemas.microsoft.com/office/drawing/2014/main" val="2232617973"/>
                    </a:ext>
                  </a:extLst>
                </a:gridCol>
                <a:gridCol w="235948">
                  <a:extLst>
                    <a:ext uri="{9D8B030D-6E8A-4147-A177-3AD203B41FA5}">
                      <a16:colId xmlns:a16="http://schemas.microsoft.com/office/drawing/2014/main" val="3377411644"/>
                    </a:ext>
                  </a:extLst>
                </a:gridCol>
                <a:gridCol w="235948">
                  <a:extLst>
                    <a:ext uri="{9D8B030D-6E8A-4147-A177-3AD203B41FA5}">
                      <a16:colId xmlns:a16="http://schemas.microsoft.com/office/drawing/2014/main" val="4024943643"/>
                    </a:ext>
                  </a:extLst>
                </a:gridCol>
                <a:gridCol w="235948">
                  <a:extLst>
                    <a:ext uri="{9D8B030D-6E8A-4147-A177-3AD203B41FA5}">
                      <a16:colId xmlns:a16="http://schemas.microsoft.com/office/drawing/2014/main" val="4051259780"/>
                    </a:ext>
                  </a:extLst>
                </a:gridCol>
                <a:gridCol w="235948">
                  <a:extLst>
                    <a:ext uri="{9D8B030D-6E8A-4147-A177-3AD203B41FA5}">
                      <a16:colId xmlns:a16="http://schemas.microsoft.com/office/drawing/2014/main" val="3199493144"/>
                    </a:ext>
                  </a:extLst>
                </a:gridCol>
                <a:gridCol w="235948">
                  <a:extLst>
                    <a:ext uri="{9D8B030D-6E8A-4147-A177-3AD203B41FA5}">
                      <a16:colId xmlns:a16="http://schemas.microsoft.com/office/drawing/2014/main" val="1268225405"/>
                    </a:ext>
                  </a:extLst>
                </a:gridCol>
                <a:gridCol w="235948">
                  <a:extLst>
                    <a:ext uri="{9D8B030D-6E8A-4147-A177-3AD203B41FA5}">
                      <a16:colId xmlns:a16="http://schemas.microsoft.com/office/drawing/2014/main" val="421246884"/>
                    </a:ext>
                  </a:extLst>
                </a:gridCol>
                <a:gridCol w="235948">
                  <a:extLst>
                    <a:ext uri="{9D8B030D-6E8A-4147-A177-3AD203B41FA5}">
                      <a16:colId xmlns:a16="http://schemas.microsoft.com/office/drawing/2014/main" val="3403047261"/>
                    </a:ext>
                  </a:extLst>
                </a:gridCol>
                <a:gridCol w="235948">
                  <a:extLst>
                    <a:ext uri="{9D8B030D-6E8A-4147-A177-3AD203B41FA5}">
                      <a16:colId xmlns:a16="http://schemas.microsoft.com/office/drawing/2014/main" val="2450099608"/>
                    </a:ext>
                  </a:extLst>
                </a:gridCol>
                <a:gridCol w="235948">
                  <a:extLst>
                    <a:ext uri="{9D8B030D-6E8A-4147-A177-3AD203B41FA5}">
                      <a16:colId xmlns:a16="http://schemas.microsoft.com/office/drawing/2014/main" val="3180496263"/>
                    </a:ext>
                  </a:extLst>
                </a:gridCol>
                <a:gridCol w="235948">
                  <a:extLst>
                    <a:ext uri="{9D8B030D-6E8A-4147-A177-3AD203B41FA5}">
                      <a16:colId xmlns:a16="http://schemas.microsoft.com/office/drawing/2014/main" val="3427491862"/>
                    </a:ext>
                  </a:extLst>
                </a:gridCol>
                <a:gridCol w="235948">
                  <a:extLst>
                    <a:ext uri="{9D8B030D-6E8A-4147-A177-3AD203B41FA5}">
                      <a16:colId xmlns:a16="http://schemas.microsoft.com/office/drawing/2014/main" val="2050575378"/>
                    </a:ext>
                  </a:extLst>
                </a:gridCol>
                <a:gridCol w="235948">
                  <a:extLst>
                    <a:ext uri="{9D8B030D-6E8A-4147-A177-3AD203B41FA5}">
                      <a16:colId xmlns:a16="http://schemas.microsoft.com/office/drawing/2014/main" val="2779871516"/>
                    </a:ext>
                  </a:extLst>
                </a:gridCol>
              </a:tblGrid>
              <a:tr h="151817">
                <a:tc>
                  <a:txBody>
                    <a:bodyPr/>
                    <a:lstStyle/>
                    <a:p>
                      <a:pPr algn="r" fontAlgn="ctr"/>
                      <a:r>
                        <a:rPr lang="cs-CZ" sz="1200" b="1" i="1" u="none" strike="noStrike" dirty="0">
                          <a:solidFill>
                            <a:srgbClr val="000000"/>
                          </a:solidFill>
                          <a:effectLst/>
                          <a:latin typeface="Calibri" panose="020F0502020204030204" pitchFamily="34" charset="0"/>
                        </a:rPr>
                        <a:t>Počet ohnisek:</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56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dirty="0">
                          <a:solidFill>
                            <a:srgbClr val="000000"/>
                          </a:solidFill>
                          <a:effectLst/>
                          <a:latin typeface="Calibri" panose="020F050202020403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4403526"/>
                  </a:ext>
                </a:extLst>
              </a:tr>
            </a:tbl>
          </a:graphicData>
        </a:graphic>
      </p:graphicFrame>
    </p:spTree>
    <p:extLst>
      <p:ext uri="{BB962C8B-B14F-4D97-AF65-F5344CB8AC3E}">
        <p14:creationId xmlns:p14="http://schemas.microsoft.com/office/powerpoint/2010/main" val="978930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0" y="2"/>
            <a:ext cx="7992403" cy="576000"/>
          </a:xfrm>
        </p:spPr>
        <p:txBody>
          <a:bodyPr/>
          <a:lstStyle/>
          <a:p>
            <a:r>
              <a:rPr lang="cs-CZ" dirty="0"/>
              <a:t>Identifikovaná ohniska nákazy: střední školy* </a:t>
            </a:r>
            <a:endParaRPr lang="cs-CZ" sz="2000" dirty="0"/>
          </a:p>
        </p:txBody>
      </p:sp>
      <p:sp>
        <p:nvSpPr>
          <p:cNvPr id="8" name="TextovéPole 7">
            <a:extLst>
              <a:ext uri="{FF2B5EF4-FFF2-40B4-BE49-F238E27FC236}">
                <a16:creationId xmlns:a16="http://schemas.microsoft.com/office/drawing/2014/main" id="{1DB73EA3-C50B-4BFA-A7DB-D8182C2ACDFA}"/>
              </a:ext>
            </a:extLst>
          </p:cNvPr>
          <p:cNvSpPr txBox="1"/>
          <p:nvPr/>
        </p:nvSpPr>
        <p:spPr>
          <a:xfrm>
            <a:off x="8546471" y="6564152"/>
            <a:ext cx="354754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1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1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9" name="Obdélník 8">
            <a:extLst>
              <a:ext uri="{FF2B5EF4-FFF2-40B4-BE49-F238E27FC236}">
                <a16:creationId xmlns:a16="http://schemas.microsoft.com/office/drawing/2014/main" id="{A686C25E-3F24-4F41-BDB9-361A9D973445}"/>
              </a:ext>
            </a:extLst>
          </p:cNvPr>
          <p:cNvSpPr/>
          <p:nvPr/>
        </p:nvSpPr>
        <p:spPr>
          <a:xfrm>
            <a:off x="309980" y="6560463"/>
            <a:ext cx="7794665" cy="276999"/>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sp>
        <p:nvSpPr>
          <p:cNvPr id="10" name="Obdélník 9">
            <a:extLst>
              <a:ext uri="{FF2B5EF4-FFF2-40B4-BE49-F238E27FC236}">
                <a16:creationId xmlns:a16="http://schemas.microsoft.com/office/drawing/2014/main" id="{E4DF8FA6-6653-44D1-9E62-B47545A80E80}"/>
              </a:ext>
            </a:extLst>
          </p:cNvPr>
          <p:cNvSpPr/>
          <p:nvPr/>
        </p:nvSpPr>
        <p:spPr>
          <a:xfrm>
            <a:off x="4583863" y="553344"/>
            <a:ext cx="4951530" cy="276999"/>
          </a:xfrm>
          <a:prstGeom prst="rect">
            <a:avLst/>
          </a:prstGeom>
        </p:spPr>
        <p:txBody>
          <a:bodyPr wrap="square">
            <a:spAutoFit/>
          </a:bodyPr>
          <a:lstStyle/>
          <a:p>
            <a:pPr fontAlgn="ctr">
              <a:defRPr/>
            </a:pPr>
            <a:r>
              <a:rPr lang="cs-CZ" sz="1200" b="1" dirty="0">
                <a:solidFill>
                  <a:srgbClr val="000000"/>
                </a:solidFill>
                <a:latin typeface="Calibri" panose="020F0502020204030204" pitchFamily="34" charset="0"/>
              </a:rPr>
              <a:t>* včetně sdružených škol SŠ s vyššími stupni vzdělávání (</a:t>
            </a:r>
            <a:r>
              <a:rPr lang="cs-CZ" sz="1200" b="1" dirty="0" err="1">
                <a:solidFill>
                  <a:srgbClr val="000000"/>
                </a:solidFill>
                <a:latin typeface="Calibri" panose="020F0502020204030204" pitchFamily="34" charset="0"/>
              </a:rPr>
              <a:t>VoŠ</a:t>
            </a:r>
            <a:r>
              <a:rPr lang="cs-CZ" sz="1200" b="1" dirty="0">
                <a:solidFill>
                  <a:srgbClr val="000000"/>
                </a:solidFill>
                <a:latin typeface="Calibri" panose="020F0502020204030204" pitchFamily="34" charset="0"/>
              </a:rPr>
              <a:t>)</a:t>
            </a:r>
          </a:p>
        </p:txBody>
      </p:sp>
      <p:graphicFrame>
        <p:nvGraphicFramePr>
          <p:cNvPr id="13" name="Graf 12">
            <a:extLst>
              <a:ext uri="{FF2B5EF4-FFF2-40B4-BE49-F238E27FC236}">
                <a16:creationId xmlns:a16="http://schemas.microsoft.com/office/drawing/2014/main" id="{B0610E57-1737-4EF2-BA70-1F3AD5FADA43}"/>
              </a:ext>
            </a:extLst>
          </p:cNvPr>
          <p:cNvGraphicFramePr/>
          <p:nvPr>
            <p:extLst>
              <p:ext uri="{D42A27DB-BD31-4B8C-83A1-F6EECF244321}">
                <p14:modId xmlns:p14="http://schemas.microsoft.com/office/powerpoint/2010/main" val="1366405516"/>
              </p:ext>
            </p:extLst>
          </p:nvPr>
        </p:nvGraphicFramePr>
        <p:xfrm>
          <a:off x="1173598" y="655640"/>
          <a:ext cx="10926934" cy="2630767"/>
        </p:xfrm>
        <a:graphic>
          <a:graphicData uri="http://schemas.openxmlformats.org/drawingml/2006/chart">
            <c:chart xmlns:c="http://schemas.openxmlformats.org/drawingml/2006/chart" xmlns:r="http://schemas.openxmlformats.org/officeDocument/2006/relationships" r:id="rId2"/>
          </a:graphicData>
        </a:graphic>
      </p:graphicFrame>
      <p:sp>
        <p:nvSpPr>
          <p:cNvPr id="14" name="Obdélník 13">
            <a:extLst>
              <a:ext uri="{FF2B5EF4-FFF2-40B4-BE49-F238E27FC236}">
                <a16:creationId xmlns:a16="http://schemas.microsoft.com/office/drawing/2014/main" id="{77FD9AB4-7C3E-4D23-8CEC-573EAD40AE49}"/>
              </a:ext>
            </a:extLst>
          </p:cNvPr>
          <p:cNvSpPr/>
          <p:nvPr/>
        </p:nvSpPr>
        <p:spPr>
          <a:xfrm>
            <a:off x="38175" y="655641"/>
            <a:ext cx="1135422" cy="830997"/>
          </a:xfrm>
          <a:prstGeom prst="rect">
            <a:avLst/>
          </a:prstGeom>
        </p:spPr>
        <p:txBody>
          <a:bodyPr wrap="square">
            <a:spAutoFit/>
          </a:bodyPr>
          <a:lstStyle/>
          <a:p>
            <a:pPr algn="r" fontAlgn="b"/>
            <a:r>
              <a:rPr lang="cs-CZ" sz="1600" b="1" dirty="0">
                <a:solidFill>
                  <a:srgbClr val="000000"/>
                </a:solidFill>
                <a:latin typeface="Calibri" panose="020F0502020204030204" pitchFamily="34" charset="0"/>
              </a:rPr>
              <a:t>Počet zařazených osob</a:t>
            </a:r>
          </a:p>
        </p:txBody>
      </p:sp>
      <p:graphicFrame>
        <p:nvGraphicFramePr>
          <p:cNvPr id="15" name="Tabulka 14">
            <a:extLst>
              <a:ext uri="{FF2B5EF4-FFF2-40B4-BE49-F238E27FC236}">
                <a16:creationId xmlns:a16="http://schemas.microsoft.com/office/drawing/2014/main" id="{5716C603-F61C-4A9A-A055-08920A389D85}"/>
              </a:ext>
            </a:extLst>
          </p:cNvPr>
          <p:cNvGraphicFramePr>
            <a:graphicFrameLocks noGrp="1"/>
          </p:cNvGraphicFramePr>
          <p:nvPr>
            <p:extLst>
              <p:ext uri="{D42A27DB-BD31-4B8C-83A1-F6EECF244321}">
                <p14:modId xmlns:p14="http://schemas.microsoft.com/office/powerpoint/2010/main" val="4109261295"/>
              </p:ext>
            </p:extLst>
          </p:nvPr>
        </p:nvGraphicFramePr>
        <p:xfrm>
          <a:off x="66674" y="3474331"/>
          <a:ext cx="11920958" cy="3086136"/>
        </p:xfrm>
        <a:graphic>
          <a:graphicData uri="http://schemas.openxmlformats.org/drawingml/2006/table">
            <a:tbl>
              <a:tblPr/>
              <a:tblGrid>
                <a:gridCol w="699526">
                  <a:extLst>
                    <a:ext uri="{9D8B030D-6E8A-4147-A177-3AD203B41FA5}">
                      <a16:colId xmlns:a16="http://schemas.microsoft.com/office/drawing/2014/main" val="1148265902"/>
                    </a:ext>
                  </a:extLst>
                </a:gridCol>
                <a:gridCol w="370210">
                  <a:extLst>
                    <a:ext uri="{9D8B030D-6E8A-4147-A177-3AD203B41FA5}">
                      <a16:colId xmlns:a16="http://schemas.microsoft.com/office/drawing/2014/main" val="4204192688"/>
                    </a:ext>
                  </a:extLst>
                </a:gridCol>
                <a:gridCol w="370210">
                  <a:extLst>
                    <a:ext uri="{9D8B030D-6E8A-4147-A177-3AD203B41FA5}">
                      <a16:colId xmlns:a16="http://schemas.microsoft.com/office/drawing/2014/main" val="2832739057"/>
                    </a:ext>
                  </a:extLst>
                </a:gridCol>
                <a:gridCol w="370210">
                  <a:extLst>
                    <a:ext uri="{9D8B030D-6E8A-4147-A177-3AD203B41FA5}">
                      <a16:colId xmlns:a16="http://schemas.microsoft.com/office/drawing/2014/main" val="2099542548"/>
                    </a:ext>
                  </a:extLst>
                </a:gridCol>
                <a:gridCol w="370210">
                  <a:extLst>
                    <a:ext uri="{9D8B030D-6E8A-4147-A177-3AD203B41FA5}">
                      <a16:colId xmlns:a16="http://schemas.microsoft.com/office/drawing/2014/main" val="2917192428"/>
                    </a:ext>
                  </a:extLst>
                </a:gridCol>
                <a:gridCol w="370210">
                  <a:extLst>
                    <a:ext uri="{9D8B030D-6E8A-4147-A177-3AD203B41FA5}">
                      <a16:colId xmlns:a16="http://schemas.microsoft.com/office/drawing/2014/main" val="3303836253"/>
                    </a:ext>
                  </a:extLst>
                </a:gridCol>
                <a:gridCol w="370210">
                  <a:extLst>
                    <a:ext uri="{9D8B030D-6E8A-4147-A177-3AD203B41FA5}">
                      <a16:colId xmlns:a16="http://schemas.microsoft.com/office/drawing/2014/main" val="1523759964"/>
                    </a:ext>
                  </a:extLst>
                </a:gridCol>
                <a:gridCol w="370210">
                  <a:extLst>
                    <a:ext uri="{9D8B030D-6E8A-4147-A177-3AD203B41FA5}">
                      <a16:colId xmlns:a16="http://schemas.microsoft.com/office/drawing/2014/main" val="2337675349"/>
                    </a:ext>
                  </a:extLst>
                </a:gridCol>
                <a:gridCol w="370210">
                  <a:extLst>
                    <a:ext uri="{9D8B030D-6E8A-4147-A177-3AD203B41FA5}">
                      <a16:colId xmlns:a16="http://schemas.microsoft.com/office/drawing/2014/main" val="4089801870"/>
                    </a:ext>
                  </a:extLst>
                </a:gridCol>
                <a:gridCol w="370210">
                  <a:extLst>
                    <a:ext uri="{9D8B030D-6E8A-4147-A177-3AD203B41FA5}">
                      <a16:colId xmlns:a16="http://schemas.microsoft.com/office/drawing/2014/main" val="438152286"/>
                    </a:ext>
                  </a:extLst>
                </a:gridCol>
                <a:gridCol w="370210">
                  <a:extLst>
                    <a:ext uri="{9D8B030D-6E8A-4147-A177-3AD203B41FA5}">
                      <a16:colId xmlns:a16="http://schemas.microsoft.com/office/drawing/2014/main" val="638801499"/>
                    </a:ext>
                  </a:extLst>
                </a:gridCol>
                <a:gridCol w="370210">
                  <a:extLst>
                    <a:ext uri="{9D8B030D-6E8A-4147-A177-3AD203B41FA5}">
                      <a16:colId xmlns:a16="http://schemas.microsoft.com/office/drawing/2014/main" val="3950936490"/>
                    </a:ext>
                  </a:extLst>
                </a:gridCol>
                <a:gridCol w="370210">
                  <a:extLst>
                    <a:ext uri="{9D8B030D-6E8A-4147-A177-3AD203B41FA5}">
                      <a16:colId xmlns:a16="http://schemas.microsoft.com/office/drawing/2014/main" val="692519158"/>
                    </a:ext>
                  </a:extLst>
                </a:gridCol>
                <a:gridCol w="370210">
                  <a:extLst>
                    <a:ext uri="{9D8B030D-6E8A-4147-A177-3AD203B41FA5}">
                      <a16:colId xmlns:a16="http://schemas.microsoft.com/office/drawing/2014/main" val="3096728759"/>
                    </a:ext>
                  </a:extLst>
                </a:gridCol>
                <a:gridCol w="370210">
                  <a:extLst>
                    <a:ext uri="{9D8B030D-6E8A-4147-A177-3AD203B41FA5}">
                      <a16:colId xmlns:a16="http://schemas.microsoft.com/office/drawing/2014/main" val="986585950"/>
                    </a:ext>
                  </a:extLst>
                </a:gridCol>
                <a:gridCol w="370210">
                  <a:extLst>
                    <a:ext uri="{9D8B030D-6E8A-4147-A177-3AD203B41FA5}">
                      <a16:colId xmlns:a16="http://schemas.microsoft.com/office/drawing/2014/main" val="1303995510"/>
                    </a:ext>
                  </a:extLst>
                </a:gridCol>
                <a:gridCol w="370210">
                  <a:extLst>
                    <a:ext uri="{9D8B030D-6E8A-4147-A177-3AD203B41FA5}">
                      <a16:colId xmlns:a16="http://schemas.microsoft.com/office/drawing/2014/main" val="1283637581"/>
                    </a:ext>
                  </a:extLst>
                </a:gridCol>
                <a:gridCol w="370210">
                  <a:extLst>
                    <a:ext uri="{9D8B030D-6E8A-4147-A177-3AD203B41FA5}">
                      <a16:colId xmlns:a16="http://schemas.microsoft.com/office/drawing/2014/main" val="2649751233"/>
                    </a:ext>
                  </a:extLst>
                </a:gridCol>
                <a:gridCol w="370210">
                  <a:extLst>
                    <a:ext uri="{9D8B030D-6E8A-4147-A177-3AD203B41FA5}">
                      <a16:colId xmlns:a16="http://schemas.microsoft.com/office/drawing/2014/main" val="1217992675"/>
                    </a:ext>
                  </a:extLst>
                </a:gridCol>
                <a:gridCol w="370210">
                  <a:extLst>
                    <a:ext uri="{9D8B030D-6E8A-4147-A177-3AD203B41FA5}">
                      <a16:colId xmlns:a16="http://schemas.microsoft.com/office/drawing/2014/main" val="1902830751"/>
                    </a:ext>
                  </a:extLst>
                </a:gridCol>
                <a:gridCol w="370210">
                  <a:extLst>
                    <a:ext uri="{9D8B030D-6E8A-4147-A177-3AD203B41FA5}">
                      <a16:colId xmlns:a16="http://schemas.microsoft.com/office/drawing/2014/main" val="587655968"/>
                    </a:ext>
                  </a:extLst>
                </a:gridCol>
                <a:gridCol w="370210">
                  <a:extLst>
                    <a:ext uri="{9D8B030D-6E8A-4147-A177-3AD203B41FA5}">
                      <a16:colId xmlns:a16="http://schemas.microsoft.com/office/drawing/2014/main" val="3512822322"/>
                    </a:ext>
                  </a:extLst>
                </a:gridCol>
                <a:gridCol w="398993">
                  <a:extLst>
                    <a:ext uri="{9D8B030D-6E8A-4147-A177-3AD203B41FA5}">
                      <a16:colId xmlns:a16="http://schemas.microsoft.com/office/drawing/2014/main" val="2659333034"/>
                    </a:ext>
                  </a:extLst>
                </a:gridCol>
                <a:gridCol w="398993">
                  <a:extLst>
                    <a:ext uri="{9D8B030D-6E8A-4147-A177-3AD203B41FA5}">
                      <a16:colId xmlns:a16="http://schemas.microsoft.com/office/drawing/2014/main" val="406694194"/>
                    </a:ext>
                  </a:extLst>
                </a:gridCol>
                <a:gridCol w="398993">
                  <a:extLst>
                    <a:ext uri="{9D8B030D-6E8A-4147-A177-3AD203B41FA5}">
                      <a16:colId xmlns:a16="http://schemas.microsoft.com/office/drawing/2014/main" val="4229582658"/>
                    </a:ext>
                  </a:extLst>
                </a:gridCol>
                <a:gridCol w="398993">
                  <a:extLst>
                    <a:ext uri="{9D8B030D-6E8A-4147-A177-3AD203B41FA5}">
                      <a16:colId xmlns:a16="http://schemas.microsoft.com/office/drawing/2014/main" val="4293417565"/>
                    </a:ext>
                  </a:extLst>
                </a:gridCol>
                <a:gridCol w="370210">
                  <a:extLst>
                    <a:ext uri="{9D8B030D-6E8A-4147-A177-3AD203B41FA5}">
                      <a16:colId xmlns:a16="http://schemas.microsoft.com/office/drawing/2014/main" val="2660004666"/>
                    </a:ext>
                  </a:extLst>
                </a:gridCol>
                <a:gridCol w="370210">
                  <a:extLst>
                    <a:ext uri="{9D8B030D-6E8A-4147-A177-3AD203B41FA5}">
                      <a16:colId xmlns:a16="http://schemas.microsoft.com/office/drawing/2014/main" val="3936615891"/>
                    </a:ext>
                  </a:extLst>
                </a:gridCol>
                <a:gridCol w="370210">
                  <a:extLst>
                    <a:ext uri="{9D8B030D-6E8A-4147-A177-3AD203B41FA5}">
                      <a16:colId xmlns:a16="http://schemas.microsoft.com/office/drawing/2014/main" val="1863008928"/>
                    </a:ext>
                  </a:extLst>
                </a:gridCol>
                <a:gridCol w="370210">
                  <a:extLst>
                    <a:ext uri="{9D8B030D-6E8A-4147-A177-3AD203B41FA5}">
                      <a16:colId xmlns:a16="http://schemas.microsoft.com/office/drawing/2014/main" val="2740306485"/>
                    </a:ext>
                  </a:extLst>
                </a:gridCol>
                <a:gridCol w="370210">
                  <a:extLst>
                    <a:ext uri="{9D8B030D-6E8A-4147-A177-3AD203B41FA5}">
                      <a16:colId xmlns:a16="http://schemas.microsoft.com/office/drawing/2014/main" val="1724770166"/>
                    </a:ext>
                  </a:extLst>
                </a:gridCol>
              </a:tblGrid>
              <a:tr h="302523">
                <a:tc>
                  <a:txBody>
                    <a:bodyPr/>
                    <a:lstStyle/>
                    <a:p>
                      <a:pPr algn="ctr" fontAlgn="b">
                        <a:lnSpc>
                          <a:spcPts val="800"/>
                        </a:lnSpc>
                      </a:pPr>
                      <a:r>
                        <a:rPr lang="cs-CZ" sz="900" b="0" i="0" u="none" strike="noStrike" dirty="0">
                          <a:solidFill>
                            <a:srgbClr val="000000"/>
                          </a:solidFill>
                          <a:effectLst/>
                          <a:latin typeface="Calibri" panose="020F0502020204030204" pitchFamily="34" charset="0"/>
                        </a:rPr>
                        <a:t> Počet osob</a:t>
                      </a:r>
                    </a:p>
                    <a:p>
                      <a:pPr algn="ctr" fontAlgn="b">
                        <a:lnSpc>
                          <a:spcPts val="800"/>
                        </a:lnSpc>
                      </a:pPr>
                      <a:r>
                        <a:rPr lang="cs-CZ" sz="900" b="0" i="0" u="none" strike="noStrike" dirty="0">
                          <a:solidFill>
                            <a:srgbClr val="000000"/>
                          </a:solidFill>
                          <a:effectLst/>
                          <a:latin typeface="Calibri" panose="020F0502020204030204" pitchFamily="34" charset="0"/>
                        </a:rPr>
                        <a:t>(událostí)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31.8.–27.9.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3710681"/>
                  </a:ext>
                </a:extLst>
              </a:tr>
              <a:tr h="302523">
                <a:tc>
                  <a:txBody>
                    <a:bodyPr/>
                    <a:lstStyle/>
                    <a:p>
                      <a:pPr algn="ctr" fontAlgn="ctr">
                        <a:lnSpc>
                          <a:spcPts val="800"/>
                        </a:lnSpc>
                      </a:pPr>
                      <a:r>
                        <a:rPr lang="cs-CZ" sz="900" b="1" i="0" u="none" strike="noStrike" dirty="0">
                          <a:solidFill>
                            <a:srgbClr val="000000"/>
                          </a:solidFill>
                          <a:effectLst/>
                          <a:latin typeface="Calibri" panose="020F0502020204030204" pitchFamily="34" charset="0"/>
                        </a:rPr>
                        <a:t>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142 (51)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83 (40)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cs-CZ" sz="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121 (34)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13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6916820"/>
                  </a:ext>
                </a:extLst>
              </a:tr>
              <a:tr h="302523">
                <a:tc>
                  <a:txBody>
                    <a:bodyPr/>
                    <a:lstStyle/>
                    <a:p>
                      <a:pPr algn="ctr" fontAlgn="ctr">
                        <a:lnSpc>
                          <a:spcPts val="800"/>
                        </a:lnSpc>
                      </a:pPr>
                      <a:r>
                        <a:rPr lang="cs-CZ" sz="900" b="1" i="0" u="none" strike="noStrike">
                          <a:solidFill>
                            <a:srgbClr val="000000"/>
                          </a:solidFill>
                          <a:effectLst/>
                          <a:latin typeface="Calibri" panose="020F0502020204030204" pitchFamily="34" charset="0"/>
                        </a:rPr>
                        <a:t>STC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181 (29)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29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endParaRPr lang="cs-CZ" sz="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3917158992"/>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JHC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19962414"/>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PLK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101105685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KVK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49830543"/>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ULK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47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2380454374"/>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LBK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17 (11)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11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118522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HKK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239915366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PAK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7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1234257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VYS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3660747978"/>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JMK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110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52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6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77056436"/>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OLK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560226851"/>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ZLK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66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138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cs-CZ" sz="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0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15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23230428"/>
                  </a:ext>
                </a:extLst>
              </a:tr>
              <a:tr h="156337">
                <a:tc>
                  <a:txBody>
                    <a:bodyPr/>
                    <a:lstStyle/>
                    <a:p>
                      <a:pPr algn="ctr" fontAlgn="ctr">
                        <a:lnSpc>
                          <a:spcPts val="800"/>
                        </a:lnSpc>
                      </a:pPr>
                      <a:r>
                        <a:rPr lang="cs-CZ" sz="900" b="1" i="0" u="none" strike="noStrike">
                          <a:solidFill>
                            <a:srgbClr val="000000"/>
                          </a:solidFill>
                          <a:effectLst/>
                          <a:latin typeface="Calibri" panose="020F0502020204030204" pitchFamily="34" charset="0"/>
                        </a:rPr>
                        <a:t>MSK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180 (29)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28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endParaRPr lang="cs-CZ" sz="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22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78763526"/>
                  </a:ext>
                </a:extLst>
              </a:tr>
              <a:tr h="302523">
                <a:tc>
                  <a:txBody>
                    <a:bodyPr/>
                    <a:lstStyle/>
                    <a:p>
                      <a:pPr algn="ctr" fontAlgn="ctr">
                        <a:lnSpc>
                          <a:spcPts val="800"/>
                        </a:lnSpc>
                      </a:pPr>
                      <a:r>
                        <a:rPr lang="cs-CZ" sz="900" b="1" i="0" u="none" strike="noStrike" dirty="0">
                          <a:solidFill>
                            <a:srgbClr val="000000"/>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721 (135)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380 (66)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cs-CZ"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148 (38)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19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15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70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32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20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800" b="1" i="0" u="none" strike="noStrike" dirty="0">
                          <a:solidFill>
                            <a:srgbClr val="000000"/>
                          </a:solidFill>
                          <a:effectLst/>
                          <a:latin typeface="Calibri" panose="020F0502020204030204" pitchFamily="34" charset="0"/>
                        </a:rPr>
                        <a:t>17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656254"/>
                  </a:ext>
                </a:extLst>
              </a:tr>
            </a:tbl>
          </a:graphicData>
        </a:graphic>
      </p:graphicFrame>
      <p:graphicFrame>
        <p:nvGraphicFramePr>
          <p:cNvPr id="16" name="Tabulka 15">
            <a:extLst>
              <a:ext uri="{FF2B5EF4-FFF2-40B4-BE49-F238E27FC236}">
                <a16:creationId xmlns:a16="http://schemas.microsoft.com/office/drawing/2014/main" id="{5B325CBB-BE22-44EF-9353-D6D444D33B13}"/>
              </a:ext>
            </a:extLst>
          </p:cNvPr>
          <p:cNvGraphicFramePr>
            <a:graphicFrameLocks noGrp="1"/>
          </p:cNvGraphicFramePr>
          <p:nvPr>
            <p:extLst>
              <p:ext uri="{D42A27DB-BD31-4B8C-83A1-F6EECF244321}">
                <p14:modId xmlns:p14="http://schemas.microsoft.com/office/powerpoint/2010/main" val="3101800637"/>
              </p:ext>
            </p:extLst>
          </p:nvPr>
        </p:nvGraphicFramePr>
        <p:xfrm>
          <a:off x="675776" y="3195180"/>
          <a:ext cx="11348626" cy="192405"/>
        </p:xfrm>
        <a:graphic>
          <a:graphicData uri="http://schemas.openxmlformats.org/drawingml/2006/table">
            <a:tbl>
              <a:tblPr/>
              <a:tblGrid>
                <a:gridCol w="966914">
                  <a:extLst>
                    <a:ext uri="{9D8B030D-6E8A-4147-A177-3AD203B41FA5}">
                      <a16:colId xmlns:a16="http://schemas.microsoft.com/office/drawing/2014/main" val="1358248019"/>
                    </a:ext>
                  </a:extLst>
                </a:gridCol>
                <a:gridCol w="235948">
                  <a:extLst>
                    <a:ext uri="{9D8B030D-6E8A-4147-A177-3AD203B41FA5}">
                      <a16:colId xmlns:a16="http://schemas.microsoft.com/office/drawing/2014/main" val="4227063480"/>
                    </a:ext>
                  </a:extLst>
                </a:gridCol>
                <a:gridCol w="235948">
                  <a:extLst>
                    <a:ext uri="{9D8B030D-6E8A-4147-A177-3AD203B41FA5}">
                      <a16:colId xmlns:a16="http://schemas.microsoft.com/office/drawing/2014/main" val="4235552383"/>
                    </a:ext>
                  </a:extLst>
                </a:gridCol>
                <a:gridCol w="235948">
                  <a:extLst>
                    <a:ext uri="{9D8B030D-6E8A-4147-A177-3AD203B41FA5}">
                      <a16:colId xmlns:a16="http://schemas.microsoft.com/office/drawing/2014/main" val="4039418599"/>
                    </a:ext>
                  </a:extLst>
                </a:gridCol>
                <a:gridCol w="235948">
                  <a:extLst>
                    <a:ext uri="{9D8B030D-6E8A-4147-A177-3AD203B41FA5}">
                      <a16:colId xmlns:a16="http://schemas.microsoft.com/office/drawing/2014/main" val="494190901"/>
                    </a:ext>
                  </a:extLst>
                </a:gridCol>
                <a:gridCol w="235948">
                  <a:extLst>
                    <a:ext uri="{9D8B030D-6E8A-4147-A177-3AD203B41FA5}">
                      <a16:colId xmlns:a16="http://schemas.microsoft.com/office/drawing/2014/main" val="3955479085"/>
                    </a:ext>
                  </a:extLst>
                </a:gridCol>
                <a:gridCol w="235948">
                  <a:extLst>
                    <a:ext uri="{9D8B030D-6E8A-4147-A177-3AD203B41FA5}">
                      <a16:colId xmlns:a16="http://schemas.microsoft.com/office/drawing/2014/main" val="871778667"/>
                    </a:ext>
                  </a:extLst>
                </a:gridCol>
                <a:gridCol w="235948">
                  <a:extLst>
                    <a:ext uri="{9D8B030D-6E8A-4147-A177-3AD203B41FA5}">
                      <a16:colId xmlns:a16="http://schemas.microsoft.com/office/drawing/2014/main" val="2072097272"/>
                    </a:ext>
                  </a:extLst>
                </a:gridCol>
                <a:gridCol w="235948">
                  <a:extLst>
                    <a:ext uri="{9D8B030D-6E8A-4147-A177-3AD203B41FA5}">
                      <a16:colId xmlns:a16="http://schemas.microsoft.com/office/drawing/2014/main" val="807778385"/>
                    </a:ext>
                  </a:extLst>
                </a:gridCol>
                <a:gridCol w="235948">
                  <a:extLst>
                    <a:ext uri="{9D8B030D-6E8A-4147-A177-3AD203B41FA5}">
                      <a16:colId xmlns:a16="http://schemas.microsoft.com/office/drawing/2014/main" val="2101451889"/>
                    </a:ext>
                  </a:extLst>
                </a:gridCol>
                <a:gridCol w="235948">
                  <a:extLst>
                    <a:ext uri="{9D8B030D-6E8A-4147-A177-3AD203B41FA5}">
                      <a16:colId xmlns:a16="http://schemas.microsoft.com/office/drawing/2014/main" val="3605028481"/>
                    </a:ext>
                  </a:extLst>
                </a:gridCol>
                <a:gridCol w="235948">
                  <a:extLst>
                    <a:ext uri="{9D8B030D-6E8A-4147-A177-3AD203B41FA5}">
                      <a16:colId xmlns:a16="http://schemas.microsoft.com/office/drawing/2014/main" val="752428201"/>
                    </a:ext>
                  </a:extLst>
                </a:gridCol>
                <a:gridCol w="235948">
                  <a:extLst>
                    <a:ext uri="{9D8B030D-6E8A-4147-A177-3AD203B41FA5}">
                      <a16:colId xmlns:a16="http://schemas.microsoft.com/office/drawing/2014/main" val="1978385625"/>
                    </a:ext>
                  </a:extLst>
                </a:gridCol>
                <a:gridCol w="235948">
                  <a:extLst>
                    <a:ext uri="{9D8B030D-6E8A-4147-A177-3AD203B41FA5}">
                      <a16:colId xmlns:a16="http://schemas.microsoft.com/office/drawing/2014/main" val="884251675"/>
                    </a:ext>
                  </a:extLst>
                </a:gridCol>
                <a:gridCol w="235948">
                  <a:extLst>
                    <a:ext uri="{9D8B030D-6E8A-4147-A177-3AD203B41FA5}">
                      <a16:colId xmlns:a16="http://schemas.microsoft.com/office/drawing/2014/main" val="4135560205"/>
                    </a:ext>
                  </a:extLst>
                </a:gridCol>
                <a:gridCol w="235948">
                  <a:extLst>
                    <a:ext uri="{9D8B030D-6E8A-4147-A177-3AD203B41FA5}">
                      <a16:colId xmlns:a16="http://schemas.microsoft.com/office/drawing/2014/main" val="1879333647"/>
                    </a:ext>
                  </a:extLst>
                </a:gridCol>
                <a:gridCol w="235948">
                  <a:extLst>
                    <a:ext uri="{9D8B030D-6E8A-4147-A177-3AD203B41FA5}">
                      <a16:colId xmlns:a16="http://schemas.microsoft.com/office/drawing/2014/main" val="3213576122"/>
                    </a:ext>
                  </a:extLst>
                </a:gridCol>
                <a:gridCol w="235948">
                  <a:extLst>
                    <a:ext uri="{9D8B030D-6E8A-4147-A177-3AD203B41FA5}">
                      <a16:colId xmlns:a16="http://schemas.microsoft.com/office/drawing/2014/main" val="2832026134"/>
                    </a:ext>
                  </a:extLst>
                </a:gridCol>
                <a:gridCol w="235948">
                  <a:extLst>
                    <a:ext uri="{9D8B030D-6E8A-4147-A177-3AD203B41FA5}">
                      <a16:colId xmlns:a16="http://schemas.microsoft.com/office/drawing/2014/main" val="3864348483"/>
                    </a:ext>
                  </a:extLst>
                </a:gridCol>
                <a:gridCol w="235948">
                  <a:extLst>
                    <a:ext uri="{9D8B030D-6E8A-4147-A177-3AD203B41FA5}">
                      <a16:colId xmlns:a16="http://schemas.microsoft.com/office/drawing/2014/main" val="666246963"/>
                    </a:ext>
                  </a:extLst>
                </a:gridCol>
                <a:gridCol w="235948">
                  <a:extLst>
                    <a:ext uri="{9D8B030D-6E8A-4147-A177-3AD203B41FA5}">
                      <a16:colId xmlns:a16="http://schemas.microsoft.com/office/drawing/2014/main" val="3516127860"/>
                    </a:ext>
                  </a:extLst>
                </a:gridCol>
                <a:gridCol w="235948">
                  <a:extLst>
                    <a:ext uri="{9D8B030D-6E8A-4147-A177-3AD203B41FA5}">
                      <a16:colId xmlns:a16="http://schemas.microsoft.com/office/drawing/2014/main" val="3762784262"/>
                    </a:ext>
                  </a:extLst>
                </a:gridCol>
                <a:gridCol w="235948">
                  <a:extLst>
                    <a:ext uri="{9D8B030D-6E8A-4147-A177-3AD203B41FA5}">
                      <a16:colId xmlns:a16="http://schemas.microsoft.com/office/drawing/2014/main" val="3847832075"/>
                    </a:ext>
                  </a:extLst>
                </a:gridCol>
                <a:gridCol w="235948">
                  <a:extLst>
                    <a:ext uri="{9D8B030D-6E8A-4147-A177-3AD203B41FA5}">
                      <a16:colId xmlns:a16="http://schemas.microsoft.com/office/drawing/2014/main" val="1671688524"/>
                    </a:ext>
                  </a:extLst>
                </a:gridCol>
                <a:gridCol w="235948">
                  <a:extLst>
                    <a:ext uri="{9D8B030D-6E8A-4147-A177-3AD203B41FA5}">
                      <a16:colId xmlns:a16="http://schemas.microsoft.com/office/drawing/2014/main" val="1333259349"/>
                    </a:ext>
                  </a:extLst>
                </a:gridCol>
                <a:gridCol w="235948">
                  <a:extLst>
                    <a:ext uri="{9D8B030D-6E8A-4147-A177-3AD203B41FA5}">
                      <a16:colId xmlns:a16="http://schemas.microsoft.com/office/drawing/2014/main" val="296449698"/>
                    </a:ext>
                  </a:extLst>
                </a:gridCol>
                <a:gridCol w="235948">
                  <a:extLst>
                    <a:ext uri="{9D8B030D-6E8A-4147-A177-3AD203B41FA5}">
                      <a16:colId xmlns:a16="http://schemas.microsoft.com/office/drawing/2014/main" val="3887071798"/>
                    </a:ext>
                  </a:extLst>
                </a:gridCol>
                <a:gridCol w="235948">
                  <a:extLst>
                    <a:ext uri="{9D8B030D-6E8A-4147-A177-3AD203B41FA5}">
                      <a16:colId xmlns:a16="http://schemas.microsoft.com/office/drawing/2014/main" val="2961222335"/>
                    </a:ext>
                  </a:extLst>
                </a:gridCol>
                <a:gridCol w="235948">
                  <a:extLst>
                    <a:ext uri="{9D8B030D-6E8A-4147-A177-3AD203B41FA5}">
                      <a16:colId xmlns:a16="http://schemas.microsoft.com/office/drawing/2014/main" val="2142809054"/>
                    </a:ext>
                  </a:extLst>
                </a:gridCol>
                <a:gridCol w="235948">
                  <a:extLst>
                    <a:ext uri="{9D8B030D-6E8A-4147-A177-3AD203B41FA5}">
                      <a16:colId xmlns:a16="http://schemas.microsoft.com/office/drawing/2014/main" val="2007159708"/>
                    </a:ext>
                  </a:extLst>
                </a:gridCol>
                <a:gridCol w="235948">
                  <a:extLst>
                    <a:ext uri="{9D8B030D-6E8A-4147-A177-3AD203B41FA5}">
                      <a16:colId xmlns:a16="http://schemas.microsoft.com/office/drawing/2014/main" val="2459185703"/>
                    </a:ext>
                  </a:extLst>
                </a:gridCol>
                <a:gridCol w="235948">
                  <a:extLst>
                    <a:ext uri="{9D8B030D-6E8A-4147-A177-3AD203B41FA5}">
                      <a16:colId xmlns:a16="http://schemas.microsoft.com/office/drawing/2014/main" val="3706935270"/>
                    </a:ext>
                  </a:extLst>
                </a:gridCol>
                <a:gridCol w="235948">
                  <a:extLst>
                    <a:ext uri="{9D8B030D-6E8A-4147-A177-3AD203B41FA5}">
                      <a16:colId xmlns:a16="http://schemas.microsoft.com/office/drawing/2014/main" val="2232617973"/>
                    </a:ext>
                  </a:extLst>
                </a:gridCol>
                <a:gridCol w="235948">
                  <a:extLst>
                    <a:ext uri="{9D8B030D-6E8A-4147-A177-3AD203B41FA5}">
                      <a16:colId xmlns:a16="http://schemas.microsoft.com/office/drawing/2014/main" val="3377411644"/>
                    </a:ext>
                  </a:extLst>
                </a:gridCol>
                <a:gridCol w="235948">
                  <a:extLst>
                    <a:ext uri="{9D8B030D-6E8A-4147-A177-3AD203B41FA5}">
                      <a16:colId xmlns:a16="http://schemas.microsoft.com/office/drawing/2014/main" val="4024943643"/>
                    </a:ext>
                  </a:extLst>
                </a:gridCol>
                <a:gridCol w="235948">
                  <a:extLst>
                    <a:ext uri="{9D8B030D-6E8A-4147-A177-3AD203B41FA5}">
                      <a16:colId xmlns:a16="http://schemas.microsoft.com/office/drawing/2014/main" val="4051259780"/>
                    </a:ext>
                  </a:extLst>
                </a:gridCol>
                <a:gridCol w="235948">
                  <a:extLst>
                    <a:ext uri="{9D8B030D-6E8A-4147-A177-3AD203B41FA5}">
                      <a16:colId xmlns:a16="http://schemas.microsoft.com/office/drawing/2014/main" val="3199493144"/>
                    </a:ext>
                  </a:extLst>
                </a:gridCol>
                <a:gridCol w="235948">
                  <a:extLst>
                    <a:ext uri="{9D8B030D-6E8A-4147-A177-3AD203B41FA5}">
                      <a16:colId xmlns:a16="http://schemas.microsoft.com/office/drawing/2014/main" val="1268225405"/>
                    </a:ext>
                  </a:extLst>
                </a:gridCol>
                <a:gridCol w="235948">
                  <a:extLst>
                    <a:ext uri="{9D8B030D-6E8A-4147-A177-3AD203B41FA5}">
                      <a16:colId xmlns:a16="http://schemas.microsoft.com/office/drawing/2014/main" val="421246884"/>
                    </a:ext>
                  </a:extLst>
                </a:gridCol>
                <a:gridCol w="235948">
                  <a:extLst>
                    <a:ext uri="{9D8B030D-6E8A-4147-A177-3AD203B41FA5}">
                      <a16:colId xmlns:a16="http://schemas.microsoft.com/office/drawing/2014/main" val="3403047261"/>
                    </a:ext>
                  </a:extLst>
                </a:gridCol>
                <a:gridCol w="235948">
                  <a:extLst>
                    <a:ext uri="{9D8B030D-6E8A-4147-A177-3AD203B41FA5}">
                      <a16:colId xmlns:a16="http://schemas.microsoft.com/office/drawing/2014/main" val="2450099608"/>
                    </a:ext>
                  </a:extLst>
                </a:gridCol>
                <a:gridCol w="235948">
                  <a:extLst>
                    <a:ext uri="{9D8B030D-6E8A-4147-A177-3AD203B41FA5}">
                      <a16:colId xmlns:a16="http://schemas.microsoft.com/office/drawing/2014/main" val="3180496263"/>
                    </a:ext>
                  </a:extLst>
                </a:gridCol>
                <a:gridCol w="235948">
                  <a:extLst>
                    <a:ext uri="{9D8B030D-6E8A-4147-A177-3AD203B41FA5}">
                      <a16:colId xmlns:a16="http://schemas.microsoft.com/office/drawing/2014/main" val="3427491862"/>
                    </a:ext>
                  </a:extLst>
                </a:gridCol>
                <a:gridCol w="235948">
                  <a:extLst>
                    <a:ext uri="{9D8B030D-6E8A-4147-A177-3AD203B41FA5}">
                      <a16:colId xmlns:a16="http://schemas.microsoft.com/office/drawing/2014/main" val="2050575378"/>
                    </a:ext>
                  </a:extLst>
                </a:gridCol>
                <a:gridCol w="235948">
                  <a:extLst>
                    <a:ext uri="{9D8B030D-6E8A-4147-A177-3AD203B41FA5}">
                      <a16:colId xmlns:a16="http://schemas.microsoft.com/office/drawing/2014/main" val="2779871516"/>
                    </a:ext>
                  </a:extLst>
                </a:gridCol>
              </a:tblGrid>
              <a:tr h="151817">
                <a:tc>
                  <a:txBody>
                    <a:bodyPr/>
                    <a:lstStyle/>
                    <a:p>
                      <a:pPr algn="r" fontAlgn="ctr"/>
                      <a:r>
                        <a:rPr lang="cs-CZ" sz="1200" b="1" i="1" u="none" strike="noStrike" dirty="0">
                          <a:solidFill>
                            <a:srgbClr val="000000"/>
                          </a:solidFill>
                          <a:effectLst/>
                          <a:latin typeface="Calibri" panose="020F0502020204030204" pitchFamily="34" charset="0"/>
                        </a:rPr>
                        <a:t>Počet ohnisek:</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a:solidFill>
                            <a:srgbClr val="000000"/>
                          </a:solidFill>
                          <a:effectLst/>
                          <a:latin typeface="Calibri" panose="020F050202020403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cs-CZ" sz="900" b="1" i="1" u="none" strike="noStrike" dirty="0">
                          <a:solidFill>
                            <a:srgbClr val="000000"/>
                          </a:solidFill>
                          <a:effectLst/>
                          <a:latin typeface="Calibri" panose="020F050202020403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4403526"/>
                  </a:ext>
                </a:extLst>
              </a:tr>
            </a:tbl>
          </a:graphicData>
        </a:graphic>
      </p:graphicFrame>
    </p:spTree>
    <p:extLst>
      <p:ext uri="{BB962C8B-B14F-4D97-AF65-F5344CB8AC3E}">
        <p14:creationId xmlns:p14="http://schemas.microsoft.com/office/powerpoint/2010/main" val="276816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ulka 5">
            <a:extLst>
              <a:ext uri="{FF2B5EF4-FFF2-40B4-BE49-F238E27FC236}">
                <a16:creationId xmlns:a16="http://schemas.microsoft.com/office/drawing/2014/main" id="{9F155D79-AD35-469F-BDF3-6DA07CB30EDF}"/>
              </a:ext>
            </a:extLst>
          </p:cNvPr>
          <p:cNvGraphicFramePr>
            <a:graphicFrameLocks noGrp="1"/>
          </p:cNvGraphicFramePr>
          <p:nvPr>
            <p:extLst>
              <p:ext uri="{D42A27DB-BD31-4B8C-83A1-F6EECF244321}">
                <p14:modId xmlns:p14="http://schemas.microsoft.com/office/powerpoint/2010/main" val="140851802"/>
              </p:ext>
            </p:extLst>
          </p:nvPr>
        </p:nvGraphicFramePr>
        <p:xfrm>
          <a:off x="904871" y="1455876"/>
          <a:ext cx="11227216" cy="4429680"/>
        </p:xfrm>
        <a:graphic>
          <a:graphicData uri="http://schemas.openxmlformats.org/drawingml/2006/table">
            <a:tbl>
              <a:tblPr/>
              <a:tblGrid>
                <a:gridCol w="255164">
                  <a:extLst>
                    <a:ext uri="{9D8B030D-6E8A-4147-A177-3AD203B41FA5}">
                      <a16:colId xmlns:a16="http://schemas.microsoft.com/office/drawing/2014/main" val="3545059706"/>
                    </a:ext>
                  </a:extLst>
                </a:gridCol>
                <a:gridCol w="255164">
                  <a:extLst>
                    <a:ext uri="{9D8B030D-6E8A-4147-A177-3AD203B41FA5}">
                      <a16:colId xmlns:a16="http://schemas.microsoft.com/office/drawing/2014/main" val="3077632315"/>
                    </a:ext>
                  </a:extLst>
                </a:gridCol>
                <a:gridCol w="255164">
                  <a:extLst>
                    <a:ext uri="{9D8B030D-6E8A-4147-A177-3AD203B41FA5}">
                      <a16:colId xmlns:a16="http://schemas.microsoft.com/office/drawing/2014/main" val="3761730979"/>
                    </a:ext>
                  </a:extLst>
                </a:gridCol>
                <a:gridCol w="255164">
                  <a:extLst>
                    <a:ext uri="{9D8B030D-6E8A-4147-A177-3AD203B41FA5}">
                      <a16:colId xmlns:a16="http://schemas.microsoft.com/office/drawing/2014/main" val="526110228"/>
                    </a:ext>
                  </a:extLst>
                </a:gridCol>
                <a:gridCol w="255164">
                  <a:extLst>
                    <a:ext uri="{9D8B030D-6E8A-4147-A177-3AD203B41FA5}">
                      <a16:colId xmlns:a16="http://schemas.microsoft.com/office/drawing/2014/main" val="1885285743"/>
                    </a:ext>
                  </a:extLst>
                </a:gridCol>
                <a:gridCol w="255164">
                  <a:extLst>
                    <a:ext uri="{9D8B030D-6E8A-4147-A177-3AD203B41FA5}">
                      <a16:colId xmlns:a16="http://schemas.microsoft.com/office/drawing/2014/main" val="2119715094"/>
                    </a:ext>
                  </a:extLst>
                </a:gridCol>
                <a:gridCol w="255164">
                  <a:extLst>
                    <a:ext uri="{9D8B030D-6E8A-4147-A177-3AD203B41FA5}">
                      <a16:colId xmlns:a16="http://schemas.microsoft.com/office/drawing/2014/main" val="1726028950"/>
                    </a:ext>
                  </a:extLst>
                </a:gridCol>
                <a:gridCol w="255164">
                  <a:extLst>
                    <a:ext uri="{9D8B030D-6E8A-4147-A177-3AD203B41FA5}">
                      <a16:colId xmlns:a16="http://schemas.microsoft.com/office/drawing/2014/main" val="2882643059"/>
                    </a:ext>
                  </a:extLst>
                </a:gridCol>
                <a:gridCol w="255164">
                  <a:extLst>
                    <a:ext uri="{9D8B030D-6E8A-4147-A177-3AD203B41FA5}">
                      <a16:colId xmlns:a16="http://schemas.microsoft.com/office/drawing/2014/main" val="2432650862"/>
                    </a:ext>
                  </a:extLst>
                </a:gridCol>
                <a:gridCol w="255164">
                  <a:extLst>
                    <a:ext uri="{9D8B030D-6E8A-4147-A177-3AD203B41FA5}">
                      <a16:colId xmlns:a16="http://schemas.microsoft.com/office/drawing/2014/main" val="1138822407"/>
                    </a:ext>
                  </a:extLst>
                </a:gridCol>
                <a:gridCol w="255164">
                  <a:extLst>
                    <a:ext uri="{9D8B030D-6E8A-4147-A177-3AD203B41FA5}">
                      <a16:colId xmlns:a16="http://schemas.microsoft.com/office/drawing/2014/main" val="1127553908"/>
                    </a:ext>
                  </a:extLst>
                </a:gridCol>
                <a:gridCol w="255164">
                  <a:extLst>
                    <a:ext uri="{9D8B030D-6E8A-4147-A177-3AD203B41FA5}">
                      <a16:colId xmlns:a16="http://schemas.microsoft.com/office/drawing/2014/main" val="4072464843"/>
                    </a:ext>
                  </a:extLst>
                </a:gridCol>
                <a:gridCol w="255164">
                  <a:extLst>
                    <a:ext uri="{9D8B030D-6E8A-4147-A177-3AD203B41FA5}">
                      <a16:colId xmlns:a16="http://schemas.microsoft.com/office/drawing/2014/main" val="4269760295"/>
                    </a:ext>
                  </a:extLst>
                </a:gridCol>
                <a:gridCol w="255164">
                  <a:extLst>
                    <a:ext uri="{9D8B030D-6E8A-4147-A177-3AD203B41FA5}">
                      <a16:colId xmlns:a16="http://schemas.microsoft.com/office/drawing/2014/main" val="909961362"/>
                    </a:ext>
                  </a:extLst>
                </a:gridCol>
                <a:gridCol w="255164">
                  <a:extLst>
                    <a:ext uri="{9D8B030D-6E8A-4147-A177-3AD203B41FA5}">
                      <a16:colId xmlns:a16="http://schemas.microsoft.com/office/drawing/2014/main" val="299899890"/>
                    </a:ext>
                  </a:extLst>
                </a:gridCol>
                <a:gridCol w="255164">
                  <a:extLst>
                    <a:ext uri="{9D8B030D-6E8A-4147-A177-3AD203B41FA5}">
                      <a16:colId xmlns:a16="http://schemas.microsoft.com/office/drawing/2014/main" val="2207246342"/>
                    </a:ext>
                  </a:extLst>
                </a:gridCol>
                <a:gridCol w="255164">
                  <a:extLst>
                    <a:ext uri="{9D8B030D-6E8A-4147-A177-3AD203B41FA5}">
                      <a16:colId xmlns:a16="http://schemas.microsoft.com/office/drawing/2014/main" val="1751168360"/>
                    </a:ext>
                  </a:extLst>
                </a:gridCol>
                <a:gridCol w="255164">
                  <a:extLst>
                    <a:ext uri="{9D8B030D-6E8A-4147-A177-3AD203B41FA5}">
                      <a16:colId xmlns:a16="http://schemas.microsoft.com/office/drawing/2014/main" val="1858747262"/>
                    </a:ext>
                  </a:extLst>
                </a:gridCol>
                <a:gridCol w="255164">
                  <a:extLst>
                    <a:ext uri="{9D8B030D-6E8A-4147-A177-3AD203B41FA5}">
                      <a16:colId xmlns:a16="http://schemas.microsoft.com/office/drawing/2014/main" val="2846547095"/>
                    </a:ext>
                  </a:extLst>
                </a:gridCol>
                <a:gridCol w="255164">
                  <a:extLst>
                    <a:ext uri="{9D8B030D-6E8A-4147-A177-3AD203B41FA5}">
                      <a16:colId xmlns:a16="http://schemas.microsoft.com/office/drawing/2014/main" val="3038277264"/>
                    </a:ext>
                  </a:extLst>
                </a:gridCol>
                <a:gridCol w="255164">
                  <a:extLst>
                    <a:ext uri="{9D8B030D-6E8A-4147-A177-3AD203B41FA5}">
                      <a16:colId xmlns:a16="http://schemas.microsoft.com/office/drawing/2014/main" val="2804270922"/>
                    </a:ext>
                  </a:extLst>
                </a:gridCol>
                <a:gridCol w="255164">
                  <a:extLst>
                    <a:ext uri="{9D8B030D-6E8A-4147-A177-3AD203B41FA5}">
                      <a16:colId xmlns:a16="http://schemas.microsoft.com/office/drawing/2014/main" val="2037805436"/>
                    </a:ext>
                  </a:extLst>
                </a:gridCol>
                <a:gridCol w="255164">
                  <a:extLst>
                    <a:ext uri="{9D8B030D-6E8A-4147-A177-3AD203B41FA5}">
                      <a16:colId xmlns:a16="http://schemas.microsoft.com/office/drawing/2014/main" val="25814399"/>
                    </a:ext>
                  </a:extLst>
                </a:gridCol>
                <a:gridCol w="255164">
                  <a:extLst>
                    <a:ext uri="{9D8B030D-6E8A-4147-A177-3AD203B41FA5}">
                      <a16:colId xmlns:a16="http://schemas.microsoft.com/office/drawing/2014/main" val="4023606271"/>
                    </a:ext>
                  </a:extLst>
                </a:gridCol>
                <a:gridCol w="255164">
                  <a:extLst>
                    <a:ext uri="{9D8B030D-6E8A-4147-A177-3AD203B41FA5}">
                      <a16:colId xmlns:a16="http://schemas.microsoft.com/office/drawing/2014/main" val="2256320034"/>
                    </a:ext>
                  </a:extLst>
                </a:gridCol>
                <a:gridCol w="255164">
                  <a:extLst>
                    <a:ext uri="{9D8B030D-6E8A-4147-A177-3AD203B41FA5}">
                      <a16:colId xmlns:a16="http://schemas.microsoft.com/office/drawing/2014/main" val="2179949483"/>
                    </a:ext>
                  </a:extLst>
                </a:gridCol>
                <a:gridCol w="255164">
                  <a:extLst>
                    <a:ext uri="{9D8B030D-6E8A-4147-A177-3AD203B41FA5}">
                      <a16:colId xmlns:a16="http://schemas.microsoft.com/office/drawing/2014/main" val="1318496052"/>
                    </a:ext>
                  </a:extLst>
                </a:gridCol>
                <a:gridCol w="255164">
                  <a:extLst>
                    <a:ext uri="{9D8B030D-6E8A-4147-A177-3AD203B41FA5}">
                      <a16:colId xmlns:a16="http://schemas.microsoft.com/office/drawing/2014/main" val="409824041"/>
                    </a:ext>
                  </a:extLst>
                </a:gridCol>
                <a:gridCol w="255164">
                  <a:extLst>
                    <a:ext uri="{9D8B030D-6E8A-4147-A177-3AD203B41FA5}">
                      <a16:colId xmlns:a16="http://schemas.microsoft.com/office/drawing/2014/main" val="1156530511"/>
                    </a:ext>
                  </a:extLst>
                </a:gridCol>
                <a:gridCol w="255164">
                  <a:extLst>
                    <a:ext uri="{9D8B030D-6E8A-4147-A177-3AD203B41FA5}">
                      <a16:colId xmlns:a16="http://schemas.microsoft.com/office/drawing/2014/main" val="2263120253"/>
                    </a:ext>
                  </a:extLst>
                </a:gridCol>
                <a:gridCol w="255164">
                  <a:extLst>
                    <a:ext uri="{9D8B030D-6E8A-4147-A177-3AD203B41FA5}">
                      <a16:colId xmlns:a16="http://schemas.microsoft.com/office/drawing/2014/main" val="528388898"/>
                    </a:ext>
                  </a:extLst>
                </a:gridCol>
                <a:gridCol w="255164">
                  <a:extLst>
                    <a:ext uri="{9D8B030D-6E8A-4147-A177-3AD203B41FA5}">
                      <a16:colId xmlns:a16="http://schemas.microsoft.com/office/drawing/2014/main" val="2570077284"/>
                    </a:ext>
                  </a:extLst>
                </a:gridCol>
                <a:gridCol w="255164">
                  <a:extLst>
                    <a:ext uri="{9D8B030D-6E8A-4147-A177-3AD203B41FA5}">
                      <a16:colId xmlns:a16="http://schemas.microsoft.com/office/drawing/2014/main" val="3081763731"/>
                    </a:ext>
                  </a:extLst>
                </a:gridCol>
                <a:gridCol w="255164">
                  <a:extLst>
                    <a:ext uri="{9D8B030D-6E8A-4147-A177-3AD203B41FA5}">
                      <a16:colId xmlns:a16="http://schemas.microsoft.com/office/drawing/2014/main" val="3800594151"/>
                    </a:ext>
                  </a:extLst>
                </a:gridCol>
                <a:gridCol w="255164">
                  <a:extLst>
                    <a:ext uri="{9D8B030D-6E8A-4147-A177-3AD203B41FA5}">
                      <a16:colId xmlns:a16="http://schemas.microsoft.com/office/drawing/2014/main" val="3959089971"/>
                    </a:ext>
                  </a:extLst>
                </a:gridCol>
                <a:gridCol w="255164">
                  <a:extLst>
                    <a:ext uri="{9D8B030D-6E8A-4147-A177-3AD203B41FA5}">
                      <a16:colId xmlns:a16="http://schemas.microsoft.com/office/drawing/2014/main" val="3293552226"/>
                    </a:ext>
                  </a:extLst>
                </a:gridCol>
                <a:gridCol w="255164">
                  <a:extLst>
                    <a:ext uri="{9D8B030D-6E8A-4147-A177-3AD203B41FA5}">
                      <a16:colId xmlns:a16="http://schemas.microsoft.com/office/drawing/2014/main" val="141834154"/>
                    </a:ext>
                  </a:extLst>
                </a:gridCol>
                <a:gridCol w="255164">
                  <a:extLst>
                    <a:ext uri="{9D8B030D-6E8A-4147-A177-3AD203B41FA5}">
                      <a16:colId xmlns:a16="http://schemas.microsoft.com/office/drawing/2014/main" val="822407870"/>
                    </a:ext>
                  </a:extLst>
                </a:gridCol>
                <a:gridCol w="255164">
                  <a:extLst>
                    <a:ext uri="{9D8B030D-6E8A-4147-A177-3AD203B41FA5}">
                      <a16:colId xmlns:a16="http://schemas.microsoft.com/office/drawing/2014/main" val="988418077"/>
                    </a:ext>
                  </a:extLst>
                </a:gridCol>
                <a:gridCol w="255164">
                  <a:extLst>
                    <a:ext uri="{9D8B030D-6E8A-4147-A177-3AD203B41FA5}">
                      <a16:colId xmlns:a16="http://schemas.microsoft.com/office/drawing/2014/main" val="1158225611"/>
                    </a:ext>
                  </a:extLst>
                </a:gridCol>
                <a:gridCol w="255164">
                  <a:extLst>
                    <a:ext uri="{9D8B030D-6E8A-4147-A177-3AD203B41FA5}">
                      <a16:colId xmlns:a16="http://schemas.microsoft.com/office/drawing/2014/main" val="2788538429"/>
                    </a:ext>
                  </a:extLst>
                </a:gridCol>
                <a:gridCol w="255164">
                  <a:extLst>
                    <a:ext uri="{9D8B030D-6E8A-4147-A177-3AD203B41FA5}">
                      <a16:colId xmlns:a16="http://schemas.microsoft.com/office/drawing/2014/main" val="2618360904"/>
                    </a:ext>
                  </a:extLst>
                </a:gridCol>
                <a:gridCol w="255164">
                  <a:extLst>
                    <a:ext uri="{9D8B030D-6E8A-4147-A177-3AD203B41FA5}">
                      <a16:colId xmlns:a16="http://schemas.microsoft.com/office/drawing/2014/main" val="197028624"/>
                    </a:ext>
                  </a:extLst>
                </a:gridCol>
                <a:gridCol w="255164">
                  <a:extLst>
                    <a:ext uri="{9D8B030D-6E8A-4147-A177-3AD203B41FA5}">
                      <a16:colId xmlns:a16="http://schemas.microsoft.com/office/drawing/2014/main" val="313860617"/>
                    </a:ext>
                  </a:extLst>
                </a:gridCol>
              </a:tblGrid>
              <a:tr h="442968">
                <a:tc>
                  <a:txBody>
                    <a:bodyPr/>
                    <a:lstStyle/>
                    <a:p>
                      <a:pPr algn="r" fontAlgn="b"/>
                      <a:endParaRPr lang="cs-CZ" sz="400" b="0" i="0" u="none" strike="noStrike" dirty="0">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C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C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4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2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5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8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5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1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0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C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AB78"/>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8696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A817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57A"/>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7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8DB80"/>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963396371"/>
                  </a:ext>
                </a:extLst>
              </a:tr>
              <a:tr h="442968">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2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8DB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1CB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2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1CB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F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7E8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6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4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0D9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2C2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8DB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7E4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1CB7D"/>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AC9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4130312878"/>
                  </a:ext>
                </a:extLst>
              </a:tr>
              <a:tr h="442968">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282"/>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2C2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2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3095144510"/>
                  </a:ext>
                </a:extLst>
              </a:tr>
              <a:tr h="442968">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B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F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3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B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3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5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2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7E4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F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C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8D6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2C2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2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2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67A"/>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1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4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extLst>
                  <a:ext uri="{0D108BD9-81ED-4DB2-BD59-A6C34878D82A}">
                    <a16:rowId xmlns:a16="http://schemas.microsoft.com/office/drawing/2014/main" val="257144413"/>
                  </a:ext>
                </a:extLst>
              </a:tr>
              <a:tr h="442968">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0D980"/>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1CB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1D47F"/>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1608376458"/>
                  </a:ext>
                </a:extLst>
              </a:tr>
              <a:tr h="442968">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C5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8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A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282"/>
                    </a:solidFill>
                  </a:tcPr>
                </a:tc>
                <a:extLst>
                  <a:ext uri="{0D108BD9-81ED-4DB2-BD59-A6C34878D82A}">
                    <a16:rowId xmlns:a16="http://schemas.microsoft.com/office/drawing/2014/main" val="3259840333"/>
                  </a:ext>
                </a:extLst>
              </a:tr>
              <a:tr h="442968">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AC9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AC97D"/>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0D9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AC4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2902602918"/>
                  </a:ext>
                </a:extLst>
              </a:tr>
              <a:tr h="442968">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2C2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3708912504"/>
                  </a:ext>
                </a:extLst>
              </a:tr>
              <a:tr h="442968">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9D2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2C2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2C7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extLst>
                  <a:ext uri="{0D108BD9-81ED-4DB2-BD59-A6C34878D82A}">
                    <a16:rowId xmlns:a16="http://schemas.microsoft.com/office/drawing/2014/main" val="2244674514"/>
                  </a:ext>
                </a:extLst>
              </a:tr>
              <a:tr h="442968">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1D0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2C2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AC0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dirty="0">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1720578183"/>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6581035" cy="576000"/>
          </a:xfrm>
        </p:spPr>
        <p:txBody>
          <a:bodyPr/>
          <a:lstStyle/>
          <a:p>
            <a:r>
              <a:rPr lang="cs-CZ" dirty="0"/>
              <a:t>Ohniska ve školách – vývoj v čase</a:t>
            </a:r>
          </a:p>
        </p:txBody>
      </p:sp>
      <p:sp>
        <p:nvSpPr>
          <p:cNvPr id="10" name="TextovéPole 9">
            <a:extLst>
              <a:ext uri="{FF2B5EF4-FFF2-40B4-BE49-F238E27FC236}">
                <a16:creationId xmlns:a16="http://schemas.microsoft.com/office/drawing/2014/main" id="{8596C74F-0221-4E8A-956E-65A82E2B961A}"/>
              </a:ext>
            </a:extLst>
          </p:cNvPr>
          <p:cNvSpPr txBox="1"/>
          <p:nvPr/>
        </p:nvSpPr>
        <p:spPr>
          <a:xfrm>
            <a:off x="8546471" y="6516527"/>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7" name="Obdélník 16">
            <a:extLst>
              <a:ext uri="{FF2B5EF4-FFF2-40B4-BE49-F238E27FC236}">
                <a16:creationId xmlns:a16="http://schemas.microsoft.com/office/drawing/2014/main" id="{A68F3A4E-914F-4302-8185-D954BCC101FA}"/>
              </a:ext>
            </a:extLst>
          </p:cNvPr>
          <p:cNvSpPr/>
          <p:nvPr/>
        </p:nvSpPr>
        <p:spPr>
          <a:xfrm>
            <a:off x="90905" y="6512838"/>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graphicFrame>
        <p:nvGraphicFramePr>
          <p:cNvPr id="4" name="Tabulka 3">
            <a:extLst>
              <a:ext uri="{FF2B5EF4-FFF2-40B4-BE49-F238E27FC236}">
                <a16:creationId xmlns:a16="http://schemas.microsoft.com/office/drawing/2014/main" id="{9E53E701-4BF5-436E-A8AB-E672109A0D3F}"/>
              </a:ext>
            </a:extLst>
          </p:cNvPr>
          <p:cNvGraphicFramePr>
            <a:graphicFrameLocks noGrp="1"/>
          </p:cNvGraphicFramePr>
          <p:nvPr>
            <p:extLst>
              <p:ext uri="{D42A27DB-BD31-4B8C-83A1-F6EECF244321}">
                <p14:modId xmlns:p14="http://schemas.microsoft.com/office/powerpoint/2010/main" val="1527281749"/>
              </p:ext>
            </p:extLst>
          </p:nvPr>
        </p:nvGraphicFramePr>
        <p:xfrm>
          <a:off x="76200" y="972446"/>
          <a:ext cx="12055901" cy="5254641"/>
        </p:xfrm>
        <a:graphic>
          <a:graphicData uri="http://schemas.openxmlformats.org/drawingml/2006/table">
            <a:tbl>
              <a:tblPr/>
              <a:tblGrid>
                <a:gridCol w="829785">
                  <a:extLst>
                    <a:ext uri="{9D8B030D-6E8A-4147-A177-3AD203B41FA5}">
                      <a16:colId xmlns:a16="http://schemas.microsoft.com/office/drawing/2014/main" val="1968442572"/>
                    </a:ext>
                  </a:extLst>
                </a:gridCol>
                <a:gridCol w="255139">
                  <a:extLst>
                    <a:ext uri="{9D8B030D-6E8A-4147-A177-3AD203B41FA5}">
                      <a16:colId xmlns:a16="http://schemas.microsoft.com/office/drawing/2014/main" val="2324785515"/>
                    </a:ext>
                  </a:extLst>
                </a:gridCol>
                <a:gridCol w="255139">
                  <a:extLst>
                    <a:ext uri="{9D8B030D-6E8A-4147-A177-3AD203B41FA5}">
                      <a16:colId xmlns:a16="http://schemas.microsoft.com/office/drawing/2014/main" val="2316397216"/>
                    </a:ext>
                  </a:extLst>
                </a:gridCol>
                <a:gridCol w="255139">
                  <a:extLst>
                    <a:ext uri="{9D8B030D-6E8A-4147-A177-3AD203B41FA5}">
                      <a16:colId xmlns:a16="http://schemas.microsoft.com/office/drawing/2014/main" val="2421285267"/>
                    </a:ext>
                  </a:extLst>
                </a:gridCol>
                <a:gridCol w="255139">
                  <a:extLst>
                    <a:ext uri="{9D8B030D-6E8A-4147-A177-3AD203B41FA5}">
                      <a16:colId xmlns:a16="http://schemas.microsoft.com/office/drawing/2014/main" val="2021945755"/>
                    </a:ext>
                  </a:extLst>
                </a:gridCol>
                <a:gridCol w="255139">
                  <a:extLst>
                    <a:ext uri="{9D8B030D-6E8A-4147-A177-3AD203B41FA5}">
                      <a16:colId xmlns:a16="http://schemas.microsoft.com/office/drawing/2014/main" val="1750378381"/>
                    </a:ext>
                  </a:extLst>
                </a:gridCol>
                <a:gridCol w="255139">
                  <a:extLst>
                    <a:ext uri="{9D8B030D-6E8A-4147-A177-3AD203B41FA5}">
                      <a16:colId xmlns:a16="http://schemas.microsoft.com/office/drawing/2014/main" val="2017837716"/>
                    </a:ext>
                  </a:extLst>
                </a:gridCol>
                <a:gridCol w="255139">
                  <a:extLst>
                    <a:ext uri="{9D8B030D-6E8A-4147-A177-3AD203B41FA5}">
                      <a16:colId xmlns:a16="http://schemas.microsoft.com/office/drawing/2014/main" val="1404693994"/>
                    </a:ext>
                  </a:extLst>
                </a:gridCol>
                <a:gridCol w="255139">
                  <a:extLst>
                    <a:ext uri="{9D8B030D-6E8A-4147-A177-3AD203B41FA5}">
                      <a16:colId xmlns:a16="http://schemas.microsoft.com/office/drawing/2014/main" val="504398723"/>
                    </a:ext>
                  </a:extLst>
                </a:gridCol>
                <a:gridCol w="255139">
                  <a:extLst>
                    <a:ext uri="{9D8B030D-6E8A-4147-A177-3AD203B41FA5}">
                      <a16:colId xmlns:a16="http://schemas.microsoft.com/office/drawing/2014/main" val="3651637464"/>
                    </a:ext>
                  </a:extLst>
                </a:gridCol>
                <a:gridCol w="255139">
                  <a:extLst>
                    <a:ext uri="{9D8B030D-6E8A-4147-A177-3AD203B41FA5}">
                      <a16:colId xmlns:a16="http://schemas.microsoft.com/office/drawing/2014/main" val="2865222597"/>
                    </a:ext>
                  </a:extLst>
                </a:gridCol>
                <a:gridCol w="255139">
                  <a:extLst>
                    <a:ext uri="{9D8B030D-6E8A-4147-A177-3AD203B41FA5}">
                      <a16:colId xmlns:a16="http://schemas.microsoft.com/office/drawing/2014/main" val="2489746829"/>
                    </a:ext>
                  </a:extLst>
                </a:gridCol>
                <a:gridCol w="255139">
                  <a:extLst>
                    <a:ext uri="{9D8B030D-6E8A-4147-A177-3AD203B41FA5}">
                      <a16:colId xmlns:a16="http://schemas.microsoft.com/office/drawing/2014/main" val="1541623946"/>
                    </a:ext>
                  </a:extLst>
                </a:gridCol>
                <a:gridCol w="255139">
                  <a:extLst>
                    <a:ext uri="{9D8B030D-6E8A-4147-A177-3AD203B41FA5}">
                      <a16:colId xmlns:a16="http://schemas.microsoft.com/office/drawing/2014/main" val="2054650609"/>
                    </a:ext>
                  </a:extLst>
                </a:gridCol>
                <a:gridCol w="255139">
                  <a:extLst>
                    <a:ext uri="{9D8B030D-6E8A-4147-A177-3AD203B41FA5}">
                      <a16:colId xmlns:a16="http://schemas.microsoft.com/office/drawing/2014/main" val="545881822"/>
                    </a:ext>
                  </a:extLst>
                </a:gridCol>
                <a:gridCol w="255139">
                  <a:extLst>
                    <a:ext uri="{9D8B030D-6E8A-4147-A177-3AD203B41FA5}">
                      <a16:colId xmlns:a16="http://schemas.microsoft.com/office/drawing/2014/main" val="2042242354"/>
                    </a:ext>
                  </a:extLst>
                </a:gridCol>
                <a:gridCol w="255139">
                  <a:extLst>
                    <a:ext uri="{9D8B030D-6E8A-4147-A177-3AD203B41FA5}">
                      <a16:colId xmlns:a16="http://schemas.microsoft.com/office/drawing/2014/main" val="2627216144"/>
                    </a:ext>
                  </a:extLst>
                </a:gridCol>
                <a:gridCol w="255139">
                  <a:extLst>
                    <a:ext uri="{9D8B030D-6E8A-4147-A177-3AD203B41FA5}">
                      <a16:colId xmlns:a16="http://schemas.microsoft.com/office/drawing/2014/main" val="3892471603"/>
                    </a:ext>
                  </a:extLst>
                </a:gridCol>
                <a:gridCol w="255139">
                  <a:extLst>
                    <a:ext uri="{9D8B030D-6E8A-4147-A177-3AD203B41FA5}">
                      <a16:colId xmlns:a16="http://schemas.microsoft.com/office/drawing/2014/main" val="3178166612"/>
                    </a:ext>
                  </a:extLst>
                </a:gridCol>
                <a:gridCol w="255139">
                  <a:extLst>
                    <a:ext uri="{9D8B030D-6E8A-4147-A177-3AD203B41FA5}">
                      <a16:colId xmlns:a16="http://schemas.microsoft.com/office/drawing/2014/main" val="3929259680"/>
                    </a:ext>
                  </a:extLst>
                </a:gridCol>
                <a:gridCol w="255139">
                  <a:extLst>
                    <a:ext uri="{9D8B030D-6E8A-4147-A177-3AD203B41FA5}">
                      <a16:colId xmlns:a16="http://schemas.microsoft.com/office/drawing/2014/main" val="1030716042"/>
                    </a:ext>
                  </a:extLst>
                </a:gridCol>
                <a:gridCol w="255139">
                  <a:extLst>
                    <a:ext uri="{9D8B030D-6E8A-4147-A177-3AD203B41FA5}">
                      <a16:colId xmlns:a16="http://schemas.microsoft.com/office/drawing/2014/main" val="2007004427"/>
                    </a:ext>
                  </a:extLst>
                </a:gridCol>
                <a:gridCol w="255139">
                  <a:extLst>
                    <a:ext uri="{9D8B030D-6E8A-4147-A177-3AD203B41FA5}">
                      <a16:colId xmlns:a16="http://schemas.microsoft.com/office/drawing/2014/main" val="4197416111"/>
                    </a:ext>
                  </a:extLst>
                </a:gridCol>
                <a:gridCol w="255139">
                  <a:extLst>
                    <a:ext uri="{9D8B030D-6E8A-4147-A177-3AD203B41FA5}">
                      <a16:colId xmlns:a16="http://schemas.microsoft.com/office/drawing/2014/main" val="2249337792"/>
                    </a:ext>
                  </a:extLst>
                </a:gridCol>
                <a:gridCol w="255139">
                  <a:extLst>
                    <a:ext uri="{9D8B030D-6E8A-4147-A177-3AD203B41FA5}">
                      <a16:colId xmlns:a16="http://schemas.microsoft.com/office/drawing/2014/main" val="871823467"/>
                    </a:ext>
                  </a:extLst>
                </a:gridCol>
                <a:gridCol w="255139">
                  <a:extLst>
                    <a:ext uri="{9D8B030D-6E8A-4147-A177-3AD203B41FA5}">
                      <a16:colId xmlns:a16="http://schemas.microsoft.com/office/drawing/2014/main" val="1043957100"/>
                    </a:ext>
                  </a:extLst>
                </a:gridCol>
                <a:gridCol w="255139">
                  <a:extLst>
                    <a:ext uri="{9D8B030D-6E8A-4147-A177-3AD203B41FA5}">
                      <a16:colId xmlns:a16="http://schemas.microsoft.com/office/drawing/2014/main" val="2048734900"/>
                    </a:ext>
                  </a:extLst>
                </a:gridCol>
                <a:gridCol w="255139">
                  <a:extLst>
                    <a:ext uri="{9D8B030D-6E8A-4147-A177-3AD203B41FA5}">
                      <a16:colId xmlns:a16="http://schemas.microsoft.com/office/drawing/2014/main" val="3480902212"/>
                    </a:ext>
                  </a:extLst>
                </a:gridCol>
                <a:gridCol w="255139">
                  <a:extLst>
                    <a:ext uri="{9D8B030D-6E8A-4147-A177-3AD203B41FA5}">
                      <a16:colId xmlns:a16="http://schemas.microsoft.com/office/drawing/2014/main" val="3586384141"/>
                    </a:ext>
                  </a:extLst>
                </a:gridCol>
                <a:gridCol w="255139">
                  <a:extLst>
                    <a:ext uri="{9D8B030D-6E8A-4147-A177-3AD203B41FA5}">
                      <a16:colId xmlns:a16="http://schemas.microsoft.com/office/drawing/2014/main" val="1366794809"/>
                    </a:ext>
                  </a:extLst>
                </a:gridCol>
                <a:gridCol w="255139">
                  <a:extLst>
                    <a:ext uri="{9D8B030D-6E8A-4147-A177-3AD203B41FA5}">
                      <a16:colId xmlns:a16="http://schemas.microsoft.com/office/drawing/2014/main" val="472154995"/>
                    </a:ext>
                  </a:extLst>
                </a:gridCol>
                <a:gridCol w="255139">
                  <a:extLst>
                    <a:ext uri="{9D8B030D-6E8A-4147-A177-3AD203B41FA5}">
                      <a16:colId xmlns:a16="http://schemas.microsoft.com/office/drawing/2014/main" val="928621840"/>
                    </a:ext>
                  </a:extLst>
                </a:gridCol>
                <a:gridCol w="255139">
                  <a:extLst>
                    <a:ext uri="{9D8B030D-6E8A-4147-A177-3AD203B41FA5}">
                      <a16:colId xmlns:a16="http://schemas.microsoft.com/office/drawing/2014/main" val="1306132585"/>
                    </a:ext>
                  </a:extLst>
                </a:gridCol>
                <a:gridCol w="255139">
                  <a:extLst>
                    <a:ext uri="{9D8B030D-6E8A-4147-A177-3AD203B41FA5}">
                      <a16:colId xmlns:a16="http://schemas.microsoft.com/office/drawing/2014/main" val="2269806797"/>
                    </a:ext>
                  </a:extLst>
                </a:gridCol>
                <a:gridCol w="255139">
                  <a:extLst>
                    <a:ext uri="{9D8B030D-6E8A-4147-A177-3AD203B41FA5}">
                      <a16:colId xmlns:a16="http://schemas.microsoft.com/office/drawing/2014/main" val="3368934660"/>
                    </a:ext>
                  </a:extLst>
                </a:gridCol>
                <a:gridCol w="255139">
                  <a:extLst>
                    <a:ext uri="{9D8B030D-6E8A-4147-A177-3AD203B41FA5}">
                      <a16:colId xmlns:a16="http://schemas.microsoft.com/office/drawing/2014/main" val="1808156178"/>
                    </a:ext>
                  </a:extLst>
                </a:gridCol>
                <a:gridCol w="255139">
                  <a:extLst>
                    <a:ext uri="{9D8B030D-6E8A-4147-A177-3AD203B41FA5}">
                      <a16:colId xmlns:a16="http://schemas.microsoft.com/office/drawing/2014/main" val="690438806"/>
                    </a:ext>
                  </a:extLst>
                </a:gridCol>
                <a:gridCol w="255139">
                  <a:extLst>
                    <a:ext uri="{9D8B030D-6E8A-4147-A177-3AD203B41FA5}">
                      <a16:colId xmlns:a16="http://schemas.microsoft.com/office/drawing/2014/main" val="2090726901"/>
                    </a:ext>
                  </a:extLst>
                </a:gridCol>
                <a:gridCol w="255139">
                  <a:extLst>
                    <a:ext uri="{9D8B030D-6E8A-4147-A177-3AD203B41FA5}">
                      <a16:colId xmlns:a16="http://schemas.microsoft.com/office/drawing/2014/main" val="566725807"/>
                    </a:ext>
                  </a:extLst>
                </a:gridCol>
                <a:gridCol w="255139">
                  <a:extLst>
                    <a:ext uri="{9D8B030D-6E8A-4147-A177-3AD203B41FA5}">
                      <a16:colId xmlns:a16="http://schemas.microsoft.com/office/drawing/2014/main" val="3537451877"/>
                    </a:ext>
                  </a:extLst>
                </a:gridCol>
                <a:gridCol w="255139">
                  <a:extLst>
                    <a:ext uri="{9D8B030D-6E8A-4147-A177-3AD203B41FA5}">
                      <a16:colId xmlns:a16="http://schemas.microsoft.com/office/drawing/2014/main" val="1016128485"/>
                    </a:ext>
                  </a:extLst>
                </a:gridCol>
                <a:gridCol w="255139">
                  <a:extLst>
                    <a:ext uri="{9D8B030D-6E8A-4147-A177-3AD203B41FA5}">
                      <a16:colId xmlns:a16="http://schemas.microsoft.com/office/drawing/2014/main" val="47841274"/>
                    </a:ext>
                  </a:extLst>
                </a:gridCol>
                <a:gridCol w="255139">
                  <a:extLst>
                    <a:ext uri="{9D8B030D-6E8A-4147-A177-3AD203B41FA5}">
                      <a16:colId xmlns:a16="http://schemas.microsoft.com/office/drawing/2014/main" val="165412693"/>
                    </a:ext>
                  </a:extLst>
                </a:gridCol>
                <a:gridCol w="255139">
                  <a:extLst>
                    <a:ext uri="{9D8B030D-6E8A-4147-A177-3AD203B41FA5}">
                      <a16:colId xmlns:a16="http://schemas.microsoft.com/office/drawing/2014/main" val="405931411"/>
                    </a:ext>
                  </a:extLst>
                </a:gridCol>
                <a:gridCol w="255139">
                  <a:extLst>
                    <a:ext uri="{9D8B030D-6E8A-4147-A177-3AD203B41FA5}">
                      <a16:colId xmlns:a16="http://schemas.microsoft.com/office/drawing/2014/main" val="1850676438"/>
                    </a:ext>
                  </a:extLst>
                </a:gridCol>
              </a:tblGrid>
              <a:tr h="46582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cs-CZ" sz="1100" b="1" i="0" u="none" strike="noStrike" dirty="0">
                        <a:solidFill>
                          <a:srgbClr val="C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31.8.–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8.11.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9.11.–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15.11.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16.11.–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22.11.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23.11.–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52349550"/>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41 (17)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55 (18)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29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28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57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54 (14)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129 (40)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64 (20)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81 (25)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127 (16)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77 (13)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88 (14)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177 (27)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160 (24)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24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119 (25)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180 (28)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206 (28)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213 (36)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239 (38)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473 (65)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932 (225)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770 (179)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405 (109)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115 (25)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162 (19)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14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37 (13)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47 (15)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58 (15)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57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36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41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178902835"/>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 základní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51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38 (17)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14 (7)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63 (16)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33 (7)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37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22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45 (8)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42 (8)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106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169 (54)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183 (42)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66 (16)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41 (13)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14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89691516"/>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 základní + střední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38900798"/>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Základní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46 (15)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361 (40)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330 (65)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190 (22)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134 (22)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190 (55)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24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181 (39)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67 (7)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33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221 (30)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132 (29)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68 (18)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67 (13)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82 (18)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88 (14)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81 (7)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201 (39)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397 (103)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208 (68)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185 (57)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15 (6)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55 (20)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93 (28)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48 (23)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48 (15)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81 (17)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27 (13)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95 (14)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67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18077368"/>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Základní + střední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540145182"/>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Střední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28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291 (36)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272 (60)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114 (20)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143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119 (31)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22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26 (8)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43 (11)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29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19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70 (7)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27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57354309"/>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Střední + Vyšší odborná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31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15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83792247"/>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Vyšší odborná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839348857"/>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Vysoká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46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61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31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869909077"/>
                  </a:ext>
                </a:extLst>
              </a:tr>
              <a:tr h="442102">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Ostatní</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44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 (1)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5523440"/>
                  </a:ext>
                </a:extLst>
              </a:tr>
              <a:tr h="345941">
                <a:tc>
                  <a:txBody>
                    <a:bodyPr/>
                    <a:lstStyle/>
                    <a:p>
                      <a:pPr algn="l" fontAlgn="ctr"/>
                      <a:r>
                        <a:rPr lang="cs-CZ" sz="1100" b="1" i="0" u="none" strike="noStrike" dirty="0">
                          <a:solidFill>
                            <a:srgbClr val="000000"/>
                          </a:solidFill>
                          <a:effectLst/>
                          <a:latin typeface="Calibri" panose="020F0502020204030204" pitchFamily="34" charset="0"/>
                        </a:rPr>
                        <a:t>CELKEM</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800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363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97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96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336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334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657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163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dirty="0">
                          <a:solidFill>
                            <a:srgbClr val="000000"/>
                          </a:solidFill>
                          <a:effectLst/>
                          <a:latin typeface="Calibri" panose="020F0502020204030204" pitchFamily="34" charset="0"/>
                        </a:rPr>
                        <a:t>40</a:t>
                      </a:r>
                      <a:br>
                        <a:rPr lang="cs-CZ" sz="800" b="1" i="0" u="none" strike="noStrike" dirty="0">
                          <a:solidFill>
                            <a:srgbClr val="000000"/>
                          </a:solidFill>
                          <a:effectLst/>
                          <a:latin typeface="Calibri" panose="020F0502020204030204" pitchFamily="34" charset="0"/>
                        </a:rPr>
                      </a:br>
                      <a:r>
                        <a:rPr lang="cs-CZ" sz="800" b="1" i="0" u="none" strike="noStrike" dirty="0">
                          <a:solidFill>
                            <a:srgbClr val="000000"/>
                          </a:solidFill>
                          <a:effectLst/>
                          <a:latin typeface="Calibri" panose="020F05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11093767"/>
                  </a:ext>
                </a:extLst>
              </a:tr>
            </a:tbl>
          </a:graphicData>
        </a:graphic>
      </p:graphicFrame>
      <p:cxnSp>
        <p:nvCxnSpPr>
          <p:cNvPr id="21" name="Přímá spojnice se šipkou 20">
            <a:extLst>
              <a:ext uri="{FF2B5EF4-FFF2-40B4-BE49-F238E27FC236}">
                <a16:creationId xmlns:a16="http://schemas.microsoft.com/office/drawing/2014/main" id="{55CCCB53-3983-4952-A12A-9B899074C73F}"/>
              </a:ext>
            </a:extLst>
          </p:cNvPr>
          <p:cNvCxnSpPr>
            <a:cxnSpLocks/>
          </p:cNvCxnSpPr>
          <p:nvPr/>
        </p:nvCxnSpPr>
        <p:spPr>
          <a:xfrm>
            <a:off x="252207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Přímá spojnice se šipkou 21">
            <a:extLst>
              <a:ext uri="{FF2B5EF4-FFF2-40B4-BE49-F238E27FC236}">
                <a16:creationId xmlns:a16="http://schemas.microsoft.com/office/drawing/2014/main" id="{7818D010-4F27-4285-AAC6-24C030A6E9CC}"/>
              </a:ext>
            </a:extLst>
          </p:cNvPr>
          <p:cNvCxnSpPr>
            <a:cxnSpLocks/>
          </p:cNvCxnSpPr>
          <p:nvPr/>
        </p:nvCxnSpPr>
        <p:spPr>
          <a:xfrm flipV="1">
            <a:off x="384357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Přímá spojnice se šipkou 22">
            <a:extLst>
              <a:ext uri="{FF2B5EF4-FFF2-40B4-BE49-F238E27FC236}">
                <a16:creationId xmlns:a16="http://schemas.microsoft.com/office/drawing/2014/main" id="{92984DDC-E41B-4C3B-B3E5-3D4A344DB899}"/>
              </a:ext>
            </a:extLst>
          </p:cNvPr>
          <p:cNvCxnSpPr>
            <a:cxnSpLocks/>
          </p:cNvCxnSpPr>
          <p:nvPr/>
        </p:nvCxnSpPr>
        <p:spPr>
          <a:xfrm flipV="1">
            <a:off x="433252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Přímá spojnice se šipkou 23">
            <a:extLst>
              <a:ext uri="{FF2B5EF4-FFF2-40B4-BE49-F238E27FC236}">
                <a16:creationId xmlns:a16="http://schemas.microsoft.com/office/drawing/2014/main" id="{D69FA970-7822-430C-93B3-92D31F2ED0BD}"/>
              </a:ext>
            </a:extLst>
          </p:cNvPr>
          <p:cNvCxnSpPr>
            <a:cxnSpLocks/>
          </p:cNvCxnSpPr>
          <p:nvPr/>
        </p:nvCxnSpPr>
        <p:spPr>
          <a:xfrm flipV="1">
            <a:off x="4630686"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véPole 15">
            <a:extLst>
              <a:ext uri="{FF2B5EF4-FFF2-40B4-BE49-F238E27FC236}">
                <a16:creationId xmlns:a16="http://schemas.microsoft.com/office/drawing/2014/main" id="{1C523CA6-A004-4A4D-B038-E40C19DEF2DF}"/>
              </a:ext>
            </a:extLst>
          </p:cNvPr>
          <p:cNvSpPr txBox="1"/>
          <p:nvPr/>
        </p:nvSpPr>
        <p:spPr>
          <a:xfrm>
            <a:off x="2949304" y="6274325"/>
            <a:ext cx="571613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Barevná škála vizualizuje rozsah hodnot v tabulce podle počtu nakažených</a:t>
            </a:r>
          </a:p>
        </p:txBody>
      </p:sp>
      <p:grpSp>
        <p:nvGrpSpPr>
          <p:cNvPr id="18" name="Skupina 17">
            <a:extLst>
              <a:ext uri="{FF2B5EF4-FFF2-40B4-BE49-F238E27FC236}">
                <a16:creationId xmlns:a16="http://schemas.microsoft.com/office/drawing/2014/main" id="{84F10A06-C4DD-4292-8150-04FAD16D9B6A}"/>
              </a:ext>
            </a:extLst>
          </p:cNvPr>
          <p:cNvGrpSpPr/>
          <p:nvPr/>
        </p:nvGrpSpPr>
        <p:grpSpPr>
          <a:xfrm>
            <a:off x="802195" y="6327251"/>
            <a:ext cx="2143122" cy="173463"/>
            <a:chOff x="733425" y="6443990"/>
            <a:chExt cx="2143122" cy="173463"/>
          </a:xfrm>
        </p:grpSpPr>
        <p:sp>
          <p:nvSpPr>
            <p:cNvPr id="19" name="TextovéPole 18">
              <a:extLst>
                <a:ext uri="{FF2B5EF4-FFF2-40B4-BE49-F238E27FC236}">
                  <a16:creationId xmlns:a16="http://schemas.microsoft.com/office/drawing/2014/main" id="{617D4CD1-7755-44C8-A7EE-135A5D585AFF}"/>
                </a:ext>
              </a:extLst>
            </p:cNvPr>
            <p:cNvSpPr txBox="1"/>
            <p:nvPr/>
          </p:nvSpPr>
          <p:spPr>
            <a:xfrm>
              <a:off x="733425" y="6443990"/>
              <a:ext cx="2143122"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min %                                         max %</a:t>
              </a:r>
            </a:p>
          </p:txBody>
        </p:sp>
        <p:pic>
          <p:nvPicPr>
            <p:cNvPr id="20" name="Obrázek 19">
              <a:extLst>
                <a:ext uri="{FF2B5EF4-FFF2-40B4-BE49-F238E27FC236}">
                  <a16:creationId xmlns:a16="http://schemas.microsoft.com/office/drawing/2014/main" id="{A484CB03-955A-47C5-8CE7-9B392E8C8FA1}"/>
                </a:ext>
              </a:extLst>
            </p:cNvPr>
            <p:cNvPicPr>
              <a:picLocks noChangeAspect="1"/>
            </p:cNvPicPr>
            <p:nvPr/>
          </p:nvPicPr>
          <p:blipFill>
            <a:blip r:embed="rId2"/>
            <a:stretch>
              <a:fillRect/>
            </a:stretch>
          </p:blipFill>
          <p:spPr>
            <a:xfrm>
              <a:off x="1176253" y="6445979"/>
              <a:ext cx="1209844" cy="171474"/>
            </a:xfrm>
            <a:prstGeom prst="rect">
              <a:avLst/>
            </a:prstGeom>
          </p:spPr>
        </p:pic>
      </p:grpSp>
      <p:sp>
        <p:nvSpPr>
          <p:cNvPr id="25" name="TextovéPole 24">
            <a:extLst>
              <a:ext uri="{FF2B5EF4-FFF2-40B4-BE49-F238E27FC236}">
                <a16:creationId xmlns:a16="http://schemas.microsoft.com/office/drawing/2014/main" id="{623140BD-1E7C-4121-ACAF-4E5D56B91EF9}"/>
              </a:ext>
            </a:extLst>
          </p:cNvPr>
          <p:cNvSpPr txBox="1"/>
          <p:nvPr/>
        </p:nvSpPr>
        <p:spPr>
          <a:xfrm>
            <a:off x="8380007" y="6268028"/>
            <a:ext cx="377289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přijatá opatření na uzavření    či uvolnění    činnosti škol</a:t>
            </a:r>
          </a:p>
        </p:txBody>
      </p:sp>
      <p:cxnSp>
        <p:nvCxnSpPr>
          <p:cNvPr id="26" name="Přímá spojnice se šipkou 25">
            <a:extLst>
              <a:ext uri="{FF2B5EF4-FFF2-40B4-BE49-F238E27FC236}">
                <a16:creationId xmlns:a16="http://schemas.microsoft.com/office/drawing/2014/main" id="{5CD8AD87-C146-4E94-8FC3-E79F2525DCD7}"/>
              </a:ext>
            </a:extLst>
          </p:cNvPr>
          <p:cNvCxnSpPr>
            <a:cxnSpLocks/>
          </p:cNvCxnSpPr>
          <p:nvPr/>
        </p:nvCxnSpPr>
        <p:spPr>
          <a:xfrm>
            <a:off x="10262282" y="6316528"/>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Přímá spojnice se šipkou 26">
            <a:extLst>
              <a:ext uri="{FF2B5EF4-FFF2-40B4-BE49-F238E27FC236}">
                <a16:creationId xmlns:a16="http://schemas.microsoft.com/office/drawing/2014/main" id="{9C9ABF26-1985-4E13-A00F-0504C2D53437}"/>
              </a:ext>
            </a:extLst>
          </p:cNvPr>
          <p:cNvCxnSpPr>
            <a:cxnSpLocks/>
          </p:cNvCxnSpPr>
          <p:nvPr/>
        </p:nvCxnSpPr>
        <p:spPr>
          <a:xfrm flipV="1">
            <a:off x="11101336" y="6316528"/>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Přímá spojnice se šipkou 27">
            <a:extLst>
              <a:ext uri="{FF2B5EF4-FFF2-40B4-BE49-F238E27FC236}">
                <a16:creationId xmlns:a16="http://schemas.microsoft.com/office/drawing/2014/main" id="{6E6E98AC-E933-4CAF-8BBA-44933239B313}"/>
              </a:ext>
            </a:extLst>
          </p:cNvPr>
          <p:cNvCxnSpPr>
            <a:cxnSpLocks/>
          </p:cNvCxnSpPr>
          <p:nvPr/>
        </p:nvCxnSpPr>
        <p:spPr>
          <a:xfrm>
            <a:off x="5085170"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Přímá spojnice se šipkou 28">
            <a:extLst>
              <a:ext uri="{FF2B5EF4-FFF2-40B4-BE49-F238E27FC236}">
                <a16:creationId xmlns:a16="http://schemas.microsoft.com/office/drawing/2014/main" id="{3FE34D95-4679-419E-BFF0-B4F911ED1DE0}"/>
              </a:ext>
            </a:extLst>
          </p:cNvPr>
          <p:cNvCxnSpPr>
            <a:cxnSpLocks/>
          </p:cNvCxnSpPr>
          <p:nvPr/>
        </p:nvCxnSpPr>
        <p:spPr>
          <a:xfrm>
            <a:off x="759775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bdélník 2">
            <a:extLst>
              <a:ext uri="{FF2B5EF4-FFF2-40B4-BE49-F238E27FC236}">
                <a16:creationId xmlns:a16="http://schemas.microsoft.com/office/drawing/2014/main" id="{6F3E3041-EC6E-4FB8-A980-423224A0D0A9}"/>
              </a:ext>
            </a:extLst>
          </p:cNvPr>
          <p:cNvSpPr/>
          <p:nvPr/>
        </p:nvSpPr>
        <p:spPr>
          <a:xfrm>
            <a:off x="22481" y="530444"/>
            <a:ext cx="1349921" cy="461665"/>
          </a:xfrm>
          <a:prstGeom prst="rect">
            <a:avLst/>
          </a:prstGeom>
        </p:spPr>
        <p:txBody>
          <a:bodyPr wrap="none">
            <a:spAutoFit/>
          </a:bodyPr>
          <a:lstStyle/>
          <a:p>
            <a:pPr lvl="0" fontAlgn="ctr">
              <a:defRPr/>
            </a:pPr>
            <a:r>
              <a:rPr lang="cs-CZ" sz="1200" b="1" dirty="0">
                <a:latin typeface="Calibri" panose="020F0502020204030204" pitchFamily="34" charset="0"/>
              </a:rPr>
              <a:t>Počet nakažených </a:t>
            </a:r>
          </a:p>
          <a:p>
            <a:pPr lvl="0" fontAlgn="ctr">
              <a:defRPr/>
            </a:pPr>
            <a:r>
              <a:rPr lang="cs-CZ" sz="1200" b="1" dirty="0">
                <a:latin typeface="Calibri" panose="020F0502020204030204" pitchFamily="34" charset="0"/>
              </a:rPr>
              <a:t>(počet ohnisek)</a:t>
            </a:r>
          </a:p>
        </p:txBody>
      </p:sp>
      <p:cxnSp>
        <p:nvCxnSpPr>
          <p:cNvPr id="30" name="Přímá spojnice se šipkou 29">
            <a:extLst>
              <a:ext uri="{FF2B5EF4-FFF2-40B4-BE49-F238E27FC236}">
                <a16:creationId xmlns:a16="http://schemas.microsoft.com/office/drawing/2014/main" id="{3DBCFEFF-4D50-4979-B241-ECB64F6D18C1}"/>
              </a:ext>
            </a:extLst>
          </p:cNvPr>
          <p:cNvCxnSpPr>
            <a:cxnSpLocks/>
          </p:cNvCxnSpPr>
          <p:nvPr/>
        </p:nvCxnSpPr>
        <p:spPr>
          <a:xfrm flipV="1">
            <a:off x="9174111" y="710716"/>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867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ulka 4">
            <a:extLst>
              <a:ext uri="{FF2B5EF4-FFF2-40B4-BE49-F238E27FC236}">
                <a16:creationId xmlns:a16="http://schemas.microsoft.com/office/drawing/2014/main" id="{6A58153B-6AF8-4D1E-B729-B32D64BBFCF2}"/>
              </a:ext>
            </a:extLst>
          </p:cNvPr>
          <p:cNvGraphicFramePr>
            <a:graphicFrameLocks noGrp="1"/>
          </p:cNvGraphicFramePr>
          <p:nvPr>
            <p:extLst>
              <p:ext uri="{D42A27DB-BD31-4B8C-83A1-F6EECF244321}">
                <p14:modId xmlns:p14="http://schemas.microsoft.com/office/powerpoint/2010/main" val="3108648263"/>
              </p:ext>
            </p:extLst>
          </p:nvPr>
        </p:nvGraphicFramePr>
        <p:xfrm>
          <a:off x="904873" y="1453161"/>
          <a:ext cx="11227216" cy="4773923"/>
        </p:xfrm>
        <a:graphic>
          <a:graphicData uri="http://schemas.openxmlformats.org/drawingml/2006/table">
            <a:tbl>
              <a:tblPr/>
              <a:tblGrid>
                <a:gridCol w="255164">
                  <a:extLst>
                    <a:ext uri="{9D8B030D-6E8A-4147-A177-3AD203B41FA5}">
                      <a16:colId xmlns:a16="http://schemas.microsoft.com/office/drawing/2014/main" val="762566148"/>
                    </a:ext>
                  </a:extLst>
                </a:gridCol>
                <a:gridCol w="255164">
                  <a:extLst>
                    <a:ext uri="{9D8B030D-6E8A-4147-A177-3AD203B41FA5}">
                      <a16:colId xmlns:a16="http://schemas.microsoft.com/office/drawing/2014/main" val="3828394481"/>
                    </a:ext>
                  </a:extLst>
                </a:gridCol>
                <a:gridCol w="255164">
                  <a:extLst>
                    <a:ext uri="{9D8B030D-6E8A-4147-A177-3AD203B41FA5}">
                      <a16:colId xmlns:a16="http://schemas.microsoft.com/office/drawing/2014/main" val="2750986801"/>
                    </a:ext>
                  </a:extLst>
                </a:gridCol>
                <a:gridCol w="255164">
                  <a:extLst>
                    <a:ext uri="{9D8B030D-6E8A-4147-A177-3AD203B41FA5}">
                      <a16:colId xmlns:a16="http://schemas.microsoft.com/office/drawing/2014/main" val="1292820549"/>
                    </a:ext>
                  </a:extLst>
                </a:gridCol>
                <a:gridCol w="255164">
                  <a:extLst>
                    <a:ext uri="{9D8B030D-6E8A-4147-A177-3AD203B41FA5}">
                      <a16:colId xmlns:a16="http://schemas.microsoft.com/office/drawing/2014/main" val="80219958"/>
                    </a:ext>
                  </a:extLst>
                </a:gridCol>
                <a:gridCol w="255164">
                  <a:extLst>
                    <a:ext uri="{9D8B030D-6E8A-4147-A177-3AD203B41FA5}">
                      <a16:colId xmlns:a16="http://schemas.microsoft.com/office/drawing/2014/main" val="1302803049"/>
                    </a:ext>
                  </a:extLst>
                </a:gridCol>
                <a:gridCol w="255164">
                  <a:extLst>
                    <a:ext uri="{9D8B030D-6E8A-4147-A177-3AD203B41FA5}">
                      <a16:colId xmlns:a16="http://schemas.microsoft.com/office/drawing/2014/main" val="469658136"/>
                    </a:ext>
                  </a:extLst>
                </a:gridCol>
                <a:gridCol w="255164">
                  <a:extLst>
                    <a:ext uri="{9D8B030D-6E8A-4147-A177-3AD203B41FA5}">
                      <a16:colId xmlns:a16="http://schemas.microsoft.com/office/drawing/2014/main" val="1102532872"/>
                    </a:ext>
                  </a:extLst>
                </a:gridCol>
                <a:gridCol w="255164">
                  <a:extLst>
                    <a:ext uri="{9D8B030D-6E8A-4147-A177-3AD203B41FA5}">
                      <a16:colId xmlns:a16="http://schemas.microsoft.com/office/drawing/2014/main" val="4216256556"/>
                    </a:ext>
                  </a:extLst>
                </a:gridCol>
                <a:gridCol w="255164">
                  <a:extLst>
                    <a:ext uri="{9D8B030D-6E8A-4147-A177-3AD203B41FA5}">
                      <a16:colId xmlns:a16="http://schemas.microsoft.com/office/drawing/2014/main" val="3953293083"/>
                    </a:ext>
                  </a:extLst>
                </a:gridCol>
                <a:gridCol w="255164">
                  <a:extLst>
                    <a:ext uri="{9D8B030D-6E8A-4147-A177-3AD203B41FA5}">
                      <a16:colId xmlns:a16="http://schemas.microsoft.com/office/drawing/2014/main" val="2795952277"/>
                    </a:ext>
                  </a:extLst>
                </a:gridCol>
                <a:gridCol w="255164">
                  <a:extLst>
                    <a:ext uri="{9D8B030D-6E8A-4147-A177-3AD203B41FA5}">
                      <a16:colId xmlns:a16="http://schemas.microsoft.com/office/drawing/2014/main" val="4001383723"/>
                    </a:ext>
                  </a:extLst>
                </a:gridCol>
                <a:gridCol w="255164">
                  <a:extLst>
                    <a:ext uri="{9D8B030D-6E8A-4147-A177-3AD203B41FA5}">
                      <a16:colId xmlns:a16="http://schemas.microsoft.com/office/drawing/2014/main" val="4057167738"/>
                    </a:ext>
                  </a:extLst>
                </a:gridCol>
                <a:gridCol w="255164">
                  <a:extLst>
                    <a:ext uri="{9D8B030D-6E8A-4147-A177-3AD203B41FA5}">
                      <a16:colId xmlns:a16="http://schemas.microsoft.com/office/drawing/2014/main" val="550723414"/>
                    </a:ext>
                  </a:extLst>
                </a:gridCol>
                <a:gridCol w="255164">
                  <a:extLst>
                    <a:ext uri="{9D8B030D-6E8A-4147-A177-3AD203B41FA5}">
                      <a16:colId xmlns:a16="http://schemas.microsoft.com/office/drawing/2014/main" val="1215681423"/>
                    </a:ext>
                  </a:extLst>
                </a:gridCol>
                <a:gridCol w="255164">
                  <a:extLst>
                    <a:ext uri="{9D8B030D-6E8A-4147-A177-3AD203B41FA5}">
                      <a16:colId xmlns:a16="http://schemas.microsoft.com/office/drawing/2014/main" val="1358645476"/>
                    </a:ext>
                  </a:extLst>
                </a:gridCol>
                <a:gridCol w="255164">
                  <a:extLst>
                    <a:ext uri="{9D8B030D-6E8A-4147-A177-3AD203B41FA5}">
                      <a16:colId xmlns:a16="http://schemas.microsoft.com/office/drawing/2014/main" val="244685297"/>
                    </a:ext>
                  </a:extLst>
                </a:gridCol>
                <a:gridCol w="255164">
                  <a:extLst>
                    <a:ext uri="{9D8B030D-6E8A-4147-A177-3AD203B41FA5}">
                      <a16:colId xmlns:a16="http://schemas.microsoft.com/office/drawing/2014/main" val="1122891273"/>
                    </a:ext>
                  </a:extLst>
                </a:gridCol>
                <a:gridCol w="255164">
                  <a:extLst>
                    <a:ext uri="{9D8B030D-6E8A-4147-A177-3AD203B41FA5}">
                      <a16:colId xmlns:a16="http://schemas.microsoft.com/office/drawing/2014/main" val="4044485221"/>
                    </a:ext>
                  </a:extLst>
                </a:gridCol>
                <a:gridCol w="255164">
                  <a:extLst>
                    <a:ext uri="{9D8B030D-6E8A-4147-A177-3AD203B41FA5}">
                      <a16:colId xmlns:a16="http://schemas.microsoft.com/office/drawing/2014/main" val="817781272"/>
                    </a:ext>
                  </a:extLst>
                </a:gridCol>
                <a:gridCol w="255164">
                  <a:extLst>
                    <a:ext uri="{9D8B030D-6E8A-4147-A177-3AD203B41FA5}">
                      <a16:colId xmlns:a16="http://schemas.microsoft.com/office/drawing/2014/main" val="2944685232"/>
                    </a:ext>
                  </a:extLst>
                </a:gridCol>
                <a:gridCol w="255164">
                  <a:extLst>
                    <a:ext uri="{9D8B030D-6E8A-4147-A177-3AD203B41FA5}">
                      <a16:colId xmlns:a16="http://schemas.microsoft.com/office/drawing/2014/main" val="188272429"/>
                    </a:ext>
                  </a:extLst>
                </a:gridCol>
                <a:gridCol w="255164">
                  <a:extLst>
                    <a:ext uri="{9D8B030D-6E8A-4147-A177-3AD203B41FA5}">
                      <a16:colId xmlns:a16="http://schemas.microsoft.com/office/drawing/2014/main" val="3663565794"/>
                    </a:ext>
                  </a:extLst>
                </a:gridCol>
                <a:gridCol w="255164">
                  <a:extLst>
                    <a:ext uri="{9D8B030D-6E8A-4147-A177-3AD203B41FA5}">
                      <a16:colId xmlns:a16="http://schemas.microsoft.com/office/drawing/2014/main" val="1506898088"/>
                    </a:ext>
                  </a:extLst>
                </a:gridCol>
                <a:gridCol w="255164">
                  <a:extLst>
                    <a:ext uri="{9D8B030D-6E8A-4147-A177-3AD203B41FA5}">
                      <a16:colId xmlns:a16="http://schemas.microsoft.com/office/drawing/2014/main" val="1254990998"/>
                    </a:ext>
                  </a:extLst>
                </a:gridCol>
                <a:gridCol w="255164">
                  <a:extLst>
                    <a:ext uri="{9D8B030D-6E8A-4147-A177-3AD203B41FA5}">
                      <a16:colId xmlns:a16="http://schemas.microsoft.com/office/drawing/2014/main" val="2741976726"/>
                    </a:ext>
                  </a:extLst>
                </a:gridCol>
                <a:gridCol w="255164">
                  <a:extLst>
                    <a:ext uri="{9D8B030D-6E8A-4147-A177-3AD203B41FA5}">
                      <a16:colId xmlns:a16="http://schemas.microsoft.com/office/drawing/2014/main" val="3110529193"/>
                    </a:ext>
                  </a:extLst>
                </a:gridCol>
                <a:gridCol w="255164">
                  <a:extLst>
                    <a:ext uri="{9D8B030D-6E8A-4147-A177-3AD203B41FA5}">
                      <a16:colId xmlns:a16="http://schemas.microsoft.com/office/drawing/2014/main" val="77607283"/>
                    </a:ext>
                  </a:extLst>
                </a:gridCol>
                <a:gridCol w="255164">
                  <a:extLst>
                    <a:ext uri="{9D8B030D-6E8A-4147-A177-3AD203B41FA5}">
                      <a16:colId xmlns:a16="http://schemas.microsoft.com/office/drawing/2014/main" val="2556267617"/>
                    </a:ext>
                  </a:extLst>
                </a:gridCol>
                <a:gridCol w="255164">
                  <a:extLst>
                    <a:ext uri="{9D8B030D-6E8A-4147-A177-3AD203B41FA5}">
                      <a16:colId xmlns:a16="http://schemas.microsoft.com/office/drawing/2014/main" val="1541483052"/>
                    </a:ext>
                  </a:extLst>
                </a:gridCol>
                <a:gridCol w="255164">
                  <a:extLst>
                    <a:ext uri="{9D8B030D-6E8A-4147-A177-3AD203B41FA5}">
                      <a16:colId xmlns:a16="http://schemas.microsoft.com/office/drawing/2014/main" val="3877427402"/>
                    </a:ext>
                  </a:extLst>
                </a:gridCol>
                <a:gridCol w="255164">
                  <a:extLst>
                    <a:ext uri="{9D8B030D-6E8A-4147-A177-3AD203B41FA5}">
                      <a16:colId xmlns:a16="http://schemas.microsoft.com/office/drawing/2014/main" val="4135518121"/>
                    </a:ext>
                  </a:extLst>
                </a:gridCol>
                <a:gridCol w="255164">
                  <a:extLst>
                    <a:ext uri="{9D8B030D-6E8A-4147-A177-3AD203B41FA5}">
                      <a16:colId xmlns:a16="http://schemas.microsoft.com/office/drawing/2014/main" val="1127504294"/>
                    </a:ext>
                  </a:extLst>
                </a:gridCol>
                <a:gridCol w="255164">
                  <a:extLst>
                    <a:ext uri="{9D8B030D-6E8A-4147-A177-3AD203B41FA5}">
                      <a16:colId xmlns:a16="http://schemas.microsoft.com/office/drawing/2014/main" val="2087690297"/>
                    </a:ext>
                  </a:extLst>
                </a:gridCol>
                <a:gridCol w="255164">
                  <a:extLst>
                    <a:ext uri="{9D8B030D-6E8A-4147-A177-3AD203B41FA5}">
                      <a16:colId xmlns:a16="http://schemas.microsoft.com/office/drawing/2014/main" val="2072959712"/>
                    </a:ext>
                  </a:extLst>
                </a:gridCol>
                <a:gridCol w="255164">
                  <a:extLst>
                    <a:ext uri="{9D8B030D-6E8A-4147-A177-3AD203B41FA5}">
                      <a16:colId xmlns:a16="http://schemas.microsoft.com/office/drawing/2014/main" val="3745754049"/>
                    </a:ext>
                  </a:extLst>
                </a:gridCol>
                <a:gridCol w="255164">
                  <a:extLst>
                    <a:ext uri="{9D8B030D-6E8A-4147-A177-3AD203B41FA5}">
                      <a16:colId xmlns:a16="http://schemas.microsoft.com/office/drawing/2014/main" val="614361489"/>
                    </a:ext>
                  </a:extLst>
                </a:gridCol>
                <a:gridCol w="255164">
                  <a:extLst>
                    <a:ext uri="{9D8B030D-6E8A-4147-A177-3AD203B41FA5}">
                      <a16:colId xmlns:a16="http://schemas.microsoft.com/office/drawing/2014/main" val="1137224522"/>
                    </a:ext>
                  </a:extLst>
                </a:gridCol>
                <a:gridCol w="255164">
                  <a:extLst>
                    <a:ext uri="{9D8B030D-6E8A-4147-A177-3AD203B41FA5}">
                      <a16:colId xmlns:a16="http://schemas.microsoft.com/office/drawing/2014/main" val="3420112212"/>
                    </a:ext>
                  </a:extLst>
                </a:gridCol>
                <a:gridCol w="255164">
                  <a:extLst>
                    <a:ext uri="{9D8B030D-6E8A-4147-A177-3AD203B41FA5}">
                      <a16:colId xmlns:a16="http://schemas.microsoft.com/office/drawing/2014/main" val="868816993"/>
                    </a:ext>
                  </a:extLst>
                </a:gridCol>
                <a:gridCol w="255164">
                  <a:extLst>
                    <a:ext uri="{9D8B030D-6E8A-4147-A177-3AD203B41FA5}">
                      <a16:colId xmlns:a16="http://schemas.microsoft.com/office/drawing/2014/main" val="2492145375"/>
                    </a:ext>
                  </a:extLst>
                </a:gridCol>
                <a:gridCol w="255164">
                  <a:extLst>
                    <a:ext uri="{9D8B030D-6E8A-4147-A177-3AD203B41FA5}">
                      <a16:colId xmlns:a16="http://schemas.microsoft.com/office/drawing/2014/main" val="647245331"/>
                    </a:ext>
                  </a:extLst>
                </a:gridCol>
                <a:gridCol w="255164">
                  <a:extLst>
                    <a:ext uri="{9D8B030D-6E8A-4147-A177-3AD203B41FA5}">
                      <a16:colId xmlns:a16="http://schemas.microsoft.com/office/drawing/2014/main" val="2761319706"/>
                    </a:ext>
                  </a:extLst>
                </a:gridCol>
                <a:gridCol w="255164">
                  <a:extLst>
                    <a:ext uri="{9D8B030D-6E8A-4147-A177-3AD203B41FA5}">
                      <a16:colId xmlns:a16="http://schemas.microsoft.com/office/drawing/2014/main" val="3512494667"/>
                    </a:ext>
                  </a:extLst>
                </a:gridCol>
              </a:tblGrid>
              <a:tr h="433993">
                <a:tc>
                  <a:txBody>
                    <a:bodyPr/>
                    <a:lstStyle/>
                    <a:p>
                      <a:pPr algn="r" fontAlgn="b"/>
                      <a:endParaRPr lang="cs-CZ" sz="400" b="0" i="0" u="none" strike="noStrike" dirty="0">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EC5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0D4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3DE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0D4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BD3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6CC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F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C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BE0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D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8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0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C4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BE5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F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A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0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B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7E8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5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BE582"/>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ECA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7DB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7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2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3848226257"/>
                  </a:ext>
                </a:extLst>
              </a:tr>
              <a:tr h="433993">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AB78"/>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D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6D1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DCA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BE5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A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6E3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BD3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BE0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A477"/>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4E78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B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E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BDC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7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9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5C3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F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5C3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BD3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7D6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BC97D"/>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3842384627"/>
                  </a:ext>
                </a:extLst>
              </a:tr>
              <a:tr h="433993">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0C1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AB78"/>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6E3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2415312868"/>
                  </a:ext>
                </a:extLst>
              </a:tr>
              <a:tr h="433993">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3DE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2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4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9E4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07F"/>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AB78"/>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4E7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A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C4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AE9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0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C6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EA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3DE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D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BE5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2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9BF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2D9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1E2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ECF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7D6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BE0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DCE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D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extLst>
                  <a:ext uri="{0D108BD9-81ED-4DB2-BD59-A6C34878D82A}">
                    <a16:rowId xmlns:a16="http://schemas.microsoft.com/office/drawing/2014/main" val="480034888"/>
                  </a:ext>
                </a:extLst>
              </a:tr>
              <a:tr h="433993">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F7C"/>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C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4E78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2600040694"/>
                  </a:ext>
                </a:extLst>
              </a:tr>
              <a:tr h="433993">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5DA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7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8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C4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EA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9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4DA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B079"/>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2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DE182"/>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ADB80"/>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A276"/>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E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4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6E382"/>
                    </a:solidFill>
                  </a:tcPr>
                </a:tc>
                <a:extLst>
                  <a:ext uri="{0D108BD9-81ED-4DB2-BD59-A6C34878D82A}">
                    <a16:rowId xmlns:a16="http://schemas.microsoft.com/office/drawing/2014/main" val="1641506515"/>
                  </a:ext>
                </a:extLst>
              </a:tr>
              <a:tr h="433993">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7EC5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A7D1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B37A"/>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F7C"/>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B57A"/>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3254548396"/>
                  </a:ext>
                </a:extLst>
              </a:tr>
              <a:tr h="433993">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DD8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4D57F"/>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1985263167"/>
                  </a:ext>
                </a:extLst>
              </a:tr>
              <a:tr h="433993">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DC67D"/>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8696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B37A"/>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CE7F"/>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280"/>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CB079"/>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extLst>
                  <a:ext uri="{0D108BD9-81ED-4DB2-BD59-A6C34878D82A}">
                    <a16:rowId xmlns:a16="http://schemas.microsoft.com/office/drawing/2014/main" val="2415949940"/>
                  </a:ext>
                </a:extLst>
              </a:tr>
              <a:tr h="433993">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9CD7E"/>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B9373"/>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280"/>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7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0DD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63BE7B"/>
                    </a:solidFill>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tc>
                  <a:txBody>
                    <a:bodyPr/>
                    <a:lstStyle/>
                    <a:p>
                      <a:pPr algn="l"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tcPr>
                </a:tc>
                <a:extLst>
                  <a:ext uri="{0D108BD9-81ED-4DB2-BD59-A6C34878D82A}">
                    <a16:rowId xmlns:a16="http://schemas.microsoft.com/office/drawing/2014/main" val="2706253190"/>
                  </a:ext>
                </a:extLst>
              </a:tr>
              <a:tr h="433993">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0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B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F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8E9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8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7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5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0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4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F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7E4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E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1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D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DA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0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0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B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ED8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7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2CB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8ECA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92CB7D"/>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C8DB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D7DF81"/>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BCD780"/>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CE5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6E382"/>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A84"/>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6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2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FE383"/>
                    </a:solidFill>
                  </a:tcPr>
                </a:tc>
                <a:tc>
                  <a:txBody>
                    <a:bodyPr/>
                    <a:lstStyle/>
                    <a:p>
                      <a:pPr algn="r" fontAlgn="b"/>
                      <a:endParaRPr lang="cs-CZ" sz="400" b="0" i="0" u="none" strike="noStrike">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E0E282"/>
                    </a:solidFill>
                  </a:tcPr>
                </a:tc>
                <a:tc>
                  <a:txBody>
                    <a:bodyPr/>
                    <a:lstStyle/>
                    <a:p>
                      <a:pPr algn="r" fontAlgn="b"/>
                      <a:endParaRPr lang="cs-CZ" sz="400" b="0" i="0" u="none" strike="noStrike" dirty="0">
                        <a:solidFill>
                          <a:srgbClr val="000000"/>
                        </a:solidFill>
                        <a:effectLst/>
                        <a:latin typeface="Calibri" panose="020F0502020204030204" pitchFamily="34" charset="0"/>
                      </a:endParaRPr>
                    </a:p>
                  </a:txBody>
                  <a:tcPr marL="3734" marR="3734" marT="3734" marB="0" anchor="b">
                    <a:lnL>
                      <a:noFill/>
                    </a:lnL>
                    <a:lnR>
                      <a:noFill/>
                    </a:lnR>
                    <a:lnT>
                      <a:noFill/>
                    </a:lnT>
                    <a:lnB>
                      <a:noFill/>
                    </a:lnB>
                    <a:solidFill>
                      <a:srgbClr val="F2E783"/>
                    </a:solidFill>
                  </a:tcPr>
                </a:tc>
                <a:extLst>
                  <a:ext uri="{0D108BD9-81ED-4DB2-BD59-A6C34878D82A}">
                    <a16:rowId xmlns:a16="http://schemas.microsoft.com/office/drawing/2014/main" val="641783982"/>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6581035" cy="576000"/>
          </a:xfrm>
        </p:spPr>
        <p:txBody>
          <a:bodyPr/>
          <a:lstStyle/>
          <a:p>
            <a:r>
              <a:rPr lang="cs-CZ" dirty="0"/>
              <a:t>Ohniska ve školách – vývoj v čase</a:t>
            </a:r>
          </a:p>
        </p:txBody>
      </p:sp>
      <p:sp>
        <p:nvSpPr>
          <p:cNvPr id="17" name="Obdélník 16">
            <a:extLst>
              <a:ext uri="{FF2B5EF4-FFF2-40B4-BE49-F238E27FC236}">
                <a16:creationId xmlns:a16="http://schemas.microsoft.com/office/drawing/2014/main" id="{A68F3A4E-914F-4302-8185-D954BCC101FA}"/>
              </a:ext>
            </a:extLst>
          </p:cNvPr>
          <p:cNvSpPr/>
          <p:nvPr/>
        </p:nvSpPr>
        <p:spPr>
          <a:xfrm>
            <a:off x="90905" y="6512838"/>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sp>
        <p:nvSpPr>
          <p:cNvPr id="11" name="TextovéPole 10">
            <a:extLst>
              <a:ext uri="{FF2B5EF4-FFF2-40B4-BE49-F238E27FC236}">
                <a16:creationId xmlns:a16="http://schemas.microsoft.com/office/drawing/2014/main" id="{A155B57A-5927-4EC5-AAC0-02E61FDF2817}"/>
              </a:ext>
            </a:extLst>
          </p:cNvPr>
          <p:cNvSpPr txBox="1"/>
          <p:nvPr/>
        </p:nvSpPr>
        <p:spPr>
          <a:xfrm>
            <a:off x="8546471" y="6516527"/>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pSp>
        <p:nvGrpSpPr>
          <p:cNvPr id="16" name="Skupina 15">
            <a:extLst>
              <a:ext uri="{FF2B5EF4-FFF2-40B4-BE49-F238E27FC236}">
                <a16:creationId xmlns:a16="http://schemas.microsoft.com/office/drawing/2014/main" id="{E0172640-3E62-4165-AB43-D4FAF4FBC1F5}"/>
              </a:ext>
            </a:extLst>
          </p:cNvPr>
          <p:cNvGrpSpPr/>
          <p:nvPr/>
        </p:nvGrpSpPr>
        <p:grpSpPr>
          <a:xfrm>
            <a:off x="400539" y="6327251"/>
            <a:ext cx="2143122" cy="173463"/>
            <a:chOff x="733425" y="6443990"/>
            <a:chExt cx="2143122" cy="173463"/>
          </a:xfrm>
        </p:grpSpPr>
        <p:sp>
          <p:nvSpPr>
            <p:cNvPr id="18" name="TextovéPole 17">
              <a:extLst>
                <a:ext uri="{FF2B5EF4-FFF2-40B4-BE49-F238E27FC236}">
                  <a16:creationId xmlns:a16="http://schemas.microsoft.com/office/drawing/2014/main" id="{13000642-99EF-4436-AB6E-F899CB59D7C8}"/>
                </a:ext>
              </a:extLst>
            </p:cNvPr>
            <p:cNvSpPr txBox="1"/>
            <p:nvPr/>
          </p:nvSpPr>
          <p:spPr>
            <a:xfrm>
              <a:off x="733425" y="6443990"/>
              <a:ext cx="2143122"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min %                                         max %</a:t>
              </a:r>
            </a:p>
          </p:txBody>
        </p:sp>
        <p:pic>
          <p:nvPicPr>
            <p:cNvPr id="19" name="Obrázek 18">
              <a:extLst>
                <a:ext uri="{FF2B5EF4-FFF2-40B4-BE49-F238E27FC236}">
                  <a16:creationId xmlns:a16="http://schemas.microsoft.com/office/drawing/2014/main" id="{5E8F6B6E-CE70-44BC-A745-CC5E57D1FBCB}"/>
                </a:ext>
              </a:extLst>
            </p:cNvPr>
            <p:cNvPicPr>
              <a:picLocks noChangeAspect="1"/>
            </p:cNvPicPr>
            <p:nvPr/>
          </p:nvPicPr>
          <p:blipFill>
            <a:blip r:embed="rId2"/>
            <a:stretch>
              <a:fillRect/>
            </a:stretch>
          </p:blipFill>
          <p:spPr>
            <a:xfrm>
              <a:off x="1176253" y="6445979"/>
              <a:ext cx="1209844" cy="171474"/>
            </a:xfrm>
            <a:prstGeom prst="rect">
              <a:avLst/>
            </a:prstGeom>
          </p:spPr>
        </p:pic>
      </p:grpSp>
      <p:sp>
        <p:nvSpPr>
          <p:cNvPr id="24" name="TextovéPole 23">
            <a:extLst>
              <a:ext uri="{FF2B5EF4-FFF2-40B4-BE49-F238E27FC236}">
                <a16:creationId xmlns:a16="http://schemas.microsoft.com/office/drawing/2014/main" id="{403CBD4A-396E-4821-AD0E-AAC6CE605A79}"/>
              </a:ext>
            </a:extLst>
          </p:cNvPr>
          <p:cNvSpPr txBox="1"/>
          <p:nvPr/>
        </p:nvSpPr>
        <p:spPr>
          <a:xfrm>
            <a:off x="2547648" y="6274325"/>
            <a:ext cx="571613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Barevná škála vizualizuje rozsah hodnot v tabulce podle počtu nakažených na ohnisko</a:t>
            </a:r>
          </a:p>
        </p:txBody>
      </p:sp>
      <p:sp>
        <p:nvSpPr>
          <p:cNvPr id="25" name="TextovéPole 24">
            <a:extLst>
              <a:ext uri="{FF2B5EF4-FFF2-40B4-BE49-F238E27FC236}">
                <a16:creationId xmlns:a16="http://schemas.microsoft.com/office/drawing/2014/main" id="{4BAD4D43-B250-4E04-987B-3BE61AAFF487}"/>
              </a:ext>
            </a:extLst>
          </p:cNvPr>
          <p:cNvSpPr txBox="1"/>
          <p:nvPr/>
        </p:nvSpPr>
        <p:spPr>
          <a:xfrm>
            <a:off x="8380007" y="6268028"/>
            <a:ext cx="377289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přijatá opatření na uzavření    či uvolnění    činnosti škol</a:t>
            </a:r>
          </a:p>
        </p:txBody>
      </p:sp>
      <p:cxnSp>
        <p:nvCxnSpPr>
          <p:cNvPr id="26" name="Přímá spojnice se šipkou 25">
            <a:extLst>
              <a:ext uri="{FF2B5EF4-FFF2-40B4-BE49-F238E27FC236}">
                <a16:creationId xmlns:a16="http://schemas.microsoft.com/office/drawing/2014/main" id="{07C56AF4-60F0-4714-B6D6-ADDF1E3C270C}"/>
              </a:ext>
            </a:extLst>
          </p:cNvPr>
          <p:cNvCxnSpPr>
            <a:cxnSpLocks/>
          </p:cNvCxnSpPr>
          <p:nvPr/>
        </p:nvCxnSpPr>
        <p:spPr>
          <a:xfrm>
            <a:off x="10262282" y="6316528"/>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Přímá spojnice se šipkou 26">
            <a:extLst>
              <a:ext uri="{FF2B5EF4-FFF2-40B4-BE49-F238E27FC236}">
                <a16:creationId xmlns:a16="http://schemas.microsoft.com/office/drawing/2014/main" id="{E6667892-8B53-44DF-8B43-39AF16342A49}"/>
              </a:ext>
            </a:extLst>
          </p:cNvPr>
          <p:cNvCxnSpPr>
            <a:cxnSpLocks/>
          </p:cNvCxnSpPr>
          <p:nvPr/>
        </p:nvCxnSpPr>
        <p:spPr>
          <a:xfrm flipV="1">
            <a:off x="11101336" y="6316528"/>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bdélník 42">
            <a:extLst>
              <a:ext uri="{FF2B5EF4-FFF2-40B4-BE49-F238E27FC236}">
                <a16:creationId xmlns:a16="http://schemas.microsoft.com/office/drawing/2014/main" id="{DC0CE7A8-E713-468E-BE39-AB56333BA875}"/>
              </a:ext>
            </a:extLst>
          </p:cNvPr>
          <p:cNvSpPr/>
          <p:nvPr/>
        </p:nvSpPr>
        <p:spPr>
          <a:xfrm>
            <a:off x="22480" y="539969"/>
            <a:ext cx="2239243" cy="461665"/>
          </a:xfrm>
          <a:prstGeom prst="rect">
            <a:avLst/>
          </a:prstGeom>
        </p:spPr>
        <p:txBody>
          <a:bodyPr wrap="square">
            <a:spAutoFit/>
          </a:bodyPr>
          <a:lstStyle/>
          <a:p>
            <a:pPr lvl="0" fontAlgn="ctr">
              <a:defRPr/>
            </a:pPr>
            <a:r>
              <a:rPr lang="cs-CZ" sz="1200" b="1" dirty="0">
                <a:latin typeface="Calibri" panose="020F0502020204030204" pitchFamily="34" charset="0"/>
              </a:rPr>
              <a:t>Počet nakažených na ohnisko </a:t>
            </a:r>
          </a:p>
          <a:p>
            <a:pPr lvl="0" fontAlgn="ctr">
              <a:defRPr/>
            </a:pPr>
            <a:r>
              <a:rPr lang="cs-CZ" sz="1200" b="1" dirty="0">
                <a:latin typeface="Calibri" panose="020F0502020204030204" pitchFamily="34" charset="0"/>
              </a:rPr>
              <a:t>(počet ohnisek)</a:t>
            </a:r>
          </a:p>
        </p:txBody>
      </p:sp>
      <p:graphicFrame>
        <p:nvGraphicFramePr>
          <p:cNvPr id="23" name="Tabulka 22">
            <a:extLst>
              <a:ext uri="{FF2B5EF4-FFF2-40B4-BE49-F238E27FC236}">
                <a16:creationId xmlns:a16="http://schemas.microsoft.com/office/drawing/2014/main" id="{7F81A60C-4FBD-4F2B-B8B9-BA711171BF0B}"/>
              </a:ext>
            </a:extLst>
          </p:cNvPr>
          <p:cNvGraphicFramePr>
            <a:graphicFrameLocks noGrp="1"/>
          </p:cNvGraphicFramePr>
          <p:nvPr>
            <p:extLst>
              <p:ext uri="{D42A27DB-BD31-4B8C-83A1-F6EECF244321}">
                <p14:modId xmlns:p14="http://schemas.microsoft.com/office/powerpoint/2010/main" val="4122665324"/>
              </p:ext>
            </p:extLst>
          </p:nvPr>
        </p:nvGraphicFramePr>
        <p:xfrm>
          <a:off x="76200" y="972446"/>
          <a:ext cx="12055901" cy="5254640"/>
        </p:xfrm>
        <a:graphic>
          <a:graphicData uri="http://schemas.openxmlformats.org/drawingml/2006/table">
            <a:tbl>
              <a:tblPr/>
              <a:tblGrid>
                <a:gridCol w="829785">
                  <a:extLst>
                    <a:ext uri="{9D8B030D-6E8A-4147-A177-3AD203B41FA5}">
                      <a16:colId xmlns:a16="http://schemas.microsoft.com/office/drawing/2014/main" val="1968442572"/>
                    </a:ext>
                  </a:extLst>
                </a:gridCol>
                <a:gridCol w="255139">
                  <a:extLst>
                    <a:ext uri="{9D8B030D-6E8A-4147-A177-3AD203B41FA5}">
                      <a16:colId xmlns:a16="http://schemas.microsoft.com/office/drawing/2014/main" val="2324785515"/>
                    </a:ext>
                  </a:extLst>
                </a:gridCol>
                <a:gridCol w="255139">
                  <a:extLst>
                    <a:ext uri="{9D8B030D-6E8A-4147-A177-3AD203B41FA5}">
                      <a16:colId xmlns:a16="http://schemas.microsoft.com/office/drawing/2014/main" val="2316397216"/>
                    </a:ext>
                  </a:extLst>
                </a:gridCol>
                <a:gridCol w="255139">
                  <a:extLst>
                    <a:ext uri="{9D8B030D-6E8A-4147-A177-3AD203B41FA5}">
                      <a16:colId xmlns:a16="http://schemas.microsoft.com/office/drawing/2014/main" val="2421285267"/>
                    </a:ext>
                  </a:extLst>
                </a:gridCol>
                <a:gridCol w="255139">
                  <a:extLst>
                    <a:ext uri="{9D8B030D-6E8A-4147-A177-3AD203B41FA5}">
                      <a16:colId xmlns:a16="http://schemas.microsoft.com/office/drawing/2014/main" val="2021945755"/>
                    </a:ext>
                  </a:extLst>
                </a:gridCol>
                <a:gridCol w="255139">
                  <a:extLst>
                    <a:ext uri="{9D8B030D-6E8A-4147-A177-3AD203B41FA5}">
                      <a16:colId xmlns:a16="http://schemas.microsoft.com/office/drawing/2014/main" val="1750378381"/>
                    </a:ext>
                  </a:extLst>
                </a:gridCol>
                <a:gridCol w="255139">
                  <a:extLst>
                    <a:ext uri="{9D8B030D-6E8A-4147-A177-3AD203B41FA5}">
                      <a16:colId xmlns:a16="http://schemas.microsoft.com/office/drawing/2014/main" val="2017837716"/>
                    </a:ext>
                  </a:extLst>
                </a:gridCol>
                <a:gridCol w="255139">
                  <a:extLst>
                    <a:ext uri="{9D8B030D-6E8A-4147-A177-3AD203B41FA5}">
                      <a16:colId xmlns:a16="http://schemas.microsoft.com/office/drawing/2014/main" val="1404693994"/>
                    </a:ext>
                  </a:extLst>
                </a:gridCol>
                <a:gridCol w="255139">
                  <a:extLst>
                    <a:ext uri="{9D8B030D-6E8A-4147-A177-3AD203B41FA5}">
                      <a16:colId xmlns:a16="http://schemas.microsoft.com/office/drawing/2014/main" val="504398723"/>
                    </a:ext>
                  </a:extLst>
                </a:gridCol>
                <a:gridCol w="255139">
                  <a:extLst>
                    <a:ext uri="{9D8B030D-6E8A-4147-A177-3AD203B41FA5}">
                      <a16:colId xmlns:a16="http://schemas.microsoft.com/office/drawing/2014/main" val="3651637464"/>
                    </a:ext>
                  </a:extLst>
                </a:gridCol>
                <a:gridCol w="255139">
                  <a:extLst>
                    <a:ext uri="{9D8B030D-6E8A-4147-A177-3AD203B41FA5}">
                      <a16:colId xmlns:a16="http://schemas.microsoft.com/office/drawing/2014/main" val="2865222597"/>
                    </a:ext>
                  </a:extLst>
                </a:gridCol>
                <a:gridCol w="255139">
                  <a:extLst>
                    <a:ext uri="{9D8B030D-6E8A-4147-A177-3AD203B41FA5}">
                      <a16:colId xmlns:a16="http://schemas.microsoft.com/office/drawing/2014/main" val="2489746829"/>
                    </a:ext>
                  </a:extLst>
                </a:gridCol>
                <a:gridCol w="255139">
                  <a:extLst>
                    <a:ext uri="{9D8B030D-6E8A-4147-A177-3AD203B41FA5}">
                      <a16:colId xmlns:a16="http://schemas.microsoft.com/office/drawing/2014/main" val="1541623946"/>
                    </a:ext>
                  </a:extLst>
                </a:gridCol>
                <a:gridCol w="255139">
                  <a:extLst>
                    <a:ext uri="{9D8B030D-6E8A-4147-A177-3AD203B41FA5}">
                      <a16:colId xmlns:a16="http://schemas.microsoft.com/office/drawing/2014/main" val="2054650609"/>
                    </a:ext>
                  </a:extLst>
                </a:gridCol>
                <a:gridCol w="255139">
                  <a:extLst>
                    <a:ext uri="{9D8B030D-6E8A-4147-A177-3AD203B41FA5}">
                      <a16:colId xmlns:a16="http://schemas.microsoft.com/office/drawing/2014/main" val="545881822"/>
                    </a:ext>
                  </a:extLst>
                </a:gridCol>
                <a:gridCol w="255139">
                  <a:extLst>
                    <a:ext uri="{9D8B030D-6E8A-4147-A177-3AD203B41FA5}">
                      <a16:colId xmlns:a16="http://schemas.microsoft.com/office/drawing/2014/main" val="2042242354"/>
                    </a:ext>
                  </a:extLst>
                </a:gridCol>
                <a:gridCol w="255139">
                  <a:extLst>
                    <a:ext uri="{9D8B030D-6E8A-4147-A177-3AD203B41FA5}">
                      <a16:colId xmlns:a16="http://schemas.microsoft.com/office/drawing/2014/main" val="2627216144"/>
                    </a:ext>
                  </a:extLst>
                </a:gridCol>
                <a:gridCol w="255139">
                  <a:extLst>
                    <a:ext uri="{9D8B030D-6E8A-4147-A177-3AD203B41FA5}">
                      <a16:colId xmlns:a16="http://schemas.microsoft.com/office/drawing/2014/main" val="3892471603"/>
                    </a:ext>
                  </a:extLst>
                </a:gridCol>
                <a:gridCol w="255139">
                  <a:extLst>
                    <a:ext uri="{9D8B030D-6E8A-4147-A177-3AD203B41FA5}">
                      <a16:colId xmlns:a16="http://schemas.microsoft.com/office/drawing/2014/main" val="3178166612"/>
                    </a:ext>
                  </a:extLst>
                </a:gridCol>
                <a:gridCol w="255139">
                  <a:extLst>
                    <a:ext uri="{9D8B030D-6E8A-4147-A177-3AD203B41FA5}">
                      <a16:colId xmlns:a16="http://schemas.microsoft.com/office/drawing/2014/main" val="3929259680"/>
                    </a:ext>
                  </a:extLst>
                </a:gridCol>
                <a:gridCol w="255139">
                  <a:extLst>
                    <a:ext uri="{9D8B030D-6E8A-4147-A177-3AD203B41FA5}">
                      <a16:colId xmlns:a16="http://schemas.microsoft.com/office/drawing/2014/main" val="1030716042"/>
                    </a:ext>
                  </a:extLst>
                </a:gridCol>
                <a:gridCol w="255139">
                  <a:extLst>
                    <a:ext uri="{9D8B030D-6E8A-4147-A177-3AD203B41FA5}">
                      <a16:colId xmlns:a16="http://schemas.microsoft.com/office/drawing/2014/main" val="2007004427"/>
                    </a:ext>
                  </a:extLst>
                </a:gridCol>
                <a:gridCol w="255139">
                  <a:extLst>
                    <a:ext uri="{9D8B030D-6E8A-4147-A177-3AD203B41FA5}">
                      <a16:colId xmlns:a16="http://schemas.microsoft.com/office/drawing/2014/main" val="4197416111"/>
                    </a:ext>
                  </a:extLst>
                </a:gridCol>
                <a:gridCol w="255139">
                  <a:extLst>
                    <a:ext uri="{9D8B030D-6E8A-4147-A177-3AD203B41FA5}">
                      <a16:colId xmlns:a16="http://schemas.microsoft.com/office/drawing/2014/main" val="2249337792"/>
                    </a:ext>
                  </a:extLst>
                </a:gridCol>
                <a:gridCol w="255139">
                  <a:extLst>
                    <a:ext uri="{9D8B030D-6E8A-4147-A177-3AD203B41FA5}">
                      <a16:colId xmlns:a16="http://schemas.microsoft.com/office/drawing/2014/main" val="871823467"/>
                    </a:ext>
                  </a:extLst>
                </a:gridCol>
                <a:gridCol w="255139">
                  <a:extLst>
                    <a:ext uri="{9D8B030D-6E8A-4147-A177-3AD203B41FA5}">
                      <a16:colId xmlns:a16="http://schemas.microsoft.com/office/drawing/2014/main" val="1043957100"/>
                    </a:ext>
                  </a:extLst>
                </a:gridCol>
                <a:gridCol w="255139">
                  <a:extLst>
                    <a:ext uri="{9D8B030D-6E8A-4147-A177-3AD203B41FA5}">
                      <a16:colId xmlns:a16="http://schemas.microsoft.com/office/drawing/2014/main" val="2048734900"/>
                    </a:ext>
                  </a:extLst>
                </a:gridCol>
                <a:gridCol w="255139">
                  <a:extLst>
                    <a:ext uri="{9D8B030D-6E8A-4147-A177-3AD203B41FA5}">
                      <a16:colId xmlns:a16="http://schemas.microsoft.com/office/drawing/2014/main" val="3480902212"/>
                    </a:ext>
                  </a:extLst>
                </a:gridCol>
                <a:gridCol w="255139">
                  <a:extLst>
                    <a:ext uri="{9D8B030D-6E8A-4147-A177-3AD203B41FA5}">
                      <a16:colId xmlns:a16="http://schemas.microsoft.com/office/drawing/2014/main" val="3586384141"/>
                    </a:ext>
                  </a:extLst>
                </a:gridCol>
                <a:gridCol w="255139">
                  <a:extLst>
                    <a:ext uri="{9D8B030D-6E8A-4147-A177-3AD203B41FA5}">
                      <a16:colId xmlns:a16="http://schemas.microsoft.com/office/drawing/2014/main" val="1366794809"/>
                    </a:ext>
                  </a:extLst>
                </a:gridCol>
                <a:gridCol w="255139">
                  <a:extLst>
                    <a:ext uri="{9D8B030D-6E8A-4147-A177-3AD203B41FA5}">
                      <a16:colId xmlns:a16="http://schemas.microsoft.com/office/drawing/2014/main" val="472154995"/>
                    </a:ext>
                  </a:extLst>
                </a:gridCol>
                <a:gridCol w="255139">
                  <a:extLst>
                    <a:ext uri="{9D8B030D-6E8A-4147-A177-3AD203B41FA5}">
                      <a16:colId xmlns:a16="http://schemas.microsoft.com/office/drawing/2014/main" val="928621840"/>
                    </a:ext>
                  </a:extLst>
                </a:gridCol>
                <a:gridCol w="255139">
                  <a:extLst>
                    <a:ext uri="{9D8B030D-6E8A-4147-A177-3AD203B41FA5}">
                      <a16:colId xmlns:a16="http://schemas.microsoft.com/office/drawing/2014/main" val="1306132585"/>
                    </a:ext>
                  </a:extLst>
                </a:gridCol>
                <a:gridCol w="255139">
                  <a:extLst>
                    <a:ext uri="{9D8B030D-6E8A-4147-A177-3AD203B41FA5}">
                      <a16:colId xmlns:a16="http://schemas.microsoft.com/office/drawing/2014/main" val="2269806797"/>
                    </a:ext>
                  </a:extLst>
                </a:gridCol>
                <a:gridCol w="255139">
                  <a:extLst>
                    <a:ext uri="{9D8B030D-6E8A-4147-A177-3AD203B41FA5}">
                      <a16:colId xmlns:a16="http://schemas.microsoft.com/office/drawing/2014/main" val="3368934660"/>
                    </a:ext>
                  </a:extLst>
                </a:gridCol>
                <a:gridCol w="255139">
                  <a:extLst>
                    <a:ext uri="{9D8B030D-6E8A-4147-A177-3AD203B41FA5}">
                      <a16:colId xmlns:a16="http://schemas.microsoft.com/office/drawing/2014/main" val="1808156178"/>
                    </a:ext>
                  </a:extLst>
                </a:gridCol>
                <a:gridCol w="255139">
                  <a:extLst>
                    <a:ext uri="{9D8B030D-6E8A-4147-A177-3AD203B41FA5}">
                      <a16:colId xmlns:a16="http://schemas.microsoft.com/office/drawing/2014/main" val="690438806"/>
                    </a:ext>
                  </a:extLst>
                </a:gridCol>
                <a:gridCol w="255139">
                  <a:extLst>
                    <a:ext uri="{9D8B030D-6E8A-4147-A177-3AD203B41FA5}">
                      <a16:colId xmlns:a16="http://schemas.microsoft.com/office/drawing/2014/main" val="2090726901"/>
                    </a:ext>
                  </a:extLst>
                </a:gridCol>
                <a:gridCol w="255139">
                  <a:extLst>
                    <a:ext uri="{9D8B030D-6E8A-4147-A177-3AD203B41FA5}">
                      <a16:colId xmlns:a16="http://schemas.microsoft.com/office/drawing/2014/main" val="566725807"/>
                    </a:ext>
                  </a:extLst>
                </a:gridCol>
                <a:gridCol w="255139">
                  <a:extLst>
                    <a:ext uri="{9D8B030D-6E8A-4147-A177-3AD203B41FA5}">
                      <a16:colId xmlns:a16="http://schemas.microsoft.com/office/drawing/2014/main" val="3537451877"/>
                    </a:ext>
                  </a:extLst>
                </a:gridCol>
                <a:gridCol w="255139">
                  <a:extLst>
                    <a:ext uri="{9D8B030D-6E8A-4147-A177-3AD203B41FA5}">
                      <a16:colId xmlns:a16="http://schemas.microsoft.com/office/drawing/2014/main" val="1016128485"/>
                    </a:ext>
                  </a:extLst>
                </a:gridCol>
                <a:gridCol w="255139">
                  <a:extLst>
                    <a:ext uri="{9D8B030D-6E8A-4147-A177-3AD203B41FA5}">
                      <a16:colId xmlns:a16="http://schemas.microsoft.com/office/drawing/2014/main" val="47841274"/>
                    </a:ext>
                  </a:extLst>
                </a:gridCol>
                <a:gridCol w="255139">
                  <a:extLst>
                    <a:ext uri="{9D8B030D-6E8A-4147-A177-3AD203B41FA5}">
                      <a16:colId xmlns:a16="http://schemas.microsoft.com/office/drawing/2014/main" val="165412693"/>
                    </a:ext>
                  </a:extLst>
                </a:gridCol>
                <a:gridCol w="255139">
                  <a:extLst>
                    <a:ext uri="{9D8B030D-6E8A-4147-A177-3AD203B41FA5}">
                      <a16:colId xmlns:a16="http://schemas.microsoft.com/office/drawing/2014/main" val="405931411"/>
                    </a:ext>
                  </a:extLst>
                </a:gridCol>
                <a:gridCol w="255139">
                  <a:extLst>
                    <a:ext uri="{9D8B030D-6E8A-4147-A177-3AD203B41FA5}">
                      <a16:colId xmlns:a16="http://schemas.microsoft.com/office/drawing/2014/main" val="1850676438"/>
                    </a:ext>
                  </a:extLst>
                </a:gridCol>
              </a:tblGrid>
              <a:tr h="46582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cs-CZ" sz="1100" b="1" i="0" u="none" strike="noStrike" dirty="0">
                        <a:solidFill>
                          <a:srgbClr val="C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31.8.–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8.11.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9.11.–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15.11.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16.11.–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22.11.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23.11.–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52349550"/>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1,5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2,4 (17)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3,1 (18)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2,4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6,3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7,9 (16)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5,9 (13)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6,3 (14)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6,6 (27)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6,7 (24)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12,0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4,8 (25)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6,4 (28)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7,4 (28)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5,9 (36)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6,3 (38)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7,3 (65)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4,1 (225)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4,3 (179)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3,7 (109)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4,6 (25)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8,5 (19)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2,8 (13)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3,1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4,8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4,6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5,8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178902835"/>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 základní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17,0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3,3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2,2 (17)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5,7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 (14)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10,7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3,4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4,7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3,7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5,6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5,3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10,6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2,9 (11)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3,1 (54)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4,4 (42)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4,1 (16)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2,6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1,8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89691516"/>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 základní + střední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3,4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38900798"/>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Základní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3,1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9,0 (40)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5,1 (65)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8,6 (22)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6,1 (22)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6,0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4,6 (39)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9,6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17,0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3,7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7,4 (30)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4,6 (29)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3,8 (18)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5,2 (13)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4,6 (18)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6,3 (14)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11,6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5,2 (39)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3,1 (68)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3,5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5,3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2,8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3,3 (28)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 (23)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2,6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3,2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4,8 (17)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2,1 (13)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6,8 (14)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6,7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4,2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18077368"/>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Základní + střední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7,0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3,7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540145182"/>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Střední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2,8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8,1 (36)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4,5 (60)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5,7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11,9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3,8 (31)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2,8 (14)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3,3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3,9 (11)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2,9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19,0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10,0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5,4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3,4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57354309"/>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Střední + Vyšší odborná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1,5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2,3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15,5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5,3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15,0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83792247"/>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Vyšší odborná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2,7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839348857"/>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Vysoká škola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11,5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15,5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16,0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5,0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869909077"/>
                  </a:ext>
                </a:extLst>
              </a:tr>
              <a:tr h="433360">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Ostatní</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22,0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9,0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8,0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4,0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3,0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1,0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5523440"/>
                  </a:ext>
                </a:extLst>
              </a:tr>
              <a:tr h="433360">
                <a:tc>
                  <a:txBody>
                    <a:bodyPr/>
                    <a:lstStyle/>
                    <a:p>
                      <a:pPr algn="l" fontAlgn="ctr"/>
                      <a:r>
                        <a:rPr lang="cs-CZ" sz="1100" b="1" i="0" u="none" strike="noStrike" dirty="0">
                          <a:solidFill>
                            <a:srgbClr val="000000"/>
                          </a:solidFill>
                          <a:effectLst/>
                          <a:latin typeface="Calibri" panose="020F0502020204030204" pitchFamily="34" charset="0"/>
                        </a:rPr>
                        <a:t>CELKEM</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7,2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5,0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6,7</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6,1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7,8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1,9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1,8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1,9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2,9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2,6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5,8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5,6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a:solidFill>
                            <a:srgbClr val="000000"/>
                          </a:solidFill>
                          <a:effectLst/>
                          <a:latin typeface="Calibri" panose="020F0502020204030204" pitchFamily="34" charset="0"/>
                        </a:rPr>
                        <a:t>3,3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800" b="1" i="0" u="none" strike="noStrike" dirty="0">
                          <a:solidFill>
                            <a:srgbClr val="000000"/>
                          </a:solidFill>
                          <a:effectLst/>
                          <a:latin typeface="Calibri" panose="020F0502020204030204" pitchFamily="34" charset="0"/>
                        </a:rPr>
                        <a:t>3,6</a:t>
                      </a:r>
                      <a:br>
                        <a:rPr lang="cs-CZ" sz="800" b="1" i="0" u="none" strike="noStrike" dirty="0">
                          <a:solidFill>
                            <a:srgbClr val="000000"/>
                          </a:solidFill>
                          <a:effectLst/>
                          <a:latin typeface="Calibri" panose="020F0502020204030204" pitchFamily="34" charset="0"/>
                        </a:rPr>
                      </a:br>
                      <a:r>
                        <a:rPr lang="cs-CZ" sz="800" b="1" i="0" u="none" strike="noStrike" dirty="0">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093767"/>
                  </a:ext>
                </a:extLst>
              </a:tr>
            </a:tbl>
          </a:graphicData>
        </a:graphic>
      </p:graphicFrame>
      <p:cxnSp>
        <p:nvCxnSpPr>
          <p:cNvPr id="28" name="Přímá spojnice se šipkou 27">
            <a:extLst>
              <a:ext uri="{FF2B5EF4-FFF2-40B4-BE49-F238E27FC236}">
                <a16:creationId xmlns:a16="http://schemas.microsoft.com/office/drawing/2014/main" id="{067FB0AC-F2C2-4620-93D3-E86AF40302DB}"/>
              </a:ext>
            </a:extLst>
          </p:cNvPr>
          <p:cNvCxnSpPr>
            <a:cxnSpLocks/>
          </p:cNvCxnSpPr>
          <p:nvPr/>
        </p:nvCxnSpPr>
        <p:spPr>
          <a:xfrm>
            <a:off x="252207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Přímá spojnice se šipkou 33">
            <a:extLst>
              <a:ext uri="{FF2B5EF4-FFF2-40B4-BE49-F238E27FC236}">
                <a16:creationId xmlns:a16="http://schemas.microsoft.com/office/drawing/2014/main" id="{DF12A8D9-1803-4374-8CC7-F80D7D410BFF}"/>
              </a:ext>
            </a:extLst>
          </p:cNvPr>
          <p:cNvCxnSpPr>
            <a:cxnSpLocks/>
          </p:cNvCxnSpPr>
          <p:nvPr/>
        </p:nvCxnSpPr>
        <p:spPr>
          <a:xfrm flipV="1">
            <a:off x="384357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Přímá spojnice se šipkou 34">
            <a:extLst>
              <a:ext uri="{FF2B5EF4-FFF2-40B4-BE49-F238E27FC236}">
                <a16:creationId xmlns:a16="http://schemas.microsoft.com/office/drawing/2014/main" id="{9FBC6A7F-3DF6-4F5A-8578-82A958605CD2}"/>
              </a:ext>
            </a:extLst>
          </p:cNvPr>
          <p:cNvCxnSpPr>
            <a:cxnSpLocks/>
          </p:cNvCxnSpPr>
          <p:nvPr/>
        </p:nvCxnSpPr>
        <p:spPr>
          <a:xfrm flipV="1">
            <a:off x="433252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Přímá spojnice se šipkou 35">
            <a:extLst>
              <a:ext uri="{FF2B5EF4-FFF2-40B4-BE49-F238E27FC236}">
                <a16:creationId xmlns:a16="http://schemas.microsoft.com/office/drawing/2014/main" id="{F279C256-43A0-482B-B075-71239447E6B8}"/>
              </a:ext>
            </a:extLst>
          </p:cNvPr>
          <p:cNvCxnSpPr>
            <a:cxnSpLocks/>
          </p:cNvCxnSpPr>
          <p:nvPr/>
        </p:nvCxnSpPr>
        <p:spPr>
          <a:xfrm flipV="1">
            <a:off x="4630686"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Přímá spojnice se šipkou 36">
            <a:extLst>
              <a:ext uri="{FF2B5EF4-FFF2-40B4-BE49-F238E27FC236}">
                <a16:creationId xmlns:a16="http://schemas.microsoft.com/office/drawing/2014/main" id="{A7FBEAD1-43D8-45AA-881A-0EF193598B5A}"/>
              </a:ext>
            </a:extLst>
          </p:cNvPr>
          <p:cNvCxnSpPr>
            <a:cxnSpLocks/>
          </p:cNvCxnSpPr>
          <p:nvPr/>
        </p:nvCxnSpPr>
        <p:spPr>
          <a:xfrm>
            <a:off x="5085170"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Přímá spojnice se šipkou 37">
            <a:extLst>
              <a:ext uri="{FF2B5EF4-FFF2-40B4-BE49-F238E27FC236}">
                <a16:creationId xmlns:a16="http://schemas.microsoft.com/office/drawing/2014/main" id="{23D7ACB2-C98F-4B14-A51C-D26D738B33E0}"/>
              </a:ext>
            </a:extLst>
          </p:cNvPr>
          <p:cNvCxnSpPr>
            <a:cxnSpLocks/>
          </p:cNvCxnSpPr>
          <p:nvPr/>
        </p:nvCxnSpPr>
        <p:spPr>
          <a:xfrm>
            <a:off x="7597752" y="70119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Přímá spojnice se šipkou 41">
            <a:extLst>
              <a:ext uri="{FF2B5EF4-FFF2-40B4-BE49-F238E27FC236}">
                <a16:creationId xmlns:a16="http://schemas.microsoft.com/office/drawing/2014/main" id="{5E783B20-4D75-45FC-8A45-53E551E19339}"/>
              </a:ext>
            </a:extLst>
          </p:cNvPr>
          <p:cNvCxnSpPr>
            <a:cxnSpLocks/>
          </p:cNvCxnSpPr>
          <p:nvPr/>
        </p:nvCxnSpPr>
        <p:spPr>
          <a:xfrm flipV="1">
            <a:off x="9174111" y="710716"/>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3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ulka 3">
            <a:extLst>
              <a:ext uri="{FF2B5EF4-FFF2-40B4-BE49-F238E27FC236}">
                <a16:creationId xmlns:a16="http://schemas.microsoft.com/office/drawing/2014/main" id="{C3A47992-CA48-4B0E-8EB3-0B2B7B580EBF}"/>
              </a:ext>
            </a:extLst>
          </p:cNvPr>
          <p:cNvGraphicFramePr>
            <a:graphicFrameLocks noGrp="1"/>
          </p:cNvGraphicFramePr>
          <p:nvPr>
            <p:extLst>
              <p:ext uri="{D42A27DB-BD31-4B8C-83A1-F6EECF244321}">
                <p14:modId xmlns:p14="http://schemas.microsoft.com/office/powerpoint/2010/main" val="2990856272"/>
              </p:ext>
            </p:extLst>
          </p:nvPr>
        </p:nvGraphicFramePr>
        <p:xfrm>
          <a:off x="1619858" y="1747609"/>
          <a:ext cx="10429552" cy="4081260"/>
        </p:xfrm>
        <a:graphic>
          <a:graphicData uri="http://schemas.openxmlformats.org/drawingml/2006/table">
            <a:tbl>
              <a:tblPr/>
              <a:tblGrid>
                <a:gridCol w="372484">
                  <a:extLst>
                    <a:ext uri="{9D8B030D-6E8A-4147-A177-3AD203B41FA5}">
                      <a16:colId xmlns:a16="http://schemas.microsoft.com/office/drawing/2014/main" val="3929371655"/>
                    </a:ext>
                  </a:extLst>
                </a:gridCol>
                <a:gridCol w="372484">
                  <a:extLst>
                    <a:ext uri="{9D8B030D-6E8A-4147-A177-3AD203B41FA5}">
                      <a16:colId xmlns:a16="http://schemas.microsoft.com/office/drawing/2014/main" val="3371392180"/>
                    </a:ext>
                  </a:extLst>
                </a:gridCol>
                <a:gridCol w="372484">
                  <a:extLst>
                    <a:ext uri="{9D8B030D-6E8A-4147-A177-3AD203B41FA5}">
                      <a16:colId xmlns:a16="http://schemas.microsoft.com/office/drawing/2014/main" val="847924066"/>
                    </a:ext>
                  </a:extLst>
                </a:gridCol>
                <a:gridCol w="372484">
                  <a:extLst>
                    <a:ext uri="{9D8B030D-6E8A-4147-A177-3AD203B41FA5}">
                      <a16:colId xmlns:a16="http://schemas.microsoft.com/office/drawing/2014/main" val="3226198217"/>
                    </a:ext>
                  </a:extLst>
                </a:gridCol>
                <a:gridCol w="372484">
                  <a:extLst>
                    <a:ext uri="{9D8B030D-6E8A-4147-A177-3AD203B41FA5}">
                      <a16:colId xmlns:a16="http://schemas.microsoft.com/office/drawing/2014/main" val="4220134810"/>
                    </a:ext>
                  </a:extLst>
                </a:gridCol>
                <a:gridCol w="372484">
                  <a:extLst>
                    <a:ext uri="{9D8B030D-6E8A-4147-A177-3AD203B41FA5}">
                      <a16:colId xmlns:a16="http://schemas.microsoft.com/office/drawing/2014/main" val="2434229191"/>
                    </a:ext>
                  </a:extLst>
                </a:gridCol>
                <a:gridCol w="372484">
                  <a:extLst>
                    <a:ext uri="{9D8B030D-6E8A-4147-A177-3AD203B41FA5}">
                      <a16:colId xmlns:a16="http://schemas.microsoft.com/office/drawing/2014/main" val="4018379674"/>
                    </a:ext>
                  </a:extLst>
                </a:gridCol>
                <a:gridCol w="372484">
                  <a:extLst>
                    <a:ext uri="{9D8B030D-6E8A-4147-A177-3AD203B41FA5}">
                      <a16:colId xmlns:a16="http://schemas.microsoft.com/office/drawing/2014/main" val="2944457776"/>
                    </a:ext>
                  </a:extLst>
                </a:gridCol>
                <a:gridCol w="372484">
                  <a:extLst>
                    <a:ext uri="{9D8B030D-6E8A-4147-A177-3AD203B41FA5}">
                      <a16:colId xmlns:a16="http://schemas.microsoft.com/office/drawing/2014/main" val="3902488394"/>
                    </a:ext>
                  </a:extLst>
                </a:gridCol>
                <a:gridCol w="372484">
                  <a:extLst>
                    <a:ext uri="{9D8B030D-6E8A-4147-A177-3AD203B41FA5}">
                      <a16:colId xmlns:a16="http://schemas.microsoft.com/office/drawing/2014/main" val="899040941"/>
                    </a:ext>
                  </a:extLst>
                </a:gridCol>
                <a:gridCol w="372484">
                  <a:extLst>
                    <a:ext uri="{9D8B030D-6E8A-4147-A177-3AD203B41FA5}">
                      <a16:colId xmlns:a16="http://schemas.microsoft.com/office/drawing/2014/main" val="72777565"/>
                    </a:ext>
                  </a:extLst>
                </a:gridCol>
                <a:gridCol w="372484">
                  <a:extLst>
                    <a:ext uri="{9D8B030D-6E8A-4147-A177-3AD203B41FA5}">
                      <a16:colId xmlns:a16="http://schemas.microsoft.com/office/drawing/2014/main" val="1644901990"/>
                    </a:ext>
                  </a:extLst>
                </a:gridCol>
                <a:gridCol w="372484">
                  <a:extLst>
                    <a:ext uri="{9D8B030D-6E8A-4147-A177-3AD203B41FA5}">
                      <a16:colId xmlns:a16="http://schemas.microsoft.com/office/drawing/2014/main" val="1159437596"/>
                    </a:ext>
                  </a:extLst>
                </a:gridCol>
                <a:gridCol w="372484">
                  <a:extLst>
                    <a:ext uri="{9D8B030D-6E8A-4147-A177-3AD203B41FA5}">
                      <a16:colId xmlns:a16="http://schemas.microsoft.com/office/drawing/2014/main" val="2290006832"/>
                    </a:ext>
                  </a:extLst>
                </a:gridCol>
                <a:gridCol w="372484">
                  <a:extLst>
                    <a:ext uri="{9D8B030D-6E8A-4147-A177-3AD203B41FA5}">
                      <a16:colId xmlns:a16="http://schemas.microsoft.com/office/drawing/2014/main" val="364518425"/>
                    </a:ext>
                  </a:extLst>
                </a:gridCol>
                <a:gridCol w="372484">
                  <a:extLst>
                    <a:ext uri="{9D8B030D-6E8A-4147-A177-3AD203B41FA5}">
                      <a16:colId xmlns:a16="http://schemas.microsoft.com/office/drawing/2014/main" val="1781003949"/>
                    </a:ext>
                  </a:extLst>
                </a:gridCol>
                <a:gridCol w="372484">
                  <a:extLst>
                    <a:ext uri="{9D8B030D-6E8A-4147-A177-3AD203B41FA5}">
                      <a16:colId xmlns:a16="http://schemas.microsoft.com/office/drawing/2014/main" val="3637436710"/>
                    </a:ext>
                  </a:extLst>
                </a:gridCol>
                <a:gridCol w="372484">
                  <a:extLst>
                    <a:ext uri="{9D8B030D-6E8A-4147-A177-3AD203B41FA5}">
                      <a16:colId xmlns:a16="http://schemas.microsoft.com/office/drawing/2014/main" val="1509491972"/>
                    </a:ext>
                  </a:extLst>
                </a:gridCol>
                <a:gridCol w="372484">
                  <a:extLst>
                    <a:ext uri="{9D8B030D-6E8A-4147-A177-3AD203B41FA5}">
                      <a16:colId xmlns:a16="http://schemas.microsoft.com/office/drawing/2014/main" val="1489964586"/>
                    </a:ext>
                  </a:extLst>
                </a:gridCol>
                <a:gridCol w="372484">
                  <a:extLst>
                    <a:ext uri="{9D8B030D-6E8A-4147-A177-3AD203B41FA5}">
                      <a16:colId xmlns:a16="http://schemas.microsoft.com/office/drawing/2014/main" val="3299932449"/>
                    </a:ext>
                  </a:extLst>
                </a:gridCol>
                <a:gridCol w="372484">
                  <a:extLst>
                    <a:ext uri="{9D8B030D-6E8A-4147-A177-3AD203B41FA5}">
                      <a16:colId xmlns:a16="http://schemas.microsoft.com/office/drawing/2014/main" val="4149542997"/>
                    </a:ext>
                  </a:extLst>
                </a:gridCol>
                <a:gridCol w="372484">
                  <a:extLst>
                    <a:ext uri="{9D8B030D-6E8A-4147-A177-3AD203B41FA5}">
                      <a16:colId xmlns:a16="http://schemas.microsoft.com/office/drawing/2014/main" val="1822748268"/>
                    </a:ext>
                  </a:extLst>
                </a:gridCol>
                <a:gridCol w="372484">
                  <a:extLst>
                    <a:ext uri="{9D8B030D-6E8A-4147-A177-3AD203B41FA5}">
                      <a16:colId xmlns:a16="http://schemas.microsoft.com/office/drawing/2014/main" val="2604635922"/>
                    </a:ext>
                  </a:extLst>
                </a:gridCol>
                <a:gridCol w="372484">
                  <a:extLst>
                    <a:ext uri="{9D8B030D-6E8A-4147-A177-3AD203B41FA5}">
                      <a16:colId xmlns:a16="http://schemas.microsoft.com/office/drawing/2014/main" val="44371385"/>
                    </a:ext>
                  </a:extLst>
                </a:gridCol>
                <a:gridCol w="372484">
                  <a:extLst>
                    <a:ext uri="{9D8B030D-6E8A-4147-A177-3AD203B41FA5}">
                      <a16:colId xmlns:a16="http://schemas.microsoft.com/office/drawing/2014/main" val="3701687765"/>
                    </a:ext>
                  </a:extLst>
                </a:gridCol>
                <a:gridCol w="372484">
                  <a:extLst>
                    <a:ext uri="{9D8B030D-6E8A-4147-A177-3AD203B41FA5}">
                      <a16:colId xmlns:a16="http://schemas.microsoft.com/office/drawing/2014/main" val="692573440"/>
                    </a:ext>
                  </a:extLst>
                </a:gridCol>
                <a:gridCol w="372484">
                  <a:extLst>
                    <a:ext uri="{9D8B030D-6E8A-4147-A177-3AD203B41FA5}">
                      <a16:colId xmlns:a16="http://schemas.microsoft.com/office/drawing/2014/main" val="3453822224"/>
                    </a:ext>
                  </a:extLst>
                </a:gridCol>
                <a:gridCol w="372484">
                  <a:extLst>
                    <a:ext uri="{9D8B030D-6E8A-4147-A177-3AD203B41FA5}">
                      <a16:colId xmlns:a16="http://schemas.microsoft.com/office/drawing/2014/main" val="3824694398"/>
                    </a:ext>
                  </a:extLst>
                </a:gridCol>
              </a:tblGrid>
              <a:tr h="408126">
                <a:tc>
                  <a:txBody>
                    <a:bodyPr/>
                    <a:lstStyle/>
                    <a:p>
                      <a:pPr algn="ctr" fontAlgn="ctr"/>
                      <a:endParaRPr lang="cs-CZ" sz="700" b="0" i="0" u="none" strike="noStrike" dirty="0">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DBE7C"/>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ECE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88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9727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D981"/>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B6B9"/>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683"/>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9DCE7E"/>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A1A3"/>
                    </a:solidFill>
                  </a:tcPr>
                </a:tc>
                <a:extLst>
                  <a:ext uri="{0D108BD9-81ED-4DB2-BD59-A6C34878D82A}">
                    <a16:rowId xmlns:a16="http://schemas.microsoft.com/office/drawing/2014/main" val="2499482357"/>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4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D1D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E6E9"/>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BDB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A8D27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C5C7"/>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929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BC0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extLst>
                  <a:ext uri="{0D108BD9-81ED-4DB2-BD59-A6C34878D82A}">
                    <a16:rowId xmlns:a16="http://schemas.microsoft.com/office/drawing/2014/main" val="1624976566"/>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B8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2F5"/>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81C67C"/>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AD78"/>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EDF0"/>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A8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extLst>
                  <a:ext uri="{0D108BD9-81ED-4DB2-BD59-A6C34878D82A}">
                    <a16:rowId xmlns:a16="http://schemas.microsoft.com/office/drawing/2014/main" val="1986428680"/>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383"/>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082"/>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DCD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E9E482"/>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9D9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967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98C8E"/>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88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CFD1"/>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B8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A6A8"/>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B1B4"/>
                    </a:solidFill>
                  </a:tcPr>
                </a:tc>
                <a:extLst>
                  <a:ext uri="{0D108BD9-81ED-4DB2-BD59-A6C34878D82A}">
                    <a16:rowId xmlns:a16="http://schemas.microsoft.com/office/drawing/2014/main" val="1138266987"/>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83C77C"/>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BDC0"/>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E5E382"/>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74C2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C8CA"/>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DE82"/>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BFE"/>
                    </a:solidFill>
                  </a:tcPr>
                </a:tc>
                <a:extLst>
                  <a:ext uri="{0D108BD9-81ED-4DB2-BD59-A6C34878D82A}">
                    <a16:rowId xmlns:a16="http://schemas.microsoft.com/office/drawing/2014/main" val="100912941"/>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96B6D"/>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B5D57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E4E7"/>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83C77C"/>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C3C5"/>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D7D9"/>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483"/>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extLst>
                  <a:ext uri="{0D108BD9-81ED-4DB2-BD59-A6C34878D82A}">
                    <a16:rowId xmlns:a16="http://schemas.microsoft.com/office/drawing/2014/main" val="2902995531"/>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784"/>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B8B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A6D17E"/>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3F6"/>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71C2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A7A9"/>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63BE7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9698"/>
                    </a:solidFill>
                  </a:tcPr>
                </a:tc>
                <a:extLst>
                  <a:ext uri="{0D108BD9-81ED-4DB2-BD59-A6C34878D82A}">
                    <a16:rowId xmlns:a16="http://schemas.microsoft.com/office/drawing/2014/main" val="278058547"/>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8471"/>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8ECA7D"/>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D9DC"/>
                    </a:solidFill>
                  </a:tcPr>
                </a:tc>
                <a:extLst>
                  <a:ext uri="{0D108BD9-81ED-4DB2-BD59-A6C34878D82A}">
                    <a16:rowId xmlns:a16="http://schemas.microsoft.com/office/drawing/2014/main" val="3546535653"/>
                  </a:ext>
                </a:extLst>
              </a:tr>
              <a:tr h="408126">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696B"/>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FCFF"/>
                    </a:solidFill>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0"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extLst>
                  <a:ext uri="{0D108BD9-81ED-4DB2-BD59-A6C34878D82A}">
                    <a16:rowId xmlns:a16="http://schemas.microsoft.com/office/drawing/2014/main" val="2166445084"/>
                  </a:ext>
                </a:extLst>
              </a:tr>
              <a:tr h="408126">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AFD37F"/>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9194"/>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082"/>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CE6E9"/>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182"/>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97B7D"/>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8E983"/>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98A8C"/>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FEB84"/>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BBFC1"/>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CADB80"/>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98284"/>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ED280"/>
                    </a:solidFill>
                  </a:tcPr>
                </a:tc>
                <a:tc>
                  <a:txBody>
                    <a:bodyPr/>
                    <a:lstStyle/>
                    <a:p>
                      <a:pPr algn="ctr" fontAlgn="ctr"/>
                      <a:endParaRPr lang="cs-CZ" sz="700" b="1" i="0" u="none" strike="noStrike">
                        <a:solidFill>
                          <a:srgbClr val="000000"/>
                        </a:solidFill>
                        <a:effectLst/>
                        <a:latin typeface="Calibri" panose="020F0502020204030204" pitchFamily="34" charset="0"/>
                      </a:endParaRPr>
                    </a:p>
                  </a:txBody>
                  <a:tcPr marL="5868" marR="5868" marT="5868" marB="0" anchor="ctr">
                    <a:lnL>
                      <a:noFill/>
                    </a:lnL>
                    <a:lnR>
                      <a:noFill/>
                    </a:lnR>
                    <a:lnT>
                      <a:noFill/>
                    </a:lnT>
                    <a:lnB>
                      <a:noFill/>
                    </a:lnB>
                  </a:tcPr>
                </a:tc>
                <a:tc>
                  <a:txBody>
                    <a:bodyPr/>
                    <a:lstStyle/>
                    <a:p>
                      <a:pPr algn="ctr" fontAlgn="ctr"/>
                      <a:endParaRPr lang="cs-CZ" sz="700" b="1" i="1" u="none" strike="noStrike" dirty="0">
                        <a:solidFill>
                          <a:srgbClr val="000000"/>
                        </a:solidFill>
                        <a:effectLst/>
                        <a:latin typeface="Calibri" panose="020F0502020204030204" pitchFamily="34" charset="0"/>
                      </a:endParaRPr>
                    </a:p>
                  </a:txBody>
                  <a:tcPr marL="5868" marR="5868" marT="5868" marB="0" anchor="ctr">
                    <a:lnL>
                      <a:noFill/>
                    </a:lnL>
                    <a:lnR>
                      <a:noFill/>
                    </a:lnR>
                    <a:lnT>
                      <a:noFill/>
                    </a:lnT>
                    <a:lnB>
                      <a:noFill/>
                    </a:lnB>
                    <a:solidFill>
                      <a:srgbClr val="FAB2B5"/>
                    </a:solidFill>
                  </a:tcPr>
                </a:tc>
                <a:extLst>
                  <a:ext uri="{0D108BD9-81ED-4DB2-BD59-A6C34878D82A}">
                    <a16:rowId xmlns:a16="http://schemas.microsoft.com/office/drawing/2014/main" val="818713347"/>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6923935" cy="576000"/>
          </a:xfrm>
        </p:spPr>
        <p:txBody>
          <a:bodyPr/>
          <a:lstStyle/>
          <a:p>
            <a:r>
              <a:rPr lang="cs-CZ" dirty="0"/>
              <a:t>Školská zařízení jako ohniska COVID-19</a:t>
            </a:r>
            <a:endParaRPr lang="cs-CZ" sz="2000" dirty="0"/>
          </a:p>
        </p:txBody>
      </p:sp>
      <p:sp>
        <p:nvSpPr>
          <p:cNvPr id="10" name="TextovéPole 9">
            <a:extLst>
              <a:ext uri="{FF2B5EF4-FFF2-40B4-BE49-F238E27FC236}">
                <a16:creationId xmlns:a16="http://schemas.microsoft.com/office/drawing/2014/main" id="{8596C74F-0221-4E8A-956E-65A82E2B961A}"/>
              </a:ext>
            </a:extLst>
          </p:cNvPr>
          <p:cNvSpPr txBox="1"/>
          <p:nvPr/>
        </p:nvSpPr>
        <p:spPr>
          <a:xfrm>
            <a:off x="8546471" y="6545102"/>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7" name="Obdélník 16">
            <a:extLst>
              <a:ext uri="{FF2B5EF4-FFF2-40B4-BE49-F238E27FC236}">
                <a16:creationId xmlns:a16="http://schemas.microsoft.com/office/drawing/2014/main" id="{A68F3A4E-914F-4302-8185-D954BCC101FA}"/>
              </a:ext>
            </a:extLst>
          </p:cNvPr>
          <p:cNvSpPr/>
          <p:nvPr/>
        </p:nvSpPr>
        <p:spPr>
          <a:xfrm>
            <a:off x="90905" y="6541413"/>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graphicFrame>
        <p:nvGraphicFramePr>
          <p:cNvPr id="8" name="Tabulka 7">
            <a:extLst>
              <a:ext uri="{FF2B5EF4-FFF2-40B4-BE49-F238E27FC236}">
                <a16:creationId xmlns:a16="http://schemas.microsoft.com/office/drawing/2014/main" id="{71C8C12D-E8AB-4DB1-B6C5-E223304DEA27}"/>
              </a:ext>
            </a:extLst>
          </p:cNvPr>
          <p:cNvGraphicFramePr>
            <a:graphicFrameLocks noGrp="1"/>
          </p:cNvGraphicFramePr>
          <p:nvPr>
            <p:extLst>
              <p:ext uri="{D42A27DB-BD31-4B8C-83A1-F6EECF244321}">
                <p14:modId xmlns:p14="http://schemas.microsoft.com/office/powerpoint/2010/main" val="3947212259"/>
              </p:ext>
            </p:extLst>
          </p:nvPr>
        </p:nvGraphicFramePr>
        <p:xfrm>
          <a:off x="142572" y="796978"/>
          <a:ext cx="11906842" cy="5036080"/>
        </p:xfrm>
        <a:graphic>
          <a:graphicData uri="http://schemas.openxmlformats.org/drawingml/2006/table">
            <a:tbl>
              <a:tblPr/>
              <a:tblGrid>
                <a:gridCol w="1034549">
                  <a:extLst>
                    <a:ext uri="{9D8B030D-6E8A-4147-A177-3AD203B41FA5}">
                      <a16:colId xmlns:a16="http://schemas.microsoft.com/office/drawing/2014/main" val="1148265902"/>
                    </a:ext>
                  </a:extLst>
                </a:gridCol>
                <a:gridCol w="453269">
                  <a:extLst>
                    <a:ext uri="{9D8B030D-6E8A-4147-A177-3AD203B41FA5}">
                      <a16:colId xmlns:a16="http://schemas.microsoft.com/office/drawing/2014/main" val="3388869861"/>
                    </a:ext>
                  </a:extLst>
                </a:gridCol>
                <a:gridCol w="372108">
                  <a:extLst>
                    <a:ext uri="{9D8B030D-6E8A-4147-A177-3AD203B41FA5}">
                      <a16:colId xmlns:a16="http://schemas.microsoft.com/office/drawing/2014/main" val="4204192688"/>
                    </a:ext>
                  </a:extLst>
                </a:gridCol>
                <a:gridCol w="372108">
                  <a:extLst>
                    <a:ext uri="{9D8B030D-6E8A-4147-A177-3AD203B41FA5}">
                      <a16:colId xmlns:a16="http://schemas.microsoft.com/office/drawing/2014/main" val="2832739057"/>
                    </a:ext>
                  </a:extLst>
                </a:gridCol>
                <a:gridCol w="372108">
                  <a:extLst>
                    <a:ext uri="{9D8B030D-6E8A-4147-A177-3AD203B41FA5}">
                      <a16:colId xmlns:a16="http://schemas.microsoft.com/office/drawing/2014/main" val="2099542548"/>
                    </a:ext>
                  </a:extLst>
                </a:gridCol>
                <a:gridCol w="372108">
                  <a:extLst>
                    <a:ext uri="{9D8B030D-6E8A-4147-A177-3AD203B41FA5}">
                      <a16:colId xmlns:a16="http://schemas.microsoft.com/office/drawing/2014/main" val="478386334"/>
                    </a:ext>
                  </a:extLst>
                </a:gridCol>
                <a:gridCol w="372108">
                  <a:extLst>
                    <a:ext uri="{9D8B030D-6E8A-4147-A177-3AD203B41FA5}">
                      <a16:colId xmlns:a16="http://schemas.microsoft.com/office/drawing/2014/main" val="2917192428"/>
                    </a:ext>
                  </a:extLst>
                </a:gridCol>
                <a:gridCol w="372108">
                  <a:extLst>
                    <a:ext uri="{9D8B030D-6E8A-4147-A177-3AD203B41FA5}">
                      <a16:colId xmlns:a16="http://schemas.microsoft.com/office/drawing/2014/main" val="3396260297"/>
                    </a:ext>
                  </a:extLst>
                </a:gridCol>
                <a:gridCol w="372108">
                  <a:extLst>
                    <a:ext uri="{9D8B030D-6E8A-4147-A177-3AD203B41FA5}">
                      <a16:colId xmlns:a16="http://schemas.microsoft.com/office/drawing/2014/main" val="3029497676"/>
                    </a:ext>
                  </a:extLst>
                </a:gridCol>
                <a:gridCol w="372108">
                  <a:extLst>
                    <a:ext uri="{9D8B030D-6E8A-4147-A177-3AD203B41FA5}">
                      <a16:colId xmlns:a16="http://schemas.microsoft.com/office/drawing/2014/main" val="1800737635"/>
                    </a:ext>
                  </a:extLst>
                </a:gridCol>
                <a:gridCol w="372108">
                  <a:extLst>
                    <a:ext uri="{9D8B030D-6E8A-4147-A177-3AD203B41FA5}">
                      <a16:colId xmlns:a16="http://schemas.microsoft.com/office/drawing/2014/main" val="4196771034"/>
                    </a:ext>
                  </a:extLst>
                </a:gridCol>
                <a:gridCol w="372108">
                  <a:extLst>
                    <a:ext uri="{9D8B030D-6E8A-4147-A177-3AD203B41FA5}">
                      <a16:colId xmlns:a16="http://schemas.microsoft.com/office/drawing/2014/main" val="4058463005"/>
                    </a:ext>
                  </a:extLst>
                </a:gridCol>
                <a:gridCol w="372108">
                  <a:extLst>
                    <a:ext uri="{9D8B030D-6E8A-4147-A177-3AD203B41FA5}">
                      <a16:colId xmlns:a16="http://schemas.microsoft.com/office/drawing/2014/main" val="998449534"/>
                    </a:ext>
                  </a:extLst>
                </a:gridCol>
                <a:gridCol w="372108">
                  <a:extLst>
                    <a:ext uri="{9D8B030D-6E8A-4147-A177-3AD203B41FA5}">
                      <a16:colId xmlns:a16="http://schemas.microsoft.com/office/drawing/2014/main" val="1953591376"/>
                    </a:ext>
                  </a:extLst>
                </a:gridCol>
                <a:gridCol w="372108">
                  <a:extLst>
                    <a:ext uri="{9D8B030D-6E8A-4147-A177-3AD203B41FA5}">
                      <a16:colId xmlns:a16="http://schemas.microsoft.com/office/drawing/2014/main" val="561739286"/>
                    </a:ext>
                  </a:extLst>
                </a:gridCol>
                <a:gridCol w="372108">
                  <a:extLst>
                    <a:ext uri="{9D8B030D-6E8A-4147-A177-3AD203B41FA5}">
                      <a16:colId xmlns:a16="http://schemas.microsoft.com/office/drawing/2014/main" val="1999827090"/>
                    </a:ext>
                  </a:extLst>
                </a:gridCol>
                <a:gridCol w="372108">
                  <a:extLst>
                    <a:ext uri="{9D8B030D-6E8A-4147-A177-3AD203B41FA5}">
                      <a16:colId xmlns:a16="http://schemas.microsoft.com/office/drawing/2014/main" val="317431710"/>
                    </a:ext>
                  </a:extLst>
                </a:gridCol>
                <a:gridCol w="372108">
                  <a:extLst>
                    <a:ext uri="{9D8B030D-6E8A-4147-A177-3AD203B41FA5}">
                      <a16:colId xmlns:a16="http://schemas.microsoft.com/office/drawing/2014/main" val="3188243355"/>
                    </a:ext>
                  </a:extLst>
                </a:gridCol>
                <a:gridCol w="372108">
                  <a:extLst>
                    <a:ext uri="{9D8B030D-6E8A-4147-A177-3AD203B41FA5}">
                      <a16:colId xmlns:a16="http://schemas.microsoft.com/office/drawing/2014/main" val="265230270"/>
                    </a:ext>
                  </a:extLst>
                </a:gridCol>
                <a:gridCol w="372108">
                  <a:extLst>
                    <a:ext uri="{9D8B030D-6E8A-4147-A177-3AD203B41FA5}">
                      <a16:colId xmlns:a16="http://schemas.microsoft.com/office/drawing/2014/main" val="4108293249"/>
                    </a:ext>
                  </a:extLst>
                </a:gridCol>
                <a:gridCol w="372108">
                  <a:extLst>
                    <a:ext uri="{9D8B030D-6E8A-4147-A177-3AD203B41FA5}">
                      <a16:colId xmlns:a16="http://schemas.microsoft.com/office/drawing/2014/main" val="860845491"/>
                    </a:ext>
                  </a:extLst>
                </a:gridCol>
                <a:gridCol w="372108">
                  <a:extLst>
                    <a:ext uri="{9D8B030D-6E8A-4147-A177-3AD203B41FA5}">
                      <a16:colId xmlns:a16="http://schemas.microsoft.com/office/drawing/2014/main" val="1636350511"/>
                    </a:ext>
                  </a:extLst>
                </a:gridCol>
                <a:gridCol w="372108">
                  <a:extLst>
                    <a:ext uri="{9D8B030D-6E8A-4147-A177-3AD203B41FA5}">
                      <a16:colId xmlns:a16="http://schemas.microsoft.com/office/drawing/2014/main" val="3206475092"/>
                    </a:ext>
                  </a:extLst>
                </a:gridCol>
                <a:gridCol w="372108">
                  <a:extLst>
                    <a:ext uri="{9D8B030D-6E8A-4147-A177-3AD203B41FA5}">
                      <a16:colId xmlns:a16="http://schemas.microsoft.com/office/drawing/2014/main" val="1489053538"/>
                    </a:ext>
                  </a:extLst>
                </a:gridCol>
                <a:gridCol w="372108">
                  <a:extLst>
                    <a:ext uri="{9D8B030D-6E8A-4147-A177-3AD203B41FA5}">
                      <a16:colId xmlns:a16="http://schemas.microsoft.com/office/drawing/2014/main" val="1653614131"/>
                    </a:ext>
                  </a:extLst>
                </a:gridCol>
                <a:gridCol w="372108">
                  <a:extLst>
                    <a:ext uri="{9D8B030D-6E8A-4147-A177-3AD203B41FA5}">
                      <a16:colId xmlns:a16="http://schemas.microsoft.com/office/drawing/2014/main" val="2826892121"/>
                    </a:ext>
                  </a:extLst>
                </a:gridCol>
                <a:gridCol w="372108">
                  <a:extLst>
                    <a:ext uri="{9D8B030D-6E8A-4147-A177-3AD203B41FA5}">
                      <a16:colId xmlns:a16="http://schemas.microsoft.com/office/drawing/2014/main" val="3833110577"/>
                    </a:ext>
                  </a:extLst>
                </a:gridCol>
                <a:gridCol w="372108">
                  <a:extLst>
                    <a:ext uri="{9D8B030D-6E8A-4147-A177-3AD203B41FA5}">
                      <a16:colId xmlns:a16="http://schemas.microsoft.com/office/drawing/2014/main" val="3628501650"/>
                    </a:ext>
                  </a:extLst>
                </a:gridCol>
                <a:gridCol w="372108">
                  <a:extLst>
                    <a:ext uri="{9D8B030D-6E8A-4147-A177-3AD203B41FA5}">
                      <a16:colId xmlns:a16="http://schemas.microsoft.com/office/drawing/2014/main" val="2070181009"/>
                    </a:ext>
                  </a:extLst>
                </a:gridCol>
                <a:gridCol w="372108">
                  <a:extLst>
                    <a:ext uri="{9D8B030D-6E8A-4147-A177-3AD203B41FA5}">
                      <a16:colId xmlns:a16="http://schemas.microsoft.com/office/drawing/2014/main" val="1558727568"/>
                    </a:ext>
                  </a:extLst>
                </a:gridCol>
              </a:tblGrid>
              <a:tr h="354191">
                <a:tc>
                  <a:txBody>
                    <a:bodyPr/>
                    <a:lstStyle/>
                    <a:p>
                      <a:pPr algn="l" fontAlgn="b"/>
                      <a:endParaRPr lang="cs-CZ" sz="1100" b="0" i="0" u="none" strike="noStrike" dirty="0">
                        <a:solidFill>
                          <a:srgbClr val="000000"/>
                        </a:solidFill>
                        <a:effectLst/>
                        <a:latin typeface="Calibri" panose="020F0502020204030204" pitchFamily="34" charset="0"/>
                      </a:endParaRPr>
                    </a:p>
                  </a:txBody>
                  <a:tcPr marL="3600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fontAlgn="ctr"/>
                      <a:endParaRPr lang="cs-CZ" sz="1100" b="0" i="0" u="none" strike="noStrike" dirty="0">
                        <a:solidFill>
                          <a:srgbClr val="000000"/>
                        </a:solidFill>
                        <a:effectLst/>
                        <a:latin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1. 9. – 13. 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*14. 10. – 17. 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*18. 11. – 29. 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*30. 11. – 20. 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*21. 12. – 28.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*1. 3. – 11. 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4">
                  <a:txBody>
                    <a:bodyPr/>
                    <a:lstStyle/>
                    <a:p>
                      <a:pPr algn="ctr" fontAlgn="ctr"/>
                      <a:r>
                        <a:rPr lang="cs-CZ" sz="1400" b="1" i="0" u="none" strike="noStrike" dirty="0">
                          <a:solidFill>
                            <a:srgbClr val="000000"/>
                          </a:solidFill>
                          <a:effectLst/>
                          <a:latin typeface="Calibri" panose="020F0502020204030204" pitchFamily="34" charset="0"/>
                        </a:rPr>
                        <a:t>*12. 4. – 3. 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43929684"/>
                  </a:ext>
                </a:extLst>
              </a:tr>
              <a:tr h="599599">
                <a:tc>
                  <a:txBody>
                    <a:bodyPr/>
                    <a:lstStyle/>
                    <a:p>
                      <a:pPr algn="l" fontAlgn="b"/>
                      <a:r>
                        <a:rPr lang="cs-CZ" sz="1100" b="0" i="0" u="none" strike="noStrike" dirty="0">
                          <a:solidFill>
                            <a:srgbClr val="000000"/>
                          </a:solidFill>
                          <a:effectLst/>
                          <a:latin typeface="Calibri" panose="020F0502020204030204" pitchFamily="34" charset="0"/>
                        </a:rPr>
                        <a:t>Typ školského zařízení</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0" i="1" u="none" strike="noStrike" dirty="0">
                          <a:solidFill>
                            <a:srgbClr val="000000"/>
                          </a:solidFill>
                          <a:effectLst/>
                          <a:latin typeface="Calibri" panose="020F0502020204030204" pitchFamily="34" charset="0"/>
                        </a:rPr>
                        <a:t>Počet zařízení</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ohnisek na 100 zařízení</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0" u="none" strike="noStrike" dirty="0">
                          <a:solidFill>
                            <a:srgbClr val="000000"/>
                          </a:solidFill>
                          <a:effectLst/>
                          <a:latin typeface="Calibri" panose="020F0502020204030204" pitchFamily="34" charset="0"/>
                        </a:rPr>
                        <a:t>Počet </a:t>
                      </a:r>
                      <a:r>
                        <a:rPr lang="cs-CZ" sz="800" b="0" i="0" u="none" strike="noStrike" dirty="0" err="1">
                          <a:solidFill>
                            <a:srgbClr val="000000"/>
                          </a:solidFill>
                          <a:effectLst/>
                          <a:latin typeface="Calibri" panose="020F0502020204030204" pitchFamily="34" charset="0"/>
                        </a:rPr>
                        <a:t>pozit</a:t>
                      </a:r>
                      <a:r>
                        <a:rPr lang="cs-CZ" sz="800" b="0"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800" b="0" i="1" u="none" strike="noStrike" dirty="0">
                          <a:solidFill>
                            <a:srgbClr val="000000"/>
                          </a:solidFill>
                          <a:effectLst/>
                          <a:latin typeface="Calibri" panose="020F0502020204030204" pitchFamily="34" charset="0"/>
                        </a:rPr>
                        <a:t>Počet osob na ohnisko</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3710681"/>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3 215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206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384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200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7,1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6,5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19,7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3 177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701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330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86916820"/>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 základní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2 020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0"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190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120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656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94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126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17158992"/>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Mateřská + základní + střední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66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10,6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17,0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19962414"/>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Základní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1 994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0" u="none" strike="noStrike">
                          <a:solidFill>
                            <a:srgbClr val="000000"/>
                          </a:solidFill>
                          <a:effectLst/>
                          <a:latin typeface="Calibri" panose="020F0502020204030204" pitchFamily="34" charset="0"/>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11,0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1 270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251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386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14,1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1 207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264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589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11056856"/>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Základní + střední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49830543"/>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Střední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982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0" u="none" strike="noStrike">
                          <a:solidFill>
                            <a:srgbClr val="000000"/>
                          </a:solidFill>
                          <a:effectLst/>
                          <a:latin typeface="Calibri" panose="020F0502020204030204" pitchFamily="34" charset="0"/>
                        </a:rPr>
                        <a:t>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963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93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149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80454374"/>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Střední + Vyšší odborná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10,8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6,8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61185226"/>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Vyšší odborná škola</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15,8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99153661"/>
                  </a:ext>
                </a:extLst>
              </a:tr>
              <a:tr h="408229">
                <a:tc>
                  <a:txBody>
                    <a:bodyPr/>
                    <a:lstStyle/>
                    <a:p>
                      <a:pPr algn="l" fontAlgn="ctr">
                        <a:lnSpc>
                          <a:spcPts val="1000"/>
                        </a:lnSpc>
                      </a:pPr>
                      <a:r>
                        <a:rPr lang="cs-CZ" sz="1000" b="1" i="0" u="none" strike="noStrike" dirty="0">
                          <a:solidFill>
                            <a:srgbClr val="000000"/>
                          </a:solidFill>
                          <a:effectLst/>
                          <a:latin typeface="Calibri" panose="020F0502020204030204" pitchFamily="34" charset="0"/>
                        </a:rPr>
                        <a:t>Ostatní</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61,1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7,4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22,2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1"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0747978"/>
                  </a:ext>
                </a:extLst>
              </a:tr>
              <a:tr h="408229">
                <a:tc>
                  <a:txBody>
                    <a:bodyPr/>
                    <a:lstStyle/>
                    <a:p>
                      <a:pPr algn="l" fontAlgn="ctr">
                        <a:lnSpc>
                          <a:spcPts val="1000"/>
                        </a:lnSpc>
                      </a:pPr>
                      <a:r>
                        <a:rPr lang="cs-CZ" sz="1050" b="1" i="0" u="none" strike="noStrike" dirty="0">
                          <a:solidFill>
                            <a:srgbClr val="000000"/>
                          </a:solidFill>
                          <a:effectLst/>
                          <a:latin typeface="Calibri" panose="020F0502020204030204" pitchFamily="34" charset="0"/>
                        </a:rPr>
                        <a:t>CELKEM</a:t>
                      </a:r>
                    </a:p>
                  </a:txBody>
                  <a:tcPr marL="3600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100" b="1" i="1" u="none" strike="noStrike">
                          <a:solidFill>
                            <a:srgbClr val="000000"/>
                          </a:solidFill>
                          <a:effectLst/>
                          <a:latin typeface="Calibri" panose="020F0502020204030204" pitchFamily="34" charset="0"/>
                        </a:rPr>
                        <a:t>8 567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100" b="1" i="0" u="none" strike="noStrike">
                          <a:solidFill>
                            <a:srgbClr val="000000"/>
                          </a:solidFill>
                          <a:effectLst/>
                          <a:latin typeface="Calibri" panose="020F0502020204030204" pitchFamily="34" charset="0"/>
                        </a:rPr>
                        <a:t>565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6,6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2 731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857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a:solidFill>
                            <a:srgbClr val="000000"/>
                          </a:solidFill>
                          <a:effectLst/>
                          <a:latin typeface="Calibri" panose="020F0502020204030204" pitchFamily="34" charset="0"/>
                        </a:rPr>
                        <a:t>4,3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237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a:solidFill>
                            <a:srgbClr val="000000"/>
                          </a:solidFill>
                          <a:effectLst/>
                          <a:latin typeface="Calibri" panose="020F0502020204030204" pitchFamily="34" charset="0"/>
                        </a:rPr>
                        <a:t>6,4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942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1 108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12,9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5 280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1 065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1 219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1" u="none" strike="noStrike" dirty="0">
                          <a:solidFill>
                            <a:srgbClr val="000000"/>
                          </a:solidFill>
                          <a:effectLst/>
                          <a:latin typeface="Calibri" panose="020F0502020204030204" pitchFamily="34" charset="0"/>
                        </a:rPr>
                        <a:t>3,6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2656254"/>
                  </a:ext>
                </a:extLst>
              </a:tr>
            </a:tbl>
          </a:graphicData>
        </a:graphic>
      </p:graphicFrame>
      <p:grpSp>
        <p:nvGrpSpPr>
          <p:cNvPr id="11" name="Skupina 10">
            <a:extLst>
              <a:ext uri="{FF2B5EF4-FFF2-40B4-BE49-F238E27FC236}">
                <a16:creationId xmlns:a16="http://schemas.microsoft.com/office/drawing/2014/main" id="{DEDA3E0E-B20A-4EC5-BDC2-6863A93A662D}"/>
              </a:ext>
            </a:extLst>
          </p:cNvPr>
          <p:cNvGrpSpPr/>
          <p:nvPr/>
        </p:nvGrpSpPr>
        <p:grpSpPr>
          <a:xfrm>
            <a:off x="2402469" y="5885983"/>
            <a:ext cx="2143122" cy="173463"/>
            <a:chOff x="733425" y="6443990"/>
            <a:chExt cx="2143122" cy="173463"/>
          </a:xfrm>
        </p:grpSpPr>
        <p:sp>
          <p:nvSpPr>
            <p:cNvPr id="12" name="TextovéPole 11">
              <a:extLst>
                <a:ext uri="{FF2B5EF4-FFF2-40B4-BE49-F238E27FC236}">
                  <a16:creationId xmlns:a16="http://schemas.microsoft.com/office/drawing/2014/main" id="{64255409-BC06-4C47-890D-D0B1BA402A0B}"/>
                </a:ext>
              </a:extLst>
            </p:cNvPr>
            <p:cNvSpPr txBox="1"/>
            <p:nvPr/>
          </p:nvSpPr>
          <p:spPr>
            <a:xfrm>
              <a:off x="733425" y="6443990"/>
              <a:ext cx="2143122"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min %                                         max %</a:t>
              </a:r>
            </a:p>
          </p:txBody>
        </p:sp>
        <p:pic>
          <p:nvPicPr>
            <p:cNvPr id="13" name="Obrázek 12">
              <a:extLst>
                <a:ext uri="{FF2B5EF4-FFF2-40B4-BE49-F238E27FC236}">
                  <a16:creationId xmlns:a16="http://schemas.microsoft.com/office/drawing/2014/main" id="{2E529915-C577-49A0-8CB8-D6FF1D5866F0}"/>
                </a:ext>
              </a:extLst>
            </p:cNvPr>
            <p:cNvPicPr>
              <a:picLocks noChangeAspect="1"/>
            </p:cNvPicPr>
            <p:nvPr/>
          </p:nvPicPr>
          <p:blipFill>
            <a:blip r:embed="rId2"/>
            <a:stretch>
              <a:fillRect/>
            </a:stretch>
          </p:blipFill>
          <p:spPr>
            <a:xfrm>
              <a:off x="1176253" y="6445979"/>
              <a:ext cx="1209844" cy="171474"/>
            </a:xfrm>
            <a:prstGeom prst="rect">
              <a:avLst/>
            </a:prstGeom>
          </p:spPr>
        </p:pic>
      </p:grpSp>
      <p:sp>
        <p:nvSpPr>
          <p:cNvPr id="14" name="TextovéPole 13">
            <a:extLst>
              <a:ext uri="{FF2B5EF4-FFF2-40B4-BE49-F238E27FC236}">
                <a16:creationId xmlns:a16="http://schemas.microsoft.com/office/drawing/2014/main" id="{F1F81A17-84E5-4828-AFBC-781828C94FD8}"/>
              </a:ext>
            </a:extLst>
          </p:cNvPr>
          <p:cNvSpPr txBox="1"/>
          <p:nvPr/>
        </p:nvSpPr>
        <p:spPr>
          <a:xfrm>
            <a:off x="4549577" y="5833057"/>
            <a:ext cx="668952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Barevná škála vizualizuje rozsah hodnot v rámci sloupce</a:t>
            </a:r>
          </a:p>
        </p:txBody>
      </p:sp>
      <p:sp>
        <p:nvSpPr>
          <p:cNvPr id="15" name="Obdélník 14">
            <a:extLst>
              <a:ext uri="{FF2B5EF4-FFF2-40B4-BE49-F238E27FC236}">
                <a16:creationId xmlns:a16="http://schemas.microsoft.com/office/drawing/2014/main" id="{8095FFD6-5406-4CB1-B6D5-F6846055EF22}"/>
              </a:ext>
            </a:extLst>
          </p:cNvPr>
          <p:cNvSpPr/>
          <p:nvPr/>
        </p:nvSpPr>
        <p:spPr>
          <a:xfrm>
            <a:off x="204760" y="6070086"/>
            <a:ext cx="11740194" cy="553998"/>
          </a:xfrm>
          <a:prstGeom prst="rect">
            <a:avLst/>
          </a:prstGeom>
        </p:spPr>
        <p:txBody>
          <a:bodyPr wrap="square">
            <a:spAutoFit/>
          </a:bodyPr>
          <a:lstStyle/>
          <a:p>
            <a:r>
              <a:rPr lang="cs-CZ" sz="1000" b="1" i="1" dirty="0"/>
              <a:t>* od 14. 10. 2020 uzavření všech škol (mimo mateřských); od 18. 11. 2020návrat 1. a 2. tříd do škol, otevření speciálních škol a přípravných tříd; </a:t>
            </a:r>
            <a:r>
              <a:rPr lang="cs-CZ" sz="1000" i="1" dirty="0">
                <a:solidFill>
                  <a:srgbClr val="000000"/>
                </a:solidFill>
              </a:rPr>
              <a:t>od 25.11. Návrat studentů posledního ročníku SŠ a VOŠ, vybrané praktické výuky pro VŠ, SŠ, VOŠ; </a:t>
            </a:r>
            <a:r>
              <a:rPr lang="cs-CZ" sz="1000" b="1" i="1" dirty="0">
                <a:solidFill>
                  <a:srgbClr val="000000"/>
                </a:solidFill>
              </a:rPr>
              <a:t>od 30. 11. 2020 návrat zbytku ZŠ, 6. – 8. třídy v rotačním režimu; od 7.12. návrat zbytku ročníků středních škol v rotačním režimu</a:t>
            </a:r>
            <a:r>
              <a:rPr lang="cs-CZ" sz="1000" b="1" i="1" dirty="0"/>
              <a:t>; od 21. 12. 2020 do 3. 1. 2021 vánoční školní prázdniny; od 1. 3. přerušení veškeré prezenční výuky</a:t>
            </a:r>
            <a:r>
              <a:rPr lang="pl-PL" sz="1000" b="1" i="1" dirty="0"/>
              <a:t>; od 12. 4. obnovení prezenční výuky v nižších ročnících ZŠ, rotační režimy </a:t>
            </a:r>
            <a:endParaRPr lang="cs-CZ" sz="1000" b="1" i="1" dirty="0"/>
          </a:p>
        </p:txBody>
      </p:sp>
      <p:grpSp>
        <p:nvGrpSpPr>
          <p:cNvPr id="16" name="Skupina 15">
            <a:extLst>
              <a:ext uri="{FF2B5EF4-FFF2-40B4-BE49-F238E27FC236}">
                <a16:creationId xmlns:a16="http://schemas.microsoft.com/office/drawing/2014/main" id="{5F4F989D-403B-4463-B58A-0C336B7559CD}"/>
              </a:ext>
            </a:extLst>
          </p:cNvPr>
          <p:cNvGrpSpPr/>
          <p:nvPr/>
        </p:nvGrpSpPr>
        <p:grpSpPr>
          <a:xfrm>
            <a:off x="204760" y="5889549"/>
            <a:ext cx="2143122" cy="171474"/>
            <a:chOff x="2185672" y="6586960"/>
            <a:chExt cx="2143122" cy="171474"/>
          </a:xfrm>
        </p:grpSpPr>
        <p:sp>
          <p:nvSpPr>
            <p:cNvPr id="18" name="TextovéPole 17">
              <a:extLst>
                <a:ext uri="{FF2B5EF4-FFF2-40B4-BE49-F238E27FC236}">
                  <a16:creationId xmlns:a16="http://schemas.microsoft.com/office/drawing/2014/main" id="{9E701343-FBCF-40ED-9B7A-E04DC48DE142}"/>
                </a:ext>
              </a:extLst>
            </p:cNvPr>
            <p:cNvSpPr txBox="1"/>
            <p:nvPr/>
          </p:nvSpPr>
          <p:spPr>
            <a:xfrm>
              <a:off x="2185672" y="6586960"/>
              <a:ext cx="2143122" cy="153888"/>
            </a:xfrm>
            <a:prstGeom prst="rect">
              <a:avLst/>
            </a:prstGeom>
            <a:noFill/>
          </p:spPr>
          <p:txBody>
            <a:bodyPr wrap="square" lIns="0" tIns="0" rIns="0" bIns="0" rtlCol="0">
              <a:spAutoFit/>
            </a:bodyPr>
            <a:lstStyle/>
            <a:p>
              <a:pPr algn="ctr"/>
              <a:r>
                <a:rPr lang="cs-CZ" sz="1000" dirty="0"/>
                <a:t>min %                                    max %</a:t>
              </a:r>
            </a:p>
          </p:txBody>
        </p:sp>
        <p:pic>
          <p:nvPicPr>
            <p:cNvPr id="19" name="Obrázek 18">
              <a:extLst>
                <a:ext uri="{FF2B5EF4-FFF2-40B4-BE49-F238E27FC236}">
                  <a16:creationId xmlns:a16="http://schemas.microsoft.com/office/drawing/2014/main" id="{63E8C021-305A-4B1A-95D2-77DF9B58A3AD}"/>
                </a:ext>
              </a:extLst>
            </p:cNvPr>
            <p:cNvPicPr>
              <a:picLocks noChangeAspect="1"/>
            </p:cNvPicPr>
            <p:nvPr/>
          </p:nvPicPr>
          <p:blipFill>
            <a:blip r:embed="rId3"/>
            <a:stretch>
              <a:fillRect/>
            </a:stretch>
          </p:blipFill>
          <p:spPr>
            <a:xfrm>
              <a:off x="2653291" y="6586960"/>
              <a:ext cx="1190791" cy="171474"/>
            </a:xfrm>
            <a:prstGeom prst="rect">
              <a:avLst/>
            </a:prstGeom>
          </p:spPr>
        </p:pic>
      </p:grpSp>
    </p:spTree>
    <p:extLst>
      <p:ext uri="{BB962C8B-B14F-4D97-AF65-F5344CB8AC3E}">
        <p14:creationId xmlns:p14="http://schemas.microsoft.com/office/powerpoint/2010/main" val="1177949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6923935" cy="576000"/>
          </a:xfrm>
        </p:spPr>
        <p:txBody>
          <a:bodyPr/>
          <a:lstStyle/>
          <a:p>
            <a:r>
              <a:rPr lang="cs-CZ" dirty="0"/>
              <a:t>Školská zařízení jako ohniska COVID-19</a:t>
            </a:r>
            <a:endParaRPr lang="cs-CZ" sz="2000" dirty="0"/>
          </a:p>
        </p:txBody>
      </p:sp>
      <p:sp>
        <p:nvSpPr>
          <p:cNvPr id="10" name="TextovéPole 9">
            <a:extLst>
              <a:ext uri="{FF2B5EF4-FFF2-40B4-BE49-F238E27FC236}">
                <a16:creationId xmlns:a16="http://schemas.microsoft.com/office/drawing/2014/main" id="{8596C74F-0221-4E8A-956E-65A82E2B961A}"/>
              </a:ext>
            </a:extLst>
          </p:cNvPr>
          <p:cNvSpPr txBox="1"/>
          <p:nvPr/>
        </p:nvSpPr>
        <p:spPr>
          <a:xfrm>
            <a:off x="8546471" y="6535577"/>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7" name="Obdélník 16">
            <a:extLst>
              <a:ext uri="{FF2B5EF4-FFF2-40B4-BE49-F238E27FC236}">
                <a16:creationId xmlns:a16="http://schemas.microsoft.com/office/drawing/2014/main" id="{A68F3A4E-914F-4302-8185-D954BCC101FA}"/>
              </a:ext>
            </a:extLst>
          </p:cNvPr>
          <p:cNvSpPr/>
          <p:nvPr/>
        </p:nvSpPr>
        <p:spPr>
          <a:xfrm>
            <a:off x="90905" y="6531888"/>
            <a:ext cx="7794665" cy="307777"/>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Upozornění: mezi pozitivními osobami jsou započteni jak pracovníci tak žáci a studenti.</a:t>
            </a:r>
          </a:p>
        </p:txBody>
      </p:sp>
      <p:graphicFrame>
        <p:nvGraphicFramePr>
          <p:cNvPr id="8" name="Tabulka 7">
            <a:extLst>
              <a:ext uri="{FF2B5EF4-FFF2-40B4-BE49-F238E27FC236}">
                <a16:creationId xmlns:a16="http://schemas.microsoft.com/office/drawing/2014/main" id="{71C8C12D-E8AB-4DB1-B6C5-E223304DEA27}"/>
              </a:ext>
            </a:extLst>
          </p:cNvPr>
          <p:cNvGraphicFramePr>
            <a:graphicFrameLocks noGrp="1"/>
          </p:cNvGraphicFramePr>
          <p:nvPr>
            <p:extLst>
              <p:ext uri="{D42A27DB-BD31-4B8C-83A1-F6EECF244321}">
                <p14:modId xmlns:p14="http://schemas.microsoft.com/office/powerpoint/2010/main" val="190346865"/>
              </p:ext>
            </p:extLst>
          </p:nvPr>
        </p:nvGraphicFramePr>
        <p:xfrm>
          <a:off x="108691" y="703442"/>
          <a:ext cx="7377958" cy="5101933"/>
        </p:xfrm>
        <a:graphic>
          <a:graphicData uri="http://schemas.openxmlformats.org/drawingml/2006/table">
            <a:tbl>
              <a:tblPr/>
              <a:tblGrid>
                <a:gridCol w="1118208">
                  <a:extLst>
                    <a:ext uri="{9D8B030D-6E8A-4147-A177-3AD203B41FA5}">
                      <a16:colId xmlns:a16="http://schemas.microsoft.com/office/drawing/2014/main" val="1148265902"/>
                    </a:ext>
                  </a:extLst>
                </a:gridCol>
                <a:gridCol w="447125">
                  <a:extLst>
                    <a:ext uri="{9D8B030D-6E8A-4147-A177-3AD203B41FA5}">
                      <a16:colId xmlns:a16="http://schemas.microsoft.com/office/drawing/2014/main" val="4204192688"/>
                    </a:ext>
                  </a:extLst>
                </a:gridCol>
                <a:gridCol w="447125">
                  <a:extLst>
                    <a:ext uri="{9D8B030D-6E8A-4147-A177-3AD203B41FA5}">
                      <a16:colId xmlns:a16="http://schemas.microsoft.com/office/drawing/2014/main" val="2099542548"/>
                    </a:ext>
                  </a:extLst>
                </a:gridCol>
                <a:gridCol w="447125">
                  <a:extLst>
                    <a:ext uri="{9D8B030D-6E8A-4147-A177-3AD203B41FA5}">
                      <a16:colId xmlns:a16="http://schemas.microsoft.com/office/drawing/2014/main" val="2917192428"/>
                    </a:ext>
                  </a:extLst>
                </a:gridCol>
                <a:gridCol w="447125">
                  <a:extLst>
                    <a:ext uri="{9D8B030D-6E8A-4147-A177-3AD203B41FA5}">
                      <a16:colId xmlns:a16="http://schemas.microsoft.com/office/drawing/2014/main" val="3029497676"/>
                    </a:ext>
                  </a:extLst>
                </a:gridCol>
                <a:gridCol w="447125">
                  <a:extLst>
                    <a:ext uri="{9D8B030D-6E8A-4147-A177-3AD203B41FA5}">
                      <a16:colId xmlns:a16="http://schemas.microsoft.com/office/drawing/2014/main" val="4196771034"/>
                    </a:ext>
                  </a:extLst>
                </a:gridCol>
                <a:gridCol w="447125">
                  <a:extLst>
                    <a:ext uri="{9D8B030D-6E8A-4147-A177-3AD203B41FA5}">
                      <a16:colId xmlns:a16="http://schemas.microsoft.com/office/drawing/2014/main" val="998449534"/>
                    </a:ext>
                  </a:extLst>
                </a:gridCol>
                <a:gridCol w="447125">
                  <a:extLst>
                    <a:ext uri="{9D8B030D-6E8A-4147-A177-3AD203B41FA5}">
                      <a16:colId xmlns:a16="http://schemas.microsoft.com/office/drawing/2014/main" val="127618143"/>
                    </a:ext>
                  </a:extLst>
                </a:gridCol>
                <a:gridCol w="447125">
                  <a:extLst>
                    <a:ext uri="{9D8B030D-6E8A-4147-A177-3AD203B41FA5}">
                      <a16:colId xmlns:a16="http://schemas.microsoft.com/office/drawing/2014/main" val="2066530231"/>
                    </a:ext>
                  </a:extLst>
                </a:gridCol>
                <a:gridCol w="447125">
                  <a:extLst>
                    <a:ext uri="{9D8B030D-6E8A-4147-A177-3AD203B41FA5}">
                      <a16:colId xmlns:a16="http://schemas.microsoft.com/office/drawing/2014/main" val="2282778220"/>
                    </a:ext>
                  </a:extLst>
                </a:gridCol>
                <a:gridCol w="447125">
                  <a:extLst>
                    <a:ext uri="{9D8B030D-6E8A-4147-A177-3AD203B41FA5}">
                      <a16:colId xmlns:a16="http://schemas.microsoft.com/office/drawing/2014/main" val="3302096046"/>
                    </a:ext>
                  </a:extLst>
                </a:gridCol>
                <a:gridCol w="447125">
                  <a:extLst>
                    <a:ext uri="{9D8B030D-6E8A-4147-A177-3AD203B41FA5}">
                      <a16:colId xmlns:a16="http://schemas.microsoft.com/office/drawing/2014/main" val="2170602027"/>
                    </a:ext>
                  </a:extLst>
                </a:gridCol>
                <a:gridCol w="447125">
                  <a:extLst>
                    <a:ext uri="{9D8B030D-6E8A-4147-A177-3AD203B41FA5}">
                      <a16:colId xmlns:a16="http://schemas.microsoft.com/office/drawing/2014/main" val="4195716851"/>
                    </a:ext>
                  </a:extLst>
                </a:gridCol>
                <a:gridCol w="447125">
                  <a:extLst>
                    <a:ext uri="{9D8B030D-6E8A-4147-A177-3AD203B41FA5}">
                      <a16:colId xmlns:a16="http://schemas.microsoft.com/office/drawing/2014/main" val="249688529"/>
                    </a:ext>
                  </a:extLst>
                </a:gridCol>
                <a:gridCol w="447125">
                  <a:extLst>
                    <a:ext uri="{9D8B030D-6E8A-4147-A177-3AD203B41FA5}">
                      <a16:colId xmlns:a16="http://schemas.microsoft.com/office/drawing/2014/main" val="4244806638"/>
                    </a:ext>
                  </a:extLst>
                </a:gridCol>
              </a:tblGrid>
              <a:tr h="575690">
                <a:tc>
                  <a:txBody>
                    <a:bodyPr/>
                    <a:lstStyle/>
                    <a:p>
                      <a:pPr algn="l" fontAlgn="b"/>
                      <a:endParaRPr lang="cs-CZ" sz="1200" b="0" i="0" u="none" strike="noStrike" dirty="0">
                        <a:solidFill>
                          <a:srgbClr val="000000"/>
                        </a:solidFill>
                        <a:effectLst/>
                        <a:latin typeface="Calibri" panose="020F0502020204030204" pitchFamily="34" charset="0"/>
                      </a:endParaRPr>
                    </a:p>
                  </a:txBody>
                  <a:tcPr marL="3600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1.9. – 13.10.</a:t>
                      </a:r>
                    </a:p>
                    <a:p>
                      <a:pPr algn="ctr" fontAlgn="ctr"/>
                      <a:r>
                        <a:rPr lang="cs-CZ" sz="1200" b="1" i="0" u="none" strike="noStrike" dirty="0">
                          <a:solidFill>
                            <a:srgbClr val="000000"/>
                          </a:solidFill>
                          <a:effectLst/>
                          <a:latin typeface="Calibri" panose="020F0502020204030204" pitchFamily="34" charset="0"/>
                        </a:rPr>
                        <a:t>(43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14.10. – 17.11.</a:t>
                      </a:r>
                    </a:p>
                    <a:p>
                      <a:pPr algn="ctr" fontAlgn="ctr"/>
                      <a:r>
                        <a:rPr lang="cs-CZ" sz="1200" b="1" i="0" u="none" strike="noStrike" dirty="0">
                          <a:solidFill>
                            <a:srgbClr val="000000"/>
                          </a:solidFill>
                          <a:effectLst/>
                          <a:latin typeface="Calibri" panose="020F0502020204030204" pitchFamily="34" charset="0"/>
                        </a:rPr>
                        <a:t>*(35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18.11. – 29.11.</a:t>
                      </a:r>
                    </a:p>
                    <a:p>
                      <a:pPr algn="ctr" fontAlgn="ctr"/>
                      <a:r>
                        <a:rPr lang="cs-CZ" sz="1200" b="1" i="0" u="none" strike="noStrike" dirty="0">
                          <a:solidFill>
                            <a:srgbClr val="000000"/>
                          </a:solidFill>
                          <a:effectLst/>
                          <a:latin typeface="Calibri" panose="020F0502020204030204" pitchFamily="34" charset="0"/>
                        </a:rPr>
                        <a:t>*(12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30.11. – 20.12.</a:t>
                      </a:r>
                    </a:p>
                    <a:p>
                      <a:pPr algn="ctr" fontAlgn="ctr"/>
                      <a:r>
                        <a:rPr lang="cs-CZ" sz="1200" b="1" i="0" u="none" strike="noStrike" dirty="0">
                          <a:solidFill>
                            <a:srgbClr val="000000"/>
                          </a:solidFill>
                          <a:effectLst/>
                          <a:latin typeface="Calibri" panose="020F0502020204030204" pitchFamily="34" charset="0"/>
                        </a:rPr>
                        <a:t>*(21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21.12. – 28.2.</a:t>
                      </a:r>
                    </a:p>
                    <a:p>
                      <a:pPr algn="ctr" fontAlgn="ctr"/>
                      <a:r>
                        <a:rPr lang="cs-CZ" sz="1200" b="1" i="0" u="none" strike="noStrike" dirty="0">
                          <a:solidFill>
                            <a:srgbClr val="000000"/>
                          </a:solidFill>
                          <a:effectLst/>
                          <a:latin typeface="Calibri" panose="020F0502020204030204" pitchFamily="34" charset="0"/>
                        </a:rPr>
                        <a:t>*(70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1.3. – 11.4.</a:t>
                      </a:r>
                    </a:p>
                    <a:p>
                      <a:pPr algn="ctr" fontAlgn="ctr"/>
                      <a:r>
                        <a:rPr lang="cs-CZ" sz="1200" b="1" i="0" u="none" strike="noStrike" dirty="0">
                          <a:solidFill>
                            <a:srgbClr val="000000"/>
                          </a:solidFill>
                          <a:effectLst/>
                          <a:latin typeface="Calibri" panose="020F0502020204030204" pitchFamily="34" charset="0"/>
                        </a:rPr>
                        <a:t>*(42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r>
                        <a:rPr lang="cs-CZ" sz="1200" b="1" i="0" u="none" strike="noStrike" dirty="0">
                          <a:solidFill>
                            <a:srgbClr val="000000"/>
                          </a:solidFill>
                          <a:effectLst/>
                          <a:latin typeface="Calibri" panose="020F0502020204030204" pitchFamily="34" charset="0"/>
                        </a:rPr>
                        <a:t>12.4. – 3.7.</a:t>
                      </a:r>
                    </a:p>
                    <a:p>
                      <a:pPr algn="ctr" fontAlgn="ctr"/>
                      <a:r>
                        <a:rPr lang="cs-CZ" sz="1200" b="1" i="0" u="none" strike="noStrike" dirty="0">
                          <a:solidFill>
                            <a:srgbClr val="000000"/>
                          </a:solidFill>
                          <a:effectLst/>
                          <a:latin typeface="Calibri" panose="020F0502020204030204" pitchFamily="34" charset="0"/>
                        </a:rPr>
                        <a:t>*(83 dní)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43929684"/>
                  </a:ext>
                </a:extLst>
              </a:tr>
              <a:tr h="475013">
                <a:tc>
                  <a:txBody>
                    <a:bodyPr/>
                    <a:lstStyle/>
                    <a:p>
                      <a:pPr algn="l" fontAlgn="b"/>
                      <a:r>
                        <a:rPr lang="cs-CZ" sz="1200" b="1" i="0" u="none" strike="noStrike" dirty="0">
                          <a:solidFill>
                            <a:srgbClr val="000000"/>
                          </a:solidFill>
                          <a:effectLst/>
                          <a:latin typeface="Calibri" panose="020F0502020204030204" pitchFamily="34" charset="0"/>
                        </a:rPr>
                        <a:t>Typ školského zařízení</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0" i="1" u="none" strike="noStrike" dirty="0">
                          <a:solidFill>
                            <a:srgbClr val="000000"/>
                          </a:solidFill>
                          <a:effectLst/>
                          <a:latin typeface="Calibri" panose="020F0502020204030204" pitchFamily="34" charset="0"/>
                        </a:rPr>
                        <a:t>Počet ohnisek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000" b="1" i="0" u="none" strike="noStrike" dirty="0">
                          <a:solidFill>
                            <a:srgbClr val="000000"/>
                          </a:solidFill>
                          <a:effectLst/>
                          <a:latin typeface="Calibri" panose="020F0502020204030204" pitchFamily="34" charset="0"/>
                        </a:rPr>
                        <a:t>Počet </a:t>
                      </a:r>
                      <a:r>
                        <a:rPr lang="cs-CZ" sz="1000" b="1" i="0" u="none" strike="noStrike" dirty="0" err="1">
                          <a:solidFill>
                            <a:srgbClr val="000000"/>
                          </a:solidFill>
                          <a:effectLst/>
                          <a:latin typeface="Calibri" panose="020F0502020204030204" pitchFamily="34" charset="0"/>
                        </a:rPr>
                        <a:t>pozit</a:t>
                      </a:r>
                      <a:r>
                        <a:rPr lang="cs-CZ" sz="1000" b="1" i="0" u="none" strike="noStrike" dirty="0">
                          <a:solidFill>
                            <a:srgbClr val="000000"/>
                          </a:solidFill>
                          <a:effectLst/>
                          <a:latin typeface="Calibri" panose="020F0502020204030204" pitchFamily="34" charset="0"/>
                        </a:rPr>
                        <a:t>. osob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3710681"/>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Mateřská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206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384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200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65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425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632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3177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701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330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86916820"/>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Mateřská + základní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190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120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656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94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126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17158992"/>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Mateřská + základní + střední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19962414"/>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Základní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1270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251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68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386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1207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264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589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11056856"/>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Základní + střední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49830543"/>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Střední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963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77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93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149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80454374"/>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Střední + Vyšší odborná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61185226"/>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Vyšší odborná škola</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1"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99153661"/>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Ostatní</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81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0747978"/>
                  </a:ext>
                </a:extLst>
              </a:tr>
              <a:tr h="405123">
                <a:tc>
                  <a:txBody>
                    <a:bodyPr/>
                    <a:lstStyle/>
                    <a:p>
                      <a:pPr algn="l" fontAlgn="ctr">
                        <a:lnSpc>
                          <a:spcPts val="1000"/>
                        </a:lnSpc>
                      </a:pPr>
                      <a:r>
                        <a:rPr lang="cs-CZ" sz="1100" b="1" i="0" u="none" strike="noStrike" dirty="0">
                          <a:solidFill>
                            <a:srgbClr val="000000"/>
                          </a:solidFill>
                          <a:effectLst/>
                          <a:latin typeface="Calibri" panose="020F0502020204030204" pitchFamily="34" charset="0"/>
                        </a:rPr>
                        <a:t>CELKEM</a:t>
                      </a:r>
                    </a:p>
                  </a:txBody>
                  <a:tcPr marL="36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565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2731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857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237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942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1108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5280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271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1065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1" u="none" strike="noStrike">
                          <a:solidFill>
                            <a:srgbClr val="000000"/>
                          </a:solidFill>
                          <a:effectLst/>
                          <a:latin typeface="Calibri" panose="020F0502020204030204" pitchFamily="34" charset="0"/>
                        </a:rPr>
                        <a:t>341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dirty="0">
                          <a:solidFill>
                            <a:srgbClr val="000000"/>
                          </a:solidFill>
                          <a:effectLst/>
                          <a:latin typeface="Calibri" panose="020F0502020204030204" pitchFamily="34" charset="0"/>
                        </a:rPr>
                        <a:t>1219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2656254"/>
                  </a:ext>
                </a:extLst>
              </a:tr>
            </a:tbl>
          </a:graphicData>
        </a:graphic>
      </p:graphicFrame>
      <p:graphicFrame>
        <p:nvGraphicFramePr>
          <p:cNvPr id="21" name="Graf 20">
            <a:extLst>
              <a:ext uri="{FF2B5EF4-FFF2-40B4-BE49-F238E27FC236}">
                <a16:creationId xmlns:a16="http://schemas.microsoft.com/office/drawing/2014/main" id="{13CED486-063B-4535-8478-FE9123B46702}"/>
              </a:ext>
            </a:extLst>
          </p:cNvPr>
          <p:cNvGraphicFramePr/>
          <p:nvPr>
            <p:extLst>
              <p:ext uri="{D42A27DB-BD31-4B8C-83A1-F6EECF244321}">
                <p14:modId xmlns:p14="http://schemas.microsoft.com/office/powerpoint/2010/main" val="76985834"/>
              </p:ext>
            </p:extLst>
          </p:nvPr>
        </p:nvGraphicFramePr>
        <p:xfrm>
          <a:off x="7553331" y="1213832"/>
          <a:ext cx="4540681" cy="5110767"/>
        </p:xfrm>
        <a:graphic>
          <a:graphicData uri="http://schemas.openxmlformats.org/drawingml/2006/chart">
            <c:chart xmlns:c="http://schemas.openxmlformats.org/drawingml/2006/chart" xmlns:r="http://schemas.openxmlformats.org/officeDocument/2006/relationships" r:id="rId2"/>
          </a:graphicData>
        </a:graphic>
      </p:graphicFrame>
      <p:sp>
        <p:nvSpPr>
          <p:cNvPr id="22" name="Obdélník 21">
            <a:extLst>
              <a:ext uri="{FF2B5EF4-FFF2-40B4-BE49-F238E27FC236}">
                <a16:creationId xmlns:a16="http://schemas.microsoft.com/office/drawing/2014/main" id="{C5461DB9-C9EA-4C13-97BC-688CBBC72183}"/>
              </a:ext>
            </a:extLst>
          </p:cNvPr>
          <p:cNvSpPr/>
          <p:nvPr/>
        </p:nvSpPr>
        <p:spPr>
          <a:xfrm>
            <a:off x="8120908" y="690612"/>
            <a:ext cx="3876676" cy="523220"/>
          </a:xfrm>
          <a:prstGeom prst="rect">
            <a:avLst/>
          </a:prstGeom>
        </p:spPr>
        <p:txBody>
          <a:bodyPr wrap="square">
            <a:spAutoFit/>
          </a:bodyPr>
          <a:lstStyle/>
          <a:p>
            <a:pPr lvl="0" algn="ctr" fontAlgn="ctr">
              <a:defRPr/>
            </a:pPr>
            <a:r>
              <a:rPr kumimoji="0" lang="cs-CZ"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průměrný počet pozitivních </a:t>
            </a:r>
            <a:r>
              <a:rPr lang="cs-CZ" sz="1400" b="1" dirty="0">
                <a:solidFill>
                  <a:srgbClr val="000000"/>
                </a:solidFill>
                <a:latin typeface="Calibri" panose="020F0502020204030204" pitchFamily="34" charset="0"/>
              </a:rPr>
              <a:t>osob za 7 dní v </a:t>
            </a:r>
            <a:r>
              <a:rPr kumimoji="0" lang="cs-CZ"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daném typu ohnisek v daném období</a:t>
            </a:r>
          </a:p>
        </p:txBody>
      </p:sp>
      <p:sp>
        <p:nvSpPr>
          <p:cNvPr id="11" name="Obdélník 10">
            <a:extLst>
              <a:ext uri="{FF2B5EF4-FFF2-40B4-BE49-F238E27FC236}">
                <a16:creationId xmlns:a16="http://schemas.microsoft.com/office/drawing/2014/main" id="{E75D147D-5FD4-4869-8452-7AB75BADDC9A}"/>
              </a:ext>
            </a:extLst>
          </p:cNvPr>
          <p:cNvSpPr/>
          <p:nvPr/>
        </p:nvSpPr>
        <p:spPr>
          <a:xfrm>
            <a:off x="42015" y="5823272"/>
            <a:ext cx="7692285" cy="646331"/>
          </a:xfrm>
          <a:prstGeom prst="rect">
            <a:avLst/>
          </a:prstGeom>
        </p:spPr>
        <p:txBody>
          <a:bodyPr wrap="square">
            <a:spAutoFit/>
          </a:bodyPr>
          <a:lstStyle/>
          <a:p>
            <a:r>
              <a:rPr lang="cs-CZ" sz="900" b="1" i="1" dirty="0"/>
              <a:t>* od 14. 10. 2020 uzavření všech škol (mimo mateřských); od 18. 11. 2020návrat 1. a 2. tříd do škol, otevření speciálních škol a přípravných tříd; </a:t>
            </a:r>
            <a:r>
              <a:rPr lang="cs-CZ" sz="900" i="1" dirty="0">
                <a:solidFill>
                  <a:srgbClr val="000000"/>
                </a:solidFill>
              </a:rPr>
              <a:t>od 25.11. Návrat studentů posledního ročníku SŠ a VOŠ, vybrané praktické výuky pro VŠ, SŠ, VOŠ; </a:t>
            </a:r>
            <a:r>
              <a:rPr lang="cs-CZ" sz="900" b="1" i="1" dirty="0">
                <a:solidFill>
                  <a:srgbClr val="000000"/>
                </a:solidFill>
              </a:rPr>
              <a:t>od 30. 11. 2020 návrat zbytku ZŠ, 6. – 8. třídy v rotačním režimu; od 7.12. návrat zbytku ročníků středních škol v rotačním režimu</a:t>
            </a:r>
            <a:r>
              <a:rPr lang="cs-CZ" sz="900" b="1" i="1" dirty="0"/>
              <a:t>; od 21. 12. 2020 do 3. 1. 2021 vánoční školní prázdniny; od 1. 3. přerušení veškeré prezenční výuky; </a:t>
            </a:r>
            <a:r>
              <a:rPr lang="pl-PL" sz="900" b="1" i="1" dirty="0"/>
              <a:t>od 12. 4. obnovení prezenční výuky</a:t>
            </a:r>
            <a:r>
              <a:rPr lang="cs-CZ" sz="900" b="1" i="1" dirty="0"/>
              <a:t> v nižších ročnících ZŠ, rotační režimy </a:t>
            </a:r>
          </a:p>
        </p:txBody>
      </p:sp>
    </p:spTree>
    <p:extLst>
      <p:ext uri="{BB962C8B-B14F-4D97-AF65-F5344CB8AC3E}">
        <p14:creationId xmlns:p14="http://schemas.microsoft.com/office/powerpoint/2010/main" val="1636726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ulka 4">
            <a:extLst>
              <a:ext uri="{FF2B5EF4-FFF2-40B4-BE49-F238E27FC236}">
                <a16:creationId xmlns:a16="http://schemas.microsoft.com/office/drawing/2014/main" id="{ADB110BF-7609-4955-8101-C7F7C0DAC6B0}"/>
              </a:ext>
            </a:extLst>
          </p:cNvPr>
          <p:cNvGraphicFramePr>
            <a:graphicFrameLocks noGrp="1"/>
          </p:cNvGraphicFramePr>
          <p:nvPr>
            <p:extLst>
              <p:ext uri="{D42A27DB-BD31-4B8C-83A1-F6EECF244321}">
                <p14:modId xmlns:p14="http://schemas.microsoft.com/office/powerpoint/2010/main" val="1168933127"/>
              </p:ext>
            </p:extLst>
          </p:nvPr>
        </p:nvGraphicFramePr>
        <p:xfrm>
          <a:off x="10191749" y="2086768"/>
          <a:ext cx="1339223" cy="3690010"/>
        </p:xfrm>
        <a:graphic>
          <a:graphicData uri="http://schemas.openxmlformats.org/drawingml/2006/table">
            <a:tbl>
              <a:tblPr/>
              <a:tblGrid>
                <a:gridCol w="1339223">
                  <a:extLst>
                    <a:ext uri="{9D8B030D-6E8A-4147-A177-3AD203B41FA5}">
                      <a16:colId xmlns:a16="http://schemas.microsoft.com/office/drawing/2014/main" val="1275379623"/>
                    </a:ext>
                  </a:extLst>
                </a:gridCol>
              </a:tblGrid>
              <a:tr h="369001">
                <a:tc>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97375"/>
                    </a:solidFill>
                  </a:tcPr>
                </a:tc>
                <a:extLst>
                  <a:ext uri="{0D108BD9-81ED-4DB2-BD59-A6C34878D82A}">
                    <a16:rowId xmlns:a16="http://schemas.microsoft.com/office/drawing/2014/main" val="653615271"/>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BCFD2"/>
                    </a:solidFill>
                  </a:tcPr>
                </a:tc>
                <a:extLst>
                  <a:ext uri="{0D108BD9-81ED-4DB2-BD59-A6C34878D82A}">
                    <a16:rowId xmlns:a16="http://schemas.microsoft.com/office/drawing/2014/main" val="3053071327"/>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3707829514"/>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98486"/>
                    </a:solidFill>
                  </a:tcPr>
                </a:tc>
                <a:extLst>
                  <a:ext uri="{0D108BD9-81ED-4DB2-BD59-A6C34878D82A}">
                    <a16:rowId xmlns:a16="http://schemas.microsoft.com/office/drawing/2014/main" val="3971149524"/>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AAEB1"/>
                    </a:solidFill>
                  </a:tcPr>
                </a:tc>
                <a:extLst>
                  <a:ext uri="{0D108BD9-81ED-4DB2-BD59-A6C34878D82A}">
                    <a16:rowId xmlns:a16="http://schemas.microsoft.com/office/drawing/2014/main" val="1163913202"/>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AADAF"/>
                    </a:solidFill>
                  </a:tcPr>
                </a:tc>
                <a:extLst>
                  <a:ext uri="{0D108BD9-81ED-4DB2-BD59-A6C34878D82A}">
                    <a16:rowId xmlns:a16="http://schemas.microsoft.com/office/drawing/2014/main" val="4135755528"/>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BBFC2"/>
                    </a:solidFill>
                  </a:tcPr>
                </a:tc>
                <a:extLst>
                  <a:ext uri="{0D108BD9-81ED-4DB2-BD59-A6C34878D82A}">
                    <a16:rowId xmlns:a16="http://schemas.microsoft.com/office/drawing/2014/main" val="1073021946"/>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BBBBE"/>
                    </a:solidFill>
                  </a:tcPr>
                </a:tc>
                <a:extLst>
                  <a:ext uri="{0D108BD9-81ED-4DB2-BD59-A6C34878D82A}">
                    <a16:rowId xmlns:a16="http://schemas.microsoft.com/office/drawing/2014/main" val="3978621265"/>
                  </a:ext>
                </a:extLst>
              </a:tr>
              <a:tr h="369001">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1214279393"/>
                  </a:ext>
                </a:extLst>
              </a:tr>
              <a:tr h="369001">
                <a:tc>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FA9B9E"/>
                    </a:solidFill>
                  </a:tcPr>
                </a:tc>
                <a:extLst>
                  <a:ext uri="{0D108BD9-81ED-4DB2-BD59-A6C34878D82A}">
                    <a16:rowId xmlns:a16="http://schemas.microsoft.com/office/drawing/2014/main" val="1725570682"/>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7651307" cy="576000"/>
          </a:xfrm>
        </p:spPr>
        <p:txBody>
          <a:bodyPr/>
          <a:lstStyle/>
          <a:p>
            <a:r>
              <a:rPr lang="cs-CZ" dirty="0"/>
              <a:t>Školská zařízení se zaznamenanými ohnisky ze strany KHS</a:t>
            </a:r>
          </a:p>
        </p:txBody>
      </p:sp>
      <p:sp>
        <p:nvSpPr>
          <p:cNvPr id="13" name="TextovéPole 12">
            <a:extLst>
              <a:ext uri="{FF2B5EF4-FFF2-40B4-BE49-F238E27FC236}">
                <a16:creationId xmlns:a16="http://schemas.microsoft.com/office/drawing/2014/main" id="{718A33BA-9E34-432F-B324-1B1C0D17CF23}"/>
              </a:ext>
            </a:extLst>
          </p:cNvPr>
          <p:cNvSpPr txBox="1"/>
          <p:nvPr/>
        </p:nvSpPr>
        <p:spPr>
          <a:xfrm>
            <a:off x="4512618" y="6583916"/>
            <a:ext cx="3547541" cy="246221"/>
          </a:xfrm>
          <a:prstGeom prst="rect">
            <a:avLst/>
          </a:prstGeom>
          <a:noFill/>
        </p:spPr>
        <p:txBody>
          <a:bodyPr wrap="square" rtlCol="0">
            <a:spAutoFit/>
          </a:bodyPr>
          <a:lstStyle/>
          <a:p>
            <a:pPr algn="ctr"/>
            <a:r>
              <a:rPr lang="cs-CZ" sz="1000" dirty="0"/>
              <a:t>Zdroj: </a:t>
            </a:r>
            <a:r>
              <a:rPr lang="cs-CZ" sz="1000" dirty="0" err="1"/>
              <a:t>Covid</a:t>
            </a:r>
            <a:r>
              <a:rPr lang="cs-CZ" sz="1000" dirty="0"/>
              <a:t> </a:t>
            </a:r>
            <a:r>
              <a:rPr lang="cs-CZ" sz="1000" dirty="0" err="1"/>
              <a:t>Forms</a:t>
            </a:r>
            <a:r>
              <a:rPr lang="cs-CZ" sz="1000" dirty="0"/>
              <a:t> – Události, </a:t>
            </a:r>
            <a:r>
              <a:rPr lang="cs-CZ" sz="1000" b="1" dirty="0">
                <a:solidFill>
                  <a:srgbClr val="C00000"/>
                </a:solidFill>
              </a:rPr>
              <a:t>stav k 3. 7. 2021</a:t>
            </a:r>
          </a:p>
        </p:txBody>
      </p:sp>
      <p:graphicFrame>
        <p:nvGraphicFramePr>
          <p:cNvPr id="4" name="Tabulka 3">
            <a:extLst>
              <a:ext uri="{FF2B5EF4-FFF2-40B4-BE49-F238E27FC236}">
                <a16:creationId xmlns:a16="http://schemas.microsoft.com/office/drawing/2014/main" id="{D5EFF049-09B6-4B10-AA66-8BEE523CFAB7}"/>
              </a:ext>
            </a:extLst>
          </p:cNvPr>
          <p:cNvGraphicFramePr>
            <a:graphicFrameLocks noGrp="1"/>
          </p:cNvGraphicFramePr>
          <p:nvPr>
            <p:extLst>
              <p:ext uri="{D42A27DB-BD31-4B8C-83A1-F6EECF244321}">
                <p14:modId xmlns:p14="http://schemas.microsoft.com/office/powerpoint/2010/main" val="4015411079"/>
              </p:ext>
            </p:extLst>
          </p:nvPr>
        </p:nvGraphicFramePr>
        <p:xfrm>
          <a:off x="661026" y="1355894"/>
          <a:ext cx="10869947" cy="4420884"/>
        </p:xfrm>
        <a:graphic>
          <a:graphicData uri="http://schemas.openxmlformats.org/drawingml/2006/table">
            <a:tbl>
              <a:tblPr/>
              <a:tblGrid>
                <a:gridCol w="2888315">
                  <a:extLst>
                    <a:ext uri="{9D8B030D-6E8A-4147-A177-3AD203B41FA5}">
                      <a16:colId xmlns:a16="http://schemas.microsoft.com/office/drawing/2014/main" val="2599872795"/>
                    </a:ext>
                  </a:extLst>
                </a:gridCol>
                <a:gridCol w="1330272">
                  <a:extLst>
                    <a:ext uri="{9D8B030D-6E8A-4147-A177-3AD203B41FA5}">
                      <a16:colId xmlns:a16="http://schemas.microsoft.com/office/drawing/2014/main" val="3049717735"/>
                    </a:ext>
                  </a:extLst>
                </a:gridCol>
                <a:gridCol w="1330272">
                  <a:extLst>
                    <a:ext uri="{9D8B030D-6E8A-4147-A177-3AD203B41FA5}">
                      <a16:colId xmlns:a16="http://schemas.microsoft.com/office/drawing/2014/main" val="6431068"/>
                    </a:ext>
                  </a:extLst>
                </a:gridCol>
                <a:gridCol w="1330272">
                  <a:extLst>
                    <a:ext uri="{9D8B030D-6E8A-4147-A177-3AD203B41FA5}">
                      <a16:colId xmlns:a16="http://schemas.microsoft.com/office/drawing/2014/main" val="2811313652"/>
                    </a:ext>
                  </a:extLst>
                </a:gridCol>
                <a:gridCol w="1330272">
                  <a:extLst>
                    <a:ext uri="{9D8B030D-6E8A-4147-A177-3AD203B41FA5}">
                      <a16:colId xmlns:a16="http://schemas.microsoft.com/office/drawing/2014/main" val="248261970"/>
                    </a:ext>
                  </a:extLst>
                </a:gridCol>
                <a:gridCol w="1330272">
                  <a:extLst>
                    <a:ext uri="{9D8B030D-6E8A-4147-A177-3AD203B41FA5}">
                      <a16:colId xmlns:a16="http://schemas.microsoft.com/office/drawing/2014/main" val="3807870373"/>
                    </a:ext>
                  </a:extLst>
                </a:gridCol>
                <a:gridCol w="1330272">
                  <a:extLst>
                    <a:ext uri="{9D8B030D-6E8A-4147-A177-3AD203B41FA5}">
                      <a16:colId xmlns:a16="http://schemas.microsoft.com/office/drawing/2014/main" val="4111232725"/>
                    </a:ext>
                  </a:extLst>
                </a:gridCol>
              </a:tblGrid>
              <a:tr h="368407">
                <a:tc>
                  <a:txBody>
                    <a:bodyPr/>
                    <a:lstStyle/>
                    <a:p>
                      <a:pPr algn="ctr" fontAlgn="ctr"/>
                      <a:endParaRPr lang="cs-CZ" sz="1400" b="1" i="0" u="none" strike="noStrike" dirty="0">
                        <a:solidFill>
                          <a:srgbClr val="000000"/>
                        </a:solidFill>
                        <a:effectLst/>
                        <a:latin typeface="Calibri" panose="020F0502020204030204" pitchFamily="34" charset="0"/>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0" i="1" u="none" strike="noStrike" dirty="0">
                          <a:solidFill>
                            <a:srgbClr val="000000"/>
                          </a:solidFill>
                          <a:effectLst/>
                          <a:latin typeface="Calibri" panose="020F0502020204030204" pitchFamily="34" charset="0"/>
                        </a:rPr>
                        <a:t>Počet zařízení podle MŠMT*</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cs-CZ" sz="1400" b="1" i="0" u="none" strike="noStrike" dirty="0">
                          <a:solidFill>
                            <a:srgbClr val="000000"/>
                          </a:solidFill>
                          <a:effectLst/>
                          <a:latin typeface="Calibri" panose="020F0502020204030204" pitchFamily="34" charset="0"/>
                        </a:rPr>
                        <a:t>S jedním ohniskem</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fontAlgn="ctr"/>
                      <a:r>
                        <a:rPr lang="cs-CZ" sz="1400" b="1" i="0" u="none" strike="noStrike" dirty="0">
                          <a:solidFill>
                            <a:srgbClr val="000000"/>
                          </a:solidFill>
                          <a:effectLst/>
                          <a:latin typeface="Calibri" panose="020F0502020204030204" pitchFamily="34" charset="0"/>
                        </a:rPr>
                        <a:t>S více ohnisky</a:t>
                      </a:r>
                    </a:p>
                  </a:txBody>
                  <a:tcPr marL="36000" marR="3600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algn="ctr" fontAlgn="ctr"/>
                      <a:endParaRPr lang="cs-CZ"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cs-CZ"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cs-CZ" sz="1400" b="1" i="0" u="none" strike="noStrike" dirty="0">
                          <a:solidFill>
                            <a:srgbClr val="000000"/>
                          </a:solidFill>
                          <a:effectLst/>
                          <a:latin typeface="Calibri" panose="020F0502020204030204" pitchFamily="34" charset="0"/>
                        </a:rPr>
                        <a:t>S nákazou celkem</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7450341"/>
                  </a:ext>
                </a:extLst>
              </a:tr>
              <a:tr h="36840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1" i="0" u="none" strike="noStrike" dirty="0">
                          <a:solidFill>
                            <a:srgbClr val="000000"/>
                          </a:solidFill>
                          <a:effectLst/>
                          <a:latin typeface="Calibri" panose="020F0502020204030204" pitchFamily="34" charset="0"/>
                        </a:rPr>
                        <a:t>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cs-CZ" sz="1200" b="0" i="1"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cs-CZ"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rPr>
                        <a:t>2 ohniska</a:t>
                      </a:r>
                    </a:p>
                  </a:txBody>
                  <a:tcPr marL="36000" marR="3600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400" b="0" i="0" u="none" strike="noStrike" dirty="0">
                          <a:solidFill>
                            <a:srgbClr val="000000"/>
                          </a:solidFill>
                          <a:effectLst/>
                          <a:latin typeface="Calibri" panose="020F0502020204030204" pitchFamily="34" charset="0"/>
                        </a:rPr>
                        <a:t>3 ohniska</a:t>
                      </a:r>
                    </a:p>
                  </a:txBody>
                  <a:tcPr marL="36000" marR="3600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400" b="0" i="0" u="none" strike="noStrike" dirty="0">
                          <a:solidFill>
                            <a:srgbClr val="000000"/>
                          </a:solidFill>
                          <a:effectLst/>
                          <a:latin typeface="Calibri" panose="020F0502020204030204" pitchFamily="34" charset="0"/>
                        </a:rPr>
                        <a:t>4 ohniska</a:t>
                      </a:r>
                    </a:p>
                  </a:txBody>
                  <a:tcPr marL="36000" marR="3600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algn="ctr" fontAlgn="ctr"/>
                      <a:endParaRPr lang="cs-CZ"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056628"/>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Mateřská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dirty="0">
                          <a:solidFill>
                            <a:srgbClr val="000000"/>
                          </a:solidFill>
                          <a:effectLst/>
                          <a:latin typeface="Calibri" panose="020F0502020204030204" pitchFamily="34" charset="0"/>
                        </a:rPr>
                        <a:t>3 215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1 065 (33,1 %)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45 (1,4 %)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6 (0,2 %)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1 116 (34,7 %)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7432692"/>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Mateřská + základní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2 108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258 (12,2 %)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23 (1,1 %)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3 (0,1 %)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 (0,1 %)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286 (13,6 %)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0067371"/>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Mateřská + základní + střední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17 (34,7 %)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rPr>
                        <a:t>1 (2,0 %)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18 (36,7 %)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838064380"/>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Základní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2 520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758 (30,1 %)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rPr>
                        <a:t>43 (1,7 %)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11 (0,4 %)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 (0,0 %)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813 (32,3 %)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031423538"/>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Základní + střední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15 (20,8 %)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15 (20,8 %)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829062046"/>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Střední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1 014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227 (22,4 %)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11 (1,1 %)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 (0,1 %)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239 (23,6 %)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1436676"/>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Střední + Vyšší odborná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130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23 (17,7 %)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 (1,5 %)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25 (19,2 %)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29953572"/>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Vyšší odborná škola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7 (17,9 %)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1" i="0" u="none" strike="noStrike" dirty="0">
                          <a:solidFill>
                            <a:srgbClr val="000000"/>
                          </a:solidFill>
                          <a:effectLst/>
                          <a:latin typeface="Calibri" panose="020F0502020204030204" pitchFamily="34" charset="0"/>
                        </a:rPr>
                        <a:t>7 (17,9 %)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847876"/>
                  </a:ext>
                </a:extLst>
              </a:tr>
              <a:tr h="368407">
                <a:tc>
                  <a:txBody>
                    <a:bodyPr/>
                    <a:lstStyle/>
                    <a:p>
                      <a:pPr algn="l" fontAlgn="ctr">
                        <a:lnSpc>
                          <a:spcPts val="1000"/>
                        </a:lnSpc>
                      </a:pPr>
                      <a:r>
                        <a:rPr lang="cs-CZ" sz="1400" b="1" i="0" u="none" strike="noStrike" dirty="0">
                          <a:solidFill>
                            <a:srgbClr val="000000"/>
                          </a:solidFill>
                          <a:effectLst/>
                          <a:latin typeface="Calibri" panose="020F0502020204030204" pitchFamily="34" charset="0"/>
                        </a:rPr>
                        <a:t>Ostatní</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1" u="none" strike="noStrike">
                          <a:solidFill>
                            <a:srgbClr val="000000"/>
                          </a:solidFill>
                          <a:effectLst/>
                          <a:latin typeface="Calibri" panose="020F0502020204030204" pitchFamily="34" charset="0"/>
                        </a:rPr>
                        <a:t>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16 (2,9 %)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dirty="0">
                          <a:solidFill>
                            <a:srgbClr val="000000"/>
                          </a:solidFill>
                          <a:effectLst/>
                          <a:latin typeface="Calibri" panose="020F0502020204030204" pitchFamily="34" charset="0"/>
                        </a:rPr>
                        <a:t>16 (2,9 %)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5406907"/>
                  </a:ext>
                </a:extLst>
              </a:tr>
              <a:tr h="368407">
                <a:tc>
                  <a:txBody>
                    <a:bodyPr/>
                    <a:lstStyle/>
                    <a:p>
                      <a:pPr algn="l" fontAlgn="ctr"/>
                      <a:r>
                        <a:rPr lang="cs-CZ" sz="1400" b="1" i="0" u="none" strike="noStrike" dirty="0">
                          <a:solidFill>
                            <a:srgbClr val="000000"/>
                          </a:solidFill>
                          <a:effectLst/>
                          <a:latin typeface="Calibri" panose="020F0502020204030204" pitchFamily="34" charset="0"/>
                        </a:rPr>
                        <a:t>CELKEM</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1" u="none" strike="noStrike">
                          <a:solidFill>
                            <a:srgbClr val="000000"/>
                          </a:solidFill>
                          <a:effectLst/>
                          <a:latin typeface="Calibri" panose="020F0502020204030204" pitchFamily="34" charset="0"/>
                        </a:rPr>
                        <a:t>9 720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2 386 (24,5 %)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125 (1,3 %)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21 (0,2 %)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3 (0,0 %)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dirty="0">
                          <a:solidFill>
                            <a:srgbClr val="000000"/>
                          </a:solidFill>
                          <a:effectLst/>
                          <a:latin typeface="Calibri" panose="020F0502020204030204" pitchFamily="34" charset="0"/>
                        </a:rPr>
                        <a:t>2 535 (26,1 %)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811852"/>
                  </a:ext>
                </a:extLst>
              </a:tr>
            </a:tbl>
          </a:graphicData>
        </a:graphic>
      </p:graphicFrame>
      <p:sp>
        <p:nvSpPr>
          <p:cNvPr id="15" name="TextovéPole 14">
            <a:extLst>
              <a:ext uri="{FF2B5EF4-FFF2-40B4-BE49-F238E27FC236}">
                <a16:creationId xmlns:a16="http://schemas.microsoft.com/office/drawing/2014/main" id="{2F40CCD3-2534-4B34-B55A-068C7356F5EE}"/>
              </a:ext>
            </a:extLst>
          </p:cNvPr>
          <p:cNvSpPr txBox="1"/>
          <p:nvPr/>
        </p:nvSpPr>
        <p:spPr>
          <a:xfrm>
            <a:off x="661026" y="5873546"/>
            <a:ext cx="8303746" cy="261610"/>
          </a:xfrm>
          <a:prstGeom prst="rect">
            <a:avLst/>
          </a:prstGeom>
          <a:noFill/>
        </p:spPr>
        <p:txBody>
          <a:bodyPr wrap="square" rtlCol="0">
            <a:spAutoFit/>
          </a:bodyPr>
          <a:lstStyle/>
          <a:p>
            <a:pPr lvl="0">
              <a:defRPr/>
            </a:pPr>
            <a:r>
              <a:rPr lang="cs-CZ" sz="1100" dirty="0">
                <a:solidFill>
                  <a:srgbClr val="000000"/>
                </a:solidFill>
              </a:rPr>
              <a:t>* MŠMT, Rejstřík škol a školských zařízení - celá ČR, https://data.msmt.cz/dataset/rejstrik-skol-a-skolskych-zarizeni-cela-cr </a:t>
            </a:r>
            <a:endParaRPr kumimoji="0" lang="cs-CZ" sz="1100"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0" name="Obdélník 9">
            <a:extLst>
              <a:ext uri="{FF2B5EF4-FFF2-40B4-BE49-F238E27FC236}">
                <a16:creationId xmlns:a16="http://schemas.microsoft.com/office/drawing/2014/main" id="{99F54960-2503-4955-B58B-4E9FADFC0763}"/>
              </a:ext>
            </a:extLst>
          </p:cNvPr>
          <p:cNvSpPr/>
          <p:nvPr/>
        </p:nvSpPr>
        <p:spPr>
          <a:xfrm>
            <a:off x="624847" y="889794"/>
            <a:ext cx="7143749" cy="369332"/>
          </a:xfrm>
          <a:prstGeom prst="rect">
            <a:avLst/>
          </a:prstGeom>
        </p:spPr>
        <p:txBody>
          <a:bodyPr wrap="square">
            <a:spAutoFit/>
          </a:bodyPr>
          <a:lstStyle/>
          <a:p>
            <a:pPr fontAlgn="ctr"/>
            <a:r>
              <a:rPr lang="cs-CZ" b="1" dirty="0"/>
              <a:t>Celkový přehled za období 03/2020 – 07/2021 k 3. 7.</a:t>
            </a:r>
          </a:p>
        </p:txBody>
      </p:sp>
    </p:spTree>
    <p:extLst>
      <p:ext uri="{BB962C8B-B14F-4D97-AF65-F5344CB8AC3E}">
        <p14:creationId xmlns:p14="http://schemas.microsoft.com/office/powerpoint/2010/main" val="3956336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967A564D-817A-482D-8BCC-FCE2C62830D3}"/>
              </a:ext>
            </a:extLst>
          </p:cNvPr>
          <p:cNvSpPr>
            <a:spLocks noGrp="1"/>
          </p:cNvSpPr>
          <p:nvPr>
            <p:ph type="ctrTitle"/>
          </p:nvPr>
        </p:nvSpPr>
        <p:spPr>
          <a:xfrm>
            <a:off x="0" y="2229167"/>
            <a:ext cx="12192000" cy="1189622"/>
          </a:xfrm>
        </p:spPr>
        <p:txBody>
          <a:bodyPr/>
          <a:lstStyle/>
          <a:p>
            <a:r>
              <a:rPr lang="cs-CZ" dirty="0"/>
              <a:t>Nákaza COVID-19 u pedagogů a pracovníků ve školství – individuální záznamy</a:t>
            </a:r>
          </a:p>
        </p:txBody>
      </p:sp>
      <p:sp>
        <p:nvSpPr>
          <p:cNvPr id="5" name="Podnadpis 4">
            <a:extLst>
              <a:ext uri="{FF2B5EF4-FFF2-40B4-BE49-F238E27FC236}">
                <a16:creationId xmlns:a16="http://schemas.microsoft.com/office/drawing/2014/main" id="{ECB71022-B988-48D8-A571-213CB90D2BB5}"/>
              </a:ext>
            </a:extLst>
          </p:cNvPr>
          <p:cNvSpPr>
            <a:spLocks noGrp="1"/>
          </p:cNvSpPr>
          <p:nvPr>
            <p:ph type="subTitle" idx="1"/>
          </p:nvPr>
        </p:nvSpPr>
        <p:spPr>
          <a:xfrm>
            <a:off x="1202436" y="3983074"/>
            <a:ext cx="9787128" cy="1564690"/>
          </a:xfrm>
        </p:spPr>
        <p:txBody>
          <a:bodyPr>
            <a:normAutofit/>
          </a:bodyPr>
          <a:lstStyle/>
          <a:p>
            <a:r>
              <a:rPr lang="cs-CZ" sz="3400" b="1" dirty="0">
                <a:solidFill>
                  <a:schemeClr val="tx1"/>
                </a:solidFill>
              </a:rPr>
              <a:t>Výskyt nákazy COVID-19 u pedagogů </a:t>
            </a:r>
          </a:p>
          <a:p>
            <a:r>
              <a:rPr lang="cs-CZ" sz="3400" b="1" dirty="0">
                <a:solidFill>
                  <a:schemeClr val="tx1"/>
                </a:solidFill>
              </a:rPr>
              <a:t>a pracovníků škol</a:t>
            </a:r>
          </a:p>
        </p:txBody>
      </p:sp>
    </p:spTree>
    <p:extLst>
      <p:ext uri="{BB962C8B-B14F-4D97-AF65-F5344CB8AC3E}">
        <p14:creationId xmlns:p14="http://schemas.microsoft.com/office/powerpoint/2010/main" val="77524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7719673" cy="576000"/>
          </a:xfrm>
        </p:spPr>
        <p:txBody>
          <a:bodyPr/>
          <a:lstStyle/>
          <a:p>
            <a:r>
              <a:rPr lang="cs-CZ" dirty="0"/>
              <a:t>Úvod – zdroje dat a koncepce analýz </a:t>
            </a:r>
          </a:p>
        </p:txBody>
      </p:sp>
      <p:pic>
        <p:nvPicPr>
          <p:cNvPr id="12" name="Obrázek 11"/>
          <p:cNvPicPr>
            <a:picLocks noChangeAspect="1"/>
          </p:cNvPicPr>
          <p:nvPr/>
        </p:nvPicPr>
        <p:blipFill rotWithShape="1">
          <a:blip r:embed="rId2"/>
          <a:srcRect l="29757"/>
          <a:stretch/>
        </p:blipFill>
        <p:spPr>
          <a:xfrm>
            <a:off x="1762433" y="4150796"/>
            <a:ext cx="2770419" cy="2283052"/>
          </a:xfrm>
          <a:prstGeom prst="rect">
            <a:avLst/>
          </a:prstGeom>
        </p:spPr>
      </p:pic>
      <p:pic>
        <p:nvPicPr>
          <p:cNvPr id="13" name="Obrázek 12"/>
          <p:cNvPicPr>
            <a:picLocks noChangeAspect="1"/>
          </p:cNvPicPr>
          <p:nvPr/>
        </p:nvPicPr>
        <p:blipFill>
          <a:blip r:embed="rId3"/>
          <a:stretch>
            <a:fillRect/>
          </a:stretch>
        </p:blipFill>
        <p:spPr>
          <a:xfrm>
            <a:off x="1486201" y="896112"/>
            <a:ext cx="3168556" cy="2484490"/>
          </a:xfrm>
          <a:prstGeom prst="rect">
            <a:avLst/>
          </a:prstGeom>
        </p:spPr>
      </p:pic>
      <p:sp>
        <p:nvSpPr>
          <p:cNvPr id="14" name="Šipka nahoru, doprava i doleva 13"/>
          <p:cNvSpPr/>
          <p:nvPr/>
        </p:nvSpPr>
        <p:spPr>
          <a:xfrm rot="16200000">
            <a:off x="-2074261" y="3478063"/>
            <a:ext cx="6194017" cy="467360"/>
          </a:xfrm>
          <a:prstGeom prst="leftRightUp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5" name="Nadpis 5">
            <a:extLst>
              <a:ext uri="{FF2B5EF4-FFF2-40B4-BE49-F238E27FC236}">
                <a16:creationId xmlns:a16="http://schemas.microsoft.com/office/drawing/2014/main" id="{8181A883-E687-47DC-A882-8FB561F92926}"/>
              </a:ext>
            </a:extLst>
          </p:cNvPr>
          <p:cNvSpPr txBox="1">
            <a:spLocks/>
          </p:cNvSpPr>
          <p:nvPr/>
        </p:nvSpPr>
        <p:spPr>
          <a:xfrm rot="16200000">
            <a:off x="-2606131" y="3332358"/>
            <a:ext cx="5971034" cy="7587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cs-CZ" sz="1800" b="1" i="0" u="none" strike="noStrike" kern="1200" cap="none" spc="0" normalizeH="0" baseline="0" noProof="0" dirty="0">
                <a:ln>
                  <a:noFill/>
                </a:ln>
                <a:solidFill>
                  <a:srgbClr val="2E5982"/>
                </a:solidFill>
                <a:effectLst/>
                <a:uLnTx/>
                <a:uFillTx/>
                <a:latin typeface="Roboto" pitchFamily="2" charset="0"/>
                <a:ea typeface="Roboto" pitchFamily="2" charset="0"/>
                <a:cs typeface="+mj-cs"/>
              </a:rPr>
              <a:t>COVID-19: Online dispečink intenzivní péče</a:t>
            </a:r>
            <a:br>
              <a:rPr kumimoji="0" lang="cs-CZ" sz="1800" b="1" i="0" u="none" strike="noStrike" kern="1200" cap="none" spc="0" normalizeH="0" baseline="0" noProof="0" dirty="0">
                <a:ln>
                  <a:noFill/>
                </a:ln>
                <a:solidFill>
                  <a:srgbClr val="2E5982"/>
                </a:solidFill>
                <a:effectLst/>
                <a:uLnTx/>
                <a:uFillTx/>
                <a:latin typeface="Roboto" pitchFamily="2" charset="0"/>
                <a:ea typeface="Roboto" pitchFamily="2" charset="0"/>
                <a:cs typeface="+mj-cs"/>
              </a:rPr>
            </a:br>
            <a:r>
              <a:rPr kumimoji="0" lang="cs-CZ" sz="1800" b="0" i="0" u="none" strike="noStrike" kern="1200" cap="none" spc="0" normalizeH="0" baseline="0" noProof="0" dirty="0" err="1">
                <a:ln>
                  <a:noFill/>
                </a:ln>
                <a:solidFill>
                  <a:srgbClr val="2E5982"/>
                </a:solidFill>
                <a:effectLst/>
                <a:uLnTx/>
                <a:uFillTx/>
                <a:latin typeface="Roboto" pitchFamily="2" charset="0"/>
                <a:ea typeface="Roboto" pitchFamily="2" charset="0"/>
                <a:cs typeface="+mj-cs"/>
              </a:rPr>
              <a:t>Reportovací</a:t>
            </a:r>
            <a:r>
              <a:rPr kumimoji="0" lang="cs-CZ" sz="1800" b="0" i="0" u="none" strike="noStrike" kern="1200" cap="none" spc="0" normalizeH="0" baseline="0" noProof="0" dirty="0">
                <a:ln>
                  <a:noFill/>
                </a:ln>
                <a:solidFill>
                  <a:srgbClr val="2E5982"/>
                </a:solidFill>
                <a:effectLst/>
                <a:uLnTx/>
                <a:uFillTx/>
                <a:latin typeface="Roboto" pitchFamily="2" charset="0"/>
                <a:ea typeface="Roboto" pitchFamily="2" charset="0"/>
                <a:cs typeface="+mj-cs"/>
              </a:rPr>
              <a:t> systém pro nemocnice a regiony ČR</a:t>
            </a:r>
          </a:p>
        </p:txBody>
      </p:sp>
      <p:sp>
        <p:nvSpPr>
          <p:cNvPr id="16" name="Nadpis 5">
            <a:extLst>
              <a:ext uri="{FF2B5EF4-FFF2-40B4-BE49-F238E27FC236}">
                <a16:creationId xmlns:a16="http://schemas.microsoft.com/office/drawing/2014/main" id="{8181A883-E687-47DC-A882-8FB561F92926}"/>
              </a:ext>
            </a:extLst>
          </p:cNvPr>
          <p:cNvSpPr txBox="1">
            <a:spLocks/>
          </p:cNvSpPr>
          <p:nvPr/>
        </p:nvSpPr>
        <p:spPr>
          <a:xfrm rot="19492727">
            <a:off x="4215712" y="1258975"/>
            <a:ext cx="2681764" cy="758771"/>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cs-CZ" sz="1800" b="1" i="0" u="none" strike="noStrike" kern="1200" cap="none" spc="0" normalizeH="0" baseline="0" noProof="0" dirty="0">
                <a:ln>
                  <a:noFill/>
                </a:ln>
                <a:solidFill>
                  <a:srgbClr val="FFFFFF"/>
                </a:solidFill>
                <a:effectLst/>
                <a:uLnTx/>
                <a:uFillTx/>
                <a:latin typeface="Roboto" pitchFamily="2" charset="0"/>
                <a:ea typeface="Roboto" pitchFamily="2" charset="0"/>
                <a:cs typeface="+mj-cs"/>
              </a:rPr>
              <a:t>Epidemická šetření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cs-CZ" sz="1800" b="1" i="0" u="none" strike="noStrike" kern="1200" cap="none" spc="0" normalizeH="0" baseline="0" noProof="0" dirty="0">
                <a:ln>
                  <a:noFill/>
                </a:ln>
                <a:solidFill>
                  <a:srgbClr val="FFFFFF"/>
                </a:solidFill>
                <a:effectLst/>
                <a:uLnTx/>
                <a:uFillTx/>
                <a:latin typeface="Roboto" pitchFamily="2" charset="0"/>
                <a:ea typeface="Roboto" pitchFamily="2" charset="0"/>
                <a:cs typeface="+mj-cs"/>
              </a:rPr>
              <a:t>a záznamy o ohniscích </a:t>
            </a:r>
            <a:endParaRPr kumimoji="0" lang="cs-CZ" sz="1800" b="0" i="0" u="none" strike="noStrike" kern="1200" cap="none" spc="0" normalizeH="0" baseline="0" noProof="0" dirty="0">
              <a:ln>
                <a:noFill/>
              </a:ln>
              <a:solidFill>
                <a:srgbClr val="FFFFFF"/>
              </a:solidFill>
              <a:effectLst/>
              <a:uLnTx/>
              <a:uFillTx/>
              <a:latin typeface="Roboto" pitchFamily="2" charset="0"/>
              <a:ea typeface="Roboto" pitchFamily="2" charset="0"/>
              <a:cs typeface="+mj-cs"/>
            </a:endParaRPr>
          </a:p>
        </p:txBody>
      </p:sp>
      <p:sp>
        <p:nvSpPr>
          <p:cNvPr id="22" name="Nadpis 5">
            <a:extLst>
              <a:ext uri="{FF2B5EF4-FFF2-40B4-BE49-F238E27FC236}">
                <a16:creationId xmlns:a16="http://schemas.microsoft.com/office/drawing/2014/main" id="{8181A883-E687-47DC-A882-8FB561F92926}"/>
              </a:ext>
            </a:extLst>
          </p:cNvPr>
          <p:cNvSpPr txBox="1">
            <a:spLocks/>
          </p:cNvSpPr>
          <p:nvPr/>
        </p:nvSpPr>
        <p:spPr>
          <a:xfrm rot="19477356">
            <a:off x="4103084" y="4232334"/>
            <a:ext cx="2681764" cy="758771"/>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cs-CZ" sz="1800" b="1" i="0" u="none" strike="noStrike" kern="1200" cap="none" spc="0" normalizeH="0" baseline="0" noProof="0" dirty="0">
                <a:ln>
                  <a:noFill/>
                </a:ln>
                <a:solidFill>
                  <a:srgbClr val="FFFFFF"/>
                </a:solidFill>
                <a:effectLst/>
                <a:uLnTx/>
                <a:uFillTx/>
                <a:latin typeface="Roboto" pitchFamily="2" charset="0"/>
                <a:ea typeface="Roboto" pitchFamily="2" charset="0"/>
                <a:cs typeface="+mj-cs"/>
              </a:rPr>
              <a:t>Centrální systém ISIN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cs-CZ" sz="1800" b="1" i="0" u="none" strike="noStrike" kern="1200" cap="none" spc="0" normalizeH="0" baseline="0" noProof="0" dirty="0">
                <a:ln>
                  <a:noFill/>
                </a:ln>
                <a:solidFill>
                  <a:srgbClr val="FFFFFF"/>
                </a:solidFill>
                <a:effectLst/>
                <a:uLnTx/>
                <a:uFillTx/>
                <a:latin typeface="Roboto" pitchFamily="2" charset="0"/>
                <a:ea typeface="Roboto" pitchFamily="2" charset="0"/>
                <a:cs typeface="+mj-cs"/>
              </a:rPr>
              <a:t>a jeho komponenty </a:t>
            </a:r>
            <a:endParaRPr kumimoji="0" lang="cs-CZ" sz="1800" b="0" i="0" u="none" strike="noStrike" kern="1200" cap="none" spc="0" normalizeH="0" baseline="0" noProof="0" dirty="0">
              <a:ln>
                <a:noFill/>
              </a:ln>
              <a:solidFill>
                <a:srgbClr val="FFFFFF"/>
              </a:solidFill>
              <a:effectLst/>
              <a:uLnTx/>
              <a:uFillTx/>
              <a:latin typeface="Roboto" pitchFamily="2" charset="0"/>
              <a:ea typeface="Roboto" pitchFamily="2" charset="0"/>
              <a:cs typeface="+mj-cs"/>
            </a:endParaRPr>
          </a:p>
        </p:txBody>
      </p:sp>
      <p:sp>
        <p:nvSpPr>
          <p:cNvPr id="3" name="TextovéPole 2"/>
          <p:cNvSpPr txBox="1"/>
          <p:nvPr/>
        </p:nvSpPr>
        <p:spPr>
          <a:xfrm>
            <a:off x="5852160" y="4864188"/>
            <a:ext cx="597103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Arial" panose="020B0604020202020204"/>
                <a:ea typeface="+mn-ea"/>
                <a:cs typeface="+mn-cs"/>
              </a:rPr>
              <a:t>Individuální data o nákazách dětí různého věku a pedagogů. Zdrojem dat je Informační systém infekčních nemocí a laboratorní infomační systémy. Individuální pacient nemusí být spojen s konkrétním ohniskem nebo pracovištěm, nákaza může proběhnout v rodině, v běžném životě, při volnočasových aktivitách, …. </a:t>
            </a:r>
          </a:p>
        </p:txBody>
      </p:sp>
      <p:sp>
        <p:nvSpPr>
          <p:cNvPr id="23" name="TextovéPole 22"/>
          <p:cNvSpPr txBox="1"/>
          <p:nvPr/>
        </p:nvSpPr>
        <p:spPr>
          <a:xfrm>
            <a:off x="6263640" y="1638360"/>
            <a:ext cx="514807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Arial" panose="020B0604020202020204"/>
                <a:ea typeface="+mn-ea"/>
                <a:cs typeface="+mn-cs"/>
              </a:rPr>
              <a:t>Ohniska nákazy a jejich identifikace, velikost a rozsah. Popis škol a školních zařízení jako možného zdroje šíření nákazy s identifikací rozsahu tohoto šíření. Srovnání rizikovosti škol s jinými typy ohnisek, provozů a aktivit. Výstup epidemických šetření KHS. </a:t>
            </a:r>
          </a:p>
        </p:txBody>
      </p:sp>
      <p:sp>
        <p:nvSpPr>
          <p:cNvPr id="4" name="TextovéPole 3"/>
          <p:cNvSpPr txBox="1"/>
          <p:nvPr/>
        </p:nvSpPr>
        <p:spPr>
          <a:xfrm>
            <a:off x="8608291" y="972491"/>
            <a:ext cx="3121891" cy="492443"/>
          </a:xfrm>
          <a:prstGeom prst="rect">
            <a:avLst/>
          </a:prstGeom>
          <a:noFill/>
        </p:spPr>
        <p:txBody>
          <a:bodyPr wrap="square" rtlCol="0">
            <a:spAutoFit/>
          </a:bodyPr>
          <a:lstStyle/>
          <a:p>
            <a:pPr algn="ctr"/>
            <a:r>
              <a:rPr lang="cs-CZ" sz="2600" b="1" dirty="0">
                <a:solidFill>
                  <a:schemeClr val="accent2"/>
                </a:solidFill>
              </a:rPr>
              <a:t>Ohniska nákazy </a:t>
            </a:r>
            <a:endParaRPr lang="en-US" sz="2600" b="1" dirty="0">
              <a:solidFill>
                <a:schemeClr val="accent2"/>
              </a:solidFill>
            </a:endParaRPr>
          </a:p>
        </p:txBody>
      </p:sp>
      <p:sp>
        <p:nvSpPr>
          <p:cNvPr id="17" name="TextovéPole 16"/>
          <p:cNvSpPr txBox="1"/>
          <p:nvPr/>
        </p:nvSpPr>
        <p:spPr>
          <a:xfrm>
            <a:off x="8701301" y="4141272"/>
            <a:ext cx="3121891" cy="492443"/>
          </a:xfrm>
          <a:prstGeom prst="rect">
            <a:avLst/>
          </a:prstGeom>
          <a:noFill/>
        </p:spPr>
        <p:txBody>
          <a:bodyPr wrap="square" rtlCol="0">
            <a:spAutoFit/>
          </a:bodyPr>
          <a:lstStyle/>
          <a:p>
            <a:pPr algn="ctr"/>
            <a:r>
              <a:rPr lang="cs-CZ" sz="2600" b="1" dirty="0">
                <a:solidFill>
                  <a:schemeClr val="accent2"/>
                </a:solidFill>
              </a:rPr>
              <a:t>Individuální data</a:t>
            </a:r>
            <a:endParaRPr lang="en-US" sz="2600" b="1" dirty="0">
              <a:solidFill>
                <a:schemeClr val="accent2"/>
              </a:solidFill>
            </a:endParaRPr>
          </a:p>
        </p:txBody>
      </p:sp>
    </p:spTree>
    <p:extLst>
      <p:ext uri="{BB962C8B-B14F-4D97-AF65-F5344CB8AC3E}">
        <p14:creationId xmlns:p14="http://schemas.microsoft.com/office/powerpoint/2010/main" val="40503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395222" y="398147"/>
            <a:ext cx="1106805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Vývoj počtu nově COVID-19 pozitivních pedagogů a pracovníků ve školství odrážel změny</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v </a:t>
            </a: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přijatých protiepidemických opatřeních</a:t>
            </a:r>
            <a:endParaRPr kumimoji="0" lang="cs-CZ"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111123" y="3573720"/>
            <a:ext cx="11636248" cy="3108543"/>
          </a:xfrm>
          <a:prstGeom prst="rect">
            <a:avLst/>
          </a:prstGeom>
          <a:noFill/>
        </p:spPr>
        <p:txBody>
          <a:bodyPr wrap="square" rtlCol="0">
            <a:spAutoFit/>
          </a:bodyPr>
          <a:lstStyle/>
          <a:p>
            <a:pPr lvl="0" algn="ctr">
              <a:defRPr/>
            </a:pPr>
            <a:r>
              <a:rPr lang="cs-CZ" sz="2800" b="1" dirty="0">
                <a:solidFill>
                  <a:srgbClr val="0000FF"/>
                </a:solidFill>
                <a:latin typeface="Calibri" panose="020F0502020204030204"/>
              </a:rPr>
              <a:t>Po uzavření škol (kromě mateřských) od  14.10. došlo k zastavení nárůstu a postupnému poklesu počtu nově pozitivních pedagogů a pracovníků ve školství. Po návratu části dětí a studentů do škol od 18.11. a od 30.11. byl opět registrován růst s kulminací v prvním týdnu roku 2021, následným poklesem a opětovným růstem v únoru 2021 a dalším poklesem v březnu, dubnu, květnu a červnu. Pokles je nyní již trvalý a udržitelný, zejména jako efekt postupující vakcinace.</a:t>
            </a:r>
            <a:endParaRPr kumimoji="0" lang="cs-CZ" sz="2800" b="0" i="0" u="none" strike="noStrike" kern="1200" cap="none" spc="0" normalizeH="0" baseline="0" noProof="0" dirty="0">
              <a:ln>
                <a:noFill/>
              </a:ln>
              <a:solidFill>
                <a:srgbClr val="0000FF"/>
              </a:solidFill>
              <a:effectLst/>
              <a:uLnTx/>
              <a:uFillTx/>
              <a:latin typeface="Calibri" panose="020F0502020204030204"/>
            </a:endParaRPr>
          </a:p>
        </p:txBody>
      </p:sp>
      <p:sp>
        <p:nvSpPr>
          <p:cNvPr id="5" name="Šipka dolů 4"/>
          <p:cNvSpPr/>
          <p:nvPr/>
        </p:nvSpPr>
        <p:spPr>
          <a:xfrm>
            <a:off x="5342352" y="2213551"/>
            <a:ext cx="1095375" cy="111442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75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79256" y="-31908"/>
            <a:ext cx="7588419" cy="576000"/>
          </a:xfrm>
        </p:spPr>
        <p:txBody>
          <a:bodyPr/>
          <a:lstStyle/>
          <a:p>
            <a:r>
              <a:rPr lang="cs-CZ" sz="1800" dirty="0"/>
              <a:t>Počty nově COVID pozitivních pedagogů a pracovníků ve školství</a:t>
            </a:r>
          </a:p>
        </p:txBody>
      </p:sp>
      <p:graphicFrame>
        <p:nvGraphicFramePr>
          <p:cNvPr id="6" name="Graf 5">
            <a:extLst>
              <a:ext uri="{FF2B5EF4-FFF2-40B4-BE49-F238E27FC236}">
                <a16:creationId xmlns:a16="http://schemas.microsoft.com/office/drawing/2014/main" id="{81C62C63-D601-4704-ACEB-25F86A1FFDA0}"/>
              </a:ext>
            </a:extLst>
          </p:cNvPr>
          <p:cNvGraphicFramePr/>
          <p:nvPr>
            <p:extLst>
              <p:ext uri="{D42A27DB-BD31-4B8C-83A1-F6EECF244321}">
                <p14:modId xmlns:p14="http://schemas.microsoft.com/office/powerpoint/2010/main" val="74880648"/>
              </p:ext>
            </p:extLst>
          </p:nvPr>
        </p:nvGraphicFramePr>
        <p:xfrm>
          <a:off x="0" y="1193203"/>
          <a:ext cx="12192000" cy="3912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ulka 11">
            <a:extLst>
              <a:ext uri="{FF2B5EF4-FFF2-40B4-BE49-F238E27FC236}">
                <a16:creationId xmlns:a16="http://schemas.microsoft.com/office/drawing/2014/main" id="{83CD5083-AAB8-4D0C-88B5-ACD4735FC716}"/>
              </a:ext>
            </a:extLst>
          </p:cNvPr>
          <p:cNvGraphicFramePr>
            <a:graphicFrameLocks noGrp="1"/>
          </p:cNvGraphicFramePr>
          <p:nvPr>
            <p:extLst>
              <p:ext uri="{D42A27DB-BD31-4B8C-83A1-F6EECF244321}">
                <p14:modId xmlns:p14="http://schemas.microsoft.com/office/powerpoint/2010/main" val="1574082979"/>
              </p:ext>
            </p:extLst>
          </p:nvPr>
        </p:nvGraphicFramePr>
        <p:xfrm>
          <a:off x="36599" y="5072832"/>
          <a:ext cx="12089858" cy="1534240"/>
        </p:xfrm>
        <a:graphic>
          <a:graphicData uri="http://schemas.openxmlformats.org/drawingml/2006/table">
            <a:tbl>
              <a:tblPr/>
              <a:tblGrid>
                <a:gridCol w="441694">
                  <a:extLst>
                    <a:ext uri="{9D8B030D-6E8A-4147-A177-3AD203B41FA5}">
                      <a16:colId xmlns:a16="http://schemas.microsoft.com/office/drawing/2014/main" val="4072679681"/>
                    </a:ext>
                  </a:extLst>
                </a:gridCol>
                <a:gridCol w="264731">
                  <a:extLst>
                    <a:ext uri="{9D8B030D-6E8A-4147-A177-3AD203B41FA5}">
                      <a16:colId xmlns:a16="http://schemas.microsoft.com/office/drawing/2014/main" val="3091570815"/>
                    </a:ext>
                  </a:extLst>
                </a:gridCol>
                <a:gridCol w="264731">
                  <a:extLst>
                    <a:ext uri="{9D8B030D-6E8A-4147-A177-3AD203B41FA5}">
                      <a16:colId xmlns:a16="http://schemas.microsoft.com/office/drawing/2014/main" val="2479622941"/>
                    </a:ext>
                  </a:extLst>
                </a:gridCol>
                <a:gridCol w="264731">
                  <a:extLst>
                    <a:ext uri="{9D8B030D-6E8A-4147-A177-3AD203B41FA5}">
                      <a16:colId xmlns:a16="http://schemas.microsoft.com/office/drawing/2014/main" val="571820945"/>
                    </a:ext>
                  </a:extLst>
                </a:gridCol>
                <a:gridCol w="264731">
                  <a:extLst>
                    <a:ext uri="{9D8B030D-6E8A-4147-A177-3AD203B41FA5}">
                      <a16:colId xmlns:a16="http://schemas.microsoft.com/office/drawing/2014/main" val="1903709576"/>
                    </a:ext>
                  </a:extLst>
                </a:gridCol>
                <a:gridCol w="264731">
                  <a:extLst>
                    <a:ext uri="{9D8B030D-6E8A-4147-A177-3AD203B41FA5}">
                      <a16:colId xmlns:a16="http://schemas.microsoft.com/office/drawing/2014/main" val="2467338473"/>
                    </a:ext>
                  </a:extLst>
                </a:gridCol>
                <a:gridCol w="264731">
                  <a:extLst>
                    <a:ext uri="{9D8B030D-6E8A-4147-A177-3AD203B41FA5}">
                      <a16:colId xmlns:a16="http://schemas.microsoft.com/office/drawing/2014/main" val="3705078480"/>
                    </a:ext>
                  </a:extLst>
                </a:gridCol>
                <a:gridCol w="264731">
                  <a:extLst>
                    <a:ext uri="{9D8B030D-6E8A-4147-A177-3AD203B41FA5}">
                      <a16:colId xmlns:a16="http://schemas.microsoft.com/office/drawing/2014/main" val="674593633"/>
                    </a:ext>
                  </a:extLst>
                </a:gridCol>
                <a:gridCol w="264731">
                  <a:extLst>
                    <a:ext uri="{9D8B030D-6E8A-4147-A177-3AD203B41FA5}">
                      <a16:colId xmlns:a16="http://schemas.microsoft.com/office/drawing/2014/main" val="2235009103"/>
                    </a:ext>
                  </a:extLst>
                </a:gridCol>
                <a:gridCol w="264731">
                  <a:extLst>
                    <a:ext uri="{9D8B030D-6E8A-4147-A177-3AD203B41FA5}">
                      <a16:colId xmlns:a16="http://schemas.microsoft.com/office/drawing/2014/main" val="3518328394"/>
                    </a:ext>
                  </a:extLst>
                </a:gridCol>
                <a:gridCol w="264731">
                  <a:extLst>
                    <a:ext uri="{9D8B030D-6E8A-4147-A177-3AD203B41FA5}">
                      <a16:colId xmlns:a16="http://schemas.microsoft.com/office/drawing/2014/main" val="4203563866"/>
                    </a:ext>
                  </a:extLst>
                </a:gridCol>
                <a:gridCol w="264731">
                  <a:extLst>
                    <a:ext uri="{9D8B030D-6E8A-4147-A177-3AD203B41FA5}">
                      <a16:colId xmlns:a16="http://schemas.microsoft.com/office/drawing/2014/main" val="2455430103"/>
                    </a:ext>
                  </a:extLst>
                </a:gridCol>
                <a:gridCol w="264731">
                  <a:extLst>
                    <a:ext uri="{9D8B030D-6E8A-4147-A177-3AD203B41FA5}">
                      <a16:colId xmlns:a16="http://schemas.microsoft.com/office/drawing/2014/main" val="1055503496"/>
                    </a:ext>
                  </a:extLst>
                </a:gridCol>
                <a:gridCol w="264731">
                  <a:extLst>
                    <a:ext uri="{9D8B030D-6E8A-4147-A177-3AD203B41FA5}">
                      <a16:colId xmlns:a16="http://schemas.microsoft.com/office/drawing/2014/main" val="2260476656"/>
                    </a:ext>
                  </a:extLst>
                </a:gridCol>
                <a:gridCol w="264731">
                  <a:extLst>
                    <a:ext uri="{9D8B030D-6E8A-4147-A177-3AD203B41FA5}">
                      <a16:colId xmlns:a16="http://schemas.microsoft.com/office/drawing/2014/main" val="3828375089"/>
                    </a:ext>
                  </a:extLst>
                </a:gridCol>
                <a:gridCol w="264731">
                  <a:extLst>
                    <a:ext uri="{9D8B030D-6E8A-4147-A177-3AD203B41FA5}">
                      <a16:colId xmlns:a16="http://schemas.microsoft.com/office/drawing/2014/main" val="1425166857"/>
                    </a:ext>
                  </a:extLst>
                </a:gridCol>
                <a:gridCol w="261119">
                  <a:extLst>
                    <a:ext uri="{9D8B030D-6E8A-4147-A177-3AD203B41FA5}">
                      <a16:colId xmlns:a16="http://schemas.microsoft.com/office/drawing/2014/main" val="355175260"/>
                    </a:ext>
                  </a:extLst>
                </a:gridCol>
                <a:gridCol w="268343">
                  <a:extLst>
                    <a:ext uri="{9D8B030D-6E8A-4147-A177-3AD203B41FA5}">
                      <a16:colId xmlns:a16="http://schemas.microsoft.com/office/drawing/2014/main" val="173172263"/>
                    </a:ext>
                  </a:extLst>
                </a:gridCol>
                <a:gridCol w="264731">
                  <a:extLst>
                    <a:ext uri="{9D8B030D-6E8A-4147-A177-3AD203B41FA5}">
                      <a16:colId xmlns:a16="http://schemas.microsoft.com/office/drawing/2014/main" val="1223535985"/>
                    </a:ext>
                  </a:extLst>
                </a:gridCol>
                <a:gridCol w="264731">
                  <a:extLst>
                    <a:ext uri="{9D8B030D-6E8A-4147-A177-3AD203B41FA5}">
                      <a16:colId xmlns:a16="http://schemas.microsoft.com/office/drawing/2014/main" val="176982774"/>
                    </a:ext>
                  </a:extLst>
                </a:gridCol>
                <a:gridCol w="264731">
                  <a:extLst>
                    <a:ext uri="{9D8B030D-6E8A-4147-A177-3AD203B41FA5}">
                      <a16:colId xmlns:a16="http://schemas.microsoft.com/office/drawing/2014/main" val="4096791509"/>
                    </a:ext>
                  </a:extLst>
                </a:gridCol>
                <a:gridCol w="264731">
                  <a:extLst>
                    <a:ext uri="{9D8B030D-6E8A-4147-A177-3AD203B41FA5}">
                      <a16:colId xmlns:a16="http://schemas.microsoft.com/office/drawing/2014/main" val="214859704"/>
                    </a:ext>
                  </a:extLst>
                </a:gridCol>
                <a:gridCol w="264731">
                  <a:extLst>
                    <a:ext uri="{9D8B030D-6E8A-4147-A177-3AD203B41FA5}">
                      <a16:colId xmlns:a16="http://schemas.microsoft.com/office/drawing/2014/main" val="2760486626"/>
                    </a:ext>
                  </a:extLst>
                </a:gridCol>
                <a:gridCol w="264731">
                  <a:extLst>
                    <a:ext uri="{9D8B030D-6E8A-4147-A177-3AD203B41FA5}">
                      <a16:colId xmlns:a16="http://schemas.microsoft.com/office/drawing/2014/main" val="3360195942"/>
                    </a:ext>
                  </a:extLst>
                </a:gridCol>
                <a:gridCol w="264731">
                  <a:extLst>
                    <a:ext uri="{9D8B030D-6E8A-4147-A177-3AD203B41FA5}">
                      <a16:colId xmlns:a16="http://schemas.microsoft.com/office/drawing/2014/main" val="3928058291"/>
                    </a:ext>
                  </a:extLst>
                </a:gridCol>
                <a:gridCol w="264731">
                  <a:extLst>
                    <a:ext uri="{9D8B030D-6E8A-4147-A177-3AD203B41FA5}">
                      <a16:colId xmlns:a16="http://schemas.microsoft.com/office/drawing/2014/main" val="763441660"/>
                    </a:ext>
                  </a:extLst>
                </a:gridCol>
                <a:gridCol w="264731">
                  <a:extLst>
                    <a:ext uri="{9D8B030D-6E8A-4147-A177-3AD203B41FA5}">
                      <a16:colId xmlns:a16="http://schemas.microsoft.com/office/drawing/2014/main" val="2475870830"/>
                    </a:ext>
                  </a:extLst>
                </a:gridCol>
                <a:gridCol w="264731">
                  <a:extLst>
                    <a:ext uri="{9D8B030D-6E8A-4147-A177-3AD203B41FA5}">
                      <a16:colId xmlns:a16="http://schemas.microsoft.com/office/drawing/2014/main" val="4150479108"/>
                    </a:ext>
                  </a:extLst>
                </a:gridCol>
                <a:gridCol w="264731">
                  <a:extLst>
                    <a:ext uri="{9D8B030D-6E8A-4147-A177-3AD203B41FA5}">
                      <a16:colId xmlns:a16="http://schemas.microsoft.com/office/drawing/2014/main" val="2459274681"/>
                    </a:ext>
                  </a:extLst>
                </a:gridCol>
                <a:gridCol w="264731">
                  <a:extLst>
                    <a:ext uri="{9D8B030D-6E8A-4147-A177-3AD203B41FA5}">
                      <a16:colId xmlns:a16="http://schemas.microsoft.com/office/drawing/2014/main" val="2498559671"/>
                    </a:ext>
                  </a:extLst>
                </a:gridCol>
                <a:gridCol w="264731">
                  <a:extLst>
                    <a:ext uri="{9D8B030D-6E8A-4147-A177-3AD203B41FA5}">
                      <a16:colId xmlns:a16="http://schemas.microsoft.com/office/drawing/2014/main" val="742526653"/>
                    </a:ext>
                  </a:extLst>
                </a:gridCol>
                <a:gridCol w="264731">
                  <a:extLst>
                    <a:ext uri="{9D8B030D-6E8A-4147-A177-3AD203B41FA5}">
                      <a16:colId xmlns:a16="http://schemas.microsoft.com/office/drawing/2014/main" val="2263903858"/>
                    </a:ext>
                  </a:extLst>
                </a:gridCol>
                <a:gridCol w="264731">
                  <a:extLst>
                    <a:ext uri="{9D8B030D-6E8A-4147-A177-3AD203B41FA5}">
                      <a16:colId xmlns:a16="http://schemas.microsoft.com/office/drawing/2014/main" val="1026916378"/>
                    </a:ext>
                  </a:extLst>
                </a:gridCol>
                <a:gridCol w="264731">
                  <a:extLst>
                    <a:ext uri="{9D8B030D-6E8A-4147-A177-3AD203B41FA5}">
                      <a16:colId xmlns:a16="http://schemas.microsoft.com/office/drawing/2014/main" val="3916247777"/>
                    </a:ext>
                  </a:extLst>
                </a:gridCol>
                <a:gridCol w="264731">
                  <a:extLst>
                    <a:ext uri="{9D8B030D-6E8A-4147-A177-3AD203B41FA5}">
                      <a16:colId xmlns:a16="http://schemas.microsoft.com/office/drawing/2014/main" val="2418713991"/>
                    </a:ext>
                  </a:extLst>
                </a:gridCol>
                <a:gridCol w="264731">
                  <a:extLst>
                    <a:ext uri="{9D8B030D-6E8A-4147-A177-3AD203B41FA5}">
                      <a16:colId xmlns:a16="http://schemas.microsoft.com/office/drawing/2014/main" val="3396743517"/>
                    </a:ext>
                  </a:extLst>
                </a:gridCol>
                <a:gridCol w="264731">
                  <a:extLst>
                    <a:ext uri="{9D8B030D-6E8A-4147-A177-3AD203B41FA5}">
                      <a16:colId xmlns:a16="http://schemas.microsoft.com/office/drawing/2014/main" val="3717214002"/>
                    </a:ext>
                  </a:extLst>
                </a:gridCol>
                <a:gridCol w="264731">
                  <a:extLst>
                    <a:ext uri="{9D8B030D-6E8A-4147-A177-3AD203B41FA5}">
                      <a16:colId xmlns:a16="http://schemas.microsoft.com/office/drawing/2014/main" val="272219125"/>
                    </a:ext>
                  </a:extLst>
                </a:gridCol>
                <a:gridCol w="264731">
                  <a:extLst>
                    <a:ext uri="{9D8B030D-6E8A-4147-A177-3AD203B41FA5}">
                      <a16:colId xmlns:a16="http://schemas.microsoft.com/office/drawing/2014/main" val="1480803499"/>
                    </a:ext>
                  </a:extLst>
                </a:gridCol>
                <a:gridCol w="264731">
                  <a:extLst>
                    <a:ext uri="{9D8B030D-6E8A-4147-A177-3AD203B41FA5}">
                      <a16:colId xmlns:a16="http://schemas.microsoft.com/office/drawing/2014/main" val="1888507664"/>
                    </a:ext>
                  </a:extLst>
                </a:gridCol>
                <a:gridCol w="264731">
                  <a:extLst>
                    <a:ext uri="{9D8B030D-6E8A-4147-A177-3AD203B41FA5}">
                      <a16:colId xmlns:a16="http://schemas.microsoft.com/office/drawing/2014/main" val="1890639123"/>
                    </a:ext>
                  </a:extLst>
                </a:gridCol>
                <a:gridCol w="264731">
                  <a:extLst>
                    <a:ext uri="{9D8B030D-6E8A-4147-A177-3AD203B41FA5}">
                      <a16:colId xmlns:a16="http://schemas.microsoft.com/office/drawing/2014/main" val="230298352"/>
                    </a:ext>
                  </a:extLst>
                </a:gridCol>
                <a:gridCol w="264731">
                  <a:extLst>
                    <a:ext uri="{9D8B030D-6E8A-4147-A177-3AD203B41FA5}">
                      <a16:colId xmlns:a16="http://schemas.microsoft.com/office/drawing/2014/main" val="2843498573"/>
                    </a:ext>
                  </a:extLst>
                </a:gridCol>
                <a:gridCol w="264731">
                  <a:extLst>
                    <a:ext uri="{9D8B030D-6E8A-4147-A177-3AD203B41FA5}">
                      <a16:colId xmlns:a16="http://schemas.microsoft.com/office/drawing/2014/main" val="2410016425"/>
                    </a:ext>
                  </a:extLst>
                </a:gridCol>
                <a:gridCol w="264731">
                  <a:extLst>
                    <a:ext uri="{9D8B030D-6E8A-4147-A177-3AD203B41FA5}">
                      <a16:colId xmlns:a16="http://schemas.microsoft.com/office/drawing/2014/main" val="391402060"/>
                    </a:ext>
                  </a:extLst>
                </a:gridCol>
              </a:tblGrid>
              <a:tr h="402613">
                <a:tc>
                  <a:txBody>
                    <a:bodyPr/>
                    <a:lstStyle/>
                    <a:p>
                      <a:pPr algn="l" fontAlgn="b"/>
                      <a:endParaRPr lang="cs-CZ"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31.8.–</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28.9.–</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26.10.–</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8.11.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9.11.–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15.11.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16.11.–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22.11.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23.11.–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29.11.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30.11.–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28.12.–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4.1.–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11.1.–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18.1.–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24.1.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25.1.–</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22.2.–</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8.3.–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15.3.–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22.3.–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29.3.–</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5.4.–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12.4.–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18.4.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19.4.–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26.4.–</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10.5.–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17.5.–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24.5.–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30.5.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31.5.–</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7.6.–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13.6.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14.6.–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a:solidFill>
                            <a:srgbClr val="000000"/>
                          </a:solidFill>
                          <a:effectLst/>
                          <a:latin typeface="Calibri" panose="020F0502020204030204" pitchFamily="34" charset="0"/>
                        </a:rPr>
                        <a:t>21.6.–</a:t>
                      </a:r>
                      <a:br>
                        <a:rPr lang="cs-CZ" sz="800" b="1" i="0" u="none" strike="noStrike">
                          <a:solidFill>
                            <a:srgbClr val="000000"/>
                          </a:solidFill>
                          <a:effectLst/>
                          <a:latin typeface="Calibri" panose="020F0502020204030204" pitchFamily="34" charset="0"/>
                        </a:rPr>
                      </a:br>
                      <a:r>
                        <a:rPr lang="cs-CZ" sz="800" b="1" i="0" u="none" strike="noStrike">
                          <a:solidFill>
                            <a:srgbClr val="000000"/>
                          </a:solidFill>
                          <a:effectLst/>
                          <a:latin typeface="Calibri" panose="020F0502020204030204" pitchFamily="34" charset="0"/>
                        </a:rPr>
                        <a:t>27.6.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cs-CZ" sz="800" b="1" i="0" u="none" strike="noStrike" dirty="0">
                          <a:solidFill>
                            <a:srgbClr val="000000"/>
                          </a:solidFill>
                          <a:effectLst/>
                          <a:latin typeface="Calibri" panose="020F0502020204030204" pitchFamily="34" charset="0"/>
                        </a:rPr>
                        <a:t>28.6.–</a:t>
                      </a:r>
                      <a:br>
                        <a:rPr lang="cs-CZ" sz="800" b="1" i="0" u="none" strike="noStrike" dirty="0">
                          <a:solidFill>
                            <a:srgbClr val="000000"/>
                          </a:solidFill>
                          <a:effectLst/>
                          <a:latin typeface="Calibri" panose="020F0502020204030204" pitchFamily="34" charset="0"/>
                        </a:rPr>
                      </a:br>
                      <a:r>
                        <a:rPr lang="cs-CZ" sz="800" b="1" i="0" u="none" strike="noStrike" dirty="0">
                          <a:solidFill>
                            <a:srgbClr val="000000"/>
                          </a:solidFill>
                          <a:effectLst/>
                          <a:latin typeface="Calibri" panose="020F0502020204030204" pitchFamily="34" charset="0"/>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58262035"/>
                  </a:ext>
                </a:extLst>
              </a:tr>
              <a:tr h="207407">
                <a:tc>
                  <a:txBody>
                    <a:bodyPr/>
                    <a:lstStyle/>
                    <a:p>
                      <a:pPr algn="l" fontAlgn="ctr"/>
                      <a:r>
                        <a:rPr lang="cs-CZ" sz="900" b="1" i="0" u="none" strike="noStrike" dirty="0">
                          <a:solidFill>
                            <a:srgbClr val="000000"/>
                          </a:solidFill>
                          <a:effectLst/>
                          <a:latin typeface="Calibri" panose="020F0502020204030204" pitchFamily="34" charset="0"/>
                        </a:rPr>
                        <a:t>do 29 let</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402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194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54006327"/>
                  </a:ext>
                </a:extLst>
              </a:tr>
              <a:tr h="207407">
                <a:tc>
                  <a:txBody>
                    <a:bodyPr/>
                    <a:lstStyle/>
                    <a:p>
                      <a:pPr algn="l" fontAlgn="ctr"/>
                      <a:r>
                        <a:rPr lang="cs-CZ" sz="900" b="1" i="0" u="none" strike="noStrike" dirty="0">
                          <a:solidFill>
                            <a:srgbClr val="000000"/>
                          </a:solidFill>
                          <a:effectLst/>
                          <a:latin typeface="Calibri" panose="020F0502020204030204" pitchFamily="34" charset="0"/>
                        </a:rPr>
                        <a:t>30-49 let</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192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1695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848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01847039"/>
                  </a:ext>
                </a:extLst>
              </a:tr>
              <a:tr h="207407">
                <a:tc>
                  <a:txBody>
                    <a:bodyPr/>
                    <a:lstStyle/>
                    <a:p>
                      <a:pPr algn="l" fontAlgn="ctr"/>
                      <a:r>
                        <a:rPr lang="cs-CZ" sz="900" b="1" i="0" u="none" strike="noStrike" dirty="0">
                          <a:solidFill>
                            <a:srgbClr val="000000"/>
                          </a:solidFill>
                          <a:effectLst/>
                          <a:latin typeface="Calibri" panose="020F0502020204030204" pitchFamily="34" charset="0"/>
                        </a:rPr>
                        <a:t>50-64 let</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580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1175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993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749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422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545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730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552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777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950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713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617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601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618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629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822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885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825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596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489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313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8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49002880"/>
                  </a:ext>
                </a:extLst>
              </a:tr>
              <a:tr h="207407">
                <a:tc>
                  <a:txBody>
                    <a:bodyPr/>
                    <a:lstStyle/>
                    <a:p>
                      <a:pPr algn="l" fontAlgn="ctr"/>
                      <a:r>
                        <a:rPr lang="cs-CZ" sz="900" b="1" i="0" u="none" strike="noStrike" dirty="0">
                          <a:solidFill>
                            <a:srgbClr val="000000"/>
                          </a:solidFill>
                          <a:effectLst/>
                          <a:latin typeface="Calibri" panose="020F0502020204030204" pitchFamily="34" charset="0"/>
                        </a:rPr>
                        <a:t>65+ let</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cs-CZ" sz="8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0446599"/>
                  </a:ext>
                </a:extLst>
              </a:tr>
              <a:tr h="207407">
                <a:tc>
                  <a:txBody>
                    <a:bodyPr/>
                    <a:lstStyle/>
                    <a:p>
                      <a:pPr algn="l" fontAlgn="ctr"/>
                      <a:r>
                        <a:rPr lang="cs-CZ" sz="900" b="1" i="0" u="none" strike="noStrike" dirty="0">
                          <a:solidFill>
                            <a:srgbClr val="000000"/>
                          </a:solidFill>
                          <a:effectLst/>
                          <a:latin typeface="Calibri" panose="020F0502020204030204" pitchFamily="34" charset="0"/>
                        </a:rPr>
                        <a:t>CELKEM</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394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1690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2616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2696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1919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1076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1532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1939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1620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2088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2598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1854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1559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1586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1619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1745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2207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2526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2249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1581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1216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836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481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328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a:solidFill>
                            <a:srgbClr val="000000"/>
                          </a:solidFill>
                          <a:effectLst/>
                          <a:latin typeface="Calibri" panose="020F0502020204030204" pitchFamily="34" charset="0"/>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ctr"/>
                      <a:r>
                        <a:rPr lang="cs-CZ" sz="800" b="1"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993617800"/>
                  </a:ext>
                </a:extLst>
              </a:tr>
            </a:tbl>
          </a:graphicData>
        </a:graphic>
      </p:graphicFrame>
      <p:sp>
        <p:nvSpPr>
          <p:cNvPr id="35" name="Obdélník 34">
            <a:extLst>
              <a:ext uri="{FF2B5EF4-FFF2-40B4-BE49-F238E27FC236}">
                <a16:creationId xmlns:a16="http://schemas.microsoft.com/office/drawing/2014/main" id="{7AC1D0CE-5532-4291-872E-5D89A2E040AB}"/>
              </a:ext>
            </a:extLst>
          </p:cNvPr>
          <p:cNvSpPr/>
          <p:nvPr/>
        </p:nvSpPr>
        <p:spPr>
          <a:xfrm rot="16200000">
            <a:off x="2594961" y="1819459"/>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-19,3 %</a:t>
            </a:r>
          </a:p>
        </p:txBody>
      </p:sp>
      <p:sp>
        <p:nvSpPr>
          <p:cNvPr id="37" name="Obdélník 36">
            <a:extLst>
              <a:ext uri="{FF2B5EF4-FFF2-40B4-BE49-F238E27FC236}">
                <a16:creationId xmlns:a16="http://schemas.microsoft.com/office/drawing/2014/main" id="{EB281DBB-E58E-41F7-8A4C-C102E1F549FA}"/>
              </a:ext>
            </a:extLst>
          </p:cNvPr>
          <p:cNvSpPr/>
          <p:nvPr/>
        </p:nvSpPr>
        <p:spPr>
          <a:xfrm rot="16200000">
            <a:off x="2830751" y="2502902"/>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-29,1 %</a:t>
            </a:r>
          </a:p>
        </p:txBody>
      </p:sp>
      <p:sp>
        <p:nvSpPr>
          <p:cNvPr id="39" name="Obdélník 38">
            <a:extLst>
              <a:ext uri="{FF2B5EF4-FFF2-40B4-BE49-F238E27FC236}">
                <a16:creationId xmlns:a16="http://schemas.microsoft.com/office/drawing/2014/main" id="{23F8A38D-21A2-4855-82E0-F7ED47B86F50}"/>
              </a:ext>
            </a:extLst>
          </p:cNvPr>
          <p:cNvSpPr/>
          <p:nvPr/>
        </p:nvSpPr>
        <p:spPr>
          <a:xfrm rot="16200000">
            <a:off x="3066541" y="3182015"/>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-43,8 %</a:t>
            </a:r>
          </a:p>
        </p:txBody>
      </p:sp>
      <p:sp>
        <p:nvSpPr>
          <p:cNvPr id="41" name="Obdélník 40">
            <a:extLst>
              <a:ext uri="{FF2B5EF4-FFF2-40B4-BE49-F238E27FC236}">
                <a16:creationId xmlns:a16="http://schemas.microsoft.com/office/drawing/2014/main" id="{6D87B8EB-995F-4707-86C3-5F92E8C0B931}"/>
              </a:ext>
            </a:extLst>
          </p:cNvPr>
          <p:cNvSpPr/>
          <p:nvPr/>
        </p:nvSpPr>
        <p:spPr>
          <a:xfrm rot="16200000">
            <a:off x="3302331" y="3408865"/>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-19,8 %</a:t>
            </a:r>
          </a:p>
        </p:txBody>
      </p:sp>
      <p:sp>
        <p:nvSpPr>
          <p:cNvPr id="43" name="Obdélník 42">
            <a:extLst>
              <a:ext uri="{FF2B5EF4-FFF2-40B4-BE49-F238E27FC236}">
                <a16:creationId xmlns:a16="http://schemas.microsoft.com/office/drawing/2014/main" id="{AE3AF5CD-57D6-43B9-B0B0-11191357E048}"/>
              </a:ext>
            </a:extLst>
          </p:cNvPr>
          <p:cNvSpPr/>
          <p:nvPr/>
        </p:nvSpPr>
        <p:spPr>
          <a:xfrm rot="16200000">
            <a:off x="3538121" y="3501163"/>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-12,4 %</a:t>
            </a:r>
          </a:p>
        </p:txBody>
      </p:sp>
      <p:sp>
        <p:nvSpPr>
          <p:cNvPr id="44" name="Obdélník 43">
            <a:extLst>
              <a:ext uri="{FF2B5EF4-FFF2-40B4-BE49-F238E27FC236}">
                <a16:creationId xmlns:a16="http://schemas.microsoft.com/office/drawing/2014/main" id="{015EA98C-D5E7-4661-9494-CDAF133E630C}"/>
              </a:ext>
            </a:extLst>
          </p:cNvPr>
          <p:cNvSpPr/>
          <p:nvPr/>
        </p:nvSpPr>
        <p:spPr>
          <a:xfrm rot="16200000">
            <a:off x="3773911" y="3291793"/>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+30,7 %</a:t>
            </a:r>
          </a:p>
        </p:txBody>
      </p:sp>
      <p:sp>
        <p:nvSpPr>
          <p:cNvPr id="23" name="TextovéPole 22">
            <a:extLst>
              <a:ext uri="{FF2B5EF4-FFF2-40B4-BE49-F238E27FC236}">
                <a16:creationId xmlns:a16="http://schemas.microsoft.com/office/drawing/2014/main" id="{375A5F80-9894-4388-8026-F78045B481C2}"/>
              </a:ext>
            </a:extLst>
          </p:cNvPr>
          <p:cNvSpPr txBox="1"/>
          <p:nvPr/>
        </p:nvSpPr>
        <p:spPr>
          <a:xfrm>
            <a:off x="2162175" y="6581244"/>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
        <p:nvSpPr>
          <p:cNvPr id="26" name="Obdélník 25">
            <a:extLst>
              <a:ext uri="{FF2B5EF4-FFF2-40B4-BE49-F238E27FC236}">
                <a16:creationId xmlns:a16="http://schemas.microsoft.com/office/drawing/2014/main" id="{F285CACA-DC1B-4F7F-89E6-6C430EDE93F2}"/>
              </a:ext>
            </a:extLst>
          </p:cNvPr>
          <p:cNvSpPr/>
          <p:nvPr/>
        </p:nvSpPr>
        <p:spPr>
          <a:xfrm rot="16200000">
            <a:off x="4009701" y="2820258"/>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+55,1 %</a:t>
            </a:r>
          </a:p>
        </p:txBody>
      </p:sp>
      <p:sp>
        <p:nvSpPr>
          <p:cNvPr id="32" name="Obdélník 31">
            <a:extLst>
              <a:ext uri="{FF2B5EF4-FFF2-40B4-BE49-F238E27FC236}">
                <a16:creationId xmlns:a16="http://schemas.microsoft.com/office/drawing/2014/main" id="{BDB32579-BA3A-4265-A1C4-16862A0C93F1}"/>
              </a:ext>
            </a:extLst>
          </p:cNvPr>
          <p:cNvSpPr/>
          <p:nvPr/>
        </p:nvSpPr>
        <p:spPr>
          <a:xfrm>
            <a:off x="3835992" y="690978"/>
            <a:ext cx="2135336" cy="615553"/>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30. 11. 2020 </a:t>
            </a:r>
            <a:r>
              <a:rPr lang="cs-CZ" sz="1000" b="1" i="1" dirty="0">
                <a:solidFill>
                  <a:srgbClr val="000000"/>
                </a:solidFill>
              </a:rPr>
              <a:t>návrat zbytku ZŠ, 6. – 8. třídy v rotačním režimu, </a:t>
            </a:r>
          </a:p>
          <a:p>
            <a:pPr lvl="0" algn="ctr">
              <a:defRPr/>
            </a:pPr>
            <a:r>
              <a:rPr lang="cs-CZ" sz="1000" b="1" i="1" dirty="0">
                <a:solidFill>
                  <a:srgbClr val="000000"/>
                </a:solidFill>
              </a:rPr>
              <a:t>od 7.12. návrat zbytku ročníků středních škol v rotačním režimu </a:t>
            </a:r>
            <a:endParaRPr kumimoji="0" lang="cs-CZ" sz="12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34" name="Přímá spojnice se šipkou 33">
            <a:extLst>
              <a:ext uri="{FF2B5EF4-FFF2-40B4-BE49-F238E27FC236}">
                <a16:creationId xmlns:a16="http://schemas.microsoft.com/office/drawing/2014/main" id="{D8DF31AA-07DD-41F7-905A-3E40CC47D058}"/>
              </a:ext>
            </a:extLst>
          </p:cNvPr>
          <p:cNvCxnSpPr>
            <a:cxnSpLocks/>
          </p:cNvCxnSpPr>
          <p:nvPr/>
        </p:nvCxnSpPr>
        <p:spPr>
          <a:xfrm>
            <a:off x="4110735" y="1395408"/>
            <a:ext cx="0" cy="12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Přímá spojnice se šipkou 35">
            <a:extLst>
              <a:ext uri="{FF2B5EF4-FFF2-40B4-BE49-F238E27FC236}">
                <a16:creationId xmlns:a16="http://schemas.microsoft.com/office/drawing/2014/main" id="{76DA1051-6B0B-406D-A424-F604FD1C178C}"/>
              </a:ext>
            </a:extLst>
          </p:cNvPr>
          <p:cNvCxnSpPr>
            <a:cxnSpLocks/>
          </p:cNvCxnSpPr>
          <p:nvPr/>
        </p:nvCxnSpPr>
        <p:spPr>
          <a:xfrm flipH="1">
            <a:off x="3910165" y="1395407"/>
            <a:ext cx="1" cy="169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Přímá spojnice se šipkou 37">
            <a:extLst>
              <a:ext uri="{FF2B5EF4-FFF2-40B4-BE49-F238E27FC236}">
                <a16:creationId xmlns:a16="http://schemas.microsoft.com/office/drawing/2014/main" id="{3EAD4DD9-2DEB-417E-A629-1B9B9C00B13F}"/>
              </a:ext>
            </a:extLst>
          </p:cNvPr>
          <p:cNvCxnSpPr>
            <a:cxnSpLocks/>
          </p:cNvCxnSpPr>
          <p:nvPr/>
        </p:nvCxnSpPr>
        <p:spPr>
          <a:xfrm>
            <a:off x="2261563" y="1286743"/>
            <a:ext cx="0" cy="61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bdélník 39">
            <a:extLst>
              <a:ext uri="{FF2B5EF4-FFF2-40B4-BE49-F238E27FC236}">
                <a16:creationId xmlns:a16="http://schemas.microsoft.com/office/drawing/2014/main" id="{95AA931B-FD01-462A-9523-C6AF06AA18CB}"/>
              </a:ext>
            </a:extLst>
          </p:cNvPr>
          <p:cNvSpPr/>
          <p:nvPr/>
        </p:nvSpPr>
        <p:spPr>
          <a:xfrm>
            <a:off x="1049948" y="750715"/>
            <a:ext cx="1370397" cy="461665"/>
          </a:xfrm>
          <a:prstGeom prst="rect">
            <a:avLst/>
          </a:prstGeom>
          <a:solidFill>
            <a:schemeClr val="bg1"/>
          </a:solidFill>
        </p:spPr>
        <p:txBody>
          <a:bodyPr wrap="square" lIns="0" tIns="0" rIns="0" bIns="0">
            <a:spAutoFit/>
          </a:bodyPr>
          <a:lstStyle/>
          <a:p>
            <a:pPr algn="ctr"/>
            <a:r>
              <a:rPr lang="cs-CZ" sz="1000" b="1" i="1" dirty="0"/>
              <a:t>od 14. 10. 2020 uzavření všech škol (mimo mateřských)</a:t>
            </a:r>
          </a:p>
        </p:txBody>
      </p:sp>
      <p:sp>
        <p:nvSpPr>
          <p:cNvPr id="42" name="Obdélník 41">
            <a:extLst>
              <a:ext uri="{FF2B5EF4-FFF2-40B4-BE49-F238E27FC236}">
                <a16:creationId xmlns:a16="http://schemas.microsoft.com/office/drawing/2014/main" id="{7032162D-2D5B-43D1-B88D-BD958389935F}"/>
              </a:ext>
            </a:extLst>
          </p:cNvPr>
          <p:cNvSpPr/>
          <p:nvPr/>
        </p:nvSpPr>
        <p:spPr>
          <a:xfrm>
            <a:off x="2376842" y="705194"/>
            <a:ext cx="1412823" cy="615553"/>
          </a:xfrm>
          <a:prstGeom prst="rect">
            <a:avLst/>
          </a:prstGeom>
          <a:solidFill>
            <a:schemeClr val="bg1"/>
          </a:solidFill>
        </p:spPr>
        <p:txBody>
          <a:bodyPr wrap="square" lIns="0" tIns="0" rIns="0" bIns="0">
            <a:spAutoFit/>
          </a:bodyPr>
          <a:lstStyle/>
          <a:p>
            <a:pPr algn="ctr"/>
            <a:r>
              <a:rPr lang="cs-CZ" sz="1000" b="1" i="1" dirty="0"/>
              <a:t>od 18. 11. 2020 návrat 1. a 2. tříd do škol, otevření speciálních škol a přípravných tříd</a:t>
            </a:r>
          </a:p>
        </p:txBody>
      </p:sp>
      <p:cxnSp>
        <p:nvCxnSpPr>
          <p:cNvPr id="45" name="Přímá spojnice se šipkou 44">
            <a:extLst>
              <a:ext uri="{FF2B5EF4-FFF2-40B4-BE49-F238E27FC236}">
                <a16:creationId xmlns:a16="http://schemas.microsoft.com/office/drawing/2014/main" id="{869C9D99-1CA9-43B1-A6E6-FA9338386BC7}"/>
              </a:ext>
            </a:extLst>
          </p:cNvPr>
          <p:cNvCxnSpPr>
            <a:cxnSpLocks/>
          </p:cNvCxnSpPr>
          <p:nvPr/>
        </p:nvCxnSpPr>
        <p:spPr>
          <a:xfrm>
            <a:off x="3463397" y="1381155"/>
            <a:ext cx="0" cy="183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bdélník 47">
            <a:extLst>
              <a:ext uri="{FF2B5EF4-FFF2-40B4-BE49-F238E27FC236}">
                <a16:creationId xmlns:a16="http://schemas.microsoft.com/office/drawing/2014/main" id="{70D8DFAE-A75D-474A-8593-8490641CCCD0}"/>
              </a:ext>
            </a:extLst>
          </p:cNvPr>
          <p:cNvSpPr/>
          <p:nvPr/>
        </p:nvSpPr>
        <p:spPr>
          <a:xfrm rot="16200000">
            <a:off x="4245491" y="2487621"/>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+26,6 %</a:t>
            </a:r>
          </a:p>
        </p:txBody>
      </p:sp>
      <p:sp>
        <p:nvSpPr>
          <p:cNvPr id="50" name="Obdélník 49">
            <a:extLst>
              <a:ext uri="{FF2B5EF4-FFF2-40B4-BE49-F238E27FC236}">
                <a16:creationId xmlns:a16="http://schemas.microsoft.com/office/drawing/2014/main" id="{E0BADEA8-BA57-4348-8496-837F57BF3D75}"/>
              </a:ext>
            </a:extLst>
          </p:cNvPr>
          <p:cNvSpPr/>
          <p:nvPr/>
        </p:nvSpPr>
        <p:spPr>
          <a:xfrm rot="16200000">
            <a:off x="4481281" y="2749849"/>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-16,6 %</a:t>
            </a:r>
          </a:p>
        </p:txBody>
      </p:sp>
      <p:sp>
        <p:nvSpPr>
          <p:cNvPr id="52" name="Obdélník 51">
            <a:extLst>
              <a:ext uri="{FF2B5EF4-FFF2-40B4-BE49-F238E27FC236}">
                <a16:creationId xmlns:a16="http://schemas.microsoft.com/office/drawing/2014/main" id="{0C8CE6F5-9CC6-498E-91FB-576D93A4D94C}"/>
              </a:ext>
            </a:extLst>
          </p:cNvPr>
          <p:cNvSpPr/>
          <p:nvPr/>
        </p:nvSpPr>
        <p:spPr>
          <a:xfrm rot="16200000">
            <a:off x="6839181" y="2224825"/>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-10,9 %</a:t>
            </a:r>
          </a:p>
        </p:txBody>
      </p:sp>
      <p:sp>
        <p:nvSpPr>
          <p:cNvPr id="54" name="Obdélník 53">
            <a:extLst>
              <a:ext uri="{FF2B5EF4-FFF2-40B4-BE49-F238E27FC236}">
                <a16:creationId xmlns:a16="http://schemas.microsoft.com/office/drawing/2014/main" id="{39235DEA-3896-46EB-A34B-414D0876DFC6}"/>
              </a:ext>
            </a:extLst>
          </p:cNvPr>
          <p:cNvSpPr/>
          <p:nvPr/>
        </p:nvSpPr>
        <p:spPr>
          <a:xfrm>
            <a:off x="4553105" y="1405923"/>
            <a:ext cx="1412376" cy="307777"/>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21. 12. 2020 </a:t>
            </a:r>
            <a:r>
              <a:rPr lang="cs-CZ" sz="1000" b="1" i="1" dirty="0">
                <a:solidFill>
                  <a:srgbClr val="000000"/>
                </a:solidFill>
              </a:rPr>
              <a:t>vánoční školní prázdniny</a:t>
            </a:r>
            <a:endParaRPr kumimoji="0" lang="cs-CZ" sz="12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8" name="Obdélník 57">
            <a:extLst>
              <a:ext uri="{FF2B5EF4-FFF2-40B4-BE49-F238E27FC236}">
                <a16:creationId xmlns:a16="http://schemas.microsoft.com/office/drawing/2014/main" id="{8C81454E-32E1-4051-B6E7-8ED1C357978A}"/>
              </a:ext>
            </a:extLst>
          </p:cNvPr>
          <p:cNvSpPr/>
          <p:nvPr/>
        </p:nvSpPr>
        <p:spPr>
          <a:xfrm rot="16200000">
            <a:off x="4717071" y="2342666"/>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+29,0 %</a:t>
            </a:r>
          </a:p>
        </p:txBody>
      </p:sp>
      <p:sp>
        <p:nvSpPr>
          <p:cNvPr id="60" name="Obdélník 59">
            <a:extLst>
              <a:ext uri="{FF2B5EF4-FFF2-40B4-BE49-F238E27FC236}">
                <a16:creationId xmlns:a16="http://schemas.microsoft.com/office/drawing/2014/main" id="{FE5B4EB7-44E0-4EE9-9F73-BA385A34DD43}"/>
              </a:ext>
            </a:extLst>
          </p:cNvPr>
          <p:cNvSpPr/>
          <p:nvPr/>
        </p:nvSpPr>
        <p:spPr>
          <a:xfrm rot="16200000">
            <a:off x="4952861" y="1895807"/>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+24,4 %</a:t>
            </a:r>
          </a:p>
        </p:txBody>
      </p:sp>
      <p:sp>
        <p:nvSpPr>
          <p:cNvPr id="61" name="Obdélník 60">
            <a:extLst>
              <a:ext uri="{FF2B5EF4-FFF2-40B4-BE49-F238E27FC236}">
                <a16:creationId xmlns:a16="http://schemas.microsoft.com/office/drawing/2014/main" id="{11C05CDE-BE40-4A97-8029-61063908FC2F}"/>
              </a:ext>
            </a:extLst>
          </p:cNvPr>
          <p:cNvSpPr/>
          <p:nvPr/>
        </p:nvSpPr>
        <p:spPr>
          <a:xfrm rot="16200000">
            <a:off x="5660231" y="2789592"/>
            <a:ext cx="324000" cy="144000"/>
          </a:xfrm>
          <a:prstGeom prst="rect">
            <a:avLst/>
          </a:prstGeom>
        </p:spPr>
        <p:txBody>
          <a:bodyPr wrap="none" lIns="36000" tIns="0" rIns="36000" bIns="0">
            <a:noAutofit/>
          </a:bodyPr>
          <a:lstStyle/>
          <a:p>
            <a:pPr lvl="0" algn="ctr" fontAlgn="ctr"/>
            <a:r>
              <a:rPr lang="cs-CZ" sz="700" dirty="0">
                <a:solidFill>
                  <a:schemeClr val="bg1">
                    <a:lumMod val="50000"/>
                  </a:schemeClr>
                </a:solidFill>
                <a:latin typeface="Calibri" panose="020F0502020204030204" pitchFamily="34" charset="0"/>
              </a:rPr>
              <a:t>+1,7 %</a:t>
            </a:r>
          </a:p>
        </p:txBody>
      </p:sp>
      <p:sp>
        <p:nvSpPr>
          <p:cNvPr id="66" name="Obdélník 65">
            <a:extLst>
              <a:ext uri="{FF2B5EF4-FFF2-40B4-BE49-F238E27FC236}">
                <a16:creationId xmlns:a16="http://schemas.microsoft.com/office/drawing/2014/main" id="{6887A429-A1D6-4039-8D58-5196247FADBC}"/>
              </a:ext>
            </a:extLst>
          </p:cNvPr>
          <p:cNvSpPr/>
          <p:nvPr/>
        </p:nvSpPr>
        <p:spPr>
          <a:xfrm>
            <a:off x="10836701" y="4705898"/>
            <a:ext cx="243978" cy="276999"/>
          </a:xfrm>
          <a:prstGeom prst="rect">
            <a:avLst/>
          </a:prstGeom>
        </p:spPr>
        <p:txBody>
          <a:bodyPr wrap="none">
            <a:spAutoFit/>
          </a:bodyPr>
          <a:lstStyle/>
          <a:p>
            <a:r>
              <a:rPr lang="cs-CZ" sz="1200" dirty="0">
                <a:solidFill>
                  <a:srgbClr val="000000"/>
                </a:solidFill>
              </a:rPr>
              <a:t>*</a:t>
            </a:r>
            <a:endParaRPr lang="cs-CZ" dirty="0"/>
          </a:p>
        </p:txBody>
      </p:sp>
      <p:sp>
        <p:nvSpPr>
          <p:cNvPr id="67" name="Obdélník 66">
            <a:extLst>
              <a:ext uri="{FF2B5EF4-FFF2-40B4-BE49-F238E27FC236}">
                <a16:creationId xmlns:a16="http://schemas.microsoft.com/office/drawing/2014/main" id="{FD66BA2F-CDE8-400D-9D1C-887D35AF4E37}"/>
              </a:ext>
            </a:extLst>
          </p:cNvPr>
          <p:cNvSpPr/>
          <p:nvPr/>
        </p:nvSpPr>
        <p:spPr>
          <a:xfrm>
            <a:off x="11189915" y="4384312"/>
            <a:ext cx="1002085" cy="461665"/>
          </a:xfrm>
          <a:prstGeom prst="rect">
            <a:avLst/>
          </a:prstGeom>
        </p:spPr>
        <p:txBody>
          <a:bodyPr wrap="square">
            <a:spAutoFit/>
          </a:bodyPr>
          <a:lstStyle/>
          <a:p>
            <a:pPr algn="ctr"/>
            <a:r>
              <a:rPr lang="cs-CZ" sz="1200" dirty="0">
                <a:solidFill>
                  <a:srgbClr val="000000"/>
                </a:solidFill>
              </a:rPr>
              <a:t>* předběžné údaje</a:t>
            </a:r>
            <a:endParaRPr lang="cs-CZ" dirty="0"/>
          </a:p>
        </p:txBody>
      </p:sp>
      <p:sp>
        <p:nvSpPr>
          <p:cNvPr id="69" name="Obdélník 68">
            <a:extLst>
              <a:ext uri="{FF2B5EF4-FFF2-40B4-BE49-F238E27FC236}">
                <a16:creationId xmlns:a16="http://schemas.microsoft.com/office/drawing/2014/main" id="{FFC4AF65-0258-4952-A1EB-EF94DB8426A2}"/>
              </a:ext>
            </a:extLst>
          </p:cNvPr>
          <p:cNvSpPr/>
          <p:nvPr/>
        </p:nvSpPr>
        <p:spPr>
          <a:xfrm rot="16200000">
            <a:off x="5896021" y="2717044"/>
            <a:ext cx="324000" cy="144000"/>
          </a:xfrm>
          <a:prstGeom prst="rect">
            <a:avLst/>
          </a:prstGeom>
        </p:spPr>
        <p:txBody>
          <a:bodyPr wrap="none" lIns="36000" tIns="0" rIns="36000" bIns="0">
            <a:noAutofit/>
          </a:bodyPr>
          <a:lstStyle/>
          <a:p>
            <a:pPr lvl="0" algn="ctr" fontAlgn="ctr"/>
            <a:r>
              <a:rPr lang="cs-CZ" sz="700" dirty="0">
                <a:solidFill>
                  <a:schemeClr val="bg1">
                    <a:lumMod val="50000"/>
                  </a:schemeClr>
                </a:solidFill>
                <a:latin typeface="Calibri" panose="020F0502020204030204" pitchFamily="34" charset="0"/>
              </a:rPr>
              <a:t>+2,1 %</a:t>
            </a:r>
          </a:p>
        </p:txBody>
      </p:sp>
      <p:sp>
        <p:nvSpPr>
          <p:cNvPr id="71" name="Obdélník 70">
            <a:extLst>
              <a:ext uri="{FF2B5EF4-FFF2-40B4-BE49-F238E27FC236}">
                <a16:creationId xmlns:a16="http://schemas.microsoft.com/office/drawing/2014/main" id="{31A4CDE4-810F-47E7-BE11-D1B664BE8A44}"/>
              </a:ext>
            </a:extLst>
          </p:cNvPr>
          <p:cNvSpPr/>
          <p:nvPr/>
        </p:nvSpPr>
        <p:spPr>
          <a:xfrm rot="16200000">
            <a:off x="5424441" y="2836630"/>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-15,8 %</a:t>
            </a:r>
          </a:p>
        </p:txBody>
      </p:sp>
      <p:sp>
        <p:nvSpPr>
          <p:cNvPr id="64" name="Obdélník 63">
            <a:extLst>
              <a:ext uri="{FF2B5EF4-FFF2-40B4-BE49-F238E27FC236}">
                <a16:creationId xmlns:a16="http://schemas.microsoft.com/office/drawing/2014/main" id="{33873B3B-9943-4105-82E8-46D146F31487}"/>
              </a:ext>
            </a:extLst>
          </p:cNvPr>
          <p:cNvSpPr/>
          <p:nvPr/>
        </p:nvSpPr>
        <p:spPr>
          <a:xfrm rot="16200000">
            <a:off x="6131811" y="2600249"/>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+7,7 %</a:t>
            </a:r>
          </a:p>
        </p:txBody>
      </p:sp>
      <p:sp>
        <p:nvSpPr>
          <p:cNvPr id="73" name="Obdélník 72">
            <a:extLst>
              <a:ext uri="{FF2B5EF4-FFF2-40B4-BE49-F238E27FC236}">
                <a16:creationId xmlns:a16="http://schemas.microsoft.com/office/drawing/2014/main" id="{54F44EDA-E48E-4868-9D1E-26C5085A1DA8}"/>
              </a:ext>
            </a:extLst>
          </p:cNvPr>
          <p:cNvSpPr/>
          <p:nvPr/>
        </p:nvSpPr>
        <p:spPr>
          <a:xfrm rot="16200000">
            <a:off x="6367601" y="2260276"/>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+26,5 %</a:t>
            </a:r>
          </a:p>
        </p:txBody>
      </p:sp>
      <p:sp>
        <p:nvSpPr>
          <p:cNvPr id="62" name="Obdélník 61">
            <a:extLst>
              <a:ext uri="{FF2B5EF4-FFF2-40B4-BE49-F238E27FC236}">
                <a16:creationId xmlns:a16="http://schemas.microsoft.com/office/drawing/2014/main" id="{3EC376A9-4AC0-4D88-99BE-D04ED338DB1F}"/>
              </a:ext>
            </a:extLst>
          </p:cNvPr>
          <p:cNvSpPr/>
          <p:nvPr/>
        </p:nvSpPr>
        <p:spPr>
          <a:xfrm rot="16200000">
            <a:off x="6603391" y="1981106"/>
            <a:ext cx="324000" cy="144000"/>
          </a:xfrm>
          <a:prstGeom prst="rect">
            <a:avLst/>
          </a:prstGeom>
        </p:spPr>
        <p:txBody>
          <a:bodyPr wrap="none" lIns="36000" tIns="0" rIns="36000" bIns="0">
            <a:noAutofit/>
          </a:bodyPr>
          <a:lstStyle/>
          <a:p>
            <a:pPr lvl="0" algn="ctr" fontAlgn="ctr"/>
            <a:r>
              <a:rPr lang="cs-CZ" sz="700" dirty="0">
                <a:solidFill>
                  <a:srgbClr val="FF0000"/>
                </a:solidFill>
                <a:latin typeface="Calibri" panose="020F0502020204030204" pitchFamily="34" charset="0"/>
              </a:rPr>
              <a:t>+14,3 %</a:t>
            </a:r>
          </a:p>
        </p:txBody>
      </p:sp>
      <p:sp>
        <p:nvSpPr>
          <p:cNvPr id="72" name="Obdélník 71">
            <a:extLst>
              <a:ext uri="{FF2B5EF4-FFF2-40B4-BE49-F238E27FC236}">
                <a16:creationId xmlns:a16="http://schemas.microsoft.com/office/drawing/2014/main" id="{407AE30A-0CB5-4C70-8CBA-BD2E67DDD6DE}"/>
              </a:ext>
            </a:extLst>
          </p:cNvPr>
          <p:cNvSpPr/>
          <p:nvPr/>
        </p:nvSpPr>
        <p:spPr>
          <a:xfrm rot="16200000">
            <a:off x="5188651" y="2593897"/>
            <a:ext cx="324000" cy="144000"/>
          </a:xfrm>
          <a:prstGeom prst="rect">
            <a:avLst/>
          </a:prstGeom>
        </p:spPr>
        <p:txBody>
          <a:bodyPr wrap="none" lIns="36000" tIns="0" rIns="36000" bIns="0">
            <a:noAutofit/>
          </a:bodyPr>
          <a:lstStyle/>
          <a:p>
            <a:pPr lvl="0" algn="ctr" fontAlgn="ctr"/>
            <a:r>
              <a:rPr lang="cs-CZ" sz="700" dirty="0">
                <a:solidFill>
                  <a:srgbClr val="00B050"/>
                </a:solidFill>
                <a:latin typeface="Calibri" panose="020F0502020204030204" pitchFamily="34" charset="0"/>
              </a:rPr>
              <a:t>-28,7 %</a:t>
            </a:r>
          </a:p>
        </p:txBody>
      </p:sp>
      <p:cxnSp>
        <p:nvCxnSpPr>
          <p:cNvPr id="74" name="Přímá spojnice se šipkou 73">
            <a:extLst>
              <a:ext uri="{FF2B5EF4-FFF2-40B4-BE49-F238E27FC236}">
                <a16:creationId xmlns:a16="http://schemas.microsoft.com/office/drawing/2014/main" id="{993EC90E-7FD8-407D-9D17-370132E75EC1}"/>
              </a:ext>
            </a:extLst>
          </p:cNvPr>
          <p:cNvCxnSpPr>
            <a:cxnSpLocks/>
          </p:cNvCxnSpPr>
          <p:nvPr/>
        </p:nvCxnSpPr>
        <p:spPr>
          <a:xfrm>
            <a:off x="4601090" y="1627975"/>
            <a:ext cx="0" cy="93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Přímá spojnice se šipkou 74">
            <a:extLst>
              <a:ext uri="{FF2B5EF4-FFF2-40B4-BE49-F238E27FC236}">
                <a16:creationId xmlns:a16="http://schemas.microsoft.com/office/drawing/2014/main" id="{66F27176-5C97-4512-B1F8-3124BDEB9E90}"/>
              </a:ext>
            </a:extLst>
          </p:cNvPr>
          <p:cNvCxnSpPr>
            <a:cxnSpLocks/>
          </p:cNvCxnSpPr>
          <p:nvPr/>
        </p:nvCxnSpPr>
        <p:spPr>
          <a:xfrm>
            <a:off x="6964641" y="1412546"/>
            <a:ext cx="0" cy="61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bdélník 75">
            <a:extLst>
              <a:ext uri="{FF2B5EF4-FFF2-40B4-BE49-F238E27FC236}">
                <a16:creationId xmlns:a16="http://schemas.microsoft.com/office/drawing/2014/main" id="{4D29521C-37DA-4C9D-904F-817BE61D47CB}"/>
              </a:ext>
            </a:extLst>
          </p:cNvPr>
          <p:cNvSpPr/>
          <p:nvPr/>
        </p:nvSpPr>
        <p:spPr>
          <a:xfrm>
            <a:off x="6596432" y="1045286"/>
            <a:ext cx="1711564" cy="307777"/>
          </a:xfrm>
          <a:prstGeom prst="rect">
            <a:avLst/>
          </a:prstGeom>
          <a:solidFill>
            <a:schemeClr val="bg1"/>
          </a:solidFill>
        </p:spPr>
        <p:txBody>
          <a:bodyPr wrap="square" lIns="0" tIns="0" rIns="0" bIns="0">
            <a:spAutoFit/>
          </a:bodyPr>
          <a:lstStyle/>
          <a:p>
            <a:pPr algn="ctr"/>
            <a:r>
              <a:rPr lang="cs-CZ" sz="1000" b="1" i="1" dirty="0">
                <a:solidFill>
                  <a:srgbClr val="000000"/>
                </a:solidFill>
                <a:latin typeface="Arial" panose="020B0604020202020204"/>
              </a:rPr>
              <a:t>od 1. 3. přerušení veškeré prezenční výuky</a:t>
            </a:r>
          </a:p>
        </p:txBody>
      </p:sp>
      <p:sp>
        <p:nvSpPr>
          <p:cNvPr id="46" name="Obdélník 45">
            <a:extLst>
              <a:ext uri="{FF2B5EF4-FFF2-40B4-BE49-F238E27FC236}">
                <a16:creationId xmlns:a16="http://schemas.microsoft.com/office/drawing/2014/main" id="{A8455353-19DD-4AC2-9325-5E85BAF5BB5B}"/>
              </a:ext>
            </a:extLst>
          </p:cNvPr>
          <p:cNvSpPr/>
          <p:nvPr/>
        </p:nvSpPr>
        <p:spPr>
          <a:xfrm rot="16200000">
            <a:off x="7074971" y="2808065"/>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-29,7 %</a:t>
            </a:r>
          </a:p>
        </p:txBody>
      </p:sp>
      <p:sp>
        <p:nvSpPr>
          <p:cNvPr id="47" name="Obdélník 46">
            <a:extLst>
              <a:ext uri="{FF2B5EF4-FFF2-40B4-BE49-F238E27FC236}">
                <a16:creationId xmlns:a16="http://schemas.microsoft.com/office/drawing/2014/main" id="{9C8E768C-CEBA-42FB-8F30-26DE2EA56452}"/>
              </a:ext>
            </a:extLst>
          </p:cNvPr>
          <p:cNvSpPr/>
          <p:nvPr/>
        </p:nvSpPr>
        <p:spPr>
          <a:xfrm rot="16200000">
            <a:off x="7310761" y="3139223"/>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-23,2 %</a:t>
            </a:r>
          </a:p>
        </p:txBody>
      </p:sp>
      <p:sp>
        <p:nvSpPr>
          <p:cNvPr id="49" name="Obdélník 48">
            <a:extLst>
              <a:ext uri="{FF2B5EF4-FFF2-40B4-BE49-F238E27FC236}">
                <a16:creationId xmlns:a16="http://schemas.microsoft.com/office/drawing/2014/main" id="{C90101AB-5A7A-4CE8-9507-4EA012F8FE8C}"/>
              </a:ext>
            </a:extLst>
          </p:cNvPr>
          <p:cNvSpPr/>
          <p:nvPr/>
        </p:nvSpPr>
        <p:spPr>
          <a:xfrm rot="16200000">
            <a:off x="7546551" y="3463073"/>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-31,2 %</a:t>
            </a:r>
          </a:p>
        </p:txBody>
      </p:sp>
      <p:sp>
        <p:nvSpPr>
          <p:cNvPr id="51" name="Obdélník 50">
            <a:extLst>
              <a:ext uri="{FF2B5EF4-FFF2-40B4-BE49-F238E27FC236}">
                <a16:creationId xmlns:a16="http://schemas.microsoft.com/office/drawing/2014/main" id="{3F7D762C-F623-4E36-82F1-CE3D5541EFF5}"/>
              </a:ext>
            </a:extLst>
          </p:cNvPr>
          <p:cNvSpPr/>
          <p:nvPr/>
        </p:nvSpPr>
        <p:spPr>
          <a:xfrm rot="16200000">
            <a:off x="7782341" y="3682862"/>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-31,9 %</a:t>
            </a:r>
          </a:p>
        </p:txBody>
      </p:sp>
      <p:sp>
        <p:nvSpPr>
          <p:cNvPr id="53" name="Obdélník 52">
            <a:extLst>
              <a:ext uri="{FF2B5EF4-FFF2-40B4-BE49-F238E27FC236}">
                <a16:creationId xmlns:a16="http://schemas.microsoft.com/office/drawing/2014/main" id="{3B5F721F-E312-4B9F-BD46-20AD44D95960}"/>
              </a:ext>
            </a:extLst>
          </p:cNvPr>
          <p:cNvSpPr/>
          <p:nvPr/>
        </p:nvSpPr>
        <p:spPr>
          <a:xfrm rot="16200000">
            <a:off x="8018131" y="3766894"/>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-16,3 %</a:t>
            </a:r>
          </a:p>
        </p:txBody>
      </p:sp>
      <p:sp>
        <p:nvSpPr>
          <p:cNvPr id="55" name="Obdélník 54">
            <a:extLst>
              <a:ext uri="{FF2B5EF4-FFF2-40B4-BE49-F238E27FC236}">
                <a16:creationId xmlns:a16="http://schemas.microsoft.com/office/drawing/2014/main" id="{675372F7-9671-4E26-9F98-607A9DD37B65}"/>
              </a:ext>
            </a:extLst>
          </p:cNvPr>
          <p:cNvSpPr/>
          <p:nvPr/>
        </p:nvSpPr>
        <p:spPr>
          <a:xfrm rot="16200000">
            <a:off x="8253921" y="3893656"/>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-31,9 %</a:t>
            </a:r>
          </a:p>
        </p:txBody>
      </p:sp>
      <p:cxnSp>
        <p:nvCxnSpPr>
          <p:cNvPr id="56" name="Přímá spojnice se šipkou 55">
            <a:extLst>
              <a:ext uri="{FF2B5EF4-FFF2-40B4-BE49-F238E27FC236}">
                <a16:creationId xmlns:a16="http://schemas.microsoft.com/office/drawing/2014/main" id="{6DC1B228-EFD7-4BA8-A838-0EB042907F91}"/>
              </a:ext>
            </a:extLst>
          </p:cNvPr>
          <p:cNvCxnSpPr>
            <a:cxnSpLocks/>
          </p:cNvCxnSpPr>
          <p:nvPr/>
        </p:nvCxnSpPr>
        <p:spPr>
          <a:xfrm>
            <a:off x="8415100" y="1611784"/>
            <a:ext cx="0" cy="205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bdélník 58">
            <a:extLst>
              <a:ext uri="{FF2B5EF4-FFF2-40B4-BE49-F238E27FC236}">
                <a16:creationId xmlns:a16="http://schemas.microsoft.com/office/drawing/2014/main" id="{D734875B-FAE4-4A03-865E-03E8DD9CFD98}"/>
              </a:ext>
            </a:extLst>
          </p:cNvPr>
          <p:cNvSpPr/>
          <p:nvPr/>
        </p:nvSpPr>
        <p:spPr>
          <a:xfrm rot="16200000">
            <a:off x="8489711" y="3957659"/>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-14,5 %</a:t>
            </a:r>
          </a:p>
        </p:txBody>
      </p:sp>
      <p:sp>
        <p:nvSpPr>
          <p:cNvPr id="63" name="Obdélník 62">
            <a:extLst>
              <a:ext uri="{FF2B5EF4-FFF2-40B4-BE49-F238E27FC236}">
                <a16:creationId xmlns:a16="http://schemas.microsoft.com/office/drawing/2014/main" id="{07D93610-C681-463C-B48E-3BE00577FB26}"/>
              </a:ext>
            </a:extLst>
          </p:cNvPr>
          <p:cNvSpPr/>
          <p:nvPr/>
        </p:nvSpPr>
        <p:spPr>
          <a:xfrm rot="16200000">
            <a:off x="8725501" y="4018725"/>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-28,1 %</a:t>
            </a:r>
          </a:p>
        </p:txBody>
      </p:sp>
      <p:sp>
        <p:nvSpPr>
          <p:cNvPr id="68" name="Obdélník 67">
            <a:extLst>
              <a:ext uri="{FF2B5EF4-FFF2-40B4-BE49-F238E27FC236}">
                <a16:creationId xmlns:a16="http://schemas.microsoft.com/office/drawing/2014/main" id="{AB3FE291-2498-426E-8E8E-9D4CC630B185}"/>
              </a:ext>
            </a:extLst>
          </p:cNvPr>
          <p:cNvSpPr/>
          <p:nvPr/>
        </p:nvSpPr>
        <p:spPr>
          <a:xfrm rot="16200000">
            <a:off x="8961291" y="4085665"/>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-29,0 %</a:t>
            </a:r>
          </a:p>
        </p:txBody>
      </p:sp>
      <p:sp>
        <p:nvSpPr>
          <p:cNvPr id="65" name="Obdélník 64">
            <a:extLst>
              <a:ext uri="{FF2B5EF4-FFF2-40B4-BE49-F238E27FC236}">
                <a16:creationId xmlns:a16="http://schemas.microsoft.com/office/drawing/2014/main" id="{49300486-23B1-4602-8F02-9592BE868249}"/>
              </a:ext>
            </a:extLst>
          </p:cNvPr>
          <p:cNvSpPr/>
          <p:nvPr/>
        </p:nvSpPr>
        <p:spPr>
          <a:xfrm rot="16200000">
            <a:off x="9197081" y="4092785"/>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-26,1 %</a:t>
            </a:r>
          </a:p>
        </p:txBody>
      </p:sp>
      <p:sp>
        <p:nvSpPr>
          <p:cNvPr id="70" name="Obdélník 69">
            <a:extLst>
              <a:ext uri="{FF2B5EF4-FFF2-40B4-BE49-F238E27FC236}">
                <a16:creationId xmlns:a16="http://schemas.microsoft.com/office/drawing/2014/main" id="{13CA0285-9D4A-4427-B3C2-28F5462981BA}"/>
              </a:ext>
            </a:extLst>
          </p:cNvPr>
          <p:cNvSpPr/>
          <p:nvPr/>
        </p:nvSpPr>
        <p:spPr>
          <a:xfrm rot="16200000">
            <a:off x="9432871" y="4125544"/>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-32,4 %</a:t>
            </a:r>
          </a:p>
        </p:txBody>
      </p:sp>
      <p:sp>
        <p:nvSpPr>
          <p:cNvPr id="77" name="Obdélník 76">
            <a:extLst>
              <a:ext uri="{FF2B5EF4-FFF2-40B4-BE49-F238E27FC236}">
                <a16:creationId xmlns:a16="http://schemas.microsoft.com/office/drawing/2014/main" id="{F4ECAE10-CC29-46B6-A173-6E2FC3852161}"/>
              </a:ext>
            </a:extLst>
          </p:cNvPr>
          <p:cNvSpPr/>
          <p:nvPr/>
        </p:nvSpPr>
        <p:spPr>
          <a:xfrm>
            <a:off x="8143196" y="1311962"/>
            <a:ext cx="1765142" cy="461665"/>
          </a:xfrm>
          <a:prstGeom prst="rect">
            <a:avLst/>
          </a:prstGeom>
          <a:solidFill>
            <a:schemeClr val="bg1"/>
          </a:solidFill>
        </p:spPr>
        <p:txBody>
          <a:bodyPr wrap="square" lIns="0" tIns="0" rIns="0" bIns="0">
            <a:spAutoFit/>
          </a:bodyPr>
          <a:lstStyle/>
          <a:p>
            <a:pPr algn="ctr"/>
            <a:r>
              <a:rPr lang="cs-CZ" sz="1000" b="1" i="1" dirty="0">
                <a:solidFill>
                  <a:srgbClr val="000000"/>
                </a:solidFill>
                <a:latin typeface="Arial" panose="020B0604020202020204"/>
              </a:rPr>
              <a:t>od 12. 4. obnovení prezenční </a:t>
            </a:r>
            <a:r>
              <a:rPr lang="cs-CZ" sz="1000" b="1" i="1" dirty="0">
                <a:solidFill>
                  <a:srgbClr val="000000"/>
                </a:solidFill>
              </a:rPr>
              <a:t>výuky v nižších ročnících ZŠ, rotační režimy </a:t>
            </a:r>
            <a:endParaRPr lang="cs-CZ" sz="1000" b="1" i="1" dirty="0">
              <a:solidFill>
                <a:srgbClr val="000000"/>
              </a:solidFill>
              <a:latin typeface="Arial" panose="020B0604020202020204"/>
            </a:endParaRPr>
          </a:p>
        </p:txBody>
      </p:sp>
      <p:sp>
        <p:nvSpPr>
          <p:cNvPr id="57" name="Obdélník 56">
            <a:extLst>
              <a:ext uri="{FF2B5EF4-FFF2-40B4-BE49-F238E27FC236}">
                <a16:creationId xmlns:a16="http://schemas.microsoft.com/office/drawing/2014/main" id="{14A1CEC4-E4E7-4EC4-BB8B-A6E39DC718AF}"/>
              </a:ext>
            </a:extLst>
          </p:cNvPr>
          <p:cNvSpPr/>
          <p:nvPr/>
        </p:nvSpPr>
        <p:spPr>
          <a:xfrm rot="16200000">
            <a:off x="9668661" y="4163644"/>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-19,7 %</a:t>
            </a:r>
          </a:p>
        </p:txBody>
      </p:sp>
      <p:sp>
        <p:nvSpPr>
          <p:cNvPr id="78" name="Obdélník 77">
            <a:extLst>
              <a:ext uri="{FF2B5EF4-FFF2-40B4-BE49-F238E27FC236}">
                <a16:creationId xmlns:a16="http://schemas.microsoft.com/office/drawing/2014/main" id="{9A6469B5-F5B8-4E2E-A6BF-5A57F54DE460}"/>
              </a:ext>
            </a:extLst>
          </p:cNvPr>
          <p:cNvSpPr/>
          <p:nvPr/>
        </p:nvSpPr>
        <p:spPr>
          <a:xfrm rot="16200000">
            <a:off x="9904451" y="4173169"/>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-56,1 %</a:t>
            </a:r>
          </a:p>
        </p:txBody>
      </p:sp>
      <p:sp>
        <p:nvSpPr>
          <p:cNvPr id="79" name="Obdélník 78">
            <a:extLst>
              <a:ext uri="{FF2B5EF4-FFF2-40B4-BE49-F238E27FC236}">
                <a16:creationId xmlns:a16="http://schemas.microsoft.com/office/drawing/2014/main" id="{0AF67630-0288-4CDA-B2AC-50437EE06E4E}"/>
              </a:ext>
            </a:extLst>
          </p:cNvPr>
          <p:cNvSpPr/>
          <p:nvPr/>
        </p:nvSpPr>
        <p:spPr>
          <a:xfrm rot="16200000">
            <a:off x="10140241" y="4182694"/>
            <a:ext cx="324000" cy="144000"/>
          </a:xfrm>
          <a:prstGeom prst="rect">
            <a:avLst/>
          </a:prstGeom>
        </p:spPr>
        <p:txBody>
          <a:bodyPr wrap="none" lIns="36000" tIns="0" rIns="36000" bIns="0">
            <a:noAutofit/>
          </a:bodyPr>
          <a:lstStyle/>
          <a:p>
            <a:pPr algn="ctr" fontAlgn="ctr"/>
            <a:r>
              <a:rPr lang="cs-CZ" sz="700" dirty="0">
                <a:solidFill>
                  <a:schemeClr val="bg1">
                    <a:lumMod val="50000"/>
                  </a:schemeClr>
                </a:solidFill>
                <a:latin typeface="Calibri" panose="020F0502020204030204" pitchFamily="34" charset="0"/>
              </a:rPr>
              <a:t>+4,0 %</a:t>
            </a:r>
          </a:p>
        </p:txBody>
      </p:sp>
      <p:sp>
        <p:nvSpPr>
          <p:cNvPr id="80" name="Obdélník 79">
            <a:extLst>
              <a:ext uri="{FF2B5EF4-FFF2-40B4-BE49-F238E27FC236}">
                <a16:creationId xmlns:a16="http://schemas.microsoft.com/office/drawing/2014/main" id="{08BDFAAC-4AC7-4426-8128-73AC79D469D6}"/>
              </a:ext>
            </a:extLst>
          </p:cNvPr>
          <p:cNvSpPr/>
          <p:nvPr/>
        </p:nvSpPr>
        <p:spPr>
          <a:xfrm rot="16200000">
            <a:off x="10376031" y="4181270"/>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-65,4 %</a:t>
            </a:r>
          </a:p>
        </p:txBody>
      </p:sp>
      <p:sp>
        <p:nvSpPr>
          <p:cNvPr id="82" name="Obdélník 81">
            <a:extLst>
              <a:ext uri="{FF2B5EF4-FFF2-40B4-BE49-F238E27FC236}">
                <a16:creationId xmlns:a16="http://schemas.microsoft.com/office/drawing/2014/main" id="{03827DF9-F918-484F-9D34-37217F4942E6}"/>
              </a:ext>
            </a:extLst>
          </p:cNvPr>
          <p:cNvSpPr/>
          <p:nvPr/>
        </p:nvSpPr>
        <p:spPr>
          <a:xfrm>
            <a:off x="7097842" y="642316"/>
            <a:ext cx="2702636" cy="153888"/>
          </a:xfrm>
          <a:prstGeom prst="rect">
            <a:avLst/>
          </a:prstGeom>
          <a:solidFill>
            <a:schemeClr val="bg1"/>
          </a:solidFill>
        </p:spPr>
        <p:txBody>
          <a:bodyPr wrap="square" lIns="0" tIns="0" rIns="0" bIns="0">
            <a:spAutoFit/>
          </a:bodyPr>
          <a:lstStyle/>
          <a:p>
            <a:r>
              <a:rPr lang="cs-CZ" sz="1000" b="1" dirty="0">
                <a:solidFill>
                  <a:srgbClr val="C00000"/>
                </a:solidFill>
                <a:latin typeface="Arial" panose="020B0604020202020204"/>
              </a:rPr>
              <a:t>od 1. 3. vakcinace pracovníků ve školství</a:t>
            </a:r>
          </a:p>
        </p:txBody>
      </p:sp>
      <p:sp>
        <p:nvSpPr>
          <p:cNvPr id="83" name="Šipka doprava 3">
            <a:extLst>
              <a:ext uri="{FF2B5EF4-FFF2-40B4-BE49-F238E27FC236}">
                <a16:creationId xmlns:a16="http://schemas.microsoft.com/office/drawing/2014/main" id="{7F633662-29B0-47AE-B4AD-0B6368832165}"/>
              </a:ext>
            </a:extLst>
          </p:cNvPr>
          <p:cNvSpPr/>
          <p:nvPr/>
        </p:nvSpPr>
        <p:spPr>
          <a:xfrm rot="5400000">
            <a:off x="6842955" y="687611"/>
            <a:ext cx="223165" cy="1613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1" name="Obdélník 80">
            <a:extLst>
              <a:ext uri="{FF2B5EF4-FFF2-40B4-BE49-F238E27FC236}">
                <a16:creationId xmlns:a16="http://schemas.microsoft.com/office/drawing/2014/main" id="{E7FB13C6-66D2-4388-977D-B027402E1081}"/>
              </a:ext>
            </a:extLst>
          </p:cNvPr>
          <p:cNvSpPr/>
          <p:nvPr/>
        </p:nvSpPr>
        <p:spPr>
          <a:xfrm rot="16200000">
            <a:off x="10611821" y="4171745"/>
            <a:ext cx="324000" cy="144000"/>
          </a:xfrm>
          <a:prstGeom prst="rect">
            <a:avLst/>
          </a:prstGeom>
        </p:spPr>
        <p:txBody>
          <a:bodyPr wrap="none" lIns="36000" tIns="0" rIns="36000" bIns="0">
            <a:noAutofit/>
          </a:bodyPr>
          <a:lstStyle/>
          <a:p>
            <a:pPr algn="ctr" fontAlgn="ctr"/>
            <a:r>
              <a:rPr lang="cs-CZ" sz="700" dirty="0">
                <a:solidFill>
                  <a:srgbClr val="FF0000"/>
                </a:solidFill>
                <a:latin typeface="Calibri" panose="020F0502020204030204" pitchFamily="34" charset="0"/>
              </a:rPr>
              <a:t>+33,3 %</a:t>
            </a:r>
          </a:p>
        </p:txBody>
      </p:sp>
      <p:sp>
        <p:nvSpPr>
          <p:cNvPr id="84" name="Obdélník 83">
            <a:extLst>
              <a:ext uri="{FF2B5EF4-FFF2-40B4-BE49-F238E27FC236}">
                <a16:creationId xmlns:a16="http://schemas.microsoft.com/office/drawing/2014/main" id="{C10F7009-B648-445F-8950-6738D19A9D9F}"/>
              </a:ext>
            </a:extLst>
          </p:cNvPr>
          <p:cNvSpPr/>
          <p:nvPr/>
        </p:nvSpPr>
        <p:spPr>
          <a:xfrm rot="16200000">
            <a:off x="10847625" y="4162220"/>
            <a:ext cx="324000" cy="144000"/>
          </a:xfrm>
          <a:prstGeom prst="rect">
            <a:avLst/>
          </a:prstGeom>
        </p:spPr>
        <p:txBody>
          <a:bodyPr wrap="none" lIns="36000" tIns="0" rIns="36000" bIns="0">
            <a:noAutofit/>
          </a:bodyPr>
          <a:lstStyle/>
          <a:p>
            <a:pPr algn="ctr" fontAlgn="ctr"/>
            <a:r>
              <a:rPr lang="cs-CZ" sz="700" dirty="0">
                <a:solidFill>
                  <a:srgbClr val="00B050"/>
                </a:solidFill>
                <a:latin typeface="Calibri" panose="020F0502020204030204" pitchFamily="34" charset="0"/>
              </a:rPr>
              <a:t>-41,7 %</a:t>
            </a:r>
          </a:p>
          <a:p>
            <a:pPr algn="ctr" fontAlgn="ctr"/>
            <a:endParaRPr lang="cs-CZ" sz="700" dirty="0">
              <a:solidFill>
                <a:srgbClr val="00B050"/>
              </a:solidFill>
              <a:latin typeface="Calibri" panose="020F0502020204030204" pitchFamily="34" charset="0"/>
            </a:endParaRPr>
          </a:p>
        </p:txBody>
      </p:sp>
    </p:spTree>
    <p:extLst>
      <p:ext uri="{BB962C8B-B14F-4D97-AF65-F5344CB8AC3E}">
        <p14:creationId xmlns:p14="http://schemas.microsoft.com/office/powerpoint/2010/main" val="2792111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395221" y="398147"/>
            <a:ext cx="11458927"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Retrospektivní analýza rizikových</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kategorií profesí </a:t>
            </a: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prokázala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u pedagogů</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vysoké riziko nákazy COVID-19 v zaměstnání a zařadila je mezi nadprůměrně rizikové profese </a:t>
            </a:r>
            <a:endParaRPr kumimoji="0" lang="cs-CZ"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306559" y="3344148"/>
            <a:ext cx="11636248" cy="3108543"/>
          </a:xfrm>
          <a:prstGeom prst="rect">
            <a:avLst/>
          </a:prstGeom>
          <a:noFill/>
        </p:spPr>
        <p:txBody>
          <a:bodyPr wrap="square" rtlCol="0">
            <a:spAutoFit/>
          </a:bodyPr>
          <a:lstStyle/>
          <a:p>
            <a:pPr lvl="0" algn="ctr">
              <a:defRPr/>
            </a:pPr>
            <a:r>
              <a:rPr lang="cs-CZ" sz="2800" b="1" dirty="0">
                <a:solidFill>
                  <a:srgbClr val="C00000"/>
                </a:solidFill>
                <a:latin typeface="Calibri" panose="020F0502020204030204"/>
              </a:rPr>
              <a:t>Za celé období sledování byla nákaza COVID-19 prokázána u 50 468 pedagogů a pracovníků ve školství, z toho u 1 422 osob ve věku 65+. Nejvyšší počet nakažených byl diagnostikován v říjnu 2020 (10 736), a to v období před 14.10.; od ledna 2021 opět počty nakažených narostly a měsíčně dosahovaly 7 – 8 tisíc. Data od března dále již ukazují významný pokles. </a:t>
            </a:r>
          </a:p>
          <a:p>
            <a:pPr lvl="0" algn="ctr">
              <a:defRPr/>
            </a:pPr>
            <a:endParaRPr lang="cs-CZ" sz="2800" b="1" dirty="0">
              <a:solidFill>
                <a:srgbClr val="C00000"/>
              </a:solidFill>
              <a:latin typeface="Calibri" panose="020F0502020204030204"/>
            </a:endParaRPr>
          </a:p>
          <a:p>
            <a:pPr lvl="0" algn="ctr">
              <a:defRPr/>
            </a:pPr>
            <a:r>
              <a:rPr lang="cs-CZ" sz="2800" b="1" dirty="0">
                <a:solidFill>
                  <a:srgbClr val="C00000"/>
                </a:solidFill>
                <a:latin typeface="Calibri" panose="020F0502020204030204"/>
              </a:rPr>
              <a:t>Celkem 1 029 pedagogů bylo s COVID-19 hospitalizováno a 52 zemřelo. </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Šipka dolů 4"/>
          <p:cNvSpPr/>
          <p:nvPr/>
        </p:nvSpPr>
        <p:spPr>
          <a:xfrm>
            <a:off x="5576996" y="2103383"/>
            <a:ext cx="1095375" cy="111442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648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ulka 4">
            <a:extLst>
              <a:ext uri="{FF2B5EF4-FFF2-40B4-BE49-F238E27FC236}">
                <a16:creationId xmlns:a16="http://schemas.microsoft.com/office/drawing/2014/main" id="{B90BE829-C875-4FCD-BDDE-773E61ECE751}"/>
              </a:ext>
            </a:extLst>
          </p:cNvPr>
          <p:cNvGraphicFramePr>
            <a:graphicFrameLocks noGrp="1"/>
          </p:cNvGraphicFramePr>
          <p:nvPr>
            <p:extLst>
              <p:ext uri="{D42A27DB-BD31-4B8C-83A1-F6EECF244321}">
                <p14:modId xmlns:p14="http://schemas.microsoft.com/office/powerpoint/2010/main" val="2803455722"/>
              </p:ext>
            </p:extLst>
          </p:nvPr>
        </p:nvGraphicFramePr>
        <p:xfrm>
          <a:off x="1400175" y="1451459"/>
          <a:ext cx="10248894" cy="1367940"/>
        </p:xfrm>
        <a:graphic>
          <a:graphicData uri="http://schemas.openxmlformats.org/drawingml/2006/table">
            <a:tbl>
              <a:tblPr/>
              <a:tblGrid>
                <a:gridCol w="569383">
                  <a:extLst>
                    <a:ext uri="{9D8B030D-6E8A-4147-A177-3AD203B41FA5}">
                      <a16:colId xmlns:a16="http://schemas.microsoft.com/office/drawing/2014/main" val="3053570892"/>
                    </a:ext>
                  </a:extLst>
                </a:gridCol>
                <a:gridCol w="569383">
                  <a:extLst>
                    <a:ext uri="{9D8B030D-6E8A-4147-A177-3AD203B41FA5}">
                      <a16:colId xmlns:a16="http://schemas.microsoft.com/office/drawing/2014/main" val="1131524119"/>
                    </a:ext>
                  </a:extLst>
                </a:gridCol>
                <a:gridCol w="569383">
                  <a:extLst>
                    <a:ext uri="{9D8B030D-6E8A-4147-A177-3AD203B41FA5}">
                      <a16:colId xmlns:a16="http://schemas.microsoft.com/office/drawing/2014/main" val="2015816653"/>
                    </a:ext>
                  </a:extLst>
                </a:gridCol>
                <a:gridCol w="569383">
                  <a:extLst>
                    <a:ext uri="{9D8B030D-6E8A-4147-A177-3AD203B41FA5}">
                      <a16:colId xmlns:a16="http://schemas.microsoft.com/office/drawing/2014/main" val="2226411553"/>
                    </a:ext>
                  </a:extLst>
                </a:gridCol>
                <a:gridCol w="569383">
                  <a:extLst>
                    <a:ext uri="{9D8B030D-6E8A-4147-A177-3AD203B41FA5}">
                      <a16:colId xmlns:a16="http://schemas.microsoft.com/office/drawing/2014/main" val="2829238877"/>
                    </a:ext>
                  </a:extLst>
                </a:gridCol>
                <a:gridCol w="569383">
                  <a:extLst>
                    <a:ext uri="{9D8B030D-6E8A-4147-A177-3AD203B41FA5}">
                      <a16:colId xmlns:a16="http://schemas.microsoft.com/office/drawing/2014/main" val="3884354710"/>
                    </a:ext>
                  </a:extLst>
                </a:gridCol>
                <a:gridCol w="569383">
                  <a:extLst>
                    <a:ext uri="{9D8B030D-6E8A-4147-A177-3AD203B41FA5}">
                      <a16:colId xmlns:a16="http://schemas.microsoft.com/office/drawing/2014/main" val="81904858"/>
                    </a:ext>
                  </a:extLst>
                </a:gridCol>
                <a:gridCol w="569383">
                  <a:extLst>
                    <a:ext uri="{9D8B030D-6E8A-4147-A177-3AD203B41FA5}">
                      <a16:colId xmlns:a16="http://schemas.microsoft.com/office/drawing/2014/main" val="2298769727"/>
                    </a:ext>
                  </a:extLst>
                </a:gridCol>
                <a:gridCol w="569383">
                  <a:extLst>
                    <a:ext uri="{9D8B030D-6E8A-4147-A177-3AD203B41FA5}">
                      <a16:colId xmlns:a16="http://schemas.microsoft.com/office/drawing/2014/main" val="2311953922"/>
                    </a:ext>
                  </a:extLst>
                </a:gridCol>
                <a:gridCol w="569383">
                  <a:extLst>
                    <a:ext uri="{9D8B030D-6E8A-4147-A177-3AD203B41FA5}">
                      <a16:colId xmlns:a16="http://schemas.microsoft.com/office/drawing/2014/main" val="1615951549"/>
                    </a:ext>
                  </a:extLst>
                </a:gridCol>
                <a:gridCol w="569383">
                  <a:extLst>
                    <a:ext uri="{9D8B030D-6E8A-4147-A177-3AD203B41FA5}">
                      <a16:colId xmlns:a16="http://schemas.microsoft.com/office/drawing/2014/main" val="2883402651"/>
                    </a:ext>
                  </a:extLst>
                </a:gridCol>
                <a:gridCol w="569383">
                  <a:extLst>
                    <a:ext uri="{9D8B030D-6E8A-4147-A177-3AD203B41FA5}">
                      <a16:colId xmlns:a16="http://schemas.microsoft.com/office/drawing/2014/main" val="1336810984"/>
                    </a:ext>
                  </a:extLst>
                </a:gridCol>
                <a:gridCol w="569383">
                  <a:extLst>
                    <a:ext uri="{9D8B030D-6E8A-4147-A177-3AD203B41FA5}">
                      <a16:colId xmlns:a16="http://schemas.microsoft.com/office/drawing/2014/main" val="1332971956"/>
                    </a:ext>
                  </a:extLst>
                </a:gridCol>
                <a:gridCol w="569383">
                  <a:extLst>
                    <a:ext uri="{9D8B030D-6E8A-4147-A177-3AD203B41FA5}">
                      <a16:colId xmlns:a16="http://schemas.microsoft.com/office/drawing/2014/main" val="1222817531"/>
                    </a:ext>
                  </a:extLst>
                </a:gridCol>
                <a:gridCol w="569383">
                  <a:extLst>
                    <a:ext uri="{9D8B030D-6E8A-4147-A177-3AD203B41FA5}">
                      <a16:colId xmlns:a16="http://schemas.microsoft.com/office/drawing/2014/main" val="4187026884"/>
                    </a:ext>
                  </a:extLst>
                </a:gridCol>
                <a:gridCol w="569383">
                  <a:extLst>
                    <a:ext uri="{9D8B030D-6E8A-4147-A177-3AD203B41FA5}">
                      <a16:colId xmlns:a16="http://schemas.microsoft.com/office/drawing/2014/main" val="1929859890"/>
                    </a:ext>
                  </a:extLst>
                </a:gridCol>
                <a:gridCol w="569383">
                  <a:extLst>
                    <a:ext uri="{9D8B030D-6E8A-4147-A177-3AD203B41FA5}">
                      <a16:colId xmlns:a16="http://schemas.microsoft.com/office/drawing/2014/main" val="2623492280"/>
                    </a:ext>
                  </a:extLst>
                </a:gridCol>
                <a:gridCol w="569383">
                  <a:extLst>
                    <a:ext uri="{9D8B030D-6E8A-4147-A177-3AD203B41FA5}">
                      <a16:colId xmlns:a16="http://schemas.microsoft.com/office/drawing/2014/main" val="1257859094"/>
                    </a:ext>
                  </a:extLst>
                </a:gridCol>
              </a:tblGrid>
              <a:tr h="341985">
                <a:tc>
                  <a:txBody>
                    <a:bodyPr/>
                    <a:lstStyle/>
                    <a:p>
                      <a:pPr algn="ctr" fontAlgn="ctr"/>
                      <a:endParaRPr lang="cs-CZ" sz="1100" b="0" i="0" u="none" strike="noStrike" dirty="0">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9EC"/>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DF0"/>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D2D5"/>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3F6"/>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9EC"/>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D4D6"/>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2E4"/>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5E8"/>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5E8"/>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8E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8E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9EC"/>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AEC"/>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4E7"/>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DFE2"/>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3F6"/>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E7EA"/>
                    </a:solidFill>
                  </a:tcPr>
                </a:tc>
                <a:extLst>
                  <a:ext uri="{0D108BD9-81ED-4DB2-BD59-A6C34878D82A}">
                    <a16:rowId xmlns:a16="http://schemas.microsoft.com/office/drawing/2014/main" val="1226755404"/>
                  </a:ext>
                </a:extLst>
              </a:tr>
              <a:tr h="341985">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FB2"/>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D90"/>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5A8"/>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688"/>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7779"/>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9294"/>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98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D8F"/>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9597"/>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C8E"/>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9395"/>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8F91"/>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9396"/>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789"/>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8487"/>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96E70"/>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8696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8F91"/>
                    </a:solidFill>
                  </a:tcPr>
                </a:tc>
                <a:extLst>
                  <a:ext uri="{0D108BD9-81ED-4DB2-BD59-A6C34878D82A}">
                    <a16:rowId xmlns:a16="http://schemas.microsoft.com/office/drawing/2014/main" val="173078150"/>
                  </a:ext>
                </a:extLst>
              </a:tr>
              <a:tr h="341985">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9092"/>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5A8"/>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5A8"/>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4A7"/>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C1C3"/>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BCBF"/>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B8B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B0B2"/>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8A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FB1"/>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AAC"/>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DB0"/>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AAD"/>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B8B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C0C2"/>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C3C6"/>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BB4B7"/>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AAEB0"/>
                    </a:solidFill>
                  </a:tcPr>
                </a:tc>
                <a:extLst>
                  <a:ext uri="{0D108BD9-81ED-4DB2-BD59-A6C34878D82A}">
                    <a16:rowId xmlns:a16="http://schemas.microsoft.com/office/drawing/2014/main" val="1764606382"/>
                  </a:ext>
                </a:extLst>
              </a:tr>
              <a:tr h="341985">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4F7"/>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CFF"/>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CFF"/>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CFF"/>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AFD"/>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BFE"/>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AFD"/>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AFD"/>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8F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8FB"/>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6F9"/>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AFD"/>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AFD"/>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9FC"/>
                    </a:solid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128" marR="9128" marT="9128" marB="0" anchor="ctr">
                    <a:lnL>
                      <a:noFill/>
                    </a:lnL>
                    <a:lnR>
                      <a:noFill/>
                    </a:lnR>
                    <a:lnT>
                      <a:noFill/>
                    </a:lnT>
                    <a:lnB>
                      <a:noFill/>
                    </a:lnB>
                  </a:tcPr>
                </a:tc>
                <a:tc>
                  <a:txBody>
                    <a:bodyPr/>
                    <a:lstStyle/>
                    <a:p>
                      <a:pPr algn="ctr" fontAlgn="ctr"/>
                      <a:endParaRPr lang="cs-CZ" sz="1100" b="0" i="0" u="none" strike="noStrike" dirty="0">
                        <a:solidFill>
                          <a:srgbClr val="000000"/>
                        </a:solidFill>
                        <a:effectLst/>
                        <a:latin typeface="Calibri" panose="020F0502020204030204" pitchFamily="34" charset="0"/>
                      </a:endParaRPr>
                    </a:p>
                  </a:txBody>
                  <a:tcPr marL="9128" marR="9128" marT="9128" marB="0" anchor="ctr">
                    <a:lnL>
                      <a:noFill/>
                    </a:lnL>
                    <a:lnR>
                      <a:noFill/>
                    </a:lnR>
                    <a:lnT>
                      <a:noFill/>
                    </a:lnT>
                    <a:lnB>
                      <a:noFill/>
                    </a:lnB>
                    <a:solidFill>
                      <a:srgbClr val="FCF9FC"/>
                    </a:solidFill>
                  </a:tcPr>
                </a:tc>
                <a:extLst>
                  <a:ext uri="{0D108BD9-81ED-4DB2-BD59-A6C34878D82A}">
                    <a16:rowId xmlns:a16="http://schemas.microsoft.com/office/drawing/2014/main" val="2555915483"/>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sz="2000" dirty="0"/>
              <a:t>COVID-19 </a:t>
            </a:r>
            <a:r>
              <a:rPr lang="cs-CZ" dirty="0"/>
              <a:t>u pedagogů a dalších pracovníků ve školství</a:t>
            </a:r>
            <a:endParaRPr lang="cs-CZ" sz="2000" dirty="0"/>
          </a:p>
        </p:txBody>
      </p:sp>
      <p:graphicFrame>
        <p:nvGraphicFramePr>
          <p:cNvPr id="9" name="Graf 8">
            <a:extLst>
              <a:ext uri="{FF2B5EF4-FFF2-40B4-BE49-F238E27FC236}">
                <a16:creationId xmlns:a16="http://schemas.microsoft.com/office/drawing/2014/main" id="{E02C52D3-AAE0-42C8-BCE7-D9F81DA12711}"/>
              </a:ext>
            </a:extLst>
          </p:cNvPr>
          <p:cNvGraphicFramePr/>
          <p:nvPr>
            <p:extLst>
              <p:ext uri="{D42A27DB-BD31-4B8C-83A1-F6EECF244321}">
                <p14:modId xmlns:p14="http://schemas.microsoft.com/office/powerpoint/2010/main" val="716847246"/>
              </p:ext>
            </p:extLst>
          </p:nvPr>
        </p:nvGraphicFramePr>
        <p:xfrm>
          <a:off x="332819" y="3433434"/>
          <a:ext cx="8696881" cy="32340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ulka 6">
            <a:extLst>
              <a:ext uri="{FF2B5EF4-FFF2-40B4-BE49-F238E27FC236}">
                <a16:creationId xmlns:a16="http://schemas.microsoft.com/office/drawing/2014/main" id="{3295F615-5521-42CB-B0A4-26D74ECCCD4E}"/>
              </a:ext>
            </a:extLst>
          </p:cNvPr>
          <p:cNvGraphicFramePr>
            <a:graphicFrameLocks noGrp="1"/>
          </p:cNvGraphicFramePr>
          <p:nvPr>
            <p:extLst>
              <p:ext uri="{D42A27DB-BD31-4B8C-83A1-F6EECF244321}">
                <p14:modId xmlns:p14="http://schemas.microsoft.com/office/powerpoint/2010/main" val="984486138"/>
              </p:ext>
            </p:extLst>
          </p:nvPr>
        </p:nvGraphicFramePr>
        <p:xfrm>
          <a:off x="9210675" y="3988432"/>
          <a:ext cx="2809875" cy="1590377"/>
        </p:xfrm>
        <a:graphic>
          <a:graphicData uri="http://schemas.openxmlformats.org/drawingml/2006/table">
            <a:tbl>
              <a:tblPr/>
              <a:tblGrid>
                <a:gridCol w="678795">
                  <a:extLst>
                    <a:ext uri="{9D8B030D-6E8A-4147-A177-3AD203B41FA5}">
                      <a16:colId xmlns:a16="http://schemas.microsoft.com/office/drawing/2014/main" val="2946039579"/>
                    </a:ext>
                  </a:extLst>
                </a:gridCol>
                <a:gridCol w="678795">
                  <a:extLst>
                    <a:ext uri="{9D8B030D-6E8A-4147-A177-3AD203B41FA5}">
                      <a16:colId xmlns:a16="http://schemas.microsoft.com/office/drawing/2014/main" val="3614760637"/>
                    </a:ext>
                  </a:extLst>
                </a:gridCol>
                <a:gridCol w="678795">
                  <a:extLst>
                    <a:ext uri="{9D8B030D-6E8A-4147-A177-3AD203B41FA5}">
                      <a16:colId xmlns:a16="http://schemas.microsoft.com/office/drawing/2014/main" val="3855762985"/>
                    </a:ext>
                  </a:extLst>
                </a:gridCol>
                <a:gridCol w="773490">
                  <a:extLst>
                    <a:ext uri="{9D8B030D-6E8A-4147-A177-3AD203B41FA5}">
                      <a16:colId xmlns:a16="http://schemas.microsoft.com/office/drawing/2014/main" val="1202274410"/>
                    </a:ext>
                  </a:extLst>
                </a:gridCol>
              </a:tblGrid>
              <a:tr h="626609">
                <a:tc>
                  <a:txBody>
                    <a:bodyPr/>
                    <a:lstStyle/>
                    <a:p>
                      <a:pPr algn="ctr" fontAlgn="ctr"/>
                      <a:endParaRPr lang="cs-CZ"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dirty="0">
                          <a:solidFill>
                            <a:srgbClr val="000000"/>
                          </a:solidFill>
                          <a:effectLst/>
                          <a:latin typeface="Calibri" panose="020F0502020204030204" pitchFamily="34" charset="0"/>
                        </a:rPr>
                        <a:t>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dirty="0">
                          <a:solidFill>
                            <a:srgbClr val="000000"/>
                          </a:solidFill>
                          <a:effectLst/>
                          <a:latin typeface="Calibri" panose="020F0502020204030204" pitchFamily="34" charset="0"/>
                        </a:rPr>
                        <a:t>%</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Průměrný věk</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134487"/>
                  </a:ext>
                </a:extLst>
              </a:tr>
              <a:tr h="321256">
                <a:tc>
                  <a:txBody>
                    <a:bodyPr/>
                    <a:lstStyle/>
                    <a:p>
                      <a:pPr algn="l" fontAlgn="ctr"/>
                      <a:r>
                        <a:rPr lang="cs-CZ" sz="1400" b="1" i="0" u="none" strike="noStrike">
                          <a:solidFill>
                            <a:srgbClr val="000000"/>
                          </a:solidFill>
                          <a:effectLst/>
                          <a:latin typeface="Calibri" panose="020F0502020204030204" pitchFamily="34" charset="0"/>
                        </a:rPr>
                        <a:t>Muži</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cs-CZ" sz="1400" b="1" i="0" u="none" strike="noStrike">
                          <a:solidFill>
                            <a:srgbClr val="000000"/>
                          </a:solidFill>
                          <a:effectLst/>
                          <a:latin typeface="Calibri" panose="020F0502020204030204" pitchFamily="34" charset="0"/>
                        </a:rPr>
                        <a:t>8 239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cs-CZ" sz="1400" b="1" i="0" u="none" strike="noStrike">
                          <a:solidFill>
                            <a:srgbClr val="000000"/>
                          </a:solidFill>
                          <a:effectLst/>
                          <a:latin typeface="Calibri" panose="020F0502020204030204" pitchFamily="34" charset="0"/>
                        </a:rPr>
                        <a:t>16,3 %</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cs-CZ" sz="1400" b="1" i="1" u="none" strike="noStrike">
                          <a:solidFill>
                            <a:srgbClr val="000000"/>
                          </a:solidFill>
                          <a:effectLst/>
                          <a:latin typeface="Calibri" panose="020F0502020204030204" pitchFamily="34" charset="0"/>
                        </a:rPr>
                        <a:t>46,9 let</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429440636"/>
                  </a:ext>
                </a:extLst>
              </a:tr>
              <a:tr h="321256">
                <a:tc>
                  <a:txBody>
                    <a:bodyPr/>
                    <a:lstStyle/>
                    <a:p>
                      <a:pPr algn="l" fontAlgn="ctr"/>
                      <a:r>
                        <a:rPr lang="cs-CZ" sz="1400" b="1" i="0" u="none" strike="noStrike" dirty="0">
                          <a:solidFill>
                            <a:srgbClr val="000000"/>
                          </a:solidFill>
                          <a:effectLst/>
                          <a:latin typeface="Calibri" panose="020F0502020204030204" pitchFamily="34" charset="0"/>
                        </a:rPr>
                        <a:t>Ženy</a:t>
                      </a:r>
                    </a:p>
                  </a:txBody>
                  <a:tcPr marL="9525" marR="9525" marT="9525" marB="0" anchor="ctr">
                    <a:lnL>
                      <a:noFill/>
                    </a:lnL>
                    <a:lnR>
                      <a:noFill/>
                    </a:lnR>
                    <a:lnT>
                      <a:noFill/>
                    </a:lnT>
                    <a:lnB>
                      <a:noFill/>
                    </a:lnB>
                  </a:tcPr>
                </a:tc>
                <a:tc>
                  <a:txBody>
                    <a:bodyPr/>
                    <a:lstStyle/>
                    <a:p>
                      <a:pPr algn="ctr" fontAlgn="ctr"/>
                      <a:r>
                        <a:rPr lang="cs-CZ" sz="1400" b="1" i="0" u="none" strike="noStrike">
                          <a:solidFill>
                            <a:srgbClr val="000000"/>
                          </a:solidFill>
                          <a:effectLst/>
                          <a:latin typeface="Calibri" panose="020F0502020204030204" pitchFamily="34" charset="0"/>
                        </a:rPr>
                        <a:t>42 229</a:t>
                      </a:r>
                    </a:p>
                  </a:txBody>
                  <a:tcPr marL="9525" marR="9525" marT="9525" marB="0" anchor="ctr">
                    <a:lnL>
                      <a:noFill/>
                    </a:lnL>
                    <a:lnR>
                      <a:noFill/>
                    </a:lnR>
                    <a:lnT>
                      <a:noFill/>
                    </a:lnT>
                    <a:lnB>
                      <a:noFill/>
                    </a:lnB>
                  </a:tcPr>
                </a:tc>
                <a:tc>
                  <a:txBody>
                    <a:bodyPr/>
                    <a:lstStyle/>
                    <a:p>
                      <a:pPr algn="ctr" fontAlgn="ctr"/>
                      <a:r>
                        <a:rPr lang="cs-CZ" sz="1400" b="1" i="0" u="none" strike="noStrike">
                          <a:solidFill>
                            <a:srgbClr val="000000"/>
                          </a:solidFill>
                          <a:effectLst/>
                          <a:latin typeface="Calibri" panose="020F0502020204030204" pitchFamily="34" charset="0"/>
                        </a:rPr>
                        <a:t>83,7 %</a:t>
                      </a:r>
                    </a:p>
                  </a:txBody>
                  <a:tcPr marL="9525" marR="9525" marT="9525" marB="0" anchor="ctr">
                    <a:lnL>
                      <a:noFill/>
                    </a:lnL>
                    <a:lnR>
                      <a:noFill/>
                    </a:lnR>
                    <a:lnT>
                      <a:noFill/>
                    </a:lnT>
                    <a:lnB>
                      <a:noFill/>
                    </a:lnB>
                  </a:tcPr>
                </a:tc>
                <a:tc>
                  <a:txBody>
                    <a:bodyPr/>
                    <a:lstStyle/>
                    <a:p>
                      <a:pPr algn="ctr" fontAlgn="ctr"/>
                      <a:r>
                        <a:rPr lang="cs-CZ" sz="1400" b="1" i="1" u="none" strike="noStrike">
                          <a:solidFill>
                            <a:srgbClr val="000000"/>
                          </a:solidFill>
                          <a:effectLst/>
                          <a:latin typeface="Calibri" panose="020F0502020204030204" pitchFamily="34" charset="0"/>
                        </a:rPr>
                        <a:t>45,4 let</a:t>
                      </a:r>
                    </a:p>
                  </a:txBody>
                  <a:tcPr marL="9525" marR="9525" marT="9525" marB="0" anchor="ctr">
                    <a:lnL>
                      <a:noFill/>
                    </a:lnL>
                    <a:lnR>
                      <a:noFill/>
                    </a:lnR>
                    <a:lnT>
                      <a:noFill/>
                    </a:lnT>
                    <a:lnB>
                      <a:noFill/>
                    </a:lnB>
                  </a:tcPr>
                </a:tc>
                <a:extLst>
                  <a:ext uri="{0D108BD9-81ED-4DB2-BD59-A6C34878D82A}">
                    <a16:rowId xmlns:a16="http://schemas.microsoft.com/office/drawing/2014/main" val="792142187"/>
                  </a:ext>
                </a:extLst>
              </a:tr>
              <a:tr h="321256">
                <a:tc>
                  <a:txBody>
                    <a:bodyPr/>
                    <a:lstStyle/>
                    <a:p>
                      <a:pPr algn="l" fontAlgn="ctr"/>
                      <a:r>
                        <a:rPr lang="cs-CZ" sz="1400" b="1" i="0" u="none" strike="noStrike" dirty="0">
                          <a:solidFill>
                            <a:srgbClr val="000000"/>
                          </a:solidFill>
                          <a:effectLst/>
                          <a:latin typeface="Calibri" panose="020F0502020204030204" pitchFamily="34" charset="0"/>
                        </a:rPr>
                        <a:t>Celkem</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50 468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cs-CZ" sz="1400" b="1" i="0" u="none" strike="noStrike">
                          <a:solidFill>
                            <a:srgbClr val="000000"/>
                          </a:solidFill>
                          <a:effectLst/>
                          <a:latin typeface="Calibri" panose="020F0502020204030204" pitchFamily="34" charset="0"/>
                        </a:rPr>
                        <a:t>100,0 %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45,6 let</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02435"/>
                  </a:ext>
                </a:extLst>
              </a:tr>
            </a:tbl>
          </a:graphicData>
        </a:graphic>
      </p:graphicFrame>
      <p:sp>
        <p:nvSpPr>
          <p:cNvPr id="13" name="Obdélník 12">
            <a:extLst>
              <a:ext uri="{FF2B5EF4-FFF2-40B4-BE49-F238E27FC236}">
                <a16:creationId xmlns:a16="http://schemas.microsoft.com/office/drawing/2014/main" id="{CE1117FA-97E3-4E59-A158-B0ECC91C6D39}"/>
              </a:ext>
            </a:extLst>
          </p:cNvPr>
          <p:cNvSpPr/>
          <p:nvPr/>
        </p:nvSpPr>
        <p:spPr>
          <a:xfrm>
            <a:off x="180538" y="600142"/>
            <a:ext cx="5705912" cy="400110"/>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Počty nově COVID-19 pozitivních v čase podle věku</a:t>
            </a:r>
          </a:p>
        </p:txBody>
      </p:sp>
      <p:sp>
        <p:nvSpPr>
          <p:cNvPr id="15" name="Obdélník 14">
            <a:extLst>
              <a:ext uri="{FF2B5EF4-FFF2-40B4-BE49-F238E27FC236}">
                <a16:creationId xmlns:a16="http://schemas.microsoft.com/office/drawing/2014/main" id="{292F1E1B-D725-4210-9E95-484AC6073A63}"/>
              </a:ext>
            </a:extLst>
          </p:cNvPr>
          <p:cNvSpPr/>
          <p:nvPr/>
        </p:nvSpPr>
        <p:spPr>
          <a:xfrm>
            <a:off x="704415" y="3142496"/>
            <a:ext cx="1094466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Pohlaví a věk (celkem za 03/2020 – 07/2021 k 3. 7.)</a:t>
            </a:r>
          </a:p>
        </p:txBody>
      </p:sp>
      <p:sp>
        <p:nvSpPr>
          <p:cNvPr id="8" name="Obdélník 7">
            <a:extLst>
              <a:ext uri="{FF2B5EF4-FFF2-40B4-BE49-F238E27FC236}">
                <a16:creationId xmlns:a16="http://schemas.microsoft.com/office/drawing/2014/main" id="{B606052F-7CC6-4D2A-9063-A8EB277DBE9E}"/>
              </a:ext>
            </a:extLst>
          </p:cNvPr>
          <p:cNvSpPr/>
          <p:nvPr/>
        </p:nvSpPr>
        <p:spPr>
          <a:xfrm>
            <a:off x="9010650" y="4714875"/>
            <a:ext cx="144000" cy="14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6" name="Obdélník 15">
            <a:extLst>
              <a:ext uri="{FF2B5EF4-FFF2-40B4-BE49-F238E27FC236}">
                <a16:creationId xmlns:a16="http://schemas.microsoft.com/office/drawing/2014/main" id="{3CA4AA70-498B-47C6-A03A-1BEE16D2CB4A}"/>
              </a:ext>
            </a:extLst>
          </p:cNvPr>
          <p:cNvSpPr/>
          <p:nvPr/>
        </p:nvSpPr>
        <p:spPr>
          <a:xfrm>
            <a:off x="9010650" y="5019675"/>
            <a:ext cx="144000" cy="14400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2" name="TextovéPole 11">
            <a:extLst>
              <a:ext uri="{FF2B5EF4-FFF2-40B4-BE49-F238E27FC236}">
                <a16:creationId xmlns:a16="http://schemas.microsoft.com/office/drawing/2014/main" id="{B70112A9-E00F-44FD-8B13-C0F3BC274367}"/>
              </a:ext>
            </a:extLst>
          </p:cNvPr>
          <p:cNvSpPr txBox="1"/>
          <p:nvPr/>
        </p:nvSpPr>
        <p:spPr>
          <a:xfrm>
            <a:off x="2162175" y="656415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graphicFrame>
        <p:nvGraphicFramePr>
          <p:cNvPr id="17" name="Tabulka 16">
            <a:extLst>
              <a:ext uri="{FF2B5EF4-FFF2-40B4-BE49-F238E27FC236}">
                <a16:creationId xmlns:a16="http://schemas.microsoft.com/office/drawing/2014/main" id="{FEFA9CBE-2A23-4594-8B25-3B9D0FB2E676}"/>
              </a:ext>
            </a:extLst>
          </p:cNvPr>
          <p:cNvGraphicFramePr>
            <a:graphicFrameLocks noGrp="1"/>
          </p:cNvGraphicFramePr>
          <p:nvPr>
            <p:extLst>
              <p:ext uri="{D42A27DB-BD31-4B8C-83A1-F6EECF244321}">
                <p14:modId xmlns:p14="http://schemas.microsoft.com/office/powerpoint/2010/main" val="2028140263"/>
              </p:ext>
            </p:extLst>
          </p:nvPr>
        </p:nvGraphicFramePr>
        <p:xfrm>
          <a:off x="581025" y="1064674"/>
          <a:ext cx="11068053" cy="1938415"/>
        </p:xfrm>
        <a:graphic>
          <a:graphicData uri="http://schemas.openxmlformats.org/drawingml/2006/table">
            <a:tbl>
              <a:tblPr/>
              <a:tblGrid>
                <a:gridCol w="827907">
                  <a:extLst>
                    <a:ext uri="{9D8B030D-6E8A-4147-A177-3AD203B41FA5}">
                      <a16:colId xmlns:a16="http://schemas.microsoft.com/office/drawing/2014/main" val="2590966169"/>
                    </a:ext>
                  </a:extLst>
                </a:gridCol>
                <a:gridCol w="568897">
                  <a:extLst>
                    <a:ext uri="{9D8B030D-6E8A-4147-A177-3AD203B41FA5}">
                      <a16:colId xmlns:a16="http://schemas.microsoft.com/office/drawing/2014/main" val="1196958163"/>
                    </a:ext>
                  </a:extLst>
                </a:gridCol>
                <a:gridCol w="568897">
                  <a:extLst>
                    <a:ext uri="{9D8B030D-6E8A-4147-A177-3AD203B41FA5}">
                      <a16:colId xmlns:a16="http://schemas.microsoft.com/office/drawing/2014/main" val="1590475166"/>
                    </a:ext>
                  </a:extLst>
                </a:gridCol>
                <a:gridCol w="568897">
                  <a:extLst>
                    <a:ext uri="{9D8B030D-6E8A-4147-A177-3AD203B41FA5}">
                      <a16:colId xmlns:a16="http://schemas.microsoft.com/office/drawing/2014/main" val="121150438"/>
                    </a:ext>
                  </a:extLst>
                </a:gridCol>
                <a:gridCol w="568897">
                  <a:extLst>
                    <a:ext uri="{9D8B030D-6E8A-4147-A177-3AD203B41FA5}">
                      <a16:colId xmlns:a16="http://schemas.microsoft.com/office/drawing/2014/main" val="3550961818"/>
                    </a:ext>
                  </a:extLst>
                </a:gridCol>
                <a:gridCol w="568897">
                  <a:extLst>
                    <a:ext uri="{9D8B030D-6E8A-4147-A177-3AD203B41FA5}">
                      <a16:colId xmlns:a16="http://schemas.microsoft.com/office/drawing/2014/main" val="3206239474"/>
                    </a:ext>
                  </a:extLst>
                </a:gridCol>
                <a:gridCol w="568897">
                  <a:extLst>
                    <a:ext uri="{9D8B030D-6E8A-4147-A177-3AD203B41FA5}">
                      <a16:colId xmlns:a16="http://schemas.microsoft.com/office/drawing/2014/main" val="2263018595"/>
                    </a:ext>
                  </a:extLst>
                </a:gridCol>
                <a:gridCol w="568897">
                  <a:extLst>
                    <a:ext uri="{9D8B030D-6E8A-4147-A177-3AD203B41FA5}">
                      <a16:colId xmlns:a16="http://schemas.microsoft.com/office/drawing/2014/main" val="626650623"/>
                    </a:ext>
                  </a:extLst>
                </a:gridCol>
                <a:gridCol w="568897">
                  <a:extLst>
                    <a:ext uri="{9D8B030D-6E8A-4147-A177-3AD203B41FA5}">
                      <a16:colId xmlns:a16="http://schemas.microsoft.com/office/drawing/2014/main" val="2267394689"/>
                    </a:ext>
                  </a:extLst>
                </a:gridCol>
                <a:gridCol w="568897">
                  <a:extLst>
                    <a:ext uri="{9D8B030D-6E8A-4147-A177-3AD203B41FA5}">
                      <a16:colId xmlns:a16="http://schemas.microsoft.com/office/drawing/2014/main" val="2197024938"/>
                    </a:ext>
                  </a:extLst>
                </a:gridCol>
                <a:gridCol w="568897">
                  <a:extLst>
                    <a:ext uri="{9D8B030D-6E8A-4147-A177-3AD203B41FA5}">
                      <a16:colId xmlns:a16="http://schemas.microsoft.com/office/drawing/2014/main" val="3534612074"/>
                    </a:ext>
                  </a:extLst>
                </a:gridCol>
                <a:gridCol w="568897">
                  <a:extLst>
                    <a:ext uri="{9D8B030D-6E8A-4147-A177-3AD203B41FA5}">
                      <a16:colId xmlns:a16="http://schemas.microsoft.com/office/drawing/2014/main" val="23818153"/>
                    </a:ext>
                  </a:extLst>
                </a:gridCol>
                <a:gridCol w="568897">
                  <a:extLst>
                    <a:ext uri="{9D8B030D-6E8A-4147-A177-3AD203B41FA5}">
                      <a16:colId xmlns:a16="http://schemas.microsoft.com/office/drawing/2014/main" val="1420328425"/>
                    </a:ext>
                  </a:extLst>
                </a:gridCol>
                <a:gridCol w="568897">
                  <a:extLst>
                    <a:ext uri="{9D8B030D-6E8A-4147-A177-3AD203B41FA5}">
                      <a16:colId xmlns:a16="http://schemas.microsoft.com/office/drawing/2014/main" val="4178866676"/>
                    </a:ext>
                  </a:extLst>
                </a:gridCol>
                <a:gridCol w="568897">
                  <a:extLst>
                    <a:ext uri="{9D8B030D-6E8A-4147-A177-3AD203B41FA5}">
                      <a16:colId xmlns:a16="http://schemas.microsoft.com/office/drawing/2014/main" val="1418633951"/>
                    </a:ext>
                  </a:extLst>
                </a:gridCol>
                <a:gridCol w="568897">
                  <a:extLst>
                    <a:ext uri="{9D8B030D-6E8A-4147-A177-3AD203B41FA5}">
                      <a16:colId xmlns:a16="http://schemas.microsoft.com/office/drawing/2014/main" val="2867292787"/>
                    </a:ext>
                  </a:extLst>
                </a:gridCol>
                <a:gridCol w="568897">
                  <a:extLst>
                    <a:ext uri="{9D8B030D-6E8A-4147-A177-3AD203B41FA5}">
                      <a16:colId xmlns:a16="http://schemas.microsoft.com/office/drawing/2014/main" val="2883612833"/>
                    </a:ext>
                  </a:extLst>
                </a:gridCol>
                <a:gridCol w="568897">
                  <a:extLst>
                    <a:ext uri="{9D8B030D-6E8A-4147-A177-3AD203B41FA5}">
                      <a16:colId xmlns:a16="http://schemas.microsoft.com/office/drawing/2014/main" val="4034463588"/>
                    </a:ext>
                  </a:extLst>
                </a:gridCol>
                <a:gridCol w="568897">
                  <a:extLst>
                    <a:ext uri="{9D8B030D-6E8A-4147-A177-3AD203B41FA5}">
                      <a16:colId xmlns:a16="http://schemas.microsoft.com/office/drawing/2014/main" val="3601930031"/>
                    </a:ext>
                  </a:extLst>
                </a:gridCol>
              </a:tblGrid>
              <a:tr h="376315">
                <a:tc>
                  <a:txBody>
                    <a:bodyPr/>
                    <a:lstStyle/>
                    <a:p>
                      <a:pPr algn="ctr" fontAlgn="ctr"/>
                      <a:r>
                        <a:rPr lang="cs-CZ"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03/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04/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05/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06/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07/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08/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09/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10/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11/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12/ 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01/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02/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03/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04/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05/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06/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07/ 2021</a:t>
                      </a:r>
                    </a:p>
                    <a:p>
                      <a:pPr algn="ctr" fontAlgn="ctr"/>
                      <a:r>
                        <a:rPr lang="cs-CZ" sz="1100" b="1" i="0" u="none" strike="noStrike" dirty="0">
                          <a:solidFill>
                            <a:srgbClr val="000000"/>
                          </a:solidFill>
                          <a:effectLst/>
                          <a:latin typeface="Calibri" panose="020F0502020204030204" pitchFamily="34" charset="0"/>
                        </a:rPr>
                        <a:t>k 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CELKEM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74531829"/>
                  </a:ext>
                </a:extLst>
              </a:tr>
              <a:tr h="293046">
                <a:tc>
                  <a:txBody>
                    <a:bodyPr/>
                    <a:lstStyle/>
                    <a:p>
                      <a:pPr algn="l" fontAlgn="ctr"/>
                      <a:r>
                        <a:rPr lang="cs-CZ" sz="1200" b="1" i="0" u="none" strike="noStrike" dirty="0">
                          <a:solidFill>
                            <a:srgbClr val="000000"/>
                          </a:solidFill>
                          <a:effectLst/>
                          <a:latin typeface="Calibri" panose="020F0502020204030204" pitchFamily="34" charset="0"/>
                        </a:rPr>
                        <a:t>do 29 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(19,5 %)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317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1242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(11,6 %)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581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(11,8 %)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794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(10,4 %)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821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(10,2 %)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817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(10,1 %)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608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182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(14,4 %)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5486</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(10,9 %)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43149389"/>
                  </a:ext>
                </a:extLst>
              </a:tr>
              <a:tr h="293046">
                <a:tc>
                  <a:txBody>
                    <a:bodyPr/>
                    <a:lstStyle/>
                    <a:p>
                      <a:pPr algn="l" fontAlgn="ctr"/>
                      <a:r>
                        <a:rPr lang="cs-CZ" sz="1200" b="1" i="0" u="none" strike="noStrike" dirty="0">
                          <a:solidFill>
                            <a:srgbClr val="000000"/>
                          </a:solidFill>
                          <a:effectLst/>
                          <a:latin typeface="Calibri" panose="020F0502020204030204" pitchFamily="34" charset="0"/>
                        </a:rPr>
                        <a:t>30-49 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100" b="0" i="0" u="none" strike="noStrike">
                          <a:solidFill>
                            <a:srgbClr val="000000"/>
                          </a:solidFill>
                          <a:effectLst/>
                          <a:latin typeface="Calibri" panose="020F0502020204030204" pitchFamily="34" charset="0"/>
                        </a:rPr>
                        <a:t>36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(50,7 %)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(54,1 %)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(60,7 %)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(48,9 %)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1258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5481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(51,1 %)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2335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(47,3 %)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3908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3890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(48,4 %)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4045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3005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789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220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(54,7 %)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(64,8 %)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(66,7 %)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25203</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(49,9 %)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94708208"/>
                  </a:ext>
                </a:extLst>
              </a:tr>
              <a:tr h="293046">
                <a:tc>
                  <a:txBody>
                    <a:bodyPr/>
                    <a:lstStyle/>
                    <a:p>
                      <a:pPr algn="l" fontAlgn="ctr"/>
                      <a:r>
                        <a:rPr lang="cs-CZ" sz="1200" b="1" i="0" u="none" strike="noStrike">
                          <a:solidFill>
                            <a:srgbClr val="000000"/>
                          </a:solidFill>
                          <a:effectLst/>
                          <a:latin typeface="Calibri" panose="020F0502020204030204" pitchFamily="34" charset="0"/>
                        </a:rPr>
                        <a:t>50-64 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(49,5 %)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(40,5 %)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(27,9 %)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(29,9 %)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756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(31,7 %)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3804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1913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(38,7 %)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2739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(36,0 %)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3057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2954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(36,5 %)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2363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(37,8 %)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465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(31,6 %)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114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(28,4 %)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(26,8 %)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18357</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(36,4 %)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39929111"/>
                  </a:ext>
                </a:extLst>
              </a:tr>
              <a:tr h="293046">
                <a:tc>
                  <a:txBody>
                    <a:bodyPr/>
                    <a:lstStyle/>
                    <a:p>
                      <a:pPr algn="l" fontAlgn="ctr"/>
                      <a:r>
                        <a:rPr lang="cs-CZ" sz="1200" b="1" i="0" u="none" strike="noStrike">
                          <a:solidFill>
                            <a:srgbClr val="000000"/>
                          </a:solidFill>
                          <a:effectLst/>
                          <a:latin typeface="Calibri" panose="020F0502020204030204" pitchFamily="34" charset="0"/>
                        </a:rPr>
                        <a:t>65+ 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55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209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112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173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263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281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270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37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10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cs-CZ"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1422</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269390"/>
                  </a:ext>
                </a:extLst>
              </a:tr>
              <a:tr h="147918">
                <a:tc>
                  <a:txBody>
                    <a:bodyPr/>
                    <a:lstStyle/>
                    <a:p>
                      <a:pPr algn="l" fontAlgn="ctr"/>
                      <a:r>
                        <a:rPr lang="cs-CZ" sz="1200" b="1" i="0" u="none" strike="noStrike" dirty="0">
                          <a:solidFill>
                            <a:srgbClr val="000000"/>
                          </a:solidFill>
                          <a:effectLst/>
                          <a:latin typeface="Calibri" panose="020F0502020204030204" pitchFamily="34" charset="0"/>
                        </a:rPr>
                        <a:t>CELKEM</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2 386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10 736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4 941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7 614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8 031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8 097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6 246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1 473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402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cs-CZ" sz="1100" b="1" i="0" u="none" strike="noStrike" dirty="0">
                          <a:solidFill>
                            <a:srgbClr val="000000"/>
                          </a:solidFill>
                          <a:effectLst/>
                          <a:latin typeface="Calibri" panose="020F0502020204030204" pitchFamily="34" charset="0"/>
                        </a:rPr>
                        <a:t>50 468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6755919"/>
                  </a:ext>
                </a:extLst>
              </a:tr>
            </a:tbl>
          </a:graphicData>
        </a:graphic>
      </p:graphicFrame>
    </p:spTree>
    <p:extLst>
      <p:ext uri="{BB962C8B-B14F-4D97-AF65-F5344CB8AC3E}">
        <p14:creationId xmlns:p14="http://schemas.microsoft.com/office/powerpoint/2010/main" val="2612314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sz="2000" dirty="0"/>
              <a:t>COVID-19 </a:t>
            </a:r>
            <a:r>
              <a:rPr lang="cs-CZ" dirty="0"/>
              <a:t>pozitivní pedagogové a další pracovníci ve školství</a:t>
            </a:r>
            <a:endParaRPr lang="cs-CZ" sz="2000" dirty="0"/>
          </a:p>
        </p:txBody>
      </p:sp>
      <p:sp>
        <p:nvSpPr>
          <p:cNvPr id="5" name="Obdélník 4">
            <a:extLst>
              <a:ext uri="{FF2B5EF4-FFF2-40B4-BE49-F238E27FC236}">
                <a16:creationId xmlns:a16="http://schemas.microsoft.com/office/drawing/2014/main" id="{DCAC58A8-53EA-4F94-877D-8537B4CF9B8F}"/>
              </a:ext>
            </a:extLst>
          </p:cNvPr>
          <p:cNvSpPr/>
          <p:nvPr/>
        </p:nvSpPr>
        <p:spPr>
          <a:xfrm>
            <a:off x="1623152" y="794240"/>
            <a:ext cx="7886700" cy="830997"/>
          </a:xfrm>
          <a:prstGeom prst="rect">
            <a:avLst/>
          </a:prstGeom>
        </p:spPr>
        <p:txBody>
          <a:bodyPr wrap="square">
            <a:spAutoFit/>
          </a:bodyPr>
          <a:lstStyle/>
          <a:p>
            <a:pPr marL="0" marR="0" lvl="0" indent="0" defTabSz="914400" rtl="0" eaLnBrk="1" fontAlgn="b"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Přehled vážných stavů a úmrtí pedagogů s COVID-19</a:t>
            </a:r>
          </a:p>
          <a:p>
            <a:pPr marL="0" marR="0" lvl="0" indent="0" defTabSz="914400" rtl="0" eaLnBrk="1" fontAlgn="b" latinLnBrk="0" hangingPunct="1">
              <a:lnSpc>
                <a:spcPct val="100000"/>
              </a:lnSpc>
              <a:spcBef>
                <a:spcPts val="0"/>
              </a:spcBef>
              <a:spcAft>
                <a:spcPts val="0"/>
              </a:spcAft>
              <a:buClrTx/>
              <a:buSzTx/>
              <a:buFontTx/>
              <a:buNone/>
              <a:tabLst/>
              <a:defRPr/>
            </a:pPr>
            <a:endParaRPr kumimoji="0" lang="cs-CZ"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5" name="TextovéPole 14">
            <a:extLst>
              <a:ext uri="{FF2B5EF4-FFF2-40B4-BE49-F238E27FC236}">
                <a16:creationId xmlns:a16="http://schemas.microsoft.com/office/drawing/2014/main" id="{50830CF6-7A58-412A-B93D-F49E187AFB0C}"/>
              </a:ext>
            </a:extLst>
          </p:cNvPr>
          <p:cNvSpPr txBox="1"/>
          <p:nvPr/>
        </p:nvSpPr>
        <p:spPr>
          <a:xfrm>
            <a:off x="2162175" y="656415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graphicFrame>
        <p:nvGraphicFramePr>
          <p:cNvPr id="6" name="Tabulka 5">
            <a:extLst>
              <a:ext uri="{FF2B5EF4-FFF2-40B4-BE49-F238E27FC236}">
                <a16:creationId xmlns:a16="http://schemas.microsoft.com/office/drawing/2014/main" id="{F2AF85EC-4296-42B0-94CA-6804D5953FA6}"/>
              </a:ext>
            </a:extLst>
          </p:cNvPr>
          <p:cNvGraphicFramePr>
            <a:graphicFrameLocks noGrp="1"/>
          </p:cNvGraphicFramePr>
          <p:nvPr>
            <p:extLst>
              <p:ext uri="{D42A27DB-BD31-4B8C-83A1-F6EECF244321}">
                <p14:modId xmlns:p14="http://schemas.microsoft.com/office/powerpoint/2010/main" val="3745084507"/>
              </p:ext>
            </p:extLst>
          </p:nvPr>
        </p:nvGraphicFramePr>
        <p:xfrm>
          <a:off x="1623152" y="1300210"/>
          <a:ext cx="7886700" cy="5100596"/>
        </p:xfrm>
        <a:graphic>
          <a:graphicData uri="http://schemas.openxmlformats.org/drawingml/2006/table">
            <a:tbl>
              <a:tblPr firstRow="1" firstCol="1" lastRow="1" bandRow="1">
                <a:tableStyleId>{5C22544A-7EE6-4342-B048-85BDC9FD1C3A}</a:tableStyleId>
              </a:tblPr>
              <a:tblGrid>
                <a:gridCol w="1971675">
                  <a:extLst>
                    <a:ext uri="{9D8B030D-6E8A-4147-A177-3AD203B41FA5}">
                      <a16:colId xmlns:a16="http://schemas.microsoft.com/office/drawing/2014/main" val="2504970614"/>
                    </a:ext>
                  </a:extLst>
                </a:gridCol>
                <a:gridCol w="1971675">
                  <a:extLst>
                    <a:ext uri="{9D8B030D-6E8A-4147-A177-3AD203B41FA5}">
                      <a16:colId xmlns:a16="http://schemas.microsoft.com/office/drawing/2014/main" val="486136752"/>
                    </a:ext>
                  </a:extLst>
                </a:gridCol>
                <a:gridCol w="1971675">
                  <a:extLst>
                    <a:ext uri="{9D8B030D-6E8A-4147-A177-3AD203B41FA5}">
                      <a16:colId xmlns:a16="http://schemas.microsoft.com/office/drawing/2014/main" val="2116031447"/>
                    </a:ext>
                  </a:extLst>
                </a:gridCol>
                <a:gridCol w="1971675">
                  <a:extLst>
                    <a:ext uri="{9D8B030D-6E8A-4147-A177-3AD203B41FA5}">
                      <a16:colId xmlns:a16="http://schemas.microsoft.com/office/drawing/2014/main" val="1077373093"/>
                    </a:ext>
                  </a:extLst>
                </a:gridCol>
              </a:tblGrid>
              <a:tr h="673946">
                <a:tc>
                  <a:txBody>
                    <a:bodyPr/>
                    <a:lstStyle/>
                    <a:p>
                      <a:pPr algn="l" fontAlgn="b"/>
                      <a:endParaRPr lang="cs-CZ"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cs-CZ" sz="1400" u="none" strike="noStrike">
                          <a:effectLst/>
                        </a:rPr>
                        <a:t>Počet nově diagnostikovaných</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u="none" strike="noStrike" dirty="0">
                          <a:effectLst/>
                        </a:rPr>
                        <a:t>Počet hospitalizovaných</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u="none" strike="noStrike" dirty="0">
                          <a:effectLst/>
                        </a:rPr>
                        <a:t>Počet úmrtí</a:t>
                      </a:r>
                      <a:endParaRPr lang="cs-CZ"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2221017"/>
                  </a:ext>
                </a:extLst>
              </a:tr>
              <a:tr h="245925">
                <a:tc>
                  <a:txBody>
                    <a:bodyPr/>
                    <a:lstStyle/>
                    <a:p>
                      <a:pPr algn="ctr" fontAlgn="ctr"/>
                      <a:r>
                        <a:rPr lang="cs-CZ" sz="1400" u="none" strike="noStrike">
                          <a:effectLst/>
                        </a:rPr>
                        <a:t>03/2020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101</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51407860"/>
                  </a:ext>
                </a:extLst>
              </a:tr>
              <a:tr h="245925">
                <a:tc>
                  <a:txBody>
                    <a:bodyPr/>
                    <a:lstStyle/>
                    <a:p>
                      <a:pPr algn="ctr" fontAlgn="ctr"/>
                      <a:r>
                        <a:rPr lang="cs-CZ" sz="1400" u="none" strike="noStrike">
                          <a:effectLst/>
                        </a:rPr>
                        <a:t>04/2020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75</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71256552"/>
                  </a:ext>
                </a:extLst>
              </a:tr>
              <a:tr h="245925">
                <a:tc>
                  <a:txBody>
                    <a:bodyPr/>
                    <a:lstStyle/>
                    <a:p>
                      <a:pPr algn="ctr" fontAlgn="ctr"/>
                      <a:r>
                        <a:rPr lang="cs-CZ" sz="1400" u="none" strike="noStrike">
                          <a:effectLst/>
                        </a:rPr>
                        <a:t>05/2020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8722085"/>
                  </a:ext>
                </a:extLst>
              </a:tr>
              <a:tr h="245925">
                <a:tc>
                  <a:txBody>
                    <a:bodyPr/>
                    <a:lstStyle/>
                    <a:p>
                      <a:pPr algn="ctr" fontAlgn="ctr"/>
                      <a:r>
                        <a:rPr lang="cs-CZ" sz="1400" u="none" strike="noStrike">
                          <a:effectLst/>
                        </a:rPr>
                        <a:t>06/2020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37</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86323372"/>
                  </a:ext>
                </a:extLst>
              </a:tr>
              <a:tr h="245925">
                <a:tc>
                  <a:txBody>
                    <a:bodyPr/>
                    <a:lstStyle/>
                    <a:p>
                      <a:pPr algn="ctr" fontAlgn="ctr"/>
                      <a:r>
                        <a:rPr lang="cs-CZ" sz="1400" u="none" strike="noStrike">
                          <a:effectLst/>
                        </a:rPr>
                        <a:t>07/2020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61</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2342802"/>
                  </a:ext>
                </a:extLst>
              </a:tr>
              <a:tr h="245925">
                <a:tc>
                  <a:txBody>
                    <a:bodyPr/>
                    <a:lstStyle/>
                    <a:p>
                      <a:pPr algn="ctr" fontAlgn="ctr"/>
                      <a:r>
                        <a:rPr lang="cs-CZ" sz="1400" u="none" strike="noStrike">
                          <a:effectLst/>
                        </a:rPr>
                        <a:t>08/2020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174</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69365639"/>
                  </a:ext>
                </a:extLst>
              </a:tr>
              <a:tr h="245925">
                <a:tc>
                  <a:txBody>
                    <a:bodyPr/>
                    <a:lstStyle/>
                    <a:p>
                      <a:pPr algn="ctr" fontAlgn="ctr"/>
                      <a:r>
                        <a:rPr lang="cs-CZ" sz="1400" u="none" strike="noStrike">
                          <a:effectLst/>
                        </a:rPr>
                        <a:t>09/2020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2 386</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56</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8973319"/>
                  </a:ext>
                </a:extLst>
              </a:tr>
              <a:tr h="245925">
                <a:tc>
                  <a:txBody>
                    <a:bodyPr/>
                    <a:lstStyle/>
                    <a:p>
                      <a:pPr algn="ctr" fontAlgn="ctr"/>
                      <a:r>
                        <a:rPr lang="cs-CZ" sz="1400" u="none" strike="noStrike" dirty="0">
                          <a:effectLst/>
                        </a:rPr>
                        <a:t>10/2020</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10 736</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173</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3407095629"/>
                  </a:ext>
                </a:extLst>
              </a:tr>
              <a:tr h="245925">
                <a:tc>
                  <a:txBody>
                    <a:bodyPr/>
                    <a:lstStyle/>
                    <a:p>
                      <a:pPr algn="ctr" fontAlgn="ctr"/>
                      <a:r>
                        <a:rPr lang="cs-CZ" sz="1400" u="none" strike="noStrike">
                          <a:effectLst/>
                        </a:rPr>
                        <a:t>11/2020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4 941</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92</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3388921178"/>
                  </a:ext>
                </a:extLst>
              </a:tr>
              <a:tr h="245925">
                <a:tc>
                  <a:txBody>
                    <a:bodyPr/>
                    <a:lstStyle/>
                    <a:p>
                      <a:pPr algn="ctr" fontAlgn="ctr"/>
                      <a:r>
                        <a:rPr lang="cs-CZ" sz="1400" u="none" strike="noStrike">
                          <a:effectLst/>
                        </a:rPr>
                        <a:t>12/2020</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7 614</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107</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5</a:t>
                      </a:r>
                    </a:p>
                  </a:txBody>
                  <a:tcPr marL="9525" marR="9525" marT="9525" marB="0" anchor="ctr"/>
                </a:tc>
                <a:extLst>
                  <a:ext uri="{0D108BD9-81ED-4DB2-BD59-A6C34878D82A}">
                    <a16:rowId xmlns:a16="http://schemas.microsoft.com/office/drawing/2014/main" val="1710372643"/>
                  </a:ext>
                </a:extLst>
              </a:tr>
              <a:tr h="245925">
                <a:tc>
                  <a:txBody>
                    <a:bodyPr/>
                    <a:lstStyle/>
                    <a:p>
                      <a:pPr algn="ctr" fontAlgn="ctr"/>
                      <a:r>
                        <a:rPr lang="cs-CZ" sz="1400" u="none" strike="noStrike">
                          <a:effectLst/>
                        </a:rPr>
                        <a:t>01/2021</a:t>
                      </a:r>
                      <a:endParaRPr lang="cs-CZ"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8 031</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130</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9</a:t>
                      </a:r>
                    </a:p>
                  </a:txBody>
                  <a:tcPr marL="9525" marR="9525" marT="9525" marB="0" anchor="ctr"/>
                </a:tc>
                <a:extLst>
                  <a:ext uri="{0D108BD9-81ED-4DB2-BD59-A6C34878D82A}">
                    <a16:rowId xmlns:a16="http://schemas.microsoft.com/office/drawing/2014/main" val="1760358995"/>
                  </a:ext>
                </a:extLst>
              </a:tr>
              <a:tr h="245925">
                <a:tc>
                  <a:txBody>
                    <a:bodyPr/>
                    <a:lstStyle/>
                    <a:p>
                      <a:pPr algn="ctr" fontAlgn="ctr"/>
                      <a:r>
                        <a:rPr lang="cs-CZ" sz="1400" u="none" strike="noStrike" dirty="0">
                          <a:effectLst/>
                        </a:rPr>
                        <a:t>02/2021</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8 097</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183</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6</a:t>
                      </a:r>
                    </a:p>
                  </a:txBody>
                  <a:tcPr marL="9525" marR="9525" marT="9525" marB="0" anchor="ctr"/>
                </a:tc>
                <a:extLst>
                  <a:ext uri="{0D108BD9-81ED-4DB2-BD59-A6C34878D82A}">
                    <a16:rowId xmlns:a16="http://schemas.microsoft.com/office/drawing/2014/main" val="2966110923"/>
                  </a:ext>
                </a:extLst>
              </a:tr>
              <a:tr h="2459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u="none" strike="noStrike" dirty="0">
                          <a:effectLst/>
                        </a:rPr>
                        <a:t>03/2021</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6 246</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205</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17</a:t>
                      </a:r>
                    </a:p>
                  </a:txBody>
                  <a:tcPr marL="9525" marR="9525" marT="9525" marB="0" anchor="ctr"/>
                </a:tc>
                <a:extLst>
                  <a:ext uri="{0D108BD9-81ED-4DB2-BD59-A6C34878D82A}">
                    <a16:rowId xmlns:a16="http://schemas.microsoft.com/office/drawing/2014/main" val="383359433"/>
                  </a:ext>
                </a:extLst>
              </a:tr>
              <a:tr h="2459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u="none" strike="noStrike" dirty="0">
                          <a:effectLst/>
                        </a:rPr>
                        <a:t>04/2021</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1 473</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47</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8</a:t>
                      </a:r>
                    </a:p>
                  </a:txBody>
                  <a:tcPr marL="9525" marR="9525" marT="9525" marB="0" anchor="ctr"/>
                </a:tc>
                <a:extLst>
                  <a:ext uri="{0D108BD9-81ED-4DB2-BD59-A6C34878D82A}">
                    <a16:rowId xmlns:a16="http://schemas.microsoft.com/office/drawing/2014/main" val="946091120"/>
                  </a:ext>
                </a:extLst>
              </a:tr>
              <a:tr h="2459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u="none" strike="noStrike" dirty="0">
                          <a:effectLst/>
                        </a:rPr>
                        <a:t>05/2021</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402</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1</a:t>
                      </a:r>
                    </a:p>
                  </a:txBody>
                  <a:tcPr marL="9525" marR="9525" marT="9525" marB="0" anchor="ctr"/>
                </a:tc>
                <a:extLst>
                  <a:ext uri="{0D108BD9-81ED-4DB2-BD59-A6C34878D82A}">
                    <a16:rowId xmlns:a16="http://schemas.microsoft.com/office/drawing/2014/main" val="2472319014"/>
                  </a:ext>
                </a:extLst>
              </a:tr>
              <a:tr h="2459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u="none" strike="noStrike" dirty="0">
                          <a:effectLst/>
                        </a:rPr>
                        <a:t>06/2021</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71</a:t>
                      </a: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45326616"/>
                  </a:ext>
                </a:extLst>
              </a:tr>
              <a:tr h="2459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u="none" strike="noStrike" dirty="0">
                          <a:effectLst/>
                        </a:rPr>
                        <a:t>07/2021 k 3. 7.</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endParaRPr lang="cs-CZ"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36549190"/>
                  </a:ext>
                </a:extLst>
              </a:tr>
              <a:tr h="245925">
                <a:tc>
                  <a:txBody>
                    <a:bodyPr/>
                    <a:lstStyle/>
                    <a:p>
                      <a:pPr algn="ctr" fontAlgn="ctr"/>
                      <a:r>
                        <a:rPr lang="cs-CZ" sz="1400" u="none" strike="noStrike" dirty="0">
                          <a:effectLst/>
                        </a:rPr>
                        <a:t>CELKEM</a:t>
                      </a:r>
                      <a:endParaRPr lang="cs-CZ"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cs-CZ" sz="1400" b="1" i="0" u="none" strike="noStrike">
                          <a:solidFill>
                            <a:srgbClr val="FFFFFF"/>
                          </a:solidFill>
                          <a:effectLst/>
                          <a:latin typeface="Arial" panose="020B0604020202020204" pitchFamily="34" charset="0"/>
                        </a:rPr>
                        <a:t>50 468</a:t>
                      </a:r>
                    </a:p>
                  </a:txBody>
                  <a:tcPr marL="9525" marR="9525" marT="9525" marB="0" anchor="ctr"/>
                </a:tc>
                <a:tc>
                  <a:txBody>
                    <a:bodyPr/>
                    <a:lstStyle/>
                    <a:p>
                      <a:pPr algn="ctr" fontAlgn="ctr"/>
                      <a:r>
                        <a:rPr lang="cs-CZ" sz="1400" b="1" i="0" u="none" strike="noStrike">
                          <a:solidFill>
                            <a:srgbClr val="FFFFFF"/>
                          </a:solidFill>
                          <a:effectLst/>
                          <a:latin typeface="Arial" panose="020B0604020202020204" pitchFamily="34" charset="0"/>
                        </a:rPr>
                        <a:t>1 029</a:t>
                      </a:r>
                    </a:p>
                  </a:txBody>
                  <a:tcPr marL="9525" marR="9525" marT="9525" marB="0" anchor="ctr"/>
                </a:tc>
                <a:tc>
                  <a:txBody>
                    <a:bodyPr/>
                    <a:lstStyle/>
                    <a:p>
                      <a:pPr algn="ctr" fontAlgn="ctr"/>
                      <a:r>
                        <a:rPr lang="cs-CZ" sz="1400" b="1" i="0" u="none" strike="noStrike" dirty="0">
                          <a:solidFill>
                            <a:srgbClr val="FFFFFF"/>
                          </a:solidFill>
                          <a:effectLst/>
                          <a:latin typeface="Arial" panose="020B0604020202020204" pitchFamily="34" charset="0"/>
                        </a:rPr>
                        <a:t>52</a:t>
                      </a:r>
                    </a:p>
                  </a:txBody>
                  <a:tcPr marL="9525" marR="9525" marT="9525" marB="0" anchor="ctr"/>
                </a:tc>
                <a:extLst>
                  <a:ext uri="{0D108BD9-81ED-4DB2-BD59-A6C34878D82A}">
                    <a16:rowId xmlns:a16="http://schemas.microsoft.com/office/drawing/2014/main" val="1711784112"/>
                  </a:ext>
                </a:extLst>
              </a:tr>
            </a:tbl>
          </a:graphicData>
        </a:graphic>
      </p:graphicFrame>
    </p:spTree>
    <p:extLst>
      <p:ext uri="{BB962C8B-B14F-4D97-AF65-F5344CB8AC3E}">
        <p14:creationId xmlns:p14="http://schemas.microsoft.com/office/powerpoint/2010/main" val="3496621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ulka 5">
            <a:extLst>
              <a:ext uri="{FF2B5EF4-FFF2-40B4-BE49-F238E27FC236}">
                <a16:creationId xmlns:a16="http://schemas.microsoft.com/office/drawing/2014/main" id="{200FD152-C843-4AD3-86D1-D11131993563}"/>
              </a:ext>
            </a:extLst>
          </p:cNvPr>
          <p:cNvGraphicFramePr>
            <a:graphicFrameLocks noGrp="1"/>
          </p:cNvGraphicFramePr>
          <p:nvPr>
            <p:extLst>
              <p:ext uri="{D42A27DB-BD31-4B8C-83A1-F6EECF244321}">
                <p14:modId xmlns:p14="http://schemas.microsoft.com/office/powerpoint/2010/main" val="962780669"/>
              </p:ext>
            </p:extLst>
          </p:nvPr>
        </p:nvGraphicFramePr>
        <p:xfrm>
          <a:off x="3400425" y="1924025"/>
          <a:ext cx="5010150" cy="3964470"/>
        </p:xfrm>
        <a:graphic>
          <a:graphicData uri="http://schemas.openxmlformats.org/drawingml/2006/table">
            <a:tbl>
              <a:tblPr/>
              <a:tblGrid>
                <a:gridCol w="2505075">
                  <a:extLst>
                    <a:ext uri="{9D8B030D-6E8A-4147-A177-3AD203B41FA5}">
                      <a16:colId xmlns:a16="http://schemas.microsoft.com/office/drawing/2014/main" val="2935671959"/>
                    </a:ext>
                  </a:extLst>
                </a:gridCol>
                <a:gridCol w="2505075">
                  <a:extLst>
                    <a:ext uri="{9D8B030D-6E8A-4147-A177-3AD203B41FA5}">
                      <a16:colId xmlns:a16="http://schemas.microsoft.com/office/drawing/2014/main" val="3006343306"/>
                    </a:ext>
                  </a:extLst>
                </a:gridCol>
              </a:tblGrid>
              <a:tr h="264298">
                <a:tc>
                  <a:txBody>
                    <a:bodyPr/>
                    <a:lstStyle/>
                    <a:p>
                      <a:pPr algn="r"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B75"/>
                    </a:solidFill>
                  </a:tcPr>
                </a:tc>
                <a:extLst>
                  <a:ext uri="{0D108BD9-81ED-4DB2-BD59-A6C34878D82A}">
                    <a16:rowId xmlns:a16="http://schemas.microsoft.com/office/drawing/2014/main" val="1535506448"/>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8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A84"/>
                    </a:solidFill>
                  </a:tcPr>
                </a:tc>
                <a:extLst>
                  <a:ext uri="{0D108BD9-81ED-4DB2-BD59-A6C34878D82A}">
                    <a16:rowId xmlns:a16="http://schemas.microsoft.com/office/drawing/2014/main" val="250443571"/>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0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5D57F"/>
                    </a:solidFill>
                  </a:tcPr>
                </a:tc>
                <a:extLst>
                  <a:ext uri="{0D108BD9-81ED-4DB2-BD59-A6C34878D82A}">
                    <a16:rowId xmlns:a16="http://schemas.microsoft.com/office/drawing/2014/main" val="2770728968"/>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B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extLst>
                  <a:ext uri="{0D108BD9-81ED-4DB2-BD59-A6C34878D82A}">
                    <a16:rowId xmlns:a16="http://schemas.microsoft.com/office/drawing/2014/main" val="1707557561"/>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4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07F"/>
                    </a:solidFill>
                  </a:tcPr>
                </a:tc>
                <a:extLst>
                  <a:ext uri="{0D108BD9-81ED-4DB2-BD59-A6C34878D82A}">
                    <a16:rowId xmlns:a16="http://schemas.microsoft.com/office/drawing/2014/main" val="4161133588"/>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7D17E"/>
                    </a:solidFill>
                  </a:tcPr>
                </a:tc>
                <a:extLst>
                  <a:ext uri="{0D108BD9-81ED-4DB2-BD59-A6C34878D82A}">
                    <a16:rowId xmlns:a16="http://schemas.microsoft.com/office/drawing/2014/main" val="4070652036"/>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57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DE182"/>
                    </a:solidFill>
                  </a:tcPr>
                </a:tc>
                <a:extLst>
                  <a:ext uri="{0D108BD9-81ED-4DB2-BD59-A6C34878D82A}">
                    <a16:rowId xmlns:a16="http://schemas.microsoft.com/office/drawing/2014/main" val="56805060"/>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B78"/>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2004943824"/>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B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774"/>
                    </a:solidFill>
                  </a:tcPr>
                </a:tc>
                <a:extLst>
                  <a:ext uri="{0D108BD9-81ED-4DB2-BD59-A6C34878D82A}">
                    <a16:rowId xmlns:a16="http://schemas.microsoft.com/office/drawing/2014/main" val="91232674"/>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ADB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2191812307"/>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BCE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FD880"/>
                    </a:solidFill>
                  </a:tcPr>
                </a:tc>
                <a:extLst>
                  <a:ext uri="{0D108BD9-81ED-4DB2-BD59-A6C34878D82A}">
                    <a16:rowId xmlns:a16="http://schemas.microsoft.com/office/drawing/2014/main" val="2742690294"/>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9E4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583"/>
                    </a:solidFill>
                  </a:tcPr>
                </a:tc>
                <a:extLst>
                  <a:ext uri="{0D108BD9-81ED-4DB2-BD59-A6C34878D82A}">
                    <a16:rowId xmlns:a16="http://schemas.microsoft.com/office/drawing/2014/main" val="276215701"/>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2444898405"/>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4E7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B81"/>
                    </a:solidFill>
                  </a:tcPr>
                </a:tc>
                <a:extLst>
                  <a:ext uri="{0D108BD9-81ED-4DB2-BD59-A6C34878D82A}">
                    <a16:rowId xmlns:a16="http://schemas.microsoft.com/office/drawing/2014/main" val="1347169506"/>
                  </a:ext>
                </a:extLst>
              </a:tr>
              <a:tr h="264298">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FE182"/>
                    </a:solidFill>
                  </a:tcPr>
                </a:tc>
                <a:tc>
                  <a:txBody>
                    <a:bodyPr/>
                    <a:lstStyle/>
                    <a:p>
                      <a:pPr algn="r"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extLst>
                  <a:ext uri="{0D108BD9-81ED-4DB2-BD59-A6C34878D82A}">
                    <a16:rowId xmlns:a16="http://schemas.microsoft.com/office/drawing/2014/main" val="3810457328"/>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sz="2000" dirty="0"/>
              <a:t>COVID-19 </a:t>
            </a:r>
            <a:r>
              <a:rPr lang="cs-CZ" dirty="0"/>
              <a:t>pozitivní pedagogové a další pracovníci ve školství</a:t>
            </a:r>
            <a:endParaRPr lang="cs-CZ" sz="2000" dirty="0"/>
          </a:p>
        </p:txBody>
      </p:sp>
      <p:graphicFrame>
        <p:nvGraphicFramePr>
          <p:cNvPr id="4" name="Tabulka 3">
            <a:extLst>
              <a:ext uri="{FF2B5EF4-FFF2-40B4-BE49-F238E27FC236}">
                <a16:creationId xmlns:a16="http://schemas.microsoft.com/office/drawing/2014/main" id="{D331817A-7C2E-4C24-B13B-BA7D2C969C9D}"/>
              </a:ext>
            </a:extLst>
          </p:cNvPr>
          <p:cNvGraphicFramePr>
            <a:graphicFrameLocks noGrp="1"/>
          </p:cNvGraphicFramePr>
          <p:nvPr>
            <p:extLst>
              <p:ext uri="{D42A27DB-BD31-4B8C-83A1-F6EECF244321}">
                <p14:modId xmlns:p14="http://schemas.microsoft.com/office/powerpoint/2010/main" val="3560774252"/>
              </p:ext>
            </p:extLst>
          </p:nvPr>
        </p:nvGraphicFramePr>
        <p:xfrm>
          <a:off x="421759" y="1139463"/>
          <a:ext cx="11138180" cy="4751712"/>
        </p:xfrm>
        <a:graphic>
          <a:graphicData uri="http://schemas.openxmlformats.org/drawingml/2006/table">
            <a:tbl>
              <a:tblPr/>
              <a:tblGrid>
                <a:gridCol w="2984152">
                  <a:extLst>
                    <a:ext uri="{9D8B030D-6E8A-4147-A177-3AD203B41FA5}">
                      <a16:colId xmlns:a16="http://schemas.microsoft.com/office/drawing/2014/main" val="2590966169"/>
                    </a:ext>
                  </a:extLst>
                </a:gridCol>
                <a:gridCol w="2499153">
                  <a:extLst>
                    <a:ext uri="{9D8B030D-6E8A-4147-A177-3AD203B41FA5}">
                      <a16:colId xmlns:a16="http://schemas.microsoft.com/office/drawing/2014/main" val="1196958163"/>
                    </a:ext>
                  </a:extLst>
                </a:gridCol>
                <a:gridCol w="2499153">
                  <a:extLst>
                    <a:ext uri="{9D8B030D-6E8A-4147-A177-3AD203B41FA5}">
                      <a16:colId xmlns:a16="http://schemas.microsoft.com/office/drawing/2014/main" val="1590475166"/>
                    </a:ext>
                  </a:extLst>
                </a:gridCol>
                <a:gridCol w="1577861">
                  <a:extLst>
                    <a:ext uri="{9D8B030D-6E8A-4147-A177-3AD203B41FA5}">
                      <a16:colId xmlns:a16="http://schemas.microsoft.com/office/drawing/2014/main" val="121150438"/>
                    </a:ext>
                  </a:extLst>
                </a:gridCol>
                <a:gridCol w="1577861">
                  <a:extLst>
                    <a:ext uri="{9D8B030D-6E8A-4147-A177-3AD203B41FA5}">
                      <a16:colId xmlns:a16="http://schemas.microsoft.com/office/drawing/2014/main" val="3550961818"/>
                    </a:ext>
                  </a:extLst>
                </a:gridCol>
              </a:tblGrid>
              <a:tr h="776232">
                <a:tc>
                  <a:txBody>
                    <a:bodyPr/>
                    <a:lstStyle/>
                    <a:p>
                      <a:pPr algn="l" fontAlgn="b"/>
                      <a:endParaRPr lang="cs-CZ" sz="1400" b="0" i="0" u="none" strike="noStrike">
                        <a:solidFill>
                          <a:srgbClr val="000000"/>
                        </a:solidFill>
                        <a:effectLst/>
                        <a:latin typeface="Calibri" panose="020F0502020204030204" pitchFamily="34" charset="0"/>
                      </a:endParaRPr>
                    </a:p>
                  </a:txBody>
                  <a:tcPr marL="36000" marR="3600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Celkový kumulativní počet</a:t>
                      </a:r>
                    </a:p>
                    <a:p>
                      <a:pPr algn="ctr" fontAlgn="ctr"/>
                      <a:r>
                        <a:rPr lang="cs-CZ" sz="1400" b="0" i="0" u="none" strike="noStrike" dirty="0" err="1">
                          <a:solidFill>
                            <a:srgbClr val="000000"/>
                          </a:solidFill>
                          <a:effectLst/>
                          <a:latin typeface="Calibri" panose="020F0502020204030204" pitchFamily="34" charset="0"/>
                        </a:rPr>
                        <a:t>abs</a:t>
                      </a:r>
                      <a:r>
                        <a:rPr lang="cs-CZ" sz="1400" b="0" i="0" u="none" strike="noStrike" dirty="0">
                          <a:solidFill>
                            <a:srgbClr val="000000"/>
                          </a:solidFill>
                          <a:effectLst/>
                          <a:latin typeface="Calibri" panose="020F0502020204030204" pitchFamily="34" charset="0"/>
                        </a:rPr>
                        <a:t>. počet (počet na 1000 pedagogů a vychovatelů*)</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Aktuálně pozitivní</a:t>
                      </a:r>
                    </a:p>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0" i="0" u="none" strike="noStrike" dirty="0" err="1">
                          <a:solidFill>
                            <a:srgbClr val="000000"/>
                          </a:solidFill>
                          <a:effectLst/>
                          <a:latin typeface="Calibri" panose="020F0502020204030204" pitchFamily="34" charset="0"/>
                        </a:rPr>
                        <a:t>abs</a:t>
                      </a:r>
                      <a:r>
                        <a:rPr lang="cs-CZ" sz="1400" b="0" i="0" u="none" strike="noStrike" dirty="0">
                          <a:solidFill>
                            <a:srgbClr val="000000"/>
                          </a:solidFill>
                          <a:effectLst/>
                          <a:latin typeface="Calibri" panose="020F0502020204030204" pitchFamily="34" charset="0"/>
                        </a:rPr>
                        <a:t>. počet (počet na 1000 pedagogů a vychovatelů*)</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Vyléčení</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Zemřelí</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74531829"/>
                  </a:ext>
                </a:extLst>
              </a:tr>
              <a:tr h="265032">
                <a:tc>
                  <a:txBody>
                    <a:bodyPr/>
                    <a:lstStyle/>
                    <a:p>
                      <a:pPr algn="l" fontAlgn="ctr"/>
                      <a:r>
                        <a:rPr lang="cs-CZ" sz="1400" b="1" i="0" u="none" strike="noStrike" dirty="0">
                          <a:solidFill>
                            <a:srgbClr val="000000"/>
                          </a:solidFill>
                          <a:effectLst/>
                          <a:latin typeface="Calibri" panose="020F0502020204030204" pitchFamily="34" charset="0"/>
                        </a:rPr>
                        <a:t>CZ010 Hlavní město Praha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4 719 (197,0)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8 (0,3)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4 706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43149389"/>
                  </a:ext>
                </a:extLst>
              </a:tr>
              <a:tr h="265032">
                <a:tc>
                  <a:txBody>
                    <a:bodyPr/>
                    <a:lstStyle/>
                    <a:p>
                      <a:pPr algn="l" fontAlgn="ctr"/>
                      <a:r>
                        <a:rPr lang="cs-CZ" sz="1400" b="1" i="0" u="none" strike="noStrike" dirty="0">
                          <a:solidFill>
                            <a:srgbClr val="000000"/>
                          </a:solidFill>
                          <a:effectLst/>
                          <a:latin typeface="Calibri" panose="020F0502020204030204" pitchFamily="34" charset="0"/>
                        </a:rPr>
                        <a:t>CZ020 Středočeský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6 999 (312,3)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 (0,2)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6 988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94708208"/>
                  </a:ext>
                </a:extLst>
              </a:tr>
              <a:tr h="265032">
                <a:tc>
                  <a:txBody>
                    <a:bodyPr/>
                    <a:lstStyle/>
                    <a:p>
                      <a:pPr algn="l" fontAlgn="ctr"/>
                      <a:r>
                        <a:rPr lang="cs-CZ" sz="1400" b="1" i="0" u="none" strike="noStrike" dirty="0">
                          <a:solidFill>
                            <a:srgbClr val="000000"/>
                          </a:solidFill>
                          <a:effectLst/>
                          <a:latin typeface="Calibri" panose="020F0502020204030204" pitchFamily="34" charset="0"/>
                        </a:rPr>
                        <a:t>CZ031 Jihočeský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3 045 (281,4)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1 (0,1)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3 042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39929111"/>
                  </a:ext>
                </a:extLst>
              </a:tr>
              <a:tr h="265032">
                <a:tc>
                  <a:txBody>
                    <a:bodyPr/>
                    <a:lstStyle/>
                    <a:p>
                      <a:pPr algn="l" fontAlgn="ctr"/>
                      <a:r>
                        <a:rPr lang="cs-CZ" sz="1400" b="1" i="0" u="none" strike="noStrike">
                          <a:solidFill>
                            <a:srgbClr val="000000"/>
                          </a:solidFill>
                          <a:effectLst/>
                          <a:latin typeface="Calibri" panose="020F0502020204030204" pitchFamily="34" charset="0"/>
                        </a:rPr>
                        <a:t>CZ032 Plzeňský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2 928 (315,3)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 (0,4)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6269390"/>
                  </a:ext>
                </a:extLst>
              </a:tr>
              <a:tr h="265032">
                <a:tc>
                  <a:txBody>
                    <a:bodyPr/>
                    <a:lstStyle/>
                    <a:p>
                      <a:pPr algn="l" fontAlgn="ctr"/>
                      <a:r>
                        <a:rPr lang="cs-CZ" sz="1400" b="1" i="0" u="none" strike="noStrike">
                          <a:solidFill>
                            <a:srgbClr val="000000"/>
                          </a:solidFill>
                          <a:effectLst/>
                          <a:latin typeface="Calibri" panose="020F0502020204030204" pitchFamily="34" charset="0"/>
                        </a:rPr>
                        <a:t>CZ041 Karlovarský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1 395 (320,5)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1 (0,2)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1 386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693955503"/>
                  </a:ext>
                </a:extLst>
              </a:tr>
              <a:tr h="265032">
                <a:tc>
                  <a:txBody>
                    <a:bodyPr/>
                    <a:lstStyle/>
                    <a:p>
                      <a:pPr algn="l" fontAlgn="ctr"/>
                      <a:r>
                        <a:rPr lang="cs-CZ" sz="1400" b="1" i="0" u="none" strike="noStrike" dirty="0">
                          <a:solidFill>
                            <a:srgbClr val="000000"/>
                          </a:solidFill>
                          <a:effectLst/>
                          <a:latin typeface="Calibri" panose="020F0502020204030204" pitchFamily="34" charset="0"/>
                        </a:rPr>
                        <a:t>CZ042 Ústecký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4 398 (337,5)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1 (0,1)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4 391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59521019"/>
                  </a:ext>
                </a:extLst>
              </a:tr>
              <a:tr h="265032">
                <a:tc>
                  <a:txBody>
                    <a:bodyPr/>
                    <a:lstStyle/>
                    <a:p>
                      <a:pPr algn="l" fontAlgn="ctr"/>
                      <a:r>
                        <a:rPr lang="cs-CZ" sz="1400" b="1" i="0" u="none" strike="noStrike" dirty="0">
                          <a:solidFill>
                            <a:srgbClr val="000000"/>
                          </a:solidFill>
                          <a:effectLst/>
                          <a:latin typeface="Calibri" panose="020F0502020204030204" pitchFamily="34" charset="0"/>
                        </a:rPr>
                        <a:t>CZ051 Liberecký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2 410 (331,1)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1 (0,1)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2 409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94935082"/>
                  </a:ext>
                </a:extLst>
              </a:tr>
              <a:tr h="265032">
                <a:tc>
                  <a:txBody>
                    <a:bodyPr/>
                    <a:lstStyle/>
                    <a:p>
                      <a:pPr algn="l" fontAlgn="ctr"/>
                      <a:r>
                        <a:rPr lang="cs-CZ" sz="1400" b="1" i="0" u="none" strike="noStrike">
                          <a:solidFill>
                            <a:srgbClr val="000000"/>
                          </a:solidFill>
                          <a:effectLst/>
                          <a:latin typeface="Calibri" panose="020F0502020204030204" pitchFamily="34" charset="0"/>
                        </a:rPr>
                        <a:t>CZ052 Královéhradecký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3 015 (322,6)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3 012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2617779"/>
                  </a:ext>
                </a:extLst>
              </a:tr>
              <a:tr h="265032">
                <a:tc>
                  <a:txBody>
                    <a:bodyPr/>
                    <a:lstStyle/>
                    <a:p>
                      <a:pPr algn="l" fontAlgn="ctr"/>
                      <a:r>
                        <a:rPr lang="cs-CZ" sz="1400" b="1" i="0" u="none" strike="noStrike" dirty="0">
                          <a:solidFill>
                            <a:srgbClr val="000000"/>
                          </a:solidFill>
                          <a:effectLst/>
                          <a:latin typeface="Calibri" panose="020F0502020204030204" pitchFamily="34" charset="0"/>
                        </a:rPr>
                        <a:t>CZ053 Pardubický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2 802 (318,8)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 (0,3)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2 796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858062864"/>
                  </a:ext>
                </a:extLst>
              </a:tr>
              <a:tr h="265032">
                <a:tc>
                  <a:txBody>
                    <a:bodyPr/>
                    <a:lstStyle/>
                    <a:p>
                      <a:pPr algn="l" fontAlgn="ctr"/>
                      <a:r>
                        <a:rPr lang="cs-CZ" sz="1400" b="1" i="0" u="none" strike="noStrike" dirty="0">
                          <a:solidFill>
                            <a:srgbClr val="000000"/>
                          </a:solidFill>
                          <a:effectLst/>
                          <a:latin typeface="Calibri" panose="020F0502020204030204" pitchFamily="34" charset="0"/>
                        </a:rPr>
                        <a:t>CZ063 Kraj Vysočina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2 335 (270,9)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2 332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83380229"/>
                  </a:ext>
                </a:extLst>
              </a:tr>
              <a:tr h="265032">
                <a:tc>
                  <a:txBody>
                    <a:bodyPr/>
                    <a:lstStyle/>
                    <a:p>
                      <a:pPr algn="l" fontAlgn="ctr"/>
                      <a:r>
                        <a:rPr lang="cs-CZ" sz="1400" b="1" i="0" u="none" strike="noStrike">
                          <a:solidFill>
                            <a:srgbClr val="000000"/>
                          </a:solidFill>
                          <a:effectLst/>
                          <a:latin typeface="Calibri" panose="020F0502020204030204" pitchFamily="34" charset="0"/>
                        </a:rPr>
                        <a:t>CZ064 Jihomoravský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4 575 (237,1)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4 570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25515213"/>
                  </a:ext>
                </a:extLst>
              </a:tr>
              <a:tr h="265032">
                <a:tc>
                  <a:txBody>
                    <a:bodyPr/>
                    <a:lstStyle/>
                    <a:p>
                      <a:pPr algn="l" fontAlgn="ctr"/>
                      <a:r>
                        <a:rPr lang="cs-CZ" sz="1400" b="1" i="0" u="none" strike="noStrike" dirty="0">
                          <a:solidFill>
                            <a:srgbClr val="000000"/>
                          </a:solidFill>
                          <a:effectLst/>
                          <a:latin typeface="Calibri" panose="020F0502020204030204" pitchFamily="34" charset="0"/>
                        </a:rPr>
                        <a:t>CZ071 Olomoucký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3 112 (292,4)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3 108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00603951"/>
                  </a:ext>
                </a:extLst>
              </a:tr>
              <a:tr h="265032">
                <a:tc>
                  <a:txBody>
                    <a:bodyPr/>
                    <a:lstStyle/>
                    <a:p>
                      <a:pPr algn="l" fontAlgn="ctr"/>
                      <a:r>
                        <a:rPr lang="cs-CZ" sz="1400" b="1" i="0" u="none" strike="noStrike" dirty="0">
                          <a:solidFill>
                            <a:srgbClr val="000000"/>
                          </a:solidFill>
                          <a:effectLst/>
                          <a:latin typeface="Calibri" panose="020F0502020204030204" pitchFamily="34" charset="0"/>
                        </a:rPr>
                        <a:t>CZ072 Zlínský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2 954 (307,8)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endParaRPr lang="cs-CZ" sz="14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2 951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62287779"/>
                  </a:ext>
                </a:extLst>
              </a:tr>
              <a:tr h="265032">
                <a:tc>
                  <a:txBody>
                    <a:bodyPr/>
                    <a:lstStyle/>
                    <a:p>
                      <a:pPr algn="l" fontAlgn="ctr"/>
                      <a:r>
                        <a:rPr lang="cs-CZ" sz="1400" b="1" i="0" u="none" strike="noStrike" dirty="0">
                          <a:solidFill>
                            <a:srgbClr val="000000"/>
                          </a:solidFill>
                          <a:effectLst/>
                          <a:latin typeface="Calibri" panose="020F0502020204030204" pitchFamily="34" charset="0"/>
                        </a:rPr>
                        <a:t>CZ080 Moravskoslezský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cs-CZ" sz="1400" b="0" i="0" u="none" strike="noStrike">
                          <a:solidFill>
                            <a:srgbClr val="000000"/>
                          </a:solidFill>
                          <a:effectLst/>
                          <a:latin typeface="Calibri" panose="020F0502020204030204" pitchFamily="34" charset="0"/>
                        </a:rPr>
                        <a:t>5 781 (300,1)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4 (0,2)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5 774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1196642"/>
                  </a:ext>
                </a:extLst>
              </a:tr>
              <a:tr h="265032">
                <a:tc>
                  <a:txBody>
                    <a:bodyPr/>
                    <a:lstStyle/>
                    <a:p>
                      <a:pPr algn="l" fontAlgn="ctr"/>
                      <a:r>
                        <a:rPr lang="cs-CZ" sz="1400" b="1" i="0" u="none" strike="noStrike" dirty="0">
                          <a:solidFill>
                            <a:srgbClr val="000000"/>
                          </a:solidFill>
                          <a:effectLst/>
                          <a:latin typeface="Calibri" panose="020F0502020204030204" pitchFamily="34" charset="0"/>
                        </a:rPr>
                        <a:t>CELKEM</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400" b="1" i="0" u="none" strike="noStrike">
                          <a:solidFill>
                            <a:srgbClr val="000000"/>
                          </a:solidFill>
                          <a:effectLst/>
                          <a:latin typeface="Calibri" panose="020F0502020204030204" pitchFamily="34" charset="0"/>
                        </a:rPr>
                        <a:t>50 468 (285,6)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400" b="1" i="0" u="none" strike="noStrike">
                          <a:solidFill>
                            <a:srgbClr val="000000"/>
                          </a:solidFill>
                          <a:effectLst/>
                          <a:latin typeface="Calibri" panose="020F0502020204030204" pitchFamily="34" charset="0"/>
                        </a:rPr>
                        <a:t>31 (0,2)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400" b="1" i="0" u="none" strike="noStrike">
                          <a:solidFill>
                            <a:srgbClr val="000000"/>
                          </a:solidFill>
                          <a:effectLst/>
                          <a:latin typeface="Calibri" panose="020F0502020204030204" pitchFamily="34" charset="0"/>
                        </a:rPr>
                        <a:t>50 385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400" b="1" i="0" u="none" strike="noStrike" dirty="0">
                          <a:solidFill>
                            <a:srgbClr val="000000"/>
                          </a:solidFill>
                          <a:effectLst/>
                          <a:latin typeface="Calibri" panose="020F0502020204030204" pitchFamily="34" charset="0"/>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755919"/>
                  </a:ext>
                </a:extLst>
              </a:tr>
            </a:tbl>
          </a:graphicData>
        </a:graphic>
      </p:graphicFrame>
      <p:sp>
        <p:nvSpPr>
          <p:cNvPr id="5" name="Obdélník 4">
            <a:extLst>
              <a:ext uri="{FF2B5EF4-FFF2-40B4-BE49-F238E27FC236}">
                <a16:creationId xmlns:a16="http://schemas.microsoft.com/office/drawing/2014/main" id="{DCAC58A8-53EA-4F94-877D-8537B4CF9B8F}"/>
              </a:ext>
            </a:extLst>
          </p:cNvPr>
          <p:cNvSpPr/>
          <p:nvPr/>
        </p:nvSpPr>
        <p:spPr>
          <a:xfrm>
            <a:off x="487431" y="681702"/>
            <a:ext cx="9432423" cy="461665"/>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Přehled stavu v regionech za období </a:t>
            </a:r>
            <a:r>
              <a:rPr kumimoji="0" lang="cs-CZ" sz="24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1. 3. 2020 – 3. 7. 2021</a:t>
            </a:r>
          </a:p>
        </p:txBody>
      </p:sp>
      <p:sp>
        <p:nvSpPr>
          <p:cNvPr id="8" name="TextovéPole 7">
            <a:extLst>
              <a:ext uri="{FF2B5EF4-FFF2-40B4-BE49-F238E27FC236}">
                <a16:creationId xmlns:a16="http://schemas.microsoft.com/office/drawing/2014/main" id="{F26FF97B-1137-40C8-8D77-31BD4BB9A00B}"/>
              </a:ext>
            </a:extLst>
          </p:cNvPr>
          <p:cNvSpPr txBox="1"/>
          <p:nvPr/>
        </p:nvSpPr>
        <p:spPr>
          <a:xfrm>
            <a:off x="2513605" y="6212502"/>
            <a:ext cx="9161839" cy="276999"/>
          </a:xfrm>
          <a:prstGeom prst="rect">
            <a:avLst/>
          </a:prstGeom>
          <a:noFill/>
        </p:spPr>
        <p:txBody>
          <a:bodyPr wrap="square" rtlCol="0">
            <a:spAutoFit/>
          </a:bodyPr>
          <a:lstStyle/>
          <a:p>
            <a:r>
              <a:rPr lang="cs-CZ" sz="1200" b="1" dirty="0"/>
              <a:t>Barevná škála vizualizuje rozsah hodnot počtu pozitivních na 1000 pedagogů a vychovatelů mezi územími</a:t>
            </a:r>
          </a:p>
        </p:txBody>
      </p:sp>
      <p:grpSp>
        <p:nvGrpSpPr>
          <p:cNvPr id="9" name="Skupina 8">
            <a:extLst>
              <a:ext uri="{FF2B5EF4-FFF2-40B4-BE49-F238E27FC236}">
                <a16:creationId xmlns:a16="http://schemas.microsoft.com/office/drawing/2014/main" id="{7674F895-6005-46DA-8DD3-E8217D0E78E3}"/>
              </a:ext>
            </a:extLst>
          </p:cNvPr>
          <p:cNvGrpSpPr/>
          <p:nvPr/>
        </p:nvGrpSpPr>
        <p:grpSpPr>
          <a:xfrm>
            <a:off x="421759" y="6253743"/>
            <a:ext cx="2143122" cy="173463"/>
            <a:chOff x="733425" y="6443990"/>
            <a:chExt cx="2143122" cy="173463"/>
          </a:xfrm>
        </p:grpSpPr>
        <p:sp>
          <p:nvSpPr>
            <p:cNvPr id="11" name="TextovéPole 10">
              <a:extLst>
                <a:ext uri="{FF2B5EF4-FFF2-40B4-BE49-F238E27FC236}">
                  <a16:creationId xmlns:a16="http://schemas.microsoft.com/office/drawing/2014/main" id="{047CF6E9-8C45-4C06-B289-FBC358BE1C64}"/>
                </a:ext>
              </a:extLst>
            </p:cNvPr>
            <p:cNvSpPr txBox="1"/>
            <p:nvPr/>
          </p:nvSpPr>
          <p:spPr>
            <a:xfrm>
              <a:off x="733425" y="6443990"/>
              <a:ext cx="2143122"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min %                                         max %</a:t>
              </a:r>
            </a:p>
          </p:txBody>
        </p:sp>
        <p:pic>
          <p:nvPicPr>
            <p:cNvPr id="12" name="Obrázek 11">
              <a:extLst>
                <a:ext uri="{FF2B5EF4-FFF2-40B4-BE49-F238E27FC236}">
                  <a16:creationId xmlns:a16="http://schemas.microsoft.com/office/drawing/2014/main" id="{5600DEBC-90F4-48A9-96CC-0259BF76D046}"/>
                </a:ext>
              </a:extLst>
            </p:cNvPr>
            <p:cNvPicPr>
              <a:picLocks noChangeAspect="1"/>
            </p:cNvPicPr>
            <p:nvPr/>
          </p:nvPicPr>
          <p:blipFill>
            <a:blip r:embed="rId2"/>
            <a:stretch>
              <a:fillRect/>
            </a:stretch>
          </p:blipFill>
          <p:spPr>
            <a:xfrm>
              <a:off x="1176253" y="6445979"/>
              <a:ext cx="1209844" cy="171474"/>
            </a:xfrm>
            <a:prstGeom prst="rect">
              <a:avLst/>
            </a:prstGeom>
          </p:spPr>
        </p:pic>
      </p:grpSp>
      <p:sp>
        <p:nvSpPr>
          <p:cNvPr id="13" name="Obdélník 12">
            <a:extLst>
              <a:ext uri="{FF2B5EF4-FFF2-40B4-BE49-F238E27FC236}">
                <a16:creationId xmlns:a16="http://schemas.microsoft.com/office/drawing/2014/main" id="{714B7A33-CC79-4942-82BF-F6CE77A707DD}"/>
              </a:ext>
            </a:extLst>
          </p:cNvPr>
          <p:cNvSpPr/>
          <p:nvPr/>
        </p:nvSpPr>
        <p:spPr>
          <a:xfrm>
            <a:off x="3328589" y="5912001"/>
            <a:ext cx="8115849" cy="276999"/>
          </a:xfrm>
          <a:prstGeom prst="rect">
            <a:avLst/>
          </a:prstGeom>
        </p:spPr>
        <p:txBody>
          <a:bodyPr wrap="square">
            <a:spAutoFit/>
          </a:bodyPr>
          <a:lstStyle/>
          <a:p>
            <a:r>
              <a:rPr lang="cs-CZ" sz="1200" dirty="0">
                <a:solidFill>
                  <a:srgbClr val="000000"/>
                </a:solidFill>
                <a:latin typeface="Calibri" panose="020F0502020204030204" pitchFamily="34" charset="0"/>
              </a:rPr>
              <a:t>*údaje MŠMT pouze za MŠ, ZŠ, SŠ a VOŠ ve </a:t>
            </a:r>
            <a:r>
              <a:rPr lang="cs-CZ" sz="1200" dirty="0" err="1">
                <a:solidFill>
                  <a:srgbClr val="000000"/>
                </a:solidFill>
                <a:latin typeface="Calibri" panose="020F0502020204030204" pitchFamily="34" charset="0"/>
              </a:rPr>
              <a:t>šk</a:t>
            </a:r>
            <a:r>
              <a:rPr lang="cs-CZ" sz="1200" dirty="0">
                <a:solidFill>
                  <a:srgbClr val="000000"/>
                </a:solidFill>
                <a:latin typeface="Calibri" panose="020F0502020204030204" pitchFamily="34" charset="0"/>
              </a:rPr>
              <a:t>. roce 2019/2020, nezahrnují ostatní pracovníky ve školství</a:t>
            </a:r>
            <a:endParaRPr lang="cs-CZ" sz="1200" dirty="0"/>
          </a:p>
        </p:txBody>
      </p:sp>
      <p:sp>
        <p:nvSpPr>
          <p:cNvPr id="15" name="TextovéPole 14">
            <a:extLst>
              <a:ext uri="{FF2B5EF4-FFF2-40B4-BE49-F238E27FC236}">
                <a16:creationId xmlns:a16="http://schemas.microsoft.com/office/drawing/2014/main" id="{86933AA4-7AE4-44E7-83B3-A5B291DB8C4F}"/>
              </a:ext>
            </a:extLst>
          </p:cNvPr>
          <p:cNvSpPr txBox="1"/>
          <p:nvPr/>
        </p:nvSpPr>
        <p:spPr>
          <a:xfrm>
            <a:off x="2162175" y="656415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Tree>
    <p:extLst>
      <p:ext uri="{BB962C8B-B14F-4D97-AF65-F5344CB8AC3E}">
        <p14:creationId xmlns:p14="http://schemas.microsoft.com/office/powerpoint/2010/main" val="420803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ulka 6">
            <a:extLst>
              <a:ext uri="{FF2B5EF4-FFF2-40B4-BE49-F238E27FC236}">
                <a16:creationId xmlns:a16="http://schemas.microsoft.com/office/drawing/2014/main" id="{AC74F8E1-3F29-4CD7-8708-67A238B2D3CB}"/>
              </a:ext>
            </a:extLst>
          </p:cNvPr>
          <p:cNvGraphicFramePr>
            <a:graphicFrameLocks noGrp="1"/>
          </p:cNvGraphicFramePr>
          <p:nvPr>
            <p:extLst>
              <p:ext uri="{D42A27DB-BD31-4B8C-83A1-F6EECF244321}">
                <p14:modId xmlns:p14="http://schemas.microsoft.com/office/powerpoint/2010/main" val="2914949971"/>
              </p:ext>
            </p:extLst>
          </p:nvPr>
        </p:nvGraphicFramePr>
        <p:xfrm>
          <a:off x="1790700" y="1482330"/>
          <a:ext cx="10194815" cy="4625610"/>
        </p:xfrm>
        <a:graphic>
          <a:graphicData uri="http://schemas.openxmlformats.org/drawingml/2006/table">
            <a:tbl>
              <a:tblPr/>
              <a:tblGrid>
                <a:gridCol w="599695">
                  <a:extLst>
                    <a:ext uri="{9D8B030D-6E8A-4147-A177-3AD203B41FA5}">
                      <a16:colId xmlns:a16="http://schemas.microsoft.com/office/drawing/2014/main" val="2150095019"/>
                    </a:ext>
                  </a:extLst>
                </a:gridCol>
                <a:gridCol w="599695">
                  <a:extLst>
                    <a:ext uri="{9D8B030D-6E8A-4147-A177-3AD203B41FA5}">
                      <a16:colId xmlns:a16="http://schemas.microsoft.com/office/drawing/2014/main" val="400258221"/>
                    </a:ext>
                  </a:extLst>
                </a:gridCol>
                <a:gridCol w="599695">
                  <a:extLst>
                    <a:ext uri="{9D8B030D-6E8A-4147-A177-3AD203B41FA5}">
                      <a16:colId xmlns:a16="http://schemas.microsoft.com/office/drawing/2014/main" val="2133404369"/>
                    </a:ext>
                  </a:extLst>
                </a:gridCol>
                <a:gridCol w="599695">
                  <a:extLst>
                    <a:ext uri="{9D8B030D-6E8A-4147-A177-3AD203B41FA5}">
                      <a16:colId xmlns:a16="http://schemas.microsoft.com/office/drawing/2014/main" val="2831020944"/>
                    </a:ext>
                  </a:extLst>
                </a:gridCol>
                <a:gridCol w="599695">
                  <a:extLst>
                    <a:ext uri="{9D8B030D-6E8A-4147-A177-3AD203B41FA5}">
                      <a16:colId xmlns:a16="http://schemas.microsoft.com/office/drawing/2014/main" val="1663071483"/>
                    </a:ext>
                  </a:extLst>
                </a:gridCol>
                <a:gridCol w="599695">
                  <a:extLst>
                    <a:ext uri="{9D8B030D-6E8A-4147-A177-3AD203B41FA5}">
                      <a16:colId xmlns:a16="http://schemas.microsoft.com/office/drawing/2014/main" val="3437079384"/>
                    </a:ext>
                  </a:extLst>
                </a:gridCol>
                <a:gridCol w="599695">
                  <a:extLst>
                    <a:ext uri="{9D8B030D-6E8A-4147-A177-3AD203B41FA5}">
                      <a16:colId xmlns:a16="http://schemas.microsoft.com/office/drawing/2014/main" val="1420841554"/>
                    </a:ext>
                  </a:extLst>
                </a:gridCol>
                <a:gridCol w="599695">
                  <a:extLst>
                    <a:ext uri="{9D8B030D-6E8A-4147-A177-3AD203B41FA5}">
                      <a16:colId xmlns:a16="http://schemas.microsoft.com/office/drawing/2014/main" val="1205301681"/>
                    </a:ext>
                  </a:extLst>
                </a:gridCol>
                <a:gridCol w="599695">
                  <a:extLst>
                    <a:ext uri="{9D8B030D-6E8A-4147-A177-3AD203B41FA5}">
                      <a16:colId xmlns:a16="http://schemas.microsoft.com/office/drawing/2014/main" val="1947780454"/>
                    </a:ext>
                  </a:extLst>
                </a:gridCol>
                <a:gridCol w="599695">
                  <a:extLst>
                    <a:ext uri="{9D8B030D-6E8A-4147-A177-3AD203B41FA5}">
                      <a16:colId xmlns:a16="http://schemas.microsoft.com/office/drawing/2014/main" val="1419841242"/>
                    </a:ext>
                  </a:extLst>
                </a:gridCol>
                <a:gridCol w="599695">
                  <a:extLst>
                    <a:ext uri="{9D8B030D-6E8A-4147-A177-3AD203B41FA5}">
                      <a16:colId xmlns:a16="http://schemas.microsoft.com/office/drawing/2014/main" val="3243371266"/>
                    </a:ext>
                  </a:extLst>
                </a:gridCol>
                <a:gridCol w="599695">
                  <a:extLst>
                    <a:ext uri="{9D8B030D-6E8A-4147-A177-3AD203B41FA5}">
                      <a16:colId xmlns:a16="http://schemas.microsoft.com/office/drawing/2014/main" val="1602726944"/>
                    </a:ext>
                  </a:extLst>
                </a:gridCol>
                <a:gridCol w="599695">
                  <a:extLst>
                    <a:ext uri="{9D8B030D-6E8A-4147-A177-3AD203B41FA5}">
                      <a16:colId xmlns:a16="http://schemas.microsoft.com/office/drawing/2014/main" val="3187490875"/>
                    </a:ext>
                  </a:extLst>
                </a:gridCol>
                <a:gridCol w="599695">
                  <a:extLst>
                    <a:ext uri="{9D8B030D-6E8A-4147-A177-3AD203B41FA5}">
                      <a16:colId xmlns:a16="http://schemas.microsoft.com/office/drawing/2014/main" val="2043340563"/>
                    </a:ext>
                  </a:extLst>
                </a:gridCol>
                <a:gridCol w="599695">
                  <a:extLst>
                    <a:ext uri="{9D8B030D-6E8A-4147-A177-3AD203B41FA5}">
                      <a16:colId xmlns:a16="http://schemas.microsoft.com/office/drawing/2014/main" val="3247132357"/>
                    </a:ext>
                  </a:extLst>
                </a:gridCol>
                <a:gridCol w="599695">
                  <a:extLst>
                    <a:ext uri="{9D8B030D-6E8A-4147-A177-3AD203B41FA5}">
                      <a16:colId xmlns:a16="http://schemas.microsoft.com/office/drawing/2014/main" val="4223438221"/>
                    </a:ext>
                  </a:extLst>
                </a:gridCol>
                <a:gridCol w="599695">
                  <a:extLst>
                    <a:ext uri="{9D8B030D-6E8A-4147-A177-3AD203B41FA5}">
                      <a16:colId xmlns:a16="http://schemas.microsoft.com/office/drawing/2014/main" val="1921933813"/>
                    </a:ext>
                  </a:extLst>
                </a:gridCol>
              </a:tblGrid>
              <a:tr h="308374">
                <a:tc>
                  <a:txBody>
                    <a:bodyPr/>
                    <a:lstStyle/>
                    <a:p>
                      <a:pPr algn="r"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96C6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1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6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EE1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CD3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8DB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1D0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FCA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577"/>
                    </a:solidFill>
                  </a:tcPr>
                </a:tc>
                <a:extLst>
                  <a:ext uri="{0D108BD9-81ED-4DB2-BD59-A6C34878D82A}">
                    <a16:rowId xmlns:a16="http://schemas.microsoft.com/office/drawing/2014/main" val="1773817415"/>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C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2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9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7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5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F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E8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0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6DF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4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9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4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4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FD8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C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4D0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A076"/>
                    </a:solidFill>
                  </a:tcPr>
                </a:tc>
                <a:extLst>
                  <a:ext uri="{0D108BD9-81ED-4DB2-BD59-A6C34878D82A}">
                    <a16:rowId xmlns:a16="http://schemas.microsoft.com/office/drawing/2014/main" val="658314630"/>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ED3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5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9D6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7C8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8CD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E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4DA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CD7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7D6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6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176"/>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5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D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2075144427"/>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E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BE5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A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3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1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0D9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7DF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5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E7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1D4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4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269859217"/>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2DE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8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1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9DB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4CC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CCE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76C3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3030998254"/>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8C8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2E7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AE0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2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4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3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4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BE0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6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8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276"/>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4DE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extLst>
                  <a:ext uri="{0D108BD9-81ED-4DB2-BD59-A6C34878D82A}">
                    <a16:rowId xmlns:a16="http://schemas.microsoft.com/office/drawing/2014/main" val="2523542360"/>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7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0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EC1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0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4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2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E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C7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2E7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96E6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2535116326"/>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5E3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A076"/>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B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3E3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3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E76"/>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7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C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ECA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4093476710"/>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DE6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ACD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9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D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1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9E9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47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0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4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E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5D1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1909513781"/>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0E6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BCE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5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FCF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6DF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0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2D9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7DC5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2E7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9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1E7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79C4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502855363"/>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C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ED3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2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4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C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76C3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0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ADB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3D5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FD8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3DE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17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9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1860007871"/>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E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7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7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AD7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9C8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EE1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E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9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0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E9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1D4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5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5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5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0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4139685845"/>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2E2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1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1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B78"/>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C7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6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5D1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1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1989286810"/>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3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5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3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C78"/>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7C8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EA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4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B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AC9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9D7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F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07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1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820637609"/>
                  </a:ext>
                </a:extLst>
              </a:tr>
              <a:tr h="308374">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D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4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E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9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EE6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4E8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9E4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EA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7E8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7E8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383"/>
                    </a:solidFill>
                  </a:tcPr>
                </a:tc>
                <a:tc>
                  <a:txBody>
                    <a:bodyPr/>
                    <a:lstStyle/>
                    <a:p>
                      <a:pPr algn="r"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F7F"/>
                    </a:solidFill>
                  </a:tcPr>
                </a:tc>
                <a:extLst>
                  <a:ext uri="{0D108BD9-81ED-4DB2-BD59-A6C34878D82A}">
                    <a16:rowId xmlns:a16="http://schemas.microsoft.com/office/drawing/2014/main" val="1772659945"/>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sz="2000" dirty="0"/>
              <a:t>COVID-19 </a:t>
            </a:r>
            <a:r>
              <a:rPr lang="cs-CZ" dirty="0"/>
              <a:t>pozitivní pedagogové a další pracovníci ve školství</a:t>
            </a:r>
            <a:endParaRPr lang="cs-CZ" sz="2000" dirty="0"/>
          </a:p>
        </p:txBody>
      </p:sp>
      <p:graphicFrame>
        <p:nvGraphicFramePr>
          <p:cNvPr id="4" name="Tabulka 3">
            <a:extLst>
              <a:ext uri="{FF2B5EF4-FFF2-40B4-BE49-F238E27FC236}">
                <a16:creationId xmlns:a16="http://schemas.microsoft.com/office/drawing/2014/main" id="{D331817A-7C2E-4C24-B13B-BA7D2C969C9D}"/>
              </a:ext>
            </a:extLst>
          </p:cNvPr>
          <p:cNvGraphicFramePr>
            <a:graphicFrameLocks noGrp="1"/>
          </p:cNvGraphicFramePr>
          <p:nvPr>
            <p:extLst>
              <p:ext uri="{D42A27DB-BD31-4B8C-83A1-F6EECF244321}">
                <p14:modId xmlns:p14="http://schemas.microsoft.com/office/powerpoint/2010/main" val="1577011884"/>
              </p:ext>
            </p:extLst>
          </p:nvPr>
        </p:nvGraphicFramePr>
        <p:xfrm>
          <a:off x="136733" y="931697"/>
          <a:ext cx="11848775" cy="5182170"/>
        </p:xfrm>
        <a:graphic>
          <a:graphicData uri="http://schemas.openxmlformats.org/drawingml/2006/table">
            <a:tbl>
              <a:tblPr/>
              <a:tblGrid>
                <a:gridCol w="1658397">
                  <a:extLst>
                    <a:ext uri="{9D8B030D-6E8A-4147-A177-3AD203B41FA5}">
                      <a16:colId xmlns:a16="http://schemas.microsoft.com/office/drawing/2014/main" val="2590966169"/>
                    </a:ext>
                  </a:extLst>
                </a:gridCol>
                <a:gridCol w="599434">
                  <a:extLst>
                    <a:ext uri="{9D8B030D-6E8A-4147-A177-3AD203B41FA5}">
                      <a16:colId xmlns:a16="http://schemas.microsoft.com/office/drawing/2014/main" val="1196958163"/>
                    </a:ext>
                  </a:extLst>
                </a:gridCol>
                <a:gridCol w="599434">
                  <a:extLst>
                    <a:ext uri="{9D8B030D-6E8A-4147-A177-3AD203B41FA5}">
                      <a16:colId xmlns:a16="http://schemas.microsoft.com/office/drawing/2014/main" val="121150438"/>
                    </a:ext>
                  </a:extLst>
                </a:gridCol>
                <a:gridCol w="599434">
                  <a:extLst>
                    <a:ext uri="{9D8B030D-6E8A-4147-A177-3AD203B41FA5}">
                      <a16:colId xmlns:a16="http://schemas.microsoft.com/office/drawing/2014/main" val="3550961818"/>
                    </a:ext>
                  </a:extLst>
                </a:gridCol>
                <a:gridCol w="599434">
                  <a:extLst>
                    <a:ext uri="{9D8B030D-6E8A-4147-A177-3AD203B41FA5}">
                      <a16:colId xmlns:a16="http://schemas.microsoft.com/office/drawing/2014/main" val="1939637864"/>
                    </a:ext>
                  </a:extLst>
                </a:gridCol>
                <a:gridCol w="599434">
                  <a:extLst>
                    <a:ext uri="{9D8B030D-6E8A-4147-A177-3AD203B41FA5}">
                      <a16:colId xmlns:a16="http://schemas.microsoft.com/office/drawing/2014/main" val="1743676148"/>
                    </a:ext>
                  </a:extLst>
                </a:gridCol>
                <a:gridCol w="599434">
                  <a:extLst>
                    <a:ext uri="{9D8B030D-6E8A-4147-A177-3AD203B41FA5}">
                      <a16:colId xmlns:a16="http://schemas.microsoft.com/office/drawing/2014/main" val="1611008887"/>
                    </a:ext>
                  </a:extLst>
                </a:gridCol>
                <a:gridCol w="599434">
                  <a:extLst>
                    <a:ext uri="{9D8B030D-6E8A-4147-A177-3AD203B41FA5}">
                      <a16:colId xmlns:a16="http://schemas.microsoft.com/office/drawing/2014/main" val="1142774839"/>
                    </a:ext>
                  </a:extLst>
                </a:gridCol>
                <a:gridCol w="599434">
                  <a:extLst>
                    <a:ext uri="{9D8B030D-6E8A-4147-A177-3AD203B41FA5}">
                      <a16:colId xmlns:a16="http://schemas.microsoft.com/office/drawing/2014/main" val="1878553483"/>
                    </a:ext>
                  </a:extLst>
                </a:gridCol>
                <a:gridCol w="599434">
                  <a:extLst>
                    <a:ext uri="{9D8B030D-6E8A-4147-A177-3AD203B41FA5}">
                      <a16:colId xmlns:a16="http://schemas.microsoft.com/office/drawing/2014/main" val="3009039950"/>
                    </a:ext>
                  </a:extLst>
                </a:gridCol>
                <a:gridCol w="599434">
                  <a:extLst>
                    <a:ext uri="{9D8B030D-6E8A-4147-A177-3AD203B41FA5}">
                      <a16:colId xmlns:a16="http://schemas.microsoft.com/office/drawing/2014/main" val="2492149421"/>
                    </a:ext>
                  </a:extLst>
                </a:gridCol>
                <a:gridCol w="599434">
                  <a:extLst>
                    <a:ext uri="{9D8B030D-6E8A-4147-A177-3AD203B41FA5}">
                      <a16:colId xmlns:a16="http://schemas.microsoft.com/office/drawing/2014/main" val="833606458"/>
                    </a:ext>
                  </a:extLst>
                </a:gridCol>
                <a:gridCol w="599434">
                  <a:extLst>
                    <a:ext uri="{9D8B030D-6E8A-4147-A177-3AD203B41FA5}">
                      <a16:colId xmlns:a16="http://schemas.microsoft.com/office/drawing/2014/main" val="2415000608"/>
                    </a:ext>
                  </a:extLst>
                </a:gridCol>
                <a:gridCol w="599434">
                  <a:extLst>
                    <a:ext uri="{9D8B030D-6E8A-4147-A177-3AD203B41FA5}">
                      <a16:colId xmlns:a16="http://schemas.microsoft.com/office/drawing/2014/main" val="1051332643"/>
                    </a:ext>
                  </a:extLst>
                </a:gridCol>
                <a:gridCol w="599434">
                  <a:extLst>
                    <a:ext uri="{9D8B030D-6E8A-4147-A177-3AD203B41FA5}">
                      <a16:colId xmlns:a16="http://schemas.microsoft.com/office/drawing/2014/main" val="2396824443"/>
                    </a:ext>
                  </a:extLst>
                </a:gridCol>
                <a:gridCol w="599434">
                  <a:extLst>
                    <a:ext uri="{9D8B030D-6E8A-4147-A177-3AD203B41FA5}">
                      <a16:colId xmlns:a16="http://schemas.microsoft.com/office/drawing/2014/main" val="3505082613"/>
                    </a:ext>
                  </a:extLst>
                </a:gridCol>
                <a:gridCol w="599434">
                  <a:extLst>
                    <a:ext uri="{9D8B030D-6E8A-4147-A177-3AD203B41FA5}">
                      <a16:colId xmlns:a16="http://schemas.microsoft.com/office/drawing/2014/main" val="2138045249"/>
                    </a:ext>
                  </a:extLst>
                </a:gridCol>
                <a:gridCol w="599434">
                  <a:extLst>
                    <a:ext uri="{9D8B030D-6E8A-4147-A177-3AD203B41FA5}">
                      <a16:colId xmlns:a16="http://schemas.microsoft.com/office/drawing/2014/main" val="759497733"/>
                    </a:ext>
                  </a:extLst>
                </a:gridCol>
              </a:tblGrid>
              <a:tr h="542719">
                <a:tc>
                  <a:txBody>
                    <a:bodyPr/>
                    <a:lstStyle/>
                    <a:p>
                      <a:pPr algn="ctr" fontAlgn="ctr"/>
                      <a:r>
                        <a:rPr lang="cs-CZ" sz="1200" b="0" i="0" u="none" strike="noStrike" dirty="0">
                          <a:solidFill>
                            <a:srgbClr val="000000"/>
                          </a:solidFill>
                          <a:effectLst/>
                          <a:latin typeface="Calibri" panose="020F0502020204030204" pitchFamily="34" charset="0"/>
                        </a:rPr>
                        <a:t>Absolutní počet (počet na 1000 pedagogů a vychovatelů**) za období</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03/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04/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05/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a:solidFill>
                            <a:srgbClr val="000000"/>
                          </a:solidFill>
                          <a:effectLst/>
                          <a:latin typeface="Calibri" panose="020F0502020204030204" pitchFamily="34" charset="0"/>
                        </a:rPr>
                        <a:t>06/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07/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a:solidFill>
                            <a:srgbClr val="000000"/>
                          </a:solidFill>
                          <a:effectLst/>
                          <a:latin typeface="Calibri" panose="020F0502020204030204" pitchFamily="34" charset="0"/>
                        </a:rPr>
                        <a:t>08/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a:solidFill>
                            <a:srgbClr val="000000"/>
                          </a:solidFill>
                          <a:effectLst/>
                          <a:latin typeface="Calibri" panose="020F0502020204030204" pitchFamily="34" charset="0"/>
                        </a:rPr>
                        <a:t>09/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10/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11/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12/ 2020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01/ 2021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02/ 2021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03/ 2021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04/ 2021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05/ 2021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06/ 2021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07/ 2021</a:t>
                      </a:r>
                    </a:p>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k 3. 7. </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44833527"/>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CZ010 Hlavní město Praha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370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(15,4)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903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(37,7)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287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580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(24,2)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661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(27,6)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987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(41,2)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652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(27,2)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150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43149389"/>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CZ020 Středočeský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(13,9)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1448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(64,6)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576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(25,7)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1044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(46,6)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1034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(46,1)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1388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(61,9)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954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(42,6)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94708208"/>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CZ031 Jihočeský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803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(74,2)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360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392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(36,2)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409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(37,8)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387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406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(37,5)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127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(11,7)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39929111"/>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CZ032 Plzeňský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142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(15,3)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652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(70,2)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233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(25,1)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332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380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(40,9)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660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(71,1)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416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(44,8)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6269390"/>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CZ041 Karlovarský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(18,6)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240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(55,1)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(24,1)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369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(84,8)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364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(83,6)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693955503"/>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CZ042 Ústecký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196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(15,0)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1032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(79,2)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441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662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540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(41,4)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679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631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(48,4)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158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59521019"/>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CZ051 Liberecký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(14,2)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537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(73,8)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245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316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(43,4)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388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(53,3)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395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(54,3)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327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(44,9)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94935082"/>
                  </a:ext>
                </a:extLst>
              </a:tr>
              <a:tr h="308902">
                <a:tc>
                  <a:txBody>
                    <a:bodyPr/>
                    <a:lstStyle/>
                    <a:p>
                      <a:pPr algn="l" fontAlgn="ctr">
                        <a:lnSpc>
                          <a:spcPts val="1100"/>
                        </a:lnSpc>
                      </a:pPr>
                      <a:r>
                        <a:rPr lang="cs-CZ" sz="1200" b="1" i="0" u="none" strike="noStrike">
                          <a:solidFill>
                            <a:srgbClr val="000000"/>
                          </a:solidFill>
                          <a:effectLst/>
                          <a:latin typeface="Calibri" panose="020F0502020204030204" pitchFamily="34" charset="0"/>
                        </a:rPr>
                        <a:t>CZ052 Královéhradecký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583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(62,4)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255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(27,3)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416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(44,5)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645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(69,0)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659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(70,5)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284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2617779"/>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CZ053 Pardubický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541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(61,6)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269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503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(57,2)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473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(53,8)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455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(51,8)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374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(42,6)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858062864"/>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CZ063 Kraj Vysočina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122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(14,2)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483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(56,0)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412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(47,8)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335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(38,9)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332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(38,5)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239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(27,7)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294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(34,1)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83380229"/>
                  </a:ext>
                </a:extLst>
              </a:tr>
              <a:tr h="308902">
                <a:tc>
                  <a:txBody>
                    <a:bodyPr/>
                    <a:lstStyle/>
                    <a:p>
                      <a:pPr algn="l" fontAlgn="ctr">
                        <a:lnSpc>
                          <a:spcPts val="1100"/>
                        </a:lnSpc>
                      </a:pPr>
                      <a:r>
                        <a:rPr lang="cs-CZ" sz="1200" b="1" i="0" u="none" strike="noStrike">
                          <a:solidFill>
                            <a:srgbClr val="000000"/>
                          </a:solidFill>
                          <a:effectLst/>
                          <a:latin typeface="Calibri" panose="020F0502020204030204" pitchFamily="34" charset="0"/>
                        </a:rPr>
                        <a:t>CZ064 Jihomoravský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294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(15,2)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786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(40,7)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483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(25,0)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712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(36,9)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(36,8)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713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(37,0)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599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(31,0)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167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(8,7)</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25515213"/>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CZ071 Olomoucký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(12,9)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692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(65,0)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374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479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(45,0)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478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(44,9)</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372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(35,0)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417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(39,2)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102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00603951"/>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CZ072 Zlínský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157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(16,4)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839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(87,4)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293</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539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(56,2)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451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(47,0)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230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(24,0)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255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(26,6)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135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(14,1)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32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62287779"/>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CZ080 Moravskoslezský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16</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25</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(1,3)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181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1197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(62,1)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608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(31,6)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1172</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1160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(60,2)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569</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(29,5)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550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(28,6)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177</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(9,2)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61</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(3,2)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8</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0" i="0" u="none" strike="noStrike">
                          <a:solidFill>
                            <a:srgbClr val="000000"/>
                          </a:solidFill>
                          <a:effectLst/>
                          <a:latin typeface="Calibri" panose="020F0502020204030204" pitchFamily="34" charset="0"/>
                        </a:rPr>
                        <a:t>0</a:t>
                      </a:r>
                      <a:br>
                        <a:rPr lang="cs-CZ" sz="1100" b="0" i="0" u="none" strike="noStrike">
                          <a:solidFill>
                            <a:srgbClr val="000000"/>
                          </a:solidFill>
                          <a:effectLst/>
                          <a:latin typeface="Calibri" panose="020F0502020204030204" pitchFamily="34" charset="0"/>
                        </a:rPr>
                      </a:br>
                      <a:r>
                        <a:rPr lang="cs-CZ" sz="1100" b="0" i="0" u="none" strike="noStrike">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1196642"/>
                  </a:ext>
                </a:extLst>
              </a:tr>
              <a:tr h="308902">
                <a:tc>
                  <a:txBody>
                    <a:bodyPr/>
                    <a:lstStyle/>
                    <a:p>
                      <a:pPr algn="l" fontAlgn="ctr">
                        <a:lnSpc>
                          <a:spcPts val="1100"/>
                        </a:lnSpc>
                      </a:pPr>
                      <a:r>
                        <a:rPr lang="cs-CZ" sz="1200" b="1" i="0" u="none" strike="noStrike" dirty="0">
                          <a:solidFill>
                            <a:srgbClr val="000000"/>
                          </a:solidFill>
                          <a:effectLst/>
                          <a:latin typeface="Calibri" panose="020F0502020204030204" pitchFamily="34" charset="0"/>
                        </a:rPr>
                        <a:t>CELKEM</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101</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(0,6)</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75</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20</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(0,1)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37</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(0,2)</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61</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(0,3)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174</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(1,0)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2386</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(13,5)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10736</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(60,8)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4941</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(28,0)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7614</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(43,1)</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8031</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(45,5)</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8097</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(45,8)</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6246</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(35,4)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1473</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(8,3)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402</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(2,3)</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a:solidFill>
                            <a:srgbClr val="000000"/>
                          </a:solidFill>
                          <a:effectLst/>
                          <a:latin typeface="Calibri" panose="020F0502020204030204" pitchFamily="34" charset="0"/>
                        </a:rPr>
                        <a:t>71</a:t>
                      </a:r>
                      <a:br>
                        <a:rPr lang="cs-CZ" sz="1100" b="1" i="0" u="none" strike="noStrike">
                          <a:solidFill>
                            <a:srgbClr val="000000"/>
                          </a:solidFill>
                          <a:effectLst/>
                          <a:latin typeface="Calibri" panose="020F0502020204030204" pitchFamily="34" charset="0"/>
                        </a:rPr>
                      </a:br>
                      <a:r>
                        <a:rPr lang="cs-CZ" sz="1100" b="1" i="0" u="none" strike="noStrike">
                          <a:solidFill>
                            <a:srgbClr val="000000"/>
                          </a:solidFill>
                          <a:effectLst/>
                          <a:latin typeface="Calibri" panose="020F0502020204030204" pitchFamily="34" charset="0"/>
                        </a:rPr>
                        <a:t>(0,4)</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lnSpc>
                          <a:spcPts val="1100"/>
                        </a:lnSpc>
                      </a:pPr>
                      <a:r>
                        <a:rPr lang="cs-CZ" sz="1100" b="1" i="0" u="none" strike="noStrike" dirty="0">
                          <a:solidFill>
                            <a:srgbClr val="000000"/>
                          </a:solidFill>
                          <a:effectLst/>
                          <a:latin typeface="Calibri" panose="020F0502020204030204" pitchFamily="34" charset="0"/>
                        </a:rPr>
                        <a:t>3</a:t>
                      </a:r>
                      <a:br>
                        <a:rPr lang="cs-CZ" sz="1100" b="1" i="0" u="none" strike="noStrike" dirty="0">
                          <a:solidFill>
                            <a:srgbClr val="000000"/>
                          </a:solidFill>
                          <a:effectLst/>
                          <a:latin typeface="Calibri" panose="020F0502020204030204" pitchFamily="34" charset="0"/>
                        </a:rPr>
                      </a:br>
                      <a:r>
                        <a:rPr lang="cs-CZ" sz="1100" b="1" i="0" u="none" strike="noStrike" dirty="0">
                          <a:solidFill>
                            <a:srgbClr val="000000"/>
                          </a:solidFill>
                          <a:effectLst/>
                          <a:latin typeface="Calibri" panose="020F0502020204030204" pitchFamily="34" charset="0"/>
                        </a:rPr>
                        <a:t>(0,0)</a:t>
                      </a:r>
                    </a:p>
                  </a:txBody>
                  <a:tcPr marL="9525" marR="952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755919"/>
                  </a:ext>
                </a:extLst>
              </a:tr>
            </a:tbl>
          </a:graphicData>
        </a:graphic>
      </p:graphicFrame>
      <p:sp>
        <p:nvSpPr>
          <p:cNvPr id="5" name="Obdélník 4">
            <a:extLst>
              <a:ext uri="{FF2B5EF4-FFF2-40B4-BE49-F238E27FC236}">
                <a16:creationId xmlns:a16="http://schemas.microsoft.com/office/drawing/2014/main" id="{DCAC58A8-53EA-4F94-877D-8537B4CF9B8F}"/>
              </a:ext>
            </a:extLst>
          </p:cNvPr>
          <p:cNvSpPr/>
          <p:nvPr/>
        </p:nvSpPr>
        <p:spPr>
          <a:xfrm>
            <a:off x="136733" y="531586"/>
            <a:ext cx="8579566" cy="400110"/>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Přehled vývoje počtu nově nakažených v regionech</a:t>
            </a:r>
          </a:p>
        </p:txBody>
      </p:sp>
      <p:sp>
        <p:nvSpPr>
          <p:cNvPr id="8" name="TextovéPole 7">
            <a:extLst>
              <a:ext uri="{FF2B5EF4-FFF2-40B4-BE49-F238E27FC236}">
                <a16:creationId xmlns:a16="http://schemas.microsoft.com/office/drawing/2014/main" id="{F26FF97B-1137-40C8-8D77-31BD4BB9A00B}"/>
              </a:ext>
            </a:extLst>
          </p:cNvPr>
          <p:cNvSpPr txBox="1"/>
          <p:nvPr/>
        </p:nvSpPr>
        <p:spPr>
          <a:xfrm>
            <a:off x="2352675" y="6336327"/>
            <a:ext cx="9839325" cy="276999"/>
          </a:xfrm>
          <a:prstGeom prst="rect">
            <a:avLst/>
          </a:prstGeom>
          <a:noFill/>
        </p:spPr>
        <p:txBody>
          <a:bodyPr wrap="square" rtlCol="0">
            <a:spAutoFit/>
          </a:bodyPr>
          <a:lstStyle/>
          <a:p>
            <a:r>
              <a:rPr lang="cs-CZ" sz="1200" b="1" dirty="0"/>
              <a:t>Barevná škála vizualizuje rozsah hodnot počtu pozitivních na 1000 pedagogů a vychovatelů mezi územími v rámci měsíce (sloupce)</a:t>
            </a:r>
          </a:p>
        </p:txBody>
      </p:sp>
      <p:grpSp>
        <p:nvGrpSpPr>
          <p:cNvPr id="9" name="Skupina 8">
            <a:extLst>
              <a:ext uri="{FF2B5EF4-FFF2-40B4-BE49-F238E27FC236}">
                <a16:creationId xmlns:a16="http://schemas.microsoft.com/office/drawing/2014/main" id="{7674F895-6005-46DA-8DD3-E8217D0E78E3}"/>
              </a:ext>
            </a:extLst>
          </p:cNvPr>
          <p:cNvGrpSpPr/>
          <p:nvPr/>
        </p:nvGrpSpPr>
        <p:grpSpPr>
          <a:xfrm>
            <a:off x="269359" y="6377568"/>
            <a:ext cx="2143122" cy="173463"/>
            <a:chOff x="733425" y="6443990"/>
            <a:chExt cx="2143122" cy="173463"/>
          </a:xfrm>
        </p:grpSpPr>
        <p:sp>
          <p:nvSpPr>
            <p:cNvPr id="11" name="TextovéPole 10">
              <a:extLst>
                <a:ext uri="{FF2B5EF4-FFF2-40B4-BE49-F238E27FC236}">
                  <a16:creationId xmlns:a16="http://schemas.microsoft.com/office/drawing/2014/main" id="{047CF6E9-8C45-4C06-B289-FBC358BE1C64}"/>
                </a:ext>
              </a:extLst>
            </p:cNvPr>
            <p:cNvSpPr txBox="1"/>
            <p:nvPr/>
          </p:nvSpPr>
          <p:spPr>
            <a:xfrm>
              <a:off x="733425" y="6443990"/>
              <a:ext cx="2143122"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min %                                         max %</a:t>
              </a:r>
            </a:p>
          </p:txBody>
        </p:sp>
        <p:pic>
          <p:nvPicPr>
            <p:cNvPr id="12" name="Obrázek 11">
              <a:extLst>
                <a:ext uri="{FF2B5EF4-FFF2-40B4-BE49-F238E27FC236}">
                  <a16:creationId xmlns:a16="http://schemas.microsoft.com/office/drawing/2014/main" id="{5600DEBC-90F4-48A9-96CC-0259BF76D046}"/>
                </a:ext>
              </a:extLst>
            </p:cNvPr>
            <p:cNvPicPr>
              <a:picLocks noChangeAspect="1"/>
            </p:cNvPicPr>
            <p:nvPr/>
          </p:nvPicPr>
          <p:blipFill>
            <a:blip r:embed="rId2"/>
            <a:stretch>
              <a:fillRect/>
            </a:stretch>
          </p:blipFill>
          <p:spPr>
            <a:xfrm>
              <a:off x="1176253" y="6445979"/>
              <a:ext cx="1209844" cy="171474"/>
            </a:xfrm>
            <a:prstGeom prst="rect">
              <a:avLst/>
            </a:prstGeom>
          </p:spPr>
        </p:pic>
      </p:grpSp>
      <p:sp>
        <p:nvSpPr>
          <p:cNvPr id="15" name="TextovéPole 14">
            <a:extLst>
              <a:ext uri="{FF2B5EF4-FFF2-40B4-BE49-F238E27FC236}">
                <a16:creationId xmlns:a16="http://schemas.microsoft.com/office/drawing/2014/main" id="{50830CF6-7A58-412A-B93D-F49E187AFB0C}"/>
              </a:ext>
            </a:extLst>
          </p:cNvPr>
          <p:cNvSpPr txBox="1"/>
          <p:nvPr/>
        </p:nvSpPr>
        <p:spPr>
          <a:xfrm>
            <a:off x="2162175" y="656415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
        <p:nvSpPr>
          <p:cNvPr id="16" name="Obdélník 15">
            <a:extLst>
              <a:ext uri="{FF2B5EF4-FFF2-40B4-BE49-F238E27FC236}">
                <a16:creationId xmlns:a16="http://schemas.microsoft.com/office/drawing/2014/main" id="{3FCEE2AA-AE27-4CB8-B306-EBD7C302DDA6}"/>
              </a:ext>
            </a:extLst>
          </p:cNvPr>
          <p:cNvSpPr/>
          <p:nvPr/>
        </p:nvSpPr>
        <p:spPr>
          <a:xfrm>
            <a:off x="206508" y="6125253"/>
            <a:ext cx="8579566" cy="261610"/>
          </a:xfrm>
          <a:prstGeom prst="rect">
            <a:avLst/>
          </a:prstGeom>
        </p:spPr>
        <p:txBody>
          <a:bodyPr wrap="square">
            <a:spAutoFit/>
          </a:bodyPr>
          <a:lstStyle/>
          <a:p>
            <a:r>
              <a:rPr lang="cs-CZ" sz="1100" dirty="0">
                <a:solidFill>
                  <a:srgbClr val="000000"/>
                </a:solidFill>
              </a:rPr>
              <a:t>** údaje MŠMT pouze za MŠ, ZŠ, SŠ a VOŠ ve </a:t>
            </a:r>
            <a:r>
              <a:rPr lang="cs-CZ" sz="1100" dirty="0" err="1">
                <a:solidFill>
                  <a:srgbClr val="000000"/>
                </a:solidFill>
              </a:rPr>
              <a:t>šk</a:t>
            </a:r>
            <a:r>
              <a:rPr lang="cs-CZ" sz="1100" dirty="0">
                <a:solidFill>
                  <a:srgbClr val="000000"/>
                </a:solidFill>
              </a:rPr>
              <a:t>. roce 2019/2020, nezahrnují ostatní pracovníky ve školství</a:t>
            </a:r>
            <a:endParaRPr lang="cs-CZ" sz="1100" dirty="0"/>
          </a:p>
        </p:txBody>
      </p:sp>
    </p:spTree>
    <p:extLst>
      <p:ext uri="{BB962C8B-B14F-4D97-AF65-F5344CB8AC3E}">
        <p14:creationId xmlns:p14="http://schemas.microsoft.com/office/powerpoint/2010/main" val="3180992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ulka 6">
            <a:extLst>
              <a:ext uri="{FF2B5EF4-FFF2-40B4-BE49-F238E27FC236}">
                <a16:creationId xmlns:a16="http://schemas.microsoft.com/office/drawing/2014/main" id="{D4BF4B86-4051-42EC-95F7-A6F31847BE49}"/>
              </a:ext>
            </a:extLst>
          </p:cNvPr>
          <p:cNvGraphicFramePr>
            <a:graphicFrameLocks noGrp="1"/>
          </p:cNvGraphicFramePr>
          <p:nvPr>
            <p:extLst>
              <p:ext uri="{D42A27DB-BD31-4B8C-83A1-F6EECF244321}">
                <p14:modId xmlns:p14="http://schemas.microsoft.com/office/powerpoint/2010/main" val="4060103584"/>
              </p:ext>
            </p:extLst>
          </p:nvPr>
        </p:nvGraphicFramePr>
        <p:xfrm>
          <a:off x="1960130" y="1956973"/>
          <a:ext cx="7706296" cy="4155630"/>
        </p:xfrm>
        <a:graphic>
          <a:graphicData uri="http://schemas.openxmlformats.org/drawingml/2006/table">
            <a:tbl>
              <a:tblPr/>
              <a:tblGrid>
                <a:gridCol w="963287">
                  <a:extLst>
                    <a:ext uri="{9D8B030D-6E8A-4147-A177-3AD203B41FA5}">
                      <a16:colId xmlns:a16="http://schemas.microsoft.com/office/drawing/2014/main" val="1084504095"/>
                    </a:ext>
                  </a:extLst>
                </a:gridCol>
                <a:gridCol w="963287">
                  <a:extLst>
                    <a:ext uri="{9D8B030D-6E8A-4147-A177-3AD203B41FA5}">
                      <a16:colId xmlns:a16="http://schemas.microsoft.com/office/drawing/2014/main" val="439971788"/>
                    </a:ext>
                  </a:extLst>
                </a:gridCol>
                <a:gridCol w="963287">
                  <a:extLst>
                    <a:ext uri="{9D8B030D-6E8A-4147-A177-3AD203B41FA5}">
                      <a16:colId xmlns:a16="http://schemas.microsoft.com/office/drawing/2014/main" val="626204210"/>
                    </a:ext>
                  </a:extLst>
                </a:gridCol>
                <a:gridCol w="963287">
                  <a:extLst>
                    <a:ext uri="{9D8B030D-6E8A-4147-A177-3AD203B41FA5}">
                      <a16:colId xmlns:a16="http://schemas.microsoft.com/office/drawing/2014/main" val="3979901275"/>
                    </a:ext>
                  </a:extLst>
                </a:gridCol>
                <a:gridCol w="963287">
                  <a:extLst>
                    <a:ext uri="{9D8B030D-6E8A-4147-A177-3AD203B41FA5}">
                      <a16:colId xmlns:a16="http://schemas.microsoft.com/office/drawing/2014/main" val="201352669"/>
                    </a:ext>
                  </a:extLst>
                </a:gridCol>
                <a:gridCol w="963287">
                  <a:extLst>
                    <a:ext uri="{9D8B030D-6E8A-4147-A177-3AD203B41FA5}">
                      <a16:colId xmlns:a16="http://schemas.microsoft.com/office/drawing/2014/main" val="3213550227"/>
                    </a:ext>
                  </a:extLst>
                </a:gridCol>
                <a:gridCol w="963287">
                  <a:extLst>
                    <a:ext uri="{9D8B030D-6E8A-4147-A177-3AD203B41FA5}">
                      <a16:colId xmlns:a16="http://schemas.microsoft.com/office/drawing/2014/main" val="778348653"/>
                    </a:ext>
                  </a:extLst>
                </a:gridCol>
                <a:gridCol w="963287">
                  <a:extLst>
                    <a:ext uri="{9D8B030D-6E8A-4147-A177-3AD203B41FA5}">
                      <a16:colId xmlns:a16="http://schemas.microsoft.com/office/drawing/2014/main" val="4201902907"/>
                    </a:ext>
                  </a:extLst>
                </a:gridCol>
              </a:tblGrid>
              <a:tr h="277042">
                <a:tc>
                  <a:txBody>
                    <a:bodyPr/>
                    <a:lstStyle/>
                    <a:p>
                      <a:pPr algn="r"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EE1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1D4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AD27F"/>
                    </a:solidFill>
                  </a:tcPr>
                </a:tc>
                <a:extLst>
                  <a:ext uri="{0D108BD9-81ED-4DB2-BD59-A6C34878D82A}">
                    <a16:rowId xmlns:a16="http://schemas.microsoft.com/office/drawing/2014/main" val="4284743209"/>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5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BE5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C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3E3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A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4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3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FD47F"/>
                    </a:solidFill>
                  </a:tcPr>
                </a:tc>
                <a:extLst>
                  <a:ext uri="{0D108BD9-81ED-4DB2-BD59-A6C34878D82A}">
                    <a16:rowId xmlns:a16="http://schemas.microsoft.com/office/drawing/2014/main" val="1349132432"/>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2E7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A78"/>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C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3CC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F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7D6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1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677"/>
                    </a:solidFill>
                  </a:tcPr>
                </a:tc>
                <a:extLst>
                  <a:ext uri="{0D108BD9-81ED-4DB2-BD59-A6C34878D82A}">
                    <a16:rowId xmlns:a16="http://schemas.microsoft.com/office/drawing/2014/main" val="2912121126"/>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C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F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6CC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1E2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5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7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0DD81"/>
                    </a:solidFill>
                  </a:tcPr>
                </a:tc>
                <a:extLst>
                  <a:ext uri="{0D108BD9-81ED-4DB2-BD59-A6C34878D82A}">
                    <a16:rowId xmlns:a16="http://schemas.microsoft.com/office/drawing/2014/main" val="2253607455"/>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0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2E2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3D5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6C8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79C47C"/>
                    </a:solidFill>
                  </a:tcPr>
                </a:tc>
                <a:extLst>
                  <a:ext uri="{0D108BD9-81ED-4DB2-BD59-A6C34878D82A}">
                    <a16:rowId xmlns:a16="http://schemas.microsoft.com/office/drawing/2014/main" val="2469353752"/>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4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E9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8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9E9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6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97B6F"/>
                    </a:solidFill>
                  </a:tcPr>
                </a:tc>
                <a:extLst>
                  <a:ext uri="{0D108BD9-81ED-4DB2-BD59-A6C34878D82A}">
                    <a16:rowId xmlns:a16="http://schemas.microsoft.com/office/drawing/2014/main" val="2378739905"/>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6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1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2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0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E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27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37D"/>
                    </a:solidFill>
                  </a:tcPr>
                </a:tc>
                <a:extLst>
                  <a:ext uri="{0D108BD9-81ED-4DB2-BD59-A6C34878D82A}">
                    <a16:rowId xmlns:a16="http://schemas.microsoft.com/office/drawing/2014/main" val="1756897455"/>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0E6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EE6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7D6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C4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975"/>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7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2D9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1285854489"/>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6E8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D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B7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B1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877"/>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EA83"/>
                    </a:solidFill>
                  </a:tcPr>
                </a:tc>
                <a:extLst>
                  <a:ext uri="{0D108BD9-81ED-4DB2-BD59-A6C34878D82A}">
                    <a16:rowId xmlns:a16="http://schemas.microsoft.com/office/drawing/2014/main" val="2167467504"/>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4E8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F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AAD2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BE0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7DC57C"/>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DE182"/>
                    </a:solidFill>
                  </a:tcPr>
                </a:tc>
                <a:extLst>
                  <a:ext uri="{0D108BD9-81ED-4DB2-BD59-A6C34878D82A}">
                    <a16:rowId xmlns:a16="http://schemas.microsoft.com/office/drawing/2014/main" val="1603365221"/>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0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7CD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4E3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9DCE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FD8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E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67A"/>
                    </a:solidFill>
                  </a:tcPr>
                </a:tc>
                <a:extLst>
                  <a:ext uri="{0D108BD9-81ED-4DB2-BD59-A6C34878D82A}">
                    <a16:rowId xmlns:a16="http://schemas.microsoft.com/office/drawing/2014/main" val="2427243835"/>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9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E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8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DB67A"/>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EE683"/>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B1D47F"/>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C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975"/>
                    </a:solidFill>
                  </a:tcPr>
                </a:tc>
                <a:extLst>
                  <a:ext uri="{0D108BD9-81ED-4DB2-BD59-A6C34878D82A}">
                    <a16:rowId xmlns:a16="http://schemas.microsoft.com/office/drawing/2014/main" val="1125307138"/>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A877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D7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CAF79"/>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A7E"/>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63BE7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3D9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extLst>
                  <a:ext uri="{0D108BD9-81ED-4DB2-BD59-A6C34878D82A}">
                    <a16:rowId xmlns:a16="http://schemas.microsoft.com/office/drawing/2014/main" val="3267445569"/>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FDD81"/>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6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8696B"/>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B957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8AC97D"/>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C4DA80"/>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ECB7E"/>
                    </a:solidFill>
                  </a:tcPr>
                </a:tc>
                <a:extLst>
                  <a:ext uri="{0D108BD9-81ED-4DB2-BD59-A6C34878D82A}">
                    <a16:rowId xmlns:a16="http://schemas.microsoft.com/office/drawing/2014/main" val="778496355"/>
                  </a:ext>
                </a:extLst>
              </a:tr>
              <a:tr h="277042">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8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9E4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AE4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ECE582"/>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tc>
                  <a:txBody>
                    <a:bodyPr/>
                    <a:lstStyle/>
                    <a:p>
                      <a:pPr algn="r"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4E783"/>
                    </a:solidFill>
                  </a:tcPr>
                </a:tc>
                <a:tc>
                  <a:txBody>
                    <a:bodyPr/>
                    <a:lstStyle/>
                    <a:p>
                      <a:pPr algn="r"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B84"/>
                    </a:solidFill>
                  </a:tcPr>
                </a:tc>
                <a:extLst>
                  <a:ext uri="{0D108BD9-81ED-4DB2-BD59-A6C34878D82A}">
                    <a16:rowId xmlns:a16="http://schemas.microsoft.com/office/drawing/2014/main" val="1124176616"/>
                  </a:ext>
                </a:extLst>
              </a:tr>
            </a:tbl>
          </a:graphicData>
        </a:graphic>
      </p:graphicFrame>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sz="2000" dirty="0"/>
              <a:t>COVID-19 </a:t>
            </a:r>
            <a:r>
              <a:rPr lang="cs-CZ" dirty="0"/>
              <a:t>pozitivní pedagogové a další pracovníci ve školství</a:t>
            </a:r>
            <a:endParaRPr lang="cs-CZ" sz="2000" dirty="0"/>
          </a:p>
        </p:txBody>
      </p:sp>
      <p:graphicFrame>
        <p:nvGraphicFramePr>
          <p:cNvPr id="4" name="Tabulka 3">
            <a:extLst>
              <a:ext uri="{FF2B5EF4-FFF2-40B4-BE49-F238E27FC236}">
                <a16:creationId xmlns:a16="http://schemas.microsoft.com/office/drawing/2014/main" id="{D331817A-7C2E-4C24-B13B-BA7D2C969C9D}"/>
              </a:ext>
            </a:extLst>
          </p:cNvPr>
          <p:cNvGraphicFramePr>
            <a:graphicFrameLocks noGrp="1"/>
          </p:cNvGraphicFramePr>
          <p:nvPr>
            <p:extLst>
              <p:ext uri="{D42A27DB-BD31-4B8C-83A1-F6EECF244321}">
                <p14:modId xmlns:p14="http://schemas.microsoft.com/office/powerpoint/2010/main" val="1165291349"/>
              </p:ext>
            </p:extLst>
          </p:nvPr>
        </p:nvGraphicFramePr>
        <p:xfrm>
          <a:off x="101733" y="1139463"/>
          <a:ext cx="9564693" cy="4973202"/>
        </p:xfrm>
        <a:graphic>
          <a:graphicData uri="http://schemas.openxmlformats.org/drawingml/2006/table">
            <a:tbl>
              <a:tblPr/>
              <a:tblGrid>
                <a:gridCol w="1860541">
                  <a:extLst>
                    <a:ext uri="{9D8B030D-6E8A-4147-A177-3AD203B41FA5}">
                      <a16:colId xmlns:a16="http://schemas.microsoft.com/office/drawing/2014/main" val="2590966169"/>
                    </a:ext>
                  </a:extLst>
                </a:gridCol>
                <a:gridCol w="963019">
                  <a:extLst>
                    <a:ext uri="{9D8B030D-6E8A-4147-A177-3AD203B41FA5}">
                      <a16:colId xmlns:a16="http://schemas.microsoft.com/office/drawing/2014/main" val="1196958163"/>
                    </a:ext>
                  </a:extLst>
                </a:gridCol>
                <a:gridCol w="963019">
                  <a:extLst>
                    <a:ext uri="{9D8B030D-6E8A-4147-A177-3AD203B41FA5}">
                      <a16:colId xmlns:a16="http://schemas.microsoft.com/office/drawing/2014/main" val="121150438"/>
                    </a:ext>
                  </a:extLst>
                </a:gridCol>
                <a:gridCol w="963019">
                  <a:extLst>
                    <a:ext uri="{9D8B030D-6E8A-4147-A177-3AD203B41FA5}">
                      <a16:colId xmlns:a16="http://schemas.microsoft.com/office/drawing/2014/main" val="3550961818"/>
                    </a:ext>
                  </a:extLst>
                </a:gridCol>
                <a:gridCol w="963019">
                  <a:extLst>
                    <a:ext uri="{9D8B030D-6E8A-4147-A177-3AD203B41FA5}">
                      <a16:colId xmlns:a16="http://schemas.microsoft.com/office/drawing/2014/main" val="833606458"/>
                    </a:ext>
                  </a:extLst>
                </a:gridCol>
                <a:gridCol w="963019">
                  <a:extLst>
                    <a:ext uri="{9D8B030D-6E8A-4147-A177-3AD203B41FA5}">
                      <a16:colId xmlns:a16="http://schemas.microsoft.com/office/drawing/2014/main" val="2415000608"/>
                    </a:ext>
                  </a:extLst>
                </a:gridCol>
                <a:gridCol w="963019">
                  <a:extLst>
                    <a:ext uri="{9D8B030D-6E8A-4147-A177-3AD203B41FA5}">
                      <a16:colId xmlns:a16="http://schemas.microsoft.com/office/drawing/2014/main" val="2396824443"/>
                    </a:ext>
                  </a:extLst>
                </a:gridCol>
                <a:gridCol w="963019">
                  <a:extLst>
                    <a:ext uri="{9D8B030D-6E8A-4147-A177-3AD203B41FA5}">
                      <a16:colId xmlns:a16="http://schemas.microsoft.com/office/drawing/2014/main" val="1789203032"/>
                    </a:ext>
                  </a:extLst>
                </a:gridCol>
                <a:gridCol w="963019">
                  <a:extLst>
                    <a:ext uri="{9D8B030D-6E8A-4147-A177-3AD203B41FA5}">
                      <a16:colId xmlns:a16="http://schemas.microsoft.com/office/drawing/2014/main" val="3156901303"/>
                    </a:ext>
                  </a:extLst>
                </a:gridCol>
              </a:tblGrid>
              <a:tr h="445692">
                <a:tc rowSpan="2">
                  <a:txBody>
                    <a:bodyPr/>
                    <a:lstStyle/>
                    <a:p>
                      <a:pPr algn="l" fontAlgn="b"/>
                      <a:endParaRPr lang="cs-CZ" sz="1200" b="0" i="0" u="none" strike="noStrike" dirty="0">
                        <a:solidFill>
                          <a:srgbClr val="000000"/>
                        </a:solidFill>
                        <a:effectLst/>
                        <a:latin typeface="Calibri" panose="020F0502020204030204" pitchFamily="34" charset="0"/>
                      </a:endParaRPr>
                    </a:p>
                  </a:txBody>
                  <a:tcPr marL="36000" marR="3600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8">
                  <a:txBody>
                    <a:bodyPr/>
                    <a:lstStyle/>
                    <a:p>
                      <a:pPr algn="ctr" fontAlgn="ctr"/>
                      <a:r>
                        <a:rPr lang="cs-CZ" sz="1200" b="1" i="0" u="none" strike="noStrike" dirty="0">
                          <a:solidFill>
                            <a:srgbClr val="000000"/>
                          </a:solidFill>
                          <a:effectLst/>
                          <a:latin typeface="Calibri" panose="020F0502020204030204" pitchFamily="34" charset="0"/>
                        </a:rPr>
                        <a:t>Celkový kumulativní počet za období</a:t>
                      </a:r>
                    </a:p>
                    <a:p>
                      <a:pPr algn="ctr" fontAlgn="ctr"/>
                      <a:r>
                        <a:rPr lang="cs-CZ" sz="1200" b="0" i="0" u="none" strike="noStrike" dirty="0">
                          <a:solidFill>
                            <a:srgbClr val="000000"/>
                          </a:solidFill>
                          <a:effectLst/>
                          <a:latin typeface="Calibri" panose="020F0502020204030204" pitchFamily="34" charset="0"/>
                        </a:rPr>
                        <a:t>absolutní počet (počet na 1000 pedagogů a vychovatelů**)</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400" b="1" i="0" u="none" strike="noStrike" dirty="0">
                        <a:solidFill>
                          <a:srgbClr val="0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400" b="1" i="0" u="none" strike="noStrike" dirty="0">
                        <a:solidFill>
                          <a:srgbClr val="0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pPr algn="ctr" fontAlgn="ctr"/>
                      <a:endParaRPr lang="cs-CZ" sz="1400" b="0" i="0" u="none" strike="noStrike" dirty="0">
                        <a:solidFill>
                          <a:srgbClr val="0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ctr" fontAlgn="ctr"/>
                      <a:endParaRPr lang="cs-CZ" sz="1200" b="0" i="0" u="none" strike="noStrike" dirty="0">
                        <a:solidFill>
                          <a:srgbClr val="0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74531829"/>
                  </a:ext>
                </a:extLst>
              </a:tr>
              <a:tr h="333984">
                <a:tc vMerge="1">
                  <a:txBody>
                    <a:bodyPr/>
                    <a:lstStyle/>
                    <a:p>
                      <a:pPr algn="l" fontAlgn="ctr"/>
                      <a:endParaRPr lang="cs-CZ" sz="1400" b="1" i="0" u="none" strike="noStrike" dirty="0">
                        <a:solidFill>
                          <a:srgbClr val="000000"/>
                        </a:solidFill>
                        <a:effectLst/>
                        <a:latin typeface="Calibri" panose="020F0502020204030204" pitchFamily="34" charset="0"/>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1.9. - 13.10.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*14.10. - 17.11.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*18.11. - 29.11.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*30.11. - 20.12.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*21.12. - 31.1.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*1.2. - 28.2.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*1.3. - 11.4.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a:solidFill>
                            <a:srgbClr val="000000"/>
                          </a:solidFill>
                          <a:effectLst/>
                          <a:latin typeface="Calibri" panose="020F0502020204030204" pitchFamily="34" charset="0"/>
                        </a:rPr>
                        <a:t>*12.4. – 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44833527"/>
                  </a:ext>
                </a:extLst>
              </a:tr>
              <a:tr h="276815">
                <a:tc>
                  <a:txBody>
                    <a:bodyPr/>
                    <a:lstStyle/>
                    <a:p>
                      <a:pPr algn="l" fontAlgn="ctr"/>
                      <a:r>
                        <a:rPr lang="cs-CZ" sz="1200" b="1" i="0" u="none" strike="noStrike" dirty="0">
                          <a:solidFill>
                            <a:srgbClr val="000000"/>
                          </a:solidFill>
                          <a:effectLst/>
                          <a:latin typeface="Calibri" panose="020F0502020204030204" pitchFamily="34" charset="0"/>
                        </a:rPr>
                        <a:t>CZ010 Hlavní město Praha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777 (32,4)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782 (32,7)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81 (3,4)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340 (14,2)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914 (38,2)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987 (41,2)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733 (30,6)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105 (4,4)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43149389"/>
                  </a:ext>
                </a:extLst>
              </a:tr>
              <a:tr h="276815">
                <a:tc>
                  <a:txBody>
                    <a:bodyPr/>
                    <a:lstStyle/>
                    <a:p>
                      <a:pPr algn="l" fontAlgn="ctr"/>
                      <a:r>
                        <a:rPr lang="cs-CZ" sz="1200" b="1" i="0" u="none" strike="noStrike" dirty="0">
                          <a:solidFill>
                            <a:srgbClr val="000000"/>
                          </a:solidFill>
                          <a:effectLst/>
                          <a:latin typeface="Calibri" panose="020F0502020204030204" pitchFamily="34" charset="0"/>
                        </a:rPr>
                        <a:t>CZ020 Středočeský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803 (35,8)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1 437 (64,1)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152 (6,8)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549 (24,5)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1 538 (68,6)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1 388 (61,9)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1 030 (46,0)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102 (4,6)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94708208"/>
                  </a:ext>
                </a:extLst>
              </a:tr>
              <a:tr h="276815">
                <a:tc>
                  <a:txBody>
                    <a:bodyPr/>
                    <a:lstStyle/>
                    <a:p>
                      <a:pPr algn="l" fontAlgn="ctr"/>
                      <a:r>
                        <a:rPr lang="cs-CZ" sz="1200" b="1" i="0" u="none" strike="noStrike" dirty="0">
                          <a:solidFill>
                            <a:srgbClr val="000000"/>
                          </a:solidFill>
                          <a:effectLst/>
                          <a:latin typeface="Calibri" panose="020F0502020204030204" pitchFamily="34" charset="0"/>
                        </a:rPr>
                        <a:t>CZ031 Jihočeský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344 (31,8)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844 (78,0)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98 (9,1)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196 (18,1)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607 (56,1)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387 (35,8)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466 (43,1)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103 (9,5)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39929111"/>
                  </a:ext>
                </a:extLst>
              </a:tr>
              <a:tr h="276815">
                <a:tc>
                  <a:txBody>
                    <a:bodyPr/>
                    <a:lstStyle/>
                    <a:p>
                      <a:pPr algn="l" fontAlgn="ctr"/>
                      <a:r>
                        <a:rPr lang="cs-CZ" sz="1200" b="1" i="0" u="none" strike="noStrike">
                          <a:solidFill>
                            <a:srgbClr val="000000"/>
                          </a:solidFill>
                          <a:effectLst/>
                          <a:latin typeface="Calibri" panose="020F0502020204030204" pitchFamily="34" charset="0"/>
                        </a:rPr>
                        <a:t>CZ032 Plzeňský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340 (36,6)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637 (68,6)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83 (8,9)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170 (18,3)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549 (59,1)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660 (71,1)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437 (47,1)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52 (5,6)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6269390"/>
                  </a:ext>
                </a:extLst>
              </a:tr>
              <a:tr h="276815">
                <a:tc>
                  <a:txBody>
                    <a:bodyPr/>
                    <a:lstStyle/>
                    <a:p>
                      <a:pPr algn="l" fontAlgn="ctr"/>
                      <a:r>
                        <a:rPr lang="cs-CZ" sz="1200" b="1" i="0" u="none" strike="noStrike" dirty="0">
                          <a:solidFill>
                            <a:srgbClr val="000000"/>
                          </a:solidFill>
                          <a:effectLst/>
                          <a:latin typeface="Calibri" panose="020F0502020204030204" pitchFamily="34" charset="0"/>
                        </a:rPr>
                        <a:t>CZ041 Karlovarský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133 (30,6)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270 (62,0)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26 (6,0)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74 (17,0)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427 (98,1)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364 (83,6)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89 (20,5)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12 (2,8)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693955503"/>
                  </a:ext>
                </a:extLst>
              </a:tr>
              <a:tr h="276815">
                <a:tc>
                  <a:txBody>
                    <a:bodyPr/>
                    <a:lstStyle/>
                    <a:p>
                      <a:pPr algn="l" fontAlgn="ctr"/>
                      <a:r>
                        <a:rPr lang="cs-CZ" sz="1200" b="1" i="0" u="none" strike="noStrike" dirty="0">
                          <a:solidFill>
                            <a:srgbClr val="000000"/>
                          </a:solidFill>
                          <a:effectLst/>
                          <a:latin typeface="Calibri" panose="020F0502020204030204" pitchFamily="34" charset="0"/>
                        </a:rPr>
                        <a:t>CZ042 Ústecký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431 (33,1)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1 137 (87,2)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108 (8,3)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390 (29,9)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821 (63,0)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679 (52,1)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689 (52,9)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143 (11,0)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59521019"/>
                  </a:ext>
                </a:extLst>
              </a:tr>
              <a:tr h="276815">
                <a:tc>
                  <a:txBody>
                    <a:bodyPr/>
                    <a:lstStyle/>
                    <a:p>
                      <a:pPr algn="l" fontAlgn="ctr"/>
                      <a:r>
                        <a:rPr lang="cs-CZ" sz="1200" b="1" i="0" u="none" strike="noStrike" dirty="0">
                          <a:solidFill>
                            <a:srgbClr val="000000"/>
                          </a:solidFill>
                          <a:effectLst/>
                          <a:latin typeface="Calibri" panose="020F0502020204030204" pitchFamily="34" charset="0"/>
                        </a:rPr>
                        <a:t>CZ051 Liberecký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260 (35,7)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560 (76,9)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64 (8,8)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207 (28,4)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505 (69,4)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395 (54,3)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357 (49,1)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62 (8,5)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94935082"/>
                  </a:ext>
                </a:extLst>
              </a:tr>
              <a:tr h="276815">
                <a:tc>
                  <a:txBody>
                    <a:bodyPr/>
                    <a:lstStyle/>
                    <a:p>
                      <a:pPr algn="l" fontAlgn="ctr"/>
                      <a:r>
                        <a:rPr lang="cs-CZ" sz="1200" b="1" i="0" u="none" strike="noStrike">
                          <a:solidFill>
                            <a:srgbClr val="000000"/>
                          </a:solidFill>
                          <a:effectLst/>
                          <a:latin typeface="Calibri" panose="020F0502020204030204" pitchFamily="34" charset="0"/>
                        </a:rPr>
                        <a:t>CZ052 Královéhradecký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296 (31,7)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605 (64,7)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57 (6,1)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273 (29,2)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800 (85,6)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659 (70,5)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306 (32,7)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19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2617779"/>
                  </a:ext>
                </a:extLst>
              </a:tr>
              <a:tr h="276815">
                <a:tc>
                  <a:txBody>
                    <a:bodyPr/>
                    <a:lstStyle/>
                    <a:p>
                      <a:pPr algn="l" fontAlgn="ctr"/>
                      <a:r>
                        <a:rPr lang="cs-CZ" sz="1200" b="1" i="0" u="none" strike="noStrike" dirty="0">
                          <a:solidFill>
                            <a:srgbClr val="000000"/>
                          </a:solidFill>
                          <a:effectLst/>
                          <a:latin typeface="Calibri" panose="020F0502020204030204" pitchFamily="34" charset="0"/>
                        </a:rPr>
                        <a:t>CZ053 Pardubický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211 (24,0)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585 (66,6)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91 (10,4)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288 (32,8)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697 (79,3)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455 (51,8)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413 (47,0)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62 (7,1)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858062864"/>
                  </a:ext>
                </a:extLst>
              </a:tr>
              <a:tr h="276815">
                <a:tc>
                  <a:txBody>
                    <a:bodyPr/>
                    <a:lstStyle/>
                    <a:p>
                      <a:pPr algn="l" fontAlgn="ctr"/>
                      <a:r>
                        <a:rPr lang="cs-CZ" sz="1200" b="1" i="0" u="none" strike="noStrike" dirty="0">
                          <a:solidFill>
                            <a:srgbClr val="000000"/>
                          </a:solidFill>
                          <a:effectLst/>
                          <a:latin typeface="Calibri" panose="020F0502020204030204" pitchFamily="34" charset="0"/>
                        </a:rPr>
                        <a:t>CZ063 Kraj Vysočina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275 (31,9)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627 (72,7)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119 (13,8)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172 (20,0)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501 (58,1)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239 (27,7)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350 (40,6)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52 (6,0)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83380229"/>
                  </a:ext>
                </a:extLst>
              </a:tr>
              <a:tr h="276815">
                <a:tc>
                  <a:txBody>
                    <a:bodyPr/>
                    <a:lstStyle/>
                    <a:p>
                      <a:pPr algn="l" fontAlgn="ctr"/>
                      <a:r>
                        <a:rPr lang="cs-CZ" sz="1200" b="1" i="0" u="none" strike="noStrike">
                          <a:solidFill>
                            <a:srgbClr val="000000"/>
                          </a:solidFill>
                          <a:effectLst/>
                          <a:latin typeface="Calibri" panose="020F0502020204030204" pitchFamily="34" charset="0"/>
                        </a:rPr>
                        <a:t>CZ064 Jihomoravský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578 (30,0)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863 (44,7)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146 (7,6)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515 (26,7)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924 (47,9)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713 (37,0)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663 (34,4)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173 (9,0)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25515213"/>
                  </a:ext>
                </a:extLst>
              </a:tr>
              <a:tr h="276815">
                <a:tc>
                  <a:txBody>
                    <a:bodyPr/>
                    <a:lstStyle/>
                    <a:p>
                      <a:pPr algn="l" fontAlgn="ctr"/>
                      <a:r>
                        <a:rPr lang="cs-CZ" sz="1200" b="1" i="0" u="none" strike="noStrike" dirty="0">
                          <a:solidFill>
                            <a:srgbClr val="000000"/>
                          </a:solidFill>
                          <a:effectLst/>
                          <a:latin typeface="Calibri" panose="020F0502020204030204" pitchFamily="34" charset="0"/>
                        </a:rPr>
                        <a:t>CZ071 Olomoucký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348 (32,7)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775 (72,8)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91 (8,6)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320 (30,1)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652 (61,3)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372 (35,0)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448 (42,1)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106 (10,0)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00603951"/>
                  </a:ext>
                </a:extLst>
              </a:tr>
              <a:tr h="276815">
                <a:tc>
                  <a:txBody>
                    <a:bodyPr/>
                    <a:lstStyle/>
                    <a:p>
                      <a:pPr algn="l" fontAlgn="ctr"/>
                      <a:r>
                        <a:rPr lang="cs-CZ" sz="1200" b="1" i="0" u="none" strike="noStrike" dirty="0">
                          <a:solidFill>
                            <a:srgbClr val="000000"/>
                          </a:solidFill>
                          <a:effectLst/>
                          <a:latin typeface="Calibri" panose="020F0502020204030204" pitchFamily="34" charset="0"/>
                        </a:rPr>
                        <a:t>CZ072 Zlínský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421 (43,9)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796 (82,9)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89 (9,3)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293 (30,5)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698 (72,7)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230 (24,0)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316 (32,9)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111 (11,6)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62287779"/>
                  </a:ext>
                </a:extLst>
              </a:tr>
              <a:tr h="276815">
                <a:tc>
                  <a:txBody>
                    <a:bodyPr/>
                    <a:lstStyle/>
                    <a:p>
                      <a:pPr algn="l" fontAlgn="ctr"/>
                      <a:r>
                        <a:rPr lang="cs-CZ" sz="1200" b="1" i="0" u="none" strike="noStrike" dirty="0">
                          <a:solidFill>
                            <a:srgbClr val="000000"/>
                          </a:solidFill>
                          <a:effectLst/>
                          <a:latin typeface="Calibri" panose="020F0502020204030204" pitchFamily="34" charset="0"/>
                        </a:rPr>
                        <a:t>CZ080 Moravskoslezský kraj</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cs-CZ" sz="1200" b="0" i="0" u="none" strike="noStrike">
                          <a:solidFill>
                            <a:srgbClr val="000000"/>
                          </a:solidFill>
                          <a:effectLst/>
                          <a:latin typeface="Calibri" panose="020F0502020204030204" pitchFamily="34" charset="0"/>
                        </a:rPr>
                        <a:t>575 (29,9)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1 335 (69,3)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162 (8,4)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672 (34,9)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1 672 (86,8)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569 (29,5)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637 (33,1)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0" i="0" u="none" strike="noStrike">
                          <a:solidFill>
                            <a:srgbClr val="000000"/>
                          </a:solidFill>
                          <a:effectLst/>
                          <a:latin typeface="Calibri" panose="020F0502020204030204" pitchFamily="34" charset="0"/>
                        </a:rPr>
                        <a:t>159 (8,3)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1196642"/>
                  </a:ext>
                </a:extLst>
              </a:tr>
              <a:tr h="276815">
                <a:tc>
                  <a:txBody>
                    <a:bodyPr/>
                    <a:lstStyle/>
                    <a:p>
                      <a:pPr algn="l" fontAlgn="ctr"/>
                      <a:r>
                        <a:rPr lang="cs-CZ" sz="1200" b="1" i="0" u="none" strike="noStrike" dirty="0">
                          <a:solidFill>
                            <a:srgbClr val="000000"/>
                          </a:solidFill>
                          <a:effectLst/>
                          <a:latin typeface="Calibri" panose="020F0502020204030204" pitchFamily="34" charset="0"/>
                        </a:rPr>
                        <a:t>CELKEM</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cs-CZ" sz="1200" b="1" i="0" u="none" strike="noStrike">
                          <a:solidFill>
                            <a:srgbClr val="000000"/>
                          </a:solidFill>
                          <a:effectLst/>
                          <a:latin typeface="Calibri" panose="020F0502020204030204" pitchFamily="34" charset="0"/>
                        </a:rPr>
                        <a:t>5 792 (32,8)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a:solidFill>
                            <a:srgbClr val="000000"/>
                          </a:solidFill>
                          <a:effectLst/>
                          <a:latin typeface="Calibri" panose="020F0502020204030204" pitchFamily="34" charset="0"/>
                        </a:rPr>
                        <a:t>11 253 (63,7)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a:solidFill>
                            <a:srgbClr val="000000"/>
                          </a:solidFill>
                          <a:effectLst/>
                          <a:latin typeface="Calibri" panose="020F0502020204030204" pitchFamily="34" charset="0"/>
                        </a:rPr>
                        <a:t>1 367 (7,7)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a:solidFill>
                            <a:srgbClr val="000000"/>
                          </a:solidFill>
                          <a:effectLst/>
                          <a:latin typeface="Calibri" panose="020F0502020204030204" pitchFamily="34" charset="0"/>
                        </a:rPr>
                        <a:t>4 459 (25,2)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a:solidFill>
                            <a:srgbClr val="000000"/>
                          </a:solidFill>
                          <a:effectLst/>
                          <a:latin typeface="Calibri" panose="020F0502020204030204" pitchFamily="34" charset="0"/>
                        </a:rPr>
                        <a:t>11 305 (64,0)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a:solidFill>
                            <a:srgbClr val="000000"/>
                          </a:solidFill>
                          <a:effectLst/>
                          <a:latin typeface="Calibri" panose="020F0502020204030204" pitchFamily="34" charset="0"/>
                        </a:rPr>
                        <a:t>8 097 (45,8)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a:solidFill>
                            <a:srgbClr val="000000"/>
                          </a:solidFill>
                          <a:effectLst/>
                          <a:latin typeface="Calibri" panose="020F0502020204030204" pitchFamily="34" charset="0"/>
                        </a:rPr>
                        <a:t>6 934 (39,2)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cs-CZ" sz="1200" b="1" i="0" u="none" strike="noStrike" dirty="0">
                          <a:solidFill>
                            <a:srgbClr val="000000"/>
                          </a:solidFill>
                          <a:effectLst/>
                          <a:latin typeface="Calibri" panose="020F0502020204030204" pitchFamily="34" charset="0"/>
                        </a:rPr>
                        <a:t>1 261 (7,1)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755919"/>
                  </a:ext>
                </a:extLst>
              </a:tr>
            </a:tbl>
          </a:graphicData>
        </a:graphic>
      </p:graphicFrame>
      <p:sp>
        <p:nvSpPr>
          <p:cNvPr id="5" name="Obdélník 4">
            <a:extLst>
              <a:ext uri="{FF2B5EF4-FFF2-40B4-BE49-F238E27FC236}">
                <a16:creationId xmlns:a16="http://schemas.microsoft.com/office/drawing/2014/main" id="{DCAC58A8-53EA-4F94-877D-8537B4CF9B8F}"/>
              </a:ext>
            </a:extLst>
          </p:cNvPr>
          <p:cNvSpPr/>
          <p:nvPr/>
        </p:nvSpPr>
        <p:spPr>
          <a:xfrm>
            <a:off x="487432" y="681702"/>
            <a:ext cx="8579566" cy="461665"/>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Přehled stavu v regionech za vybraná období</a:t>
            </a:r>
          </a:p>
        </p:txBody>
      </p:sp>
      <p:sp>
        <p:nvSpPr>
          <p:cNvPr id="8" name="TextovéPole 7">
            <a:extLst>
              <a:ext uri="{FF2B5EF4-FFF2-40B4-BE49-F238E27FC236}">
                <a16:creationId xmlns:a16="http://schemas.microsoft.com/office/drawing/2014/main" id="{F26FF97B-1137-40C8-8D77-31BD4BB9A00B}"/>
              </a:ext>
            </a:extLst>
          </p:cNvPr>
          <p:cNvSpPr txBox="1"/>
          <p:nvPr/>
        </p:nvSpPr>
        <p:spPr>
          <a:xfrm>
            <a:off x="2352675" y="6212502"/>
            <a:ext cx="9839325" cy="276999"/>
          </a:xfrm>
          <a:prstGeom prst="rect">
            <a:avLst/>
          </a:prstGeom>
          <a:noFill/>
        </p:spPr>
        <p:txBody>
          <a:bodyPr wrap="square" rtlCol="0">
            <a:spAutoFit/>
          </a:bodyPr>
          <a:lstStyle/>
          <a:p>
            <a:r>
              <a:rPr lang="cs-CZ" sz="1200" b="1" dirty="0"/>
              <a:t>Barevná škála vizualizuje rozsah hodnot počtu pozitivních na 1000 pedagogů a vychovatelů mezi územími v rámci období (sloupce)</a:t>
            </a:r>
          </a:p>
        </p:txBody>
      </p:sp>
      <p:grpSp>
        <p:nvGrpSpPr>
          <p:cNvPr id="9" name="Skupina 8">
            <a:extLst>
              <a:ext uri="{FF2B5EF4-FFF2-40B4-BE49-F238E27FC236}">
                <a16:creationId xmlns:a16="http://schemas.microsoft.com/office/drawing/2014/main" id="{7674F895-6005-46DA-8DD3-E8217D0E78E3}"/>
              </a:ext>
            </a:extLst>
          </p:cNvPr>
          <p:cNvGrpSpPr/>
          <p:nvPr/>
        </p:nvGrpSpPr>
        <p:grpSpPr>
          <a:xfrm>
            <a:off x="269359" y="6253743"/>
            <a:ext cx="2143122" cy="173463"/>
            <a:chOff x="733425" y="6443990"/>
            <a:chExt cx="2143122" cy="173463"/>
          </a:xfrm>
        </p:grpSpPr>
        <p:sp>
          <p:nvSpPr>
            <p:cNvPr id="11" name="TextovéPole 10">
              <a:extLst>
                <a:ext uri="{FF2B5EF4-FFF2-40B4-BE49-F238E27FC236}">
                  <a16:creationId xmlns:a16="http://schemas.microsoft.com/office/drawing/2014/main" id="{047CF6E9-8C45-4C06-B289-FBC358BE1C64}"/>
                </a:ext>
              </a:extLst>
            </p:cNvPr>
            <p:cNvSpPr txBox="1"/>
            <p:nvPr/>
          </p:nvSpPr>
          <p:spPr>
            <a:xfrm>
              <a:off x="733425" y="6443990"/>
              <a:ext cx="2143122"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min %                                         max %</a:t>
              </a:r>
            </a:p>
          </p:txBody>
        </p:sp>
        <p:pic>
          <p:nvPicPr>
            <p:cNvPr id="12" name="Obrázek 11">
              <a:extLst>
                <a:ext uri="{FF2B5EF4-FFF2-40B4-BE49-F238E27FC236}">
                  <a16:creationId xmlns:a16="http://schemas.microsoft.com/office/drawing/2014/main" id="{5600DEBC-90F4-48A9-96CC-0259BF76D046}"/>
                </a:ext>
              </a:extLst>
            </p:cNvPr>
            <p:cNvPicPr>
              <a:picLocks noChangeAspect="1"/>
            </p:cNvPicPr>
            <p:nvPr/>
          </p:nvPicPr>
          <p:blipFill>
            <a:blip r:embed="rId2"/>
            <a:stretch>
              <a:fillRect/>
            </a:stretch>
          </p:blipFill>
          <p:spPr>
            <a:xfrm>
              <a:off x="1176253" y="6445979"/>
              <a:ext cx="1209844" cy="171474"/>
            </a:xfrm>
            <a:prstGeom prst="rect">
              <a:avLst/>
            </a:prstGeom>
          </p:spPr>
        </p:pic>
      </p:grpSp>
      <p:sp>
        <p:nvSpPr>
          <p:cNvPr id="13" name="Obdélník 12">
            <a:extLst>
              <a:ext uri="{FF2B5EF4-FFF2-40B4-BE49-F238E27FC236}">
                <a16:creationId xmlns:a16="http://schemas.microsoft.com/office/drawing/2014/main" id="{714B7A33-CC79-4942-82BF-F6CE77A707DD}"/>
              </a:ext>
            </a:extLst>
          </p:cNvPr>
          <p:cNvSpPr/>
          <p:nvPr/>
        </p:nvSpPr>
        <p:spPr>
          <a:xfrm>
            <a:off x="9641425" y="5323494"/>
            <a:ext cx="2516840" cy="830997"/>
          </a:xfrm>
          <a:prstGeom prst="rect">
            <a:avLst/>
          </a:prstGeom>
        </p:spPr>
        <p:txBody>
          <a:bodyPr wrap="square">
            <a:spAutoFit/>
          </a:bodyPr>
          <a:lstStyle/>
          <a:p>
            <a:r>
              <a:rPr lang="cs-CZ" sz="1200" dirty="0">
                <a:solidFill>
                  <a:srgbClr val="000000"/>
                </a:solidFill>
              </a:rPr>
              <a:t>** údaje MŠMT pouze za MŠ, ZŠ, SŠ a VOŠ ve </a:t>
            </a:r>
            <a:r>
              <a:rPr lang="cs-CZ" sz="1200" dirty="0" err="1">
                <a:solidFill>
                  <a:srgbClr val="000000"/>
                </a:solidFill>
              </a:rPr>
              <a:t>šk</a:t>
            </a:r>
            <a:r>
              <a:rPr lang="cs-CZ" sz="1200" dirty="0">
                <a:solidFill>
                  <a:srgbClr val="000000"/>
                </a:solidFill>
              </a:rPr>
              <a:t>. roce 2019/2020, nezahrnují ostatní pracovníky ve školství</a:t>
            </a:r>
            <a:endParaRPr lang="cs-CZ" sz="1200" dirty="0"/>
          </a:p>
        </p:txBody>
      </p:sp>
      <p:sp>
        <p:nvSpPr>
          <p:cNvPr id="15" name="TextovéPole 14">
            <a:extLst>
              <a:ext uri="{FF2B5EF4-FFF2-40B4-BE49-F238E27FC236}">
                <a16:creationId xmlns:a16="http://schemas.microsoft.com/office/drawing/2014/main" id="{50830CF6-7A58-412A-B93D-F49E187AFB0C}"/>
              </a:ext>
            </a:extLst>
          </p:cNvPr>
          <p:cNvSpPr txBox="1"/>
          <p:nvPr/>
        </p:nvSpPr>
        <p:spPr>
          <a:xfrm>
            <a:off x="2162175" y="656415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
        <p:nvSpPr>
          <p:cNvPr id="14" name="Obdélník 13">
            <a:extLst>
              <a:ext uri="{FF2B5EF4-FFF2-40B4-BE49-F238E27FC236}">
                <a16:creationId xmlns:a16="http://schemas.microsoft.com/office/drawing/2014/main" id="{310645A7-DEA5-4B2B-A406-0C0665616CDA}"/>
              </a:ext>
            </a:extLst>
          </p:cNvPr>
          <p:cNvSpPr/>
          <p:nvPr/>
        </p:nvSpPr>
        <p:spPr>
          <a:xfrm>
            <a:off x="9670282" y="1266492"/>
            <a:ext cx="2505075" cy="4016484"/>
          </a:xfrm>
          <a:prstGeom prst="rect">
            <a:avLst/>
          </a:prstGeom>
        </p:spPr>
        <p:txBody>
          <a:bodyPr wrap="square">
            <a:spAutoFit/>
          </a:bodyPr>
          <a:lstStyle/>
          <a:p>
            <a:pPr>
              <a:spcBef>
                <a:spcPts val="600"/>
              </a:spcBef>
            </a:pPr>
            <a:r>
              <a:rPr lang="cs-CZ" sz="1100" b="1" i="1" dirty="0"/>
              <a:t>* od 14. 10. 2020 uzavření všech škol (mimo mateřských)</a:t>
            </a:r>
          </a:p>
          <a:p>
            <a:pPr>
              <a:spcBef>
                <a:spcPts val="600"/>
              </a:spcBef>
            </a:pPr>
            <a:r>
              <a:rPr lang="cs-CZ" sz="1100" b="1" i="1" dirty="0"/>
              <a:t>od 18. 11. 2020návrat 1. a 2. tříd do škol, otevření speciálních škol a přípravných tříd</a:t>
            </a:r>
          </a:p>
          <a:p>
            <a:pPr>
              <a:spcBef>
                <a:spcPts val="600"/>
              </a:spcBef>
            </a:pPr>
            <a:r>
              <a:rPr lang="cs-CZ" sz="1100" i="1" dirty="0">
                <a:solidFill>
                  <a:srgbClr val="000000"/>
                </a:solidFill>
              </a:rPr>
              <a:t>od 25.11. Návrat studentů posledního ročníku SŠ a VOŠ, vybrané praktické výuky pro VŠ, SŠ, VOŠ</a:t>
            </a:r>
          </a:p>
          <a:p>
            <a:pPr>
              <a:spcBef>
                <a:spcPts val="600"/>
              </a:spcBef>
            </a:pPr>
            <a:r>
              <a:rPr lang="cs-CZ" sz="1100" b="1" i="1" dirty="0">
                <a:solidFill>
                  <a:srgbClr val="000000"/>
                </a:solidFill>
              </a:rPr>
              <a:t>od 30. 11. 2020 návrat zbytku ZŠ, 6. – 8. třídy v rotačním režimu</a:t>
            </a:r>
          </a:p>
          <a:p>
            <a:pPr>
              <a:spcBef>
                <a:spcPts val="600"/>
              </a:spcBef>
            </a:pPr>
            <a:r>
              <a:rPr lang="cs-CZ" sz="1100" b="1" i="1" dirty="0">
                <a:solidFill>
                  <a:srgbClr val="000000"/>
                </a:solidFill>
              </a:rPr>
              <a:t>od 7.12. návrat zbytku ročníků středních škol v rotačním režimu</a:t>
            </a:r>
            <a:r>
              <a:rPr lang="cs-CZ" sz="1100" b="1" i="1" dirty="0"/>
              <a:t> </a:t>
            </a:r>
          </a:p>
          <a:p>
            <a:pPr>
              <a:spcBef>
                <a:spcPts val="600"/>
              </a:spcBef>
            </a:pPr>
            <a:r>
              <a:rPr lang="cs-CZ" sz="1100" b="1" i="1" dirty="0"/>
              <a:t>od 21.12. do 3.1. vánoční školní prázdniny</a:t>
            </a:r>
          </a:p>
          <a:p>
            <a:pPr>
              <a:spcBef>
                <a:spcPts val="600"/>
              </a:spcBef>
            </a:pPr>
            <a:r>
              <a:rPr lang="cs-CZ" sz="1100" b="1" i="1" dirty="0"/>
              <a:t>od 1. 3. přerušení veškeré prezenční výuky</a:t>
            </a:r>
          </a:p>
          <a:p>
            <a:pPr>
              <a:spcBef>
                <a:spcPts val="600"/>
              </a:spcBef>
            </a:pPr>
            <a:r>
              <a:rPr lang="cs-CZ" sz="1100" b="1" i="1" dirty="0"/>
              <a:t>od 12. 4. obnovení prezenční výuky v nižších ročnících ZŠ, rotační režimy</a:t>
            </a:r>
          </a:p>
        </p:txBody>
      </p:sp>
    </p:spTree>
    <p:extLst>
      <p:ext uri="{BB962C8B-B14F-4D97-AF65-F5344CB8AC3E}">
        <p14:creationId xmlns:p14="http://schemas.microsoft.com/office/powerpoint/2010/main" val="2270789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délník 4">
            <a:extLst>
              <a:ext uri="{FF2B5EF4-FFF2-40B4-BE49-F238E27FC236}">
                <a16:creationId xmlns:a16="http://schemas.microsoft.com/office/drawing/2014/main" id="{CD96D264-7DB7-4540-BD2A-BEA7AA3CDEDF}"/>
              </a:ext>
            </a:extLst>
          </p:cNvPr>
          <p:cNvSpPr/>
          <p:nvPr/>
        </p:nvSpPr>
        <p:spPr>
          <a:xfrm>
            <a:off x="609693" y="647811"/>
            <a:ext cx="10971018" cy="400110"/>
          </a:xfrm>
          <a:prstGeom prst="rect">
            <a:avLst/>
          </a:prstGeom>
        </p:spPr>
        <p:txBody>
          <a:bodyPr wrap="square">
            <a:spAutoFit/>
          </a:bodyPr>
          <a:lstStyle/>
          <a:p>
            <a:pPr lvl="0" algn="ctr" fontAlgn="ctr">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Aktuální počet COVID-19 pozitivních případů (prevalence), </a:t>
            </a:r>
            <a:r>
              <a:rPr lang="cs-CZ" sz="2000" b="1" dirty="0">
                <a:solidFill>
                  <a:srgbClr val="C00000"/>
                </a:solidFill>
                <a:latin typeface="Calibri" panose="020F0502020204030204" pitchFamily="34" charset="0"/>
              </a:rPr>
              <a:t>stav k 3. 7. 2021</a:t>
            </a:r>
            <a:endPar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 name="Nadpis 1">
            <a:extLst>
              <a:ext uri="{FF2B5EF4-FFF2-40B4-BE49-F238E27FC236}">
                <a16:creationId xmlns:a16="http://schemas.microsoft.com/office/drawing/2014/main" id="{9FAB93A6-2228-45F5-872E-1F511F38CC6C}"/>
              </a:ext>
            </a:extLst>
          </p:cNvPr>
          <p:cNvSpPr>
            <a:spLocks noGrp="1"/>
          </p:cNvSpPr>
          <p:nvPr>
            <p:ph type="title"/>
          </p:nvPr>
        </p:nvSpPr>
        <p:spPr>
          <a:xfrm>
            <a:off x="163520" y="2"/>
            <a:ext cx="7864952" cy="576000"/>
          </a:xfrm>
        </p:spPr>
        <p:txBody>
          <a:bodyPr/>
          <a:lstStyle/>
          <a:p>
            <a:r>
              <a:rPr lang="cs-CZ" dirty="0"/>
              <a:t>COVID-19 pozitivní pedagogové a další pracovníci ve školství</a:t>
            </a:r>
          </a:p>
        </p:txBody>
      </p:sp>
      <p:graphicFrame>
        <p:nvGraphicFramePr>
          <p:cNvPr id="8" name="Graf 7">
            <a:extLst>
              <a:ext uri="{FF2B5EF4-FFF2-40B4-BE49-F238E27FC236}">
                <a16:creationId xmlns:a16="http://schemas.microsoft.com/office/drawing/2014/main" id="{43448D1D-2E05-45CA-A866-143DDBF5BA0C}"/>
              </a:ext>
            </a:extLst>
          </p:cNvPr>
          <p:cNvGraphicFramePr/>
          <p:nvPr>
            <p:extLst>
              <p:ext uri="{D42A27DB-BD31-4B8C-83A1-F6EECF244321}">
                <p14:modId xmlns:p14="http://schemas.microsoft.com/office/powerpoint/2010/main" val="651009854"/>
              </p:ext>
            </p:extLst>
          </p:nvPr>
        </p:nvGraphicFramePr>
        <p:xfrm>
          <a:off x="163521" y="1222049"/>
          <a:ext cx="8766834" cy="5345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ulka 8">
            <a:extLst>
              <a:ext uri="{FF2B5EF4-FFF2-40B4-BE49-F238E27FC236}">
                <a16:creationId xmlns:a16="http://schemas.microsoft.com/office/drawing/2014/main" id="{7C1367ED-B273-4E58-BBB3-AD1B81F63A12}"/>
              </a:ext>
            </a:extLst>
          </p:cNvPr>
          <p:cNvGraphicFramePr>
            <a:graphicFrameLocks noGrp="1"/>
          </p:cNvGraphicFramePr>
          <p:nvPr>
            <p:extLst>
              <p:ext uri="{D42A27DB-BD31-4B8C-83A1-F6EECF244321}">
                <p14:modId xmlns:p14="http://schemas.microsoft.com/office/powerpoint/2010/main" val="1347265349"/>
              </p:ext>
            </p:extLst>
          </p:nvPr>
        </p:nvGraphicFramePr>
        <p:xfrm>
          <a:off x="9162962" y="1301496"/>
          <a:ext cx="2326326" cy="4971720"/>
        </p:xfrm>
        <a:graphic>
          <a:graphicData uri="http://schemas.openxmlformats.org/drawingml/2006/table">
            <a:tbl>
              <a:tblPr/>
              <a:tblGrid>
                <a:gridCol w="1485693">
                  <a:extLst>
                    <a:ext uri="{9D8B030D-6E8A-4147-A177-3AD203B41FA5}">
                      <a16:colId xmlns:a16="http://schemas.microsoft.com/office/drawing/2014/main" val="413071720"/>
                    </a:ext>
                  </a:extLst>
                </a:gridCol>
                <a:gridCol w="840633">
                  <a:extLst>
                    <a:ext uri="{9D8B030D-6E8A-4147-A177-3AD203B41FA5}">
                      <a16:colId xmlns:a16="http://schemas.microsoft.com/office/drawing/2014/main" val="1696405920"/>
                    </a:ext>
                  </a:extLst>
                </a:gridCol>
              </a:tblGrid>
              <a:tr h="5153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cs-CZ" sz="1200" b="1" i="0" u="none" strike="noStrike" dirty="0">
                        <a:solidFill>
                          <a:schemeClr val="tx1"/>
                        </a:solidFill>
                        <a:effectLst/>
                        <a:latin typeface="Calibri" panose="020F0502020204030204" pitchFamily="34" charset="0"/>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1200" b="1" i="0" u="none" strike="noStrike" dirty="0">
                          <a:solidFill>
                            <a:schemeClr val="tx1"/>
                          </a:solidFill>
                          <a:effectLst/>
                          <a:latin typeface="Calibri" panose="020F0502020204030204" pitchFamily="34" charset="0"/>
                        </a:rPr>
                        <a:t>CELKEM</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31832207"/>
                  </a:ext>
                </a:extLst>
              </a:tr>
              <a:tr h="297092">
                <a:tc>
                  <a:txBody>
                    <a:bodyPr/>
                    <a:lstStyle/>
                    <a:p>
                      <a:pPr algn="l" fontAlgn="ctr"/>
                      <a:r>
                        <a:rPr lang="cs-CZ" sz="1200" b="1" i="0" u="none" strike="noStrike" dirty="0">
                          <a:solidFill>
                            <a:schemeClr val="tx1"/>
                          </a:solidFill>
                          <a:effectLst/>
                          <a:latin typeface="Calibri" panose="020F0502020204030204" pitchFamily="34" charset="0"/>
                        </a:rPr>
                        <a:t>Hlavní město Praha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640817"/>
                  </a:ext>
                </a:extLst>
              </a:tr>
              <a:tr h="297092">
                <a:tc>
                  <a:txBody>
                    <a:bodyPr/>
                    <a:lstStyle/>
                    <a:p>
                      <a:pPr algn="l" fontAlgn="ctr"/>
                      <a:r>
                        <a:rPr lang="cs-CZ" sz="1200" b="1" i="0" u="none" strike="noStrike">
                          <a:solidFill>
                            <a:schemeClr val="tx1"/>
                          </a:solidFill>
                          <a:effectLst/>
                          <a:latin typeface="Calibri" panose="020F0502020204030204" pitchFamily="34" charset="0"/>
                        </a:rPr>
                        <a:t>Středočeský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4809383"/>
                  </a:ext>
                </a:extLst>
              </a:tr>
              <a:tr h="297092">
                <a:tc>
                  <a:txBody>
                    <a:bodyPr/>
                    <a:lstStyle/>
                    <a:p>
                      <a:pPr algn="l" fontAlgn="ctr"/>
                      <a:r>
                        <a:rPr lang="cs-CZ" sz="1200" b="1" i="0" u="none" strike="noStrike">
                          <a:solidFill>
                            <a:schemeClr val="tx1"/>
                          </a:solidFill>
                          <a:effectLst/>
                          <a:latin typeface="Calibri" panose="020F0502020204030204" pitchFamily="34" charset="0"/>
                        </a:rPr>
                        <a:t>Jihočeský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0249884"/>
                  </a:ext>
                </a:extLst>
              </a:tr>
              <a:tr h="297092">
                <a:tc>
                  <a:txBody>
                    <a:bodyPr/>
                    <a:lstStyle/>
                    <a:p>
                      <a:pPr algn="l" fontAlgn="ctr"/>
                      <a:r>
                        <a:rPr lang="cs-CZ" sz="1200" b="1" i="0" u="none" strike="noStrike" dirty="0">
                          <a:solidFill>
                            <a:schemeClr val="tx1"/>
                          </a:solidFill>
                          <a:effectLst/>
                          <a:latin typeface="Calibri" panose="020F0502020204030204" pitchFamily="34" charset="0"/>
                        </a:rPr>
                        <a:t>Plzeňský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90105"/>
                  </a:ext>
                </a:extLst>
              </a:tr>
              <a:tr h="297092">
                <a:tc>
                  <a:txBody>
                    <a:bodyPr/>
                    <a:lstStyle/>
                    <a:p>
                      <a:pPr algn="l" fontAlgn="ctr"/>
                      <a:r>
                        <a:rPr lang="cs-CZ" sz="1200" b="1" i="0" u="none" strike="noStrike" dirty="0">
                          <a:solidFill>
                            <a:schemeClr val="tx1"/>
                          </a:solidFill>
                          <a:effectLst/>
                          <a:latin typeface="Calibri" panose="020F0502020204030204" pitchFamily="34" charset="0"/>
                        </a:rPr>
                        <a:t>Karlovarský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515625"/>
                  </a:ext>
                </a:extLst>
              </a:tr>
              <a:tr h="297092">
                <a:tc>
                  <a:txBody>
                    <a:bodyPr/>
                    <a:lstStyle/>
                    <a:p>
                      <a:pPr algn="l" fontAlgn="ctr"/>
                      <a:r>
                        <a:rPr lang="cs-CZ" sz="1200" b="1" i="0" u="none" strike="noStrike" dirty="0">
                          <a:solidFill>
                            <a:schemeClr val="tx1"/>
                          </a:solidFill>
                          <a:effectLst/>
                          <a:latin typeface="Calibri" panose="020F0502020204030204" pitchFamily="34" charset="0"/>
                        </a:rPr>
                        <a:t>Ústecký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3285489"/>
                  </a:ext>
                </a:extLst>
              </a:tr>
              <a:tr h="297092">
                <a:tc>
                  <a:txBody>
                    <a:bodyPr/>
                    <a:lstStyle/>
                    <a:p>
                      <a:pPr algn="l" fontAlgn="ctr"/>
                      <a:r>
                        <a:rPr lang="cs-CZ" sz="1200" b="1" i="0" u="none" strike="noStrike">
                          <a:solidFill>
                            <a:schemeClr val="tx1"/>
                          </a:solidFill>
                          <a:effectLst/>
                          <a:latin typeface="Calibri" panose="020F0502020204030204" pitchFamily="34" charset="0"/>
                        </a:rPr>
                        <a:t>Liberecký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3928224"/>
                  </a:ext>
                </a:extLst>
              </a:tr>
              <a:tr h="297092">
                <a:tc>
                  <a:txBody>
                    <a:bodyPr/>
                    <a:lstStyle/>
                    <a:p>
                      <a:pPr algn="l" fontAlgn="ctr"/>
                      <a:r>
                        <a:rPr lang="cs-CZ" sz="1200" b="1" i="0" u="none" strike="noStrike">
                          <a:solidFill>
                            <a:schemeClr val="tx1"/>
                          </a:solidFill>
                          <a:effectLst/>
                          <a:latin typeface="Calibri" panose="020F0502020204030204" pitchFamily="34" charset="0"/>
                        </a:rPr>
                        <a:t>Královéhradecký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3425417"/>
                  </a:ext>
                </a:extLst>
              </a:tr>
              <a:tr h="297092">
                <a:tc>
                  <a:txBody>
                    <a:bodyPr/>
                    <a:lstStyle/>
                    <a:p>
                      <a:pPr algn="l" fontAlgn="ctr"/>
                      <a:r>
                        <a:rPr lang="cs-CZ" sz="1200" b="1" i="0" u="none" strike="noStrike" dirty="0">
                          <a:solidFill>
                            <a:schemeClr val="tx1"/>
                          </a:solidFill>
                          <a:effectLst/>
                          <a:latin typeface="Calibri" panose="020F0502020204030204" pitchFamily="34" charset="0"/>
                        </a:rPr>
                        <a:t>Pardubický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319143"/>
                  </a:ext>
                </a:extLst>
              </a:tr>
              <a:tr h="297092">
                <a:tc>
                  <a:txBody>
                    <a:bodyPr/>
                    <a:lstStyle/>
                    <a:p>
                      <a:pPr algn="l" fontAlgn="ctr"/>
                      <a:r>
                        <a:rPr lang="cs-CZ" sz="1200" b="1" i="0" u="none" strike="noStrike">
                          <a:solidFill>
                            <a:schemeClr val="tx1"/>
                          </a:solidFill>
                          <a:effectLst/>
                          <a:latin typeface="Calibri" panose="020F0502020204030204" pitchFamily="34" charset="0"/>
                        </a:rPr>
                        <a:t>Kraj Vysočina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69061"/>
                  </a:ext>
                </a:extLst>
              </a:tr>
              <a:tr h="297092">
                <a:tc>
                  <a:txBody>
                    <a:bodyPr/>
                    <a:lstStyle/>
                    <a:p>
                      <a:pPr algn="l" fontAlgn="ctr"/>
                      <a:r>
                        <a:rPr lang="cs-CZ" sz="1200" b="1" i="0" u="none" strike="noStrike" dirty="0">
                          <a:solidFill>
                            <a:schemeClr val="tx1"/>
                          </a:solidFill>
                          <a:effectLst/>
                          <a:latin typeface="Calibri" panose="020F0502020204030204" pitchFamily="34" charset="0"/>
                        </a:rPr>
                        <a:t>Jihomoravský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745060"/>
                  </a:ext>
                </a:extLst>
              </a:tr>
              <a:tr h="297092">
                <a:tc>
                  <a:txBody>
                    <a:bodyPr/>
                    <a:lstStyle/>
                    <a:p>
                      <a:pPr algn="l" fontAlgn="ctr"/>
                      <a:r>
                        <a:rPr lang="cs-CZ" sz="1200" b="1" i="0" u="none" strike="noStrike">
                          <a:solidFill>
                            <a:schemeClr val="tx1"/>
                          </a:solidFill>
                          <a:effectLst/>
                          <a:latin typeface="Calibri" panose="020F0502020204030204" pitchFamily="34" charset="0"/>
                        </a:rPr>
                        <a:t>Olomoucký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59134"/>
                  </a:ext>
                </a:extLst>
              </a:tr>
              <a:tr h="297092">
                <a:tc>
                  <a:txBody>
                    <a:bodyPr/>
                    <a:lstStyle/>
                    <a:p>
                      <a:pPr algn="l" fontAlgn="ctr"/>
                      <a:r>
                        <a:rPr lang="cs-CZ" sz="1200" b="1" i="0" u="none" strike="noStrike">
                          <a:solidFill>
                            <a:schemeClr val="tx1"/>
                          </a:solidFill>
                          <a:effectLst/>
                          <a:latin typeface="Calibri" panose="020F0502020204030204" pitchFamily="34" charset="0"/>
                        </a:rPr>
                        <a:t>Zlínský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5124751"/>
                  </a:ext>
                </a:extLst>
              </a:tr>
              <a:tr h="297092">
                <a:tc>
                  <a:txBody>
                    <a:bodyPr/>
                    <a:lstStyle/>
                    <a:p>
                      <a:pPr algn="l" fontAlgn="ctr"/>
                      <a:r>
                        <a:rPr lang="cs-CZ" sz="1200" b="1" i="0" u="none" strike="noStrike" dirty="0">
                          <a:solidFill>
                            <a:schemeClr val="tx1"/>
                          </a:solidFill>
                          <a:effectLst/>
                          <a:latin typeface="Calibri" panose="020F0502020204030204" pitchFamily="34" charset="0"/>
                        </a:rPr>
                        <a:t>Moravskoslezský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326513"/>
                  </a:ext>
                </a:extLst>
              </a:tr>
              <a:tr h="297092">
                <a:tc>
                  <a:txBody>
                    <a:bodyPr/>
                    <a:lstStyle/>
                    <a:p>
                      <a:pPr algn="l" fontAlgn="ctr"/>
                      <a:r>
                        <a:rPr lang="cs-CZ" sz="1200" b="1" i="0" u="none" strike="noStrike" dirty="0">
                          <a:solidFill>
                            <a:schemeClr val="tx1"/>
                          </a:solidFill>
                          <a:effectLst/>
                          <a:latin typeface="Calibri" panose="020F0502020204030204" pitchFamily="34" charset="0"/>
                        </a:rPr>
                        <a:t>CELKEM</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1200" b="1" i="0" u="none" strike="noStrike" dirty="0">
                          <a:solidFill>
                            <a:srgbClr val="000000"/>
                          </a:solidFill>
                          <a:effectLst/>
                          <a:latin typeface="Calibri" panose="020F050202020403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1328876"/>
                  </a:ext>
                </a:extLst>
              </a:tr>
            </a:tbl>
          </a:graphicData>
        </a:graphic>
      </p:graphicFrame>
      <p:sp>
        <p:nvSpPr>
          <p:cNvPr id="7" name="TextovéPole 8">
            <a:extLst>
              <a:ext uri="{FF2B5EF4-FFF2-40B4-BE49-F238E27FC236}">
                <a16:creationId xmlns:a16="http://schemas.microsoft.com/office/drawing/2014/main" id="{FDEE6DA7-8A32-4466-8C48-3BA05FF3131A}"/>
              </a:ext>
            </a:extLst>
          </p:cNvPr>
          <p:cNvSpPr txBox="1"/>
          <p:nvPr/>
        </p:nvSpPr>
        <p:spPr>
          <a:xfrm>
            <a:off x="2990850" y="6567385"/>
            <a:ext cx="6362700" cy="261610"/>
          </a:xfrm>
          <a:prstGeom prst="rect">
            <a:avLst/>
          </a:prstGeom>
          <a:noFill/>
        </p:spPr>
        <p:txBody>
          <a:bodyPr wrap="square" rtlCol="0">
            <a:spAutoFit/>
          </a:bodyPr>
          <a:lstStyle/>
          <a:p>
            <a:pPr algn="ctr"/>
            <a:r>
              <a:rPr lang="cs-CZ" sz="1100" dirty="0">
                <a:latin typeface="Calibri" panose="020F0502020204030204" pitchFamily="34" charset="0"/>
                <a:cs typeface="Calibri" panose="020F0502020204030204" pitchFamily="34" charset="0"/>
              </a:rPr>
              <a:t>Zdroj: ISIN – Informační systém infekční nemocí, modul sociálních služeb</a:t>
            </a:r>
          </a:p>
        </p:txBody>
      </p:sp>
      <p:sp>
        <p:nvSpPr>
          <p:cNvPr id="13" name="Obdélník 12">
            <a:extLst>
              <a:ext uri="{FF2B5EF4-FFF2-40B4-BE49-F238E27FC236}">
                <a16:creationId xmlns:a16="http://schemas.microsoft.com/office/drawing/2014/main" id="{61CF4B47-A71C-4788-BCA7-256FB047DA29}"/>
              </a:ext>
            </a:extLst>
          </p:cNvPr>
          <p:cNvSpPr/>
          <p:nvPr/>
        </p:nvSpPr>
        <p:spPr>
          <a:xfrm>
            <a:off x="4928380" y="1475569"/>
            <a:ext cx="2702636" cy="153888"/>
          </a:xfrm>
          <a:prstGeom prst="rect">
            <a:avLst/>
          </a:prstGeom>
          <a:solidFill>
            <a:schemeClr val="bg1"/>
          </a:solidFill>
        </p:spPr>
        <p:txBody>
          <a:bodyPr wrap="square" lIns="0" tIns="0" rIns="0" bIns="0">
            <a:spAutoFit/>
          </a:bodyPr>
          <a:lstStyle/>
          <a:p>
            <a:r>
              <a:rPr lang="cs-CZ" sz="1000" b="1" dirty="0">
                <a:solidFill>
                  <a:srgbClr val="C00000"/>
                </a:solidFill>
                <a:latin typeface="Arial" panose="020B0604020202020204"/>
              </a:rPr>
              <a:t>od 1. 3. vakcinace pracovníků ve školství</a:t>
            </a:r>
          </a:p>
        </p:txBody>
      </p:sp>
      <p:sp>
        <p:nvSpPr>
          <p:cNvPr id="14" name="Šipka doprava 3">
            <a:extLst>
              <a:ext uri="{FF2B5EF4-FFF2-40B4-BE49-F238E27FC236}">
                <a16:creationId xmlns:a16="http://schemas.microsoft.com/office/drawing/2014/main" id="{2211C5E1-5079-409B-A0A8-031805D03FA4}"/>
              </a:ext>
            </a:extLst>
          </p:cNvPr>
          <p:cNvSpPr/>
          <p:nvPr/>
        </p:nvSpPr>
        <p:spPr>
          <a:xfrm rot="5400000">
            <a:off x="4673493" y="1520864"/>
            <a:ext cx="223165" cy="1613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8794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ovéPole 8">
            <a:extLst>
              <a:ext uri="{FF2B5EF4-FFF2-40B4-BE49-F238E27FC236}">
                <a16:creationId xmlns:a16="http://schemas.microsoft.com/office/drawing/2014/main" id="{647DDAC2-3C77-4F03-9BD2-24C7C1216857}"/>
              </a:ext>
            </a:extLst>
          </p:cNvPr>
          <p:cNvSpPr txBox="1"/>
          <p:nvPr/>
        </p:nvSpPr>
        <p:spPr>
          <a:xfrm>
            <a:off x="2990850" y="6567385"/>
            <a:ext cx="6362700" cy="261610"/>
          </a:xfrm>
          <a:prstGeom prst="rect">
            <a:avLst/>
          </a:prstGeom>
          <a:noFill/>
        </p:spPr>
        <p:txBody>
          <a:bodyPr wrap="square" rtlCol="0">
            <a:spAutoFit/>
          </a:bodyPr>
          <a:lstStyle/>
          <a:p>
            <a:pPr algn="ctr"/>
            <a:r>
              <a:rPr lang="cs-CZ" sz="1100" dirty="0">
                <a:latin typeface="Calibri" panose="020F0502020204030204" pitchFamily="34" charset="0"/>
                <a:cs typeface="Calibri" panose="020F0502020204030204" pitchFamily="34" charset="0"/>
              </a:rPr>
              <a:t>Zdroj: ISIN – Informační systém infekční nemocí, modul sociálních služeb</a:t>
            </a:r>
          </a:p>
        </p:txBody>
      </p:sp>
      <p:sp>
        <p:nvSpPr>
          <p:cNvPr id="2" name="Nadpis 1">
            <a:extLst>
              <a:ext uri="{FF2B5EF4-FFF2-40B4-BE49-F238E27FC236}">
                <a16:creationId xmlns:a16="http://schemas.microsoft.com/office/drawing/2014/main" id="{9FAB93A6-2228-45F5-872E-1F511F38CC6C}"/>
              </a:ext>
            </a:extLst>
          </p:cNvPr>
          <p:cNvSpPr>
            <a:spLocks noGrp="1"/>
          </p:cNvSpPr>
          <p:nvPr>
            <p:ph type="title"/>
          </p:nvPr>
        </p:nvSpPr>
        <p:spPr>
          <a:xfrm>
            <a:off x="181992" y="2"/>
            <a:ext cx="7864952" cy="576000"/>
          </a:xfrm>
        </p:spPr>
        <p:txBody>
          <a:bodyPr/>
          <a:lstStyle/>
          <a:p>
            <a:r>
              <a:rPr lang="cs-CZ" dirty="0"/>
              <a:t>COVID-19 pozitivní pedagogové a další pracovníci ve školství</a:t>
            </a:r>
          </a:p>
        </p:txBody>
      </p:sp>
      <p:graphicFrame>
        <p:nvGraphicFramePr>
          <p:cNvPr id="7" name="Chart 31">
            <a:extLst>
              <a:ext uri="{FF2B5EF4-FFF2-40B4-BE49-F238E27FC236}">
                <a16:creationId xmlns:a16="http://schemas.microsoft.com/office/drawing/2014/main" id="{1A0DC1DF-8CED-49FC-A4A5-065F1A64BD52}"/>
              </a:ext>
            </a:extLst>
          </p:cNvPr>
          <p:cNvGraphicFramePr/>
          <p:nvPr>
            <p:extLst>
              <p:ext uri="{D42A27DB-BD31-4B8C-83A1-F6EECF244321}">
                <p14:modId xmlns:p14="http://schemas.microsoft.com/office/powerpoint/2010/main" val="3477805901"/>
              </p:ext>
            </p:extLst>
          </p:nvPr>
        </p:nvGraphicFramePr>
        <p:xfrm>
          <a:off x="506227" y="1010971"/>
          <a:ext cx="8332973" cy="561223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2">
            <a:extLst>
              <a:ext uri="{FF2B5EF4-FFF2-40B4-BE49-F238E27FC236}">
                <a16:creationId xmlns:a16="http://schemas.microsoft.com/office/drawing/2014/main" id="{FDDA473E-2198-4E37-8DAB-7936176EB801}"/>
              </a:ext>
            </a:extLst>
          </p:cNvPr>
          <p:cNvSpPr txBox="1"/>
          <p:nvPr/>
        </p:nvSpPr>
        <p:spPr>
          <a:xfrm rot="16200000">
            <a:off x="-941446" y="3242780"/>
            <a:ext cx="2587568" cy="307777"/>
          </a:xfrm>
          <a:prstGeom prst="rect">
            <a:avLst/>
          </a:prstGeom>
          <a:noFill/>
        </p:spPr>
        <p:txBody>
          <a:bodyPr wrap="none" rtlCol="0">
            <a:spAutoFit/>
          </a:bodyPr>
          <a:lstStyle/>
          <a:p>
            <a:r>
              <a:rPr lang="cs-CZ" sz="1400" b="1" dirty="0"/>
              <a:t>Denní počet nových případů</a:t>
            </a:r>
          </a:p>
        </p:txBody>
      </p:sp>
      <p:cxnSp>
        <p:nvCxnSpPr>
          <p:cNvPr id="12" name="Straight Connector 4">
            <a:extLst>
              <a:ext uri="{FF2B5EF4-FFF2-40B4-BE49-F238E27FC236}">
                <a16:creationId xmlns:a16="http://schemas.microsoft.com/office/drawing/2014/main" id="{61A60986-249F-4FD7-AAA7-8BD13B1D7992}"/>
              </a:ext>
            </a:extLst>
          </p:cNvPr>
          <p:cNvCxnSpPr/>
          <p:nvPr/>
        </p:nvCxnSpPr>
        <p:spPr>
          <a:xfrm>
            <a:off x="6112425" y="1359733"/>
            <a:ext cx="360000" cy="0"/>
          </a:xfrm>
          <a:prstGeom prst="line">
            <a:avLst/>
          </a:prstGeom>
          <a:ln w="1905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6D3E0B94-D581-4819-B5C9-9EB381E068C1}"/>
              </a:ext>
            </a:extLst>
          </p:cNvPr>
          <p:cNvSpPr txBox="1"/>
          <p:nvPr/>
        </p:nvSpPr>
        <p:spPr>
          <a:xfrm>
            <a:off x="6443353" y="1199695"/>
            <a:ext cx="2282997" cy="307777"/>
          </a:xfrm>
          <a:prstGeom prst="rect">
            <a:avLst/>
          </a:prstGeom>
          <a:noFill/>
        </p:spPr>
        <p:txBody>
          <a:bodyPr wrap="none" rtlCol="0">
            <a:spAutoFit/>
          </a:bodyPr>
          <a:lstStyle/>
          <a:p>
            <a:r>
              <a:rPr lang="cs-CZ" sz="1400" b="1" dirty="0"/>
              <a:t>7 denní klouzavý průměr</a:t>
            </a:r>
          </a:p>
        </p:txBody>
      </p:sp>
      <p:graphicFrame>
        <p:nvGraphicFramePr>
          <p:cNvPr id="8" name="Tabulka 7">
            <a:extLst>
              <a:ext uri="{FF2B5EF4-FFF2-40B4-BE49-F238E27FC236}">
                <a16:creationId xmlns:a16="http://schemas.microsoft.com/office/drawing/2014/main" id="{10B700C9-AB6F-43A8-943E-F86E2165D755}"/>
              </a:ext>
            </a:extLst>
          </p:cNvPr>
          <p:cNvGraphicFramePr>
            <a:graphicFrameLocks noGrp="1"/>
          </p:cNvGraphicFramePr>
          <p:nvPr>
            <p:extLst>
              <p:ext uri="{D42A27DB-BD31-4B8C-83A1-F6EECF244321}">
                <p14:modId xmlns:p14="http://schemas.microsoft.com/office/powerpoint/2010/main" val="4013659796"/>
              </p:ext>
            </p:extLst>
          </p:nvPr>
        </p:nvGraphicFramePr>
        <p:xfrm>
          <a:off x="9180945" y="1157569"/>
          <a:ext cx="2812606" cy="5079996"/>
        </p:xfrm>
        <a:graphic>
          <a:graphicData uri="http://schemas.openxmlformats.org/drawingml/2006/table">
            <a:tbl>
              <a:tblPr/>
              <a:tblGrid>
                <a:gridCol w="1675440">
                  <a:extLst>
                    <a:ext uri="{9D8B030D-6E8A-4147-A177-3AD203B41FA5}">
                      <a16:colId xmlns:a16="http://schemas.microsoft.com/office/drawing/2014/main" val="413071720"/>
                    </a:ext>
                  </a:extLst>
                </a:gridCol>
                <a:gridCol w="1137166">
                  <a:extLst>
                    <a:ext uri="{9D8B030D-6E8A-4147-A177-3AD203B41FA5}">
                      <a16:colId xmlns:a16="http://schemas.microsoft.com/office/drawing/2014/main" val="1696405920"/>
                    </a:ext>
                  </a:extLst>
                </a:gridCol>
              </a:tblGrid>
              <a:tr h="5571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cs-CZ" sz="1200" b="1" i="0" u="none" strike="noStrike" dirty="0">
                        <a:solidFill>
                          <a:schemeClr val="tx1"/>
                        </a:solidFill>
                        <a:effectLst/>
                        <a:latin typeface="Calibri" panose="020F0502020204030204" pitchFamily="34" charset="0"/>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1200" b="1" i="0" u="none" strike="noStrike" dirty="0">
                          <a:solidFill>
                            <a:schemeClr val="tx1"/>
                          </a:solidFill>
                          <a:effectLst/>
                          <a:latin typeface="Calibri" panose="020F0502020204030204" pitchFamily="34" charset="0"/>
                        </a:rPr>
                        <a:t>Denní průměr </a:t>
                      </a:r>
                    </a:p>
                    <a:p>
                      <a:pPr algn="ctr" fontAlgn="ctr"/>
                      <a:r>
                        <a:rPr lang="cs-CZ" sz="1200" b="1" i="0" u="none" strike="noStrike" dirty="0">
                          <a:solidFill>
                            <a:schemeClr val="tx1"/>
                          </a:solidFill>
                          <a:effectLst/>
                          <a:latin typeface="Calibri" panose="020F0502020204030204" pitchFamily="34" charset="0"/>
                        </a:rPr>
                        <a:t>za 28.6.–3.7.</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31832207"/>
                  </a:ext>
                </a:extLst>
              </a:tr>
              <a:tr h="301525">
                <a:tc>
                  <a:txBody>
                    <a:bodyPr/>
                    <a:lstStyle/>
                    <a:p>
                      <a:pPr algn="l" fontAlgn="ctr"/>
                      <a:r>
                        <a:rPr lang="cs-CZ" sz="1200" b="1" i="0" u="none" strike="noStrike" dirty="0">
                          <a:solidFill>
                            <a:schemeClr val="tx1"/>
                          </a:solidFill>
                          <a:effectLst/>
                          <a:latin typeface="Calibri" panose="020F0502020204030204" pitchFamily="34" charset="0"/>
                        </a:rPr>
                        <a:t>Hlavní město Praha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640817"/>
                  </a:ext>
                </a:extLst>
              </a:tr>
              <a:tr h="301525">
                <a:tc>
                  <a:txBody>
                    <a:bodyPr/>
                    <a:lstStyle/>
                    <a:p>
                      <a:pPr algn="l" fontAlgn="ctr"/>
                      <a:r>
                        <a:rPr lang="cs-CZ" sz="1200" b="1" i="0" u="none" strike="noStrike">
                          <a:solidFill>
                            <a:schemeClr val="tx1"/>
                          </a:solidFill>
                          <a:effectLst/>
                          <a:latin typeface="Calibri" panose="020F0502020204030204" pitchFamily="34" charset="0"/>
                        </a:rPr>
                        <a:t>Středočeský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4809383"/>
                  </a:ext>
                </a:extLst>
              </a:tr>
              <a:tr h="301525">
                <a:tc>
                  <a:txBody>
                    <a:bodyPr/>
                    <a:lstStyle/>
                    <a:p>
                      <a:pPr algn="l" fontAlgn="ctr"/>
                      <a:r>
                        <a:rPr lang="cs-CZ" sz="1200" b="1" i="0" u="none" strike="noStrike">
                          <a:solidFill>
                            <a:schemeClr val="tx1"/>
                          </a:solidFill>
                          <a:effectLst/>
                          <a:latin typeface="Calibri" panose="020F0502020204030204" pitchFamily="34" charset="0"/>
                        </a:rPr>
                        <a:t>Jihočeský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0249884"/>
                  </a:ext>
                </a:extLst>
              </a:tr>
              <a:tr h="301525">
                <a:tc>
                  <a:txBody>
                    <a:bodyPr/>
                    <a:lstStyle/>
                    <a:p>
                      <a:pPr algn="l" fontAlgn="ctr"/>
                      <a:r>
                        <a:rPr lang="cs-CZ" sz="1200" b="1" i="0" u="none" strike="noStrike" dirty="0">
                          <a:solidFill>
                            <a:schemeClr val="tx1"/>
                          </a:solidFill>
                          <a:effectLst/>
                          <a:latin typeface="Calibri" panose="020F0502020204030204" pitchFamily="34" charset="0"/>
                        </a:rPr>
                        <a:t>Plzeňský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90105"/>
                  </a:ext>
                </a:extLst>
              </a:tr>
              <a:tr h="301525">
                <a:tc>
                  <a:txBody>
                    <a:bodyPr/>
                    <a:lstStyle/>
                    <a:p>
                      <a:pPr algn="l" fontAlgn="ctr"/>
                      <a:r>
                        <a:rPr lang="cs-CZ" sz="1200" b="1" i="0" u="none" strike="noStrike" dirty="0">
                          <a:solidFill>
                            <a:schemeClr val="tx1"/>
                          </a:solidFill>
                          <a:effectLst/>
                          <a:latin typeface="Calibri" panose="020F0502020204030204" pitchFamily="34" charset="0"/>
                        </a:rPr>
                        <a:t>Karlovarský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515625"/>
                  </a:ext>
                </a:extLst>
              </a:tr>
              <a:tr h="301525">
                <a:tc>
                  <a:txBody>
                    <a:bodyPr/>
                    <a:lstStyle/>
                    <a:p>
                      <a:pPr algn="l" fontAlgn="ctr"/>
                      <a:r>
                        <a:rPr lang="cs-CZ" sz="1200" b="1" i="0" u="none" strike="noStrike" dirty="0">
                          <a:solidFill>
                            <a:schemeClr val="tx1"/>
                          </a:solidFill>
                          <a:effectLst/>
                          <a:latin typeface="Calibri" panose="020F0502020204030204" pitchFamily="34" charset="0"/>
                        </a:rPr>
                        <a:t>Ústecký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3285489"/>
                  </a:ext>
                </a:extLst>
              </a:tr>
              <a:tr h="301525">
                <a:tc>
                  <a:txBody>
                    <a:bodyPr/>
                    <a:lstStyle/>
                    <a:p>
                      <a:pPr algn="l" fontAlgn="ctr"/>
                      <a:r>
                        <a:rPr lang="cs-CZ" sz="1200" b="1" i="0" u="none" strike="noStrike">
                          <a:solidFill>
                            <a:schemeClr val="tx1"/>
                          </a:solidFill>
                          <a:effectLst/>
                          <a:latin typeface="Calibri" panose="020F0502020204030204" pitchFamily="34" charset="0"/>
                        </a:rPr>
                        <a:t>Liberecký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3928224"/>
                  </a:ext>
                </a:extLst>
              </a:tr>
              <a:tr h="301525">
                <a:tc>
                  <a:txBody>
                    <a:bodyPr/>
                    <a:lstStyle/>
                    <a:p>
                      <a:pPr algn="l" fontAlgn="ctr"/>
                      <a:r>
                        <a:rPr lang="cs-CZ" sz="1200" b="1" i="0" u="none" strike="noStrike">
                          <a:solidFill>
                            <a:schemeClr val="tx1"/>
                          </a:solidFill>
                          <a:effectLst/>
                          <a:latin typeface="Calibri" panose="020F0502020204030204" pitchFamily="34" charset="0"/>
                        </a:rPr>
                        <a:t>Královéhradecký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3425417"/>
                  </a:ext>
                </a:extLst>
              </a:tr>
              <a:tr h="301525">
                <a:tc>
                  <a:txBody>
                    <a:bodyPr/>
                    <a:lstStyle/>
                    <a:p>
                      <a:pPr algn="l" fontAlgn="ctr"/>
                      <a:r>
                        <a:rPr lang="cs-CZ" sz="1200" b="1" i="0" u="none" strike="noStrike" dirty="0">
                          <a:solidFill>
                            <a:schemeClr val="tx1"/>
                          </a:solidFill>
                          <a:effectLst/>
                          <a:latin typeface="Calibri" panose="020F0502020204030204" pitchFamily="34" charset="0"/>
                        </a:rPr>
                        <a:t>Pardubický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319143"/>
                  </a:ext>
                </a:extLst>
              </a:tr>
              <a:tr h="301525">
                <a:tc>
                  <a:txBody>
                    <a:bodyPr/>
                    <a:lstStyle/>
                    <a:p>
                      <a:pPr algn="l" fontAlgn="ctr"/>
                      <a:r>
                        <a:rPr lang="cs-CZ" sz="1200" b="1" i="0" u="none" strike="noStrike">
                          <a:solidFill>
                            <a:schemeClr val="tx1"/>
                          </a:solidFill>
                          <a:effectLst/>
                          <a:latin typeface="Calibri" panose="020F0502020204030204" pitchFamily="34" charset="0"/>
                        </a:rPr>
                        <a:t>Kraj Vysočina</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69061"/>
                  </a:ext>
                </a:extLst>
              </a:tr>
              <a:tr h="301525">
                <a:tc>
                  <a:txBody>
                    <a:bodyPr/>
                    <a:lstStyle/>
                    <a:p>
                      <a:pPr algn="l" fontAlgn="ctr"/>
                      <a:r>
                        <a:rPr lang="cs-CZ" sz="1200" b="1" i="0" u="none" strike="noStrike" dirty="0">
                          <a:solidFill>
                            <a:schemeClr val="tx1"/>
                          </a:solidFill>
                          <a:effectLst/>
                          <a:latin typeface="Calibri" panose="020F0502020204030204" pitchFamily="34" charset="0"/>
                        </a:rPr>
                        <a:t>Jihomoravský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745060"/>
                  </a:ext>
                </a:extLst>
              </a:tr>
              <a:tr h="301525">
                <a:tc>
                  <a:txBody>
                    <a:bodyPr/>
                    <a:lstStyle/>
                    <a:p>
                      <a:pPr algn="l" fontAlgn="ctr"/>
                      <a:r>
                        <a:rPr lang="cs-CZ" sz="1200" b="1" i="0" u="none" strike="noStrike">
                          <a:solidFill>
                            <a:schemeClr val="tx1"/>
                          </a:solidFill>
                          <a:effectLst/>
                          <a:latin typeface="Calibri" panose="020F0502020204030204" pitchFamily="34" charset="0"/>
                        </a:rPr>
                        <a:t>Olomoucký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59134"/>
                  </a:ext>
                </a:extLst>
              </a:tr>
              <a:tr h="301525">
                <a:tc>
                  <a:txBody>
                    <a:bodyPr/>
                    <a:lstStyle/>
                    <a:p>
                      <a:pPr algn="l" fontAlgn="ctr"/>
                      <a:r>
                        <a:rPr lang="cs-CZ" sz="1200" b="1" i="0" u="none" strike="noStrike">
                          <a:solidFill>
                            <a:schemeClr val="tx1"/>
                          </a:solidFill>
                          <a:effectLst/>
                          <a:latin typeface="Calibri" panose="020F0502020204030204" pitchFamily="34" charset="0"/>
                        </a:rPr>
                        <a:t>Zlínský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5124751"/>
                  </a:ext>
                </a:extLst>
              </a:tr>
              <a:tr h="301525">
                <a:tc>
                  <a:txBody>
                    <a:bodyPr/>
                    <a:lstStyle/>
                    <a:p>
                      <a:pPr algn="l" fontAlgn="ctr"/>
                      <a:r>
                        <a:rPr lang="cs-CZ" sz="1200" b="1" i="0" u="none" strike="noStrike" dirty="0">
                          <a:solidFill>
                            <a:schemeClr val="tx1"/>
                          </a:solidFill>
                          <a:effectLst/>
                          <a:latin typeface="Calibri" panose="020F0502020204030204" pitchFamily="34" charset="0"/>
                        </a:rPr>
                        <a:t>Moravskoslezský kraj</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200" b="0" i="0" u="none" strike="noStrike">
                          <a:solidFill>
                            <a:schemeClr val="tx1"/>
                          </a:solidFill>
                          <a:effectLst/>
                          <a:latin typeface="Calibri" panose="020F050202020403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326513"/>
                  </a:ext>
                </a:extLst>
              </a:tr>
              <a:tr h="301525">
                <a:tc>
                  <a:txBody>
                    <a:bodyPr/>
                    <a:lstStyle/>
                    <a:p>
                      <a:pPr algn="l" fontAlgn="ctr"/>
                      <a:r>
                        <a:rPr lang="cs-CZ" sz="1200" b="1" i="0" u="none" strike="noStrike" dirty="0">
                          <a:solidFill>
                            <a:schemeClr val="tx1"/>
                          </a:solidFill>
                          <a:effectLst/>
                          <a:latin typeface="Calibri" panose="020F0502020204030204" pitchFamily="34" charset="0"/>
                        </a:rPr>
                        <a:t>CELKEM</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cs-CZ" sz="1200" b="1" i="0" u="none" strike="noStrike" dirty="0">
                          <a:solidFill>
                            <a:schemeClr val="tx1"/>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1328876"/>
                  </a:ext>
                </a:extLst>
              </a:tr>
            </a:tbl>
          </a:graphicData>
        </a:graphic>
      </p:graphicFrame>
      <p:sp>
        <p:nvSpPr>
          <p:cNvPr id="9" name="Obdélník 4">
            <a:extLst>
              <a:ext uri="{FF2B5EF4-FFF2-40B4-BE49-F238E27FC236}">
                <a16:creationId xmlns:a16="http://schemas.microsoft.com/office/drawing/2014/main" id="{BB0A6EDE-757B-4DE1-A81A-313345F9B0DF}"/>
              </a:ext>
            </a:extLst>
          </p:cNvPr>
          <p:cNvSpPr/>
          <p:nvPr/>
        </p:nvSpPr>
        <p:spPr>
          <a:xfrm>
            <a:off x="609693" y="647811"/>
            <a:ext cx="10971018" cy="400110"/>
          </a:xfrm>
          <a:prstGeom prst="rect">
            <a:avLst/>
          </a:prstGeom>
        </p:spPr>
        <p:txBody>
          <a:bodyPr wrap="square">
            <a:spAutoFit/>
          </a:bodyPr>
          <a:lstStyle/>
          <a:p>
            <a:pPr lvl="0" algn="ctr" fontAlgn="ctr">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nových potvrzených případů (incidence), </a:t>
            </a:r>
            <a:r>
              <a:rPr lang="cs-CZ" sz="2000" b="1" dirty="0">
                <a:solidFill>
                  <a:srgbClr val="C00000"/>
                </a:solidFill>
                <a:latin typeface="Calibri" panose="020F0502020204030204" pitchFamily="34" charset="0"/>
              </a:rPr>
              <a:t>stav k 3. 7. 2021</a:t>
            </a:r>
            <a:endPar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6" name="Obdélník 15">
            <a:extLst>
              <a:ext uri="{FF2B5EF4-FFF2-40B4-BE49-F238E27FC236}">
                <a16:creationId xmlns:a16="http://schemas.microsoft.com/office/drawing/2014/main" id="{D2C430D7-504A-40E2-A6D3-F06F21B784A0}"/>
              </a:ext>
            </a:extLst>
          </p:cNvPr>
          <p:cNvSpPr/>
          <p:nvPr/>
        </p:nvSpPr>
        <p:spPr>
          <a:xfrm>
            <a:off x="5728480" y="1618444"/>
            <a:ext cx="2702636" cy="153888"/>
          </a:xfrm>
          <a:prstGeom prst="rect">
            <a:avLst/>
          </a:prstGeom>
          <a:solidFill>
            <a:schemeClr val="bg1"/>
          </a:solidFill>
        </p:spPr>
        <p:txBody>
          <a:bodyPr wrap="square" lIns="0" tIns="0" rIns="0" bIns="0">
            <a:spAutoFit/>
          </a:bodyPr>
          <a:lstStyle/>
          <a:p>
            <a:r>
              <a:rPr lang="cs-CZ" sz="1000" b="1" dirty="0">
                <a:solidFill>
                  <a:srgbClr val="C00000"/>
                </a:solidFill>
                <a:latin typeface="Arial" panose="020B0604020202020204"/>
              </a:rPr>
              <a:t>od 1. 3. vakcinace pracovníků ve školství</a:t>
            </a:r>
          </a:p>
        </p:txBody>
      </p:sp>
      <p:sp>
        <p:nvSpPr>
          <p:cNvPr id="17" name="Šipka doprava 3">
            <a:extLst>
              <a:ext uri="{FF2B5EF4-FFF2-40B4-BE49-F238E27FC236}">
                <a16:creationId xmlns:a16="http://schemas.microsoft.com/office/drawing/2014/main" id="{EE9F6527-9045-408D-9E84-DB4F085184E9}"/>
              </a:ext>
            </a:extLst>
          </p:cNvPr>
          <p:cNvSpPr/>
          <p:nvPr/>
        </p:nvSpPr>
        <p:spPr>
          <a:xfrm rot="5400000">
            <a:off x="5473593" y="1663739"/>
            <a:ext cx="223165" cy="1613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21888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7719673" cy="576000"/>
          </a:xfrm>
        </p:spPr>
        <p:txBody>
          <a:bodyPr/>
          <a:lstStyle/>
          <a:p>
            <a:r>
              <a:rPr lang="cs-CZ" dirty="0"/>
              <a:t>Přehled přijatých opatření po 1. září a uvolňování od 18.11.</a:t>
            </a:r>
          </a:p>
        </p:txBody>
      </p:sp>
      <p:graphicFrame>
        <p:nvGraphicFramePr>
          <p:cNvPr id="11" name="Tabulka 10">
            <a:extLst>
              <a:ext uri="{FF2B5EF4-FFF2-40B4-BE49-F238E27FC236}">
                <a16:creationId xmlns:a16="http://schemas.microsoft.com/office/drawing/2014/main" id="{90C8B4DF-C12B-4A0E-9941-AAC14710E2F5}"/>
              </a:ext>
            </a:extLst>
          </p:cNvPr>
          <p:cNvGraphicFramePr>
            <a:graphicFrameLocks noGrp="1"/>
          </p:cNvGraphicFramePr>
          <p:nvPr>
            <p:extLst>
              <p:ext uri="{D42A27DB-BD31-4B8C-83A1-F6EECF244321}">
                <p14:modId xmlns:p14="http://schemas.microsoft.com/office/powerpoint/2010/main" val="1935668097"/>
              </p:ext>
            </p:extLst>
          </p:nvPr>
        </p:nvGraphicFramePr>
        <p:xfrm>
          <a:off x="381739" y="606109"/>
          <a:ext cx="11546101" cy="6167753"/>
        </p:xfrm>
        <a:graphic>
          <a:graphicData uri="http://schemas.openxmlformats.org/drawingml/2006/table">
            <a:tbl>
              <a:tblPr firstRow="1" firstCol="1" bandRow="1">
                <a:tableStyleId>{5202B0CA-FC54-4496-8BCA-5EF66A818D29}</a:tableStyleId>
              </a:tblPr>
              <a:tblGrid>
                <a:gridCol w="1703871">
                  <a:extLst>
                    <a:ext uri="{9D8B030D-6E8A-4147-A177-3AD203B41FA5}">
                      <a16:colId xmlns:a16="http://schemas.microsoft.com/office/drawing/2014/main" val="408172171"/>
                    </a:ext>
                  </a:extLst>
                </a:gridCol>
                <a:gridCol w="9842230">
                  <a:extLst>
                    <a:ext uri="{9D8B030D-6E8A-4147-A177-3AD203B41FA5}">
                      <a16:colId xmlns:a16="http://schemas.microsoft.com/office/drawing/2014/main" val="395110933"/>
                    </a:ext>
                  </a:extLst>
                </a:gridCol>
              </a:tblGrid>
              <a:tr h="203556">
                <a:tc>
                  <a:txBody>
                    <a:bodyPr/>
                    <a:lstStyle/>
                    <a:p>
                      <a:pPr algn="l">
                        <a:lnSpc>
                          <a:spcPct val="107000"/>
                        </a:lnSpc>
                        <a:spcAft>
                          <a:spcPts val="0"/>
                        </a:spcAft>
                      </a:pPr>
                      <a:r>
                        <a:rPr lang="cs-CZ" sz="1400" dirty="0">
                          <a:effectLst/>
                        </a:rPr>
                        <a:t>Platnost opatření</a:t>
                      </a:r>
                      <a:endParaRPr lang="cs-C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2"/>
                    </a:solidFill>
                  </a:tcPr>
                </a:tc>
                <a:tc>
                  <a:txBody>
                    <a:bodyPr/>
                    <a:lstStyle/>
                    <a:p>
                      <a:pPr algn="l">
                        <a:lnSpc>
                          <a:spcPct val="107000"/>
                        </a:lnSpc>
                        <a:spcAft>
                          <a:spcPts val="0"/>
                        </a:spcAft>
                      </a:pPr>
                      <a:r>
                        <a:rPr lang="cs-CZ" sz="1400" dirty="0">
                          <a:effectLst/>
                        </a:rPr>
                        <a:t>Specifikace opatření</a:t>
                      </a:r>
                      <a:endParaRPr lang="cs-CZ"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2"/>
                    </a:solidFill>
                  </a:tcPr>
                </a:tc>
                <a:extLst>
                  <a:ext uri="{0D108BD9-81ED-4DB2-BD59-A6C34878D82A}">
                    <a16:rowId xmlns:a16="http://schemas.microsoft.com/office/drawing/2014/main" val="788814341"/>
                  </a:ext>
                </a:extLst>
              </a:tr>
              <a:tr h="168170">
                <a:tc>
                  <a:txBody>
                    <a:bodyPr/>
                    <a:lstStyle/>
                    <a:p>
                      <a:pPr algn="l">
                        <a:lnSpc>
                          <a:spcPct val="107000"/>
                        </a:lnSpc>
                        <a:spcAft>
                          <a:spcPts val="0"/>
                        </a:spcAft>
                      </a:pPr>
                      <a:r>
                        <a:rPr lang="cs-CZ" sz="1100" b="0" dirty="0">
                          <a:effectLst/>
                          <a:latin typeface="+mn-lt"/>
                        </a:rPr>
                        <a:t>Od </a:t>
                      </a:r>
                      <a:r>
                        <a:rPr lang="cs-CZ" sz="1100" b="1" dirty="0">
                          <a:effectLst/>
                          <a:latin typeface="+mn-lt"/>
                        </a:rPr>
                        <a:t>1. 9. 2020</a:t>
                      </a:r>
                      <a:endParaRPr lang="cs-CZ" sz="1100" b="1" dirty="0">
                        <a:effectLst/>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tc>
                  <a:txBody>
                    <a:bodyPr/>
                    <a:lstStyle/>
                    <a:p>
                      <a:pPr algn="l">
                        <a:lnSpc>
                          <a:spcPct val="107000"/>
                        </a:lnSpc>
                        <a:spcAft>
                          <a:spcPts val="0"/>
                        </a:spcAft>
                      </a:pPr>
                      <a:r>
                        <a:rPr lang="cs-CZ" sz="1100" b="0" noProof="0" dirty="0">
                          <a:effectLst/>
                          <a:latin typeface="+mn-lt"/>
                        </a:rPr>
                        <a:t>Povinné krytí dýchacích cest ve vybraných vnitřních prostorech (veřejná doprava, úřady, nemocnice apod.</a:t>
                      </a:r>
                      <a:endParaRPr lang="cs-CZ" sz="1100" b="1" dirty="0">
                        <a:effectLst/>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extLst>
                  <a:ext uri="{0D108BD9-81ED-4DB2-BD59-A6C34878D82A}">
                    <a16:rowId xmlns:a16="http://schemas.microsoft.com/office/drawing/2014/main" val="3643458301"/>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dirty="0">
                          <a:effectLst/>
                          <a:latin typeface="+mn-lt"/>
                        </a:rPr>
                        <a:t>Od </a:t>
                      </a:r>
                      <a:r>
                        <a:rPr kumimoji="0" lang="cs-CZ" sz="1100" b="1" i="0" u="none" strike="noStrike" kern="1200" cap="none" spc="0" normalizeH="0" baseline="0" noProof="0" dirty="0">
                          <a:ln>
                            <a:noFill/>
                          </a:ln>
                          <a:solidFill>
                            <a:prstClr val="black"/>
                          </a:solidFill>
                          <a:effectLst/>
                          <a:uLnTx/>
                          <a:uFillTx/>
                          <a:latin typeface="+mn-lt"/>
                          <a:ea typeface="+mn-ea"/>
                          <a:cs typeface="+mn-cs"/>
                        </a:rPr>
                        <a:t>10. 9. 2020</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Povinné krytí dýchacích cest ve všech vnitřních prostorách (až na výjimky)</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CBCBCB"/>
                    </a:solidFill>
                  </a:tcPr>
                </a:tc>
                <a:extLst>
                  <a:ext uri="{0D108BD9-81ED-4DB2-BD59-A6C34878D82A}">
                    <a16:rowId xmlns:a16="http://schemas.microsoft.com/office/drawing/2014/main" val="3142461248"/>
                  </a:ext>
                </a:extLst>
              </a:tr>
              <a:tr h="321146">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dirty="0">
                          <a:effectLst/>
                          <a:latin typeface="+mn-lt"/>
                        </a:rPr>
                        <a:t>Od </a:t>
                      </a:r>
                      <a:r>
                        <a:rPr kumimoji="0" lang="cs-CZ" sz="1100" b="1" i="0" u="none" strike="noStrike" kern="1200" cap="none" spc="0" normalizeH="0" baseline="0" noProof="0" dirty="0">
                          <a:ln>
                            <a:noFill/>
                          </a:ln>
                          <a:solidFill>
                            <a:prstClr val="black"/>
                          </a:solidFill>
                          <a:effectLst/>
                          <a:uLnTx/>
                          <a:uFillTx/>
                          <a:latin typeface="+mn-lt"/>
                          <a:ea typeface="+mn-ea"/>
                          <a:cs typeface="+mn-cs"/>
                        </a:rPr>
                        <a:t>18. 9. 2020</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Vnitřní akce nad 10 osob pouze do kapacity míst k sezení, povinné krytí dýchacích cest ve školách, omezení provozní doby podniků se stravováním</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extLst>
                  <a:ext uri="{0D108BD9-81ED-4DB2-BD59-A6C34878D82A}">
                    <a16:rowId xmlns:a16="http://schemas.microsoft.com/office/drawing/2014/main" val="2002777106"/>
                  </a:ext>
                </a:extLst>
              </a:tr>
              <a:tr h="171866">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dirty="0">
                          <a:effectLst/>
                          <a:latin typeface="+mn-lt"/>
                        </a:rPr>
                        <a:t>Od </a:t>
                      </a:r>
                      <a:r>
                        <a:rPr kumimoji="0" lang="cs-CZ" sz="1100" b="1" i="0" u="none" strike="noStrike" kern="1200" cap="none" spc="0" normalizeH="0" baseline="0" noProof="0" dirty="0">
                          <a:ln>
                            <a:noFill/>
                          </a:ln>
                          <a:solidFill>
                            <a:prstClr val="black"/>
                          </a:solidFill>
                          <a:effectLst/>
                          <a:uLnTx/>
                          <a:uFillTx/>
                          <a:latin typeface="+mn-lt"/>
                          <a:ea typeface="+mn-ea"/>
                          <a:cs typeface="+mn-cs"/>
                        </a:rPr>
                        <a:t>24. 9. 2020</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lnB>
                      <a:noFill/>
                    </a:lnB>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Další omezení provozní doby podniků se stravováním, omezení počtu osob v sektorových akcích </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lnB>
                      <a:noFill/>
                    </a:lnB>
                    <a:solidFill>
                      <a:srgbClr val="CBCBCB"/>
                    </a:solidFill>
                  </a:tcPr>
                </a:tc>
                <a:extLst>
                  <a:ext uri="{0D108BD9-81ED-4DB2-BD59-A6C34878D82A}">
                    <a16:rowId xmlns:a16="http://schemas.microsoft.com/office/drawing/2014/main" val="911908655"/>
                  </a:ext>
                </a:extLst>
              </a:tr>
              <a:tr h="32465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dirty="0">
                          <a:effectLst/>
                          <a:latin typeface="+mn-lt"/>
                        </a:rPr>
                        <a:t>Od </a:t>
                      </a:r>
                      <a:r>
                        <a:rPr kumimoji="0" lang="cs-CZ" sz="1100" b="1" i="0" u="none" strike="noStrike" kern="1200" cap="none" spc="0" normalizeH="0" baseline="0" noProof="0" dirty="0">
                          <a:ln>
                            <a:noFill/>
                          </a:ln>
                          <a:solidFill>
                            <a:prstClr val="black"/>
                          </a:solidFill>
                          <a:effectLst/>
                          <a:uLnTx/>
                          <a:uFillTx/>
                          <a:latin typeface="+mn-lt"/>
                          <a:ea typeface="+mn-ea"/>
                          <a:cs typeface="+mn-cs"/>
                        </a:rPr>
                        <a:t>5. 10. 2020</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lnT>
                      <a:noFill/>
                    </a:lnT>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Vyhlášení nouzového stavu, Zákaz představení se zpěvem, hromadné akce pouze do 10 osob uvnitř a 20 vně, omezení provozu středních a vysokých škol (v rizikovějších krajích)</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lnT>
                      <a:noFill/>
                    </a:lnT>
                    <a:solidFill>
                      <a:srgbClr val="CBCBCB"/>
                    </a:solidFill>
                  </a:tcPr>
                </a:tc>
                <a:extLst>
                  <a:ext uri="{0D108BD9-81ED-4DB2-BD59-A6C34878D82A}">
                    <a16:rowId xmlns:a16="http://schemas.microsoft.com/office/drawing/2014/main" val="47540772"/>
                  </a:ext>
                </a:extLst>
              </a:tr>
              <a:tr h="171866">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dirty="0">
                          <a:ln>
                            <a:noFill/>
                          </a:ln>
                          <a:solidFill>
                            <a:prstClr val="black"/>
                          </a:solidFill>
                          <a:effectLst/>
                          <a:uLnTx/>
                          <a:uFillTx/>
                          <a:latin typeface="+mn-lt"/>
                          <a:ea typeface="+mn-ea"/>
                          <a:cs typeface="+mn-cs"/>
                        </a:rPr>
                        <a:t>Od</a:t>
                      </a:r>
                      <a:r>
                        <a:rPr kumimoji="0" lang="cs-CZ" sz="1100" b="1" i="0" u="none" strike="noStrike" kern="1200" cap="none" spc="0" normalizeH="0" baseline="0" dirty="0">
                          <a:ln>
                            <a:noFill/>
                          </a:ln>
                          <a:solidFill>
                            <a:prstClr val="black"/>
                          </a:solidFill>
                          <a:effectLst/>
                          <a:uLnTx/>
                          <a:uFillTx/>
                          <a:latin typeface="+mn-lt"/>
                          <a:ea typeface="+mn-ea"/>
                          <a:cs typeface="+mn-cs"/>
                        </a:rPr>
                        <a:t> </a:t>
                      </a:r>
                      <a:r>
                        <a:rPr kumimoji="0" lang="cs-CZ" sz="1100" b="1" i="0" u="none" strike="noStrike" kern="1200" cap="none" spc="0" normalizeH="0" baseline="0" noProof="0" dirty="0">
                          <a:ln>
                            <a:noFill/>
                          </a:ln>
                          <a:solidFill>
                            <a:prstClr val="black"/>
                          </a:solidFill>
                          <a:effectLst/>
                          <a:uLnTx/>
                          <a:uFillTx/>
                          <a:latin typeface="+mn-lt"/>
                          <a:ea typeface="+mn-ea"/>
                          <a:cs typeface="+mn-cs"/>
                        </a:rPr>
                        <a:t>9. 10. 2020</a:t>
                      </a: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Uzavřena sportoviště, koupaliště, herny, </a:t>
                      </a:r>
                      <a:r>
                        <a:rPr lang="cs-CZ" sz="1100" b="0" kern="1200" noProof="0" dirty="0" err="1">
                          <a:solidFill>
                            <a:schemeClr val="dk1"/>
                          </a:solidFill>
                          <a:effectLst/>
                          <a:latin typeface="+mn-lt"/>
                          <a:ea typeface="+mn-ea"/>
                          <a:cs typeface="+mn-cs"/>
                        </a:rPr>
                        <a:t>kasína</a:t>
                      </a:r>
                      <a:r>
                        <a:rPr lang="cs-CZ" sz="1100" b="0" kern="1200" noProof="0" dirty="0">
                          <a:solidFill>
                            <a:schemeClr val="dk1"/>
                          </a:solidFill>
                          <a:effectLst/>
                          <a:latin typeface="+mn-lt"/>
                          <a:ea typeface="+mn-ea"/>
                          <a:cs typeface="+mn-cs"/>
                        </a:rPr>
                        <a:t>, zájmové kroužky, stravovací provozy musí zavřít ve 20.00</a:t>
                      </a:r>
                      <a:endParaRPr kumimoji="0" lang="cs-CZ" sz="1100" b="1" i="0" u="none" strike="noStrike" kern="1200" cap="none" spc="0" normalizeH="0" baseline="0" noProof="0" dirty="0">
                        <a:ln>
                          <a:noFill/>
                        </a:ln>
                        <a:solidFill>
                          <a:prstClr val="black"/>
                        </a:solidFill>
                        <a:effectLst/>
                        <a:uLnTx/>
                        <a:uFillTx/>
                        <a:latin typeface="+mn-lt"/>
                        <a:ea typeface="+mn-ea"/>
                        <a:cs typeface="+mn-cs"/>
                      </a:endParaRPr>
                    </a:p>
                  </a:txBody>
                  <a:tcPr marL="68580" marR="68580" marT="0" marB="0" anchor="ctr">
                    <a:solidFill>
                      <a:srgbClr val="CBCBCB"/>
                    </a:solidFill>
                  </a:tcPr>
                </a:tc>
                <a:extLst>
                  <a:ext uri="{0D108BD9-81ED-4DB2-BD59-A6C34878D82A}">
                    <a16:rowId xmlns:a16="http://schemas.microsoft.com/office/drawing/2014/main" val="3123338298"/>
                  </a:ext>
                </a:extLst>
              </a:tr>
              <a:tr h="32465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dirty="0">
                          <a:solidFill>
                            <a:srgbClr val="C00000"/>
                          </a:solidFill>
                          <a:effectLst/>
                          <a:latin typeface="+mn-lt"/>
                        </a:rPr>
                        <a:t>Od </a:t>
                      </a:r>
                      <a:r>
                        <a:rPr lang="cs-CZ" sz="1100" b="1" dirty="0">
                          <a:solidFill>
                            <a:srgbClr val="C00000"/>
                          </a:solidFill>
                          <a:effectLst/>
                          <a:latin typeface="+mn-lt"/>
                        </a:rPr>
                        <a:t>12</a:t>
                      </a:r>
                      <a:r>
                        <a:rPr kumimoji="0" lang="cs-CZ" sz="1100" b="1" i="0" u="none" strike="noStrike" kern="1200" cap="none" spc="0" normalizeH="0" baseline="0" noProof="0" dirty="0">
                          <a:ln>
                            <a:noFill/>
                          </a:ln>
                          <a:solidFill>
                            <a:srgbClr val="C00000"/>
                          </a:solidFill>
                          <a:effectLst/>
                          <a:uLnTx/>
                          <a:uFillTx/>
                          <a:latin typeface="+mn-lt"/>
                          <a:ea typeface="+mn-ea"/>
                          <a:cs typeface="+mn-cs"/>
                        </a:rPr>
                        <a:t>. 10. 2020</a:t>
                      </a:r>
                      <a:endPar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rgbClr val="C00000"/>
                          </a:solidFill>
                          <a:effectLst/>
                          <a:latin typeface="+mn-lt"/>
                          <a:ea typeface="+mn-ea"/>
                          <a:cs typeface="+mn-cs"/>
                        </a:rPr>
                        <a:t>Omezení funkce středních a vysokých škol v celé ČR</a:t>
                      </a:r>
                      <a:r>
                        <a:rPr lang="cs-CZ" sz="1100" b="0" kern="1200" noProof="0" dirty="0">
                          <a:solidFill>
                            <a:schemeClr val="dk1"/>
                          </a:solidFill>
                          <a:effectLst/>
                          <a:latin typeface="+mn-lt"/>
                          <a:ea typeface="+mn-ea"/>
                          <a:cs typeface="+mn-cs"/>
                        </a:rPr>
                        <a:t>, zákaz návštěv v nemocnicích, omezení činnosti úřadů, zrušení kulturních akcí nad 10 osob uvnitř a 20 vně</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extLst>
                  <a:ext uri="{0D108BD9-81ED-4DB2-BD59-A6C34878D82A}">
                    <a16:rowId xmlns:a16="http://schemas.microsoft.com/office/drawing/2014/main" val="2892643224"/>
                  </a:ext>
                </a:extLst>
              </a:tr>
              <a:tr h="32465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14. 10. 2020</a:t>
                      </a: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Shromáždění max. 6 osob, uzavření stravovacích provozů (mimo výdejní okénka), zákaz konzumace alkoholu na veřejnosti, </a:t>
                      </a:r>
                      <a:r>
                        <a:rPr lang="cs-CZ" sz="1100" b="1" kern="1200" noProof="0" dirty="0">
                          <a:solidFill>
                            <a:srgbClr val="C00000"/>
                          </a:solidFill>
                          <a:effectLst/>
                          <a:latin typeface="+mn-lt"/>
                          <a:ea typeface="+mn-ea"/>
                          <a:cs typeface="+mn-cs"/>
                        </a:rPr>
                        <a:t>uzavření všech škol (mimo mateřských)</a:t>
                      </a:r>
                      <a:r>
                        <a:rPr lang="cs-CZ" sz="1100" b="0" kern="1200" noProof="0" dirty="0">
                          <a:solidFill>
                            <a:schemeClr val="dk1"/>
                          </a:solidFill>
                          <a:effectLst/>
                          <a:latin typeface="+mn-lt"/>
                          <a:ea typeface="+mn-ea"/>
                          <a:cs typeface="+mn-cs"/>
                        </a:rPr>
                        <a:t>, krytí dýchacích cest povinně na zastávkách MHD</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extLst>
                  <a:ext uri="{0D108BD9-81ED-4DB2-BD59-A6C34878D82A}">
                    <a16:rowId xmlns:a16="http://schemas.microsoft.com/office/drawing/2014/main" val="3880630417"/>
                  </a:ext>
                </a:extLst>
              </a:tr>
              <a:tr h="321146">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22. 10. 2020</a:t>
                      </a: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Zákaz volného pohybu osob (s nutnými výjimkami), zákaz maloobchodního prodeje a poskytování služeb v provozovnách (s výjimkami), hotelů (pro turistiku)</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CBCBCB"/>
                    </a:solidFill>
                  </a:tcPr>
                </a:tc>
                <a:extLst>
                  <a:ext uri="{0D108BD9-81ED-4DB2-BD59-A6C34878D82A}">
                    <a16:rowId xmlns:a16="http://schemas.microsoft.com/office/drawing/2014/main" val="492691514"/>
                  </a:ext>
                </a:extLst>
              </a:tr>
              <a:tr h="17917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28. 10. 2020</a:t>
                      </a: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cs-CZ" sz="1100" b="0" kern="1200" noProof="0" dirty="0">
                          <a:solidFill>
                            <a:schemeClr val="dk1"/>
                          </a:solidFill>
                          <a:effectLst/>
                          <a:latin typeface="+mn-lt"/>
                          <a:ea typeface="+mn-ea"/>
                          <a:cs typeface="+mn-cs"/>
                        </a:rPr>
                        <a:t>Zákaz vycházení v nočních hodinách, až na výjimky zákaz nedělního prodeje, uzavírání obchodů ve 20 hodin.</a:t>
                      </a:r>
                      <a:endPar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extLst>
                  <a:ext uri="{0D108BD9-81ED-4DB2-BD59-A6C34878D82A}">
                    <a16:rowId xmlns:a16="http://schemas.microsoft.com/office/drawing/2014/main" val="3882016559"/>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18. 11. 2020</a:t>
                      </a:r>
                      <a:endPar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Návrat 1. a 2. tříd do škol, otevření speciálních škol a přípravných tříd</a:t>
                      </a:r>
                    </a:p>
                  </a:txBody>
                  <a:tcPr marL="68580" marR="68580" marT="0" marB="0" anchor="ctr">
                    <a:solidFill>
                      <a:srgbClr val="CBCBCB"/>
                    </a:solidFill>
                  </a:tcPr>
                </a:tc>
                <a:extLst>
                  <a:ext uri="{0D108BD9-81ED-4DB2-BD59-A6C34878D82A}">
                    <a16:rowId xmlns:a16="http://schemas.microsoft.com/office/drawing/2014/main" val="3022860797"/>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23. 11. 2020</a:t>
                      </a:r>
                      <a:endParaRPr kumimoji="0" lang="cs-CZ" sz="1100" b="0"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Zákaz vycházení 23-5, Shlukování max. 6 osob, Svatby, pohřby a bohoslužby až 20 osob</a:t>
                      </a:r>
                    </a:p>
                  </a:txBody>
                  <a:tcPr marL="68580" marR="68580" marT="0" marB="0" anchor="ctr">
                    <a:solidFill>
                      <a:srgbClr val="E7E7E7"/>
                    </a:solidFill>
                  </a:tcPr>
                </a:tc>
                <a:extLst>
                  <a:ext uri="{0D108BD9-81ED-4DB2-BD59-A6C34878D82A}">
                    <a16:rowId xmlns:a16="http://schemas.microsoft.com/office/drawing/2014/main" val="3008280520"/>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25. 11. 2020</a:t>
                      </a:r>
                      <a:endPar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Návrat studentů posledního ročníku SŠ a VOŠ, vybrané praktické výuky pro VŠ, SŠ, VOŠ</a:t>
                      </a:r>
                    </a:p>
                  </a:txBody>
                  <a:tcPr marL="68580" marR="68580" marT="0" marB="0" anchor="ctr">
                    <a:solidFill>
                      <a:srgbClr val="E7E7E7"/>
                    </a:solidFill>
                  </a:tcPr>
                </a:tc>
                <a:extLst>
                  <a:ext uri="{0D108BD9-81ED-4DB2-BD59-A6C34878D82A}">
                    <a16:rowId xmlns:a16="http://schemas.microsoft.com/office/drawing/2014/main" val="327486966"/>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30. 11. 2020</a:t>
                      </a:r>
                      <a:endPar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Návrat zbytku ZŠ, 6. – 8. třídy v rotačním režimu</a:t>
                      </a:r>
                    </a:p>
                  </a:txBody>
                  <a:tcPr marL="68580" marR="68580" marT="0" marB="0" anchor="ctr">
                    <a:solidFill>
                      <a:srgbClr val="CBCBCB"/>
                    </a:solidFill>
                  </a:tcPr>
                </a:tc>
                <a:extLst>
                  <a:ext uri="{0D108BD9-81ED-4DB2-BD59-A6C34878D82A}">
                    <a16:rowId xmlns:a16="http://schemas.microsoft.com/office/drawing/2014/main" val="717924707"/>
                  </a:ext>
                </a:extLst>
              </a:tr>
              <a:tr h="33077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Od</a:t>
                      </a:r>
                      <a:r>
                        <a:rPr kumimoji="0" lang="cs-CZ" sz="1100" b="1"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 3. 12. 2020</a:t>
                      </a: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Shlukování max. 50 osob venku, 10 uvnitř, Svatby, pohřby, apod. pro až 30 osob, Zrušení nočního zákazu vycházení, zákazu konzumace alkoholu na veřejnosti, Hotely bez omezení, Omezeně otevření sportovišť, stravovacích zařízení, galerií, služeb, maloobchodu, NC</a:t>
                      </a:r>
                    </a:p>
                  </a:txBody>
                  <a:tcPr marL="68580" marR="68580" marT="0" marB="0" anchor="ctr">
                    <a:solidFill>
                      <a:srgbClr val="E7E7E7"/>
                    </a:solidFill>
                  </a:tcPr>
                </a:tc>
                <a:extLst>
                  <a:ext uri="{0D108BD9-81ED-4DB2-BD59-A6C34878D82A}">
                    <a16:rowId xmlns:a16="http://schemas.microsoft.com/office/drawing/2014/main" val="2758981011"/>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5. 12. 2020</a:t>
                      </a: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Povolení návštěv v domovech pro seniory, ale pouze po negativním PCR či antigenním testu</a:t>
                      </a:r>
                    </a:p>
                  </a:txBody>
                  <a:tcPr marL="68580" marR="68580" marT="0" marB="0" anchor="ctr">
                    <a:solidFill>
                      <a:srgbClr val="CBCBCB"/>
                    </a:solidFill>
                  </a:tcPr>
                </a:tc>
                <a:extLst>
                  <a:ext uri="{0D108BD9-81ED-4DB2-BD59-A6C34878D82A}">
                    <a16:rowId xmlns:a16="http://schemas.microsoft.com/office/drawing/2014/main" val="3254398130"/>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 7. 12. 2020</a:t>
                      </a: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Návrat zbytku ročníků středních škol v rotačním režimu</a:t>
                      </a:r>
                    </a:p>
                  </a:txBody>
                  <a:tcPr marL="68580" marR="68580" marT="0" marB="0" anchor="ctr">
                    <a:solidFill>
                      <a:srgbClr val="E7E7E7"/>
                    </a:solidFill>
                  </a:tcPr>
                </a:tc>
                <a:extLst>
                  <a:ext uri="{0D108BD9-81ED-4DB2-BD59-A6C34878D82A}">
                    <a16:rowId xmlns:a16="http://schemas.microsoft.com/office/drawing/2014/main" val="2908973972"/>
                  </a:ext>
                </a:extLst>
              </a:tr>
              <a:tr h="15621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Od</a:t>
                      </a:r>
                      <a:r>
                        <a:rPr kumimoji="0" lang="cs-CZ" sz="1100" b="1"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 9. 12. 2020</a:t>
                      </a: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Omezení otevírací doby stravovacích zařízení na 20.00, zákaz pití alkoholu na veřejnosti</a:t>
                      </a:r>
                    </a:p>
                  </a:txBody>
                  <a:tcPr marL="68580" marR="68580" marT="0" marB="0" anchor="ctr">
                    <a:solidFill>
                      <a:srgbClr val="CBCBCB"/>
                    </a:solidFill>
                  </a:tcPr>
                </a:tc>
                <a:extLst>
                  <a:ext uri="{0D108BD9-81ED-4DB2-BD59-A6C34878D82A}">
                    <a16:rowId xmlns:a16="http://schemas.microsoft.com/office/drawing/2014/main" val="320085910"/>
                  </a:ext>
                </a:extLst>
              </a:tr>
              <a:tr h="49309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18. 12. 2020</a:t>
                      </a:r>
                    </a:p>
                  </a:txBody>
                  <a:tcPr marL="68580" marR="6858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Uzavření stravovacích provozoven (až na okénko), heren, kasin apod., vnitřních sportovišť, ZOO, muzeí apod., ubytovacích zařízení (až na výjimky), omezení volného pohybu osob (až na výjimky), zákaz nočního vycházení (až na výjimky), shluk max. 6 osob</a:t>
                      </a:r>
                      <a:b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b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Uzavření škol (prodloužení vánočních prázdnin) od 21.12. do 23.12.</a:t>
                      </a:r>
                    </a:p>
                  </a:txBody>
                  <a:tcPr marL="68580" marR="68580" marT="0" marB="0" anchor="ctr">
                    <a:solidFill>
                      <a:srgbClr val="E7E7E7"/>
                    </a:solidFill>
                  </a:tcPr>
                </a:tc>
                <a:extLst>
                  <a:ext uri="{0D108BD9-81ED-4DB2-BD59-A6C34878D82A}">
                    <a16:rowId xmlns:a16="http://schemas.microsoft.com/office/drawing/2014/main" val="987677567"/>
                  </a:ext>
                </a:extLst>
              </a:tr>
              <a:tr h="33077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27. 12. 2020</a:t>
                      </a:r>
                    </a:p>
                  </a:txBody>
                  <a:tcPr marL="68580" marR="68580" marT="0" marB="0" anchor="ctr">
                    <a:solidFill>
                      <a:srgbClr val="CBCBCB"/>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chemeClr val="tx1"/>
                          </a:solidFill>
                          <a:effectLst/>
                          <a:uLnTx/>
                          <a:uFillTx/>
                          <a:latin typeface="+mn-lt"/>
                          <a:ea typeface="Calibri" panose="020F0502020204030204" pitchFamily="34" charset="0"/>
                          <a:cs typeface="Times New Roman" panose="02020603050405020304" pitchFamily="18" charset="0"/>
                        </a:rPr>
                        <a:t>Uzavření prodejen a služeb (až na vymezené základní druhy), zákaz lyžařských vleků a lanových drah, prodloužení zákazu vycházení, omezení shromažďování na 2 osoby,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po skončení vánočních prázdnin provoz pouze mateřských škol a 1. a 2. ročníků základních škol</a:t>
                      </a:r>
                    </a:p>
                  </a:txBody>
                  <a:tcPr marL="68580" marR="68580" marT="0" marB="0" anchor="ctr">
                    <a:solidFill>
                      <a:srgbClr val="CBCBCB"/>
                    </a:solidFill>
                  </a:tcPr>
                </a:tc>
                <a:extLst>
                  <a:ext uri="{0D108BD9-81ED-4DB2-BD59-A6C34878D82A}">
                    <a16:rowId xmlns:a16="http://schemas.microsoft.com/office/drawing/2014/main" val="3863224239"/>
                  </a:ext>
                </a:extLst>
              </a:tr>
              <a:tr h="24207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23. 1. 2021</a:t>
                      </a:r>
                      <a:endPar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400" marR="6840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Povolení provozu jeslí (provozovny péče o děti do 3 let věku)</a:t>
                      </a:r>
                    </a:p>
                  </a:txBody>
                  <a:tcPr marL="68400" marR="68400" anchor="ctr">
                    <a:solidFill>
                      <a:srgbClr val="E7E7E7"/>
                    </a:solidFill>
                  </a:tcPr>
                </a:tc>
                <a:extLst>
                  <a:ext uri="{0D108BD9-81ED-4DB2-BD59-A6C34878D82A}">
                    <a16:rowId xmlns:a16="http://schemas.microsoft.com/office/drawing/2014/main" val="1752103994"/>
                  </a:ext>
                </a:extLst>
              </a:tr>
              <a:tr h="24207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1. 3. 2021</a:t>
                      </a:r>
                      <a:endPar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400" marR="68400" marT="0" marB="0" anchor="ctr">
                    <a:solidFill>
                      <a:schemeClr val="bg1">
                        <a:lumMod val="85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1. 3. přerušení veškeré prezenční výuky</a:t>
                      </a:r>
                    </a:p>
                  </a:txBody>
                  <a:tcPr marL="68400" marR="68400" anchor="ctr">
                    <a:solidFill>
                      <a:schemeClr val="bg1">
                        <a:lumMod val="85000"/>
                      </a:schemeClr>
                    </a:solidFill>
                  </a:tcPr>
                </a:tc>
                <a:extLst>
                  <a:ext uri="{0D108BD9-81ED-4DB2-BD59-A6C34878D82A}">
                    <a16:rowId xmlns:a16="http://schemas.microsoft.com/office/drawing/2014/main" val="484912196"/>
                  </a:ext>
                </a:extLst>
              </a:tr>
              <a:tr h="24207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Od </a:t>
                      </a: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12. 4. 2021</a:t>
                      </a:r>
                      <a:endParaRPr kumimoji="0" lang="cs-CZ" sz="1100" b="0"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endParaRPr>
                    </a:p>
                  </a:txBody>
                  <a:tcPr marL="68400" marR="68400" marT="0" marB="0" anchor="ctr">
                    <a:solidFill>
                      <a:srgbClr val="E7E7E7"/>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cs-CZ" sz="1100" b="1" i="0" u="none" strike="noStrike" kern="1200" cap="none" spc="0" normalizeH="0" baseline="0" noProof="0" dirty="0">
                          <a:ln>
                            <a:noFill/>
                          </a:ln>
                          <a:solidFill>
                            <a:srgbClr val="C00000"/>
                          </a:solidFill>
                          <a:effectLst/>
                          <a:uLnTx/>
                          <a:uFillTx/>
                          <a:latin typeface="+mn-lt"/>
                          <a:ea typeface="Calibri" panose="020F0502020204030204" pitchFamily="34" charset="0"/>
                          <a:cs typeface="Times New Roman" panose="02020603050405020304" pitchFamily="18" charset="0"/>
                        </a:rPr>
                        <a:t>Postupné obnovování prezenční výuky, nejprve v rotačním režimu, následně plně prezenčně </a:t>
                      </a:r>
                    </a:p>
                  </a:txBody>
                  <a:tcPr marL="68400" marR="68400" anchor="ctr">
                    <a:solidFill>
                      <a:srgbClr val="E7E7E7"/>
                    </a:solidFill>
                  </a:tcPr>
                </a:tc>
                <a:extLst>
                  <a:ext uri="{0D108BD9-81ED-4DB2-BD59-A6C34878D82A}">
                    <a16:rowId xmlns:a16="http://schemas.microsoft.com/office/drawing/2014/main" val="560896789"/>
                  </a:ext>
                </a:extLst>
              </a:tr>
            </a:tbl>
          </a:graphicData>
        </a:graphic>
      </p:graphicFrame>
    </p:spTree>
    <p:extLst>
      <p:ext uri="{BB962C8B-B14F-4D97-AF65-F5344CB8AC3E}">
        <p14:creationId xmlns:p14="http://schemas.microsoft.com/office/powerpoint/2010/main" val="1931793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249382" y="0"/>
            <a:ext cx="7749309" cy="576000"/>
          </a:xfrm>
        </p:spPr>
        <p:txBody>
          <a:bodyPr/>
          <a:lstStyle/>
          <a:p>
            <a:r>
              <a:rPr lang="cs-CZ" dirty="0"/>
              <a:t>COVID-19 pozitivní pedagogové a další pracovníci ve školství</a:t>
            </a:r>
          </a:p>
        </p:txBody>
      </p:sp>
      <p:sp>
        <p:nvSpPr>
          <p:cNvPr id="27" name="TextBox 26">
            <a:extLst>
              <a:ext uri="{FF2B5EF4-FFF2-40B4-BE49-F238E27FC236}">
                <a16:creationId xmlns:a16="http://schemas.microsoft.com/office/drawing/2014/main" id="{835D0792-DA3D-4697-90DD-E7E191A14A9B}"/>
              </a:ext>
            </a:extLst>
          </p:cNvPr>
          <p:cNvSpPr txBox="1"/>
          <p:nvPr/>
        </p:nvSpPr>
        <p:spPr>
          <a:xfrm>
            <a:off x="662864" y="627276"/>
            <a:ext cx="5934489" cy="338554"/>
          </a:xfrm>
          <a:prstGeom prst="rect">
            <a:avLst/>
          </a:prstGeom>
          <a:noFill/>
        </p:spPr>
        <p:txBody>
          <a:bodyPr wrap="square" rtlCol="0">
            <a:spAutoFit/>
          </a:bodyPr>
          <a:lstStyle/>
          <a:p>
            <a:pPr algn="ctr"/>
            <a:r>
              <a:rPr lang="cs-CZ" sz="1600" b="1" dirty="0">
                <a:solidFill>
                  <a:srgbClr val="000000"/>
                </a:solidFill>
                <a:latin typeface="Calibri" panose="020F0502020204030204" pitchFamily="34" charset="0"/>
              </a:rPr>
              <a:t>Týdenní počet nově nakažených na 1000 pedagogů a vychovatelů*</a:t>
            </a:r>
            <a:endParaRPr lang="cs-CZ" sz="1600" b="1" dirty="0"/>
          </a:p>
        </p:txBody>
      </p:sp>
      <p:sp>
        <p:nvSpPr>
          <p:cNvPr id="12" name="Obdélník 11">
            <a:extLst>
              <a:ext uri="{FF2B5EF4-FFF2-40B4-BE49-F238E27FC236}">
                <a16:creationId xmlns:a16="http://schemas.microsoft.com/office/drawing/2014/main" id="{5D429E09-D2E2-4056-9400-5CC9962BE9AE}"/>
              </a:ext>
            </a:extLst>
          </p:cNvPr>
          <p:cNvSpPr/>
          <p:nvPr/>
        </p:nvSpPr>
        <p:spPr>
          <a:xfrm>
            <a:off x="4010285" y="6574393"/>
            <a:ext cx="4297971" cy="261610"/>
          </a:xfrm>
          <a:prstGeom prst="rect">
            <a:avLst/>
          </a:prstGeom>
        </p:spPr>
        <p:txBody>
          <a:bodyPr wrap="none">
            <a:spAutoFit/>
          </a:bodyPr>
          <a:lstStyle/>
          <a:p>
            <a:pPr algn="ctr"/>
            <a:r>
              <a:rPr lang="cs-CZ" sz="1100" dirty="0"/>
              <a:t>Zdroj: Informační systém infekční nemoci (ISIN) – modul očkování</a:t>
            </a:r>
          </a:p>
        </p:txBody>
      </p:sp>
      <p:graphicFrame>
        <p:nvGraphicFramePr>
          <p:cNvPr id="10" name="Graf 9">
            <a:extLst>
              <a:ext uri="{FF2B5EF4-FFF2-40B4-BE49-F238E27FC236}">
                <a16:creationId xmlns:a16="http://schemas.microsoft.com/office/drawing/2014/main" id="{B7BC5B53-238C-496E-96AF-EF8ECE7AC994}"/>
              </a:ext>
            </a:extLst>
          </p:cNvPr>
          <p:cNvGraphicFramePr/>
          <p:nvPr>
            <p:extLst>
              <p:ext uri="{D42A27DB-BD31-4B8C-83A1-F6EECF244321}">
                <p14:modId xmlns:p14="http://schemas.microsoft.com/office/powerpoint/2010/main" val="2853875288"/>
              </p:ext>
            </p:extLst>
          </p:nvPr>
        </p:nvGraphicFramePr>
        <p:xfrm>
          <a:off x="227888" y="877716"/>
          <a:ext cx="11807266" cy="582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ulka 5">
            <a:extLst>
              <a:ext uri="{FF2B5EF4-FFF2-40B4-BE49-F238E27FC236}">
                <a16:creationId xmlns:a16="http://schemas.microsoft.com/office/drawing/2014/main" id="{36B686DA-BBB7-491B-AC9F-2606C95FD116}"/>
              </a:ext>
            </a:extLst>
          </p:cNvPr>
          <p:cNvGraphicFramePr>
            <a:graphicFrameLocks noGrp="1"/>
          </p:cNvGraphicFramePr>
          <p:nvPr>
            <p:extLst>
              <p:ext uri="{D42A27DB-BD31-4B8C-83A1-F6EECF244321}">
                <p14:modId xmlns:p14="http://schemas.microsoft.com/office/powerpoint/2010/main" val="22569491"/>
              </p:ext>
            </p:extLst>
          </p:nvPr>
        </p:nvGraphicFramePr>
        <p:xfrm>
          <a:off x="9421093" y="1173021"/>
          <a:ext cx="2678540" cy="3427881"/>
        </p:xfrm>
        <a:graphic>
          <a:graphicData uri="http://schemas.openxmlformats.org/drawingml/2006/table">
            <a:tbl>
              <a:tblPr/>
              <a:tblGrid>
                <a:gridCol w="1172032">
                  <a:extLst>
                    <a:ext uri="{9D8B030D-6E8A-4147-A177-3AD203B41FA5}">
                      <a16:colId xmlns:a16="http://schemas.microsoft.com/office/drawing/2014/main" val="1813450974"/>
                    </a:ext>
                  </a:extLst>
                </a:gridCol>
                <a:gridCol w="753254">
                  <a:extLst>
                    <a:ext uri="{9D8B030D-6E8A-4147-A177-3AD203B41FA5}">
                      <a16:colId xmlns:a16="http://schemas.microsoft.com/office/drawing/2014/main" val="3874980661"/>
                    </a:ext>
                  </a:extLst>
                </a:gridCol>
                <a:gridCol w="753254">
                  <a:extLst>
                    <a:ext uri="{9D8B030D-6E8A-4147-A177-3AD203B41FA5}">
                      <a16:colId xmlns:a16="http://schemas.microsoft.com/office/drawing/2014/main" val="4279833735"/>
                    </a:ext>
                  </a:extLst>
                </a:gridCol>
              </a:tblGrid>
              <a:tr h="478286">
                <a:tc>
                  <a:txBody>
                    <a:bodyPr/>
                    <a:lstStyle/>
                    <a:p>
                      <a:pPr algn="l" fontAlgn="b"/>
                      <a:endParaRPr lang="cs-CZ"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solidFill>
                      <a:schemeClr val="bg1"/>
                    </a:solidFill>
                  </a:tcPr>
                </a:tc>
                <a:tc>
                  <a:txBody>
                    <a:bodyPr/>
                    <a:lstStyle/>
                    <a:p>
                      <a:pPr algn="ctr" fontAlgn="ctr"/>
                      <a:r>
                        <a:rPr lang="cs-CZ" sz="1200" b="1" i="0" u="none" strike="noStrike" dirty="0">
                          <a:solidFill>
                            <a:srgbClr val="000000"/>
                          </a:solidFill>
                          <a:effectLst/>
                          <a:latin typeface="Calibri" panose="020F0502020204030204" pitchFamily="34" charset="0"/>
                        </a:rPr>
                        <a:t>28.6.–3.7.</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cs-CZ" sz="1200" b="1" i="0" u="none" strike="noStrike" dirty="0">
                          <a:solidFill>
                            <a:srgbClr val="000000"/>
                          </a:solidFill>
                          <a:effectLst/>
                          <a:latin typeface="Calibri" panose="020F0502020204030204" pitchFamily="34" charset="0"/>
                        </a:rPr>
                        <a:t>Týdenní průměr od 31.8.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637211"/>
                  </a:ext>
                </a:extLst>
              </a:tr>
              <a:tr h="478286">
                <a:tc>
                  <a:txBody>
                    <a:bodyPr/>
                    <a:lstStyle/>
                    <a:p>
                      <a:pPr algn="l" fontAlgn="ctr"/>
                      <a:r>
                        <a:rPr lang="cs-CZ" sz="1200" b="1" i="0" u="none" strike="noStrike">
                          <a:solidFill>
                            <a:srgbClr val="000000"/>
                          </a:solidFill>
                          <a:effectLst/>
                          <a:latin typeface="Calibri" panose="020F0502020204030204" pitchFamily="34" charset="0"/>
                        </a:rPr>
                        <a:t>CELKEM</a:t>
                      </a:r>
                    </a:p>
                  </a:txBody>
                  <a:tcPr marL="9525" marR="9525" marT="9525" marB="0" anchor="ctr">
                    <a:lnL>
                      <a:noFill/>
                    </a:lnL>
                    <a:lnR>
                      <a:noFill/>
                    </a:lnR>
                    <a:lnT w="12700" cap="flat" cmpd="sng" algn="ctr">
                      <a:noFill/>
                      <a:prstDash val="solid"/>
                      <a:round/>
                      <a:headEnd type="none" w="med" len="med"/>
                      <a:tailEnd type="none" w="med" len="med"/>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ctr"/>
                      <a:r>
                        <a:rPr lang="cs-CZ" sz="1200" b="0" i="0" u="none" strike="noStrike" dirty="0">
                          <a:solidFill>
                            <a:srgbClr val="000000"/>
                          </a:solidFill>
                          <a:effectLst/>
                          <a:latin typeface="Calibri" panose="020F0502020204030204" pitchFamily="34" charset="0"/>
                        </a:rPr>
                        <a:t>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52600275"/>
                  </a:ext>
                </a:extLst>
              </a:tr>
              <a:tr h="478286">
                <a:tc>
                  <a:txBody>
                    <a:bodyPr/>
                    <a:lstStyle/>
                    <a:p>
                      <a:pPr algn="l" fontAlgn="ctr"/>
                      <a:r>
                        <a:rPr lang="cs-CZ" sz="1200" b="1" i="0" u="none" strike="noStrike">
                          <a:solidFill>
                            <a:srgbClr val="000000"/>
                          </a:solidFill>
                          <a:effectLst/>
                          <a:latin typeface="Calibri" panose="020F0502020204030204" pitchFamily="34" charset="0"/>
                        </a:rPr>
                        <a:t>Ústecký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0,1</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7,6</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433134046"/>
                  </a:ext>
                </a:extLst>
              </a:tr>
              <a:tr h="478286">
                <a:tc>
                  <a:txBody>
                    <a:bodyPr/>
                    <a:lstStyle/>
                    <a:p>
                      <a:pPr algn="l" fontAlgn="ctr"/>
                      <a:r>
                        <a:rPr lang="cs-CZ" sz="1200" b="1" i="0" u="none" strike="noStrike">
                          <a:solidFill>
                            <a:srgbClr val="000000"/>
                          </a:solidFill>
                          <a:effectLst/>
                          <a:latin typeface="Calibri" panose="020F0502020204030204" pitchFamily="34" charset="0"/>
                        </a:rPr>
                        <a:t>Liberecký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377969825"/>
                  </a:ext>
                </a:extLst>
              </a:tr>
              <a:tr h="478286">
                <a:tc>
                  <a:txBody>
                    <a:bodyPr/>
                    <a:lstStyle/>
                    <a:p>
                      <a:pPr algn="l" fontAlgn="ctr"/>
                      <a:r>
                        <a:rPr lang="cs-CZ" sz="1200" b="1" i="0" u="none" strike="noStrike">
                          <a:solidFill>
                            <a:srgbClr val="000000"/>
                          </a:solidFill>
                          <a:effectLst/>
                          <a:latin typeface="Calibri" panose="020F0502020204030204" pitchFamily="34" charset="0"/>
                        </a:rPr>
                        <a:t>Královéhradecký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7,3</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231120831"/>
                  </a:ext>
                </a:extLst>
              </a:tr>
              <a:tr h="478286">
                <a:tc>
                  <a:txBody>
                    <a:bodyPr/>
                    <a:lstStyle/>
                    <a:p>
                      <a:pPr algn="l" fontAlgn="ctr"/>
                      <a:r>
                        <a:rPr lang="cs-CZ" sz="1200" b="1" i="0" u="none" strike="noStrike">
                          <a:solidFill>
                            <a:srgbClr val="000000"/>
                          </a:solidFill>
                          <a:effectLst/>
                          <a:latin typeface="Calibri" panose="020F0502020204030204" pitchFamily="34" charset="0"/>
                        </a:rPr>
                        <a:t>Karlovarský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7,3</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437513029"/>
                  </a:ext>
                </a:extLst>
              </a:tr>
              <a:tr h="478286">
                <a:tc>
                  <a:txBody>
                    <a:bodyPr/>
                    <a:lstStyle/>
                    <a:p>
                      <a:pPr algn="l" fontAlgn="ctr"/>
                      <a:r>
                        <a:rPr lang="cs-CZ" sz="1200" b="1" i="0" u="none" strike="noStrike">
                          <a:solidFill>
                            <a:srgbClr val="000000"/>
                          </a:solidFill>
                          <a:effectLst/>
                          <a:latin typeface="Calibri" panose="020F0502020204030204" pitchFamily="34" charset="0"/>
                        </a:rPr>
                        <a:t>Pardubický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dirty="0">
                          <a:solidFill>
                            <a:srgbClr val="000000"/>
                          </a:solidFill>
                          <a:effectLst/>
                          <a:latin typeface="Calibri" panose="020F0502020204030204" pitchFamily="34" charset="0"/>
                        </a:rPr>
                        <a:t>7,2</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100917834"/>
                  </a:ext>
                </a:extLst>
              </a:tr>
            </a:tbl>
          </a:graphicData>
        </a:graphic>
      </p:graphicFrame>
      <p:sp>
        <p:nvSpPr>
          <p:cNvPr id="13" name="Obdélník 12">
            <a:extLst>
              <a:ext uri="{FF2B5EF4-FFF2-40B4-BE49-F238E27FC236}">
                <a16:creationId xmlns:a16="http://schemas.microsoft.com/office/drawing/2014/main" id="{AB80B5A9-7FD3-4B68-8DA9-1592178E6841}"/>
              </a:ext>
            </a:extLst>
          </p:cNvPr>
          <p:cNvSpPr/>
          <p:nvPr/>
        </p:nvSpPr>
        <p:spPr>
          <a:xfrm>
            <a:off x="9210536" y="5815493"/>
            <a:ext cx="2753576" cy="600164"/>
          </a:xfrm>
          <a:prstGeom prst="rect">
            <a:avLst/>
          </a:prstGeom>
        </p:spPr>
        <p:txBody>
          <a:bodyPr wrap="square">
            <a:spAutoFit/>
          </a:bodyPr>
          <a:lstStyle/>
          <a:p>
            <a:r>
              <a:rPr lang="cs-CZ" sz="1100" dirty="0">
                <a:solidFill>
                  <a:srgbClr val="000000"/>
                </a:solidFill>
              </a:rPr>
              <a:t>* údaje MŠMT pouze za MŠ, ZŠ, SŠ a VOŠ ve </a:t>
            </a:r>
            <a:r>
              <a:rPr lang="cs-CZ" sz="1100" dirty="0" err="1">
                <a:solidFill>
                  <a:srgbClr val="000000"/>
                </a:solidFill>
              </a:rPr>
              <a:t>šk</a:t>
            </a:r>
            <a:r>
              <a:rPr lang="cs-CZ" sz="1100" dirty="0">
                <a:solidFill>
                  <a:srgbClr val="000000"/>
                </a:solidFill>
              </a:rPr>
              <a:t>. roce 2019/2020, nezahrnují ostatní pracovníky ve školství</a:t>
            </a:r>
            <a:endParaRPr lang="cs-CZ" sz="1100" dirty="0"/>
          </a:p>
        </p:txBody>
      </p:sp>
      <p:sp>
        <p:nvSpPr>
          <p:cNvPr id="8" name="Obdélník 7">
            <a:extLst>
              <a:ext uri="{FF2B5EF4-FFF2-40B4-BE49-F238E27FC236}">
                <a16:creationId xmlns:a16="http://schemas.microsoft.com/office/drawing/2014/main" id="{8B7628EE-447F-4F3A-9E90-EEF7057D3A3C}"/>
              </a:ext>
            </a:extLst>
          </p:cNvPr>
          <p:cNvSpPr/>
          <p:nvPr/>
        </p:nvSpPr>
        <p:spPr>
          <a:xfrm>
            <a:off x="8680385" y="5589759"/>
            <a:ext cx="303288" cy="276999"/>
          </a:xfrm>
          <a:prstGeom prst="rect">
            <a:avLst/>
          </a:prstGeom>
        </p:spPr>
        <p:txBody>
          <a:bodyPr wrap="none">
            <a:spAutoFit/>
          </a:bodyPr>
          <a:lstStyle/>
          <a:p>
            <a:r>
              <a:rPr lang="cs-CZ" sz="1200" dirty="0">
                <a:solidFill>
                  <a:srgbClr val="000000"/>
                </a:solidFill>
              </a:rPr>
              <a:t>**</a:t>
            </a:r>
            <a:endParaRPr lang="cs-CZ" dirty="0"/>
          </a:p>
        </p:txBody>
      </p:sp>
      <p:sp>
        <p:nvSpPr>
          <p:cNvPr id="9" name="Obdélník 8">
            <a:extLst>
              <a:ext uri="{FF2B5EF4-FFF2-40B4-BE49-F238E27FC236}">
                <a16:creationId xmlns:a16="http://schemas.microsoft.com/office/drawing/2014/main" id="{22778249-4FEB-4251-8C19-9728F153D1D5}"/>
              </a:ext>
            </a:extLst>
          </p:cNvPr>
          <p:cNvSpPr/>
          <p:nvPr/>
        </p:nvSpPr>
        <p:spPr>
          <a:xfrm>
            <a:off x="9234382" y="6415657"/>
            <a:ext cx="1890862" cy="276999"/>
          </a:xfrm>
          <a:prstGeom prst="rect">
            <a:avLst/>
          </a:prstGeom>
        </p:spPr>
        <p:txBody>
          <a:bodyPr wrap="square">
            <a:spAutoFit/>
          </a:bodyPr>
          <a:lstStyle/>
          <a:p>
            <a:r>
              <a:rPr lang="cs-CZ" sz="1200" dirty="0">
                <a:solidFill>
                  <a:srgbClr val="000000"/>
                </a:solidFill>
              </a:rPr>
              <a:t>** předběžné údaje</a:t>
            </a:r>
            <a:endParaRPr lang="cs-CZ" dirty="0"/>
          </a:p>
        </p:txBody>
      </p:sp>
      <p:sp>
        <p:nvSpPr>
          <p:cNvPr id="14" name="Obdélník 13">
            <a:extLst>
              <a:ext uri="{FF2B5EF4-FFF2-40B4-BE49-F238E27FC236}">
                <a16:creationId xmlns:a16="http://schemas.microsoft.com/office/drawing/2014/main" id="{C80E785A-4ED0-42A3-9C41-A40C513BF972}"/>
              </a:ext>
            </a:extLst>
          </p:cNvPr>
          <p:cNvSpPr/>
          <p:nvPr/>
        </p:nvSpPr>
        <p:spPr>
          <a:xfrm>
            <a:off x="5909455" y="1389844"/>
            <a:ext cx="2702636" cy="153888"/>
          </a:xfrm>
          <a:prstGeom prst="rect">
            <a:avLst/>
          </a:prstGeom>
          <a:solidFill>
            <a:schemeClr val="bg1"/>
          </a:solidFill>
        </p:spPr>
        <p:txBody>
          <a:bodyPr wrap="square" lIns="0" tIns="0" rIns="0" bIns="0">
            <a:spAutoFit/>
          </a:bodyPr>
          <a:lstStyle/>
          <a:p>
            <a:r>
              <a:rPr lang="cs-CZ" sz="1000" b="1" dirty="0">
                <a:solidFill>
                  <a:srgbClr val="C00000"/>
                </a:solidFill>
                <a:latin typeface="Arial" panose="020B0604020202020204"/>
              </a:rPr>
              <a:t>od 1. 3. vakcinace pracovníků ve školství</a:t>
            </a:r>
          </a:p>
        </p:txBody>
      </p:sp>
      <p:sp>
        <p:nvSpPr>
          <p:cNvPr id="17" name="Šipka doprava 3">
            <a:extLst>
              <a:ext uri="{FF2B5EF4-FFF2-40B4-BE49-F238E27FC236}">
                <a16:creationId xmlns:a16="http://schemas.microsoft.com/office/drawing/2014/main" id="{2446C853-4AA2-470D-964F-94B043914038}"/>
              </a:ext>
            </a:extLst>
          </p:cNvPr>
          <p:cNvSpPr/>
          <p:nvPr/>
        </p:nvSpPr>
        <p:spPr>
          <a:xfrm rot="5400000">
            <a:off x="5654568" y="1435139"/>
            <a:ext cx="223165" cy="1613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59538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249382" y="0"/>
            <a:ext cx="7749309" cy="576000"/>
          </a:xfrm>
        </p:spPr>
        <p:txBody>
          <a:bodyPr/>
          <a:lstStyle/>
          <a:p>
            <a:r>
              <a:rPr lang="cs-CZ" dirty="0"/>
              <a:t>COVID-19 pozitivní pedagogové a další pracovníci ve školství</a:t>
            </a:r>
          </a:p>
        </p:txBody>
      </p:sp>
      <p:sp>
        <p:nvSpPr>
          <p:cNvPr id="27" name="TextBox 26">
            <a:extLst>
              <a:ext uri="{FF2B5EF4-FFF2-40B4-BE49-F238E27FC236}">
                <a16:creationId xmlns:a16="http://schemas.microsoft.com/office/drawing/2014/main" id="{835D0792-DA3D-4697-90DD-E7E191A14A9B}"/>
              </a:ext>
            </a:extLst>
          </p:cNvPr>
          <p:cNvSpPr txBox="1"/>
          <p:nvPr/>
        </p:nvSpPr>
        <p:spPr>
          <a:xfrm>
            <a:off x="662864" y="627276"/>
            <a:ext cx="5934489" cy="338554"/>
          </a:xfrm>
          <a:prstGeom prst="rect">
            <a:avLst/>
          </a:prstGeom>
          <a:noFill/>
        </p:spPr>
        <p:txBody>
          <a:bodyPr wrap="square" rtlCol="0">
            <a:spAutoFit/>
          </a:bodyPr>
          <a:lstStyle/>
          <a:p>
            <a:pPr algn="ctr"/>
            <a:r>
              <a:rPr lang="cs-CZ" sz="1600" b="1" dirty="0">
                <a:solidFill>
                  <a:srgbClr val="000000"/>
                </a:solidFill>
                <a:latin typeface="Calibri" panose="020F0502020204030204" pitchFamily="34" charset="0"/>
              </a:rPr>
              <a:t>Týdenní počet nově nakažených na 1000 pedagogů a vychovatelů*</a:t>
            </a:r>
            <a:endParaRPr lang="cs-CZ" sz="1600" b="1" dirty="0"/>
          </a:p>
        </p:txBody>
      </p:sp>
      <p:sp>
        <p:nvSpPr>
          <p:cNvPr id="12" name="Obdélník 11">
            <a:extLst>
              <a:ext uri="{FF2B5EF4-FFF2-40B4-BE49-F238E27FC236}">
                <a16:creationId xmlns:a16="http://schemas.microsoft.com/office/drawing/2014/main" id="{5D429E09-D2E2-4056-9400-5CC9962BE9AE}"/>
              </a:ext>
            </a:extLst>
          </p:cNvPr>
          <p:cNvSpPr/>
          <p:nvPr/>
        </p:nvSpPr>
        <p:spPr>
          <a:xfrm>
            <a:off x="4010285" y="6574393"/>
            <a:ext cx="4297971" cy="261610"/>
          </a:xfrm>
          <a:prstGeom prst="rect">
            <a:avLst/>
          </a:prstGeom>
        </p:spPr>
        <p:txBody>
          <a:bodyPr wrap="none">
            <a:spAutoFit/>
          </a:bodyPr>
          <a:lstStyle/>
          <a:p>
            <a:pPr algn="ctr"/>
            <a:r>
              <a:rPr lang="cs-CZ" sz="1100" dirty="0"/>
              <a:t>Zdroj: Informační systém infekční nemoci (ISIN) – modul očkování</a:t>
            </a:r>
          </a:p>
        </p:txBody>
      </p:sp>
      <p:graphicFrame>
        <p:nvGraphicFramePr>
          <p:cNvPr id="10" name="Graf 9">
            <a:extLst>
              <a:ext uri="{FF2B5EF4-FFF2-40B4-BE49-F238E27FC236}">
                <a16:creationId xmlns:a16="http://schemas.microsoft.com/office/drawing/2014/main" id="{B7BC5B53-238C-496E-96AF-EF8ECE7AC994}"/>
              </a:ext>
            </a:extLst>
          </p:cNvPr>
          <p:cNvGraphicFramePr/>
          <p:nvPr>
            <p:extLst>
              <p:ext uri="{D42A27DB-BD31-4B8C-83A1-F6EECF244321}">
                <p14:modId xmlns:p14="http://schemas.microsoft.com/office/powerpoint/2010/main" val="2180630375"/>
              </p:ext>
            </p:extLst>
          </p:nvPr>
        </p:nvGraphicFramePr>
        <p:xfrm>
          <a:off x="227888" y="877716"/>
          <a:ext cx="11807266" cy="582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ulka 5">
            <a:extLst>
              <a:ext uri="{FF2B5EF4-FFF2-40B4-BE49-F238E27FC236}">
                <a16:creationId xmlns:a16="http://schemas.microsoft.com/office/drawing/2014/main" id="{36B686DA-BBB7-491B-AC9F-2606C95FD116}"/>
              </a:ext>
            </a:extLst>
          </p:cNvPr>
          <p:cNvGraphicFramePr>
            <a:graphicFrameLocks noGrp="1"/>
          </p:cNvGraphicFramePr>
          <p:nvPr>
            <p:extLst>
              <p:ext uri="{D42A27DB-BD31-4B8C-83A1-F6EECF244321}">
                <p14:modId xmlns:p14="http://schemas.microsoft.com/office/powerpoint/2010/main" val="535242813"/>
              </p:ext>
            </p:extLst>
          </p:nvPr>
        </p:nvGraphicFramePr>
        <p:xfrm>
          <a:off x="9421093" y="1173021"/>
          <a:ext cx="2678540" cy="3427881"/>
        </p:xfrm>
        <a:graphic>
          <a:graphicData uri="http://schemas.openxmlformats.org/drawingml/2006/table">
            <a:tbl>
              <a:tblPr/>
              <a:tblGrid>
                <a:gridCol w="1172032">
                  <a:extLst>
                    <a:ext uri="{9D8B030D-6E8A-4147-A177-3AD203B41FA5}">
                      <a16:colId xmlns:a16="http://schemas.microsoft.com/office/drawing/2014/main" val="1813450974"/>
                    </a:ext>
                  </a:extLst>
                </a:gridCol>
                <a:gridCol w="753254">
                  <a:extLst>
                    <a:ext uri="{9D8B030D-6E8A-4147-A177-3AD203B41FA5}">
                      <a16:colId xmlns:a16="http://schemas.microsoft.com/office/drawing/2014/main" val="3874980661"/>
                    </a:ext>
                  </a:extLst>
                </a:gridCol>
                <a:gridCol w="753254">
                  <a:extLst>
                    <a:ext uri="{9D8B030D-6E8A-4147-A177-3AD203B41FA5}">
                      <a16:colId xmlns:a16="http://schemas.microsoft.com/office/drawing/2014/main" val="4279833735"/>
                    </a:ext>
                  </a:extLst>
                </a:gridCol>
              </a:tblGrid>
              <a:tr h="478286">
                <a:tc>
                  <a:txBody>
                    <a:bodyPr/>
                    <a:lstStyle/>
                    <a:p>
                      <a:pPr algn="l" fontAlgn="b"/>
                      <a:endParaRPr lang="cs-CZ"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solidFill>
                      <a:schemeClr val="bg1"/>
                    </a:solidFill>
                  </a:tcPr>
                </a:tc>
                <a:tc>
                  <a:txBody>
                    <a:bodyPr/>
                    <a:lstStyle/>
                    <a:p>
                      <a:pPr algn="ctr" fontAlgn="ctr"/>
                      <a:r>
                        <a:rPr lang="cs-CZ" sz="1200" b="1" i="0" u="none" strike="noStrike" dirty="0">
                          <a:solidFill>
                            <a:srgbClr val="000000"/>
                          </a:solidFill>
                          <a:effectLst/>
                          <a:latin typeface="Calibri" panose="020F0502020204030204" pitchFamily="34" charset="0"/>
                        </a:rPr>
                        <a:t>28.6.–3.7.</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cs-CZ" sz="1200" b="1" i="0" u="none" strike="noStrike" dirty="0">
                          <a:solidFill>
                            <a:srgbClr val="000000"/>
                          </a:solidFill>
                          <a:effectLst/>
                          <a:latin typeface="Calibri" panose="020F0502020204030204" pitchFamily="34" charset="0"/>
                        </a:rPr>
                        <a:t>Týdenní průměr od 31.8.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637211"/>
                  </a:ext>
                </a:extLst>
              </a:tr>
              <a:tr h="478286">
                <a:tc>
                  <a:txBody>
                    <a:bodyPr/>
                    <a:lstStyle/>
                    <a:p>
                      <a:pPr algn="l" fontAlgn="ctr"/>
                      <a:r>
                        <a:rPr lang="cs-CZ" sz="1200" b="1" i="0" u="none" strike="noStrike">
                          <a:solidFill>
                            <a:srgbClr val="000000"/>
                          </a:solidFill>
                          <a:effectLst/>
                          <a:latin typeface="Calibri" panose="020F0502020204030204" pitchFamily="34" charset="0"/>
                        </a:rPr>
                        <a:t>CELKEM</a:t>
                      </a:r>
                    </a:p>
                  </a:txBody>
                  <a:tcPr marL="9525" marR="9525" marT="9525" marB="0" anchor="ctr">
                    <a:lnL>
                      <a:noFill/>
                    </a:lnL>
                    <a:lnR>
                      <a:noFill/>
                    </a:lnR>
                    <a:lnT w="12700" cap="flat" cmpd="sng" algn="ctr">
                      <a:noFill/>
                      <a:prstDash val="solid"/>
                      <a:round/>
                      <a:headEnd type="none" w="med" len="med"/>
                      <a:tailEnd type="none" w="med" len="med"/>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ctr"/>
                      <a:r>
                        <a:rPr lang="cs-CZ" sz="1200" b="0" i="0" u="none" strike="noStrike" dirty="0">
                          <a:solidFill>
                            <a:srgbClr val="000000"/>
                          </a:solidFill>
                          <a:effectLst/>
                          <a:latin typeface="Calibri" panose="020F0502020204030204" pitchFamily="34" charset="0"/>
                        </a:rPr>
                        <a:t>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52600275"/>
                  </a:ext>
                </a:extLst>
              </a:tr>
              <a:tr h="478286">
                <a:tc>
                  <a:txBody>
                    <a:bodyPr/>
                    <a:lstStyle/>
                    <a:p>
                      <a:pPr algn="l" fontAlgn="ctr"/>
                      <a:r>
                        <a:rPr lang="cs-CZ" sz="1200" b="1" i="0" u="none" strike="noStrike">
                          <a:solidFill>
                            <a:srgbClr val="000000"/>
                          </a:solidFill>
                          <a:effectLst/>
                          <a:latin typeface="Calibri" panose="020F0502020204030204" pitchFamily="34" charset="0"/>
                        </a:rPr>
                        <a:t>Plzeňský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7,1</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433134046"/>
                  </a:ext>
                </a:extLst>
              </a:tr>
              <a:tr h="478286">
                <a:tc>
                  <a:txBody>
                    <a:bodyPr/>
                    <a:lstStyle/>
                    <a:p>
                      <a:pPr algn="l" fontAlgn="ctr"/>
                      <a:r>
                        <a:rPr lang="cs-CZ" sz="1200" b="1" i="0" u="none" strike="noStrike">
                          <a:solidFill>
                            <a:srgbClr val="000000"/>
                          </a:solidFill>
                          <a:effectLst/>
                          <a:latin typeface="Calibri" panose="020F0502020204030204" pitchFamily="34" charset="0"/>
                        </a:rPr>
                        <a:t>Středočeský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0,1</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377969825"/>
                  </a:ext>
                </a:extLst>
              </a:tr>
              <a:tr h="478286">
                <a:tc>
                  <a:txBody>
                    <a:bodyPr/>
                    <a:lstStyle/>
                    <a:p>
                      <a:pPr algn="l" fontAlgn="ctr"/>
                      <a:r>
                        <a:rPr lang="cs-CZ" sz="1200" b="1" i="0" u="none" strike="noStrike">
                          <a:solidFill>
                            <a:srgbClr val="000000"/>
                          </a:solidFill>
                          <a:effectLst/>
                          <a:latin typeface="Calibri" panose="020F0502020204030204" pitchFamily="34" charset="0"/>
                        </a:rPr>
                        <a:t>Zlínský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231120831"/>
                  </a:ext>
                </a:extLst>
              </a:tr>
              <a:tr h="478286">
                <a:tc>
                  <a:txBody>
                    <a:bodyPr/>
                    <a:lstStyle/>
                    <a:p>
                      <a:pPr algn="l" fontAlgn="ctr"/>
                      <a:r>
                        <a:rPr lang="cs-CZ" sz="1200" b="1" i="0" u="none" strike="noStrike">
                          <a:solidFill>
                            <a:srgbClr val="000000"/>
                          </a:solidFill>
                          <a:effectLst/>
                          <a:latin typeface="Calibri" panose="020F0502020204030204" pitchFamily="34" charset="0"/>
                        </a:rPr>
                        <a:t>Moravskoslezský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0,1</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437513029"/>
                  </a:ext>
                </a:extLst>
              </a:tr>
              <a:tr h="478286">
                <a:tc>
                  <a:txBody>
                    <a:bodyPr/>
                    <a:lstStyle/>
                    <a:p>
                      <a:pPr algn="l" fontAlgn="ctr"/>
                      <a:r>
                        <a:rPr lang="cs-CZ" sz="1200" b="1" i="0" u="none" strike="noStrike">
                          <a:solidFill>
                            <a:srgbClr val="000000"/>
                          </a:solidFill>
                          <a:effectLst/>
                          <a:latin typeface="Calibri" panose="020F0502020204030204" pitchFamily="34" charset="0"/>
                        </a:rPr>
                        <a:t>Olomoucký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dirty="0">
                          <a:solidFill>
                            <a:srgbClr val="000000"/>
                          </a:solidFill>
                          <a:effectLst/>
                          <a:latin typeface="Calibri" panose="020F0502020204030204" pitchFamily="34" charset="0"/>
                        </a:rPr>
                        <a:t>6,6</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100917834"/>
                  </a:ext>
                </a:extLst>
              </a:tr>
            </a:tbl>
          </a:graphicData>
        </a:graphic>
      </p:graphicFrame>
      <p:sp>
        <p:nvSpPr>
          <p:cNvPr id="13" name="Obdélník 12">
            <a:extLst>
              <a:ext uri="{FF2B5EF4-FFF2-40B4-BE49-F238E27FC236}">
                <a16:creationId xmlns:a16="http://schemas.microsoft.com/office/drawing/2014/main" id="{AB80B5A9-7FD3-4B68-8DA9-1592178E6841}"/>
              </a:ext>
            </a:extLst>
          </p:cNvPr>
          <p:cNvSpPr/>
          <p:nvPr/>
        </p:nvSpPr>
        <p:spPr>
          <a:xfrm>
            <a:off x="9210536" y="5815493"/>
            <a:ext cx="2753576" cy="600164"/>
          </a:xfrm>
          <a:prstGeom prst="rect">
            <a:avLst/>
          </a:prstGeom>
        </p:spPr>
        <p:txBody>
          <a:bodyPr wrap="square">
            <a:spAutoFit/>
          </a:bodyPr>
          <a:lstStyle/>
          <a:p>
            <a:r>
              <a:rPr lang="cs-CZ" sz="1100" dirty="0">
                <a:solidFill>
                  <a:srgbClr val="000000"/>
                </a:solidFill>
              </a:rPr>
              <a:t>* údaje MŠMT pouze za MŠ, ZŠ, SŠ a VOŠ ve </a:t>
            </a:r>
            <a:r>
              <a:rPr lang="cs-CZ" sz="1100" dirty="0" err="1">
                <a:solidFill>
                  <a:srgbClr val="000000"/>
                </a:solidFill>
              </a:rPr>
              <a:t>šk</a:t>
            </a:r>
            <a:r>
              <a:rPr lang="cs-CZ" sz="1100" dirty="0">
                <a:solidFill>
                  <a:srgbClr val="000000"/>
                </a:solidFill>
              </a:rPr>
              <a:t>. roce 2019/2020, nezahrnují ostatní pracovníky ve školství</a:t>
            </a:r>
            <a:endParaRPr lang="cs-CZ" sz="1100" dirty="0"/>
          </a:p>
        </p:txBody>
      </p:sp>
      <p:sp>
        <p:nvSpPr>
          <p:cNvPr id="8" name="Obdélník 7">
            <a:extLst>
              <a:ext uri="{FF2B5EF4-FFF2-40B4-BE49-F238E27FC236}">
                <a16:creationId xmlns:a16="http://schemas.microsoft.com/office/drawing/2014/main" id="{8B7628EE-447F-4F3A-9E90-EEF7057D3A3C}"/>
              </a:ext>
            </a:extLst>
          </p:cNvPr>
          <p:cNvSpPr/>
          <p:nvPr/>
        </p:nvSpPr>
        <p:spPr>
          <a:xfrm>
            <a:off x="8680385" y="5589759"/>
            <a:ext cx="303288" cy="276999"/>
          </a:xfrm>
          <a:prstGeom prst="rect">
            <a:avLst/>
          </a:prstGeom>
        </p:spPr>
        <p:txBody>
          <a:bodyPr wrap="none">
            <a:spAutoFit/>
          </a:bodyPr>
          <a:lstStyle/>
          <a:p>
            <a:r>
              <a:rPr lang="cs-CZ" sz="1200" dirty="0">
                <a:solidFill>
                  <a:srgbClr val="000000"/>
                </a:solidFill>
              </a:rPr>
              <a:t>**</a:t>
            </a:r>
            <a:endParaRPr lang="cs-CZ" dirty="0"/>
          </a:p>
        </p:txBody>
      </p:sp>
      <p:sp>
        <p:nvSpPr>
          <p:cNvPr id="9" name="Obdélník 8">
            <a:extLst>
              <a:ext uri="{FF2B5EF4-FFF2-40B4-BE49-F238E27FC236}">
                <a16:creationId xmlns:a16="http://schemas.microsoft.com/office/drawing/2014/main" id="{22778249-4FEB-4251-8C19-9728F153D1D5}"/>
              </a:ext>
            </a:extLst>
          </p:cNvPr>
          <p:cNvSpPr/>
          <p:nvPr/>
        </p:nvSpPr>
        <p:spPr>
          <a:xfrm>
            <a:off x="9234382" y="6415657"/>
            <a:ext cx="1890862" cy="276999"/>
          </a:xfrm>
          <a:prstGeom prst="rect">
            <a:avLst/>
          </a:prstGeom>
        </p:spPr>
        <p:txBody>
          <a:bodyPr wrap="square">
            <a:spAutoFit/>
          </a:bodyPr>
          <a:lstStyle/>
          <a:p>
            <a:r>
              <a:rPr lang="cs-CZ" sz="1200" dirty="0">
                <a:solidFill>
                  <a:srgbClr val="000000"/>
                </a:solidFill>
              </a:rPr>
              <a:t>** předběžné údaje</a:t>
            </a:r>
            <a:endParaRPr lang="cs-CZ" dirty="0"/>
          </a:p>
        </p:txBody>
      </p:sp>
      <p:sp>
        <p:nvSpPr>
          <p:cNvPr id="15" name="Obdélník 14">
            <a:extLst>
              <a:ext uri="{FF2B5EF4-FFF2-40B4-BE49-F238E27FC236}">
                <a16:creationId xmlns:a16="http://schemas.microsoft.com/office/drawing/2014/main" id="{050F8167-9805-4C1C-AB5A-375550A7F03E}"/>
              </a:ext>
            </a:extLst>
          </p:cNvPr>
          <p:cNvSpPr/>
          <p:nvPr/>
        </p:nvSpPr>
        <p:spPr>
          <a:xfrm>
            <a:off x="5909455" y="1389844"/>
            <a:ext cx="2702636" cy="153888"/>
          </a:xfrm>
          <a:prstGeom prst="rect">
            <a:avLst/>
          </a:prstGeom>
          <a:solidFill>
            <a:schemeClr val="bg1"/>
          </a:solidFill>
        </p:spPr>
        <p:txBody>
          <a:bodyPr wrap="square" lIns="0" tIns="0" rIns="0" bIns="0">
            <a:spAutoFit/>
          </a:bodyPr>
          <a:lstStyle/>
          <a:p>
            <a:r>
              <a:rPr lang="cs-CZ" sz="1000" b="1" dirty="0">
                <a:solidFill>
                  <a:srgbClr val="C00000"/>
                </a:solidFill>
                <a:latin typeface="Arial" panose="020B0604020202020204"/>
              </a:rPr>
              <a:t>od 1. 3. vakcinace pracovníků ve školství</a:t>
            </a:r>
          </a:p>
        </p:txBody>
      </p:sp>
      <p:sp>
        <p:nvSpPr>
          <p:cNvPr id="16" name="Šipka doprava 3">
            <a:extLst>
              <a:ext uri="{FF2B5EF4-FFF2-40B4-BE49-F238E27FC236}">
                <a16:creationId xmlns:a16="http://schemas.microsoft.com/office/drawing/2014/main" id="{6331A4DF-9252-4FB4-911F-3B3E8B824B13}"/>
              </a:ext>
            </a:extLst>
          </p:cNvPr>
          <p:cNvSpPr/>
          <p:nvPr/>
        </p:nvSpPr>
        <p:spPr>
          <a:xfrm rot="5400000">
            <a:off x="5654568" y="1435139"/>
            <a:ext cx="223165" cy="1613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508002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249382" y="0"/>
            <a:ext cx="7749309" cy="576000"/>
          </a:xfrm>
        </p:spPr>
        <p:txBody>
          <a:bodyPr/>
          <a:lstStyle/>
          <a:p>
            <a:r>
              <a:rPr lang="cs-CZ" dirty="0"/>
              <a:t>COVID-19 pozitivní pedagogové a další pracovníci ve školství</a:t>
            </a:r>
          </a:p>
        </p:txBody>
      </p:sp>
      <p:sp>
        <p:nvSpPr>
          <p:cNvPr id="27" name="TextBox 26">
            <a:extLst>
              <a:ext uri="{FF2B5EF4-FFF2-40B4-BE49-F238E27FC236}">
                <a16:creationId xmlns:a16="http://schemas.microsoft.com/office/drawing/2014/main" id="{835D0792-DA3D-4697-90DD-E7E191A14A9B}"/>
              </a:ext>
            </a:extLst>
          </p:cNvPr>
          <p:cNvSpPr txBox="1"/>
          <p:nvPr/>
        </p:nvSpPr>
        <p:spPr>
          <a:xfrm>
            <a:off x="662864" y="627276"/>
            <a:ext cx="5934489" cy="338554"/>
          </a:xfrm>
          <a:prstGeom prst="rect">
            <a:avLst/>
          </a:prstGeom>
          <a:noFill/>
        </p:spPr>
        <p:txBody>
          <a:bodyPr wrap="square" rtlCol="0">
            <a:spAutoFit/>
          </a:bodyPr>
          <a:lstStyle/>
          <a:p>
            <a:pPr algn="ctr"/>
            <a:r>
              <a:rPr lang="cs-CZ" sz="1600" b="1" dirty="0">
                <a:solidFill>
                  <a:srgbClr val="000000"/>
                </a:solidFill>
                <a:latin typeface="Calibri" panose="020F0502020204030204" pitchFamily="34" charset="0"/>
              </a:rPr>
              <a:t>Týdenní počet nově nakažených na 1000 pedagogů a vychovatelů*</a:t>
            </a:r>
            <a:endParaRPr lang="cs-CZ" sz="1600" b="1" dirty="0"/>
          </a:p>
        </p:txBody>
      </p:sp>
      <p:sp>
        <p:nvSpPr>
          <p:cNvPr id="12" name="Obdélník 11">
            <a:extLst>
              <a:ext uri="{FF2B5EF4-FFF2-40B4-BE49-F238E27FC236}">
                <a16:creationId xmlns:a16="http://schemas.microsoft.com/office/drawing/2014/main" id="{5D429E09-D2E2-4056-9400-5CC9962BE9AE}"/>
              </a:ext>
            </a:extLst>
          </p:cNvPr>
          <p:cNvSpPr/>
          <p:nvPr/>
        </p:nvSpPr>
        <p:spPr>
          <a:xfrm>
            <a:off x="4010285" y="6574393"/>
            <a:ext cx="4297971" cy="261610"/>
          </a:xfrm>
          <a:prstGeom prst="rect">
            <a:avLst/>
          </a:prstGeom>
        </p:spPr>
        <p:txBody>
          <a:bodyPr wrap="none">
            <a:spAutoFit/>
          </a:bodyPr>
          <a:lstStyle/>
          <a:p>
            <a:pPr algn="ctr"/>
            <a:r>
              <a:rPr lang="cs-CZ" sz="1100" dirty="0"/>
              <a:t>Zdroj: Informační systém infekční nemoci (ISIN) – modul očkování</a:t>
            </a:r>
          </a:p>
        </p:txBody>
      </p:sp>
      <p:graphicFrame>
        <p:nvGraphicFramePr>
          <p:cNvPr id="10" name="Graf 9">
            <a:extLst>
              <a:ext uri="{FF2B5EF4-FFF2-40B4-BE49-F238E27FC236}">
                <a16:creationId xmlns:a16="http://schemas.microsoft.com/office/drawing/2014/main" id="{B7BC5B53-238C-496E-96AF-EF8ECE7AC994}"/>
              </a:ext>
            </a:extLst>
          </p:cNvPr>
          <p:cNvGraphicFramePr/>
          <p:nvPr>
            <p:extLst>
              <p:ext uri="{D42A27DB-BD31-4B8C-83A1-F6EECF244321}">
                <p14:modId xmlns:p14="http://schemas.microsoft.com/office/powerpoint/2010/main" val="1294750270"/>
              </p:ext>
            </p:extLst>
          </p:nvPr>
        </p:nvGraphicFramePr>
        <p:xfrm>
          <a:off x="227888" y="877716"/>
          <a:ext cx="11807266" cy="582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ulka 5">
            <a:extLst>
              <a:ext uri="{FF2B5EF4-FFF2-40B4-BE49-F238E27FC236}">
                <a16:creationId xmlns:a16="http://schemas.microsoft.com/office/drawing/2014/main" id="{36B686DA-BBB7-491B-AC9F-2606C95FD116}"/>
              </a:ext>
            </a:extLst>
          </p:cNvPr>
          <p:cNvGraphicFramePr>
            <a:graphicFrameLocks noGrp="1"/>
          </p:cNvGraphicFramePr>
          <p:nvPr>
            <p:extLst>
              <p:ext uri="{D42A27DB-BD31-4B8C-83A1-F6EECF244321}">
                <p14:modId xmlns:p14="http://schemas.microsoft.com/office/powerpoint/2010/main" val="2321126059"/>
              </p:ext>
            </p:extLst>
          </p:nvPr>
        </p:nvGraphicFramePr>
        <p:xfrm>
          <a:off x="9421093" y="1173021"/>
          <a:ext cx="2678540" cy="3427881"/>
        </p:xfrm>
        <a:graphic>
          <a:graphicData uri="http://schemas.openxmlformats.org/drawingml/2006/table">
            <a:tbl>
              <a:tblPr/>
              <a:tblGrid>
                <a:gridCol w="1172032">
                  <a:extLst>
                    <a:ext uri="{9D8B030D-6E8A-4147-A177-3AD203B41FA5}">
                      <a16:colId xmlns:a16="http://schemas.microsoft.com/office/drawing/2014/main" val="1813450974"/>
                    </a:ext>
                  </a:extLst>
                </a:gridCol>
                <a:gridCol w="753254">
                  <a:extLst>
                    <a:ext uri="{9D8B030D-6E8A-4147-A177-3AD203B41FA5}">
                      <a16:colId xmlns:a16="http://schemas.microsoft.com/office/drawing/2014/main" val="3874980661"/>
                    </a:ext>
                  </a:extLst>
                </a:gridCol>
                <a:gridCol w="753254">
                  <a:extLst>
                    <a:ext uri="{9D8B030D-6E8A-4147-A177-3AD203B41FA5}">
                      <a16:colId xmlns:a16="http://schemas.microsoft.com/office/drawing/2014/main" val="4279833735"/>
                    </a:ext>
                  </a:extLst>
                </a:gridCol>
              </a:tblGrid>
              <a:tr h="478286">
                <a:tc>
                  <a:txBody>
                    <a:bodyPr/>
                    <a:lstStyle/>
                    <a:p>
                      <a:pPr algn="l" fontAlgn="b"/>
                      <a:endParaRPr lang="cs-CZ"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noFill/>
                      <a:prstDash val="solid"/>
                      <a:round/>
                      <a:headEnd type="none" w="med" len="med"/>
                      <a:tailEnd type="none" w="med" len="med"/>
                    </a:lnB>
                    <a:solidFill>
                      <a:schemeClr val="bg1"/>
                    </a:solidFill>
                  </a:tcPr>
                </a:tc>
                <a:tc>
                  <a:txBody>
                    <a:bodyPr/>
                    <a:lstStyle/>
                    <a:p>
                      <a:pPr algn="ctr" fontAlgn="ctr"/>
                      <a:r>
                        <a:rPr lang="cs-CZ" sz="1200" b="1" i="0" u="none" strike="noStrike" dirty="0">
                          <a:solidFill>
                            <a:srgbClr val="000000"/>
                          </a:solidFill>
                          <a:effectLst/>
                          <a:latin typeface="Calibri" panose="020F0502020204030204" pitchFamily="34" charset="0"/>
                        </a:rPr>
                        <a:t>28.6.–3.7.</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cs-CZ" sz="1200" b="1" i="0" u="none" strike="noStrike" dirty="0">
                          <a:solidFill>
                            <a:srgbClr val="000000"/>
                          </a:solidFill>
                          <a:effectLst/>
                          <a:latin typeface="Calibri" panose="020F0502020204030204" pitchFamily="34" charset="0"/>
                        </a:rPr>
                        <a:t>Týdenní průměr od 31.8.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637211"/>
                  </a:ext>
                </a:extLst>
              </a:tr>
              <a:tr h="478286">
                <a:tc>
                  <a:txBody>
                    <a:bodyPr/>
                    <a:lstStyle/>
                    <a:p>
                      <a:pPr algn="l" fontAlgn="ctr"/>
                      <a:r>
                        <a:rPr lang="cs-CZ" sz="1200" b="1" i="0" u="none" strike="noStrike">
                          <a:solidFill>
                            <a:srgbClr val="000000"/>
                          </a:solidFill>
                          <a:effectLst/>
                          <a:latin typeface="Calibri" panose="020F0502020204030204" pitchFamily="34" charset="0"/>
                        </a:rPr>
                        <a:t>CELKEM</a:t>
                      </a:r>
                    </a:p>
                  </a:txBody>
                  <a:tcPr marL="9525" marR="9525" marT="9525" marB="0" anchor="ctr">
                    <a:lnL>
                      <a:noFill/>
                    </a:lnL>
                    <a:lnR>
                      <a:noFill/>
                    </a:lnR>
                    <a:lnT w="12700" cap="flat" cmpd="sng" algn="ctr">
                      <a:noFill/>
                      <a:prstDash val="solid"/>
                      <a:round/>
                      <a:headEnd type="none" w="med" len="med"/>
                      <a:tailEnd type="none" w="med" len="med"/>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ctr"/>
                      <a:r>
                        <a:rPr lang="cs-CZ" sz="1200" b="0" i="0" u="none" strike="noStrike" dirty="0">
                          <a:solidFill>
                            <a:srgbClr val="000000"/>
                          </a:solidFill>
                          <a:effectLst/>
                          <a:latin typeface="Calibri" panose="020F0502020204030204" pitchFamily="34" charset="0"/>
                        </a:rPr>
                        <a:t>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52600275"/>
                  </a:ext>
                </a:extLst>
              </a:tr>
              <a:tr h="478286">
                <a:tc>
                  <a:txBody>
                    <a:bodyPr/>
                    <a:lstStyle/>
                    <a:p>
                      <a:pPr algn="l" fontAlgn="ctr"/>
                      <a:r>
                        <a:rPr lang="cs-CZ" sz="1200" b="1" i="0" u="none" strike="noStrike">
                          <a:solidFill>
                            <a:srgbClr val="000000"/>
                          </a:solidFill>
                          <a:effectLst/>
                          <a:latin typeface="Calibri" panose="020F0502020204030204" pitchFamily="34" charset="0"/>
                        </a:rPr>
                        <a:t>Jihočeský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6,4</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433134046"/>
                  </a:ext>
                </a:extLst>
              </a:tr>
              <a:tr h="478286">
                <a:tc>
                  <a:txBody>
                    <a:bodyPr/>
                    <a:lstStyle/>
                    <a:p>
                      <a:pPr algn="l" fontAlgn="ctr"/>
                      <a:r>
                        <a:rPr lang="cs-CZ" sz="1200" b="1" i="0" u="none" strike="noStrike">
                          <a:solidFill>
                            <a:srgbClr val="000000"/>
                          </a:solidFill>
                          <a:effectLst/>
                          <a:latin typeface="Calibri" panose="020F0502020204030204" pitchFamily="34" charset="0"/>
                        </a:rPr>
                        <a:t>Kraj Vysočina</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0,0</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6,1</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377969825"/>
                  </a:ext>
                </a:extLst>
              </a:tr>
              <a:tr h="478286">
                <a:tc>
                  <a:txBody>
                    <a:bodyPr/>
                    <a:lstStyle/>
                    <a:p>
                      <a:pPr algn="l" fontAlgn="ctr"/>
                      <a:r>
                        <a:rPr lang="cs-CZ" sz="1200" b="1" i="0" u="none" strike="noStrike">
                          <a:solidFill>
                            <a:srgbClr val="000000"/>
                          </a:solidFill>
                          <a:effectLst/>
                          <a:latin typeface="Calibri" panose="020F0502020204030204" pitchFamily="34" charset="0"/>
                        </a:rPr>
                        <a:t>Jihomoravský kraj</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0,1</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5,3</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231120831"/>
                  </a:ext>
                </a:extLst>
              </a:tr>
              <a:tr h="478286">
                <a:tc>
                  <a:txBody>
                    <a:bodyPr/>
                    <a:lstStyle/>
                    <a:p>
                      <a:pPr algn="l" fontAlgn="ctr"/>
                      <a:r>
                        <a:rPr lang="cs-CZ" sz="1200" b="1" i="0" u="none" strike="noStrike">
                          <a:solidFill>
                            <a:srgbClr val="000000"/>
                          </a:solidFill>
                          <a:effectLst/>
                          <a:latin typeface="Calibri" panose="020F0502020204030204" pitchFamily="34" charset="0"/>
                        </a:rPr>
                        <a:t>Hlavní město Praha</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0,1</a:t>
                      </a:r>
                    </a:p>
                  </a:txBody>
                  <a:tcPr marL="9525" marR="9525" marT="9525" marB="0" anchor="ctr">
                    <a:lnL>
                      <a:noFill/>
                    </a:lnL>
                    <a:lnR>
                      <a:noFill/>
                    </a:lnR>
                    <a:lnT>
                      <a:noFill/>
                    </a:lnT>
                    <a:lnB>
                      <a:noFill/>
                    </a:lnB>
                    <a:solidFill>
                      <a:schemeClr val="bg1"/>
                    </a:solidFill>
                  </a:tcPr>
                </a:tc>
                <a:tc>
                  <a:txBody>
                    <a:bodyPr/>
                    <a:lstStyle/>
                    <a:p>
                      <a:pPr algn="ctr" fontAlgn="ctr"/>
                      <a:r>
                        <a:rPr lang="cs-CZ" sz="12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437513029"/>
                  </a:ext>
                </a:extLst>
              </a:tr>
              <a:tr h="478286">
                <a:tc>
                  <a:txBody>
                    <a:bodyPr/>
                    <a:lstStyle/>
                    <a:p>
                      <a:pPr algn="l"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solidFill>
                  </a:tcPr>
                </a:tc>
                <a:tc>
                  <a:txBody>
                    <a:bodyPr/>
                    <a:lstStyle/>
                    <a:p>
                      <a:pPr algn="l" fontAlgn="b"/>
                      <a:endParaRPr lang="cs-CZ"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solidFill>
                  </a:tcPr>
                </a:tc>
                <a:tc>
                  <a:txBody>
                    <a:bodyPr/>
                    <a:lstStyle/>
                    <a:p>
                      <a:pPr algn="l" fontAlgn="b"/>
                      <a:endParaRPr lang="cs-CZ"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100917834"/>
                  </a:ext>
                </a:extLst>
              </a:tr>
            </a:tbl>
          </a:graphicData>
        </a:graphic>
      </p:graphicFrame>
      <p:sp>
        <p:nvSpPr>
          <p:cNvPr id="13" name="Obdélník 12">
            <a:extLst>
              <a:ext uri="{FF2B5EF4-FFF2-40B4-BE49-F238E27FC236}">
                <a16:creationId xmlns:a16="http://schemas.microsoft.com/office/drawing/2014/main" id="{AB80B5A9-7FD3-4B68-8DA9-1592178E6841}"/>
              </a:ext>
            </a:extLst>
          </p:cNvPr>
          <p:cNvSpPr/>
          <p:nvPr/>
        </p:nvSpPr>
        <p:spPr>
          <a:xfrm>
            <a:off x="9210536" y="5815493"/>
            <a:ext cx="2753576" cy="600164"/>
          </a:xfrm>
          <a:prstGeom prst="rect">
            <a:avLst/>
          </a:prstGeom>
        </p:spPr>
        <p:txBody>
          <a:bodyPr wrap="square">
            <a:spAutoFit/>
          </a:bodyPr>
          <a:lstStyle/>
          <a:p>
            <a:r>
              <a:rPr lang="cs-CZ" sz="1100" dirty="0">
                <a:solidFill>
                  <a:srgbClr val="000000"/>
                </a:solidFill>
              </a:rPr>
              <a:t>* údaje MŠMT pouze za MŠ, ZŠ, SŠ a VOŠ ve </a:t>
            </a:r>
            <a:r>
              <a:rPr lang="cs-CZ" sz="1100" dirty="0" err="1">
                <a:solidFill>
                  <a:srgbClr val="000000"/>
                </a:solidFill>
              </a:rPr>
              <a:t>šk</a:t>
            </a:r>
            <a:r>
              <a:rPr lang="cs-CZ" sz="1100" dirty="0">
                <a:solidFill>
                  <a:srgbClr val="000000"/>
                </a:solidFill>
              </a:rPr>
              <a:t>. roce 2019/2020, nezahrnují ostatní pracovníky ve školství</a:t>
            </a:r>
            <a:endParaRPr lang="cs-CZ" sz="1100" dirty="0"/>
          </a:p>
        </p:txBody>
      </p:sp>
      <p:sp>
        <p:nvSpPr>
          <p:cNvPr id="8" name="Obdélník 7">
            <a:extLst>
              <a:ext uri="{FF2B5EF4-FFF2-40B4-BE49-F238E27FC236}">
                <a16:creationId xmlns:a16="http://schemas.microsoft.com/office/drawing/2014/main" id="{8B7628EE-447F-4F3A-9E90-EEF7057D3A3C}"/>
              </a:ext>
            </a:extLst>
          </p:cNvPr>
          <p:cNvSpPr/>
          <p:nvPr/>
        </p:nvSpPr>
        <p:spPr>
          <a:xfrm>
            <a:off x="8680385" y="5589759"/>
            <a:ext cx="303288" cy="276999"/>
          </a:xfrm>
          <a:prstGeom prst="rect">
            <a:avLst/>
          </a:prstGeom>
        </p:spPr>
        <p:txBody>
          <a:bodyPr wrap="none">
            <a:spAutoFit/>
          </a:bodyPr>
          <a:lstStyle/>
          <a:p>
            <a:r>
              <a:rPr lang="cs-CZ" sz="1200" dirty="0">
                <a:solidFill>
                  <a:srgbClr val="000000"/>
                </a:solidFill>
              </a:rPr>
              <a:t>**</a:t>
            </a:r>
            <a:endParaRPr lang="cs-CZ" dirty="0"/>
          </a:p>
        </p:txBody>
      </p:sp>
      <p:sp>
        <p:nvSpPr>
          <p:cNvPr id="9" name="Obdélník 8">
            <a:extLst>
              <a:ext uri="{FF2B5EF4-FFF2-40B4-BE49-F238E27FC236}">
                <a16:creationId xmlns:a16="http://schemas.microsoft.com/office/drawing/2014/main" id="{22778249-4FEB-4251-8C19-9728F153D1D5}"/>
              </a:ext>
            </a:extLst>
          </p:cNvPr>
          <p:cNvSpPr/>
          <p:nvPr/>
        </p:nvSpPr>
        <p:spPr>
          <a:xfrm>
            <a:off x="9234382" y="6415657"/>
            <a:ext cx="1890862" cy="276999"/>
          </a:xfrm>
          <a:prstGeom prst="rect">
            <a:avLst/>
          </a:prstGeom>
        </p:spPr>
        <p:txBody>
          <a:bodyPr wrap="square">
            <a:spAutoFit/>
          </a:bodyPr>
          <a:lstStyle/>
          <a:p>
            <a:r>
              <a:rPr lang="cs-CZ" sz="1200" dirty="0">
                <a:solidFill>
                  <a:srgbClr val="000000"/>
                </a:solidFill>
              </a:rPr>
              <a:t>** předběžné údaje</a:t>
            </a:r>
            <a:endParaRPr lang="cs-CZ" dirty="0"/>
          </a:p>
        </p:txBody>
      </p:sp>
      <p:sp>
        <p:nvSpPr>
          <p:cNvPr id="15" name="Obdélník 14">
            <a:extLst>
              <a:ext uri="{FF2B5EF4-FFF2-40B4-BE49-F238E27FC236}">
                <a16:creationId xmlns:a16="http://schemas.microsoft.com/office/drawing/2014/main" id="{050F8167-9805-4C1C-AB5A-375550A7F03E}"/>
              </a:ext>
            </a:extLst>
          </p:cNvPr>
          <p:cNvSpPr/>
          <p:nvPr/>
        </p:nvSpPr>
        <p:spPr>
          <a:xfrm>
            <a:off x="5909455" y="1389844"/>
            <a:ext cx="2702636" cy="153888"/>
          </a:xfrm>
          <a:prstGeom prst="rect">
            <a:avLst/>
          </a:prstGeom>
          <a:solidFill>
            <a:schemeClr val="bg1"/>
          </a:solidFill>
        </p:spPr>
        <p:txBody>
          <a:bodyPr wrap="square" lIns="0" tIns="0" rIns="0" bIns="0">
            <a:spAutoFit/>
          </a:bodyPr>
          <a:lstStyle/>
          <a:p>
            <a:r>
              <a:rPr lang="cs-CZ" sz="1000" b="1" dirty="0">
                <a:solidFill>
                  <a:srgbClr val="C00000"/>
                </a:solidFill>
                <a:latin typeface="Arial" panose="020B0604020202020204"/>
              </a:rPr>
              <a:t>od 1. 3. vakcinace pracovníků ve školství</a:t>
            </a:r>
          </a:p>
        </p:txBody>
      </p:sp>
      <p:sp>
        <p:nvSpPr>
          <p:cNvPr id="16" name="Šipka doprava 3">
            <a:extLst>
              <a:ext uri="{FF2B5EF4-FFF2-40B4-BE49-F238E27FC236}">
                <a16:creationId xmlns:a16="http://schemas.microsoft.com/office/drawing/2014/main" id="{6331A4DF-9252-4FB4-911F-3B3E8B824B13}"/>
              </a:ext>
            </a:extLst>
          </p:cNvPr>
          <p:cNvSpPr/>
          <p:nvPr/>
        </p:nvSpPr>
        <p:spPr>
          <a:xfrm rot="5400000">
            <a:off x="5654568" y="1435139"/>
            <a:ext cx="223165" cy="1613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Obdélník 13">
            <a:extLst>
              <a:ext uri="{FF2B5EF4-FFF2-40B4-BE49-F238E27FC236}">
                <a16:creationId xmlns:a16="http://schemas.microsoft.com/office/drawing/2014/main" id="{E7271AE3-DADB-4632-BC64-7E0792D515ED}"/>
              </a:ext>
            </a:extLst>
          </p:cNvPr>
          <p:cNvSpPr/>
          <p:nvPr/>
        </p:nvSpPr>
        <p:spPr>
          <a:xfrm>
            <a:off x="9120483" y="4234026"/>
            <a:ext cx="390664"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644358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F64B2E-D979-44B1-BC83-0C6A1B24A364}"/>
              </a:ext>
            </a:extLst>
          </p:cNvPr>
          <p:cNvSpPr>
            <a:spLocks noGrp="1"/>
          </p:cNvSpPr>
          <p:nvPr>
            <p:ph type="title"/>
          </p:nvPr>
        </p:nvSpPr>
        <p:spPr>
          <a:xfrm>
            <a:off x="381740" y="2"/>
            <a:ext cx="7700376" cy="576000"/>
          </a:xfrm>
        </p:spPr>
        <p:txBody>
          <a:bodyPr/>
          <a:lstStyle/>
          <a:p>
            <a:r>
              <a:rPr lang="cs-CZ" dirty="0"/>
              <a:t>COVID-19 u vybraných významných zaměstnání</a:t>
            </a:r>
          </a:p>
        </p:txBody>
      </p:sp>
      <p:sp>
        <p:nvSpPr>
          <p:cNvPr id="3" name="Obdélník 2">
            <a:extLst>
              <a:ext uri="{FF2B5EF4-FFF2-40B4-BE49-F238E27FC236}">
                <a16:creationId xmlns:a16="http://schemas.microsoft.com/office/drawing/2014/main" id="{9D172A0E-CB22-4927-B6E9-7E60B8CD28F7}"/>
              </a:ext>
            </a:extLst>
          </p:cNvPr>
          <p:cNvSpPr/>
          <p:nvPr/>
        </p:nvSpPr>
        <p:spPr>
          <a:xfrm>
            <a:off x="292061" y="707204"/>
            <a:ext cx="8212505" cy="369332"/>
          </a:xfrm>
          <a:prstGeom prst="rect">
            <a:avLst/>
          </a:prstGeom>
        </p:spPr>
        <p:txBody>
          <a:bodyPr wrap="none">
            <a:spAutoFit/>
          </a:bodyPr>
          <a:lstStyle/>
          <a:p>
            <a:pPr>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Počet aktuálně pozitivních osob na 100 000 obyvatel v krajích</a:t>
            </a:r>
            <a:r>
              <a:rPr lang="cs-CZ" b="1" dirty="0">
                <a:solidFill>
                  <a:srgbClr val="000000"/>
                </a:solidFill>
              </a:rPr>
              <a:t> </a:t>
            </a:r>
            <a:r>
              <a:rPr lang="cs-CZ" b="1" dirty="0">
                <a:solidFill>
                  <a:srgbClr val="C00000"/>
                </a:solidFill>
              </a:rPr>
              <a:t>k 28.2.2021</a:t>
            </a:r>
          </a:p>
        </p:txBody>
      </p:sp>
      <p:sp>
        <p:nvSpPr>
          <p:cNvPr id="4" name="TextovéPole 3">
            <a:extLst>
              <a:ext uri="{FF2B5EF4-FFF2-40B4-BE49-F238E27FC236}">
                <a16:creationId xmlns:a16="http://schemas.microsoft.com/office/drawing/2014/main" id="{99E6789E-2162-4F8F-B0E5-7C144DFFFF71}"/>
              </a:ext>
            </a:extLst>
          </p:cNvPr>
          <p:cNvSpPr txBox="1"/>
          <p:nvPr/>
        </p:nvSpPr>
        <p:spPr>
          <a:xfrm>
            <a:off x="4861734" y="6271177"/>
            <a:ext cx="533954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Barevná škála vizualizuje rozsah hodnot v rámci povolání na řádku</a:t>
            </a:r>
          </a:p>
        </p:txBody>
      </p:sp>
      <p:grpSp>
        <p:nvGrpSpPr>
          <p:cNvPr id="5" name="Skupina 4">
            <a:extLst>
              <a:ext uri="{FF2B5EF4-FFF2-40B4-BE49-F238E27FC236}">
                <a16:creationId xmlns:a16="http://schemas.microsoft.com/office/drawing/2014/main" id="{F9E7BDA6-D952-4538-88C2-2B1E3DCD2A4D}"/>
              </a:ext>
            </a:extLst>
          </p:cNvPr>
          <p:cNvGrpSpPr/>
          <p:nvPr/>
        </p:nvGrpSpPr>
        <p:grpSpPr>
          <a:xfrm>
            <a:off x="2714625" y="6324411"/>
            <a:ext cx="2143122" cy="173463"/>
            <a:chOff x="733425" y="6443990"/>
            <a:chExt cx="2143122" cy="173463"/>
          </a:xfrm>
        </p:grpSpPr>
        <p:sp>
          <p:nvSpPr>
            <p:cNvPr id="6" name="TextovéPole 5">
              <a:extLst>
                <a:ext uri="{FF2B5EF4-FFF2-40B4-BE49-F238E27FC236}">
                  <a16:creationId xmlns:a16="http://schemas.microsoft.com/office/drawing/2014/main" id="{24720771-DC26-497D-B489-459CB23FE5E9}"/>
                </a:ext>
              </a:extLst>
            </p:cNvPr>
            <p:cNvSpPr txBox="1"/>
            <p:nvPr/>
          </p:nvSpPr>
          <p:spPr>
            <a:xfrm>
              <a:off x="733425" y="6443990"/>
              <a:ext cx="214312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0" i="0" u="none" strike="noStrike" kern="1200" cap="none" spc="0" normalizeH="0" baseline="0" noProof="0" dirty="0">
                  <a:ln>
                    <a:noFill/>
                  </a:ln>
                  <a:solidFill>
                    <a:srgbClr val="000000"/>
                  </a:solidFill>
                  <a:effectLst/>
                  <a:uLnTx/>
                  <a:uFillTx/>
                  <a:latin typeface="Arial" panose="020B0604020202020204"/>
                  <a:ea typeface="+mn-ea"/>
                  <a:cs typeface="+mn-cs"/>
                </a:rPr>
                <a:t>min %                                    max %</a:t>
              </a:r>
            </a:p>
          </p:txBody>
        </p:sp>
        <p:pic>
          <p:nvPicPr>
            <p:cNvPr id="7" name="Obrázek 6">
              <a:extLst>
                <a:ext uri="{FF2B5EF4-FFF2-40B4-BE49-F238E27FC236}">
                  <a16:creationId xmlns:a16="http://schemas.microsoft.com/office/drawing/2014/main" id="{BD0A9BEB-7D57-4389-BCD0-102F22ACAF9D}"/>
                </a:ext>
              </a:extLst>
            </p:cNvPr>
            <p:cNvPicPr>
              <a:picLocks noChangeAspect="1"/>
            </p:cNvPicPr>
            <p:nvPr/>
          </p:nvPicPr>
          <p:blipFill>
            <a:blip r:embed="rId2"/>
            <a:stretch>
              <a:fillRect/>
            </a:stretch>
          </p:blipFill>
          <p:spPr>
            <a:xfrm>
              <a:off x="1176253" y="6445979"/>
              <a:ext cx="1209844" cy="171474"/>
            </a:xfrm>
            <a:prstGeom prst="rect">
              <a:avLst/>
            </a:prstGeom>
          </p:spPr>
        </p:pic>
      </p:grpSp>
      <p:cxnSp>
        <p:nvCxnSpPr>
          <p:cNvPr id="8" name="Přímá spojnice se šipkou 7">
            <a:extLst>
              <a:ext uri="{FF2B5EF4-FFF2-40B4-BE49-F238E27FC236}">
                <a16:creationId xmlns:a16="http://schemas.microsoft.com/office/drawing/2014/main" id="{8D5DB21C-0EB3-4024-B563-CD9D4B637C0F}"/>
              </a:ext>
            </a:extLst>
          </p:cNvPr>
          <p:cNvCxnSpPr>
            <a:cxnSpLocks/>
          </p:cNvCxnSpPr>
          <p:nvPr/>
        </p:nvCxnSpPr>
        <p:spPr>
          <a:xfrm>
            <a:off x="11401425" y="1581150"/>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ovéPole 8">
            <a:extLst>
              <a:ext uri="{FF2B5EF4-FFF2-40B4-BE49-F238E27FC236}">
                <a16:creationId xmlns:a16="http://schemas.microsoft.com/office/drawing/2014/main" id="{C76F8E7E-4BD5-45E2-9443-24F0CEA223AC}"/>
              </a:ext>
            </a:extLst>
          </p:cNvPr>
          <p:cNvSpPr txBox="1"/>
          <p:nvPr/>
        </p:nvSpPr>
        <p:spPr>
          <a:xfrm rot="5400000">
            <a:off x="10403330" y="2514940"/>
            <a:ext cx="22940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ČR</a:t>
            </a:r>
          </a:p>
        </p:txBody>
      </p:sp>
      <p:cxnSp>
        <p:nvCxnSpPr>
          <p:cNvPr id="10" name="Přímá spojnice se šipkou 9">
            <a:extLst>
              <a:ext uri="{FF2B5EF4-FFF2-40B4-BE49-F238E27FC236}">
                <a16:creationId xmlns:a16="http://schemas.microsoft.com/office/drawing/2014/main" id="{710C34D0-9600-472F-8A99-7CE8B4B8C7C0}"/>
              </a:ext>
            </a:extLst>
          </p:cNvPr>
          <p:cNvCxnSpPr>
            <a:cxnSpLocks/>
          </p:cNvCxnSpPr>
          <p:nvPr/>
        </p:nvCxnSpPr>
        <p:spPr>
          <a:xfrm>
            <a:off x="1869951" y="5886450"/>
            <a:ext cx="493089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ovéPole 10">
            <a:extLst>
              <a:ext uri="{FF2B5EF4-FFF2-40B4-BE49-F238E27FC236}">
                <a16:creationId xmlns:a16="http://schemas.microsoft.com/office/drawing/2014/main" id="{46700B18-C46D-41BE-90E3-72E36E57FAAA}"/>
              </a:ext>
            </a:extLst>
          </p:cNvPr>
          <p:cNvSpPr txBox="1"/>
          <p:nvPr/>
        </p:nvSpPr>
        <p:spPr>
          <a:xfrm>
            <a:off x="1779684" y="5888602"/>
            <a:ext cx="41924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Vybrané celkem</a:t>
            </a:r>
          </a:p>
        </p:txBody>
      </p:sp>
      <p:sp>
        <p:nvSpPr>
          <p:cNvPr id="20" name="TextovéPole 19">
            <a:extLst>
              <a:ext uri="{FF2B5EF4-FFF2-40B4-BE49-F238E27FC236}">
                <a16:creationId xmlns:a16="http://schemas.microsoft.com/office/drawing/2014/main" id="{7828C4B4-6120-40B5-81E0-077124ACF2C6}"/>
              </a:ext>
            </a:extLst>
          </p:cNvPr>
          <p:cNvSpPr txBox="1"/>
          <p:nvPr/>
        </p:nvSpPr>
        <p:spPr>
          <a:xfrm>
            <a:off x="3529413" y="6581001"/>
            <a:ext cx="5339541" cy="261610"/>
          </a:xfrm>
          <a:prstGeom prst="rect">
            <a:avLst/>
          </a:prstGeom>
          <a:noFill/>
        </p:spPr>
        <p:txBody>
          <a:bodyPr wrap="square" rtlCol="0">
            <a:spAutoFit/>
          </a:bodyPr>
          <a:lstStyle/>
          <a:p>
            <a:pPr lvl="0" algn="ctr">
              <a:defRPr/>
            </a:pPr>
            <a:r>
              <a:rPr lang="cs-CZ" sz="1100" dirty="0">
                <a:solidFill>
                  <a:srgbClr val="000000"/>
                </a:solidFill>
              </a:rPr>
              <a:t>Zdroj: ISIN – Informační systém infekční nemocí</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stav k </a:t>
            </a:r>
            <a:r>
              <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rPr>
              <a:t>28.2.2021</a:t>
            </a:r>
          </a:p>
        </p:txBody>
      </p:sp>
      <p:graphicFrame>
        <p:nvGraphicFramePr>
          <p:cNvPr id="15" name="Tabulka 14">
            <a:extLst>
              <a:ext uri="{FF2B5EF4-FFF2-40B4-BE49-F238E27FC236}">
                <a16:creationId xmlns:a16="http://schemas.microsoft.com/office/drawing/2014/main" id="{5883949A-D564-436B-9E35-A67ABF09DE8D}"/>
              </a:ext>
            </a:extLst>
          </p:cNvPr>
          <p:cNvGraphicFramePr>
            <a:graphicFrameLocks noGrp="1"/>
          </p:cNvGraphicFramePr>
          <p:nvPr/>
        </p:nvGraphicFramePr>
        <p:xfrm>
          <a:off x="292061" y="1177086"/>
          <a:ext cx="11021304" cy="4641633"/>
        </p:xfrm>
        <a:graphic>
          <a:graphicData uri="http://schemas.openxmlformats.org/drawingml/2006/table">
            <a:tbl>
              <a:tblPr/>
              <a:tblGrid>
                <a:gridCol w="1584314">
                  <a:extLst>
                    <a:ext uri="{9D8B030D-6E8A-4147-A177-3AD203B41FA5}">
                      <a16:colId xmlns:a16="http://schemas.microsoft.com/office/drawing/2014/main" val="2616565903"/>
                    </a:ext>
                  </a:extLst>
                </a:gridCol>
                <a:gridCol w="615038">
                  <a:extLst>
                    <a:ext uri="{9D8B030D-6E8A-4147-A177-3AD203B41FA5}">
                      <a16:colId xmlns:a16="http://schemas.microsoft.com/office/drawing/2014/main" val="615520874"/>
                    </a:ext>
                  </a:extLst>
                </a:gridCol>
                <a:gridCol w="720748">
                  <a:extLst>
                    <a:ext uri="{9D8B030D-6E8A-4147-A177-3AD203B41FA5}">
                      <a16:colId xmlns:a16="http://schemas.microsoft.com/office/drawing/2014/main" val="944776660"/>
                    </a:ext>
                  </a:extLst>
                </a:gridCol>
                <a:gridCol w="615038">
                  <a:extLst>
                    <a:ext uri="{9D8B030D-6E8A-4147-A177-3AD203B41FA5}">
                      <a16:colId xmlns:a16="http://schemas.microsoft.com/office/drawing/2014/main" val="1988301617"/>
                    </a:ext>
                  </a:extLst>
                </a:gridCol>
                <a:gridCol w="720748">
                  <a:extLst>
                    <a:ext uri="{9D8B030D-6E8A-4147-A177-3AD203B41FA5}">
                      <a16:colId xmlns:a16="http://schemas.microsoft.com/office/drawing/2014/main" val="705783414"/>
                    </a:ext>
                  </a:extLst>
                </a:gridCol>
                <a:gridCol w="615038">
                  <a:extLst>
                    <a:ext uri="{9D8B030D-6E8A-4147-A177-3AD203B41FA5}">
                      <a16:colId xmlns:a16="http://schemas.microsoft.com/office/drawing/2014/main" val="3881397486"/>
                    </a:ext>
                  </a:extLst>
                </a:gridCol>
                <a:gridCol w="615038">
                  <a:extLst>
                    <a:ext uri="{9D8B030D-6E8A-4147-A177-3AD203B41FA5}">
                      <a16:colId xmlns:a16="http://schemas.microsoft.com/office/drawing/2014/main" val="1775476109"/>
                    </a:ext>
                  </a:extLst>
                </a:gridCol>
                <a:gridCol w="615038">
                  <a:extLst>
                    <a:ext uri="{9D8B030D-6E8A-4147-A177-3AD203B41FA5}">
                      <a16:colId xmlns:a16="http://schemas.microsoft.com/office/drawing/2014/main" val="1420758443"/>
                    </a:ext>
                  </a:extLst>
                </a:gridCol>
                <a:gridCol w="615038">
                  <a:extLst>
                    <a:ext uri="{9D8B030D-6E8A-4147-A177-3AD203B41FA5}">
                      <a16:colId xmlns:a16="http://schemas.microsoft.com/office/drawing/2014/main" val="504385958"/>
                    </a:ext>
                  </a:extLst>
                </a:gridCol>
                <a:gridCol w="615038">
                  <a:extLst>
                    <a:ext uri="{9D8B030D-6E8A-4147-A177-3AD203B41FA5}">
                      <a16:colId xmlns:a16="http://schemas.microsoft.com/office/drawing/2014/main" val="3913606908"/>
                    </a:ext>
                  </a:extLst>
                </a:gridCol>
                <a:gridCol w="615038">
                  <a:extLst>
                    <a:ext uri="{9D8B030D-6E8A-4147-A177-3AD203B41FA5}">
                      <a16:colId xmlns:a16="http://schemas.microsoft.com/office/drawing/2014/main" val="2996582665"/>
                    </a:ext>
                  </a:extLst>
                </a:gridCol>
                <a:gridCol w="615038">
                  <a:extLst>
                    <a:ext uri="{9D8B030D-6E8A-4147-A177-3AD203B41FA5}">
                      <a16:colId xmlns:a16="http://schemas.microsoft.com/office/drawing/2014/main" val="3032422414"/>
                    </a:ext>
                  </a:extLst>
                </a:gridCol>
                <a:gridCol w="615038">
                  <a:extLst>
                    <a:ext uri="{9D8B030D-6E8A-4147-A177-3AD203B41FA5}">
                      <a16:colId xmlns:a16="http://schemas.microsoft.com/office/drawing/2014/main" val="3066746011"/>
                    </a:ext>
                  </a:extLst>
                </a:gridCol>
                <a:gridCol w="615038">
                  <a:extLst>
                    <a:ext uri="{9D8B030D-6E8A-4147-A177-3AD203B41FA5}">
                      <a16:colId xmlns:a16="http://schemas.microsoft.com/office/drawing/2014/main" val="2120881370"/>
                    </a:ext>
                  </a:extLst>
                </a:gridCol>
                <a:gridCol w="615038">
                  <a:extLst>
                    <a:ext uri="{9D8B030D-6E8A-4147-A177-3AD203B41FA5}">
                      <a16:colId xmlns:a16="http://schemas.microsoft.com/office/drawing/2014/main" val="1818912487"/>
                    </a:ext>
                  </a:extLst>
                </a:gridCol>
                <a:gridCol w="615038">
                  <a:extLst>
                    <a:ext uri="{9D8B030D-6E8A-4147-A177-3AD203B41FA5}">
                      <a16:colId xmlns:a16="http://schemas.microsoft.com/office/drawing/2014/main" val="1075860154"/>
                    </a:ext>
                  </a:extLst>
                </a:gridCol>
              </a:tblGrid>
              <a:tr h="373278">
                <a:tc>
                  <a:txBody>
                    <a:bodyPr/>
                    <a:lstStyle/>
                    <a:p>
                      <a:pPr algn="ctr" fontAlgn="ctr"/>
                      <a:r>
                        <a:rPr lang="cs-CZ" sz="1600" b="1" i="0" u="none" strike="noStrike">
                          <a:solidFill>
                            <a:srgbClr val="000000"/>
                          </a:solidFill>
                          <a:effectLst/>
                          <a:latin typeface="Calibri" panose="020F0502020204030204" pitchFamily="34" charset="0"/>
                        </a:rPr>
                        <a:t>Zaměstnání</a:t>
                      </a:r>
                    </a:p>
                  </a:txBody>
                  <a:tcPr marL="9322" marR="9322" marT="9322" marB="0" anchor="ctr">
                    <a:lnL>
                      <a:noFill/>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KVK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ULK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HKK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STC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PAK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LBK</a:t>
                      </a:r>
                    </a:p>
                  </a:txBody>
                  <a:tcPr marL="9322" marR="9322" marT="9322"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ČR</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OLK</a:t>
                      </a:r>
                    </a:p>
                  </a:txBody>
                  <a:tcPr marL="9322" marR="9322" marT="9322"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JHC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PHA</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JMK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MSK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VYS</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ZLK</a:t>
                      </a:r>
                    </a:p>
                  </a:txBody>
                  <a:tcPr marL="9322" marR="9322" marT="9322" marB="0" anchor="ctr">
                    <a:lnL w="6350" cap="flat" cmpd="sng" algn="ctr">
                      <a:solidFill>
                        <a:srgbClr val="BFBFBF"/>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6873357"/>
                  </a:ext>
                </a:extLst>
              </a:tr>
              <a:tr h="328335">
                <a:tc>
                  <a:txBody>
                    <a:bodyPr/>
                    <a:lstStyle/>
                    <a:p>
                      <a:pPr algn="l" fontAlgn="ctr"/>
                      <a:r>
                        <a:rPr lang="cs-CZ" sz="1400" b="1" i="0" u="none" strike="noStrike">
                          <a:solidFill>
                            <a:srgbClr val="000000"/>
                          </a:solidFill>
                          <a:effectLst/>
                          <a:latin typeface="Calibri" panose="020F0502020204030204" pitchFamily="34" charset="0"/>
                        </a:rPr>
                        <a:t>Pedagog, školství</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64,1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55,9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975"/>
                    </a:solidFill>
                  </a:tcPr>
                </a:tc>
                <a:tc>
                  <a:txBody>
                    <a:bodyPr/>
                    <a:lstStyle/>
                    <a:p>
                      <a:pPr algn="ctr" fontAlgn="ctr"/>
                      <a:r>
                        <a:rPr lang="cs-CZ" sz="1400" b="0" i="0" u="none" strike="noStrike">
                          <a:solidFill>
                            <a:srgbClr val="000000"/>
                          </a:solidFill>
                          <a:effectLst/>
                          <a:latin typeface="Calibri" panose="020F0502020204030204" pitchFamily="34" charset="0"/>
                        </a:rPr>
                        <a:t>49,9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cs-CZ" sz="1400" b="0" i="0" u="none" strike="noStrike">
                          <a:solidFill>
                            <a:srgbClr val="000000"/>
                          </a:solidFill>
                          <a:effectLst/>
                          <a:latin typeface="Calibri" panose="020F0502020204030204" pitchFamily="34" charset="0"/>
                        </a:rPr>
                        <a:t>58,9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871"/>
                    </a:solidFill>
                  </a:tcPr>
                </a:tc>
                <a:tc>
                  <a:txBody>
                    <a:bodyPr/>
                    <a:lstStyle/>
                    <a:p>
                      <a:pPr algn="ctr" fontAlgn="ctr"/>
                      <a:r>
                        <a:rPr lang="cs-CZ" sz="1400" b="0" i="0" u="none" strike="noStrike">
                          <a:solidFill>
                            <a:srgbClr val="000000"/>
                          </a:solidFill>
                          <a:effectLst/>
                          <a:latin typeface="Calibri" panose="020F0502020204030204" pitchFamily="34" charset="0"/>
                        </a:rPr>
                        <a:t>54,6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ctr"/>
                      <a:r>
                        <a:rPr lang="cs-CZ" sz="1400" b="0" i="0" u="none" strike="noStrike">
                          <a:solidFill>
                            <a:srgbClr val="000000"/>
                          </a:solidFill>
                          <a:effectLst/>
                          <a:latin typeface="Calibri" panose="020F0502020204030204" pitchFamily="34" charset="0"/>
                        </a:rPr>
                        <a:t>43,0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54,3</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6"/>
                    </a:solidFill>
                  </a:tcPr>
                </a:tc>
                <a:tc>
                  <a:txBody>
                    <a:bodyPr/>
                    <a:lstStyle/>
                    <a:p>
                      <a:pPr algn="ctr" fontAlgn="ctr"/>
                      <a:r>
                        <a:rPr lang="cs-CZ" sz="1400" b="1" i="0" u="none" strike="noStrike">
                          <a:solidFill>
                            <a:srgbClr val="000000"/>
                          </a:solidFill>
                          <a:effectLst/>
                          <a:latin typeface="Calibri" panose="020F0502020204030204" pitchFamily="34" charset="0"/>
                        </a:rPr>
                        <a:t>41,3</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83"/>
                    </a:solidFill>
                  </a:tcPr>
                </a:tc>
                <a:tc>
                  <a:txBody>
                    <a:bodyPr/>
                    <a:lstStyle/>
                    <a:p>
                      <a:pPr algn="ctr" fontAlgn="ctr"/>
                      <a:r>
                        <a:rPr lang="cs-CZ" sz="1400" b="0" i="0" u="none" strike="noStrike">
                          <a:solidFill>
                            <a:srgbClr val="000000"/>
                          </a:solidFill>
                          <a:effectLst/>
                          <a:latin typeface="Calibri" panose="020F0502020204030204" pitchFamily="34" charset="0"/>
                        </a:rPr>
                        <a:t>33,9</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cs-CZ" sz="1400" b="0" i="0" u="none" strike="noStrike">
                          <a:solidFill>
                            <a:srgbClr val="000000"/>
                          </a:solidFill>
                          <a:effectLst/>
                          <a:latin typeface="Calibri" panose="020F0502020204030204" pitchFamily="34" charset="0"/>
                        </a:rPr>
                        <a:t>30,6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cs-CZ" sz="1400" b="0" i="0" u="none" strike="noStrike">
                          <a:solidFill>
                            <a:srgbClr val="000000"/>
                          </a:solidFill>
                          <a:effectLst/>
                          <a:latin typeface="Calibri" panose="020F0502020204030204" pitchFamily="34" charset="0"/>
                        </a:rPr>
                        <a:t>41,8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32,0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cs-CZ" sz="1400" b="0" i="0" u="none" strike="noStrike">
                          <a:solidFill>
                            <a:srgbClr val="000000"/>
                          </a:solidFill>
                          <a:effectLst/>
                          <a:latin typeface="Calibri" panose="020F0502020204030204" pitchFamily="34" charset="0"/>
                        </a:rPr>
                        <a:t>27,0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cs-CZ" sz="1400" b="0" i="0" u="none" strike="noStrike">
                          <a:solidFill>
                            <a:srgbClr val="000000"/>
                          </a:solidFill>
                          <a:effectLst/>
                          <a:latin typeface="Calibri" panose="020F0502020204030204" pitchFamily="34" charset="0"/>
                        </a:rPr>
                        <a:t>26,9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cs-CZ" sz="1400" b="0" i="0" u="none" strike="noStrike">
                          <a:solidFill>
                            <a:srgbClr val="000000"/>
                          </a:solidFill>
                          <a:effectLst/>
                          <a:latin typeface="Calibri" panose="020F0502020204030204" pitchFamily="34" charset="0"/>
                        </a:rPr>
                        <a:t>22,7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401868152"/>
                  </a:ext>
                </a:extLst>
              </a:tr>
              <a:tr h="328335">
                <a:tc>
                  <a:txBody>
                    <a:bodyPr/>
                    <a:lstStyle/>
                    <a:p>
                      <a:pPr algn="l" fontAlgn="ctr"/>
                      <a:r>
                        <a:rPr lang="cs-CZ" sz="1400" b="1" i="0" u="none" strike="noStrike">
                          <a:solidFill>
                            <a:srgbClr val="000000"/>
                          </a:solidFill>
                          <a:effectLst/>
                          <a:latin typeface="Calibri" panose="020F0502020204030204" pitchFamily="34" charset="0"/>
                        </a:rPr>
                        <a:t>Řidič, doprava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51,2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36,4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978"/>
                    </a:solidFill>
                  </a:tcPr>
                </a:tc>
                <a:tc>
                  <a:txBody>
                    <a:bodyPr/>
                    <a:lstStyle/>
                    <a:p>
                      <a:pPr algn="ctr" fontAlgn="ctr"/>
                      <a:r>
                        <a:rPr lang="cs-CZ" sz="1400" b="0" i="0" u="none" strike="noStrike">
                          <a:solidFill>
                            <a:srgbClr val="000000"/>
                          </a:solidFill>
                          <a:effectLst/>
                          <a:latin typeface="Calibri" panose="020F0502020204030204" pitchFamily="34" charset="0"/>
                        </a:rPr>
                        <a:t>33,3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cs-CZ" sz="1400" b="0" i="0" u="none" strike="noStrike">
                          <a:solidFill>
                            <a:srgbClr val="000000"/>
                          </a:solidFill>
                          <a:effectLst/>
                          <a:latin typeface="Calibri" panose="020F0502020204030204" pitchFamily="34" charset="0"/>
                        </a:rPr>
                        <a:t>28,3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cs-CZ" sz="1400" b="0" i="0" u="none" strike="noStrike">
                          <a:solidFill>
                            <a:srgbClr val="000000"/>
                          </a:solidFill>
                          <a:effectLst/>
                          <a:latin typeface="Calibri" panose="020F0502020204030204" pitchFamily="34" charset="0"/>
                        </a:rPr>
                        <a:t>29,9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cs-CZ" sz="1400" b="0" i="0" u="none" strike="noStrike">
                          <a:solidFill>
                            <a:srgbClr val="000000"/>
                          </a:solidFill>
                          <a:effectLst/>
                          <a:latin typeface="Calibri" panose="020F0502020204030204" pitchFamily="34" charset="0"/>
                        </a:rPr>
                        <a:t>23,0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cs-CZ" sz="1400" b="0" i="0" u="none" strike="noStrike">
                          <a:solidFill>
                            <a:srgbClr val="000000"/>
                          </a:solidFill>
                          <a:effectLst/>
                          <a:latin typeface="Calibri" panose="020F0502020204030204" pitchFamily="34" charset="0"/>
                        </a:rPr>
                        <a:t>19,4</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cs-CZ" sz="1400" b="1" i="0" u="none" strike="noStrike">
                          <a:solidFill>
                            <a:srgbClr val="000000"/>
                          </a:solidFill>
                          <a:effectLst/>
                          <a:latin typeface="Calibri" panose="020F0502020204030204" pitchFamily="34" charset="0"/>
                        </a:rPr>
                        <a:t>21,4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cs-CZ" sz="1400" b="0" i="0" u="none" strike="noStrike">
                          <a:solidFill>
                            <a:srgbClr val="000000"/>
                          </a:solidFill>
                          <a:effectLst/>
                          <a:latin typeface="Calibri" panose="020F0502020204030204" pitchFamily="34" charset="0"/>
                        </a:rPr>
                        <a:t>14,4</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cs-CZ" sz="1400" b="0" i="0" u="none" strike="noStrike">
                          <a:solidFill>
                            <a:srgbClr val="000000"/>
                          </a:solidFill>
                          <a:effectLst/>
                          <a:latin typeface="Calibri" panose="020F0502020204030204" pitchFamily="34" charset="0"/>
                        </a:rPr>
                        <a:t>20,8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cs-CZ" sz="1400" b="0" i="0" u="none" strike="noStrike">
                          <a:solidFill>
                            <a:srgbClr val="000000"/>
                          </a:solidFill>
                          <a:effectLst/>
                          <a:latin typeface="Calibri" panose="020F0502020204030204" pitchFamily="34" charset="0"/>
                        </a:rPr>
                        <a:t>16,0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cs-CZ" sz="1400" b="0" i="0" u="none" strike="noStrike">
                          <a:solidFill>
                            <a:srgbClr val="000000"/>
                          </a:solidFill>
                          <a:effectLst/>
                          <a:latin typeface="Calibri" panose="020F0502020204030204" pitchFamily="34" charset="0"/>
                        </a:rPr>
                        <a:t>12,7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cs-CZ" sz="1400" b="0" i="0" u="none" strike="noStrike">
                          <a:solidFill>
                            <a:srgbClr val="000000"/>
                          </a:solidFill>
                          <a:effectLst/>
                          <a:latin typeface="Calibri" panose="020F0502020204030204" pitchFamily="34" charset="0"/>
                        </a:rPr>
                        <a:t>11,8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cs-CZ" sz="1400" b="0" i="0" u="none" strike="noStrike">
                          <a:solidFill>
                            <a:srgbClr val="000000"/>
                          </a:solidFill>
                          <a:effectLst/>
                          <a:latin typeface="Calibri" panose="020F0502020204030204" pitchFamily="34" charset="0"/>
                        </a:rPr>
                        <a:t>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847409776"/>
                  </a:ext>
                </a:extLst>
              </a:tr>
              <a:tr h="328335">
                <a:tc>
                  <a:txBody>
                    <a:bodyPr/>
                    <a:lstStyle/>
                    <a:p>
                      <a:pPr algn="l" fontAlgn="ctr"/>
                      <a:r>
                        <a:rPr lang="cs-CZ" sz="1400" b="1" i="0" u="none" strike="noStrike">
                          <a:solidFill>
                            <a:srgbClr val="000000"/>
                          </a:solidFill>
                          <a:effectLst/>
                          <a:latin typeface="Calibri" panose="020F0502020204030204" pitchFamily="34" charset="0"/>
                        </a:rPr>
                        <a:t>Zdravotní sestra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18,0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cs-CZ" sz="1400" b="0" i="0" u="none" strike="noStrike">
                          <a:solidFill>
                            <a:srgbClr val="000000"/>
                          </a:solidFill>
                          <a:effectLst/>
                          <a:latin typeface="Calibri" panose="020F0502020204030204" pitchFamily="34" charset="0"/>
                        </a:rPr>
                        <a:t>24,7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14,5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cs-CZ" sz="1400" b="0" i="0" u="none" strike="noStrike">
                          <a:solidFill>
                            <a:srgbClr val="000000"/>
                          </a:solidFill>
                          <a:effectLst/>
                          <a:latin typeface="Calibri" panose="020F0502020204030204" pitchFamily="34" charset="0"/>
                        </a:rPr>
                        <a:t>17,0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cs-CZ" sz="1400" b="0" i="0" u="none" strike="noStrike">
                          <a:solidFill>
                            <a:srgbClr val="000000"/>
                          </a:solidFill>
                          <a:effectLst/>
                          <a:latin typeface="Calibri" panose="020F0502020204030204" pitchFamily="34" charset="0"/>
                        </a:rPr>
                        <a:t>13,9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cs-CZ" sz="1400" b="0" i="0" u="none" strike="noStrike">
                          <a:solidFill>
                            <a:srgbClr val="000000"/>
                          </a:solidFill>
                          <a:effectLst/>
                          <a:latin typeface="Calibri" panose="020F0502020204030204" pitchFamily="34" charset="0"/>
                        </a:rPr>
                        <a:t>19,3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7"/>
                    </a:solidFill>
                  </a:tcPr>
                </a:tc>
                <a:tc>
                  <a:txBody>
                    <a:bodyPr/>
                    <a:lstStyle/>
                    <a:p>
                      <a:pPr algn="ctr" fontAlgn="ctr"/>
                      <a:r>
                        <a:rPr lang="cs-CZ" sz="1400" b="0" i="0" u="none" strike="noStrike">
                          <a:solidFill>
                            <a:srgbClr val="000000"/>
                          </a:solidFill>
                          <a:effectLst/>
                          <a:latin typeface="Calibri" panose="020F0502020204030204" pitchFamily="34" charset="0"/>
                        </a:rPr>
                        <a:t>13,5</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1" i="0" u="none" strike="noStrike">
                          <a:solidFill>
                            <a:srgbClr val="000000"/>
                          </a:solidFill>
                          <a:effectLst/>
                          <a:latin typeface="Calibri" panose="020F0502020204030204" pitchFamily="34" charset="0"/>
                        </a:rPr>
                        <a:t>13,4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12,7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cs-CZ" sz="1400" b="0" i="0" u="none" strike="noStrike">
                          <a:solidFill>
                            <a:srgbClr val="000000"/>
                          </a:solidFill>
                          <a:effectLst/>
                          <a:latin typeface="Calibri" panose="020F0502020204030204" pitchFamily="34" charset="0"/>
                        </a:rPr>
                        <a:t>12,0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cs-CZ" sz="1400" b="0" i="0" u="none" strike="noStrike">
                          <a:solidFill>
                            <a:srgbClr val="000000"/>
                          </a:solidFill>
                          <a:effectLst/>
                          <a:latin typeface="Calibri" panose="020F0502020204030204" pitchFamily="34" charset="0"/>
                        </a:rPr>
                        <a:t>10,7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80"/>
                    </a:solidFill>
                  </a:tcPr>
                </a:tc>
                <a:tc>
                  <a:txBody>
                    <a:bodyPr/>
                    <a:lstStyle/>
                    <a:p>
                      <a:pPr algn="ctr" fontAlgn="ctr"/>
                      <a:r>
                        <a:rPr lang="cs-CZ" sz="1400" b="0" i="0" u="none" strike="noStrike">
                          <a:solidFill>
                            <a:srgbClr val="000000"/>
                          </a:solidFill>
                          <a:effectLst/>
                          <a:latin typeface="Calibri" panose="020F0502020204030204" pitchFamily="34" charset="0"/>
                        </a:rPr>
                        <a:t>11,8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cs-CZ" sz="1400" b="0" i="0" u="none" strike="noStrike">
                          <a:solidFill>
                            <a:srgbClr val="000000"/>
                          </a:solidFill>
                          <a:effectLst/>
                          <a:latin typeface="Calibri" panose="020F0502020204030204" pitchFamily="34" charset="0"/>
                        </a:rPr>
                        <a:t>10,9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0"/>
                    </a:solidFill>
                  </a:tcPr>
                </a:tc>
                <a:tc>
                  <a:txBody>
                    <a:bodyPr/>
                    <a:lstStyle/>
                    <a:p>
                      <a:pPr algn="ctr" fontAlgn="ctr"/>
                      <a:r>
                        <a:rPr lang="cs-CZ" sz="1400" b="0" i="0" u="none" strike="noStrike">
                          <a:solidFill>
                            <a:srgbClr val="000000"/>
                          </a:solidFill>
                          <a:effectLst/>
                          <a:latin typeface="Calibri" panose="020F0502020204030204" pitchFamily="34" charset="0"/>
                        </a:rPr>
                        <a:t>11,0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cs-CZ" sz="1400" b="0" i="0" u="none" strike="noStrike">
                          <a:solidFill>
                            <a:srgbClr val="000000"/>
                          </a:solidFill>
                          <a:effectLst/>
                          <a:latin typeface="Calibri" panose="020F0502020204030204" pitchFamily="34" charset="0"/>
                        </a:rPr>
                        <a:t>7,0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087075135"/>
                  </a:ext>
                </a:extLst>
              </a:tr>
              <a:tr h="328335">
                <a:tc>
                  <a:txBody>
                    <a:bodyPr/>
                    <a:lstStyle/>
                    <a:p>
                      <a:pPr algn="l" fontAlgn="ctr"/>
                      <a:r>
                        <a:rPr lang="cs-CZ" sz="1400" b="1" i="0" u="none" strike="noStrike">
                          <a:solidFill>
                            <a:srgbClr val="000000"/>
                          </a:solidFill>
                          <a:effectLst/>
                          <a:latin typeface="Calibri" panose="020F0502020204030204" pitchFamily="34" charset="0"/>
                        </a:rPr>
                        <a:t>Sociální prac. / péče</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F70"/>
                    </a:solidFill>
                  </a:tcPr>
                </a:tc>
                <a:tc>
                  <a:txBody>
                    <a:bodyPr/>
                    <a:lstStyle/>
                    <a:p>
                      <a:pPr algn="ctr" fontAlgn="ctr"/>
                      <a:r>
                        <a:rPr lang="cs-CZ" sz="1400" b="0" i="0" u="none" strike="noStrike">
                          <a:solidFill>
                            <a:srgbClr val="000000"/>
                          </a:solidFill>
                          <a:effectLst/>
                          <a:latin typeface="Calibri" panose="020F0502020204030204" pitchFamily="34" charset="0"/>
                        </a:rPr>
                        <a:t>13,4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cs-CZ" sz="1400" b="0" i="0" u="none" strike="noStrike">
                          <a:solidFill>
                            <a:srgbClr val="000000"/>
                          </a:solidFill>
                          <a:effectLst/>
                          <a:latin typeface="Calibri" panose="020F0502020204030204" pitchFamily="34" charset="0"/>
                        </a:rPr>
                        <a:t>19,1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270"/>
                    </a:solidFill>
                  </a:tcPr>
                </a:tc>
                <a:tc>
                  <a:txBody>
                    <a:bodyPr/>
                    <a:lstStyle/>
                    <a:p>
                      <a:pPr algn="ctr" fontAlgn="ctr"/>
                      <a:r>
                        <a:rPr lang="cs-CZ" sz="1400" b="0" i="0" u="none" strike="noStrike">
                          <a:solidFill>
                            <a:srgbClr val="000000"/>
                          </a:solidFill>
                          <a:effectLst/>
                          <a:latin typeface="Calibri" panose="020F0502020204030204" pitchFamily="34" charset="0"/>
                        </a:rPr>
                        <a:t>15,4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cs-CZ" sz="1400" b="0" i="0" u="none" strike="noStrike">
                          <a:solidFill>
                            <a:srgbClr val="000000"/>
                          </a:solidFill>
                          <a:effectLst/>
                          <a:latin typeface="Calibri" panose="020F0502020204030204" pitchFamily="34" charset="0"/>
                        </a:rPr>
                        <a:t>9,0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cs-CZ" sz="1400" b="0" i="0" u="none" strike="noStrike">
                          <a:solidFill>
                            <a:srgbClr val="000000"/>
                          </a:solidFill>
                          <a:effectLst/>
                          <a:latin typeface="Calibri" panose="020F0502020204030204" pitchFamily="34" charset="0"/>
                        </a:rPr>
                        <a:t>21,0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10,8</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1" i="0" u="none" strike="noStrike">
                          <a:solidFill>
                            <a:srgbClr val="000000"/>
                          </a:solidFill>
                          <a:effectLst/>
                          <a:latin typeface="Calibri" panose="020F0502020204030204" pitchFamily="34" charset="0"/>
                        </a:rPr>
                        <a:t>10,7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11,1</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8,7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8,8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cs-CZ" sz="1400" b="0" i="0" u="none" strike="noStrike">
                          <a:solidFill>
                            <a:srgbClr val="000000"/>
                          </a:solidFill>
                          <a:effectLst/>
                          <a:latin typeface="Calibri" panose="020F0502020204030204" pitchFamily="34" charset="0"/>
                        </a:rPr>
                        <a:t>8,0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cs-CZ" sz="1400" b="0" i="0" u="none" strike="noStrike">
                          <a:solidFill>
                            <a:srgbClr val="000000"/>
                          </a:solidFill>
                          <a:effectLst/>
                          <a:latin typeface="Calibri" panose="020F0502020204030204" pitchFamily="34" charset="0"/>
                        </a:rPr>
                        <a:t>7,0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extLst>
                  <a:ext uri="{0D108BD9-81ED-4DB2-BD59-A6C34878D82A}">
                    <a16:rowId xmlns:a16="http://schemas.microsoft.com/office/drawing/2014/main" val="3352006923"/>
                  </a:ext>
                </a:extLst>
              </a:tr>
              <a:tr h="328335">
                <a:tc>
                  <a:txBody>
                    <a:bodyPr/>
                    <a:lstStyle/>
                    <a:p>
                      <a:pPr algn="l" fontAlgn="ctr"/>
                      <a:r>
                        <a:rPr lang="cs-CZ" sz="1400" b="1" i="0" u="none" strike="noStrike">
                          <a:solidFill>
                            <a:srgbClr val="000000"/>
                          </a:solidFill>
                          <a:effectLst/>
                          <a:latin typeface="Calibri" panose="020F0502020204030204" pitchFamily="34" charset="0"/>
                        </a:rPr>
                        <a:t>Jiný zdrav. prac.</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16,0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cs-CZ" sz="1400" b="0" i="0" u="none" strike="noStrike">
                          <a:solidFill>
                            <a:srgbClr val="000000"/>
                          </a:solidFill>
                          <a:effectLst/>
                          <a:latin typeface="Calibri" panose="020F0502020204030204" pitchFamily="34" charset="0"/>
                        </a:rPr>
                        <a:t>18,6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14,1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cs-CZ" sz="1400" b="0" i="0" u="none" strike="noStrike">
                          <a:solidFill>
                            <a:srgbClr val="000000"/>
                          </a:solidFill>
                          <a:effectLst/>
                          <a:latin typeface="Calibri" panose="020F0502020204030204" pitchFamily="34" charset="0"/>
                        </a:rPr>
                        <a:t>14,3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cs-CZ" sz="1400" b="0" i="0" u="none" strike="noStrike">
                          <a:solidFill>
                            <a:srgbClr val="000000"/>
                          </a:solidFill>
                          <a:effectLst/>
                          <a:latin typeface="Calibri" panose="020F0502020204030204" pitchFamily="34" charset="0"/>
                        </a:rPr>
                        <a:t>11,3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cs-CZ" sz="1400" b="0" i="0" u="none" strike="noStrike">
                          <a:solidFill>
                            <a:srgbClr val="000000"/>
                          </a:solidFill>
                          <a:effectLst/>
                          <a:latin typeface="Calibri" panose="020F0502020204030204" pitchFamily="34" charset="0"/>
                        </a:rPr>
                        <a:t>15,1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cs-CZ" sz="1400" b="0" i="0" u="none" strike="noStrike">
                          <a:solidFill>
                            <a:srgbClr val="000000"/>
                          </a:solidFill>
                          <a:effectLst/>
                          <a:latin typeface="Calibri" panose="020F0502020204030204" pitchFamily="34" charset="0"/>
                        </a:rPr>
                        <a:t>11,0</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1" i="0" u="none" strike="noStrike">
                          <a:solidFill>
                            <a:srgbClr val="000000"/>
                          </a:solidFill>
                          <a:effectLst/>
                          <a:latin typeface="Calibri" panose="020F0502020204030204" pitchFamily="34" charset="0"/>
                        </a:rPr>
                        <a:t>10,6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7,6</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cs-CZ" sz="1400" b="0" i="0" u="none" strike="noStrike">
                          <a:solidFill>
                            <a:srgbClr val="000000"/>
                          </a:solidFill>
                          <a:effectLst/>
                          <a:latin typeface="Calibri" panose="020F0502020204030204" pitchFamily="34" charset="0"/>
                        </a:rPr>
                        <a:t>8,5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cs-CZ" sz="1400" b="0" i="0" u="none" strike="noStrike">
                          <a:solidFill>
                            <a:srgbClr val="000000"/>
                          </a:solidFill>
                          <a:effectLst/>
                          <a:latin typeface="Calibri" panose="020F0502020204030204" pitchFamily="34" charset="0"/>
                        </a:rPr>
                        <a:t>10,1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cs-CZ" sz="1400" b="0" i="0" u="none" strike="noStrike">
                          <a:solidFill>
                            <a:srgbClr val="000000"/>
                          </a:solidFill>
                          <a:effectLst/>
                          <a:latin typeface="Calibri" panose="020F0502020204030204" pitchFamily="34" charset="0"/>
                        </a:rPr>
                        <a:t>9,4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cs-CZ" sz="1400" b="0" i="0" u="none" strike="noStrike">
                          <a:solidFill>
                            <a:srgbClr val="000000"/>
                          </a:solidFill>
                          <a:effectLst/>
                          <a:latin typeface="Calibri" panose="020F0502020204030204" pitchFamily="34" charset="0"/>
                        </a:rPr>
                        <a:t>7,1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cs-CZ" sz="1400" b="0" i="0" u="none" strike="noStrike">
                          <a:solidFill>
                            <a:srgbClr val="000000"/>
                          </a:solidFill>
                          <a:effectLst/>
                          <a:latin typeface="Calibri" panose="020F0502020204030204" pitchFamily="34" charset="0"/>
                        </a:rPr>
                        <a:t>6,3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cs-CZ" sz="1400" b="0" i="0" u="none" strike="noStrike">
                          <a:solidFill>
                            <a:srgbClr val="000000"/>
                          </a:solidFill>
                          <a:effectLst/>
                          <a:latin typeface="Calibri" panose="020F0502020204030204" pitchFamily="34" charset="0"/>
                        </a:rPr>
                        <a:t>5,5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248403964"/>
                  </a:ext>
                </a:extLst>
              </a:tr>
              <a:tr h="328335">
                <a:tc>
                  <a:txBody>
                    <a:bodyPr/>
                    <a:lstStyle/>
                    <a:p>
                      <a:pPr algn="l" fontAlgn="ctr"/>
                      <a:r>
                        <a:rPr lang="cs-CZ" sz="1400" b="1" i="0" u="none" strike="noStrike">
                          <a:solidFill>
                            <a:srgbClr val="000000"/>
                          </a:solidFill>
                          <a:effectLst/>
                          <a:latin typeface="Calibri" panose="020F0502020204030204" pitchFamily="34" charset="0"/>
                        </a:rPr>
                        <a:t>Policista / MV</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21,4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14,4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cs-CZ" sz="1400" b="0" i="0" u="none" strike="noStrike">
                          <a:solidFill>
                            <a:srgbClr val="000000"/>
                          </a:solidFill>
                          <a:effectLst/>
                          <a:latin typeface="Calibri" panose="020F0502020204030204" pitchFamily="34" charset="0"/>
                        </a:rPr>
                        <a:t>18,6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771"/>
                    </a:solidFill>
                  </a:tcPr>
                </a:tc>
                <a:tc>
                  <a:txBody>
                    <a:bodyPr/>
                    <a:lstStyle/>
                    <a:p>
                      <a:pPr algn="ctr" fontAlgn="ctr"/>
                      <a:r>
                        <a:rPr lang="cs-CZ" sz="1400" b="0" i="0" u="none" strike="noStrike">
                          <a:solidFill>
                            <a:srgbClr val="000000"/>
                          </a:solidFill>
                          <a:effectLst/>
                          <a:latin typeface="Calibri" panose="020F0502020204030204" pitchFamily="34" charset="0"/>
                        </a:rPr>
                        <a:t>10,2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cs-CZ" sz="1400" b="0" i="0" u="none" strike="noStrike">
                          <a:solidFill>
                            <a:srgbClr val="000000"/>
                          </a:solidFill>
                          <a:effectLst/>
                          <a:latin typeface="Calibri" panose="020F0502020204030204" pitchFamily="34" charset="0"/>
                        </a:rPr>
                        <a:t>12,3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F"/>
                    </a:solidFill>
                  </a:tcPr>
                </a:tc>
                <a:tc>
                  <a:txBody>
                    <a:bodyPr/>
                    <a:lstStyle/>
                    <a:p>
                      <a:pPr algn="ctr" fontAlgn="ctr"/>
                      <a:r>
                        <a:rPr lang="cs-CZ" sz="1400" b="0" i="0" u="none" strike="noStrike">
                          <a:solidFill>
                            <a:srgbClr val="000000"/>
                          </a:solidFill>
                          <a:effectLst/>
                          <a:latin typeface="Calibri" panose="020F0502020204030204" pitchFamily="34" charset="0"/>
                        </a:rPr>
                        <a:t>6,1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11,9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cs-CZ" sz="1400" b="1" i="0" u="none" strike="noStrike">
                          <a:solidFill>
                            <a:srgbClr val="000000"/>
                          </a:solidFill>
                          <a:effectLst/>
                          <a:latin typeface="Calibri" panose="020F0502020204030204" pitchFamily="34" charset="0"/>
                        </a:rPr>
                        <a:t>9,4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cs-CZ" sz="1400" b="0" i="0" u="none" strike="noStrike">
                          <a:solidFill>
                            <a:srgbClr val="000000"/>
                          </a:solidFill>
                          <a:effectLst/>
                          <a:latin typeface="Calibri" panose="020F0502020204030204" pitchFamily="34" charset="0"/>
                        </a:rPr>
                        <a:t>10,1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6,6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cs-CZ" sz="1400" b="0" i="0" u="none" strike="noStrike">
                          <a:solidFill>
                            <a:srgbClr val="000000"/>
                          </a:solidFill>
                          <a:effectLst/>
                          <a:latin typeface="Calibri" panose="020F0502020204030204" pitchFamily="34" charset="0"/>
                        </a:rPr>
                        <a:t>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C"/>
                    </a:solidFill>
                  </a:tcPr>
                </a:tc>
                <a:tc>
                  <a:txBody>
                    <a:bodyPr/>
                    <a:lstStyle/>
                    <a:p>
                      <a:pPr algn="ctr" fontAlgn="ctr"/>
                      <a:r>
                        <a:rPr lang="cs-CZ" sz="1400" b="0" i="0" u="none" strike="noStrike">
                          <a:solidFill>
                            <a:srgbClr val="000000"/>
                          </a:solidFill>
                          <a:effectLst/>
                          <a:latin typeface="Calibri" panose="020F0502020204030204" pitchFamily="34" charset="0"/>
                        </a:rPr>
                        <a:t>8,6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582"/>
                    </a:solidFill>
                  </a:tcPr>
                </a:tc>
                <a:tc>
                  <a:txBody>
                    <a:bodyPr/>
                    <a:lstStyle/>
                    <a:p>
                      <a:pPr algn="ctr" fontAlgn="ctr"/>
                      <a:r>
                        <a:rPr lang="cs-CZ" sz="1400" b="0" i="0" u="none" strike="noStrike">
                          <a:solidFill>
                            <a:srgbClr val="000000"/>
                          </a:solidFill>
                          <a:effectLst/>
                          <a:latin typeface="Calibri" panose="020F0502020204030204" pitchFamily="34" charset="0"/>
                        </a:rPr>
                        <a:t>5,5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347330641"/>
                  </a:ext>
                </a:extLst>
              </a:tr>
              <a:tr h="328335">
                <a:tc>
                  <a:txBody>
                    <a:bodyPr/>
                    <a:lstStyle/>
                    <a:p>
                      <a:pPr algn="l" fontAlgn="ctr"/>
                      <a:r>
                        <a:rPr lang="cs-CZ" sz="1400" b="1" i="0" u="none" strike="noStrike">
                          <a:solidFill>
                            <a:srgbClr val="000000"/>
                          </a:solidFill>
                          <a:effectLst/>
                          <a:latin typeface="Calibri" panose="020F0502020204030204" pitchFamily="34" charset="0"/>
                        </a:rPr>
                        <a:t>Voják / MO</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cs-CZ" sz="1400" b="0" i="0" u="none" strike="noStrike">
                          <a:solidFill>
                            <a:srgbClr val="000000"/>
                          </a:solidFill>
                          <a:effectLst/>
                          <a:latin typeface="Calibri" panose="020F0502020204030204" pitchFamily="34" charset="0"/>
                        </a:rPr>
                        <a:t>5,9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0" i="0" u="none" strike="noStrike">
                          <a:solidFill>
                            <a:srgbClr val="000000"/>
                          </a:solidFill>
                          <a:effectLst/>
                          <a:latin typeface="Calibri" panose="020F0502020204030204" pitchFamily="34" charset="0"/>
                        </a:rPr>
                        <a:t>5,2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cs-CZ" sz="1400" b="0" i="0" u="none" strike="noStrike">
                          <a:solidFill>
                            <a:srgbClr val="000000"/>
                          </a:solidFill>
                          <a:effectLst/>
                          <a:latin typeface="Calibri" panose="020F0502020204030204" pitchFamily="34" charset="0"/>
                        </a:rPr>
                        <a:t>5,8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cs-CZ" sz="1400" b="0" i="0" u="none" strike="noStrike">
                          <a:solidFill>
                            <a:srgbClr val="000000"/>
                          </a:solidFill>
                          <a:effectLst/>
                          <a:latin typeface="Calibri" panose="020F0502020204030204" pitchFamily="34" charset="0"/>
                        </a:rPr>
                        <a:t>10,3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cs-CZ" sz="1400" b="0" i="0" u="none" strike="noStrike">
                          <a:solidFill>
                            <a:srgbClr val="000000"/>
                          </a:solidFill>
                          <a:effectLst/>
                          <a:latin typeface="Calibri" panose="020F0502020204030204" pitchFamily="34" charset="0"/>
                        </a:rPr>
                        <a:t>5,2</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cs-CZ" sz="1400" b="1" i="0" u="none" strike="noStrike">
                          <a:solidFill>
                            <a:srgbClr val="000000"/>
                          </a:solidFill>
                          <a:effectLst/>
                          <a:latin typeface="Calibri" panose="020F0502020204030204" pitchFamily="34" charset="0"/>
                        </a:rPr>
                        <a:t>6,2</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18,5</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9,5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cs-CZ" sz="1400" b="0" i="0" u="none" strike="noStrike">
                          <a:solidFill>
                            <a:srgbClr val="000000"/>
                          </a:solidFill>
                          <a:effectLst/>
                          <a:latin typeface="Calibri" panose="020F0502020204030204" pitchFamily="34" charset="0"/>
                        </a:rPr>
                        <a:t>4,2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cs-CZ" sz="1400" b="0" i="0" u="none" strike="noStrike">
                          <a:solidFill>
                            <a:srgbClr val="000000"/>
                          </a:solidFill>
                          <a:effectLst/>
                          <a:latin typeface="Calibri" panose="020F0502020204030204" pitchFamily="34" charset="0"/>
                        </a:rPr>
                        <a:t>7,1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cs-CZ" sz="1400" b="0" i="0" u="none" strike="noStrike">
                          <a:solidFill>
                            <a:srgbClr val="000000"/>
                          </a:solidFill>
                          <a:effectLst/>
                          <a:latin typeface="Calibri" panose="020F0502020204030204" pitchFamily="34" charset="0"/>
                        </a:rPr>
                        <a:t>3,8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extLst>
                  <a:ext uri="{0D108BD9-81ED-4DB2-BD59-A6C34878D82A}">
                    <a16:rowId xmlns:a16="http://schemas.microsoft.com/office/drawing/2014/main" val="4264445841"/>
                  </a:ext>
                </a:extLst>
              </a:tr>
              <a:tr h="328335">
                <a:tc>
                  <a:txBody>
                    <a:bodyPr/>
                    <a:lstStyle/>
                    <a:p>
                      <a:pPr algn="l" fontAlgn="ctr"/>
                      <a:r>
                        <a:rPr lang="cs-CZ" sz="1400" b="1" i="0" u="none" strike="noStrike">
                          <a:solidFill>
                            <a:srgbClr val="000000"/>
                          </a:solidFill>
                          <a:effectLst/>
                          <a:latin typeface="Calibri" panose="020F0502020204030204" pitchFamily="34" charset="0"/>
                        </a:rPr>
                        <a:t>Lékař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3,7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cs-CZ" sz="1400" b="0" i="0" u="none" strike="noStrike">
                          <a:solidFill>
                            <a:srgbClr val="000000"/>
                          </a:solidFill>
                          <a:effectLst/>
                          <a:latin typeface="Calibri" panose="020F0502020204030204" pitchFamily="34" charset="0"/>
                        </a:rPr>
                        <a:t>7,6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2,1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cs-CZ" sz="1400" b="0" i="0" u="none" strike="noStrike">
                          <a:solidFill>
                            <a:srgbClr val="000000"/>
                          </a:solidFill>
                          <a:effectLst/>
                          <a:latin typeface="Calibri" panose="020F0502020204030204" pitchFamily="34" charset="0"/>
                        </a:rPr>
                        <a:t>4,2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1" i="0" u="none" strike="noStrike">
                          <a:solidFill>
                            <a:srgbClr val="000000"/>
                          </a:solidFill>
                          <a:effectLst/>
                          <a:latin typeface="Calibri" panose="020F0502020204030204" pitchFamily="34" charset="0"/>
                        </a:rPr>
                        <a:t>3,2</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cs-CZ" sz="1400" b="0" i="0" u="none" strike="noStrike">
                          <a:solidFill>
                            <a:srgbClr val="000000"/>
                          </a:solidFill>
                          <a:effectLst/>
                          <a:latin typeface="Calibri" panose="020F0502020204030204" pitchFamily="34" charset="0"/>
                        </a:rPr>
                        <a:t>3,0</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cs-CZ" sz="1400" b="0" i="0" u="none" strike="noStrike">
                          <a:solidFill>
                            <a:srgbClr val="000000"/>
                          </a:solidFill>
                          <a:effectLst/>
                          <a:latin typeface="Calibri" panose="020F0502020204030204" pitchFamily="34" charset="0"/>
                        </a:rPr>
                        <a:t>2,6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6,0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ctr"/>
                      <a:r>
                        <a:rPr lang="cs-CZ" sz="1400" b="0" i="0" u="none" strike="noStrike">
                          <a:solidFill>
                            <a:srgbClr val="000000"/>
                          </a:solidFill>
                          <a:effectLst/>
                          <a:latin typeface="Calibri" panose="020F0502020204030204" pitchFamily="34" charset="0"/>
                        </a:rPr>
                        <a:t>2,1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E"/>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481026740"/>
                  </a:ext>
                </a:extLst>
              </a:tr>
              <a:tr h="328335">
                <a:tc>
                  <a:txBody>
                    <a:bodyPr/>
                    <a:lstStyle/>
                    <a:p>
                      <a:pPr algn="l" fontAlgn="ctr"/>
                      <a:r>
                        <a:rPr lang="cs-CZ" sz="1400" b="1" i="0" u="none" strike="noStrike">
                          <a:solidFill>
                            <a:srgbClr val="000000"/>
                          </a:solidFill>
                          <a:effectLst/>
                          <a:latin typeface="Calibri" panose="020F0502020204030204" pitchFamily="34" charset="0"/>
                        </a:rPr>
                        <a:t>Hasič / Záchranář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4,1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4,1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A6C"/>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cs-CZ" sz="1400" b="0" i="0" u="none" strike="noStrike">
                          <a:solidFill>
                            <a:srgbClr val="000000"/>
                          </a:solidFill>
                          <a:effectLst/>
                          <a:latin typeface="Calibri" panose="020F0502020204030204" pitchFamily="34" charset="0"/>
                        </a:rPr>
                        <a:t>3,3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cs-CZ" sz="1400" b="0" i="0" u="none" strike="noStrike">
                          <a:solidFill>
                            <a:srgbClr val="000000"/>
                          </a:solidFill>
                          <a:effectLst/>
                          <a:latin typeface="Calibri" panose="020F0502020204030204" pitchFamily="34" charset="0"/>
                        </a:rPr>
                        <a:t>2,1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cs-CZ" sz="1400" b="0" i="0" u="none" strike="noStrike">
                          <a:solidFill>
                            <a:srgbClr val="000000"/>
                          </a:solidFill>
                          <a:effectLst/>
                          <a:latin typeface="Calibri" panose="020F0502020204030204" pitchFamily="34" charset="0"/>
                        </a:rPr>
                        <a:t>3,6</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cs-CZ" sz="1400" b="1" i="0" u="none" strike="noStrike">
                          <a:solidFill>
                            <a:srgbClr val="000000"/>
                          </a:solidFill>
                          <a:effectLst/>
                          <a:latin typeface="Calibri" panose="020F0502020204030204" pitchFamily="34" charset="0"/>
                        </a:rPr>
                        <a:t>2,5</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2,8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cs-CZ" sz="1400" b="0" i="0" u="none" strike="noStrike">
                          <a:solidFill>
                            <a:srgbClr val="000000"/>
                          </a:solidFill>
                          <a:effectLst/>
                          <a:latin typeface="Calibri" panose="020F0502020204030204" pitchFamily="34" charset="0"/>
                        </a:rPr>
                        <a:t>2,4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extLst>
                  <a:ext uri="{0D108BD9-81ED-4DB2-BD59-A6C34878D82A}">
                    <a16:rowId xmlns:a16="http://schemas.microsoft.com/office/drawing/2014/main" val="948723027"/>
                  </a:ext>
                </a:extLst>
              </a:tr>
              <a:tr h="328335">
                <a:tc>
                  <a:txBody>
                    <a:bodyPr/>
                    <a:lstStyle/>
                    <a:p>
                      <a:pPr algn="l" fontAlgn="ctr"/>
                      <a:r>
                        <a:rPr lang="cs-CZ" sz="1400" b="1" i="0" u="none" strike="noStrike">
                          <a:solidFill>
                            <a:srgbClr val="000000"/>
                          </a:solidFill>
                          <a:effectLst/>
                          <a:latin typeface="Calibri" panose="020F0502020204030204" pitchFamily="34" charset="0"/>
                        </a:rPr>
                        <a:t>Farmaceut, lékárník</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C6C"/>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D6F"/>
                    </a:solidFill>
                  </a:tcPr>
                </a:tc>
                <a:tc>
                  <a:txBody>
                    <a:bodyPr/>
                    <a:lstStyle/>
                    <a:p>
                      <a:pPr algn="ctr" fontAlgn="ctr"/>
                      <a:r>
                        <a:rPr lang="cs-CZ" sz="1400" b="0" i="0" u="none" strike="noStrike">
                          <a:solidFill>
                            <a:srgbClr val="000000"/>
                          </a:solidFill>
                          <a:effectLst/>
                          <a:latin typeface="Calibri" panose="020F0502020204030204" pitchFamily="34" charset="0"/>
                        </a:rPr>
                        <a:t>2,8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471"/>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cs-CZ" sz="1400" b="1" i="0" u="none" strike="noStrike">
                          <a:solidFill>
                            <a:srgbClr val="000000"/>
                          </a:solidFill>
                          <a:effectLst/>
                          <a:latin typeface="Calibri" panose="020F0502020204030204" pitchFamily="34" charset="0"/>
                        </a:rPr>
                        <a:t>1,7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7F"/>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C"/>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088184752"/>
                  </a:ext>
                </a:extLst>
              </a:tr>
              <a:tr h="328335">
                <a:tc>
                  <a:txBody>
                    <a:bodyPr/>
                    <a:lstStyle/>
                    <a:p>
                      <a:pPr algn="l" fontAlgn="ctr"/>
                      <a:r>
                        <a:rPr lang="cs-CZ" sz="1400" b="1" i="0" u="none" strike="noStrike">
                          <a:solidFill>
                            <a:srgbClr val="000000"/>
                          </a:solidFill>
                          <a:effectLst/>
                          <a:latin typeface="Calibri" panose="020F0502020204030204" pitchFamily="34" charset="0"/>
                        </a:rPr>
                        <a:t>Zdrav. laborant</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cs-CZ" sz="1400" b="1" i="0" u="none" strike="noStrike">
                          <a:solidFill>
                            <a:srgbClr val="000000"/>
                          </a:solidFill>
                          <a:effectLst/>
                          <a:latin typeface="Calibri" panose="020F0502020204030204" pitchFamily="34" charset="0"/>
                        </a:rPr>
                        <a:t>1,7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cs-CZ" sz="1400" b="0" i="0" u="none" strike="noStrike">
                          <a:solidFill>
                            <a:srgbClr val="000000"/>
                          </a:solidFill>
                          <a:effectLst/>
                          <a:latin typeface="Calibri" panose="020F0502020204030204" pitchFamily="34" charset="0"/>
                        </a:rPr>
                        <a:t>2,1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57C"/>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D7E"/>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E7B"/>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27B"/>
                    </a:solidFill>
                  </a:tcPr>
                </a:tc>
                <a:extLst>
                  <a:ext uri="{0D108BD9-81ED-4DB2-BD59-A6C34878D82A}">
                    <a16:rowId xmlns:a16="http://schemas.microsoft.com/office/drawing/2014/main" val="195564219"/>
                  </a:ext>
                </a:extLst>
              </a:tr>
              <a:tr h="328335">
                <a:tc>
                  <a:txBody>
                    <a:bodyPr/>
                    <a:lstStyle/>
                    <a:p>
                      <a:pPr algn="l" fontAlgn="ctr"/>
                      <a:r>
                        <a:rPr lang="cs-CZ" sz="1400" b="1" i="0" u="none" strike="noStrike">
                          <a:solidFill>
                            <a:srgbClr val="000000"/>
                          </a:solidFill>
                          <a:effectLst/>
                          <a:latin typeface="Calibri" panose="020F0502020204030204" pitchFamily="34" charset="0"/>
                        </a:rPr>
                        <a:t>Vězeňská služba</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7,5</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3,2</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47D"/>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283"/>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82"/>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380"/>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80"/>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A83"/>
                    </a:solidFill>
                  </a:tcPr>
                </a:tc>
                <a:tc>
                  <a:txBody>
                    <a:bodyPr/>
                    <a:lstStyle/>
                    <a:p>
                      <a:pPr algn="ctr" fontAlgn="ctr"/>
                      <a:r>
                        <a:rPr lang="cs-CZ" sz="1400" b="1" i="0" u="none" strike="noStrike">
                          <a:solidFill>
                            <a:srgbClr val="000000"/>
                          </a:solidFill>
                          <a:effectLst/>
                          <a:latin typeface="Calibri" panose="020F0502020204030204" pitchFamily="34" charset="0"/>
                        </a:rPr>
                        <a:t>1,4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CF7E"/>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FC67C"/>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CA7D"/>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CD7E"/>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30846"/>
                  </a:ext>
                </a:extLst>
              </a:tr>
              <a:tr h="328335">
                <a:tc>
                  <a:txBody>
                    <a:bodyPr/>
                    <a:lstStyle/>
                    <a:p>
                      <a:pPr algn="l" fontAlgn="ctr"/>
                      <a:r>
                        <a:rPr lang="cs-CZ" sz="1400" b="1" i="0" u="none" strike="noStrike" dirty="0">
                          <a:solidFill>
                            <a:srgbClr val="000000"/>
                          </a:solidFill>
                          <a:effectLst/>
                          <a:latin typeface="Calibri" panose="020F0502020204030204" pitchFamily="34" charset="0"/>
                        </a:rPr>
                        <a:t>Vybrané celkem</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1" i="0" u="none" strike="noStrike" dirty="0">
                          <a:solidFill>
                            <a:srgbClr val="000000"/>
                          </a:solidFill>
                          <a:effectLst/>
                          <a:latin typeface="Calibri" panose="020F0502020204030204" pitchFamily="34" charset="0"/>
                        </a:rPr>
                        <a:t>212,4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1" i="0" u="none" strike="noStrike" dirty="0">
                          <a:solidFill>
                            <a:srgbClr val="000000"/>
                          </a:solidFill>
                          <a:effectLst/>
                          <a:latin typeface="Calibri" panose="020F0502020204030204" pitchFamily="34" charset="0"/>
                        </a:rPr>
                        <a:t>190,2</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A72"/>
                    </a:solidFill>
                  </a:tcPr>
                </a:tc>
                <a:tc>
                  <a:txBody>
                    <a:bodyPr/>
                    <a:lstStyle/>
                    <a:p>
                      <a:pPr algn="ctr" fontAlgn="ctr"/>
                      <a:r>
                        <a:rPr lang="cs-CZ" sz="1400" b="1" i="0" u="none" strike="noStrike" dirty="0">
                          <a:solidFill>
                            <a:srgbClr val="000000"/>
                          </a:solidFill>
                          <a:effectLst/>
                          <a:latin typeface="Calibri" panose="020F0502020204030204" pitchFamily="34" charset="0"/>
                        </a:rPr>
                        <a:t>169,3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978"/>
                    </a:solidFill>
                  </a:tcPr>
                </a:tc>
                <a:tc>
                  <a:txBody>
                    <a:bodyPr/>
                    <a:lstStyle/>
                    <a:p>
                      <a:pPr algn="ctr" fontAlgn="ctr"/>
                      <a:r>
                        <a:rPr lang="cs-CZ" sz="1400" b="1" i="0" u="none" strike="noStrike" dirty="0">
                          <a:solidFill>
                            <a:srgbClr val="000000"/>
                          </a:solidFill>
                          <a:effectLst/>
                          <a:latin typeface="Calibri" panose="020F0502020204030204" pitchFamily="34" charset="0"/>
                        </a:rPr>
                        <a:t>163,5</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B179"/>
                    </a:solidFill>
                  </a:tcPr>
                </a:tc>
                <a:tc>
                  <a:txBody>
                    <a:bodyPr/>
                    <a:lstStyle/>
                    <a:p>
                      <a:pPr algn="ctr" fontAlgn="ctr"/>
                      <a:r>
                        <a:rPr lang="cs-CZ" sz="1400" b="1" i="0" u="none" strike="noStrike" dirty="0">
                          <a:solidFill>
                            <a:srgbClr val="000000"/>
                          </a:solidFill>
                          <a:effectLst/>
                          <a:latin typeface="Calibri" panose="020F0502020204030204" pitchFamily="34" charset="0"/>
                        </a:rPr>
                        <a:t>151,9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27D"/>
                    </a:solidFill>
                  </a:tcPr>
                </a:tc>
                <a:tc>
                  <a:txBody>
                    <a:bodyPr/>
                    <a:lstStyle/>
                    <a:p>
                      <a:pPr algn="ctr" fontAlgn="ctr"/>
                      <a:r>
                        <a:rPr lang="cs-CZ" sz="1400" b="1" i="0" u="none" strike="noStrike" dirty="0">
                          <a:solidFill>
                            <a:srgbClr val="000000"/>
                          </a:solidFill>
                          <a:effectLst/>
                          <a:latin typeface="Calibri" panose="020F0502020204030204" pitchFamily="34" charset="0"/>
                        </a:rPr>
                        <a:t>146,4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CA7E"/>
                    </a:solidFill>
                  </a:tcPr>
                </a:tc>
                <a:tc>
                  <a:txBody>
                    <a:bodyPr/>
                    <a:lstStyle/>
                    <a:p>
                      <a:pPr algn="ctr" fontAlgn="ctr"/>
                      <a:r>
                        <a:rPr lang="cs-CZ" sz="1400" b="1" i="0" u="none" strike="noStrike" dirty="0">
                          <a:solidFill>
                            <a:srgbClr val="000000"/>
                          </a:solidFill>
                          <a:effectLst/>
                          <a:latin typeface="Calibri" panose="020F0502020204030204" pitchFamily="34" charset="0"/>
                        </a:rPr>
                        <a:t>136,4</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981"/>
                    </a:solidFill>
                  </a:tcPr>
                </a:tc>
                <a:tc>
                  <a:txBody>
                    <a:bodyPr/>
                    <a:lstStyle/>
                    <a:p>
                      <a:pPr algn="ctr" fontAlgn="ctr"/>
                      <a:r>
                        <a:rPr lang="cs-CZ" sz="1400" b="1" i="0" u="none" strike="noStrike" dirty="0">
                          <a:solidFill>
                            <a:srgbClr val="000000"/>
                          </a:solidFill>
                          <a:effectLst/>
                          <a:latin typeface="Calibri" panose="020F0502020204030204" pitchFamily="34" charset="0"/>
                        </a:rPr>
                        <a:t>123,5</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ctr"/>
                      <a:r>
                        <a:rPr lang="cs-CZ" sz="1400" b="1" i="0" u="none" strike="noStrike" dirty="0">
                          <a:solidFill>
                            <a:srgbClr val="000000"/>
                          </a:solidFill>
                          <a:effectLst/>
                          <a:latin typeface="Calibri" panose="020F0502020204030204" pitchFamily="34" charset="0"/>
                        </a:rPr>
                        <a:t>115,7</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r>
                        <a:rPr lang="cs-CZ" sz="1400" b="1" i="0" u="none" strike="noStrike">
                          <a:solidFill>
                            <a:srgbClr val="000000"/>
                          </a:solidFill>
                          <a:effectLst/>
                          <a:latin typeface="Calibri" panose="020F0502020204030204" pitchFamily="34" charset="0"/>
                        </a:rPr>
                        <a:t>108,7</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F81"/>
                    </a:solidFill>
                  </a:tcPr>
                </a:tc>
                <a:tc>
                  <a:txBody>
                    <a:bodyPr/>
                    <a:lstStyle/>
                    <a:p>
                      <a:pPr algn="ctr" fontAlgn="ctr"/>
                      <a:r>
                        <a:rPr lang="cs-CZ" sz="1400" b="1" i="0" u="none" strike="noStrike" dirty="0">
                          <a:solidFill>
                            <a:srgbClr val="000000"/>
                          </a:solidFill>
                          <a:effectLst/>
                          <a:latin typeface="Calibri" panose="020F0502020204030204" pitchFamily="34" charset="0"/>
                        </a:rPr>
                        <a:t>101,9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DA80"/>
                    </a:solidFill>
                  </a:tcPr>
                </a:tc>
                <a:tc>
                  <a:txBody>
                    <a:bodyPr/>
                    <a:lstStyle/>
                    <a:p>
                      <a:pPr algn="ctr" fontAlgn="ctr"/>
                      <a:r>
                        <a:rPr lang="cs-CZ" sz="1400" b="1" i="0" u="none" strike="noStrike" dirty="0">
                          <a:solidFill>
                            <a:srgbClr val="000000"/>
                          </a:solidFill>
                          <a:effectLst/>
                          <a:latin typeface="Calibri" panose="020F0502020204030204" pitchFamily="34" charset="0"/>
                        </a:rPr>
                        <a:t>90,4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D27F"/>
                    </a:solidFill>
                  </a:tcPr>
                </a:tc>
                <a:tc>
                  <a:txBody>
                    <a:bodyPr/>
                    <a:lstStyle/>
                    <a:p>
                      <a:pPr algn="ctr" fontAlgn="ctr"/>
                      <a:r>
                        <a:rPr lang="cs-CZ" sz="1400" b="1" i="0" u="none" strike="noStrike" dirty="0">
                          <a:solidFill>
                            <a:srgbClr val="000000"/>
                          </a:solidFill>
                          <a:effectLst/>
                          <a:latin typeface="Calibri" panose="020F0502020204030204" pitchFamily="34" charset="0"/>
                        </a:rPr>
                        <a:t>85,9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7E"/>
                    </a:solidFill>
                  </a:tcPr>
                </a:tc>
                <a:tc>
                  <a:txBody>
                    <a:bodyPr/>
                    <a:lstStyle/>
                    <a:p>
                      <a:pPr algn="ctr" fontAlgn="ctr"/>
                      <a:r>
                        <a:rPr lang="cs-CZ" sz="1400" b="1" i="0" u="none" strike="noStrike" dirty="0">
                          <a:solidFill>
                            <a:srgbClr val="000000"/>
                          </a:solidFill>
                          <a:effectLst/>
                          <a:latin typeface="Calibri" panose="020F0502020204030204" pitchFamily="34" charset="0"/>
                        </a:rPr>
                        <a:t>84,9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CE7E"/>
                    </a:solidFill>
                  </a:tcPr>
                </a:tc>
                <a:tc>
                  <a:txBody>
                    <a:bodyPr/>
                    <a:lstStyle/>
                    <a:p>
                      <a:pPr algn="ctr" fontAlgn="ctr"/>
                      <a:r>
                        <a:rPr lang="cs-CZ" sz="1400" b="1" i="0" u="none" strike="noStrike" dirty="0">
                          <a:solidFill>
                            <a:srgbClr val="000000"/>
                          </a:solidFill>
                          <a:effectLst/>
                          <a:latin typeface="Calibri" panose="020F0502020204030204" pitchFamily="34" charset="0"/>
                        </a:rPr>
                        <a:t>63,5</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232921933"/>
                  </a:ext>
                </a:extLst>
              </a:tr>
            </a:tbl>
          </a:graphicData>
        </a:graphic>
      </p:graphicFrame>
      <p:sp>
        <p:nvSpPr>
          <p:cNvPr id="14" name="Obdélník: se zakulacenými rohy 13">
            <a:extLst>
              <a:ext uri="{FF2B5EF4-FFF2-40B4-BE49-F238E27FC236}">
                <a16:creationId xmlns:a16="http://schemas.microsoft.com/office/drawing/2014/main" id="{B25DCF85-80FB-422F-BEB2-2550CE87301F}"/>
              </a:ext>
            </a:extLst>
          </p:cNvPr>
          <p:cNvSpPr/>
          <p:nvPr/>
        </p:nvSpPr>
        <p:spPr>
          <a:xfrm>
            <a:off x="214623" y="1528431"/>
            <a:ext cx="11151697" cy="360000"/>
          </a:xfrm>
          <a:prstGeom prst="roundRect">
            <a:avLst>
              <a:gd name="adj" fmla="val 24604"/>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001675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ulka 13">
            <a:extLst>
              <a:ext uri="{FF2B5EF4-FFF2-40B4-BE49-F238E27FC236}">
                <a16:creationId xmlns:a16="http://schemas.microsoft.com/office/drawing/2014/main" id="{4E6D03B1-F2A7-4470-A175-0529B2A4A441}"/>
              </a:ext>
            </a:extLst>
          </p:cNvPr>
          <p:cNvGraphicFramePr>
            <a:graphicFrameLocks noGrp="1"/>
          </p:cNvGraphicFramePr>
          <p:nvPr/>
        </p:nvGraphicFramePr>
        <p:xfrm>
          <a:off x="292061" y="1174934"/>
          <a:ext cx="11021303" cy="4641632"/>
        </p:xfrm>
        <a:graphic>
          <a:graphicData uri="http://schemas.openxmlformats.org/drawingml/2006/table">
            <a:tbl>
              <a:tblPr/>
              <a:tblGrid>
                <a:gridCol w="1584313">
                  <a:extLst>
                    <a:ext uri="{9D8B030D-6E8A-4147-A177-3AD203B41FA5}">
                      <a16:colId xmlns:a16="http://schemas.microsoft.com/office/drawing/2014/main" val="2924416678"/>
                    </a:ext>
                  </a:extLst>
                </a:gridCol>
                <a:gridCol w="615038">
                  <a:extLst>
                    <a:ext uri="{9D8B030D-6E8A-4147-A177-3AD203B41FA5}">
                      <a16:colId xmlns:a16="http://schemas.microsoft.com/office/drawing/2014/main" val="1413574024"/>
                    </a:ext>
                  </a:extLst>
                </a:gridCol>
                <a:gridCol w="720748">
                  <a:extLst>
                    <a:ext uri="{9D8B030D-6E8A-4147-A177-3AD203B41FA5}">
                      <a16:colId xmlns:a16="http://schemas.microsoft.com/office/drawing/2014/main" val="2633540888"/>
                    </a:ext>
                  </a:extLst>
                </a:gridCol>
                <a:gridCol w="615038">
                  <a:extLst>
                    <a:ext uri="{9D8B030D-6E8A-4147-A177-3AD203B41FA5}">
                      <a16:colId xmlns:a16="http://schemas.microsoft.com/office/drawing/2014/main" val="2508036740"/>
                    </a:ext>
                  </a:extLst>
                </a:gridCol>
                <a:gridCol w="720748">
                  <a:extLst>
                    <a:ext uri="{9D8B030D-6E8A-4147-A177-3AD203B41FA5}">
                      <a16:colId xmlns:a16="http://schemas.microsoft.com/office/drawing/2014/main" val="621435616"/>
                    </a:ext>
                  </a:extLst>
                </a:gridCol>
                <a:gridCol w="615038">
                  <a:extLst>
                    <a:ext uri="{9D8B030D-6E8A-4147-A177-3AD203B41FA5}">
                      <a16:colId xmlns:a16="http://schemas.microsoft.com/office/drawing/2014/main" val="4171362067"/>
                    </a:ext>
                  </a:extLst>
                </a:gridCol>
                <a:gridCol w="615038">
                  <a:extLst>
                    <a:ext uri="{9D8B030D-6E8A-4147-A177-3AD203B41FA5}">
                      <a16:colId xmlns:a16="http://schemas.microsoft.com/office/drawing/2014/main" val="1675708375"/>
                    </a:ext>
                  </a:extLst>
                </a:gridCol>
                <a:gridCol w="615038">
                  <a:extLst>
                    <a:ext uri="{9D8B030D-6E8A-4147-A177-3AD203B41FA5}">
                      <a16:colId xmlns:a16="http://schemas.microsoft.com/office/drawing/2014/main" val="2858402267"/>
                    </a:ext>
                  </a:extLst>
                </a:gridCol>
                <a:gridCol w="615038">
                  <a:extLst>
                    <a:ext uri="{9D8B030D-6E8A-4147-A177-3AD203B41FA5}">
                      <a16:colId xmlns:a16="http://schemas.microsoft.com/office/drawing/2014/main" val="2361638359"/>
                    </a:ext>
                  </a:extLst>
                </a:gridCol>
                <a:gridCol w="615038">
                  <a:extLst>
                    <a:ext uri="{9D8B030D-6E8A-4147-A177-3AD203B41FA5}">
                      <a16:colId xmlns:a16="http://schemas.microsoft.com/office/drawing/2014/main" val="1640043414"/>
                    </a:ext>
                  </a:extLst>
                </a:gridCol>
                <a:gridCol w="615038">
                  <a:extLst>
                    <a:ext uri="{9D8B030D-6E8A-4147-A177-3AD203B41FA5}">
                      <a16:colId xmlns:a16="http://schemas.microsoft.com/office/drawing/2014/main" val="3999496308"/>
                    </a:ext>
                  </a:extLst>
                </a:gridCol>
                <a:gridCol w="615038">
                  <a:extLst>
                    <a:ext uri="{9D8B030D-6E8A-4147-A177-3AD203B41FA5}">
                      <a16:colId xmlns:a16="http://schemas.microsoft.com/office/drawing/2014/main" val="3568426912"/>
                    </a:ext>
                  </a:extLst>
                </a:gridCol>
                <a:gridCol w="615038">
                  <a:extLst>
                    <a:ext uri="{9D8B030D-6E8A-4147-A177-3AD203B41FA5}">
                      <a16:colId xmlns:a16="http://schemas.microsoft.com/office/drawing/2014/main" val="1029731595"/>
                    </a:ext>
                  </a:extLst>
                </a:gridCol>
                <a:gridCol w="615038">
                  <a:extLst>
                    <a:ext uri="{9D8B030D-6E8A-4147-A177-3AD203B41FA5}">
                      <a16:colId xmlns:a16="http://schemas.microsoft.com/office/drawing/2014/main" val="35087199"/>
                    </a:ext>
                  </a:extLst>
                </a:gridCol>
                <a:gridCol w="615038">
                  <a:extLst>
                    <a:ext uri="{9D8B030D-6E8A-4147-A177-3AD203B41FA5}">
                      <a16:colId xmlns:a16="http://schemas.microsoft.com/office/drawing/2014/main" val="67721513"/>
                    </a:ext>
                  </a:extLst>
                </a:gridCol>
                <a:gridCol w="615038">
                  <a:extLst>
                    <a:ext uri="{9D8B030D-6E8A-4147-A177-3AD203B41FA5}">
                      <a16:colId xmlns:a16="http://schemas.microsoft.com/office/drawing/2014/main" val="3436480729"/>
                    </a:ext>
                  </a:extLst>
                </a:gridCol>
              </a:tblGrid>
              <a:tr h="373277">
                <a:tc>
                  <a:txBody>
                    <a:bodyPr/>
                    <a:lstStyle/>
                    <a:p>
                      <a:pPr algn="ctr" fontAlgn="ctr"/>
                      <a:r>
                        <a:rPr lang="cs-CZ" sz="1600" b="1" i="0" u="none" strike="noStrike">
                          <a:solidFill>
                            <a:srgbClr val="000000"/>
                          </a:solidFill>
                          <a:effectLst/>
                          <a:latin typeface="Calibri" panose="020F0502020204030204" pitchFamily="34" charset="0"/>
                        </a:rPr>
                        <a:t>Zaměstnání</a:t>
                      </a:r>
                    </a:p>
                  </a:txBody>
                  <a:tcPr marL="9322" marR="9322" marT="9322" marB="0" anchor="ctr">
                    <a:lnL>
                      <a:noFill/>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ULK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JHC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OLK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PAK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LBK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VYS</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STC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PLK</a:t>
                      </a:r>
                    </a:p>
                  </a:txBody>
                  <a:tcPr marL="9322" marR="9322" marT="9322"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1" u="none" strike="noStrike">
                          <a:solidFill>
                            <a:srgbClr val="000000"/>
                          </a:solidFill>
                          <a:effectLst/>
                          <a:latin typeface="Calibri" panose="020F0502020204030204" pitchFamily="34" charset="0"/>
                        </a:rPr>
                        <a:t>ČR</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MSK</a:t>
                      </a:r>
                    </a:p>
                  </a:txBody>
                  <a:tcPr marL="9322" marR="9322" marT="9322"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JMK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ZLK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HKK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PHA</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KVK</a:t>
                      </a:r>
                    </a:p>
                  </a:txBody>
                  <a:tcPr marL="9322" marR="9322" marT="9322" marB="0" anchor="ctr">
                    <a:lnL w="6350" cap="flat" cmpd="sng" algn="ctr">
                      <a:solidFill>
                        <a:srgbClr val="BFBFBF"/>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74829706"/>
                  </a:ext>
                </a:extLst>
              </a:tr>
              <a:tr h="328335">
                <a:tc>
                  <a:txBody>
                    <a:bodyPr/>
                    <a:lstStyle/>
                    <a:p>
                      <a:pPr algn="l" fontAlgn="ctr"/>
                      <a:r>
                        <a:rPr lang="cs-CZ" sz="1400" b="1" i="0" u="none" strike="noStrike">
                          <a:solidFill>
                            <a:srgbClr val="000000"/>
                          </a:solidFill>
                          <a:effectLst/>
                          <a:latin typeface="Calibri" panose="020F0502020204030204" pitchFamily="34" charset="0"/>
                        </a:rPr>
                        <a:t>Řidič, doprava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44,7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39,6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D72"/>
                    </a:solidFill>
                  </a:tcPr>
                </a:tc>
                <a:tc>
                  <a:txBody>
                    <a:bodyPr/>
                    <a:lstStyle/>
                    <a:p>
                      <a:pPr algn="ctr" fontAlgn="ctr"/>
                      <a:r>
                        <a:rPr lang="cs-CZ" sz="1400" b="0" i="0" u="none" strike="noStrike">
                          <a:solidFill>
                            <a:srgbClr val="000000"/>
                          </a:solidFill>
                          <a:effectLst/>
                          <a:latin typeface="Calibri" panose="020F0502020204030204" pitchFamily="34" charset="0"/>
                        </a:rPr>
                        <a:t>31,2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cs-CZ" sz="1400" b="0" i="0" u="none" strike="noStrike">
                          <a:solidFill>
                            <a:srgbClr val="000000"/>
                          </a:solidFill>
                          <a:effectLst/>
                          <a:latin typeface="Calibri" panose="020F0502020204030204" pitchFamily="34" charset="0"/>
                        </a:rPr>
                        <a:t>29,3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cs-CZ" sz="1400" b="0" i="0" u="none" strike="noStrike">
                          <a:solidFill>
                            <a:srgbClr val="000000"/>
                          </a:solidFill>
                          <a:effectLst/>
                          <a:latin typeface="Calibri" panose="020F0502020204030204" pitchFamily="34" charset="0"/>
                        </a:rPr>
                        <a:t>24,3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cs-CZ" sz="1400" b="0" i="0" u="none" strike="noStrike">
                          <a:solidFill>
                            <a:srgbClr val="000000"/>
                          </a:solidFill>
                          <a:effectLst/>
                          <a:latin typeface="Calibri" panose="020F0502020204030204" pitchFamily="34" charset="0"/>
                        </a:rPr>
                        <a:t>26,3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0" i="0" u="none" strike="noStrike">
                          <a:solidFill>
                            <a:srgbClr val="000000"/>
                          </a:solidFill>
                          <a:effectLst/>
                          <a:latin typeface="Calibri" panose="020F0502020204030204" pitchFamily="34" charset="0"/>
                        </a:rPr>
                        <a:t>29,6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cs-CZ" sz="1400" b="0" i="0" u="none" strike="noStrike">
                          <a:solidFill>
                            <a:srgbClr val="000000"/>
                          </a:solidFill>
                          <a:effectLst/>
                          <a:latin typeface="Calibri" panose="020F0502020204030204" pitchFamily="34" charset="0"/>
                        </a:rPr>
                        <a:t>26,3</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1" i="1" u="none" strike="noStrike">
                          <a:solidFill>
                            <a:srgbClr val="000000"/>
                          </a:solidFill>
                          <a:effectLst/>
                          <a:latin typeface="Calibri" panose="020F0502020204030204" pitchFamily="34" charset="0"/>
                        </a:rPr>
                        <a:t>26,0</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21,7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cs-CZ" sz="1400" b="0" i="0" u="none" strike="noStrike">
                          <a:solidFill>
                            <a:srgbClr val="000000"/>
                          </a:solidFill>
                          <a:effectLst/>
                          <a:latin typeface="Calibri" panose="020F0502020204030204" pitchFamily="34" charset="0"/>
                        </a:rPr>
                        <a:t>24,6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cs-CZ" sz="1400" b="0" i="0" u="none" strike="noStrike">
                          <a:solidFill>
                            <a:srgbClr val="000000"/>
                          </a:solidFill>
                          <a:effectLst/>
                          <a:latin typeface="Calibri" panose="020F0502020204030204" pitchFamily="34" charset="0"/>
                        </a:rPr>
                        <a:t>16,5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cs-CZ" sz="1400" b="0" i="0" u="none" strike="noStrike">
                          <a:solidFill>
                            <a:srgbClr val="000000"/>
                          </a:solidFill>
                          <a:effectLst/>
                          <a:latin typeface="Calibri" panose="020F0502020204030204" pitchFamily="34" charset="0"/>
                        </a:rPr>
                        <a:t>18,3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7F"/>
                    </a:solidFill>
                  </a:tcPr>
                </a:tc>
                <a:tc>
                  <a:txBody>
                    <a:bodyPr/>
                    <a:lstStyle/>
                    <a:p>
                      <a:pPr algn="ctr" fontAlgn="ctr"/>
                      <a:r>
                        <a:rPr lang="cs-CZ" sz="1400" b="0" i="0" u="none" strike="noStrike">
                          <a:solidFill>
                            <a:srgbClr val="000000"/>
                          </a:solidFill>
                          <a:effectLst/>
                          <a:latin typeface="Calibri" panose="020F0502020204030204" pitchFamily="34" charset="0"/>
                        </a:rPr>
                        <a:t>16,8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cs-CZ" sz="1400" b="0" i="0" u="none" strike="noStrike">
                          <a:solidFill>
                            <a:srgbClr val="000000"/>
                          </a:solidFill>
                          <a:effectLst/>
                          <a:latin typeface="Calibri" panose="020F0502020204030204" pitchFamily="34" charset="0"/>
                        </a:rPr>
                        <a:t>11,5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073238315"/>
                  </a:ext>
                </a:extLst>
              </a:tr>
              <a:tr h="328335">
                <a:tc>
                  <a:txBody>
                    <a:bodyPr/>
                    <a:lstStyle/>
                    <a:p>
                      <a:pPr algn="l" fontAlgn="ctr"/>
                      <a:r>
                        <a:rPr lang="cs-CZ" sz="1400" b="1" i="0" u="none" strike="noStrike">
                          <a:solidFill>
                            <a:srgbClr val="000000"/>
                          </a:solidFill>
                          <a:effectLst/>
                          <a:latin typeface="Calibri" panose="020F0502020204030204" pitchFamily="34" charset="0"/>
                        </a:rPr>
                        <a:t>Pedagog, školství</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31,7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36D"/>
                    </a:solidFill>
                  </a:tcPr>
                </a:tc>
                <a:tc>
                  <a:txBody>
                    <a:bodyPr/>
                    <a:lstStyle/>
                    <a:p>
                      <a:pPr algn="ctr" fontAlgn="ctr"/>
                      <a:r>
                        <a:rPr lang="cs-CZ" sz="1400" b="0" i="0" u="none" strike="noStrike">
                          <a:solidFill>
                            <a:srgbClr val="000000"/>
                          </a:solidFill>
                          <a:effectLst/>
                          <a:latin typeface="Calibri" panose="020F0502020204030204" pitchFamily="34" charset="0"/>
                        </a:rPr>
                        <a:t>30,4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571"/>
                    </a:solidFill>
                  </a:tcPr>
                </a:tc>
                <a:tc>
                  <a:txBody>
                    <a:bodyPr/>
                    <a:lstStyle/>
                    <a:p>
                      <a:pPr algn="ctr" fontAlgn="ctr"/>
                      <a:r>
                        <a:rPr lang="cs-CZ" sz="1400" b="0" i="0" u="none" strike="noStrike">
                          <a:solidFill>
                            <a:srgbClr val="000000"/>
                          </a:solidFill>
                          <a:effectLst/>
                          <a:latin typeface="Calibri" panose="020F0502020204030204" pitchFamily="34" charset="0"/>
                        </a:rPr>
                        <a:t>26,9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cs-CZ" sz="1400" b="0" i="0" u="none" strike="noStrike">
                          <a:solidFill>
                            <a:srgbClr val="000000"/>
                          </a:solidFill>
                          <a:effectLst/>
                          <a:latin typeface="Calibri" panose="020F0502020204030204" pitchFamily="34" charset="0"/>
                        </a:rPr>
                        <a:t>32,3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27,0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cs-CZ" sz="1400" b="0" i="0" u="none" strike="noStrike">
                          <a:solidFill>
                            <a:srgbClr val="000000"/>
                          </a:solidFill>
                          <a:effectLst/>
                          <a:latin typeface="Calibri" panose="020F0502020204030204" pitchFamily="34" charset="0"/>
                        </a:rPr>
                        <a:t>26,5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cs-CZ" sz="1400" b="0" i="0" u="none" strike="noStrike">
                          <a:solidFill>
                            <a:srgbClr val="000000"/>
                          </a:solidFill>
                          <a:effectLst/>
                          <a:latin typeface="Calibri" panose="020F0502020204030204" pitchFamily="34" charset="0"/>
                        </a:rPr>
                        <a:t>23,2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23,1</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cs-CZ" sz="1400" b="1" i="1" u="none" strike="noStrike">
                          <a:solidFill>
                            <a:srgbClr val="000000"/>
                          </a:solidFill>
                          <a:effectLst/>
                          <a:latin typeface="Calibri" panose="020F0502020204030204" pitchFamily="34" charset="0"/>
                        </a:rPr>
                        <a:t>23,7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20,9</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282"/>
                    </a:solidFill>
                  </a:tcPr>
                </a:tc>
                <a:tc>
                  <a:txBody>
                    <a:bodyPr/>
                    <a:lstStyle/>
                    <a:p>
                      <a:pPr algn="ctr" fontAlgn="ctr"/>
                      <a:r>
                        <a:rPr lang="cs-CZ" sz="1400" b="0" i="0" u="none" strike="noStrike">
                          <a:solidFill>
                            <a:srgbClr val="000000"/>
                          </a:solidFill>
                          <a:effectLst/>
                          <a:latin typeface="Calibri" panose="020F0502020204030204" pitchFamily="34" charset="0"/>
                        </a:rPr>
                        <a:t>23,2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cs-CZ" sz="1400" b="0" i="0" u="none" strike="noStrike">
                          <a:solidFill>
                            <a:srgbClr val="000000"/>
                          </a:solidFill>
                          <a:effectLst/>
                          <a:latin typeface="Calibri" panose="020F0502020204030204" pitchFamily="34" charset="0"/>
                        </a:rPr>
                        <a:t>20,6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cs-CZ" sz="1400" b="0" i="0" u="none" strike="noStrike">
                          <a:solidFill>
                            <a:srgbClr val="000000"/>
                          </a:solidFill>
                          <a:effectLst/>
                          <a:latin typeface="Calibri" panose="020F0502020204030204" pitchFamily="34" charset="0"/>
                        </a:rPr>
                        <a:t>18,3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980"/>
                    </a:solidFill>
                  </a:tcPr>
                </a:tc>
                <a:tc>
                  <a:txBody>
                    <a:bodyPr/>
                    <a:lstStyle/>
                    <a:p>
                      <a:pPr algn="ctr" fontAlgn="ctr"/>
                      <a:r>
                        <a:rPr lang="cs-CZ" sz="1400" b="0" i="0" u="none" strike="noStrike">
                          <a:solidFill>
                            <a:srgbClr val="000000"/>
                          </a:solidFill>
                          <a:effectLst/>
                          <a:latin typeface="Calibri" panose="020F0502020204030204" pitchFamily="34" charset="0"/>
                        </a:rPr>
                        <a:t>18,4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cs-CZ" sz="1400" b="0" i="0" u="none" strike="noStrike">
                          <a:solidFill>
                            <a:srgbClr val="000000"/>
                          </a:solidFill>
                          <a:effectLst/>
                          <a:latin typeface="Calibri" panose="020F0502020204030204" pitchFamily="34" charset="0"/>
                        </a:rPr>
                        <a:t>10,2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185550829"/>
                  </a:ext>
                </a:extLst>
              </a:tr>
              <a:tr h="328335">
                <a:tc>
                  <a:txBody>
                    <a:bodyPr/>
                    <a:lstStyle/>
                    <a:p>
                      <a:pPr algn="l" fontAlgn="ctr"/>
                      <a:r>
                        <a:rPr lang="cs-CZ" sz="1400" b="1" i="0" u="none" strike="noStrike">
                          <a:solidFill>
                            <a:srgbClr val="000000"/>
                          </a:solidFill>
                          <a:effectLst/>
                          <a:latin typeface="Calibri" panose="020F0502020204030204" pitchFamily="34" charset="0"/>
                        </a:rPr>
                        <a:t>Zdravotní sestra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9,9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cs-CZ" sz="1400" b="0" i="0" u="none" strike="noStrike">
                          <a:solidFill>
                            <a:srgbClr val="000000"/>
                          </a:solidFill>
                          <a:effectLst/>
                          <a:latin typeface="Calibri" panose="020F0502020204030204" pitchFamily="34" charset="0"/>
                        </a:rPr>
                        <a:t>15,1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671"/>
                    </a:solidFill>
                  </a:tcPr>
                </a:tc>
                <a:tc>
                  <a:txBody>
                    <a:bodyPr/>
                    <a:lstStyle/>
                    <a:p>
                      <a:pPr algn="ctr" fontAlgn="ctr"/>
                      <a:r>
                        <a:rPr lang="cs-CZ" sz="1400" b="0" i="0" u="none" strike="noStrike">
                          <a:solidFill>
                            <a:srgbClr val="000000"/>
                          </a:solidFill>
                          <a:effectLst/>
                          <a:latin typeface="Calibri" panose="020F0502020204030204" pitchFamily="34" charset="0"/>
                        </a:rPr>
                        <a:t>16,5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cs-CZ" sz="1400" b="0" i="0" u="none" strike="noStrike">
                          <a:solidFill>
                            <a:srgbClr val="000000"/>
                          </a:solidFill>
                          <a:effectLst/>
                          <a:latin typeface="Calibri" panose="020F0502020204030204" pitchFamily="34" charset="0"/>
                        </a:rPr>
                        <a:t>10,1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cs-CZ" sz="1400" b="0" i="0" u="none" strike="noStrike">
                          <a:solidFill>
                            <a:srgbClr val="000000"/>
                          </a:solidFill>
                          <a:effectLst/>
                          <a:latin typeface="Calibri" panose="020F0502020204030204" pitchFamily="34" charset="0"/>
                        </a:rPr>
                        <a:t>9,8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83"/>
                    </a:solidFill>
                  </a:tcPr>
                </a:tc>
                <a:tc>
                  <a:txBody>
                    <a:bodyPr/>
                    <a:lstStyle/>
                    <a:p>
                      <a:pPr algn="ctr" fontAlgn="ctr"/>
                      <a:r>
                        <a:rPr lang="cs-CZ" sz="1400" b="0" i="0" u="none" strike="noStrike">
                          <a:solidFill>
                            <a:srgbClr val="000000"/>
                          </a:solidFill>
                          <a:effectLst/>
                          <a:latin typeface="Calibri" panose="020F0502020204030204" pitchFamily="34" charset="0"/>
                        </a:rPr>
                        <a:t>8,9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cs-CZ" sz="1400" b="0" i="0" u="none" strike="noStrike">
                          <a:solidFill>
                            <a:srgbClr val="000000"/>
                          </a:solidFill>
                          <a:effectLst/>
                          <a:latin typeface="Calibri" panose="020F0502020204030204" pitchFamily="34" charset="0"/>
                        </a:rPr>
                        <a:t>12,7</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cs-CZ" sz="1400" b="1" i="1" u="none" strike="noStrike">
                          <a:solidFill>
                            <a:srgbClr val="000000"/>
                          </a:solidFill>
                          <a:effectLst/>
                          <a:latin typeface="Calibri" panose="020F0502020204030204" pitchFamily="34" charset="0"/>
                        </a:rPr>
                        <a:t>10,0</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10,1</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0" i="0" u="none" strike="noStrike">
                          <a:solidFill>
                            <a:srgbClr val="000000"/>
                          </a:solidFill>
                          <a:effectLst/>
                          <a:latin typeface="Calibri" panose="020F0502020204030204" pitchFamily="34" charset="0"/>
                        </a:rPr>
                        <a:t>11,1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cs-CZ" sz="1400" b="0" i="0" u="none" strike="noStrike">
                          <a:solidFill>
                            <a:srgbClr val="000000"/>
                          </a:solidFill>
                          <a:effectLst/>
                          <a:latin typeface="Calibri" panose="020F0502020204030204" pitchFamily="34" charset="0"/>
                        </a:rPr>
                        <a:t>7,6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cs-CZ" sz="1400" b="0" i="0" u="none" strike="noStrike">
                          <a:solidFill>
                            <a:srgbClr val="000000"/>
                          </a:solidFill>
                          <a:effectLst/>
                          <a:latin typeface="Calibri" panose="020F0502020204030204" pitchFamily="34" charset="0"/>
                        </a:rPr>
                        <a:t>5,6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cs-CZ" sz="1400" b="0" i="0" u="none" strike="noStrike">
                          <a:solidFill>
                            <a:srgbClr val="000000"/>
                          </a:solidFill>
                          <a:effectLst/>
                          <a:latin typeface="Calibri" panose="020F0502020204030204" pitchFamily="34" charset="0"/>
                        </a:rPr>
                        <a:t>7,4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cs-CZ" sz="1400" b="0" i="0" u="none" strike="noStrike">
                          <a:solidFill>
                            <a:srgbClr val="000000"/>
                          </a:solidFill>
                          <a:effectLst/>
                          <a:latin typeface="Calibri" panose="020F0502020204030204" pitchFamily="34" charset="0"/>
                        </a:rPr>
                        <a:t>2,4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642334174"/>
                  </a:ext>
                </a:extLst>
              </a:tr>
              <a:tr h="328335">
                <a:tc>
                  <a:txBody>
                    <a:bodyPr/>
                    <a:lstStyle/>
                    <a:p>
                      <a:pPr algn="l" fontAlgn="ctr"/>
                      <a:r>
                        <a:rPr lang="cs-CZ" sz="1400" b="1" i="0" u="none" strike="noStrike">
                          <a:solidFill>
                            <a:srgbClr val="000000"/>
                          </a:solidFill>
                          <a:effectLst/>
                          <a:latin typeface="Calibri" panose="020F0502020204030204" pitchFamily="34" charset="0"/>
                        </a:rPr>
                        <a:t>Sociální prac. / péče</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17,5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cs-CZ" sz="1400" b="0" i="0" u="none" strike="noStrike">
                          <a:solidFill>
                            <a:srgbClr val="000000"/>
                          </a:solidFill>
                          <a:effectLst/>
                          <a:latin typeface="Calibri" panose="020F0502020204030204" pitchFamily="34" charset="0"/>
                        </a:rPr>
                        <a:t>13,1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cs-CZ" sz="1400" b="0" i="0" u="none" strike="noStrike">
                          <a:solidFill>
                            <a:srgbClr val="000000"/>
                          </a:solidFill>
                          <a:effectLst/>
                          <a:latin typeface="Calibri" panose="020F0502020204030204" pitchFamily="34" charset="0"/>
                        </a:rPr>
                        <a:t>13,6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cs-CZ" sz="1400" b="0" i="0" u="none" strike="noStrike">
                          <a:solidFill>
                            <a:srgbClr val="000000"/>
                          </a:solidFill>
                          <a:effectLst/>
                          <a:latin typeface="Calibri" panose="020F0502020204030204" pitchFamily="34" charset="0"/>
                        </a:rPr>
                        <a:t>14,9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7,4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cs-CZ" sz="1400" b="0" i="0" u="none" strike="noStrike">
                          <a:solidFill>
                            <a:srgbClr val="000000"/>
                          </a:solidFill>
                          <a:effectLst/>
                          <a:latin typeface="Calibri" panose="020F0502020204030204" pitchFamily="34" charset="0"/>
                        </a:rPr>
                        <a:t>8,3</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cs-CZ" sz="1400" b="1" i="1" u="none" strike="noStrike">
                          <a:solidFill>
                            <a:srgbClr val="000000"/>
                          </a:solidFill>
                          <a:effectLst/>
                          <a:latin typeface="Calibri" panose="020F0502020204030204" pitchFamily="34" charset="0"/>
                        </a:rPr>
                        <a:t>9,4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cs-CZ" sz="1400" b="0" i="0" u="none" strike="noStrike">
                          <a:solidFill>
                            <a:srgbClr val="000000"/>
                          </a:solidFill>
                          <a:effectLst/>
                          <a:latin typeface="Calibri" panose="020F0502020204030204" pitchFamily="34" charset="0"/>
                        </a:rPr>
                        <a:t>9,9</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cs-CZ" sz="1400" b="0" i="0" u="none" strike="noStrike">
                          <a:solidFill>
                            <a:srgbClr val="000000"/>
                          </a:solidFill>
                          <a:effectLst/>
                          <a:latin typeface="Calibri" panose="020F0502020204030204" pitchFamily="34" charset="0"/>
                        </a:rPr>
                        <a:t>8,3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cs-CZ" sz="1400" b="0" i="0" u="none" strike="noStrike">
                          <a:solidFill>
                            <a:srgbClr val="000000"/>
                          </a:solidFill>
                          <a:effectLst/>
                          <a:latin typeface="Calibri" panose="020F0502020204030204" pitchFamily="34" charset="0"/>
                        </a:rPr>
                        <a:t>7,7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cs-CZ" sz="1400" b="0" i="0" u="none" strike="noStrike">
                          <a:solidFill>
                            <a:srgbClr val="000000"/>
                          </a:solidFill>
                          <a:effectLst/>
                          <a:latin typeface="Calibri" panose="020F0502020204030204" pitchFamily="34" charset="0"/>
                        </a:rPr>
                        <a:t>9,1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cs-CZ" sz="1400" b="0" i="0" u="none" strike="noStrike">
                          <a:solidFill>
                            <a:srgbClr val="000000"/>
                          </a:solidFill>
                          <a:effectLst/>
                          <a:latin typeface="Calibri" panose="020F0502020204030204" pitchFamily="34" charset="0"/>
                        </a:rPr>
                        <a:t>3,5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5,8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extLst>
                  <a:ext uri="{0D108BD9-81ED-4DB2-BD59-A6C34878D82A}">
                    <a16:rowId xmlns:a16="http://schemas.microsoft.com/office/drawing/2014/main" val="2483637100"/>
                  </a:ext>
                </a:extLst>
              </a:tr>
              <a:tr h="328335">
                <a:tc>
                  <a:txBody>
                    <a:bodyPr/>
                    <a:lstStyle/>
                    <a:p>
                      <a:pPr algn="l" fontAlgn="ctr"/>
                      <a:r>
                        <a:rPr lang="cs-CZ" sz="1400" b="1" i="0" u="none" strike="noStrike">
                          <a:solidFill>
                            <a:srgbClr val="000000"/>
                          </a:solidFill>
                          <a:effectLst/>
                          <a:latin typeface="Calibri" panose="020F0502020204030204" pitchFamily="34" charset="0"/>
                        </a:rPr>
                        <a:t>Policista / MV</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17,9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cs-CZ" sz="1400" b="0" i="0" u="none" strike="noStrike">
                          <a:solidFill>
                            <a:srgbClr val="000000"/>
                          </a:solidFill>
                          <a:effectLst/>
                          <a:latin typeface="Calibri" panose="020F0502020204030204" pitchFamily="34" charset="0"/>
                        </a:rPr>
                        <a:t>8,7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6,5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cs-CZ" sz="1400" b="0" i="0" u="none" strike="noStrike">
                          <a:solidFill>
                            <a:srgbClr val="000000"/>
                          </a:solidFill>
                          <a:effectLst/>
                          <a:latin typeface="Calibri" panose="020F0502020204030204" pitchFamily="34" charset="0"/>
                        </a:rPr>
                        <a:t>11,9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12,0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cs-CZ" sz="1400" b="0" i="0" u="none" strike="noStrike">
                          <a:solidFill>
                            <a:srgbClr val="000000"/>
                          </a:solidFill>
                          <a:effectLst/>
                          <a:latin typeface="Calibri" panose="020F0502020204030204" pitchFamily="34" charset="0"/>
                        </a:rPr>
                        <a:t>6,8</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cs-CZ" sz="1400" b="1" i="1" u="none" strike="noStrike">
                          <a:solidFill>
                            <a:srgbClr val="000000"/>
                          </a:solidFill>
                          <a:effectLst/>
                          <a:latin typeface="Calibri" panose="020F0502020204030204" pitchFamily="34" charset="0"/>
                        </a:rPr>
                        <a:t>8,7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4,3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27B"/>
                    </a:solidFill>
                  </a:tcPr>
                </a:tc>
                <a:tc>
                  <a:txBody>
                    <a:bodyPr/>
                    <a:lstStyle/>
                    <a:p>
                      <a:pPr algn="ctr" fontAlgn="ctr"/>
                      <a:r>
                        <a:rPr lang="cs-CZ" sz="1400" b="0" i="0" u="none" strike="noStrike">
                          <a:solidFill>
                            <a:srgbClr val="000000"/>
                          </a:solidFill>
                          <a:effectLst/>
                          <a:latin typeface="Calibri" panose="020F0502020204030204" pitchFamily="34" charset="0"/>
                        </a:rPr>
                        <a:t>6,4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cs-CZ" sz="1400" b="0" i="0" u="none" strike="noStrike">
                          <a:solidFill>
                            <a:srgbClr val="000000"/>
                          </a:solidFill>
                          <a:effectLst/>
                          <a:latin typeface="Calibri" panose="020F0502020204030204" pitchFamily="34" charset="0"/>
                        </a:rPr>
                        <a:t>3,8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5,7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cs-CZ" sz="1400" b="0" i="0" u="none" strike="noStrike">
                          <a:solidFill>
                            <a:srgbClr val="000000"/>
                          </a:solidFill>
                          <a:effectLst/>
                          <a:latin typeface="Calibri" panose="020F0502020204030204" pitchFamily="34" charset="0"/>
                        </a:rPr>
                        <a:t>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extLst>
                  <a:ext uri="{0D108BD9-81ED-4DB2-BD59-A6C34878D82A}">
                    <a16:rowId xmlns:a16="http://schemas.microsoft.com/office/drawing/2014/main" val="3713458442"/>
                  </a:ext>
                </a:extLst>
              </a:tr>
              <a:tr h="328335">
                <a:tc>
                  <a:txBody>
                    <a:bodyPr/>
                    <a:lstStyle/>
                    <a:p>
                      <a:pPr algn="l" fontAlgn="ctr"/>
                      <a:r>
                        <a:rPr lang="cs-CZ" sz="1400" b="1" i="0" u="none" strike="noStrike">
                          <a:solidFill>
                            <a:srgbClr val="000000"/>
                          </a:solidFill>
                          <a:effectLst/>
                          <a:latin typeface="Calibri" panose="020F0502020204030204" pitchFamily="34" charset="0"/>
                        </a:rPr>
                        <a:t>Jiný zdrav. prac.</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12,1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B72"/>
                    </a:solidFill>
                  </a:tcPr>
                </a:tc>
                <a:tc>
                  <a:txBody>
                    <a:bodyPr/>
                    <a:lstStyle/>
                    <a:p>
                      <a:pPr algn="ctr" fontAlgn="ctr"/>
                      <a:r>
                        <a:rPr lang="cs-CZ" sz="1400" b="0" i="0" u="none" strike="noStrike">
                          <a:solidFill>
                            <a:srgbClr val="000000"/>
                          </a:solidFill>
                          <a:effectLst/>
                          <a:latin typeface="Calibri" panose="020F0502020204030204" pitchFamily="34" charset="0"/>
                        </a:rPr>
                        <a:t>13,2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9,0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cs-CZ" sz="1400" b="0" i="0" u="none" strike="noStrike">
                          <a:solidFill>
                            <a:srgbClr val="000000"/>
                          </a:solidFill>
                          <a:effectLst/>
                          <a:latin typeface="Calibri" panose="020F0502020204030204" pitchFamily="34" charset="0"/>
                        </a:rPr>
                        <a:t>9,8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cs-CZ" sz="1400" b="0" i="0" u="none" strike="noStrike">
                          <a:solidFill>
                            <a:srgbClr val="000000"/>
                          </a:solidFill>
                          <a:effectLst/>
                          <a:latin typeface="Calibri" panose="020F0502020204030204" pitchFamily="34" charset="0"/>
                        </a:rPr>
                        <a:t>8,8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0" i="0" u="none" strike="noStrike">
                          <a:solidFill>
                            <a:srgbClr val="000000"/>
                          </a:solidFill>
                          <a:effectLst/>
                          <a:latin typeface="Calibri" panose="020F0502020204030204" pitchFamily="34" charset="0"/>
                        </a:rPr>
                        <a:t>9,8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cs-CZ" sz="1400" b="0" i="0" u="none" strike="noStrike">
                          <a:solidFill>
                            <a:srgbClr val="000000"/>
                          </a:solidFill>
                          <a:effectLst/>
                          <a:latin typeface="Calibri" panose="020F0502020204030204" pitchFamily="34" charset="0"/>
                        </a:rPr>
                        <a:t>7,5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cs-CZ" sz="1400" b="0" i="0" u="none" strike="noStrike">
                          <a:solidFill>
                            <a:srgbClr val="000000"/>
                          </a:solidFill>
                          <a:effectLst/>
                          <a:latin typeface="Calibri" panose="020F0502020204030204" pitchFamily="34" charset="0"/>
                        </a:rPr>
                        <a:t>8,1</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cs-CZ" sz="1400" b="1" i="1" u="none" strike="noStrike">
                          <a:solidFill>
                            <a:srgbClr val="000000"/>
                          </a:solidFill>
                          <a:effectLst/>
                          <a:latin typeface="Calibri" panose="020F0502020204030204" pitchFamily="34" charset="0"/>
                        </a:rPr>
                        <a:t>8,6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cs-CZ" sz="1400" b="0" i="0" u="none" strike="noStrike">
                          <a:solidFill>
                            <a:srgbClr val="000000"/>
                          </a:solidFill>
                          <a:effectLst/>
                          <a:latin typeface="Calibri" panose="020F0502020204030204" pitchFamily="34" charset="0"/>
                        </a:rPr>
                        <a:t>10,5</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cs-CZ" sz="1400" b="0" i="0" u="none" strike="noStrike">
                          <a:solidFill>
                            <a:srgbClr val="000000"/>
                          </a:solidFill>
                          <a:effectLst/>
                          <a:latin typeface="Calibri" panose="020F0502020204030204" pitchFamily="34" charset="0"/>
                        </a:rPr>
                        <a:t>8,7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4,8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8,7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cs-CZ" sz="1400" b="0" i="0" u="none" strike="noStrike">
                          <a:solidFill>
                            <a:srgbClr val="000000"/>
                          </a:solidFill>
                          <a:effectLst/>
                          <a:latin typeface="Calibri" panose="020F0502020204030204" pitchFamily="34" charset="0"/>
                        </a:rPr>
                        <a:t>5,0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B"/>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C"/>
                    </a:solidFill>
                  </a:tcPr>
                </a:tc>
                <a:extLst>
                  <a:ext uri="{0D108BD9-81ED-4DB2-BD59-A6C34878D82A}">
                    <a16:rowId xmlns:a16="http://schemas.microsoft.com/office/drawing/2014/main" val="4180274202"/>
                  </a:ext>
                </a:extLst>
              </a:tr>
              <a:tr h="328335">
                <a:tc>
                  <a:txBody>
                    <a:bodyPr/>
                    <a:lstStyle/>
                    <a:p>
                      <a:pPr algn="l" fontAlgn="ctr"/>
                      <a:r>
                        <a:rPr lang="cs-CZ" sz="1400" b="1" i="0" u="none" strike="noStrike">
                          <a:solidFill>
                            <a:srgbClr val="000000"/>
                          </a:solidFill>
                          <a:effectLst/>
                          <a:latin typeface="Calibri" panose="020F0502020204030204" pitchFamily="34" charset="0"/>
                        </a:rPr>
                        <a:t>Voják / MO</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4,5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cs-CZ" sz="1400" b="0" i="0" u="none" strike="noStrike">
                          <a:solidFill>
                            <a:srgbClr val="000000"/>
                          </a:solidFill>
                          <a:effectLst/>
                          <a:latin typeface="Calibri" panose="020F0502020204030204" pitchFamily="34" charset="0"/>
                        </a:rPr>
                        <a:t>8,5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ctr" fontAlgn="ctr"/>
                      <a:r>
                        <a:rPr lang="cs-CZ" sz="1400" b="0" i="0" u="none" strike="noStrike">
                          <a:solidFill>
                            <a:srgbClr val="000000"/>
                          </a:solidFill>
                          <a:effectLst/>
                          <a:latin typeface="Calibri" panose="020F0502020204030204" pitchFamily="34" charset="0"/>
                        </a:rPr>
                        <a:t>10,6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6,5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cs-CZ" sz="1400" b="0" i="0" u="none" strike="noStrike">
                          <a:solidFill>
                            <a:srgbClr val="000000"/>
                          </a:solidFill>
                          <a:effectLst/>
                          <a:latin typeface="Calibri" panose="020F0502020204030204" pitchFamily="34" charset="0"/>
                        </a:rPr>
                        <a:t>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cs-CZ" sz="1400" b="1" i="1" u="none" strike="noStrike">
                          <a:solidFill>
                            <a:srgbClr val="000000"/>
                          </a:solidFill>
                          <a:effectLst/>
                          <a:latin typeface="Calibri" panose="020F0502020204030204" pitchFamily="34" charset="0"/>
                        </a:rPr>
                        <a:t>3,8</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cs-CZ" sz="1400" b="0" i="0" u="none" strike="noStrike">
                          <a:solidFill>
                            <a:srgbClr val="000000"/>
                          </a:solidFill>
                          <a:effectLst/>
                          <a:latin typeface="Calibri" panose="020F0502020204030204" pitchFamily="34" charset="0"/>
                        </a:rPr>
                        <a:t>4,5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590004843"/>
                  </a:ext>
                </a:extLst>
              </a:tr>
              <a:tr h="328335">
                <a:tc>
                  <a:txBody>
                    <a:bodyPr/>
                    <a:lstStyle/>
                    <a:p>
                      <a:pPr algn="l" fontAlgn="ctr"/>
                      <a:r>
                        <a:rPr lang="cs-CZ" sz="1400" b="1" i="0" u="none" strike="noStrike">
                          <a:solidFill>
                            <a:srgbClr val="000000"/>
                          </a:solidFill>
                          <a:effectLst/>
                          <a:latin typeface="Calibri" panose="020F0502020204030204" pitchFamily="34" charset="0"/>
                        </a:rPr>
                        <a:t>Hasič / Záchranář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cs-CZ" sz="1400" b="0" i="0" u="none" strike="noStrike">
                          <a:solidFill>
                            <a:srgbClr val="000000"/>
                          </a:solidFill>
                          <a:effectLst/>
                          <a:latin typeface="Calibri" panose="020F0502020204030204" pitchFamily="34" charset="0"/>
                        </a:rPr>
                        <a:t>3,7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3,8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cs-CZ" sz="1400" b="0" i="0" u="none" strike="noStrike">
                          <a:solidFill>
                            <a:srgbClr val="000000"/>
                          </a:solidFill>
                          <a:effectLst/>
                          <a:latin typeface="Calibri" panose="020F0502020204030204" pitchFamily="34" charset="0"/>
                        </a:rPr>
                        <a:t>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cs-CZ" sz="1400" b="1" i="1" u="none" strike="noStrike">
                          <a:solidFill>
                            <a:srgbClr val="000000"/>
                          </a:solidFill>
                          <a:effectLst/>
                          <a:latin typeface="Calibri" panose="020F0502020204030204" pitchFamily="34" charset="0"/>
                        </a:rPr>
                        <a:t>2,2</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cs-CZ" sz="1400" b="0" i="0" u="none" strike="noStrike">
                          <a:solidFill>
                            <a:srgbClr val="000000"/>
                          </a:solidFill>
                          <a:effectLst/>
                          <a:latin typeface="Calibri" panose="020F0502020204030204" pitchFamily="34" charset="0"/>
                        </a:rPr>
                        <a:t>2,4</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cs-CZ" sz="1400" b="0" i="0" u="none" strike="noStrike">
                          <a:solidFill>
                            <a:srgbClr val="000000"/>
                          </a:solidFill>
                          <a:effectLst/>
                          <a:latin typeface="Calibri" panose="020F0502020204030204" pitchFamily="34" charset="0"/>
                        </a:rPr>
                        <a:t>3,3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E7B"/>
                    </a:solidFill>
                  </a:tcPr>
                </a:tc>
                <a:extLst>
                  <a:ext uri="{0D108BD9-81ED-4DB2-BD59-A6C34878D82A}">
                    <a16:rowId xmlns:a16="http://schemas.microsoft.com/office/drawing/2014/main" val="2684353776"/>
                  </a:ext>
                </a:extLst>
              </a:tr>
              <a:tr h="328335">
                <a:tc>
                  <a:txBody>
                    <a:bodyPr/>
                    <a:lstStyle/>
                    <a:p>
                      <a:pPr algn="l" fontAlgn="ctr"/>
                      <a:r>
                        <a:rPr lang="cs-CZ" sz="1400" b="1" i="0" u="none" strike="noStrike">
                          <a:solidFill>
                            <a:srgbClr val="000000"/>
                          </a:solidFill>
                          <a:effectLst/>
                          <a:latin typeface="Calibri" panose="020F0502020204030204" pitchFamily="34" charset="0"/>
                        </a:rPr>
                        <a:t>Lékař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cs-CZ" sz="1400" b="0" i="0" u="none" strike="noStrike">
                          <a:solidFill>
                            <a:srgbClr val="000000"/>
                          </a:solidFill>
                          <a:effectLst/>
                          <a:latin typeface="Calibri" panose="020F0502020204030204" pitchFamily="34" charset="0"/>
                        </a:rPr>
                        <a:t>3,6</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1" i="1" u="none" strike="noStrike">
                          <a:solidFill>
                            <a:srgbClr val="000000"/>
                          </a:solidFill>
                          <a:effectLst/>
                          <a:latin typeface="Calibri" panose="020F0502020204030204" pitchFamily="34" charset="0"/>
                        </a:rPr>
                        <a:t>2,0</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cs-CZ" sz="1400" b="0" i="0" u="none" strike="noStrike">
                          <a:solidFill>
                            <a:srgbClr val="000000"/>
                          </a:solidFill>
                          <a:effectLst/>
                          <a:latin typeface="Calibri" panose="020F0502020204030204" pitchFamily="34" charset="0"/>
                        </a:rPr>
                        <a:t>2,8</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3,0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273"/>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880490142"/>
                  </a:ext>
                </a:extLst>
              </a:tr>
              <a:tr h="328335">
                <a:tc>
                  <a:txBody>
                    <a:bodyPr/>
                    <a:lstStyle/>
                    <a:p>
                      <a:pPr algn="l" fontAlgn="ctr"/>
                      <a:r>
                        <a:rPr lang="cs-CZ" sz="1400" b="1" i="0" u="none" strike="noStrike">
                          <a:solidFill>
                            <a:srgbClr val="000000"/>
                          </a:solidFill>
                          <a:effectLst/>
                          <a:latin typeface="Calibri" panose="020F0502020204030204" pitchFamily="34" charset="0"/>
                        </a:rPr>
                        <a:t>Farmaceut, lékárník</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1" i="1" u="none" strike="noStrike">
                          <a:solidFill>
                            <a:srgbClr val="000000"/>
                          </a:solidFill>
                          <a:effectLst/>
                          <a:latin typeface="Calibri" panose="020F0502020204030204" pitchFamily="34" charset="0"/>
                        </a:rPr>
                        <a:t>1,3</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623049242"/>
                  </a:ext>
                </a:extLst>
              </a:tr>
              <a:tr h="328335">
                <a:tc>
                  <a:txBody>
                    <a:bodyPr/>
                    <a:lstStyle/>
                    <a:p>
                      <a:pPr algn="l" fontAlgn="ctr"/>
                      <a:r>
                        <a:rPr lang="cs-CZ" sz="1400" b="1" i="0" u="none" strike="noStrike">
                          <a:solidFill>
                            <a:srgbClr val="000000"/>
                          </a:solidFill>
                          <a:effectLst/>
                          <a:latin typeface="Calibri" panose="020F0502020204030204" pitchFamily="34" charset="0"/>
                        </a:rPr>
                        <a:t>Zdrav. laborant</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081"/>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cs-CZ" sz="1400" b="0" i="0" u="none" strike="noStrike">
                          <a:solidFill>
                            <a:srgbClr val="000000"/>
                          </a:solidFill>
                          <a:effectLst/>
                          <a:latin typeface="Calibri" panose="020F0502020204030204" pitchFamily="34" charset="0"/>
                        </a:rPr>
                        <a:t>2,4</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1" i="1" u="none" strike="noStrike">
                          <a:solidFill>
                            <a:srgbClr val="000000"/>
                          </a:solidFill>
                          <a:effectLst/>
                          <a:latin typeface="Calibri" panose="020F0502020204030204" pitchFamily="34" charset="0"/>
                        </a:rPr>
                        <a:t>1,3</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739662648"/>
                  </a:ext>
                </a:extLst>
              </a:tr>
              <a:tr h="328335">
                <a:tc>
                  <a:txBody>
                    <a:bodyPr/>
                    <a:lstStyle/>
                    <a:p>
                      <a:pPr algn="l" fontAlgn="ctr"/>
                      <a:r>
                        <a:rPr lang="cs-CZ" sz="1400" b="1" i="0" u="none" strike="noStrike">
                          <a:solidFill>
                            <a:srgbClr val="000000"/>
                          </a:solidFill>
                          <a:effectLst/>
                          <a:latin typeface="Calibri" panose="020F0502020204030204" pitchFamily="34" charset="0"/>
                        </a:rPr>
                        <a:t>Vězeňská služba</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07C"/>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783"/>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D57F"/>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BC47C"/>
                    </a:solidFill>
                  </a:tcPr>
                </a:tc>
                <a:tc>
                  <a:txBody>
                    <a:bodyPr/>
                    <a:lstStyle/>
                    <a:p>
                      <a:pPr algn="ctr" fontAlgn="ctr"/>
                      <a:r>
                        <a:rPr lang="cs-CZ" sz="1400" b="0" i="0" u="none" strike="noStrike">
                          <a:solidFill>
                            <a:srgbClr val="000000"/>
                          </a:solidFill>
                          <a:effectLst/>
                          <a:latin typeface="Calibri" panose="020F0502020204030204" pitchFamily="34" charset="0"/>
                        </a:rPr>
                        <a:t>3,8</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C81"/>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D82"/>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83"/>
                    </a:solidFill>
                  </a:tcPr>
                </a:tc>
                <a:tc>
                  <a:txBody>
                    <a:bodyPr/>
                    <a:lstStyle/>
                    <a:p>
                      <a:pPr algn="ctr" fontAlgn="ctr"/>
                      <a:r>
                        <a:rPr lang="cs-CZ" sz="1400" b="1" i="1" u="none" strike="noStrike">
                          <a:solidFill>
                            <a:srgbClr val="000000"/>
                          </a:solidFill>
                          <a:effectLst/>
                          <a:latin typeface="Calibri" panose="020F0502020204030204" pitchFamily="34" charset="0"/>
                        </a:rPr>
                        <a:t>0,9</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984"/>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27F"/>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482"/>
                    </a:solidFill>
                  </a:tcPr>
                </a:tc>
                <a:tc>
                  <a:txBody>
                    <a:bodyPr/>
                    <a:lstStyle/>
                    <a:p>
                      <a:pPr algn="ctr" fontAlgn="ctr"/>
                      <a:r>
                        <a:rPr lang="cs-CZ" sz="1400" b="0" i="0" u="none" strike="noStrike">
                          <a:solidFill>
                            <a:srgbClr val="000000"/>
                          </a:solidFill>
                          <a:effectLst/>
                          <a:latin typeface="Calibri" panose="020F0502020204030204" pitchFamily="34" charset="0"/>
                        </a:rPr>
                        <a:t>0,1</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77A"/>
                    </a:solidFill>
                  </a:tcPr>
                </a:tc>
                <a:extLst>
                  <a:ext uri="{0D108BD9-81ED-4DB2-BD59-A6C34878D82A}">
                    <a16:rowId xmlns:a16="http://schemas.microsoft.com/office/drawing/2014/main" val="2019091658"/>
                  </a:ext>
                </a:extLst>
              </a:tr>
              <a:tr h="328335">
                <a:tc>
                  <a:txBody>
                    <a:bodyPr/>
                    <a:lstStyle/>
                    <a:p>
                      <a:pPr algn="l" fontAlgn="ctr"/>
                      <a:r>
                        <a:rPr lang="cs-CZ" sz="1400" b="1" i="1" u="none" strike="noStrike" dirty="0">
                          <a:solidFill>
                            <a:srgbClr val="000000"/>
                          </a:solidFill>
                          <a:effectLst/>
                          <a:latin typeface="Calibri" panose="020F0502020204030204" pitchFamily="34" charset="0"/>
                        </a:rPr>
                        <a:t>Vybrané celkem</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1" i="1" u="none" strike="noStrike" dirty="0">
                          <a:solidFill>
                            <a:srgbClr val="000000"/>
                          </a:solidFill>
                          <a:effectLst/>
                          <a:latin typeface="Calibri" panose="020F0502020204030204" pitchFamily="34" charset="0"/>
                        </a:rPr>
                        <a:t>147,9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1" i="1" u="none" strike="noStrike" dirty="0">
                          <a:solidFill>
                            <a:srgbClr val="000000"/>
                          </a:solidFill>
                          <a:effectLst/>
                          <a:latin typeface="Calibri" panose="020F0502020204030204" pitchFamily="34" charset="0"/>
                        </a:rPr>
                        <a:t>140,4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7D6F"/>
                    </a:solidFill>
                  </a:tcPr>
                </a:tc>
                <a:tc>
                  <a:txBody>
                    <a:bodyPr/>
                    <a:lstStyle/>
                    <a:p>
                      <a:pPr algn="ctr" fontAlgn="ctr"/>
                      <a:r>
                        <a:rPr lang="cs-CZ" sz="1400" b="1" i="1" u="none" strike="noStrike" dirty="0">
                          <a:solidFill>
                            <a:srgbClr val="000000"/>
                          </a:solidFill>
                          <a:effectLst/>
                          <a:latin typeface="Calibri" panose="020F0502020204030204" pitchFamily="34" charset="0"/>
                        </a:rPr>
                        <a:t>122,3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D78"/>
                    </a:solidFill>
                  </a:tcPr>
                </a:tc>
                <a:tc>
                  <a:txBody>
                    <a:bodyPr/>
                    <a:lstStyle/>
                    <a:p>
                      <a:pPr algn="ctr" fontAlgn="ctr"/>
                      <a:r>
                        <a:rPr lang="cs-CZ" sz="1400" b="1" i="1" u="none" strike="noStrike" dirty="0">
                          <a:solidFill>
                            <a:srgbClr val="000000"/>
                          </a:solidFill>
                          <a:effectLst/>
                          <a:latin typeface="Calibri" panose="020F0502020204030204" pitchFamily="34" charset="0"/>
                        </a:rPr>
                        <a:t>114,6</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17C"/>
                    </a:solidFill>
                  </a:tcPr>
                </a:tc>
                <a:tc>
                  <a:txBody>
                    <a:bodyPr/>
                    <a:lstStyle/>
                    <a:p>
                      <a:pPr algn="ctr" fontAlgn="ctr"/>
                      <a:r>
                        <a:rPr lang="cs-CZ" sz="1400" b="1" i="1" u="none" strike="noStrike" dirty="0">
                          <a:solidFill>
                            <a:srgbClr val="000000"/>
                          </a:solidFill>
                          <a:effectLst/>
                          <a:latin typeface="Calibri" panose="020F0502020204030204" pitchFamily="34" charset="0"/>
                        </a:rPr>
                        <a:t>107,7</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380"/>
                    </a:solidFill>
                  </a:tcPr>
                </a:tc>
                <a:tc>
                  <a:txBody>
                    <a:bodyPr/>
                    <a:lstStyle/>
                    <a:p>
                      <a:pPr algn="ctr" fontAlgn="ctr"/>
                      <a:r>
                        <a:rPr lang="cs-CZ" sz="1400" b="1" i="1" u="none" strike="noStrike" dirty="0">
                          <a:solidFill>
                            <a:srgbClr val="000000"/>
                          </a:solidFill>
                          <a:effectLst/>
                          <a:latin typeface="Calibri" panose="020F0502020204030204" pitchFamily="34" charset="0"/>
                        </a:rPr>
                        <a:t>106,7</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680"/>
                    </a:solidFill>
                  </a:tcPr>
                </a:tc>
                <a:tc>
                  <a:txBody>
                    <a:bodyPr/>
                    <a:lstStyle/>
                    <a:p>
                      <a:pPr algn="ctr" fontAlgn="ctr"/>
                      <a:r>
                        <a:rPr lang="cs-CZ" sz="1400" b="1" i="1" u="none" strike="noStrike" dirty="0">
                          <a:solidFill>
                            <a:srgbClr val="000000"/>
                          </a:solidFill>
                          <a:effectLst/>
                          <a:latin typeface="Calibri" panose="020F0502020204030204" pitchFamily="34" charset="0"/>
                        </a:rPr>
                        <a:t>100,3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784"/>
                    </a:solidFill>
                  </a:tcPr>
                </a:tc>
                <a:tc>
                  <a:txBody>
                    <a:bodyPr/>
                    <a:lstStyle/>
                    <a:p>
                      <a:pPr algn="ctr" fontAlgn="ctr"/>
                      <a:r>
                        <a:rPr lang="cs-CZ" sz="1400" b="1" i="1" u="none" strike="noStrike" dirty="0">
                          <a:solidFill>
                            <a:srgbClr val="000000"/>
                          </a:solidFill>
                          <a:effectLst/>
                          <a:latin typeface="Calibri" panose="020F0502020204030204" pitchFamily="34" charset="0"/>
                        </a:rPr>
                        <a:t>98,5</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ctr"/>
                      <a:r>
                        <a:rPr lang="cs-CZ" sz="1400" b="1" i="1" u="none" strike="noStrike" dirty="0">
                          <a:solidFill>
                            <a:srgbClr val="000000"/>
                          </a:solidFill>
                          <a:effectLst/>
                          <a:latin typeface="Calibri" panose="020F0502020204030204" pitchFamily="34" charset="0"/>
                        </a:rPr>
                        <a:t>98,0</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A83"/>
                    </a:solidFill>
                  </a:tcPr>
                </a:tc>
                <a:tc>
                  <a:txBody>
                    <a:bodyPr/>
                    <a:lstStyle/>
                    <a:p>
                      <a:pPr algn="ctr" fontAlgn="ctr"/>
                      <a:r>
                        <a:rPr lang="cs-CZ" sz="1400" b="1" i="1" u="none" strike="noStrike" dirty="0">
                          <a:solidFill>
                            <a:srgbClr val="000000"/>
                          </a:solidFill>
                          <a:effectLst/>
                          <a:latin typeface="Calibri" panose="020F0502020204030204" pitchFamily="34" charset="0"/>
                        </a:rPr>
                        <a:t>93,1</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683"/>
                    </a:solidFill>
                  </a:tcPr>
                </a:tc>
                <a:tc>
                  <a:txBody>
                    <a:bodyPr/>
                    <a:lstStyle/>
                    <a:p>
                      <a:pPr algn="ctr" fontAlgn="ctr"/>
                      <a:r>
                        <a:rPr lang="cs-CZ" sz="1400" b="1" i="1" u="none" strike="noStrike" dirty="0">
                          <a:solidFill>
                            <a:srgbClr val="000000"/>
                          </a:solidFill>
                          <a:effectLst/>
                          <a:latin typeface="Calibri" panose="020F0502020204030204" pitchFamily="34" charset="0"/>
                        </a:rPr>
                        <a:t>91,4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r>
                        <a:rPr lang="cs-CZ" sz="1400" b="1" i="1" u="none" strike="noStrike" dirty="0">
                          <a:solidFill>
                            <a:srgbClr val="000000"/>
                          </a:solidFill>
                          <a:effectLst/>
                          <a:latin typeface="Calibri" panose="020F0502020204030204" pitchFamily="34" charset="0"/>
                        </a:rPr>
                        <a:t>71,9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47F"/>
                    </a:solidFill>
                  </a:tcPr>
                </a:tc>
                <a:tc>
                  <a:txBody>
                    <a:bodyPr/>
                    <a:lstStyle/>
                    <a:p>
                      <a:pPr algn="ctr" fontAlgn="ctr"/>
                      <a:r>
                        <a:rPr lang="cs-CZ" sz="1400" b="1" i="1" u="none" strike="noStrike" dirty="0">
                          <a:solidFill>
                            <a:srgbClr val="000000"/>
                          </a:solidFill>
                          <a:effectLst/>
                          <a:latin typeface="Calibri" panose="020F0502020204030204" pitchFamily="34" charset="0"/>
                        </a:rPr>
                        <a:t>71,8</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47F"/>
                    </a:solidFill>
                  </a:tcPr>
                </a:tc>
                <a:tc>
                  <a:txBody>
                    <a:bodyPr/>
                    <a:lstStyle/>
                    <a:p>
                      <a:pPr algn="ctr" fontAlgn="ctr"/>
                      <a:r>
                        <a:rPr lang="cs-CZ" sz="1400" b="1" i="1" u="none" strike="noStrike" dirty="0">
                          <a:solidFill>
                            <a:srgbClr val="000000"/>
                          </a:solidFill>
                          <a:effectLst/>
                          <a:latin typeface="Calibri" panose="020F0502020204030204" pitchFamily="34" charset="0"/>
                        </a:rPr>
                        <a:t>63,4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D7E"/>
                    </a:solidFill>
                  </a:tcPr>
                </a:tc>
                <a:tc>
                  <a:txBody>
                    <a:bodyPr/>
                    <a:lstStyle/>
                    <a:p>
                      <a:pPr algn="ctr" fontAlgn="ctr"/>
                      <a:r>
                        <a:rPr lang="cs-CZ" sz="1400" b="1" i="1" u="none" strike="noStrike" dirty="0">
                          <a:solidFill>
                            <a:srgbClr val="000000"/>
                          </a:solidFill>
                          <a:effectLst/>
                          <a:latin typeface="Calibri" panose="020F0502020204030204" pitchFamily="34" charset="0"/>
                        </a:rPr>
                        <a:t>44,8</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2592979241"/>
                  </a:ext>
                </a:extLst>
              </a:tr>
            </a:tbl>
          </a:graphicData>
        </a:graphic>
      </p:graphicFrame>
      <p:sp>
        <p:nvSpPr>
          <p:cNvPr id="2" name="Nadpis 1">
            <a:extLst>
              <a:ext uri="{FF2B5EF4-FFF2-40B4-BE49-F238E27FC236}">
                <a16:creationId xmlns:a16="http://schemas.microsoft.com/office/drawing/2014/main" id="{17F64B2E-D979-44B1-BC83-0C6A1B24A364}"/>
              </a:ext>
            </a:extLst>
          </p:cNvPr>
          <p:cNvSpPr>
            <a:spLocks noGrp="1"/>
          </p:cNvSpPr>
          <p:nvPr>
            <p:ph type="title"/>
          </p:nvPr>
        </p:nvSpPr>
        <p:spPr>
          <a:xfrm>
            <a:off x="381740" y="2"/>
            <a:ext cx="7700376" cy="576000"/>
          </a:xfrm>
        </p:spPr>
        <p:txBody>
          <a:bodyPr/>
          <a:lstStyle/>
          <a:p>
            <a:r>
              <a:rPr lang="cs-CZ" dirty="0"/>
              <a:t>COVID-19 u vybraných významných zaměstnání</a:t>
            </a:r>
          </a:p>
        </p:txBody>
      </p:sp>
      <p:sp>
        <p:nvSpPr>
          <p:cNvPr id="3" name="Obdélník 2">
            <a:extLst>
              <a:ext uri="{FF2B5EF4-FFF2-40B4-BE49-F238E27FC236}">
                <a16:creationId xmlns:a16="http://schemas.microsoft.com/office/drawing/2014/main" id="{9D172A0E-CB22-4927-B6E9-7E60B8CD28F7}"/>
              </a:ext>
            </a:extLst>
          </p:cNvPr>
          <p:cNvSpPr/>
          <p:nvPr/>
        </p:nvSpPr>
        <p:spPr>
          <a:xfrm>
            <a:off x="292061" y="707204"/>
            <a:ext cx="8212505" cy="369332"/>
          </a:xfrm>
          <a:prstGeom prst="rect">
            <a:avLst/>
          </a:prstGeom>
        </p:spPr>
        <p:txBody>
          <a:bodyPr wrap="none">
            <a:spAutoFit/>
          </a:bodyPr>
          <a:lstStyle/>
          <a:p>
            <a:pPr lvl="0">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Počet aktuálně pozitivních osob na 100 000 obyvatel v krajích</a:t>
            </a:r>
            <a:r>
              <a:rPr lang="cs-CZ" b="1" dirty="0">
                <a:solidFill>
                  <a:srgbClr val="000000"/>
                </a:solidFill>
              </a:rPr>
              <a:t> </a:t>
            </a:r>
            <a:r>
              <a:rPr lang="cs-CZ" b="1" dirty="0">
                <a:solidFill>
                  <a:srgbClr val="C00000"/>
                </a:solidFill>
              </a:rPr>
              <a:t>k 31.3.2021</a:t>
            </a:r>
            <a:endPar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ovéPole 3">
            <a:extLst>
              <a:ext uri="{FF2B5EF4-FFF2-40B4-BE49-F238E27FC236}">
                <a16:creationId xmlns:a16="http://schemas.microsoft.com/office/drawing/2014/main" id="{99E6789E-2162-4F8F-B0E5-7C144DFFFF71}"/>
              </a:ext>
            </a:extLst>
          </p:cNvPr>
          <p:cNvSpPr txBox="1"/>
          <p:nvPr/>
        </p:nvSpPr>
        <p:spPr>
          <a:xfrm>
            <a:off x="4861734" y="6271177"/>
            <a:ext cx="533954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Barevná škála vizualizuje rozsah hodnot v rámci povolání na řádku</a:t>
            </a:r>
          </a:p>
        </p:txBody>
      </p:sp>
      <p:grpSp>
        <p:nvGrpSpPr>
          <p:cNvPr id="5" name="Skupina 4">
            <a:extLst>
              <a:ext uri="{FF2B5EF4-FFF2-40B4-BE49-F238E27FC236}">
                <a16:creationId xmlns:a16="http://schemas.microsoft.com/office/drawing/2014/main" id="{F9E7BDA6-D952-4538-88C2-2B1E3DCD2A4D}"/>
              </a:ext>
            </a:extLst>
          </p:cNvPr>
          <p:cNvGrpSpPr/>
          <p:nvPr/>
        </p:nvGrpSpPr>
        <p:grpSpPr>
          <a:xfrm>
            <a:off x="2714625" y="6324411"/>
            <a:ext cx="2143122" cy="173463"/>
            <a:chOff x="733425" y="6443990"/>
            <a:chExt cx="2143122" cy="173463"/>
          </a:xfrm>
        </p:grpSpPr>
        <p:sp>
          <p:nvSpPr>
            <p:cNvPr id="6" name="TextovéPole 5">
              <a:extLst>
                <a:ext uri="{FF2B5EF4-FFF2-40B4-BE49-F238E27FC236}">
                  <a16:creationId xmlns:a16="http://schemas.microsoft.com/office/drawing/2014/main" id="{24720771-DC26-497D-B489-459CB23FE5E9}"/>
                </a:ext>
              </a:extLst>
            </p:cNvPr>
            <p:cNvSpPr txBox="1"/>
            <p:nvPr/>
          </p:nvSpPr>
          <p:spPr>
            <a:xfrm>
              <a:off x="733425" y="6443990"/>
              <a:ext cx="214312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0" i="0" u="none" strike="noStrike" kern="1200" cap="none" spc="0" normalizeH="0" baseline="0" noProof="0" dirty="0">
                  <a:ln>
                    <a:noFill/>
                  </a:ln>
                  <a:solidFill>
                    <a:srgbClr val="000000"/>
                  </a:solidFill>
                  <a:effectLst/>
                  <a:uLnTx/>
                  <a:uFillTx/>
                  <a:latin typeface="Arial" panose="020B0604020202020204"/>
                  <a:ea typeface="+mn-ea"/>
                  <a:cs typeface="+mn-cs"/>
                </a:rPr>
                <a:t>min %                                    max %</a:t>
              </a:r>
            </a:p>
          </p:txBody>
        </p:sp>
        <p:pic>
          <p:nvPicPr>
            <p:cNvPr id="7" name="Obrázek 6">
              <a:extLst>
                <a:ext uri="{FF2B5EF4-FFF2-40B4-BE49-F238E27FC236}">
                  <a16:creationId xmlns:a16="http://schemas.microsoft.com/office/drawing/2014/main" id="{BD0A9BEB-7D57-4389-BCD0-102F22ACAF9D}"/>
                </a:ext>
              </a:extLst>
            </p:cNvPr>
            <p:cNvPicPr>
              <a:picLocks noChangeAspect="1"/>
            </p:cNvPicPr>
            <p:nvPr/>
          </p:nvPicPr>
          <p:blipFill>
            <a:blip r:embed="rId2"/>
            <a:stretch>
              <a:fillRect/>
            </a:stretch>
          </p:blipFill>
          <p:spPr>
            <a:xfrm>
              <a:off x="1176253" y="6445979"/>
              <a:ext cx="1209844" cy="171474"/>
            </a:xfrm>
            <a:prstGeom prst="rect">
              <a:avLst/>
            </a:prstGeom>
          </p:spPr>
        </p:pic>
      </p:grpSp>
      <p:cxnSp>
        <p:nvCxnSpPr>
          <p:cNvPr id="8" name="Přímá spojnice se šipkou 7">
            <a:extLst>
              <a:ext uri="{FF2B5EF4-FFF2-40B4-BE49-F238E27FC236}">
                <a16:creationId xmlns:a16="http://schemas.microsoft.com/office/drawing/2014/main" id="{8D5DB21C-0EB3-4024-B563-CD9D4B637C0F}"/>
              </a:ext>
            </a:extLst>
          </p:cNvPr>
          <p:cNvCxnSpPr>
            <a:cxnSpLocks/>
          </p:cNvCxnSpPr>
          <p:nvPr/>
        </p:nvCxnSpPr>
        <p:spPr>
          <a:xfrm>
            <a:off x="11401425" y="1581150"/>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ovéPole 8">
            <a:extLst>
              <a:ext uri="{FF2B5EF4-FFF2-40B4-BE49-F238E27FC236}">
                <a16:creationId xmlns:a16="http://schemas.microsoft.com/office/drawing/2014/main" id="{C76F8E7E-4BD5-45E2-9443-24F0CEA223AC}"/>
              </a:ext>
            </a:extLst>
          </p:cNvPr>
          <p:cNvSpPr txBox="1"/>
          <p:nvPr/>
        </p:nvSpPr>
        <p:spPr>
          <a:xfrm rot="5400000">
            <a:off x="10403330" y="2514940"/>
            <a:ext cx="22940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ČR</a:t>
            </a:r>
          </a:p>
        </p:txBody>
      </p:sp>
      <p:cxnSp>
        <p:nvCxnSpPr>
          <p:cNvPr id="10" name="Přímá spojnice se šipkou 9">
            <a:extLst>
              <a:ext uri="{FF2B5EF4-FFF2-40B4-BE49-F238E27FC236}">
                <a16:creationId xmlns:a16="http://schemas.microsoft.com/office/drawing/2014/main" id="{710C34D0-9600-472F-8A99-7CE8B4B8C7C0}"/>
              </a:ext>
            </a:extLst>
          </p:cNvPr>
          <p:cNvCxnSpPr>
            <a:cxnSpLocks/>
          </p:cNvCxnSpPr>
          <p:nvPr/>
        </p:nvCxnSpPr>
        <p:spPr>
          <a:xfrm>
            <a:off x="1869951" y="5886450"/>
            <a:ext cx="493089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ovéPole 10">
            <a:extLst>
              <a:ext uri="{FF2B5EF4-FFF2-40B4-BE49-F238E27FC236}">
                <a16:creationId xmlns:a16="http://schemas.microsoft.com/office/drawing/2014/main" id="{46700B18-C46D-41BE-90E3-72E36E57FAAA}"/>
              </a:ext>
            </a:extLst>
          </p:cNvPr>
          <p:cNvSpPr txBox="1"/>
          <p:nvPr/>
        </p:nvSpPr>
        <p:spPr>
          <a:xfrm>
            <a:off x="1779684" y="5888602"/>
            <a:ext cx="41924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Vybrané celkem</a:t>
            </a:r>
          </a:p>
        </p:txBody>
      </p:sp>
      <p:sp>
        <p:nvSpPr>
          <p:cNvPr id="20" name="TextovéPole 19">
            <a:extLst>
              <a:ext uri="{FF2B5EF4-FFF2-40B4-BE49-F238E27FC236}">
                <a16:creationId xmlns:a16="http://schemas.microsoft.com/office/drawing/2014/main" id="{7828C4B4-6120-40B5-81E0-077124ACF2C6}"/>
              </a:ext>
            </a:extLst>
          </p:cNvPr>
          <p:cNvSpPr txBox="1"/>
          <p:nvPr/>
        </p:nvSpPr>
        <p:spPr>
          <a:xfrm>
            <a:off x="3529413" y="6581001"/>
            <a:ext cx="5339541" cy="261610"/>
          </a:xfrm>
          <a:prstGeom prst="rect">
            <a:avLst/>
          </a:prstGeom>
          <a:noFill/>
        </p:spPr>
        <p:txBody>
          <a:bodyPr wrap="square" rtlCol="0">
            <a:spAutoFit/>
          </a:bodyPr>
          <a:lstStyle/>
          <a:p>
            <a:pPr lvl="0" algn="ctr">
              <a:defRPr/>
            </a:pPr>
            <a:r>
              <a:rPr lang="cs-CZ" sz="1100" dirty="0">
                <a:solidFill>
                  <a:srgbClr val="000000"/>
                </a:solidFill>
              </a:rPr>
              <a:t>Zdroj: ISIN – Informační systém infekční nemocí</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stav k </a:t>
            </a:r>
            <a:r>
              <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rPr>
              <a:t>31.3.2021</a:t>
            </a:r>
          </a:p>
        </p:txBody>
      </p:sp>
      <p:sp>
        <p:nvSpPr>
          <p:cNvPr id="15" name="Obdélník: se zakulacenými rohy 14">
            <a:extLst>
              <a:ext uri="{FF2B5EF4-FFF2-40B4-BE49-F238E27FC236}">
                <a16:creationId xmlns:a16="http://schemas.microsoft.com/office/drawing/2014/main" id="{58A87F3D-2A6C-425D-B299-2CD7C7588338}"/>
              </a:ext>
            </a:extLst>
          </p:cNvPr>
          <p:cNvSpPr/>
          <p:nvPr/>
        </p:nvSpPr>
        <p:spPr>
          <a:xfrm>
            <a:off x="214623" y="1860935"/>
            <a:ext cx="11151697" cy="360000"/>
          </a:xfrm>
          <a:prstGeom prst="roundRect">
            <a:avLst>
              <a:gd name="adj" fmla="val 24604"/>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4150458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ulka 12">
            <a:extLst>
              <a:ext uri="{FF2B5EF4-FFF2-40B4-BE49-F238E27FC236}">
                <a16:creationId xmlns:a16="http://schemas.microsoft.com/office/drawing/2014/main" id="{002CC430-E14F-4CF3-9233-091A52D51D51}"/>
              </a:ext>
            </a:extLst>
          </p:cNvPr>
          <p:cNvGraphicFramePr>
            <a:graphicFrameLocks noGrp="1"/>
          </p:cNvGraphicFramePr>
          <p:nvPr/>
        </p:nvGraphicFramePr>
        <p:xfrm>
          <a:off x="281619" y="1179237"/>
          <a:ext cx="11021303" cy="4624087"/>
        </p:xfrm>
        <a:graphic>
          <a:graphicData uri="http://schemas.openxmlformats.org/drawingml/2006/table">
            <a:tbl>
              <a:tblPr/>
              <a:tblGrid>
                <a:gridCol w="1584313">
                  <a:extLst>
                    <a:ext uri="{9D8B030D-6E8A-4147-A177-3AD203B41FA5}">
                      <a16:colId xmlns:a16="http://schemas.microsoft.com/office/drawing/2014/main" val="329523171"/>
                    </a:ext>
                  </a:extLst>
                </a:gridCol>
                <a:gridCol w="615038">
                  <a:extLst>
                    <a:ext uri="{9D8B030D-6E8A-4147-A177-3AD203B41FA5}">
                      <a16:colId xmlns:a16="http://schemas.microsoft.com/office/drawing/2014/main" val="1989563232"/>
                    </a:ext>
                  </a:extLst>
                </a:gridCol>
                <a:gridCol w="720748">
                  <a:extLst>
                    <a:ext uri="{9D8B030D-6E8A-4147-A177-3AD203B41FA5}">
                      <a16:colId xmlns:a16="http://schemas.microsoft.com/office/drawing/2014/main" val="809933882"/>
                    </a:ext>
                  </a:extLst>
                </a:gridCol>
                <a:gridCol w="615038">
                  <a:extLst>
                    <a:ext uri="{9D8B030D-6E8A-4147-A177-3AD203B41FA5}">
                      <a16:colId xmlns:a16="http://schemas.microsoft.com/office/drawing/2014/main" val="2499724082"/>
                    </a:ext>
                  </a:extLst>
                </a:gridCol>
                <a:gridCol w="720748">
                  <a:extLst>
                    <a:ext uri="{9D8B030D-6E8A-4147-A177-3AD203B41FA5}">
                      <a16:colId xmlns:a16="http://schemas.microsoft.com/office/drawing/2014/main" val="3993134145"/>
                    </a:ext>
                  </a:extLst>
                </a:gridCol>
                <a:gridCol w="615038">
                  <a:extLst>
                    <a:ext uri="{9D8B030D-6E8A-4147-A177-3AD203B41FA5}">
                      <a16:colId xmlns:a16="http://schemas.microsoft.com/office/drawing/2014/main" val="2355705303"/>
                    </a:ext>
                  </a:extLst>
                </a:gridCol>
                <a:gridCol w="615038">
                  <a:extLst>
                    <a:ext uri="{9D8B030D-6E8A-4147-A177-3AD203B41FA5}">
                      <a16:colId xmlns:a16="http://schemas.microsoft.com/office/drawing/2014/main" val="2049019287"/>
                    </a:ext>
                  </a:extLst>
                </a:gridCol>
                <a:gridCol w="615038">
                  <a:extLst>
                    <a:ext uri="{9D8B030D-6E8A-4147-A177-3AD203B41FA5}">
                      <a16:colId xmlns:a16="http://schemas.microsoft.com/office/drawing/2014/main" val="1065615851"/>
                    </a:ext>
                  </a:extLst>
                </a:gridCol>
                <a:gridCol w="615038">
                  <a:extLst>
                    <a:ext uri="{9D8B030D-6E8A-4147-A177-3AD203B41FA5}">
                      <a16:colId xmlns:a16="http://schemas.microsoft.com/office/drawing/2014/main" val="404424991"/>
                    </a:ext>
                  </a:extLst>
                </a:gridCol>
                <a:gridCol w="615038">
                  <a:extLst>
                    <a:ext uri="{9D8B030D-6E8A-4147-A177-3AD203B41FA5}">
                      <a16:colId xmlns:a16="http://schemas.microsoft.com/office/drawing/2014/main" val="813178140"/>
                    </a:ext>
                  </a:extLst>
                </a:gridCol>
                <a:gridCol w="615038">
                  <a:extLst>
                    <a:ext uri="{9D8B030D-6E8A-4147-A177-3AD203B41FA5}">
                      <a16:colId xmlns:a16="http://schemas.microsoft.com/office/drawing/2014/main" val="1286267802"/>
                    </a:ext>
                  </a:extLst>
                </a:gridCol>
                <a:gridCol w="615038">
                  <a:extLst>
                    <a:ext uri="{9D8B030D-6E8A-4147-A177-3AD203B41FA5}">
                      <a16:colId xmlns:a16="http://schemas.microsoft.com/office/drawing/2014/main" val="3899003389"/>
                    </a:ext>
                  </a:extLst>
                </a:gridCol>
                <a:gridCol w="615038">
                  <a:extLst>
                    <a:ext uri="{9D8B030D-6E8A-4147-A177-3AD203B41FA5}">
                      <a16:colId xmlns:a16="http://schemas.microsoft.com/office/drawing/2014/main" val="1557661863"/>
                    </a:ext>
                  </a:extLst>
                </a:gridCol>
                <a:gridCol w="615038">
                  <a:extLst>
                    <a:ext uri="{9D8B030D-6E8A-4147-A177-3AD203B41FA5}">
                      <a16:colId xmlns:a16="http://schemas.microsoft.com/office/drawing/2014/main" val="1943925695"/>
                    </a:ext>
                  </a:extLst>
                </a:gridCol>
                <a:gridCol w="615038">
                  <a:extLst>
                    <a:ext uri="{9D8B030D-6E8A-4147-A177-3AD203B41FA5}">
                      <a16:colId xmlns:a16="http://schemas.microsoft.com/office/drawing/2014/main" val="3445790943"/>
                    </a:ext>
                  </a:extLst>
                </a:gridCol>
                <a:gridCol w="615038">
                  <a:extLst>
                    <a:ext uri="{9D8B030D-6E8A-4147-A177-3AD203B41FA5}">
                      <a16:colId xmlns:a16="http://schemas.microsoft.com/office/drawing/2014/main" val="3624856848"/>
                    </a:ext>
                  </a:extLst>
                </a:gridCol>
              </a:tblGrid>
              <a:tr h="371865">
                <a:tc>
                  <a:txBody>
                    <a:bodyPr/>
                    <a:lstStyle/>
                    <a:p>
                      <a:pPr algn="ctr" fontAlgn="ctr"/>
                      <a:r>
                        <a:rPr lang="cs-CZ" sz="1600" b="1" i="0" u="none" strike="noStrike">
                          <a:solidFill>
                            <a:srgbClr val="000000"/>
                          </a:solidFill>
                          <a:effectLst/>
                          <a:latin typeface="Calibri" panose="020F0502020204030204" pitchFamily="34" charset="0"/>
                        </a:rPr>
                        <a:t>Zaměstnání</a:t>
                      </a:r>
                    </a:p>
                  </a:txBody>
                  <a:tcPr marL="9322" marR="9322" marT="9322" marB="0" anchor="ctr">
                    <a:lnL>
                      <a:noFill/>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ULK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JHC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OLK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ZLK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MSK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VYS</a:t>
                      </a:r>
                    </a:p>
                  </a:txBody>
                  <a:tcPr marL="9322" marR="9322" marT="9322"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1" u="none" strike="noStrike" dirty="0">
                          <a:solidFill>
                            <a:srgbClr val="000000"/>
                          </a:solidFill>
                          <a:effectLst/>
                          <a:latin typeface="Calibri" panose="020F0502020204030204" pitchFamily="34" charset="0"/>
                        </a:rPr>
                        <a:t>ČR</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JMK</a:t>
                      </a:r>
                    </a:p>
                  </a:txBody>
                  <a:tcPr marL="9322" marR="9322" marT="9322"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PAK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STC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LBK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PHA</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KVK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HKK</a:t>
                      </a:r>
                    </a:p>
                  </a:txBody>
                  <a:tcPr marL="9322" marR="9322" marT="9322" marB="0" anchor="ctr">
                    <a:lnL w="6350" cap="flat" cmpd="sng" algn="ctr">
                      <a:solidFill>
                        <a:srgbClr val="BFBFBF"/>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89438160"/>
                  </a:ext>
                </a:extLst>
              </a:tr>
              <a:tr h="327094">
                <a:tc>
                  <a:txBody>
                    <a:bodyPr/>
                    <a:lstStyle/>
                    <a:p>
                      <a:pPr algn="l" fontAlgn="ctr"/>
                      <a:r>
                        <a:rPr lang="cs-CZ" sz="1400" b="1" i="0" u="none" strike="noStrike">
                          <a:solidFill>
                            <a:srgbClr val="000000"/>
                          </a:solidFill>
                          <a:effectLst/>
                          <a:latin typeface="Calibri" panose="020F0502020204030204" pitchFamily="34" charset="0"/>
                        </a:rPr>
                        <a:t>Řidič, doprava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17,8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B78"/>
                    </a:solidFill>
                  </a:tcPr>
                </a:tc>
                <a:tc>
                  <a:txBody>
                    <a:bodyPr/>
                    <a:lstStyle/>
                    <a:p>
                      <a:pPr algn="ctr" fontAlgn="ctr"/>
                      <a:r>
                        <a:rPr lang="cs-CZ" sz="1400" b="0" i="0" u="none" strike="noStrike">
                          <a:solidFill>
                            <a:srgbClr val="000000"/>
                          </a:solidFill>
                          <a:effectLst/>
                          <a:latin typeface="Calibri" panose="020F0502020204030204" pitchFamily="34" charset="0"/>
                        </a:rPr>
                        <a:t>11,1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cs-CZ" sz="1400" b="0" i="0" u="none" strike="noStrike">
                          <a:solidFill>
                            <a:srgbClr val="000000"/>
                          </a:solidFill>
                          <a:effectLst/>
                          <a:latin typeface="Calibri" panose="020F0502020204030204" pitchFamily="34" charset="0"/>
                        </a:rPr>
                        <a:t>9,1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cs-CZ" sz="1400" b="0" i="0" u="none" strike="noStrike">
                          <a:solidFill>
                            <a:srgbClr val="000000"/>
                          </a:solidFill>
                          <a:effectLst/>
                          <a:latin typeface="Calibri" panose="020F0502020204030204" pitchFamily="34" charset="0"/>
                        </a:rPr>
                        <a:t>10,9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cs-CZ" sz="1400" b="0" i="0" u="none" strike="noStrike">
                          <a:solidFill>
                            <a:srgbClr val="000000"/>
                          </a:solidFill>
                          <a:effectLst/>
                          <a:latin typeface="Calibri" panose="020F0502020204030204" pitchFamily="34" charset="0"/>
                        </a:rPr>
                        <a:t>8,0</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cs-CZ" sz="1400" b="1" i="1" u="none" strike="noStrike" dirty="0">
                          <a:solidFill>
                            <a:srgbClr val="000000"/>
                          </a:solidFill>
                          <a:effectLst/>
                          <a:latin typeface="Calibri" panose="020F0502020204030204" pitchFamily="34" charset="0"/>
                        </a:rPr>
                        <a:t>8,4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7,8</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6,1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cs-CZ" sz="1400" b="0" i="0" u="none" strike="noStrike">
                          <a:solidFill>
                            <a:srgbClr val="000000"/>
                          </a:solidFill>
                          <a:effectLst/>
                          <a:latin typeface="Calibri" panose="020F0502020204030204" pitchFamily="34" charset="0"/>
                        </a:rPr>
                        <a:t>6,6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57F"/>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cs-CZ" sz="1400" b="0" i="0" u="none" strike="noStrike">
                          <a:solidFill>
                            <a:srgbClr val="000000"/>
                          </a:solidFill>
                          <a:effectLst/>
                          <a:latin typeface="Calibri" panose="020F0502020204030204" pitchFamily="34" charset="0"/>
                        </a:rPr>
                        <a:t>6,1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cs-CZ" sz="1400" b="0" i="0" u="none" strike="noStrike">
                          <a:solidFill>
                            <a:srgbClr val="000000"/>
                          </a:solidFill>
                          <a:effectLst/>
                          <a:latin typeface="Calibri" panose="020F0502020204030204" pitchFamily="34" charset="0"/>
                        </a:rPr>
                        <a:t>2,4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87477801"/>
                  </a:ext>
                </a:extLst>
              </a:tr>
              <a:tr h="327094">
                <a:tc>
                  <a:txBody>
                    <a:bodyPr/>
                    <a:lstStyle/>
                    <a:p>
                      <a:pPr algn="l" fontAlgn="ctr"/>
                      <a:r>
                        <a:rPr lang="cs-CZ" sz="1400" b="1" i="0" u="none" strike="noStrike">
                          <a:solidFill>
                            <a:srgbClr val="000000"/>
                          </a:solidFill>
                          <a:effectLst/>
                          <a:latin typeface="Calibri" panose="020F0502020204030204" pitchFamily="34" charset="0"/>
                        </a:rPr>
                        <a:t>Pedagog, školství</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11,2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96F"/>
                    </a:solidFill>
                  </a:tcPr>
                </a:tc>
                <a:tc>
                  <a:txBody>
                    <a:bodyPr/>
                    <a:lstStyle/>
                    <a:p>
                      <a:pPr algn="ctr" fontAlgn="ctr"/>
                      <a:r>
                        <a:rPr lang="cs-CZ" sz="1400" b="0" i="0" u="none" strike="noStrike">
                          <a:solidFill>
                            <a:srgbClr val="000000"/>
                          </a:solidFill>
                          <a:effectLst/>
                          <a:latin typeface="Calibri" panose="020F0502020204030204" pitchFamily="34" charset="0"/>
                        </a:rPr>
                        <a:t>8,8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cs-CZ" sz="1400" b="0" i="0" u="none" strike="noStrike">
                          <a:solidFill>
                            <a:srgbClr val="000000"/>
                          </a:solidFill>
                          <a:effectLst/>
                          <a:latin typeface="Calibri" panose="020F0502020204030204" pitchFamily="34" charset="0"/>
                        </a:rPr>
                        <a:t>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a:txBody>
                    <a:bodyPr/>
                    <a:lstStyle/>
                    <a:p>
                      <a:pPr algn="ctr" fontAlgn="ctr"/>
                      <a:r>
                        <a:rPr lang="cs-CZ" sz="1400" b="0" i="0" u="none" strike="noStrike">
                          <a:solidFill>
                            <a:srgbClr val="000000"/>
                          </a:solidFill>
                          <a:effectLst/>
                          <a:latin typeface="Calibri" panose="020F0502020204030204" pitchFamily="34" charset="0"/>
                        </a:rPr>
                        <a:t>11,8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6,8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5,7</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1"/>
                    </a:solidFill>
                  </a:tcPr>
                </a:tc>
                <a:tc>
                  <a:txBody>
                    <a:bodyPr/>
                    <a:lstStyle/>
                    <a:p>
                      <a:pPr algn="ctr" fontAlgn="ctr"/>
                      <a:r>
                        <a:rPr lang="cs-CZ" sz="1400" b="1" i="1" u="none" strike="noStrike" dirty="0">
                          <a:solidFill>
                            <a:srgbClr val="000000"/>
                          </a:solidFill>
                          <a:effectLst/>
                          <a:latin typeface="Calibri" panose="020F0502020204030204" pitchFamily="34" charset="0"/>
                        </a:rPr>
                        <a:t>6,6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8,0</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cs-CZ" sz="1400" b="0" i="0" u="none" strike="noStrike">
                          <a:solidFill>
                            <a:srgbClr val="000000"/>
                          </a:solidFill>
                          <a:effectLst/>
                          <a:latin typeface="Calibri" panose="020F0502020204030204" pitchFamily="34" charset="0"/>
                        </a:rPr>
                        <a:t>7,5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cs-CZ" sz="1400" b="0" i="0" u="none" strike="noStrike">
                          <a:solidFill>
                            <a:srgbClr val="000000"/>
                          </a:solidFill>
                          <a:effectLst/>
                          <a:latin typeface="Calibri" panose="020F0502020204030204" pitchFamily="34" charset="0"/>
                        </a:rPr>
                        <a:t>3,5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cs-CZ" sz="1400" b="0" i="0" u="none" strike="noStrike">
                          <a:solidFill>
                            <a:srgbClr val="000000"/>
                          </a:solidFill>
                          <a:effectLst/>
                          <a:latin typeface="Calibri" panose="020F0502020204030204" pitchFamily="34" charset="0"/>
                        </a:rPr>
                        <a:t>4,1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cs-CZ" sz="1400" b="0" i="0" u="none" strike="noStrike">
                          <a:solidFill>
                            <a:srgbClr val="000000"/>
                          </a:solidFill>
                          <a:effectLst/>
                          <a:latin typeface="Calibri" panose="020F0502020204030204" pitchFamily="34" charset="0"/>
                        </a:rPr>
                        <a:t>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cs-CZ" sz="1400" b="0" i="0" u="none" strike="noStrike">
                          <a:solidFill>
                            <a:srgbClr val="000000"/>
                          </a:solidFill>
                          <a:effectLst/>
                          <a:latin typeface="Calibri" panose="020F0502020204030204" pitchFamily="34" charset="0"/>
                        </a:rPr>
                        <a:t>3,4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4995291"/>
                  </a:ext>
                </a:extLst>
              </a:tr>
              <a:tr h="327094">
                <a:tc>
                  <a:txBody>
                    <a:bodyPr/>
                    <a:lstStyle/>
                    <a:p>
                      <a:pPr algn="l" fontAlgn="ctr"/>
                      <a:r>
                        <a:rPr lang="cs-CZ" sz="1400" b="1" i="0" u="none" strike="noStrike">
                          <a:solidFill>
                            <a:srgbClr val="000000"/>
                          </a:solidFill>
                          <a:effectLst/>
                          <a:latin typeface="Calibri" panose="020F0502020204030204" pitchFamily="34" charset="0"/>
                        </a:rPr>
                        <a:t>Sociální prac. / péče</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5,6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3,4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cs-CZ" sz="1400" b="0" i="0" u="none" strike="noStrike">
                          <a:solidFill>
                            <a:srgbClr val="000000"/>
                          </a:solidFill>
                          <a:effectLst/>
                          <a:latin typeface="Calibri" panose="020F0502020204030204" pitchFamily="34" charset="0"/>
                        </a:rPr>
                        <a:t>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cs-CZ" sz="1400" b="0" i="0" u="none" strike="noStrike">
                          <a:solidFill>
                            <a:srgbClr val="000000"/>
                          </a:solidFill>
                          <a:effectLst/>
                          <a:latin typeface="Calibri" panose="020F0502020204030204" pitchFamily="34" charset="0"/>
                        </a:rPr>
                        <a:t>5,0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972"/>
                    </a:solidFill>
                  </a:tcPr>
                </a:tc>
                <a:tc>
                  <a:txBody>
                    <a:bodyPr/>
                    <a:lstStyle/>
                    <a:p>
                      <a:pPr algn="ctr" fontAlgn="ctr"/>
                      <a:r>
                        <a:rPr lang="cs-CZ" sz="1400" b="0" i="0" u="none" strike="noStrike">
                          <a:solidFill>
                            <a:srgbClr val="000000"/>
                          </a:solidFill>
                          <a:effectLst/>
                          <a:latin typeface="Calibri" panose="020F0502020204030204" pitchFamily="34" charset="0"/>
                        </a:rPr>
                        <a:t>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cs-CZ" sz="1400" b="0" i="0" u="none" strike="noStrike">
                          <a:solidFill>
                            <a:srgbClr val="000000"/>
                          </a:solidFill>
                          <a:effectLst/>
                          <a:latin typeface="Calibri" panose="020F0502020204030204" pitchFamily="34" charset="0"/>
                        </a:rPr>
                        <a:t>5,1</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ctr" fontAlgn="ctr"/>
                      <a:r>
                        <a:rPr lang="cs-CZ" sz="1400" b="1" i="1" u="none" strike="noStrike" dirty="0">
                          <a:solidFill>
                            <a:srgbClr val="000000"/>
                          </a:solidFill>
                          <a:effectLst/>
                          <a:latin typeface="Calibri" panose="020F0502020204030204" pitchFamily="34" charset="0"/>
                        </a:rPr>
                        <a:t>3,0</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A83"/>
                    </a:solidFill>
                  </a:tcPr>
                </a:tc>
                <a:tc>
                  <a:txBody>
                    <a:bodyPr/>
                    <a:lstStyle/>
                    <a:p>
                      <a:pPr algn="ctr" fontAlgn="ctr"/>
                      <a:r>
                        <a:rPr lang="cs-CZ" sz="1400" b="0" i="0" u="none" strike="noStrike">
                          <a:solidFill>
                            <a:srgbClr val="000000"/>
                          </a:solidFill>
                          <a:effectLst/>
                          <a:latin typeface="Calibri" panose="020F0502020204030204" pitchFamily="34" charset="0"/>
                        </a:rPr>
                        <a:t>3,0</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3,8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cs-CZ" sz="1400" b="0" i="0" u="none" strike="noStrike">
                          <a:solidFill>
                            <a:srgbClr val="000000"/>
                          </a:solidFill>
                          <a:effectLst/>
                          <a:latin typeface="Calibri" panose="020F0502020204030204" pitchFamily="34" charset="0"/>
                        </a:rPr>
                        <a:t>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cs-CZ" sz="1400" b="0" i="0" u="none" strike="noStrike">
                          <a:solidFill>
                            <a:srgbClr val="000000"/>
                          </a:solidFill>
                          <a:effectLst/>
                          <a:latin typeface="Calibri" panose="020F0502020204030204" pitchFamily="34" charset="0"/>
                        </a:rPr>
                        <a:t>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extLst>
                  <a:ext uri="{0D108BD9-81ED-4DB2-BD59-A6C34878D82A}">
                    <a16:rowId xmlns:a16="http://schemas.microsoft.com/office/drawing/2014/main" val="3435214835"/>
                  </a:ext>
                </a:extLst>
              </a:tr>
              <a:tr h="327094">
                <a:tc>
                  <a:txBody>
                    <a:bodyPr/>
                    <a:lstStyle/>
                    <a:p>
                      <a:pPr algn="l" fontAlgn="ctr"/>
                      <a:r>
                        <a:rPr lang="cs-CZ" sz="1400" b="1" i="0" u="none" strike="noStrike">
                          <a:solidFill>
                            <a:srgbClr val="000000"/>
                          </a:solidFill>
                          <a:effectLst/>
                          <a:latin typeface="Calibri" panose="020F0502020204030204" pitchFamily="34" charset="0"/>
                        </a:rPr>
                        <a:t>Zdravotní sestra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4,2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cs-CZ" sz="1400" b="0" i="0" u="none" strike="noStrike">
                          <a:solidFill>
                            <a:srgbClr val="000000"/>
                          </a:solidFill>
                          <a:effectLst/>
                          <a:latin typeface="Calibri" panose="020F0502020204030204" pitchFamily="34" charset="0"/>
                        </a:rPr>
                        <a:t>3,5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cs-CZ" sz="1400" b="0" i="0" u="none" strike="noStrike">
                          <a:solidFill>
                            <a:srgbClr val="000000"/>
                          </a:solidFill>
                          <a:effectLst/>
                          <a:latin typeface="Calibri" panose="020F0502020204030204" pitchFamily="34" charset="0"/>
                        </a:rPr>
                        <a:t>4,5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571"/>
                    </a:solidFill>
                  </a:tcPr>
                </a:tc>
                <a:tc>
                  <a:txBody>
                    <a:bodyPr/>
                    <a:lstStyle/>
                    <a:p>
                      <a:pPr algn="ctr" fontAlgn="ctr"/>
                      <a:r>
                        <a:rPr lang="cs-CZ" sz="1400" b="0" i="0" u="none" strike="noStrike">
                          <a:solidFill>
                            <a:srgbClr val="000000"/>
                          </a:solidFill>
                          <a:effectLst/>
                          <a:latin typeface="Calibri" panose="020F0502020204030204" pitchFamily="34" charset="0"/>
                        </a:rPr>
                        <a:t>4,2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373"/>
                    </a:solidFill>
                  </a:tcPr>
                </a:tc>
                <a:tc>
                  <a:txBody>
                    <a:bodyPr/>
                    <a:lstStyle/>
                    <a:p>
                      <a:pPr algn="ctr" fontAlgn="ctr"/>
                      <a:r>
                        <a:rPr lang="cs-CZ" sz="1400" b="0" i="0" u="none" strike="noStrike">
                          <a:solidFill>
                            <a:srgbClr val="000000"/>
                          </a:solidFill>
                          <a:effectLst/>
                          <a:latin typeface="Calibri" panose="020F0502020204030204" pitchFamily="34" charset="0"/>
                        </a:rPr>
                        <a:t>4,9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1" i="1" u="none" strike="noStrike" dirty="0">
                          <a:solidFill>
                            <a:srgbClr val="000000"/>
                          </a:solidFill>
                          <a:effectLst/>
                          <a:latin typeface="Calibri" panose="020F0502020204030204" pitchFamily="34" charset="0"/>
                        </a:rPr>
                        <a:t>2,9</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47F"/>
                    </a:solidFill>
                  </a:tcPr>
                </a:tc>
                <a:tc>
                  <a:txBody>
                    <a:bodyPr/>
                    <a:lstStyle/>
                    <a:p>
                      <a:pPr algn="ctr" fontAlgn="ctr"/>
                      <a:r>
                        <a:rPr lang="cs-CZ" sz="1400" b="0" i="0" u="none" strike="noStrike">
                          <a:solidFill>
                            <a:srgbClr val="000000"/>
                          </a:solidFill>
                          <a:effectLst/>
                          <a:latin typeface="Calibri" panose="020F0502020204030204" pitchFamily="34" charset="0"/>
                        </a:rPr>
                        <a:t>2,4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extLst>
                  <a:ext uri="{0D108BD9-81ED-4DB2-BD59-A6C34878D82A}">
                    <a16:rowId xmlns:a16="http://schemas.microsoft.com/office/drawing/2014/main" val="3674517349"/>
                  </a:ext>
                </a:extLst>
              </a:tr>
              <a:tr h="327094">
                <a:tc>
                  <a:txBody>
                    <a:bodyPr/>
                    <a:lstStyle/>
                    <a:p>
                      <a:pPr algn="l" fontAlgn="ctr"/>
                      <a:r>
                        <a:rPr lang="cs-CZ" sz="1400" b="1" i="0" u="none" strike="noStrike">
                          <a:solidFill>
                            <a:srgbClr val="000000"/>
                          </a:solidFill>
                          <a:effectLst/>
                          <a:latin typeface="Calibri" panose="020F0502020204030204" pitchFamily="34" charset="0"/>
                        </a:rPr>
                        <a:t>Jiný zdrav. prac.</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3,4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cs-CZ" sz="1400" b="0" i="0" u="none" strike="noStrike">
                          <a:solidFill>
                            <a:srgbClr val="000000"/>
                          </a:solidFill>
                          <a:effectLst/>
                          <a:latin typeface="Calibri" panose="020F0502020204030204" pitchFamily="34" charset="0"/>
                        </a:rPr>
                        <a:t>3,4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cs-CZ" sz="1400" b="0" i="0" u="none" strike="noStrike">
                          <a:solidFill>
                            <a:srgbClr val="000000"/>
                          </a:solidFill>
                          <a:effectLst/>
                          <a:latin typeface="Calibri" panose="020F0502020204030204" pitchFamily="34" charset="0"/>
                        </a:rPr>
                        <a:t>5,5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cs-CZ" sz="1400" b="1" i="1" u="none" strike="noStrike" dirty="0">
                          <a:solidFill>
                            <a:srgbClr val="000000"/>
                          </a:solidFill>
                          <a:effectLst/>
                          <a:latin typeface="Calibri" panose="020F0502020204030204" pitchFamily="34" charset="0"/>
                        </a:rPr>
                        <a:t>2,6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2,8</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E"/>
                    </a:solidFill>
                  </a:tcPr>
                </a:tc>
                <a:tc>
                  <a:txBody>
                    <a:bodyPr/>
                    <a:lstStyle/>
                    <a:p>
                      <a:pPr algn="ctr" fontAlgn="ctr"/>
                      <a:r>
                        <a:rPr lang="cs-CZ" sz="1400" b="0" i="0" u="none" strike="noStrike">
                          <a:solidFill>
                            <a:srgbClr val="000000"/>
                          </a:solidFill>
                          <a:effectLst/>
                          <a:latin typeface="Calibri" panose="020F0502020204030204" pitchFamily="34" charset="0"/>
                        </a:rPr>
                        <a:t>1,1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699133300"/>
                  </a:ext>
                </a:extLst>
              </a:tr>
              <a:tr h="327094">
                <a:tc>
                  <a:txBody>
                    <a:bodyPr/>
                    <a:lstStyle/>
                    <a:p>
                      <a:pPr algn="l" fontAlgn="ctr"/>
                      <a:r>
                        <a:rPr lang="cs-CZ" sz="1400" b="1" i="0" u="none" strike="noStrike">
                          <a:solidFill>
                            <a:srgbClr val="000000"/>
                          </a:solidFill>
                          <a:effectLst/>
                          <a:latin typeface="Calibri" panose="020F0502020204030204" pitchFamily="34" charset="0"/>
                        </a:rPr>
                        <a:t>Policista / MV</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A83"/>
                    </a:solidFill>
                  </a:tcPr>
                </a:tc>
                <a:tc>
                  <a:txBody>
                    <a:bodyPr/>
                    <a:lstStyle/>
                    <a:p>
                      <a:pPr algn="ctr" fontAlgn="ctr"/>
                      <a:r>
                        <a:rPr lang="cs-CZ" sz="1400" b="0" i="0" u="none" strike="noStrike">
                          <a:solidFill>
                            <a:srgbClr val="000000"/>
                          </a:solidFill>
                          <a:effectLst/>
                          <a:latin typeface="Calibri" panose="020F0502020204030204" pitchFamily="34" charset="0"/>
                        </a:rPr>
                        <a:t>4,8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4,1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ctr" fontAlgn="ctr"/>
                      <a:r>
                        <a:rPr lang="cs-CZ" sz="1400" b="0" i="0" u="none" strike="noStrike">
                          <a:solidFill>
                            <a:srgbClr val="000000"/>
                          </a:solidFill>
                          <a:effectLst/>
                          <a:latin typeface="Calibri" panose="020F0502020204030204" pitchFamily="34" charset="0"/>
                        </a:rPr>
                        <a:t>2,6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cs-CZ" sz="1400" b="0" i="0" u="none" strike="noStrike">
                          <a:solidFill>
                            <a:srgbClr val="000000"/>
                          </a:solidFill>
                          <a:effectLst/>
                          <a:latin typeface="Calibri" panose="020F0502020204030204" pitchFamily="34" charset="0"/>
                        </a:rPr>
                        <a:t>4,3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170"/>
                    </a:solidFill>
                  </a:tcPr>
                </a:tc>
                <a:tc>
                  <a:txBody>
                    <a:bodyPr/>
                    <a:lstStyle/>
                    <a:p>
                      <a:pPr algn="ctr" fontAlgn="ctr"/>
                      <a:r>
                        <a:rPr lang="cs-CZ" sz="1400" b="0" i="0" u="none" strike="noStrike">
                          <a:solidFill>
                            <a:srgbClr val="000000"/>
                          </a:solidFill>
                          <a:effectLst/>
                          <a:latin typeface="Calibri" panose="020F0502020204030204" pitchFamily="34" charset="0"/>
                        </a:rPr>
                        <a:t>3,7</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cs-CZ" sz="1400" b="1" i="1" u="none" strike="noStrike" dirty="0">
                          <a:solidFill>
                            <a:srgbClr val="000000"/>
                          </a:solidFill>
                          <a:effectLst/>
                          <a:latin typeface="Calibri" panose="020F0502020204030204" pitchFamily="34" charset="0"/>
                        </a:rPr>
                        <a:t>2,6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cs-CZ" sz="1400" b="0" i="0" u="none" strike="noStrike">
                          <a:solidFill>
                            <a:srgbClr val="000000"/>
                          </a:solidFill>
                          <a:effectLst/>
                          <a:latin typeface="Calibri" panose="020F0502020204030204" pitchFamily="34" charset="0"/>
                        </a:rPr>
                        <a:t>1,7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C"/>
                    </a:solidFill>
                  </a:tcPr>
                </a:tc>
                <a:tc>
                  <a:txBody>
                    <a:bodyPr/>
                    <a:lstStyle/>
                    <a:p>
                      <a:pPr algn="ctr" fontAlgn="ctr"/>
                      <a:r>
                        <a:rPr lang="cs-CZ" sz="1400" b="0" i="0" u="none" strike="noStrike">
                          <a:solidFill>
                            <a:srgbClr val="000000"/>
                          </a:solidFill>
                          <a:effectLst/>
                          <a:latin typeface="Calibri" panose="020F0502020204030204" pitchFamily="34" charset="0"/>
                        </a:rPr>
                        <a:t>2,9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cs-CZ" sz="1400" b="0" i="0" u="none" strike="noStrike">
                          <a:solidFill>
                            <a:srgbClr val="000000"/>
                          </a:solidFill>
                          <a:effectLst/>
                          <a:latin typeface="Calibri" panose="020F0502020204030204" pitchFamily="34" charset="0"/>
                        </a:rPr>
                        <a:t>2,2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282"/>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285975294"/>
                  </a:ext>
                </a:extLst>
              </a:tr>
              <a:tr h="327094">
                <a:tc>
                  <a:txBody>
                    <a:bodyPr/>
                    <a:lstStyle/>
                    <a:p>
                      <a:pPr algn="l" fontAlgn="ctr"/>
                      <a:r>
                        <a:rPr lang="cs-CZ" sz="1400" b="1" i="0" u="none" strike="noStrike">
                          <a:solidFill>
                            <a:srgbClr val="000000"/>
                          </a:solidFill>
                          <a:effectLst/>
                          <a:latin typeface="Calibri" panose="020F0502020204030204" pitchFamily="34" charset="0"/>
                        </a:rPr>
                        <a:t>Voják / MO</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ctr" fontAlgn="ctr"/>
                      <a:r>
                        <a:rPr lang="cs-CZ" sz="1400" b="0" i="0" u="none" strike="noStrike">
                          <a:solidFill>
                            <a:srgbClr val="000000"/>
                          </a:solidFill>
                          <a:effectLst/>
                          <a:latin typeface="Calibri" panose="020F0502020204030204" pitchFamily="34" charset="0"/>
                        </a:rPr>
                        <a:t>4,4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cs-CZ" sz="1400" b="1" i="1" u="none" strike="noStrike" dirty="0">
                          <a:solidFill>
                            <a:srgbClr val="000000"/>
                          </a:solidFill>
                          <a:effectLst/>
                          <a:latin typeface="Calibri" panose="020F0502020204030204" pitchFamily="34" charset="0"/>
                        </a:rPr>
                        <a:t>1,1</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17E"/>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783"/>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extLst>
                  <a:ext uri="{0D108BD9-81ED-4DB2-BD59-A6C34878D82A}">
                    <a16:rowId xmlns:a16="http://schemas.microsoft.com/office/drawing/2014/main" val="1890364044"/>
                  </a:ext>
                </a:extLst>
              </a:tr>
              <a:tr h="327094">
                <a:tc>
                  <a:txBody>
                    <a:bodyPr/>
                    <a:lstStyle/>
                    <a:p>
                      <a:pPr algn="l" fontAlgn="ctr"/>
                      <a:r>
                        <a:rPr lang="cs-CZ" sz="1400" b="1" i="0" u="none" strike="noStrike">
                          <a:solidFill>
                            <a:srgbClr val="000000"/>
                          </a:solidFill>
                          <a:effectLst/>
                          <a:latin typeface="Calibri" panose="020F0502020204030204" pitchFamily="34" charset="0"/>
                        </a:rPr>
                        <a:t>Lékař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F"/>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D"/>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cs-CZ" sz="1400" b="0" i="0" u="none" strike="noStrike">
                          <a:solidFill>
                            <a:srgbClr val="000000"/>
                          </a:solidFill>
                          <a:effectLst/>
                          <a:latin typeface="Calibri" panose="020F0502020204030204" pitchFamily="34" charset="0"/>
                        </a:rPr>
                        <a:t>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cs-CZ" sz="1400" b="0" i="0" u="none" strike="noStrike">
                          <a:solidFill>
                            <a:srgbClr val="000000"/>
                          </a:solidFill>
                          <a:effectLst/>
                          <a:latin typeface="Calibri" panose="020F0502020204030204" pitchFamily="34" charset="0"/>
                        </a:rPr>
                        <a:t>0,9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ctr" fontAlgn="ctr"/>
                      <a:r>
                        <a:rPr lang="cs-CZ" sz="1400" b="1" i="1" u="none" strike="noStrike" dirty="0">
                          <a:solidFill>
                            <a:srgbClr val="000000"/>
                          </a:solidFill>
                          <a:effectLst/>
                          <a:latin typeface="Calibri" panose="020F0502020204030204" pitchFamily="34" charset="0"/>
                        </a:rPr>
                        <a:t>0,8</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cs-CZ" sz="1400" b="0" i="0" u="none" strike="noStrike">
                          <a:solidFill>
                            <a:srgbClr val="000000"/>
                          </a:solidFill>
                          <a:effectLst/>
                          <a:latin typeface="Calibri" panose="020F0502020204030204" pitchFamily="34" charset="0"/>
                        </a:rPr>
                        <a:t>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07B"/>
                    </a:solidFill>
                  </a:tcPr>
                </a:tc>
                <a:extLst>
                  <a:ext uri="{0D108BD9-81ED-4DB2-BD59-A6C34878D82A}">
                    <a16:rowId xmlns:a16="http://schemas.microsoft.com/office/drawing/2014/main" val="787545620"/>
                  </a:ext>
                </a:extLst>
              </a:tr>
              <a:tr h="327094">
                <a:tc>
                  <a:txBody>
                    <a:bodyPr/>
                    <a:lstStyle/>
                    <a:p>
                      <a:pPr algn="l" fontAlgn="ctr"/>
                      <a:r>
                        <a:rPr lang="cs-CZ" sz="1400" b="1" i="0" u="none" strike="noStrike">
                          <a:solidFill>
                            <a:srgbClr val="000000"/>
                          </a:solidFill>
                          <a:effectLst/>
                          <a:latin typeface="Calibri" panose="020F0502020204030204" pitchFamily="34" charset="0"/>
                        </a:rPr>
                        <a:t>Zdrav. laborant</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582"/>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cs-CZ" sz="1400" b="1" i="1" u="none" strike="noStrike" dirty="0">
                          <a:solidFill>
                            <a:srgbClr val="000000"/>
                          </a:solidFill>
                          <a:effectLst/>
                          <a:latin typeface="Calibri" panose="020F0502020204030204" pitchFamily="34" charset="0"/>
                        </a:rPr>
                        <a:t>0,4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extLst>
                  <a:ext uri="{0D108BD9-81ED-4DB2-BD59-A6C34878D82A}">
                    <a16:rowId xmlns:a16="http://schemas.microsoft.com/office/drawing/2014/main" val="924583864"/>
                  </a:ext>
                </a:extLst>
              </a:tr>
              <a:tr h="327094">
                <a:tc>
                  <a:txBody>
                    <a:bodyPr/>
                    <a:lstStyle/>
                    <a:p>
                      <a:pPr algn="l" fontAlgn="ctr"/>
                      <a:r>
                        <a:rPr lang="cs-CZ" sz="1400" b="1" i="0" u="none" strike="noStrike">
                          <a:solidFill>
                            <a:srgbClr val="000000"/>
                          </a:solidFill>
                          <a:effectLst/>
                          <a:latin typeface="Calibri" panose="020F0502020204030204" pitchFamily="34" charset="0"/>
                        </a:rPr>
                        <a:t>Hasič / Záchranář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1"/>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cs-CZ" sz="1400" b="0" i="0" u="none" strike="noStrike">
                          <a:solidFill>
                            <a:srgbClr val="000000"/>
                          </a:solidFill>
                          <a:effectLst/>
                          <a:latin typeface="Calibri" panose="020F0502020204030204" pitchFamily="34" charset="0"/>
                        </a:rPr>
                        <a:t>1,2</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D6C"/>
                    </a:solidFill>
                  </a:tcPr>
                </a:tc>
                <a:tc>
                  <a:txBody>
                    <a:bodyPr/>
                    <a:lstStyle/>
                    <a:p>
                      <a:pPr algn="ctr" fontAlgn="ctr"/>
                      <a:r>
                        <a:rPr lang="cs-CZ" sz="1400" b="1" i="1" u="none" strike="noStrike" dirty="0">
                          <a:solidFill>
                            <a:srgbClr val="000000"/>
                          </a:solidFill>
                          <a:effectLst/>
                          <a:latin typeface="Calibri" panose="020F0502020204030204" pitchFamily="34" charset="0"/>
                        </a:rPr>
                        <a:t>0,4</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cs-CZ" sz="1400" b="0" i="0" u="none" strike="noStrike">
                          <a:solidFill>
                            <a:srgbClr val="000000"/>
                          </a:solidFill>
                          <a:effectLst/>
                          <a:latin typeface="Calibri" panose="020F0502020204030204" pitchFamily="34" charset="0"/>
                        </a:rPr>
                        <a:t>0,1</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B"/>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880125"/>
                  </a:ext>
                </a:extLst>
              </a:tr>
              <a:tr h="327094">
                <a:tc>
                  <a:txBody>
                    <a:bodyPr/>
                    <a:lstStyle/>
                    <a:p>
                      <a:pPr algn="l" fontAlgn="ctr"/>
                      <a:r>
                        <a:rPr lang="cs-CZ" sz="1400" b="1" i="0" u="none" strike="noStrike">
                          <a:solidFill>
                            <a:srgbClr val="000000"/>
                          </a:solidFill>
                          <a:effectLst/>
                          <a:latin typeface="Calibri" panose="020F0502020204030204" pitchFamily="34" charset="0"/>
                        </a:rPr>
                        <a:t>Farmaceut, lékárník</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cs-CZ" sz="1400" b="1" i="1" u="none" strike="noStrike" dirty="0">
                          <a:solidFill>
                            <a:srgbClr val="000000"/>
                          </a:solidFill>
                          <a:effectLst/>
                          <a:latin typeface="Calibri" panose="020F0502020204030204" pitchFamily="34" charset="0"/>
                        </a:rPr>
                        <a:t>0,3</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3"/>
                    </a:solidFill>
                  </a:tcPr>
                </a:tc>
                <a:extLst>
                  <a:ext uri="{0D108BD9-81ED-4DB2-BD59-A6C34878D82A}">
                    <a16:rowId xmlns:a16="http://schemas.microsoft.com/office/drawing/2014/main" val="802858414"/>
                  </a:ext>
                </a:extLst>
              </a:tr>
              <a:tr h="327094">
                <a:tc>
                  <a:txBody>
                    <a:bodyPr/>
                    <a:lstStyle/>
                    <a:p>
                      <a:pPr algn="l" fontAlgn="ctr"/>
                      <a:r>
                        <a:rPr lang="cs-CZ" sz="1400" b="1" i="0" u="none" strike="noStrike">
                          <a:solidFill>
                            <a:srgbClr val="000000"/>
                          </a:solidFill>
                          <a:effectLst/>
                          <a:latin typeface="Calibri" panose="020F0502020204030204" pitchFamily="34" charset="0"/>
                        </a:rPr>
                        <a:t>Vězeňská služba</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0,4</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0,3</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081"/>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0,6</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8F73"/>
                    </a:solidFill>
                  </a:tcPr>
                </a:tc>
                <a:tc>
                  <a:txBody>
                    <a:bodyPr/>
                    <a:lstStyle/>
                    <a:p>
                      <a:pPr algn="ctr" fontAlgn="ctr"/>
                      <a:r>
                        <a:rPr lang="cs-CZ" sz="1400" b="1" i="1" u="none" strike="noStrike" dirty="0">
                          <a:solidFill>
                            <a:srgbClr val="000000"/>
                          </a:solidFill>
                          <a:effectLst/>
                          <a:latin typeface="Calibri" panose="020F0502020204030204" pitchFamily="34" charset="0"/>
                        </a:rPr>
                        <a:t>0,1</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C37C"/>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B6C"/>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0,7</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160634"/>
                  </a:ext>
                </a:extLst>
              </a:tr>
              <a:tr h="327094">
                <a:tc>
                  <a:txBody>
                    <a:bodyPr/>
                    <a:lstStyle/>
                    <a:p>
                      <a:pPr algn="l" fontAlgn="ctr"/>
                      <a:r>
                        <a:rPr lang="cs-CZ" sz="1400" b="1" i="1" u="none" strike="noStrike" dirty="0">
                          <a:solidFill>
                            <a:srgbClr val="000000"/>
                          </a:solidFill>
                          <a:effectLst/>
                          <a:latin typeface="Calibri" panose="020F0502020204030204" pitchFamily="34" charset="0"/>
                        </a:rPr>
                        <a:t>Vybrané celkem</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1" i="1" u="none" strike="noStrike" dirty="0">
                          <a:solidFill>
                            <a:srgbClr val="000000"/>
                          </a:solidFill>
                          <a:effectLst/>
                          <a:latin typeface="Calibri" panose="020F0502020204030204" pitchFamily="34" charset="0"/>
                        </a:rPr>
                        <a:t>46,5</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1" i="1" u="none" strike="noStrike" dirty="0">
                          <a:solidFill>
                            <a:srgbClr val="000000"/>
                          </a:solidFill>
                          <a:effectLst/>
                          <a:latin typeface="Calibri" panose="020F0502020204030204" pitchFamily="34" charset="0"/>
                        </a:rPr>
                        <a:t>42,2</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972"/>
                    </a:solidFill>
                  </a:tcPr>
                </a:tc>
                <a:tc>
                  <a:txBody>
                    <a:bodyPr/>
                    <a:lstStyle/>
                    <a:p>
                      <a:pPr algn="ctr" fontAlgn="ctr"/>
                      <a:r>
                        <a:rPr lang="cs-CZ" sz="1400" b="1" i="1" u="none" strike="noStrike" dirty="0">
                          <a:solidFill>
                            <a:srgbClr val="000000"/>
                          </a:solidFill>
                          <a:effectLst/>
                          <a:latin typeface="Calibri" panose="020F0502020204030204" pitchFamily="34" charset="0"/>
                        </a:rPr>
                        <a:t>42,1</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A72"/>
                    </a:solidFill>
                  </a:tcPr>
                </a:tc>
                <a:tc>
                  <a:txBody>
                    <a:bodyPr/>
                    <a:lstStyle/>
                    <a:p>
                      <a:pPr algn="ctr" fontAlgn="ctr"/>
                      <a:r>
                        <a:rPr lang="cs-CZ" sz="1400" b="1" i="1" u="none" strike="noStrike" dirty="0">
                          <a:solidFill>
                            <a:srgbClr val="000000"/>
                          </a:solidFill>
                          <a:effectLst/>
                          <a:latin typeface="Calibri" panose="020F0502020204030204" pitchFamily="34" charset="0"/>
                        </a:rPr>
                        <a:t>39,3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9F76"/>
                    </a:solidFill>
                  </a:tcPr>
                </a:tc>
                <a:tc>
                  <a:txBody>
                    <a:bodyPr/>
                    <a:lstStyle/>
                    <a:p>
                      <a:pPr algn="ctr" fontAlgn="ctr"/>
                      <a:r>
                        <a:rPr lang="cs-CZ" sz="1400" b="1" i="1" u="none" strike="noStrike" dirty="0">
                          <a:solidFill>
                            <a:srgbClr val="000000"/>
                          </a:solidFill>
                          <a:effectLst/>
                          <a:latin typeface="Calibri" panose="020F0502020204030204" pitchFamily="34" charset="0"/>
                        </a:rPr>
                        <a:t>37,5</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D78"/>
                    </a:solidFill>
                  </a:tcPr>
                </a:tc>
                <a:tc>
                  <a:txBody>
                    <a:bodyPr/>
                    <a:lstStyle/>
                    <a:p>
                      <a:pPr algn="ctr" fontAlgn="ctr"/>
                      <a:r>
                        <a:rPr lang="cs-CZ" sz="1400" b="1" i="1" u="none" strike="noStrike" dirty="0">
                          <a:solidFill>
                            <a:srgbClr val="000000"/>
                          </a:solidFill>
                          <a:effectLst/>
                          <a:latin typeface="Calibri" panose="020F0502020204030204" pitchFamily="34" charset="0"/>
                        </a:rPr>
                        <a:t>36,1</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77A"/>
                    </a:solidFill>
                  </a:tcPr>
                </a:tc>
                <a:tc>
                  <a:txBody>
                    <a:bodyPr/>
                    <a:lstStyle/>
                    <a:p>
                      <a:pPr algn="ctr" fontAlgn="ctr"/>
                      <a:r>
                        <a:rPr lang="cs-CZ" sz="1400" b="1" i="1" u="none" strike="noStrike" dirty="0">
                          <a:solidFill>
                            <a:srgbClr val="000000"/>
                          </a:solidFill>
                          <a:effectLst/>
                          <a:latin typeface="Calibri" panose="020F0502020204030204" pitchFamily="34" charset="0"/>
                        </a:rPr>
                        <a:t>29,2</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r>
                        <a:rPr lang="cs-CZ" sz="1400" b="1" i="1" u="none" strike="noStrike" dirty="0">
                          <a:solidFill>
                            <a:srgbClr val="000000"/>
                          </a:solidFill>
                          <a:effectLst/>
                          <a:latin typeface="Calibri" panose="020F0502020204030204" pitchFamily="34" charset="0"/>
                        </a:rPr>
                        <a:t>29,0</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ctr"/>
                      <a:r>
                        <a:rPr lang="cs-CZ" sz="1400" b="1" i="1" u="none" strike="noStrike" dirty="0">
                          <a:solidFill>
                            <a:srgbClr val="000000"/>
                          </a:solidFill>
                          <a:effectLst/>
                          <a:latin typeface="Calibri" panose="020F0502020204030204" pitchFamily="34" charset="0"/>
                        </a:rPr>
                        <a:t>25,8</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382"/>
                    </a:solidFill>
                  </a:tcPr>
                </a:tc>
                <a:tc>
                  <a:txBody>
                    <a:bodyPr/>
                    <a:lstStyle/>
                    <a:p>
                      <a:pPr algn="ctr" fontAlgn="ctr"/>
                      <a:r>
                        <a:rPr lang="cs-CZ" sz="1400" b="1" i="1" u="none" strike="noStrike" dirty="0">
                          <a:solidFill>
                            <a:srgbClr val="000000"/>
                          </a:solidFill>
                          <a:effectLst/>
                          <a:latin typeface="Calibri" panose="020F0502020204030204" pitchFamily="34" charset="0"/>
                        </a:rPr>
                        <a:t>21,3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D780"/>
                    </a:solidFill>
                  </a:tcPr>
                </a:tc>
                <a:tc>
                  <a:txBody>
                    <a:bodyPr/>
                    <a:lstStyle/>
                    <a:p>
                      <a:pPr algn="ctr" fontAlgn="ctr"/>
                      <a:r>
                        <a:rPr lang="cs-CZ" sz="1400" b="1" i="1" u="none" strike="noStrike" dirty="0">
                          <a:solidFill>
                            <a:srgbClr val="000000"/>
                          </a:solidFill>
                          <a:effectLst/>
                          <a:latin typeface="Calibri" panose="020F0502020204030204" pitchFamily="34" charset="0"/>
                        </a:rPr>
                        <a:t>20,0</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47F"/>
                    </a:solidFill>
                  </a:tcPr>
                </a:tc>
                <a:tc>
                  <a:txBody>
                    <a:bodyPr/>
                    <a:lstStyle/>
                    <a:p>
                      <a:pPr algn="ctr" fontAlgn="ctr"/>
                      <a:r>
                        <a:rPr lang="cs-CZ" sz="1400" b="1" i="1" u="none" strike="noStrike" dirty="0">
                          <a:solidFill>
                            <a:srgbClr val="000000"/>
                          </a:solidFill>
                          <a:effectLst/>
                          <a:latin typeface="Calibri" panose="020F0502020204030204" pitchFamily="34" charset="0"/>
                        </a:rPr>
                        <a:t>19,8</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7F"/>
                    </a:solidFill>
                  </a:tcPr>
                </a:tc>
                <a:tc>
                  <a:txBody>
                    <a:bodyPr/>
                    <a:lstStyle/>
                    <a:p>
                      <a:pPr algn="ctr" fontAlgn="ctr"/>
                      <a:r>
                        <a:rPr lang="cs-CZ" sz="1400" b="1" i="1" u="none" strike="noStrike" dirty="0">
                          <a:solidFill>
                            <a:srgbClr val="000000"/>
                          </a:solidFill>
                          <a:effectLst/>
                          <a:latin typeface="Calibri" panose="020F0502020204030204" pitchFamily="34" charset="0"/>
                        </a:rPr>
                        <a:t>19,3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BD27F"/>
                    </a:solidFill>
                  </a:tcPr>
                </a:tc>
                <a:tc>
                  <a:txBody>
                    <a:bodyPr/>
                    <a:lstStyle/>
                    <a:p>
                      <a:pPr algn="ctr" fontAlgn="ctr"/>
                      <a:r>
                        <a:rPr lang="cs-CZ" sz="1400" b="1" i="1" u="none" strike="noStrike" dirty="0">
                          <a:solidFill>
                            <a:srgbClr val="000000"/>
                          </a:solidFill>
                          <a:effectLst/>
                          <a:latin typeface="Calibri" panose="020F0502020204030204" pitchFamily="34" charset="0"/>
                        </a:rPr>
                        <a:t>13,2</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C37C"/>
                    </a:solidFill>
                  </a:tcPr>
                </a:tc>
                <a:tc>
                  <a:txBody>
                    <a:bodyPr/>
                    <a:lstStyle/>
                    <a:p>
                      <a:pPr algn="ctr" fontAlgn="ctr"/>
                      <a:r>
                        <a:rPr lang="cs-CZ" sz="1400" b="1" i="1" u="none" strike="noStrike" dirty="0">
                          <a:solidFill>
                            <a:srgbClr val="000000"/>
                          </a:solidFill>
                          <a:effectLst/>
                          <a:latin typeface="Calibri" panose="020F0502020204030204" pitchFamily="34" charset="0"/>
                        </a:rPr>
                        <a:t>10,9</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158349627"/>
                  </a:ext>
                </a:extLst>
              </a:tr>
            </a:tbl>
          </a:graphicData>
        </a:graphic>
      </p:graphicFrame>
      <p:sp>
        <p:nvSpPr>
          <p:cNvPr id="2" name="Nadpis 1">
            <a:extLst>
              <a:ext uri="{FF2B5EF4-FFF2-40B4-BE49-F238E27FC236}">
                <a16:creationId xmlns:a16="http://schemas.microsoft.com/office/drawing/2014/main" id="{17F64B2E-D979-44B1-BC83-0C6A1B24A364}"/>
              </a:ext>
            </a:extLst>
          </p:cNvPr>
          <p:cNvSpPr>
            <a:spLocks noGrp="1"/>
          </p:cNvSpPr>
          <p:nvPr>
            <p:ph type="title"/>
          </p:nvPr>
        </p:nvSpPr>
        <p:spPr>
          <a:xfrm>
            <a:off x="381740" y="2"/>
            <a:ext cx="7700376" cy="576000"/>
          </a:xfrm>
        </p:spPr>
        <p:txBody>
          <a:bodyPr/>
          <a:lstStyle/>
          <a:p>
            <a:r>
              <a:rPr lang="cs-CZ" dirty="0"/>
              <a:t>COVID-19 u vybraných významných zaměstnání</a:t>
            </a:r>
          </a:p>
        </p:txBody>
      </p:sp>
      <p:sp>
        <p:nvSpPr>
          <p:cNvPr id="3" name="Obdélník 2">
            <a:extLst>
              <a:ext uri="{FF2B5EF4-FFF2-40B4-BE49-F238E27FC236}">
                <a16:creationId xmlns:a16="http://schemas.microsoft.com/office/drawing/2014/main" id="{9D172A0E-CB22-4927-B6E9-7E60B8CD28F7}"/>
              </a:ext>
            </a:extLst>
          </p:cNvPr>
          <p:cNvSpPr/>
          <p:nvPr/>
        </p:nvSpPr>
        <p:spPr>
          <a:xfrm>
            <a:off x="292061" y="707204"/>
            <a:ext cx="8212505" cy="369332"/>
          </a:xfrm>
          <a:prstGeom prst="rect">
            <a:avLst/>
          </a:prstGeom>
        </p:spPr>
        <p:txBody>
          <a:bodyPr wrap="none">
            <a:spAutoFit/>
          </a:bodyPr>
          <a:lstStyle/>
          <a:p>
            <a:pPr lvl="0">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Počet aktuálně pozitivních osob na 100 000 obyvatel v krajích</a:t>
            </a:r>
            <a:r>
              <a:rPr lang="cs-CZ" b="1" dirty="0">
                <a:solidFill>
                  <a:srgbClr val="000000"/>
                </a:solidFill>
              </a:rPr>
              <a:t> </a:t>
            </a:r>
            <a:r>
              <a:rPr lang="cs-CZ" b="1" dirty="0">
                <a:solidFill>
                  <a:srgbClr val="C00000"/>
                </a:solidFill>
              </a:rPr>
              <a:t>k 30.4.2021</a:t>
            </a:r>
            <a:endPar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ovéPole 3">
            <a:extLst>
              <a:ext uri="{FF2B5EF4-FFF2-40B4-BE49-F238E27FC236}">
                <a16:creationId xmlns:a16="http://schemas.microsoft.com/office/drawing/2014/main" id="{99E6789E-2162-4F8F-B0E5-7C144DFFFF71}"/>
              </a:ext>
            </a:extLst>
          </p:cNvPr>
          <p:cNvSpPr txBox="1"/>
          <p:nvPr/>
        </p:nvSpPr>
        <p:spPr>
          <a:xfrm>
            <a:off x="4861734" y="6271177"/>
            <a:ext cx="533954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Barevná škála vizualizuje rozsah hodnot v rámci povolání na řádku</a:t>
            </a:r>
          </a:p>
        </p:txBody>
      </p:sp>
      <p:grpSp>
        <p:nvGrpSpPr>
          <p:cNvPr id="5" name="Skupina 4">
            <a:extLst>
              <a:ext uri="{FF2B5EF4-FFF2-40B4-BE49-F238E27FC236}">
                <a16:creationId xmlns:a16="http://schemas.microsoft.com/office/drawing/2014/main" id="{F9E7BDA6-D952-4538-88C2-2B1E3DCD2A4D}"/>
              </a:ext>
            </a:extLst>
          </p:cNvPr>
          <p:cNvGrpSpPr/>
          <p:nvPr/>
        </p:nvGrpSpPr>
        <p:grpSpPr>
          <a:xfrm>
            <a:off x="2714625" y="6324411"/>
            <a:ext cx="2143122" cy="173463"/>
            <a:chOff x="733425" y="6443990"/>
            <a:chExt cx="2143122" cy="173463"/>
          </a:xfrm>
        </p:grpSpPr>
        <p:sp>
          <p:nvSpPr>
            <p:cNvPr id="6" name="TextovéPole 5">
              <a:extLst>
                <a:ext uri="{FF2B5EF4-FFF2-40B4-BE49-F238E27FC236}">
                  <a16:creationId xmlns:a16="http://schemas.microsoft.com/office/drawing/2014/main" id="{24720771-DC26-497D-B489-459CB23FE5E9}"/>
                </a:ext>
              </a:extLst>
            </p:cNvPr>
            <p:cNvSpPr txBox="1"/>
            <p:nvPr/>
          </p:nvSpPr>
          <p:spPr>
            <a:xfrm>
              <a:off x="733425" y="6443990"/>
              <a:ext cx="214312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0" i="0" u="none" strike="noStrike" kern="1200" cap="none" spc="0" normalizeH="0" baseline="0" noProof="0" dirty="0">
                  <a:ln>
                    <a:noFill/>
                  </a:ln>
                  <a:solidFill>
                    <a:srgbClr val="000000"/>
                  </a:solidFill>
                  <a:effectLst/>
                  <a:uLnTx/>
                  <a:uFillTx/>
                  <a:latin typeface="Arial" panose="020B0604020202020204"/>
                  <a:ea typeface="+mn-ea"/>
                  <a:cs typeface="+mn-cs"/>
                </a:rPr>
                <a:t>min %                                    max %</a:t>
              </a:r>
            </a:p>
          </p:txBody>
        </p:sp>
        <p:pic>
          <p:nvPicPr>
            <p:cNvPr id="7" name="Obrázek 6">
              <a:extLst>
                <a:ext uri="{FF2B5EF4-FFF2-40B4-BE49-F238E27FC236}">
                  <a16:creationId xmlns:a16="http://schemas.microsoft.com/office/drawing/2014/main" id="{BD0A9BEB-7D57-4389-BCD0-102F22ACAF9D}"/>
                </a:ext>
              </a:extLst>
            </p:cNvPr>
            <p:cNvPicPr>
              <a:picLocks noChangeAspect="1"/>
            </p:cNvPicPr>
            <p:nvPr/>
          </p:nvPicPr>
          <p:blipFill>
            <a:blip r:embed="rId2"/>
            <a:stretch>
              <a:fillRect/>
            </a:stretch>
          </p:blipFill>
          <p:spPr>
            <a:xfrm>
              <a:off x="1176253" y="6445979"/>
              <a:ext cx="1209844" cy="171474"/>
            </a:xfrm>
            <a:prstGeom prst="rect">
              <a:avLst/>
            </a:prstGeom>
          </p:spPr>
        </p:pic>
      </p:grpSp>
      <p:cxnSp>
        <p:nvCxnSpPr>
          <p:cNvPr id="8" name="Přímá spojnice se šipkou 7">
            <a:extLst>
              <a:ext uri="{FF2B5EF4-FFF2-40B4-BE49-F238E27FC236}">
                <a16:creationId xmlns:a16="http://schemas.microsoft.com/office/drawing/2014/main" id="{8D5DB21C-0EB3-4024-B563-CD9D4B637C0F}"/>
              </a:ext>
            </a:extLst>
          </p:cNvPr>
          <p:cNvCxnSpPr>
            <a:cxnSpLocks/>
          </p:cNvCxnSpPr>
          <p:nvPr/>
        </p:nvCxnSpPr>
        <p:spPr>
          <a:xfrm>
            <a:off x="11401425" y="1581150"/>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ovéPole 8">
            <a:extLst>
              <a:ext uri="{FF2B5EF4-FFF2-40B4-BE49-F238E27FC236}">
                <a16:creationId xmlns:a16="http://schemas.microsoft.com/office/drawing/2014/main" id="{C76F8E7E-4BD5-45E2-9443-24F0CEA223AC}"/>
              </a:ext>
            </a:extLst>
          </p:cNvPr>
          <p:cNvSpPr txBox="1"/>
          <p:nvPr/>
        </p:nvSpPr>
        <p:spPr>
          <a:xfrm rot="5400000">
            <a:off x="10403330" y="2514940"/>
            <a:ext cx="22940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ČR</a:t>
            </a:r>
          </a:p>
        </p:txBody>
      </p:sp>
      <p:cxnSp>
        <p:nvCxnSpPr>
          <p:cNvPr id="10" name="Přímá spojnice se šipkou 9">
            <a:extLst>
              <a:ext uri="{FF2B5EF4-FFF2-40B4-BE49-F238E27FC236}">
                <a16:creationId xmlns:a16="http://schemas.microsoft.com/office/drawing/2014/main" id="{710C34D0-9600-472F-8A99-7CE8B4B8C7C0}"/>
              </a:ext>
            </a:extLst>
          </p:cNvPr>
          <p:cNvCxnSpPr>
            <a:cxnSpLocks/>
          </p:cNvCxnSpPr>
          <p:nvPr/>
        </p:nvCxnSpPr>
        <p:spPr>
          <a:xfrm>
            <a:off x="1869951" y="5886450"/>
            <a:ext cx="493089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ovéPole 10">
            <a:extLst>
              <a:ext uri="{FF2B5EF4-FFF2-40B4-BE49-F238E27FC236}">
                <a16:creationId xmlns:a16="http://schemas.microsoft.com/office/drawing/2014/main" id="{46700B18-C46D-41BE-90E3-72E36E57FAAA}"/>
              </a:ext>
            </a:extLst>
          </p:cNvPr>
          <p:cNvSpPr txBox="1"/>
          <p:nvPr/>
        </p:nvSpPr>
        <p:spPr>
          <a:xfrm>
            <a:off x="1779684" y="5888602"/>
            <a:ext cx="41924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Vybrané celkem</a:t>
            </a:r>
          </a:p>
        </p:txBody>
      </p:sp>
      <p:sp>
        <p:nvSpPr>
          <p:cNvPr id="20" name="TextovéPole 19">
            <a:extLst>
              <a:ext uri="{FF2B5EF4-FFF2-40B4-BE49-F238E27FC236}">
                <a16:creationId xmlns:a16="http://schemas.microsoft.com/office/drawing/2014/main" id="{7828C4B4-6120-40B5-81E0-077124ACF2C6}"/>
              </a:ext>
            </a:extLst>
          </p:cNvPr>
          <p:cNvSpPr txBox="1"/>
          <p:nvPr/>
        </p:nvSpPr>
        <p:spPr>
          <a:xfrm>
            <a:off x="3529413" y="6581001"/>
            <a:ext cx="5339541" cy="261610"/>
          </a:xfrm>
          <a:prstGeom prst="rect">
            <a:avLst/>
          </a:prstGeom>
          <a:noFill/>
        </p:spPr>
        <p:txBody>
          <a:bodyPr wrap="square" rtlCol="0">
            <a:spAutoFit/>
          </a:bodyPr>
          <a:lstStyle/>
          <a:p>
            <a:pPr lvl="0" algn="ctr">
              <a:defRPr/>
            </a:pPr>
            <a:r>
              <a:rPr lang="cs-CZ" sz="1100" dirty="0">
                <a:solidFill>
                  <a:srgbClr val="000000"/>
                </a:solidFill>
              </a:rPr>
              <a:t>Zdroj: ISIN – Informační systém infekční nemocí</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stav k </a:t>
            </a:r>
            <a:r>
              <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rPr>
              <a:t>30.4.2021</a:t>
            </a:r>
          </a:p>
        </p:txBody>
      </p:sp>
      <p:sp>
        <p:nvSpPr>
          <p:cNvPr id="14" name="Obdélník: se zakulacenými rohy 13">
            <a:extLst>
              <a:ext uri="{FF2B5EF4-FFF2-40B4-BE49-F238E27FC236}">
                <a16:creationId xmlns:a16="http://schemas.microsoft.com/office/drawing/2014/main" id="{C3036D39-35A2-4C8C-8E88-28104C75A8A9}"/>
              </a:ext>
            </a:extLst>
          </p:cNvPr>
          <p:cNvSpPr/>
          <p:nvPr/>
        </p:nvSpPr>
        <p:spPr>
          <a:xfrm>
            <a:off x="214623" y="1860935"/>
            <a:ext cx="11151697" cy="360000"/>
          </a:xfrm>
          <a:prstGeom prst="roundRect">
            <a:avLst>
              <a:gd name="adj" fmla="val 24604"/>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190443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ulka 13">
            <a:extLst>
              <a:ext uri="{FF2B5EF4-FFF2-40B4-BE49-F238E27FC236}">
                <a16:creationId xmlns:a16="http://schemas.microsoft.com/office/drawing/2014/main" id="{8EE76E94-3DE5-45A6-89E9-BD587988DF08}"/>
              </a:ext>
            </a:extLst>
          </p:cNvPr>
          <p:cNvGraphicFramePr>
            <a:graphicFrameLocks noGrp="1"/>
          </p:cNvGraphicFramePr>
          <p:nvPr/>
        </p:nvGraphicFramePr>
        <p:xfrm>
          <a:off x="292061" y="1180821"/>
          <a:ext cx="11021291" cy="4622506"/>
        </p:xfrm>
        <a:graphic>
          <a:graphicData uri="http://schemas.openxmlformats.org/drawingml/2006/table">
            <a:tbl>
              <a:tblPr/>
              <a:tblGrid>
                <a:gridCol w="1584311">
                  <a:extLst>
                    <a:ext uri="{9D8B030D-6E8A-4147-A177-3AD203B41FA5}">
                      <a16:colId xmlns:a16="http://schemas.microsoft.com/office/drawing/2014/main" val="7617344"/>
                    </a:ext>
                  </a:extLst>
                </a:gridCol>
                <a:gridCol w="629132">
                  <a:extLst>
                    <a:ext uri="{9D8B030D-6E8A-4147-A177-3AD203B41FA5}">
                      <a16:colId xmlns:a16="http://schemas.microsoft.com/office/drawing/2014/main" val="3231670824"/>
                    </a:ext>
                  </a:extLst>
                </a:gridCol>
                <a:gridCol w="629132">
                  <a:extLst>
                    <a:ext uri="{9D8B030D-6E8A-4147-A177-3AD203B41FA5}">
                      <a16:colId xmlns:a16="http://schemas.microsoft.com/office/drawing/2014/main" val="622711903"/>
                    </a:ext>
                  </a:extLst>
                </a:gridCol>
                <a:gridCol w="629132">
                  <a:extLst>
                    <a:ext uri="{9D8B030D-6E8A-4147-A177-3AD203B41FA5}">
                      <a16:colId xmlns:a16="http://schemas.microsoft.com/office/drawing/2014/main" val="3436395804"/>
                    </a:ext>
                  </a:extLst>
                </a:gridCol>
                <a:gridCol w="629132">
                  <a:extLst>
                    <a:ext uri="{9D8B030D-6E8A-4147-A177-3AD203B41FA5}">
                      <a16:colId xmlns:a16="http://schemas.microsoft.com/office/drawing/2014/main" val="2958715748"/>
                    </a:ext>
                  </a:extLst>
                </a:gridCol>
                <a:gridCol w="629132">
                  <a:extLst>
                    <a:ext uri="{9D8B030D-6E8A-4147-A177-3AD203B41FA5}">
                      <a16:colId xmlns:a16="http://schemas.microsoft.com/office/drawing/2014/main" val="3032992991"/>
                    </a:ext>
                  </a:extLst>
                </a:gridCol>
                <a:gridCol w="629132">
                  <a:extLst>
                    <a:ext uri="{9D8B030D-6E8A-4147-A177-3AD203B41FA5}">
                      <a16:colId xmlns:a16="http://schemas.microsoft.com/office/drawing/2014/main" val="1715362025"/>
                    </a:ext>
                  </a:extLst>
                </a:gridCol>
                <a:gridCol w="629132">
                  <a:extLst>
                    <a:ext uri="{9D8B030D-6E8A-4147-A177-3AD203B41FA5}">
                      <a16:colId xmlns:a16="http://schemas.microsoft.com/office/drawing/2014/main" val="1242476065"/>
                    </a:ext>
                  </a:extLst>
                </a:gridCol>
                <a:gridCol w="629132">
                  <a:extLst>
                    <a:ext uri="{9D8B030D-6E8A-4147-A177-3AD203B41FA5}">
                      <a16:colId xmlns:a16="http://schemas.microsoft.com/office/drawing/2014/main" val="862981036"/>
                    </a:ext>
                  </a:extLst>
                </a:gridCol>
                <a:gridCol w="629132">
                  <a:extLst>
                    <a:ext uri="{9D8B030D-6E8A-4147-A177-3AD203B41FA5}">
                      <a16:colId xmlns:a16="http://schemas.microsoft.com/office/drawing/2014/main" val="1435622338"/>
                    </a:ext>
                  </a:extLst>
                </a:gridCol>
                <a:gridCol w="629132">
                  <a:extLst>
                    <a:ext uri="{9D8B030D-6E8A-4147-A177-3AD203B41FA5}">
                      <a16:colId xmlns:a16="http://schemas.microsoft.com/office/drawing/2014/main" val="2405463547"/>
                    </a:ext>
                  </a:extLst>
                </a:gridCol>
                <a:gridCol w="629132">
                  <a:extLst>
                    <a:ext uri="{9D8B030D-6E8A-4147-A177-3AD203B41FA5}">
                      <a16:colId xmlns:a16="http://schemas.microsoft.com/office/drawing/2014/main" val="4107253706"/>
                    </a:ext>
                  </a:extLst>
                </a:gridCol>
                <a:gridCol w="629132">
                  <a:extLst>
                    <a:ext uri="{9D8B030D-6E8A-4147-A177-3AD203B41FA5}">
                      <a16:colId xmlns:a16="http://schemas.microsoft.com/office/drawing/2014/main" val="337813222"/>
                    </a:ext>
                  </a:extLst>
                </a:gridCol>
                <a:gridCol w="629132">
                  <a:extLst>
                    <a:ext uri="{9D8B030D-6E8A-4147-A177-3AD203B41FA5}">
                      <a16:colId xmlns:a16="http://schemas.microsoft.com/office/drawing/2014/main" val="2751819510"/>
                    </a:ext>
                  </a:extLst>
                </a:gridCol>
                <a:gridCol w="629132">
                  <a:extLst>
                    <a:ext uri="{9D8B030D-6E8A-4147-A177-3AD203B41FA5}">
                      <a16:colId xmlns:a16="http://schemas.microsoft.com/office/drawing/2014/main" val="2659022976"/>
                    </a:ext>
                  </a:extLst>
                </a:gridCol>
                <a:gridCol w="629132">
                  <a:extLst>
                    <a:ext uri="{9D8B030D-6E8A-4147-A177-3AD203B41FA5}">
                      <a16:colId xmlns:a16="http://schemas.microsoft.com/office/drawing/2014/main" val="3406396200"/>
                    </a:ext>
                  </a:extLst>
                </a:gridCol>
              </a:tblGrid>
              <a:tr h="330179">
                <a:tc>
                  <a:txBody>
                    <a:bodyPr/>
                    <a:lstStyle/>
                    <a:p>
                      <a:pPr algn="ctr" fontAlgn="ctr"/>
                      <a:r>
                        <a:rPr lang="cs-CZ" sz="1600" b="1" i="0" u="none" strike="noStrike">
                          <a:solidFill>
                            <a:srgbClr val="000000"/>
                          </a:solidFill>
                          <a:effectLst/>
                          <a:latin typeface="Calibri" panose="020F0502020204030204" pitchFamily="34" charset="0"/>
                        </a:rPr>
                        <a:t>Zaměstnání</a:t>
                      </a:r>
                    </a:p>
                  </a:txBody>
                  <a:tcPr marL="9322" marR="9322" marT="9322" marB="0" anchor="ctr">
                    <a:lnL>
                      <a:noFill/>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ZLK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LBK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MSK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OLK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ULK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JHC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VYS</a:t>
                      </a:r>
                    </a:p>
                  </a:txBody>
                  <a:tcPr marL="9322" marR="9322" marT="9322"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1" u="none" strike="noStrike" dirty="0">
                          <a:solidFill>
                            <a:srgbClr val="000000"/>
                          </a:solidFill>
                          <a:effectLst/>
                          <a:latin typeface="Calibri" panose="020F0502020204030204" pitchFamily="34" charset="0"/>
                        </a:rPr>
                        <a:t>ČR</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JMK</a:t>
                      </a:r>
                    </a:p>
                  </a:txBody>
                  <a:tcPr marL="9322" marR="9322" marT="9322"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PLK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STC</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PHA</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KVK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PAK</a:t>
                      </a:r>
                    </a:p>
                  </a:txBody>
                  <a:tcPr marL="9322" marR="9322" marT="9322"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600" b="1" i="0" u="none" strike="noStrike">
                          <a:solidFill>
                            <a:srgbClr val="000000"/>
                          </a:solidFill>
                          <a:effectLst/>
                          <a:latin typeface="Calibri" panose="020F0502020204030204" pitchFamily="34" charset="0"/>
                        </a:rPr>
                        <a:t>HKK</a:t>
                      </a:r>
                    </a:p>
                  </a:txBody>
                  <a:tcPr marL="9322" marR="9322" marT="9322" marB="0" anchor="ctr">
                    <a:lnL w="6350" cap="flat" cmpd="sng" algn="ctr">
                      <a:solidFill>
                        <a:srgbClr val="BFBFBF"/>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58453250"/>
                  </a:ext>
                </a:extLst>
              </a:tr>
              <a:tr h="330179">
                <a:tc>
                  <a:txBody>
                    <a:bodyPr/>
                    <a:lstStyle/>
                    <a:p>
                      <a:pPr algn="l" fontAlgn="ctr"/>
                      <a:r>
                        <a:rPr lang="cs-CZ" sz="1400" b="1" i="0" u="none" strike="noStrike" dirty="0">
                          <a:solidFill>
                            <a:srgbClr val="000000"/>
                          </a:solidFill>
                          <a:effectLst/>
                          <a:latin typeface="Calibri" panose="020F0502020204030204" pitchFamily="34" charset="0"/>
                        </a:rPr>
                        <a:t>Pedagog, školství</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2,06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cs-CZ" sz="1400" b="0" i="0" u="none" strike="noStrike">
                          <a:solidFill>
                            <a:srgbClr val="000000"/>
                          </a:solidFill>
                          <a:effectLst/>
                          <a:latin typeface="Calibri" panose="020F0502020204030204" pitchFamily="34" charset="0"/>
                        </a:rPr>
                        <a:t>2,93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1,58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cs-CZ" sz="1400" b="0" i="0" u="none" strike="noStrike">
                          <a:solidFill>
                            <a:srgbClr val="000000"/>
                          </a:solidFill>
                          <a:effectLst/>
                          <a:latin typeface="Calibri" panose="020F0502020204030204" pitchFamily="34" charset="0"/>
                        </a:rPr>
                        <a:t>1,74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cs-CZ" sz="1400" b="0" i="0" u="none" strike="noStrike">
                          <a:solidFill>
                            <a:srgbClr val="000000"/>
                          </a:solidFill>
                          <a:effectLst/>
                          <a:latin typeface="Calibri" panose="020F0502020204030204" pitchFamily="34" charset="0"/>
                        </a:rPr>
                        <a:t>1,10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cs-CZ" sz="1400" b="0" i="0" u="none" strike="noStrike">
                          <a:solidFill>
                            <a:srgbClr val="000000"/>
                          </a:solidFill>
                          <a:effectLst/>
                          <a:latin typeface="Calibri" panose="020F0502020204030204" pitchFamily="34" charset="0"/>
                        </a:rPr>
                        <a:t>0,78</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cs-CZ" sz="1400" b="1" i="1" u="none" strike="noStrike" dirty="0">
                          <a:solidFill>
                            <a:srgbClr val="000000"/>
                          </a:solidFill>
                          <a:effectLst/>
                          <a:latin typeface="Calibri" panose="020F0502020204030204" pitchFamily="34" charset="0"/>
                        </a:rPr>
                        <a:t>1,16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1,34</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cs-CZ" sz="1400" b="0" i="0" u="none" strike="noStrike">
                          <a:solidFill>
                            <a:srgbClr val="000000"/>
                          </a:solidFill>
                          <a:effectLst/>
                          <a:latin typeface="Calibri" panose="020F0502020204030204" pitchFamily="34" charset="0"/>
                        </a:rPr>
                        <a:t>1,70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cs-CZ" sz="1400" b="0" i="0" u="none" strike="noStrike">
                          <a:solidFill>
                            <a:srgbClr val="000000"/>
                          </a:solidFill>
                          <a:effectLst/>
                          <a:latin typeface="Calibri" panose="020F0502020204030204" pitchFamily="34" charset="0"/>
                        </a:rPr>
                        <a:t>0,79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cs-CZ" sz="1400" b="0" i="0" u="none" strike="noStrike">
                          <a:solidFill>
                            <a:srgbClr val="000000"/>
                          </a:solidFill>
                          <a:effectLst/>
                          <a:latin typeface="Calibri" panose="020F0502020204030204" pitchFamily="34" charset="0"/>
                        </a:rPr>
                        <a:t>0,68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0,68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cs-CZ" sz="1400" b="0" i="0" u="none" strike="noStrike">
                          <a:solidFill>
                            <a:srgbClr val="000000"/>
                          </a:solidFill>
                          <a:effectLst/>
                          <a:latin typeface="Calibri" panose="020F0502020204030204" pitchFamily="34" charset="0"/>
                        </a:rPr>
                        <a:t>0,19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cs-CZ" sz="1400" b="0" i="0" u="none" strike="noStrike">
                          <a:solidFill>
                            <a:srgbClr val="000000"/>
                          </a:solidFill>
                          <a:effectLst/>
                          <a:latin typeface="Calibri" panose="020F0502020204030204" pitchFamily="34" charset="0"/>
                        </a:rPr>
                        <a:t>0,18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702315952"/>
                  </a:ext>
                </a:extLst>
              </a:tr>
              <a:tr h="330179">
                <a:tc>
                  <a:txBody>
                    <a:bodyPr/>
                    <a:lstStyle/>
                    <a:p>
                      <a:pPr algn="l" fontAlgn="ctr"/>
                      <a:r>
                        <a:rPr lang="cs-CZ" sz="1400" b="1" i="0" u="none" strike="noStrike">
                          <a:solidFill>
                            <a:srgbClr val="000000"/>
                          </a:solidFill>
                          <a:effectLst/>
                          <a:latin typeface="Calibri" panose="020F0502020204030204" pitchFamily="34" charset="0"/>
                        </a:rPr>
                        <a:t>Řidič, doprava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dirty="0">
                          <a:solidFill>
                            <a:srgbClr val="000000"/>
                          </a:solidFill>
                          <a:effectLst/>
                          <a:latin typeface="Calibri" panose="020F0502020204030204" pitchFamily="34" charset="0"/>
                        </a:rPr>
                        <a:t>1,72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571"/>
                    </a:solidFill>
                  </a:tcPr>
                </a:tc>
                <a:tc>
                  <a:txBody>
                    <a:bodyPr/>
                    <a:lstStyle/>
                    <a:p>
                      <a:pPr algn="ctr" fontAlgn="ctr"/>
                      <a:r>
                        <a:rPr lang="cs-CZ" sz="1400" b="0" i="0" u="none" strike="noStrike">
                          <a:solidFill>
                            <a:srgbClr val="000000"/>
                          </a:solidFill>
                          <a:effectLst/>
                          <a:latin typeface="Calibri" panose="020F0502020204030204" pitchFamily="34" charset="0"/>
                        </a:rPr>
                        <a:t>1,13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cs-CZ" sz="1400" b="0" i="0" u="none" strike="noStrike">
                          <a:solidFill>
                            <a:srgbClr val="000000"/>
                          </a:solidFill>
                          <a:effectLst/>
                          <a:latin typeface="Calibri" panose="020F0502020204030204" pitchFamily="34" charset="0"/>
                        </a:rPr>
                        <a:t>1,42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a:txBody>
                    <a:bodyPr/>
                    <a:lstStyle/>
                    <a:p>
                      <a:pPr algn="ctr" fontAlgn="ctr"/>
                      <a:r>
                        <a:rPr lang="cs-CZ" sz="1400" b="0" i="0" u="none" strike="noStrike">
                          <a:solidFill>
                            <a:srgbClr val="000000"/>
                          </a:solidFill>
                          <a:effectLst/>
                          <a:latin typeface="Calibri" panose="020F0502020204030204" pitchFamily="34" charset="0"/>
                        </a:rPr>
                        <a:t>0,79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cs-CZ" sz="1400" b="0" i="0" u="none" strike="noStrike">
                          <a:solidFill>
                            <a:srgbClr val="000000"/>
                          </a:solidFill>
                          <a:effectLst/>
                          <a:latin typeface="Calibri" panose="020F0502020204030204" pitchFamily="34" charset="0"/>
                        </a:rPr>
                        <a:t>1,95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cs-CZ" sz="1400" b="0" i="0" u="none" strike="noStrike">
                          <a:solidFill>
                            <a:srgbClr val="000000"/>
                          </a:solidFill>
                          <a:effectLst/>
                          <a:latin typeface="Calibri" panose="020F0502020204030204" pitchFamily="34" charset="0"/>
                        </a:rPr>
                        <a:t>1,57</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ctr"/>
                      <a:r>
                        <a:rPr lang="cs-CZ" sz="1400" b="1" i="1" u="none" strike="noStrike" dirty="0">
                          <a:solidFill>
                            <a:srgbClr val="000000"/>
                          </a:solidFill>
                          <a:effectLst/>
                          <a:latin typeface="Calibri" panose="020F0502020204030204" pitchFamily="34" charset="0"/>
                        </a:rPr>
                        <a:t>1,00</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cs-CZ" sz="1400" b="0" i="0" u="none" strike="noStrike">
                          <a:solidFill>
                            <a:srgbClr val="000000"/>
                          </a:solidFill>
                          <a:effectLst/>
                          <a:latin typeface="Calibri" panose="020F0502020204030204" pitchFamily="34" charset="0"/>
                        </a:rPr>
                        <a:t>0,59</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cs-CZ" sz="1400" b="0" i="0" u="none" strike="noStrike">
                          <a:solidFill>
                            <a:srgbClr val="000000"/>
                          </a:solidFill>
                          <a:effectLst/>
                          <a:latin typeface="Calibri" panose="020F0502020204030204" pitchFamily="34" charset="0"/>
                        </a:rPr>
                        <a:t>0,85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0,79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cs-CZ" sz="1400" b="0" i="0" u="none" strike="noStrike">
                          <a:solidFill>
                            <a:srgbClr val="000000"/>
                          </a:solidFill>
                          <a:effectLst/>
                          <a:latin typeface="Calibri" panose="020F0502020204030204" pitchFamily="34" charset="0"/>
                        </a:rPr>
                        <a:t>0,76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cs-CZ" sz="1400" b="0" i="0" u="none" strike="noStrike">
                          <a:solidFill>
                            <a:srgbClr val="000000"/>
                          </a:solidFill>
                          <a:effectLst/>
                          <a:latin typeface="Calibri" panose="020F0502020204030204" pitchFamily="34" charset="0"/>
                        </a:rPr>
                        <a:t>0,68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cs-CZ" sz="1400" b="0" i="0" u="none" strike="noStrike">
                          <a:solidFill>
                            <a:srgbClr val="000000"/>
                          </a:solidFill>
                          <a:effectLst/>
                          <a:latin typeface="Calibri" panose="020F0502020204030204" pitchFamily="34" charset="0"/>
                        </a:rPr>
                        <a:t>0,77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cs-CZ" sz="1400" b="0" i="0" u="none" strike="noStrike">
                          <a:solidFill>
                            <a:srgbClr val="000000"/>
                          </a:solidFill>
                          <a:effectLst/>
                          <a:latin typeface="Calibri" panose="020F0502020204030204" pitchFamily="34" charset="0"/>
                        </a:rPr>
                        <a:t>0,18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606962797"/>
                  </a:ext>
                </a:extLst>
              </a:tr>
              <a:tr h="330179">
                <a:tc>
                  <a:txBody>
                    <a:bodyPr/>
                    <a:lstStyle/>
                    <a:p>
                      <a:pPr algn="l" fontAlgn="ctr"/>
                      <a:r>
                        <a:rPr lang="cs-CZ" sz="1400" b="1" i="0" u="none" strike="noStrike">
                          <a:solidFill>
                            <a:srgbClr val="000000"/>
                          </a:solidFill>
                          <a:effectLst/>
                          <a:latin typeface="Calibri" panose="020F0502020204030204" pitchFamily="34" charset="0"/>
                        </a:rPr>
                        <a:t>Sociální prac. / péče</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0,86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cs-CZ" sz="1400" b="0" i="0" u="none" strike="noStrike" dirty="0">
                          <a:solidFill>
                            <a:srgbClr val="000000"/>
                          </a:solidFill>
                          <a:effectLst/>
                          <a:latin typeface="Calibri" panose="020F0502020204030204" pitchFamily="34" charset="0"/>
                        </a:rPr>
                        <a:t>1,35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0,67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cs-CZ" sz="1400" b="0" i="0" u="none" strike="noStrike">
                          <a:solidFill>
                            <a:srgbClr val="000000"/>
                          </a:solidFill>
                          <a:effectLst/>
                          <a:latin typeface="Calibri" panose="020F0502020204030204" pitchFamily="34" charset="0"/>
                        </a:rPr>
                        <a:t>0,63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0,73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cs-CZ" sz="1400" b="0" i="0" u="none" strike="noStrike">
                          <a:solidFill>
                            <a:srgbClr val="000000"/>
                          </a:solidFill>
                          <a:effectLst/>
                          <a:latin typeface="Calibri" panose="020F0502020204030204" pitchFamily="34" charset="0"/>
                        </a:rPr>
                        <a:t>0,16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0,98</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ctr" fontAlgn="ctr"/>
                      <a:r>
                        <a:rPr lang="cs-CZ" sz="1400" b="1" i="1" u="none" strike="noStrike" dirty="0">
                          <a:solidFill>
                            <a:srgbClr val="000000"/>
                          </a:solidFill>
                          <a:effectLst/>
                          <a:latin typeface="Calibri" panose="020F0502020204030204" pitchFamily="34" charset="0"/>
                        </a:rPr>
                        <a:t>0,41</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cs-CZ" sz="1400" b="0" i="0" u="none" strike="noStrike">
                          <a:solidFill>
                            <a:srgbClr val="000000"/>
                          </a:solidFill>
                          <a:effectLst/>
                          <a:latin typeface="Calibri" panose="020F0502020204030204" pitchFamily="34" charset="0"/>
                        </a:rPr>
                        <a:t>0,42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B"/>
                    </a:solidFill>
                  </a:tcPr>
                </a:tc>
                <a:tc>
                  <a:txBody>
                    <a:bodyPr/>
                    <a:lstStyle/>
                    <a:p>
                      <a:pPr algn="ctr" fontAlgn="ctr"/>
                      <a:r>
                        <a:rPr lang="cs-CZ" sz="1400" b="0" i="0" u="none" strike="noStrike">
                          <a:solidFill>
                            <a:srgbClr val="000000"/>
                          </a:solidFill>
                          <a:effectLst/>
                          <a:latin typeface="Calibri" panose="020F0502020204030204" pitchFamily="34" charset="0"/>
                        </a:rPr>
                        <a:t>0,54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282"/>
                    </a:solidFill>
                  </a:tcPr>
                </a:tc>
                <a:extLst>
                  <a:ext uri="{0D108BD9-81ED-4DB2-BD59-A6C34878D82A}">
                    <a16:rowId xmlns:a16="http://schemas.microsoft.com/office/drawing/2014/main" val="805304274"/>
                  </a:ext>
                </a:extLst>
              </a:tr>
              <a:tr h="330179">
                <a:tc>
                  <a:txBody>
                    <a:bodyPr/>
                    <a:lstStyle/>
                    <a:p>
                      <a:pPr algn="l" fontAlgn="ctr"/>
                      <a:r>
                        <a:rPr lang="cs-CZ" sz="1400" b="1" i="0" u="none" strike="noStrike">
                          <a:solidFill>
                            <a:srgbClr val="000000"/>
                          </a:solidFill>
                          <a:effectLst/>
                          <a:latin typeface="Calibri" panose="020F0502020204030204" pitchFamily="34" charset="0"/>
                        </a:rPr>
                        <a:t>Jiný zdrav. prac.</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cs-CZ" sz="1400" b="0" i="0" u="none" strike="noStrike">
                          <a:solidFill>
                            <a:srgbClr val="000000"/>
                          </a:solidFill>
                          <a:effectLst/>
                          <a:latin typeface="Calibri" panose="020F0502020204030204" pitchFamily="34" charset="0"/>
                        </a:rPr>
                        <a:t>0,23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cs-CZ" sz="1400" b="0" i="0" u="none" strike="noStrike">
                          <a:solidFill>
                            <a:srgbClr val="000000"/>
                          </a:solidFill>
                          <a:effectLst/>
                          <a:latin typeface="Calibri" panose="020F0502020204030204" pitchFamily="34" charset="0"/>
                        </a:rPr>
                        <a:t>0,50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cs-CZ" sz="1400" b="0" i="0" u="none" strike="noStrike">
                          <a:solidFill>
                            <a:srgbClr val="000000"/>
                          </a:solidFill>
                          <a:effectLst/>
                          <a:latin typeface="Calibri" panose="020F0502020204030204" pitchFamily="34" charset="0"/>
                        </a:rPr>
                        <a:t>0,47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cs-CZ" sz="1400" b="0" i="0" u="none" strike="noStrike">
                          <a:solidFill>
                            <a:srgbClr val="000000"/>
                          </a:solidFill>
                          <a:effectLst/>
                          <a:latin typeface="Calibri" panose="020F0502020204030204" pitchFamily="34" charset="0"/>
                        </a:rPr>
                        <a:t>0,61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D72"/>
                    </a:solidFill>
                  </a:tcPr>
                </a:tc>
                <a:tc>
                  <a:txBody>
                    <a:bodyPr/>
                    <a:lstStyle/>
                    <a:p>
                      <a:pPr algn="ctr" fontAlgn="ctr"/>
                      <a:r>
                        <a:rPr lang="cs-CZ" sz="1400" b="0" i="0" u="none" strike="noStrike">
                          <a:solidFill>
                            <a:srgbClr val="000000"/>
                          </a:solidFill>
                          <a:effectLst/>
                          <a:latin typeface="Calibri" panose="020F0502020204030204" pitchFamily="34" charset="0"/>
                        </a:rPr>
                        <a:t>0,62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771"/>
                    </a:solidFill>
                  </a:tcPr>
                </a:tc>
                <a:tc>
                  <a:txBody>
                    <a:bodyPr/>
                    <a:lstStyle/>
                    <a:p>
                      <a:pPr algn="ctr" fontAlgn="ctr"/>
                      <a:r>
                        <a:rPr lang="cs-CZ" sz="1400" b="0" i="0" u="none" strike="noStrike">
                          <a:solidFill>
                            <a:srgbClr val="000000"/>
                          </a:solidFill>
                          <a:effectLst/>
                          <a:latin typeface="Calibri" panose="020F0502020204030204" pitchFamily="34" charset="0"/>
                        </a:rPr>
                        <a:t>0,39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cs-CZ" sz="1400" b="1" i="1" u="none" strike="noStrike" dirty="0">
                          <a:solidFill>
                            <a:srgbClr val="000000"/>
                          </a:solidFill>
                          <a:effectLst/>
                          <a:latin typeface="Calibri" panose="020F0502020204030204" pitchFamily="34" charset="0"/>
                        </a:rPr>
                        <a:t>0,39</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cs-CZ" sz="1400" b="0" i="0" u="none" strike="noStrike">
                          <a:solidFill>
                            <a:srgbClr val="000000"/>
                          </a:solidFill>
                          <a:effectLst/>
                          <a:latin typeface="Calibri" panose="020F0502020204030204" pitchFamily="34" charset="0"/>
                        </a:rPr>
                        <a:t>0,42</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0,43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cs-CZ" sz="1400" b="0" i="0" u="none" strike="noStrike">
                          <a:solidFill>
                            <a:srgbClr val="000000"/>
                          </a:solidFill>
                          <a:effectLst/>
                          <a:latin typeface="Calibri" panose="020F0502020204030204" pitchFamily="34" charset="0"/>
                        </a:rPr>
                        <a:t>0,23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cs-CZ" sz="1400" b="0" i="0" u="none" strike="noStrike">
                          <a:solidFill>
                            <a:srgbClr val="000000"/>
                          </a:solidFill>
                          <a:effectLst/>
                          <a:latin typeface="Calibri" panose="020F0502020204030204" pitchFamily="34" charset="0"/>
                        </a:rPr>
                        <a:t>0,68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1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4696689"/>
                  </a:ext>
                </a:extLst>
              </a:tr>
              <a:tr h="330179">
                <a:tc>
                  <a:txBody>
                    <a:bodyPr/>
                    <a:lstStyle/>
                    <a:p>
                      <a:pPr algn="l" fontAlgn="ctr"/>
                      <a:r>
                        <a:rPr lang="cs-CZ" sz="1400" b="1" i="0" u="none" strike="noStrike">
                          <a:solidFill>
                            <a:srgbClr val="000000"/>
                          </a:solidFill>
                          <a:effectLst/>
                          <a:latin typeface="Calibri" panose="020F0502020204030204" pitchFamily="34" charset="0"/>
                        </a:rPr>
                        <a:t>Zdravotní sestra</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0,69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cs-CZ" sz="1400" b="0" i="0" u="none" strike="noStrike" dirty="0">
                          <a:solidFill>
                            <a:srgbClr val="000000"/>
                          </a:solidFill>
                          <a:effectLst/>
                          <a:latin typeface="Calibri" panose="020F0502020204030204" pitchFamily="34" charset="0"/>
                        </a:rPr>
                        <a:t>0,67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26D"/>
                    </a:solidFill>
                  </a:tcPr>
                </a:tc>
                <a:tc>
                  <a:txBody>
                    <a:bodyPr/>
                    <a:lstStyle/>
                    <a:p>
                      <a:pPr algn="ctr" fontAlgn="ctr"/>
                      <a:r>
                        <a:rPr lang="cs-CZ" sz="1400" b="0" i="0" u="none" strike="noStrike">
                          <a:solidFill>
                            <a:srgbClr val="000000"/>
                          </a:solidFill>
                          <a:effectLst/>
                          <a:latin typeface="Calibri" panose="020F0502020204030204" pitchFamily="34" charset="0"/>
                        </a:rPr>
                        <a:t>0,32</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cs-CZ" sz="1400" b="0" i="0" u="none" strike="noStrike">
                          <a:solidFill>
                            <a:srgbClr val="000000"/>
                          </a:solidFill>
                          <a:effectLst/>
                          <a:latin typeface="Calibri" panose="020F0502020204030204" pitchFamily="34" charset="0"/>
                        </a:rPr>
                        <a:t>0,37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cs-CZ" sz="1400" b="0" i="0" u="none" strike="noStrike">
                          <a:solidFill>
                            <a:srgbClr val="000000"/>
                          </a:solidFill>
                          <a:effectLst/>
                          <a:latin typeface="Calibri" panose="020F0502020204030204" pitchFamily="34" charset="0"/>
                        </a:rPr>
                        <a:t>0,20</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B"/>
                    </a:solidFill>
                  </a:tcPr>
                </a:tc>
                <a:tc>
                  <a:txBody>
                    <a:bodyPr/>
                    <a:lstStyle/>
                    <a:p>
                      <a:pPr algn="ctr" fontAlgn="ctr"/>
                      <a:r>
                        <a:rPr lang="cs-CZ" sz="1400" b="1" i="1" u="none" strike="noStrike" dirty="0">
                          <a:solidFill>
                            <a:srgbClr val="000000"/>
                          </a:solidFill>
                          <a:effectLst/>
                          <a:latin typeface="Calibri" panose="020F0502020204030204" pitchFamily="34" charset="0"/>
                        </a:rPr>
                        <a:t>0,37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cs-CZ" sz="1400" b="0" i="0" u="none" strike="noStrike">
                          <a:solidFill>
                            <a:srgbClr val="000000"/>
                          </a:solidFill>
                          <a:effectLst/>
                          <a:latin typeface="Calibri" panose="020F0502020204030204" pitchFamily="34" charset="0"/>
                        </a:rPr>
                        <a:t>0,50</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A"/>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0,29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cs-CZ" sz="1400" b="0" i="0" u="none" strike="noStrike">
                          <a:solidFill>
                            <a:srgbClr val="000000"/>
                          </a:solidFill>
                          <a:effectLst/>
                          <a:latin typeface="Calibri" panose="020F0502020204030204" pitchFamily="34" charset="0"/>
                        </a:rPr>
                        <a:t>0,38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0,36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extLst>
                  <a:ext uri="{0D108BD9-81ED-4DB2-BD59-A6C34878D82A}">
                    <a16:rowId xmlns:a16="http://schemas.microsoft.com/office/drawing/2014/main" val="848215522"/>
                  </a:ext>
                </a:extLst>
              </a:tr>
              <a:tr h="330179">
                <a:tc>
                  <a:txBody>
                    <a:bodyPr/>
                    <a:lstStyle/>
                    <a:p>
                      <a:pPr algn="l" fontAlgn="ctr"/>
                      <a:r>
                        <a:rPr lang="cs-CZ" sz="1400" b="1" i="0" u="none" strike="noStrike">
                          <a:solidFill>
                            <a:srgbClr val="000000"/>
                          </a:solidFill>
                          <a:effectLst/>
                          <a:latin typeface="Calibri" panose="020F0502020204030204" pitchFamily="34" charset="0"/>
                        </a:rPr>
                        <a:t>Voják / MO</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cs-CZ" sz="1400" b="0" i="0" u="none" strike="noStrike">
                          <a:solidFill>
                            <a:srgbClr val="000000"/>
                          </a:solidFill>
                          <a:effectLst/>
                          <a:latin typeface="Calibri" panose="020F0502020204030204" pitchFamily="34" charset="0"/>
                        </a:rPr>
                        <a:t>0,23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cs-CZ" sz="1400" b="0" i="0" u="none" strike="noStrike">
                          <a:solidFill>
                            <a:srgbClr val="000000"/>
                          </a:solidFill>
                          <a:effectLst/>
                          <a:latin typeface="Calibri" panose="020F0502020204030204" pitchFamily="34" charset="0"/>
                        </a:rPr>
                        <a:t>0,47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0,93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0,22</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783"/>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0,51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cs-CZ" sz="1400" b="0" i="0" u="none" strike="noStrike">
                          <a:solidFill>
                            <a:srgbClr val="000000"/>
                          </a:solidFill>
                          <a:effectLst/>
                          <a:latin typeface="Calibri" panose="020F0502020204030204" pitchFamily="34" charset="0"/>
                        </a:rPr>
                        <a:t>0,14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1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extLst>
                  <a:ext uri="{0D108BD9-81ED-4DB2-BD59-A6C34878D82A}">
                    <a16:rowId xmlns:a16="http://schemas.microsoft.com/office/drawing/2014/main" val="2934166517"/>
                  </a:ext>
                </a:extLst>
              </a:tr>
              <a:tr h="330179">
                <a:tc>
                  <a:txBody>
                    <a:bodyPr/>
                    <a:lstStyle/>
                    <a:p>
                      <a:pPr algn="l" fontAlgn="ctr"/>
                      <a:r>
                        <a:rPr lang="cs-CZ" sz="1400" b="1" i="0" u="none" strike="noStrike">
                          <a:solidFill>
                            <a:srgbClr val="000000"/>
                          </a:solidFill>
                          <a:effectLst/>
                          <a:latin typeface="Calibri" panose="020F0502020204030204" pitchFamily="34" charset="0"/>
                        </a:rPr>
                        <a:t>Lékař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0,25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0,63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rPr>
                        <a:t>0,47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ctr" fontAlgn="ctr"/>
                      <a:r>
                        <a:rPr lang="cs-CZ" sz="1400" b="0" i="0" u="none" strike="noStrike">
                          <a:solidFill>
                            <a:srgbClr val="000000"/>
                          </a:solidFill>
                          <a:effectLst/>
                          <a:latin typeface="Calibri" panose="020F0502020204030204" pitchFamily="34" charset="0"/>
                        </a:rPr>
                        <a:t>0,39</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cs-CZ" sz="1400" b="1" i="1" u="none" strike="noStrike">
                          <a:solidFill>
                            <a:srgbClr val="000000"/>
                          </a:solidFill>
                          <a:effectLst/>
                          <a:latin typeface="Calibri" panose="020F0502020204030204" pitchFamily="34" charset="0"/>
                        </a:rPr>
                        <a:t>0,17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57F"/>
                    </a:solidFill>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tc>
                  <a:txBody>
                    <a:bodyPr/>
                    <a:lstStyle/>
                    <a:p>
                      <a:pPr algn="ctr" fontAlgn="ctr"/>
                      <a:r>
                        <a:rPr lang="cs-CZ" sz="1400" b="0" i="0" u="none" strike="noStrike">
                          <a:solidFill>
                            <a:srgbClr val="000000"/>
                          </a:solidFill>
                          <a:effectLst/>
                          <a:latin typeface="Calibri" panose="020F0502020204030204" pitchFamily="34" charset="0"/>
                        </a:rPr>
                        <a:t>0,34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879675"/>
                  </a:ext>
                </a:extLst>
              </a:tr>
              <a:tr h="330179">
                <a:tc>
                  <a:txBody>
                    <a:bodyPr/>
                    <a:lstStyle/>
                    <a:p>
                      <a:pPr algn="l" fontAlgn="ctr"/>
                      <a:r>
                        <a:rPr lang="cs-CZ" sz="1400" b="1" i="0" u="none" strike="noStrike">
                          <a:solidFill>
                            <a:srgbClr val="000000"/>
                          </a:solidFill>
                          <a:effectLst/>
                          <a:latin typeface="Calibri" panose="020F0502020204030204" pitchFamily="34" charset="0"/>
                        </a:rPr>
                        <a:t>Policista / MV</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0,50</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cs-CZ" sz="1400" b="0" i="0" u="none" strike="noStrike">
                          <a:solidFill>
                            <a:srgbClr val="000000"/>
                          </a:solidFill>
                          <a:effectLst/>
                          <a:latin typeface="Calibri" panose="020F0502020204030204" pitchFamily="34" charset="0"/>
                        </a:rPr>
                        <a:t>0,49</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F6D"/>
                    </a:solidFill>
                  </a:tcPr>
                </a:tc>
                <a:tc>
                  <a:txBody>
                    <a:bodyPr/>
                    <a:lstStyle/>
                    <a:p>
                      <a:pPr algn="ctr" fontAlgn="ctr"/>
                      <a:r>
                        <a:rPr lang="cs-CZ" sz="1400" b="0" i="0" u="none" strike="noStrike">
                          <a:solidFill>
                            <a:srgbClr val="000000"/>
                          </a:solidFill>
                          <a:effectLst/>
                          <a:latin typeface="Calibri" panose="020F0502020204030204" pitchFamily="34" charset="0"/>
                        </a:rPr>
                        <a:t>0,31</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0,16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0,23</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167594"/>
                  </a:ext>
                </a:extLst>
              </a:tr>
              <a:tr h="330179">
                <a:tc>
                  <a:txBody>
                    <a:bodyPr/>
                    <a:lstStyle/>
                    <a:p>
                      <a:pPr algn="l" fontAlgn="ctr"/>
                      <a:r>
                        <a:rPr lang="cs-CZ" sz="1400" b="1" i="0" u="none" strike="noStrike">
                          <a:solidFill>
                            <a:srgbClr val="000000"/>
                          </a:solidFill>
                          <a:effectLst/>
                          <a:latin typeface="Calibri" panose="020F0502020204030204" pitchFamily="34" charset="0"/>
                        </a:rPr>
                        <a:t>Zdrav. laborant</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0,16</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dirty="0">
                          <a:solidFill>
                            <a:srgbClr val="000000"/>
                          </a:solidFill>
                          <a:effectLst/>
                          <a:latin typeface="Calibri" panose="020F0502020204030204" pitchFamily="34" charset="0"/>
                        </a:rPr>
                        <a:t> </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0,07</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96F"/>
                    </a:solidFill>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0,14</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cs-CZ" sz="1400" b="0" i="0" u="none" strike="noStrike">
                          <a:solidFill>
                            <a:srgbClr val="000000"/>
                          </a:solidFill>
                          <a:effectLst/>
                          <a:latin typeface="Calibri" panose="020F0502020204030204" pitchFamily="34" charset="0"/>
                        </a:rPr>
                        <a:t>0,08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504786"/>
                  </a:ext>
                </a:extLst>
              </a:tr>
              <a:tr h="330179">
                <a:tc>
                  <a:txBody>
                    <a:bodyPr/>
                    <a:lstStyle/>
                    <a:p>
                      <a:pPr algn="l" fontAlgn="ctr"/>
                      <a:r>
                        <a:rPr lang="cs-CZ" sz="1400" b="1" i="0" u="none" strike="noStrike">
                          <a:solidFill>
                            <a:srgbClr val="000000"/>
                          </a:solidFill>
                          <a:effectLst/>
                          <a:latin typeface="Calibri" panose="020F0502020204030204" pitchFamily="34" charset="0"/>
                        </a:rPr>
                        <a:t>Farmaceut, lékárník</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0,05</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dirty="0">
                          <a:solidFill>
                            <a:srgbClr val="000000"/>
                          </a:solidFill>
                          <a:effectLst/>
                          <a:latin typeface="Calibri" panose="020F0502020204030204" pitchFamily="34" charset="0"/>
                        </a:rPr>
                        <a:t> </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0,17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a:solidFill>
                            <a:srgbClr val="000000"/>
                          </a:solidFill>
                          <a:effectLst/>
                          <a:latin typeface="Calibri" panose="020F0502020204030204" pitchFamily="34" charset="0"/>
                        </a:rPr>
                        <a:t>0,07</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cs-CZ" sz="1400" b="0" i="0" u="none" strike="noStrike">
                          <a:solidFill>
                            <a:srgbClr val="000000"/>
                          </a:solidFill>
                          <a:effectLst/>
                          <a:latin typeface="Calibri" panose="020F0502020204030204" pitchFamily="34" charset="0"/>
                        </a:rPr>
                        <a:t>0,15</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571"/>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4597431"/>
                  </a:ext>
                </a:extLst>
              </a:tr>
              <a:tr h="330179">
                <a:tc>
                  <a:txBody>
                    <a:bodyPr/>
                    <a:lstStyle/>
                    <a:p>
                      <a:pPr algn="l" fontAlgn="ctr"/>
                      <a:r>
                        <a:rPr lang="cs-CZ" sz="1400" b="1" i="0" u="none" strike="noStrike">
                          <a:solidFill>
                            <a:srgbClr val="000000"/>
                          </a:solidFill>
                          <a:effectLst/>
                          <a:latin typeface="Calibri" panose="020F0502020204030204" pitchFamily="34" charset="0"/>
                        </a:rPr>
                        <a:t>Hasič / Záchranář</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0,08</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1" i="1" u="none" strike="noStrike" dirty="0">
                          <a:solidFill>
                            <a:srgbClr val="000000"/>
                          </a:solidFill>
                          <a:effectLst/>
                          <a:latin typeface="Calibri" panose="020F0502020204030204" pitchFamily="34" charset="0"/>
                        </a:rPr>
                        <a:t>0,05</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0,34</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cs-CZ" sz="1400" b="0" i="0" u="none" strike="noStrike" dirty="0">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0270262"/>
                  </a:ext>
                </a:extLst>
              </a:tr>
              <a:tr h="330179">
                <a:tc>
                  <a:txBody>
                    <a:bodyPr/>
                    <a:lstStyle/>
                    <a:p>
                      <a:pPr algn="l" fontAlgn="ctr"/>
                      <a:r>
                        <a:rPr lang="cs-CZ" sz="1400" b="1" i="0" u="none" strike="noStrike">
                          <a:solidFill>
                            <a:srgbClr val="000000"/>
                          </a:solidFill>
                          <a:effectLst/>
                          <a:latin typeface="Calibri" panose="020F0502020204030204" pitchFamily="34" charset="0"/>
                        </a:rPr>
                        <a:t>Vězeňská služba</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1" i="1" u="none" strike="noStrike">
                          <a:solidFill>
                            <a:srgbClr val="000000"/>
                          </a:solidFill>
                          <a:effectLst/>
                          <a:latin typeface="Calibri" panose="020F0502020204030204" pitchFamily="34" charset="0"/>
                        </a:rPr>
                        <a:t>0,01</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rPr>
                        <a:t>0,07</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0" i="0" u="none" strike="noStrike" dirty="0">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rPr>
                        <a:t> </a:t>
                      </a:r>
                    </a:p>
                  </a:txBody>
                  <a:tcPr marL="9322" marR="9322" marT="9322"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222727"/>
                  </a:ext>
                </a:extLst>
              </a:tr>
              <a:tr h="330179">
                <a:tc>
                  <a:txBody>
                    <a:bodyPr/>
                    <a:lstStyle/>
                    <a:p>
                      <a:pPr algn="l" fontAlgn="ctr"/>
                      <a:r>
                        <a:rPr lang="cs-CZ" sz="1400" b="1" i="1" u="none" strike="noStrike">
                          <a:solidFill>
                            <a:srgbClr val="000000"/>
                          </a:solidFill>
                          <a:effectLst/>
                          <a:latin typeface="Calibri" panose="020F0502020204030204" pitchFamily="34" charset="0"/>
                        </a:rPr>
                        <a:t>Vybrané celkem</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cs-CZ" sz="1400" b="1" i="1" u="none" strike="noStrike" dirty="0">
                          <a:solidFill>
                            <a:srgbClr val="000000"/>
                          </a:solidFill>
                          <a:effectLst/>
                          <a:latin typeface="Calibri" panose="020F0502020204030204" pitchFamily="34" charset="0"/>
                        </a:rPr>
                        <a:t>6,52</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cs-CZ" sz="1400" b="1" i="1" u="none" strike="noStrike" dirty="0">
                          <a:solidFill>
                            <a:srgbClr val="000000"/>
                          </a:solidFill>
                          <a:effectLst/>
                          <a:latin typeface="Calibri" panose="020F0502020204030204" pitchFamily="34" charset="0"/>
                        </a:rPr>
                        <a:t>6,09</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170"/>
                    </a:solidFill>
                  </a:tcPr>
                </a:tc>
                <a:tc>
                  <a:txBody>
                    <a:bodyPr/>
                    <a:lstStyle/>
                    <a:p>
                      <a:pPr algn="ctr" fontAlgn="ctr"/>
                      <a:r>
                        <a:rPr lang="cs-CZ" sz="1400" b="1" i="1" u="none" strike="noStrike" dirty="0">
                          <a:solidFill>
                            <a:srgbClr val="000000"/>
                          </a:solidFill>
                          <a:effectLst/>
                          <a:latin typeface="Calibri" panose="020F0502020204030204" pitchFamily="34" charset="0"/>
                        </a:rPr>
                        <a:t>5,91</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A72"/>
                    </a:solidFill>
                  </a:tcPr>
                </a:tc>
                <a:tc>
                  <a:txBody>
                    <a:bodyPr/>
                    <a:lstStyle/>
                    <a:p>
                      <a:pPr algn="ctr" fontAlgn="ctr"/>
                      <a:r>
                        <a:rPr lang="cs-CZ" sz="1400" b="1" i="1" u="none" strike="noStrike" dirty="0">
                          <a:solidFill>
                            <a:srgbClr val="000000"/>
                          </a:solidFill>
                          <a:effectLst/>
                          <a:latin typeface="Calibri" panose="020F0502020204030204" pitchFamily="34" charset="0"/>
                        </a:rPr>
                        <a:t>5,38</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tc>
                  <a:txBody>
                    <a:bodyPr/>
                    <a:lstStyle/>
                    <a:p>
                      <a:pPr algn="ctr" fontAlgn="ctr"/>
                      <a:r>
                        <a:rPr lang="cs-CZ" sz="1400" b="1" i="1" u="none" strike="noStrike" dirty="0">
                          <a:solidFill>
                            <a:srgbClr val="000000"/>
                          </a:solidFill>
                          <a:effectLst/>
                          <a:latin typeface="Calibri" panose="020F0502020204030204" pitchFamily="34" charset="0"/>
                        </a:rPr>
                        <a:t>5,24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D79"/>
                    </a:solidFill>
                  </a:tcPr>
                </a:tc>
                <a:tc>
                  <a:txBody>
                    <a:bodyPr/>
                    <a:lstStyle/>
                    <a:p>
                      <a:pPr algn="ctr" fontAlgn="ctr"/>
                      <a:r>
                        <a:rPr lang="cs-CZ" sz="1400" b="1" i="1" u="none" strike="noStrike" dirty="0">
                          <a:solidFill>
                            <a:srgbClr val="000000"/>
                          </a:solidFill>
                          <a:effectLst/>
                          <a:latin typeface="Calibri" panose="020F0502020204030204" pitchFamily="34" charset="0"/>
                        </a:rPr>
                        <a:t>4,97</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C7B"/>
                    </a:solidFill>
                  </a:tcPr>
                </a:tc>
                <a:tc>
                  <a:txBody>
                    <a:bodyPr/>
                    <a:lstStyle/>
                    <a:p>
                      <a:pPr algn="ctr" fontAlgn="ctr"/>
                      <a:r>
                        <a:rPr lang="cs-CZ" sz="1400" b="1" i="1" u="none" strike="noStrike" dirty="0">
                          <a:solidFill>
                            <a:srgbClr val="000000"/>
                          </a:solidFill>
                          <a:effectLst/>
                          <a:latin typeface="Calibri" panose="020F0502020204030204" pitchFamily="34" charset="0"/>
                        </a:rPr>
                        <a:t>4,32</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82"/>
                    </a:solidFill>
                  </a:tcPr>
                </a:tc>
                <a:tc>
                  <a:txBody>
                    <a:bodyPr/>
                    <a:lstStyle/>
                    <a:p>
                      <a:pPr algn="ctr" fontAlgn="ctr"/>
                      <a:r>
                        <a:rPr lang="cs-CZ" sz="1400" b="1" i="1" u="none" strike="noStrike" dirty="0">
                          <a:solidFill>
                            <a:srgbClr val="000000"/>
                          </a:solidFill>
                          <a:effectLst/>
                          <a:latin typeface="Calibri" panose="020F0502020204030204" pitchFamily="34" charset="0"/>
                        </a:rPr>
                        <a:t>4,06</a:t>
                      </a:r>
                    </a:p>
                  </a:txBody>
                  <a:tcPr marL="9322" marR="9322" marT="932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ctr"/>
                      <a:r>
                        <a:rPr lang="cs-CZ" sz="1400" b="1" i="1" u="none" strike="noStrike" dirty="0">
                          <a:solidFill>
                            <a:srgbClr val="000000"/>
                          </a:solidFill>
                          <a:effectLst/>
                          <a:latin typeface="Calibri" panose="020F0502020204030204" pitchFamily="34" charset="0"/>
                        </a:rPr>
                        <a:t>3,94</a:t>
                      </a:r>
                    </a:p>
                  </a:txBody>
                  <a:tcPr marL="9322" marR="9322" marT="932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983"/>
                    </a:solidFill>
                  </a:tcPr>
                </a:tc>
                <a:tc>
                  <a:txBody>
                    <a:bodyPr/>
                    <a:lstStyle/>
                    <a:p>
                      <a:pPr algn="ctr" fontAlgn="ctr"/>
                      <a:r>
                        <a:rPr lang="cs-CZ" sz="1400" b="1" i="1" u="none" strike="noStrike" dirty="0">
                          <a:solidFill>
                            <a:srgbClr val="000000"/>
                          </a:solidFill>
                          <a:effectLst/>
                          <a:latin typeface="Calibri" panose="020F0502020204030204" pitchFamily="34" charset="0"/>
                        </a:rPr>
                        <a:t>3,90</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883"/>
                    </a:solidFill>
                  </a:tcPr>
                </a:tc>
                <a:tc>
                  <a:txBody>
                    <a:bodyPr/>
                    <a:lstStyle/>
                    <a:p>
                      <a:pPr algn="ctr" fontAlgn="ctr"/>
                      <a:r>
                        <a:rPr lang="cs-CZ" sz="1400" b="1" i="1" u="none" strike="noStrike" dirty="0">
                          <a:solidFill>
                            <a:srgbClr val="000000"/>
                          </a:solidFill>
                          <a:effectLst/>
                          <a:latin typeface="Calibri" panose="020F0502020204030204" pitchFamily="34" charset="0"/>
                        </a:rPr>
                        <a:t>2,82</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D57F"/>
                    </a:solidFill>
                  </a:tcPr>
                </a:tc>
                <a:tc>
                  <a:txBody>
                    <a:bodyPr/>
                    <a:lstStyle/>
                    <a:p>
                      <a:pPr algn="ctr" fontAlgn="ctr"/>
                      <a:r>
                        <a:rPr lang="cs-CZ" sz="1400" b="1" i="1" u="none" strike="noStrike" dirty="0">
                          <a:solidFill>
                            <a:srgbClr val="000000"/>
                          </a:solidFill>
                          <a:effectLst/>
                          <a:latin typeface="Calibri" panose="020F0502020204030204" pitchFamily="34" charset="0"/>
                        </a:rPr>
                        <a:t>2,72</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D37F"/>
                    </a:solidFill>
                  </a:tcPr>
                </a:tc>
                <a:tc>
                  <a:txBody>
                    <a:bodyPr/>
                    <a:lstStyle/>
                    <a:p>
                      <a:pPr algn="ctr" fontAlgn="ctr"/>
                      <a:r>
                        <a:rPr lang="cs-CZ" sz="1400" b="1" i="1" u="none" strike="noStrike" dirty="0">
                          <a:solidFill>
                            <a:srgbClr val="000000"/>
                          </a:solidFill>
                          <a:effectLst/>
                          <a:latin typeface="Calibri" panose="020F0502020204030204" pitchFamily="34" charset="0"/>
                        </a:rPr>
                        <a:t>2,04</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6C87D"/>
                    </a:solidFill>
                  </a:tcPr>
                </a:tc>
                <a:tc>
                  <a:txBody>
                    <a:bodyPr/>
                    <a:lstStyle/>
                    <a:p>
                      <a:pPr algn="ctr" fontAlgn="ctr"/>
                      <a:r>
                        <a:rPr lang="cs-CZ" sz="1400" b="1" i="1" u="none" strike="noStrike" dirty="0">
                          <a:solidFill>
                            <a:srgbClr val="000000"/>
                          </a:solidFill>
                          <a:effectLst/>
                          <a:latin typeface="Calibri" panose="020F0502020204030204" pitchFamily="34" charset="0"/>
                        </a:rPr>
                        <a:t>1,53</a:t>
                      </a:r>
                    </a:p>
                  </a:txBody>
                  <a:tcPr marL="9322" marR="9322" marT="932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7BF7B"/>
                    </a:solidFill>
                  </a:tcPr>
                </a:tc>
                <a:tc>
                  <a:txBody>
                    <a:bodyPr/>
                    <a:lstStyle/>
                    <a:p>
                      <a:pPr algn="ctr" fontAlgn="ctr"/>
                      <a:r>
                        <a:rPr lang="cs-CZ" sz="1400" b="1" i="1" u="none" strike="noStrike" dirty="0">
                          <a:solidFill>
                            <a:srgbClr val="000000"/>
                          </a:solidFill>
                          <a:effectLst/>
                          <a:latin typeface="Calibri" panose="020F0502020204030204" pitchFamily="34" charset="0"/>
                        </a:rPr>
                        <a:t>1,45</a:t>
                      </a:r>
                    </a:p>
                  </a:txBody>
                  <a:tcPr marL="9322" marR="9322" marT="932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1923644068"/>
                  </a:ext>
                </a:extLst>
              </a:tr>
            </a:tbl>
          </a:graphicData>
        </a:graphic>
      </p:graphicFrame>
      <p:sp>
        <p:nvSpPr>
          <p:cNvPr id="2" name="Nadpis 1">
            <a:extLst>
              <a:ext uri="{FF2B5EF4-FFF2-40B4-BE49-F238E27FC236}">
                <a16:creationId xmlns:a16="http://schemas.microsoft.com/office/drawing/2014/main" id="{17F64B2E-D979-44B1-BC83-0C6A1B24A364}"/>
              </a:ext>
            </a:extLst>
          </p:cNvPr>
          <p:cNvSpPr>
            <a:spLocks noGrp="1"/>
          </p:cNvSpPr>
          <p:nvPr>
            <p:ph type="title"/>
          </p:nvPr>
        </p:nvSpPr>
        <p:spPr>
          <a:xfrm>
            <a:off x="381740" y="2"/>
            <a:ext cx="7700376" cy="576000"/>
          </a:xfrm>
        </p:spPr>
        <p:txBody>
          <a:bodyPr/>
          <a:lstStyle/>
          <a:p>
            <a:r>
              <a:rPr lang="cs-CZ" dirty="0"/>
              <a:t>COVID-19 u vybraných významných zaměstnání</a:t>
            </a:r>
          </a:p>
        </p:txBody>
      </p:sp>
      <p:sp>
        <p:nvSpPr>
          <p:cNvPr id="3" name="Obdélník 2">
            <a:extLst>
              <a:ext uri="{FF2B5EF4-FFF2-40B4-BE49-F238E27FC236}">
                <a16:creationId xmlns:a16="http://schemas.microsoft.com/office/drawing/2014/main" id="{9D172A0E-CB22-4927-B6E9-7E60B8CD28F7}"/>
              </a:ext>
            </a:extLst>
          </p:cNvPr>
          <p:cNvSpPr/>
          <p:nvPr/>
        </p:nvSpPr>
        <p:spPr>
          <a:xfrm>
            <a:off x="292061" y="707204"/>
            <a:ext cx="8212505" cy="369332"/>
          </a:xfrm>
          <a:prstGeom prst="rect">
            <a:avLst/>
          </a:prstGeom>
        </p:spPr>
        <p:txBody>
          <a:bodyPr wrap="none">
            <a:spAutoFit/>
          </a:bodyPr>
          <a:lstStyle/>
          <a:p>
            <a:pPr lvl="0">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Počet aktuálně pozitivních osob na 100 000 obyvatel v krajích</a:t>
            </a:r>
            <a:r>
              <a:rPr lang="cs-CZ" b="1" dirty="0">
                <a:solidFill>
                  <a:srgbClr val="000000"/>
                </a:solidFill>
              </a:rPr>
              <a:t> </a:t>
            </a:r>
            <a:r>
              <a:rPr lang="cs-CZ" b="1" dirty="0">
                <a:solidFill>
                  <a:srgbClr val="C00000"/>
                </a:solidFill>
              </a:rPr>
              <a:t>k 31.5.2021</a:t>
            </a:r>
            <a:endPar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ovéPole 3">
            <a:extLst>
              <a:ext uri="{FF2B5EF4-FFF2-40B4-BE49-F238E27FC236}">
                <a16:creationId xmlns:a16="http://schemas.microsoft.com/office/drawing/2014/main" id="{99E6789E-2162-4F8F-B0E5-7C144DFFFF71}"/>
              </a:ext>
            </a:extLst>
          </p:cNvPr>
          <p:cNvSpPr txBox="1"/>
          <p:nvPr/>
        </p:nvSpPr>
        <p:spPr>
          <a:xfrm>
            <a:off x="4861734" y="6271177"/>
            <a:ext cx="533954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Barevná škála vizualizuje rozsah hodnot v rámci povolání na řádku</a:t>
            </a:r>
          </a:p>
        </p:txBody>
      </p:sp>
      <p:grpSp>
        <p:nvGrpSpPr>
          <p:cNvPr id="5" name="Skupina 4">
            <a:extLst>
              <a:ext uri="{FF2B5EF4-FFF2-40B4-BE49-F238E27FC236}">
                <a16:creationId xmlns:a16="http://schemas.microsoft.com/office/drawing/2014/main" id="{F9E7BDA6-D952-4538-88C2-2B1E3DCD2A4D}"/>
              </a:ext>
            </a:extLst>
          </p:cNvPr>
          <p:cNvGrpSpPr/>
          <p:nvPr/>
        </p:nvGrpSpPr>
        <p:grpSpPr>
          <a:xfrm>
            <a:off x="2714625" y="6324411"/>
            <a:ext cx="2143122" cy="173463"/>
            <a:chOff x="733425" y="6443990"/>
            <a:chExt cx="2143122" cy="173463"/>
          </a:xfrm>
        </p:grpSpPr>
        <p:sp>
          <p:nvSpPr>
            <p:cNvPr id="6" name="TextovéPole 5">
              <a:extLst>
                <a:ext uri="{FF2B5EF4-FFF2-40B4-BE49-F238E27FC236}">
                  <a16:creationId xmlns:a16="http://schemas.microsoft.com/office/drawing/2014/main" id="{24720771-DC26-497D-B489-459CB23FE5E9}"/>
                </a:ext>
              </a:extLst>
            </p:cNvPr>
            <p:cNvSpPr txBox="1"/>
            <p:nvPr/>
          </p:nvSpPr>
          <p:spPr>
            <a:xfrm>
              <a:off x="733425" y="6443990"/>
              <a:ext cx="2143122"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0" i="0" u="none" strike="noStrike" kern="1200" cap="none" spc="0" normalizeH="0" baseline="0" noProof="0" dirty="0">
                  <a:ln>
                    <a:noFill/>
                  </a:ln>
                  <a:solidFill>
                    <a:srgbClr val="000000"/>
                  </a:solidFill>
                  <a:effectLst/>
                  <a:uLnTx/>
                  <a:uFillTx/>
                  <a:latin typeface="Arial" panose="020B0604020202020204"/>
                  <a:ea typeface="+mn-ea"/>
                  <a:cs typeface="+mn-cs"/>
                </a:rPr>
                <a:t>min %                                    max %</a:t>
              </a:r>
            </a:p>
          </p:txBody>
        </p:sp>
        <p:pic>
          <p:nvPicPr>
            <p:cNvPr id="7" name="Obrázek 6">
              <a:extLst>
                <a:ext uri="{FF2B5EF4-FFF2-40B4-BE49-F238E27FC236}">
                  <a16:creationId xmlns:a16="http://schemas.microsoft.com/office/drawing/2014/main" id="{BD0A9BEB-7D57-4389-BCD0-102F22ACAF9D}"/>
                </a:ext>
              </a:extLst>
            </p:cNvPr>
            <p:cNvPicPr>
              <a:picLocks noChangeAspect="1"/>
            </p:cNvPicPr>
            <p:nvPr/>
          </p:nvPicPr>
          <p:blipFill>
            <a:blip r:embed="rId2"/>
            <a:stretch>
              <a:fillRect/>
            </a:stretch>
          </p:blipFill>
          <p:spPr>
            <a:xfrm>
              <a:off x="1176253" y="6445979"/>
              <a:ext cx="1209844" cy="171474"/>
            </a:xfrm>
            <a:prstGeom prst="rect">
              <a:avLst/>
            </a:prstGeom>
          </p:spPr>
        </p:pic>
      </p:grpSp>
      <p:cxnSp>
        <p:nvCxnSpPr>
          <p:cNvPr id="8" name="Přímá spojnice se šipkou 7">
            <a:extLst>
              <a:ext uri="{FF2B5EF4-FFF2-40B4-BE49-F238E27FC236}">
                <a16:creationId xmlns:a16="http://schemas.microsoft.com/office/drawing/2014/main" id="{8D5DB21C-0EB3-4024-B563-CD9D4B637C0F}"/>
              </a:ext>
            </a:extLst>
          </p:cNvPr>
          <p:cNvCxnSpPr>
            <a:cxnSpLocks/>
          </p:cNvCxnSpPr>
          <p:nvPr/>
        </p:nvCxnSpPr>
        <p:spPr>
          <a:xfrm>
            <a:off x="11401425" y="1581150"/>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ovéPole 8">
            <a:extLst>
              <a:ext uri="{FF2B5EF4-FFF2-40B4-BE49-F238E27FC236}">
                <a16:creationId xmlns:a16="http://schemas.microsoft.com/office/drawing/2014/main" id="{C76F8E7E-4BD5-45E2-9443-24F0CEA223AC}"/>
              </a:ext>
            </a:extLst>
          </p:cNvPr>
          <p:cNvSpPr txBox="1"/>
          <p:nvPr/>
        </p:nvSpPr>
        <p:spPr>
          <a:xfrm rot="5400000">
            <a:off x="10403330" y="2514940"/>
            <a:ext cx="22940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ČR</a:t>
            </a:r>
          </a:p>
        </p:txBody>
      </p:sp>
      <p:cxnSp>
        <p:nvCxnSpPr>
          <p:cNvPr id="10" name="Přímá spojnice se šipkou 9">
            <a:extLst>
              <a:ext uri="{FF2B5EF4-FFF2-40B4-BE49-F238E27FC236}">
                <a16:creationId xmlns:a16="http://schemas.microsoft.com/office/drawing/2014/main" id="{710C34D0-9600-472F-8A99-7CE8B4B8C7C0}"/>
              </a:ext>
            </a:extLst>
          </p:cNvPr>
          <p:cNvCxnSpPr>
            <a:cxnSpLocks/>
          </p:cNvCxnSpPr>
          <p:nvPr/>
        </p:nvCxnSpPr>
        <p:spPr>
          <a:xfrm>
            <a:off x="1869951" y="5886450"/>
            <a:ext cx="493089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ovéPole 10">
            <a:extLst>
              <a:ext uri="{FF2B5EF4-FFF2-40B4-BE49-F238E27FC236}">
                <a16:creationId xmlns:a16="http://schemas.microsoft.com/office/drawing/2014/main" id="{46700B18-C46D-41BE-90E3-72E36E57FAAA}"/>
              </a:ext>
            </a:extLst>
          </p:cNvPr>
          <p:cNvSpPr txBox="1"/>
          <p:nvPr/>
        </p:nvSpPr>
        <p:spPr>
          <a:xfrm>
            <a:off x="1779684" y="5888602"/>
            <a:ext cx="41924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Seřazeno sestupně dle Vybrané celkem</a:t>
            </a:r>
          </a:p>
        </p:txBody>
      </p:sp>
      <p:sp>
        <p:nvSpPr>
          <p:cNvPr id="20" name="TextovéPole 19">
            <a:extLst>
              <a:ext uri="{FF2B5EF4-FFF2-40B4-BE49-F238E27FC236}">
                <a16:creationId xmlns:a16="http://schemas.microsoft.com/office/drawing/2014/main" id="{7828C4B4-6120-40B5-81E0-077124ACF2C6}"/>
              </a:ext>
            </a:extLst>
          </p:cNvPr>
          <p:cNvSpPr txBox="1"/>
          <p:nvPr/>
        </p:nvSpPr>
        <p:spPr>
          <a:xfrm>
            <a:off x="3529413" y="6581001"/>
            <a:ext cx="5339541" cy="261610"/>
          </a:xfrm>
          <a:prstGeom prst="rect">
            <a:avLst/>
          </a:prstGeom>
          <a:noFill/>
        </p:spPr>
        <p:txBody>
          <a:bodyPr wrap="square" rtlCol="0">
            <a:spAutoFit/>
          </a:bodyPr>
          <a:lstStyle/>
          <a:p>
            <a:pPr lvl="0" algn="ctr">
              <a:defRPr/>
            </a:pPr>
            <a:r>
              <a:rPr lang="cs-CZ" sz="1100" dirty="0">
                <a:solidFill>
                  <a:srgbClr val="000000"/>
                </a:solidFill>
              </a:rPr>
              <a:t>Zdroj: ISIN – Informační systém infekční nemocí</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stav k </a:t>
            </a:r>
            <a:r>
              <a:rPr lang="cs-CZ" sz="1100" b="1" dirty="0">
                <a:solidFill>
                  <a:srgbClr val="C00000"/>
                </a:solidFill>
              </a:rPr>
              <a:t>31.5.2021</a:t>
            </a:r>
            <a:endParaRPr kumimoji="0" lang="cs-CZ" sz="11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5" name="Obdélník: se zakulacenými rohy 14">
            <a:extLst>
              <a:ext uri="{FF2B5EF4-FFF2-40B4-BE49-F238E27FC236}">
                <a16:creationId xmlns:a16="http://schemas.microsoft.com/office/drawing/2014/main" id="{679B021C-F9CA-4A1A-9B13-82BDA492A3CF}"/>
              </a:ext>
            </a:extLst>
          </p:cNvPr>
          <p:cNvSpPr/>
          <p:nvPr/>
        </p:nvSpPr>
        <p:spPr>
          <a:xfrm>
            <a:off x="214623" y="1489460"/>
            <a:ext cx="11151697" cy="360000"/>
          </a:xfrm>
          <a:prstGeom prst="roundRect">
            <a:avLst>
              <a:gd name="adj" fmla="val 24604"/>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677647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967A564D-817A-482D-8BCC-FCE2C62830D3}"/>
              </a:ext>
            </a:extLst>
          </p:cNvPr>
          <p:cNvSpPr>
            <a:spLocks noGrp="1"/>
          </p:cNvSpPr>
          <p:nvPr>
            <p:ph type="ctrTitle"/>
          </p:nvPr>
        </p:nvSpPr>
        <p:spPr>
          <a:xfrm>
            <a:off x="929640" y="2274887"/>
            <a:ext cx="10668000" cy="1189622"/>
          </a:xfrm>
        </p:spPr>
        <p:txBody>
          <a:bodyPr/>
          <a:lstStyle/>
          <a:p>
            <a:r>
              <a:rPr lang="cs-CZ" dirty="0"/>
              <a:t>Nákaza COVID-19 u dětí</a:t>
            </a:r>
            <a:br>
              <a:rPr lang="cs-CZ" dirty="0"/>
            </a:br>
            <a:r>
              <a:rPr lang="cs-CZ" dirty="0"/>
              <a:t>– individuální záznamy</a:t>
            </a:r>
          </a:p>
        </p:txBody>
      </p:sp>
      <p:sp>
        <p:nvSpPr>
          <p:cNvPr id="5" name="Podnadpis 4">
            <a:extLst>
              <a:ext uri="{FF2B5EF4-FFF2-40B4-BE49-F238E27FC236}">
                <a16:creationId xmlns:a16="http://schemas.microsoft.com/office/drawing/2014/main" id="{ECB71022-B988-48D8-A571-213CB90D2BB5}"/>
              </a:ext>
            </a:extLst>
          </p:cNvPr>
          <p:cNvSpPr>
            <a:spLocks noGrp="1"/>
          </p:cNvSpPr>
          <p:nvPr>
            <p:ph type="subTitle" idx="1"/>
          </p:nvPr>
        </p:nvSpPr>
        <p:spPr/>
        <p:txBody>
          <a:bodyPr>
            <a:normAutofit/>
          </a:bodyPr>
          <a:lstStyle/>
          <a:p>
            <a:r>
              <a:rPr lang="cs-CZ" sz="3800" b="1" dirty="0">
                <a:solidFill>
                  <a:schemeClr val="tx1"/>
                </a:solidFill>
              </a:rPr>
              <a:t>Nákaza COVID-19 u dětí</a:t>
            </a:r>
          </a:p>
        </p:txBody>
      </p:sp>
    </p:spTree>
    <p:extLst>
      <p:ext uri="{BB962C8B-B14F-4D97-AF65-F5344CB8AC3E}">
        <p14:creationId xmlns:p14="http://schemas.microsoft.com/office/powerpoint/2010/main" val="3098168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custDataLst>
              <p:tags r:id="rId1"/>
            </p:custDataLst>
          </p:nvPr>
        </p:nvSpPr>
        <p:spPr>
          <a:xfrm>
            <a:off x="561975" y="68553"/>
            <a:ext cx="11068050"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800" b="1" i="0" u="none" strike="noStrike" kern="1200" cap="none" spc="0" normalizeH="0" baseline="0" noProof="0" dirty="0">
                <a:ln>
                  <a:noFill/>
                </a:ln>
                <a:solidFill>
                  <a:prstClr val="black"/>
                </a:solidFill>
                <a:effectLst/>
                <a:uLnTx/>
                <a:uFillTx/>
                <a:latin typeface="Calibri" panose="020F0502020204030204"/>
                <a:ea typeface="+mn-ea"/>
                <a:cs typeface="+mn-cs"/>
              </a:rPr>
              <a:t>Obdobně jako u pedagogů také vývoj počtu nově COVID-19 pozitivních dětí, žáků a studentů odráží změny</a:t>
            </a:r>
            <a:r>
              <a:rPr kumimoji="0" lang="cs-CZ" sz="2800" b="1" i="0" u="none" strike="noStrike" kern="1200" cap="none" spc="0" normalizeH="0" noProof="0" dirty="0">
                <a:ln>
                  <a:noFill/>
                </a:ln>
                <a:solidFill>
                  <a:prstClr val="black"/>
                </a:solidFill>
                <a:effectLst/>
                <a:uLnTx/>
                <a:uFillTx/>
                <a:latin typeface="Calibri" panose="020F0502020204030204"/>
                <a:ea typeface="+mn-ea"/>
                <a:cs typeface="+mn-cs"/>
              </a:rPr>
              <a:t> v přijatých </a:t>
            </a:r>
            <a:r>
              <a:rPr kumimoji="0" lang="cs-CZ" sz="2800" b="1" i="0" u="none" strike="noStrike" kern="1200" cap="none" spc="0" normalizeH="0" baseline="0" noProof="0" dirty="0">
                <a:ln>
                  <a:noFill/>
                </a:ln>
                <a:solidFill>
                  <a:prstClr val="black"/>
                </a:solidFill>
                <a:effectLst/>
                <a:uLnTx/>
                <a:uFillTx/>
                <a:latin typeface="Calibri" panose="020F0502020204030204"/>
                <a:ea typeface="+mn-ea"/>
                <a:cs typeface="+mn-cs"/>
              </a:rPr>
              <a:t>protiepidemických opatřeních</a:t>
            </a:r>
            <a:endParaRPr kumimoji="0" lang="cs-CZ"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custDataLst>
              <p:tags r:id="rId2"/>
            </p:custDataLst>
          </p:nvPr>
        </p:nvSpPr>
        <p:spPr>
          <a:xfrm>
            <a:off x="285750" y="2156024"/>
            <a:ext cx="11344275" cy="3785652"/>
          </a:xfrm>
          <a:prstGeom prst="rect">
            <a:avLst/>
          </a:prstGeom>
          <a:noFill/>
        </p:spPr>
        <p:txBody>
          <a:bodyPr wrap="square" rtlCol="0">
            <a:spAutoFit/>
          </a:bodyPr>
          <a:lstStyle/>
          <a:p>
            <a:pPr lvl="0" algn="ctr">
              <a:defRPr/>
            </a:pPr>
            <a:r>
              <a:rPr lang="cs-CZ" sz="2400" b="1" dirty="0">
                <a:solidFill>
                  <a:srgbClr val="C00000"/>
                </a:solidFill>
                <a:latin typeface="Calibri" panose="020F0502020204030204"/>
              </a:rPr>
              <a:t>Po uzavření škol (kromě mateřských) od  14.10. došlo k zastavení </a:t>
            </a:r>
          </a:p>
          <a:p>
            <a:pPr lvl="0" algn="ctr">
              <a:defRPr/>
            </a:pPr>
            <a:r>
              <a:rPr lang="cs-CZ" sz="2400" b="1" dirty="0">
                <a:solidFill>
                  <a:srgbClr val="C00000"/>
                </a:solidFill>
                <a:latin typeface="Calibri" panose="020F0502020204030204"/>
              </a:rPr>
              <a:t>a postupnému poklesu počtu nově pozitivních dětí a žáků. Po znovuotevření části školství od 18.11. a 30.11. nastal opětovný růstu s kulminací v prvním týdnu roku 2021, následným poklesem a opětovným růstem v únoru 2021. Po 1.3. je viditelný významný pokles nákaz nejdříve ve věkových skupinách pod 10 let a následně i starších. Během druhého týdne od Velikonoc a po otevření škol k 12. 4. pro první stupeň se pokles zpomalil a u těchto dětí (kategorie 6-10 let) došlo pravděpodobně vlivem zvýšeného záchytu spojeného s testováním ve školách dokonce k mírnému nárůstu výskytu oproti velikonočním svátkům s menším objemem testů. Dále pokračuje klesající trend i přes postupné otevírání škol v dalších fázích rozvolnění dle následující tabulky. </a:t>
            </a:r>
            <a:endParaRPr kumimoji="0" lang="cs-CZ" sz="2400" b="0" i="0" u="none" strike="noStrike" kern="1200" cap="none" spc="0" normalizeH="0" baseline="0" noProof="0" dirty="0">
              <a:ln>
                <a:noFill/>
              </a:ln>
              <a:solidFill>
                <a:srgbClr val="C00000"/>
              </a:solidFill>
              <a:effectLst/>
              <a:uLnTx/>
              <a:uFillTx/>
              <a:latin typeface="Calibri" panose="020F0502020204030204"/>
            </a:endParaRPr>
          </a:p>
        </p:txBody>
      </p:sp>
      <p:sp>
        <p:nvSpPr>
          <p:cNvPr id="5" name="Šipka dolů 4"/>
          <p:cNvSpPr/>
          <p:nvPr>
            <p:custDataLst>
              <p:tags r:id="rId3"/>
            </p:custDataLst>
          </p:nvPr>
        </p:nvSpPr>
        <p:spPr>
          <a:xfrm>
            <a:off x="5548312" y="1437975"/>
            <a:ext cx="1095375" cy="64364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Šipka dolů 4">
            <a:extLst>
              <a:ext uri="{FF2B5EF4-FFF2-40B4-BE49-F238E27FC236}">
                <a16:creationId xmlns:a16="http://schemas.microsoft.com/office/drawing/2014/main" id="{F32777FF-8A29-4536-8EED-57C88376F834}"/>
              </a:ext>
            </a:extLst>
          </p:cNvPr>
          <p:cNvSpPr/>
          <p:nvPr>
            <p:custDataLst>
              <p:tags r:id="rId4"/>
            </p:custDataLst>
          </p:nvPr>
        </p:nvSpPr>
        <p:spPr>
          <a:xfrm>
            <a:off x="5548311" y="5975287"/>
            <a:ext cx="1095375" cy="64364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36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192454D-DD98-4298-B7F5-F6E7FDB992A8}"/>
              </a:ext>
            </a:extLst>
          </p:cNvPr>
          <p:cNvSpPr>
            <a:spLocks noGrp="1"/>
          </p:cNvSpPr>
          <p:nvPr>
            <p:ph type="title"/>
            <p:custDataLst>
              <p:tags r:id="rId1"/>
            </p:custDataLst>
          </p:nvPr>
        </p:nvSpPr>
        <p:spPr>
          <a:xfrm>
            <a:off x="381739" y="2"/>
            <a:ext cx="8881901" cy="576000"/>
          </a:xfrm>
        </p:spPr>
        <p:txBody>
          <a:bodyPr/>
          <a:lstStyle/>
          <a:p>
            <a:r>
              <a:rPr lang="cs-CZ" dirty="0"/>
              <a:t>Harmonogram otevírání školských zařízení v krajích ČR 2021</a:t>
            </a:r>
          </a:p>
        </p:txBody>
      </p:sp>
      <p:graphicFrame>
        <p:nvGraphicFramePr>
          <p:cNvPr id="4" name="Tabulka 3">
            <a:extLst>
              <a:ext uri="{FF2B5EF4-FFF2-40B4-BE49-F238E27FC236}">
                <a16:creationId xmlns:a16="http://schemas.microsoft.com/office/drawing/2014/main" id="{3B917A4C-0A6E-4A20-B4B4-7BEC1A524DC6}"/>
              </a:ext>
            </a:extLst>
          </p:cNvPr>
          <p:cNvGraphicFramePr>
            <a:graphicFrameLocks noGrp="1"/>
          </p:cNvGraphicFramePr>
          <p:nvPr>
            <p:custDataLst>
              <p:tags r:id="rId2"/>
            </p:custDataLst>
          </p:nvPr>
        </p:nvGraphicFramePr>
        <p:xfrm>
          <a:off x="623843" y="837488"/>
          <a:ext cx="10263501" cy="5435344"/>
        </p:xfrm>
        <a:graphic>
          <a:graphicData uri="http://schemas.openxmlformats.org/drawingml/2006/table">
            <a:tbl>
              <a:tblPr/>
              <a:tblGrid>
                <a:gridCol w="1557713">
                  <a:extLst>
                    <a:ext uri="{9D8B030D-6E8A-4147-A177-3AD203B41FA5}">
                      <a16:colId xmlns:a16="http://schemas.microsoft.com/office/drawing/2014/main" val="1215761398"/>
                    </a:ext>
                  </a:extLst>
                </a:gridCol>
                <a:gridCol w="621842">
                  <a:extLst>
                    <a:ext uri="{9D8B030D-6E8A-4147-A177-3AD203B41FA5}">
                      <a16:colId xmlns:a16="http://schemas.microsoft.com/office/drawing/2014/main" val="419350444"/>
                    </a:ext>
                  </a:extLst>
                </a:gridCol>
                <a:gridCol w="621842">
                  <a:extLst>
                    <a:ext uri="{9D8B030D-6E8A-4147-A177-3AD203B41FA5}">
                      <a16:colId xmlns:a16="http://schemas.microsoft.com/office/drawing/2014/main" val="3652802359"/>
                    </a:ext>
                  </a:extLst>
                </a:gridCol>
                <a:gridCol w="621842">
                  <a:extLst>
                    <a:ext uri="{9D8B030D-6E8A-4147-A177-3AD203B41FA5}">
                      <a16:colId xmlns:a16="http://schemas.microsoft.com/office/drawing/2014/main" val="4228724131"/>
                    </a:ext>
                  </a:extLst>
                </a:gridCol>
                <a:gridCol w="621842">
                  <a:extLst>
                    <a:ext uri="{9D8B030D-6E8A-4147-A177-3AD203B41FA5}">
                      <a16:colId xmlns:a16="http://schemas.microsoft.com/office/drawing/2014/main" val="1501573108"/>
                    </a:ext>
                  </a:extLst>
                </a:gridCol>
                <a:gridCol w="621842">
                  <a:extLst>
                    <a:ext uri="{9D8B030D-6E8A-4147-A177-3AD203B41FA5}">
                      <a16:colId xmlns:a16="http://schemas.microsoft.com/office/drawing/2014/main" val="1711309026"/>
                    </a:ext>
                  </a:extLst>
                </a:gridCol>
                <a:gridCol w="621842">
                  <a:extLst>
                    <a:ext uri="{9D8B030D-6E8A-4147-A177-3AD203B41FA5}">
                      <a16:colId xmlns:a16="http://schemas.microsoft.com/office/drawing/2014/main" val="1419855610"/>
                    </a:ext>
                  </a:extLst>
                </a:gridCol>
                <a:gridCol w="621842">
                  <a:extLst>
                    <a:ext uri="{9D8B030D-6E8A-4147-A177-3AD203B41FA5}">
                      <a16:colId xmlns:a16="http://schemas.microsoft.com/office/drawing/2014/main" val="3316123008"/>
                    </a:ext>
                  </a:extLst>
                </a:gridCol>
                <a:gridCol w="621842">
                  <a:extLst>
                    <a:ext uri="{9D8B030D-6E8A-4147-A177-3AD203B41FA5}">
                      <a16:colId xmlns:a16="http://schemas.microsoft.com/office/drawing/2014/main" val="3445012241"/>
                    </a:ext>
                  </a:extLst>
                </a:gridCol>
                <a:gridCol w="621842">
                  <a:extLst>
                    <a:ext uri="{9D8B030D-6E8A-4147-A177-3AD203B41FA5}">
                      <a16:colId xmlns:a16="http://schemas.microsoft.com/office/drawing/2014/main" val="1837524180"/>
                    </a:ext>
                  </a:extLst>
                </a:gridCol>
                <a:gridCol w="621842">
                  <a:extLst>
                    <a:ext uri="{9D8B030D-6E8A-4147-A177-3AD203B41FA5}">
                      <a16:colId xmlns:a16="http://schemas.microsoft.com/office/drawing/2014/main" val="1265492353"/>
                    </a:ext>
                  </a:extLst>
                </a:gridCol>
                <a:gridCol w="621842">
                  <a:extLst>
                    <a:ext uri="{9D8B030D-6E8A-4147-A177-3AD203B41FA5}">
                      <a16:colId xmlns:a16="http://schemas.microsoft.com/office/drawing/2014/main" val="2850195630"/>
                    </a:ext>
                  </a:extLst>
                </a:gridCol>
                <a:gridCol w="621842">
                  <a:extLst>
                    <a:ext uri="{9D8B030D-6E8A-4147-A177-3AD203B41FA5}">
                      <a16:colId xmlns:a16="http://schemas.microsoft.com/office/drawing/2014/main" val="3082479294"/>
                    </a:ext>
                  </a:extLst>
                </a:gridCol>
                <a:gridCol w="621842">
                  <a:extLst>
                    <a:ext uri="{9D8B030D-6E8A-4147-A177-3AD203B41FA5}">
                      <a16:colId xmlns:a16="http://schemas.microsoft.com/office/drawing/2014/main" val="3478618505"/>
                    </a:ext>
                  </a:extLst>
                </a:gridCol>
                <a:gridCol w="621842">
                  <a:extLst>
                    <a:ext uri="{9D8B030D-6E8A-4147-A177-3AD203B41FA5}">
                      <a16:colId xmlns:a16="http://schemas.microsoft.com/office/drawing/2014/main" val="676138909"/>
                    </a:ext>
                  </a:extLst>
                </a:gridCol>
              </a:tblGrid>
              <a:tr h="588325">
                <a:tc>
                  <a:txBody>
                    <a:bodyPr/>
                    <a:lstStyle/>
                    <a:p>
                      <a:pPr algn="ctr" rtl="0" fontAlgn="ctr"/>
                      <a:r>
                        <a:rPr lang="cs-CZ" sz="1300" b="1" i="0" u="none" strike="noStrike" dirty="0">
                          <a:solidFill>
                            <a:srgbClr val="FFFFFF"/>
                          </a:solidFill>
                          <a:effectLst/>
                          <a:latin typeface="Arial" panose="020B0604020202020204" pitchFamily="34" charset="0"/>
                        </a:rPr>
                        <a:t>Datum změny</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PLK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HKK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KVK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STC</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LBK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PAK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PHA</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ULK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JMK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OLK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MSK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JHC</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VYS</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tc>
                  <a:txBody>
                    <a:bodyPr/>
                    <a:lstStyle/>
                    <a:p>
                      <a:pPr algn="ctr" rtl="0" fontAlgn="ctr"/>
                      <a:r>
                        <a:rPr lang="cs-CZ" sz="1300" b="1" i="0" u="none" strike="noStrike">
                          <a:solidFill>
                            <a:srgbClr val="FFFFFF"/>
                          </a:solidFill>
                          <a:effectLst/>
                          <a:latin typeface="Arial" panose="020B0604020202020204" pitchFamily="34" charset="0"/>
                        </a:rPr>
                        <a:t>ZLK</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31145"/>
                    </a:solidFill>
                  </a:tcPr>
                </a:tc>
                <a:extLst>
                  <a:ext uri="{0D108BD9-81ED-4DB2-BD59-A6C34878D82A}">
                    <a16:rowId xmlns:a16="http://schemas.microsoft.com/office/drawing/2014/main" val="245129151"/>
                  </a:ext>
                </a:extLst>
              </a:tr>
              <a:tr h="812316">
                <a:tc>
                  <a:txBody>
                    <a:bodyPr/>
                    <a:lstStyle/>
                    <a:p>
                      <a:pPr algn="ctr" rtl="0" fontAlgn="ctr"/>
                      <a:r>
                        <a:rPr lang="cs-CZ" sz="1300" b="0" i="0" u="none" strike="noStrike" dirty="0">
                          <a:solidFill>
                            <a:srgbClr val="000000"/>
                          </a:solidFill>
                          <a:effectLst/>
                          <a:latin typeface="Arial" panose="020B0604020202020204" pitchFamily="34" charset="0"/>
                        </a:rPr>
                        <a:t>12.04.2021</a:t>
                      </a:r>
                    </a:p>
                  </a:txBody>
                  <a:tcPr marL="7007" marR="63063"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gridSpan="14">
                  <a:txBody>
                    <a:bodyPr/>
                    <a:lstStyle/>
                    <a:p>
                      <a:pPr algn="ctr" fontAlgn="ctr"/>
                      <a:r>
                        <a:rPr lang="cs-CZ" sz="1400" b="0" i="0" u="none" strike="noStrike" dirty="0">
                          <a:solidFill>
                            <a:srgbClr val="000000"/>
                          </a:solidFill>
                          <a:effectLst/>
                          <a:latin typeface="Arial" panose="020B0604020202020204" pitchFamily="34" charset="0"/>
                        </a:rPr>
                        <a:t>MŠ - předškolní děti (</a:t>
                      </a:r>
                      <a:r>
                        <a:rPr lang="cs-CZ" sz="1400" b="0" i="0" u="none" strike="noStrike" dirty="0">
                          <a:solidFill>
                            <a:schemeClr val="tx2"/>
                          </a:solidFill>
                          <a:effectLst/>
                          <a:latin typeface="Arial" panose="020B0604020202020204" pitchFamily="34" charset="0"/>
                        </a:rPr>
                        <a:t>5-6 let</a:t>
                      </a:r>
                      <a:r>
                        <a:rPr lang="cs-CZ" sz="1400" b="0" i="0" u="none" strike="noStrike" dirty="0">
                          <a:solidFill>
                            <a:srgbClr val="000000"/>
                          </a:solidFill>
                          <a:effectLst/>
                          <a:latin typeface="Arial" panose="020B0604020202020204" pitchFamily="34" charset="0"/>
                        </a:rPr>
                        <a:t>) bez roušek a testování dětí (pouze zaměstnanci),</a:t>
                      </a:r>
                      <a:br>
                        <a:rPr lang="cs-CZ" sz="1400" b="0" i="0" u="none" strike="noStrike" dirty="0">
                          <a:solidFill>
                            <a:srgbClr val="000000"/>
                          </a:solidFill>
                          <a:effectLst/>
                          <a:latin typeface="Arial" panose="020B0604020202020204" pitchFamily="34" charset="0"/>
                        </a:rPr>
                      </a:br>
                      <a:r>
                        <a:rPr lang="cs-CZ" sz="1400" b="0" i="0" u="none" strike="noStrike" dirty="0">
                          <a:solidFill>
                            <a:srgbClr val="000000"/>
                          </a:solidFill>
                          <a:effectLst/>
                          <a:latin typeface="Arial" panose="020B0604020202020204" pitchFamily="34" charset="0"/>
                        </a:rPr>
                        <a:t>ZŠ - 1 stupeň (</a:t>
                      </a:r>
                      <a:r>
                        <a:rPr lang="cs-CZ" sz="1400" b="0" i="0" u="none" strike="noStrike" dirty="0">
                          <a:solidFill>
                            <a:schemeClr val="tx2"/>
                          </a:solidFill>
                          <a:effectLst/>
                          <a:latin typeface="Arial" panose="020B0604020202020204" pitchFamily="34" charset="0"/>
                        </a:rPr>
                        <a:t>6-11 let</a:t>
                      </a:r>
                      <a:r>
                        <a:rPr lang="cs-CZ" sz="1400" b="0" i="0" u="none" strike="noStrike" dirty="0">
                          <a:solidFill>
                            <a:srgbClr val="000000"/>
                          </a:solidFill>
                          <a:effectLst/>
                          <a:latin typeface="Arial" panose="020B0604020202020204" pitchFamily="34" charset="0"/>
                        </a:rPr>
                        <a:t>) rotačně, 2x týdně testy a roušky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337440675"/>
                  </a:ext>
                </a:extLst>
              </a:tr>
              <a:tr h="812316">
                <a:tc>
                  <a:txBody>
                    <a:bodyPr/>
                    <a:lstStyle/>
                    <a:p>
                      <a:pPr algn="ctr" rtl="0" fontAlgn="ctr"/>
                      <a:r>
                        <a:rPr lang="cs-CZ" sz="1300" b="0" i="0" u="none" strike="noStrike" dirty="0">
                          <a:solidFill>
                            <a:srgbClr val="000000"/>
                          </a:solidFill>
                          <a:effectLst/>
                          <a:latin typeface="Arial" panose="020B0604020202020204" pitchFamily="34" charset="0"/>
                        </a:rPr>
                        <a:t>26.04.2021</a:t>
                      </a:r>
                    </a:p>
                  </a:txBody>
                  <a:tcPr marL="7007" marR="63063"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gridSpan="3">
                  <a:txBody>
                    <a:bodyPr/>
                    <a:lstStyle/>
                    <a:p>
                      <a:pPr algn="ctr" fontAlgn="ctr"/>
                      <a:r>
                        <a:rPr lang="cs-CZ" sz="1400" b="0" i="0" u="none" strike="noStrike" dirty="0">
                          <a:solidFill>
                            <a:srgbClr val="000000"/>
                          </a:solidFill>
                          <a:effectLst/>
                          <a:latin typeface="Arial" panose="020B0604020202020204" pitchFamily="34" charset="0"/>
                        </a:rPr>
                        <a:t>MŠ zcela (</a:t>
                      </a:r>
                      <a:r>
                        <a:rPr lang="cs-CZ" sz="1400" b="0" i="0" u="none" strike="noStrike" dirty="0">
                          <a:solidFill>
                            <a:schemeClr val="tx2"/>
                          </a:solidFill>
                          <a:effectLst/>
                          <a:latin typeface="Arial" panose="020B0604020202020204" pitchFamily="34" charset="0"/>
                        </a:rPr>
                        <a:t>3-6 let</a:t>
                      </a:r>
                      <a:r>
                        <a:rPr lang="cs-CZ" sz="1400" b="0" i="0" u="none" strike="noStrike" dirty="0">
                          <a:solidFill>
                            <a:srgbClr val="000000"/>
                          </a:solidFill>
                          <a:effectLst/>
                          <a:latin typeface="Arial" panose="020B0604020202020204" pitchFamily="34" charset="0"/>
                        </a:rPr>
                        <a:t>), </a:t>
                      </a:r>
                      <a:br>
                        <a:rPr lang="cs-CZ" sz="1400" b="0" i="0" u="none" strike="noStrike" dirty="0">
                          <a:solidFill>
                            <a:srgbClr val="000000"/>
                          </a:solidFill>
                          <a:effectLst/>
                          <a:latin typeface="Arial" panose="020B0604020202020204" pitchFamily="34" charset="0"/>
                        </a:rPr>
                      </a:br>
                      <a:r>
                        <a:rPr lang="cs-CZ" sz="1400" b="0" i="0" u="none" strike="noStrike" dirty="0">
                          <a:solidFill>
                            <a:srgbClr val="000000"/>
                          </a:solidFill>
                          <a:effectLst/>
                          <a:latin typeface="Arial" panose="020B0604020202020204" pitchFamily="34" charset="0"/>
                        </a:rPr>
                        <a:t>SŠ a VOŠ praktické vyučování</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hMerge="1">
                  <a:txBody>
                    <a:bodyPr/>
                    <a:lstStyle/>
                    <a:p>
                      <a:endParaRPr lang="cs-CZ"/>
                    </a:p>
                  </a:txBody>
                  <a:tcPr/>
                </a:tc>
                <a:tc hMerge="1">
                  <a:txBody>
                    <a:bodyPr/>
                    <a:lstStyle/>
                    <a:p>
                      <a:endParaRPr lang="cs-CZ"/>
                    </a:p>
                  </a:txBody>
                  <a:tcPr/>
                </a:tc>
                <a:tc>
                  <a:txBody>
                    <a:bodyPr/>
                    <a:lstStyle/>
                    <a:p>
                      <a:pPr algn="l" fontAlgn="ctr"/>
                      <a:r>
                        <a:rPr lang="cs-CZ" sz="1400" b="0" i="0" u="none" strike="noStrike" dirty="0">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dirty="0">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3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3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a:txBody>
                    <a:bodyPr/>
                    <a:lstStyle/>
                    <a:p>
                      <a:pPr algn="l" fontAlgn="ctr"/>
                      <a:r>
                        <a:rPr lang="cs-CZ" sz="1300" b="0" i="0" u="none" strike="noStrike" dirty="0">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extLst>
                  <a:ext uri="{0D108BD9-81ED-4DB2-BD59-A6C34878D82A}">
                    <a16:rowId xmlns:a16="http://schemas.microsoft.com/office/drawing/2014/main" val="1638943551"/>
                  </a:ext>
                </a:extLst>
              </a:tr>
              <a:tr h="812316">
                <a:tc>
                  <a:txBody>
                    <a:bodyPr/>
                    <a:lstStyle/>
                    <a:p>
                      <a:pPr algn="ctr" rtl="0" fontAlgn="ctr"/>
                      <a:r>
                        <a:rPr lang="cs-CZ" sz="1300" b="0" i="0" u="none" strike="noStrike" dirty="0">
                          <a:solidFill>
                            <a:srgbClr val="000000"/>
                          </a:solidFill>
                          <a:effectLst/>
                          <a:latin typeface="Arial" panose="020B0604020202020204" pitchFamily="34" charset="0"/>
                        </a:rPr>
                        <a:t>03.05.2021</a:t>
                      </a:r>
                    </a:p>
                  </a:txBody>
                  <a:tcPr marL="7007" marR="63063"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gridSpan="7">
                  <a:txBody>
                    <a:bodyPr/>
                    <a:lstStyle/>
                    <a:p>
                      <a:pPr algn="ctr" fontAlgn="ctr"/>
                      <a:r>
                        <a:rPr lang="cs-CZ" sz="1400" b="0" i="0" u="none" strike="noStrike" dirty="0">
                          <a:solidFill>
                            <a:srgbClr val="000000"/>
                          </a:solidFill>
                          <a:effectLst/>
                          <a:latin typeface="Arial" panose="020B0604020202020204" pitchFamily="34" charset="0"/>
                        </a:rPr>
                        <a:t>MŠ zcela, ZŠ - 2. stupeň (</a:t>
                      </a:r>
                      <a:r>
                        <a:rPr lang="cs-CZ" sz="1400" b="0" i="0" u="none" strike="noStrike" dirty="0">
                          <a:solidFill>
                            <a:schemeClr val="tx2"/>
                          </a:solidFill>
                          <a:effectLst/>
                          <a:latin typeface="Arial" panose="020B0604020202020204" pitchFamily="34" charset="0"/>
                        </a:rPr>
                        <a:t>11-15 let </a:t>
                      </a:r>
                      <a:r>
                        <a:rPr lang="cs-CZ" sz="1400" b="0" i="0" u="none" strike="noStrike" dirty="0">
                          <a:solidFill>
                            <a:srgbClr val="000000"/>
                          </a:solidFill>
                          <a:effectLst/>
                          <a:latin typeface="Arial" panose="020B0604020202020204" pitchFamily="34" charset="0"/>
                        </a:rPr>
                        <a:t>vč. niž. st. </a:t>
                      </a:r>
                      <a:r>
                        <a:rPr lang="cs-CZ" sz="1400" b="0" i="0" u="none" strike="noStrike" dirty="0" err="1">
                          <a:solidFill>
                            <a:srgbClr val="000000"/>
                          </a:solidFill>
                          <a:effectLst/>
                          <a:latin typeface="Arial" panose="020B0604020202020204" pitchFamily="34" charset="0"/>
                        </a:rPr>
                        <a:t>gym</a:t>
                      </a:r>
                      <a:r>
                        <a:rPr lang="cs-CZ" sz="1400" b="0" i="0" u="none" strike="noStrike" dirty="0">
                          <a:solidFill>
                            <a:srgbClr val="000000"/>
                          </a:solidFill>
                          <a:effectLst/>
                          <a:latin typeface="Arial" panose="020B0604020202020204" pitchFamily="34" charset="0"/>
                        </a:rPr>
                        <a:t>.) </a:t>
                      </a:r>
                    </a:p>
                    <a:p>
                      <a:pPr algn="ctr" fontAlgn="ctr"/>
                      <a:r>
                        <a:rPr lang="cs-CZ" sz="1400" b="0" i="0" u="none" strike="noStrike" dirty="0">
                          <a:solidFill>
                            <a:srgbClr val="000000"/>
                          </a:solidFill>
                          <a:effectLst/>
                          <a:latin typeface="Arial" panose="020B0604020202020204" pitchFamily="34" charset="0"/>
                        </a:rPr>
                        <a:t>rotačně, test 2x týdně (1. st. 1x týdně), SŠ (</a:t>
                      </a:r>
                      <a:r>
                        <a:rPr lang="cs-CZ" sz="1400" b="0" i="0" u="none" strike="noStrike" dirty="0">
                          <a:solidFill>
                            <a:schemeClr val="tx2"/>
                          </a:solidFill>
                          <a:effectLst/>
                          <a:latin typeface="Arial" panose="020B0604020202020204" pitchFamily="34" charset="0"/>
                        </a:rPr>
                        <a:t>15-19 let</a:t>
                      </a:r>
                      <a:r>
                        <a:rPr lang="cs-CZ" sz="1400" b="0" i="0" u="none" strike="noStrike" dirty="0">
                          <a:solidFill>
                            <a:srgbClr val="000000"/>
                          </a:solidFill>
                          <a:effectLst/>
                          <a:latin typeface="Arial" panose="020B0604020202020204" pitchFamily="34" charset="0"/>
                        </a:rPr>
                        <a:t>) </a:t>
                      </a:r>
                      <a:br>
                        <a:rPr lang="cs-CZ" sz="1400" b="0" i="0" u="none" strike="noStrike" dirty="0">
                          <a:solidFill>
                            <a:srgbClr val="000000"/>
                          </a:solidFill>
                          <a:effectLst/>
                          <a:latin typeface="Arial" panose="020B0604020202020204" pitchFamily="34" charset="0"/>
                        </a:rPr>
                      </a:br>
                      <a:r>
                        <a:rPr lang="cs-CZ" sz="1400" b="0" i="0" u="none" strike="noStrike" dirty="0">
                          <a:solidFill>
                            <a:srgbClr val="000000"/>
                          </a:solidFill>
                          <a:effectLst/>
                          <a:latin typeface="Arial" panose="020B0604020202020204" pitchFamily="34" charset="0"/>
                        </a:rPr>
                        <a:t>a VOŠ (</a:t>
                      </a:r>
                      <a:r>
                        <a:rPr lang="cs-CZ" sz="1400" b="0" i="0" u="none" strike="noStrike" dirty="0">
                          <a:solidFill>
                            <a:schemeClr val="tx2"/>
                          </a:solidFill>
                          <a:effectLst/>
                          <a:latin typeface="Arial" panose="020B0604020202020204" pitchFamily="34" charset="0"/>
                        </a:rPr>
                        <a:t>19-21 let</a:t>
                      </a:r>
                      <a:r>
                        <a:rPr lang="cs-CZ" sz="1400" b="0" i="0" u="none" strike="noStrike" dirty="0">
                          <a:solidFill>
                            <a:srgbClr val="000000"/>
                          </a:solidFill>
                          <a:effectLst/>
                          <a:latin typeface="Arial" panose="020B0604020202020204" pitchFamily="34" charset="0"/>
                        </a:rPr>
                        <a:t>) praktické vyučování</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r>
                        <a:rPr lang="cs-CZ" sz="1400" b="0" i="0" u="none" strike="noStrike" dirty="0">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a:txBody>
                    <a:bodyPr/>
                    <a:lstStyle/>
                    <a:p>
                      <a:pPr algn="l" fontAlgn="ctr"/>
                      <a:r>
                        <a:rPr lang="cs-CZ" sz="14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a:txBody>
                    <a:bodyPr/>
                    <a:lstStyle/>
                    <a:p>
                      <a:pPr algn="l" fontAlgn="ctr"/>
                      <a:r>
                        <a:rPr lang="cs-CZ" sz="13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a:txBody>
                    <a:bodyPr/>
                    <a:lstStyle/>
                    <a:p>
                      <a:pPr algn="l" fontAlgn="ctr"/>
                      <a:r>
                        <a:rPr lang="cs-CZ" sz="1300" b="0" i="0" u="none" strike="noStrike">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a:txBody>
                    <a:bodyPr/>
                    <a:lstStyle/>
                    <a:p>
                      <a:pPr algn="l" fontAlgn="ctr"/>
                      <a:r>
                        <a:rPr lang="cs-CZ" sz="1300" b="0" i="0" u="none" strike="noStrike" dirty="0">
                          <a:solidFill>
                            <a:srgbClr val="000000"/>
                          </a:solidFill>
                          <a:effectLst/>
                          <a:latin typeface="Arial" panose="020B0604020202020204" pitchFamily="34" charset="0"/>
                        </a:rPr>
                        <a:t> </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extLst>
                  <a:ext uri="{0D108BD9-81ED-4DB2-BD59-A6C34878D82A}">
                    <a16:rowId xmlns:a16="http://schemas.microsoft.com/office/drawing/2014/main" val="3230514397"/>
                  </a:ext>
                </a:extLst>
              </a:tr>
              <a:tr h="785439">
                <a:tc>
                  <a:txBody>
                    <a:bodyPr/>
                    <a:lstStyle/>
                    <a:p>
                      <a:pPr algn="ctr" rtl="0" fontAlgn="ctr"/>
                      <a:r>
                        <a:rPr lang="cs-CZ" sz="1300" b="0" i="0" u="none" strike="noStrike" dirty="0">
                          <a:solidFill>
                            <a:srgbClr val="000000"/>
                          </a:solidFill>
                          <a:effectLst/>
                          <a:latin typeface="Arial" panose="020B0604020202020204" pitchFamily="34" charset="0"/>
                        </a:rPr>
                        <a:t>10.05.2021</a:t>
                      </a:r>
                    </a:p>
                  </a:txBody>
                  <a:tcPr marL="7007" marR="63063"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gridSpan="7">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0" i="0" u="none" strike="noStrike" dirty="0">
                          <a:solidFill>
                            <a:srgbClr val="000000"/>
                          </a:solidFill>
                          <a:effectLst/>
                          <a:latin typeface="Arial" panose="020B0604020202020204" pitchFamily="34" charset="0"/>
                        </a:rPr>
                        <a:t> MŠ zcela, ZŠ - 2. stupeň (vč. niž.st. gymnázií) rotačně, test 2x týdně (1. st. 1x týdně), SŠ a VOŠ praktické vyučování</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hMerge="1">
                  <a:txBody>
                    <a:bodyPr/>
                    <a:lstStyle/>
                    <a:p>
                      <a:pPr algn="l" fontAlgn="ctr"/>
                      <a:endParaRPr lang="cs-CZ" sz="1400" b="0" i="0" u="none" strike="noStrike" dirty="0">
                        <a:solidFill>
                          <a:srgbClr val="000000"/>
                        </a:solidFill>
                        <a:effectLst/>
                        <a:latin typeface="Arial" panose="020B0604020202020204" pitchFamily="34" charset="0"/>
                      </a:endParaRP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hMerge="1">
                  <a:txBody>
                    <a:bodyPr/>
                    <a:lstStyle/>
                    <a:p>
                      <a:pPr algn="l" fontAlgn="ctr"/>
                      <a:endParaRPr lang="cs-CZ" sz="1400" b="0" i="0" u="none" strike="noStrike" dirty="0">
                        <a:solidFill>
                          <a:srgbClr val="000000"/>
                        </a:solidFill>
                        <a:effectLst/>
                        <a:latin typeface="Arial" panose="020B0604020202020204" pitchFamily="34" charset="0"/>
                      </a:endParaRP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hMerge="1">
                  <a:txBody>
                    <a:bodyPr/>
                    <a:lstStyle/>
                    <a:p>
                      <a:pPr algn="l" fontAlgn="ctr"/>
                      <a:endParaRPr lang="cs-CZ" sz="1400" b="0" i="0" u="none" strike="noStrike" dirty="0">
                        <a:solidFill>
                          <a:srgbClr val="000000"/>
                        </a:solidFill>
                        <a:effectLst/>
                        <a:latin typeface="Arial" panose="020B0604020202020204" pitchFamily="34" charset="0"/>
                      </a:endParaRP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hMerge="1">
                  <a:txBody>
                    <a:bodyPr/>
                    <a:lstStyle/>
                    <a:p>
                      <a:pPr algn="l" fontAlgn="ctr"/>
                      <a:endParaRPr lang="cs-CZ" sz="1400" b="0" i="0" u="none" strike="noStrike" dirty="0">
                        <a:solidFill>
                          <a:srgbClr val="000000"/>
                        </a:solidFill>
                        <a:effectLst/>
                        <a:latin typeface="Arial" panose="020B0604020202020204" pitchFamily="34" charset="0"/>
                      </a:endParaRP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hMerge="1">
                  <a:txBody>
                    <a:bodyPr/>
                    <a:lstStyle/>
                    <a:p>
                      <a:pPr algn="l" fontAlgn="ctr"/>
                      <a:endParaRPr lang="cs-CZ" sz="1400" b="0" i="0" u="none" strike="noStrike" dirty="0">
                        <a:solidFill>
                          <a:srgbClr val="000000"/>
                        </a:solidFill>
                        <a:effectLst/>
                        <a:latin typeface="Arial" panose="020B0604020202020204" pitchFamily="34" charset="0"/>
                      </a:endParaRP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hMerge="1">
                  <a:txBody>
                    <a:bodyPr/>
                    <a:lstStyle/>
                    <a:p>
                      <a:pPr algn="l" fontAlgn="ctr"/>
                      <a:endParaRPr lang="cs-CZ" sz="1400" b="0" i="0" u="none" strike="noStrike" dirty="0">
                        <a:solidFill>
                          <a:srgbClr val="000000"/>
                        </a:solidFill>
                        <a:effectLst/>
                        <a:latin typeface="Arial" panose="020B0604020202020204" pitchFamily="34" charset="0"/>
                      </a:endParaRP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gridSpan="7">
                  <a:txBody>
                    <a:bodyPr/>
                    <a:lstStyle/>
                    <a:p>
                      <a:pPr algn="ctr" fontAlgn="ctr"/>
                      <a:r>
                        <a:rPr lang="cs-CZ" sz="1400" b="0" i="0" u="none" strike="noStrike" dirty="0">
                          <a:solidFill>
                            <a:srgbClr val="000000"/>
                          </a:solidFill>
                          <a:effectLst/>
                          <a:latin typeface="Arial" panose="020B0604020202020204" pitchFamily="34" charset="0"/>
                        </a:rPr>
                        <a:t>Otevření škol ve zbývajících krajích </a:t>
                      </a:r>
                      <a:br>
                        <a:rPr lang="cs-CZ" sz="1400" b="0" i="0" u="none" strike="noStrike" dirty="0">
                          <a:solidFill>
                            <a:srgbClr val="000000"/>
                          </a:solidFill>
                          <a:effectLst/>
                          <a:latin typeface="Arial" panose="020B0604020202020204" pitchFamily="34" charset="0"/>
                        </a:rPr>
                      </a:br>
                      <a:r>
                        <a:rPr lang="cs-CZ" sz="1400" b="0" i="0" u="none" strike="noStrike" dirty="0">
                          <a:solidFill>
                            <a:srgbClr val="000000"/>
                          </a:solidFill>
                          <a:effectLst/>
                          <a:latin typeface="Arial" panose="020B0604020202020204" pitchFamily="34" charset="0"/>
                        </a:rPr>
                        <a:t>dle režimu z 3. 5. 2021</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599456110"/>
                  </a:ext>
                </a:extLst>
              </a:tr>
              <a:tr h="812316">
                <a:tc>
                  <a:txBody>
                    <a:bodyPr/>
                    <a:lstStyle/>
                    <a:p>
                      <a:pPr algn="ctr" rtl="0" fontAlgn="ctr"/>
                      <a:r>
                        <a:rPr lang="cs-CZ" sz="1300" b="0" i="0" u="none" strike="noStrike" dirty="0">
                          <a:solidFill>
                            <a:srgbClr val="000000"/>
                          </a:solidFill>
                          <a:effectLst/>
                          <a:latin typeface="Arial" panose="020B0604020202020204" pitchFamily="34" charset="0"/>
                        </a:rPr>
                        <a:t>17.05.2021</a:t>
                      </a:r>
                    </a:p>
                  </a:txBody>
                  <a:tcPr marL="7007" marR="63063"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CCCF"/>
                    </a:solidFill>
                  </a:tcPr>
                </a:tc>
                <a:tc gridSpan="7">
                  <a:txBody>
                    <a:bodyPr/>
                    <a:lstStyle/>
                    <a:p>
                      <a:pPr algn="ctr" fontAlgn="ctr"/>
                      <a:r>
                        <a:rPr lang="pl-PL" sz="1400" b="0" i="0" u="none" strike="noStrike" dirty="0">
                          <a:solidFill>
                            <a:srgbClr val="000000"/>
                          </a:solidFill>
                          <a:effectLst/>
                          <a:latin typeface="Arial" panose="020B0604020202020204" pitchFamily="34" charset="0"/>
                        </a:rPr>
                        <a:t>ZŠ (</a:t>
                      </a:r>
                      <a:r>
                        <a:rPr lang="pl-PL" sz="1400" b="0" i="0" u="none" strike="noStrike" dirty="0">
                          <a:solidFill>
                            <a:schemeClr val="tx2"/>
                          </a:solidFill>
                          <a:effectLst/>
                          <a:latin typeface="Arial" panose="020B0604020202020204" pitchFamily="34" charset="0"/>
                        </a:rPr>
                        <a:t>6-15 let</a:t>
                      </a:r>
                      <a:r>
                        <a:rPr lang="pl-PL" sz="1400" b="0" i="0" u="none" strike="noStrike" dirty="0">
                          <a:solidFill>
                            <a:srgbClr val="000000"/>
                          </a:solidFill>
                          <a:effectLst/>
                          <a:latin typeface="Arial" panose="020B0604020202020204" pitchFamily="34" charset="0"/>
                        </a:rPr>
                        <a:t>) zcela a bez rotací (test 1x týdně)</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C2E6"/>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gridSpan="7">
                  <a:txBody>
                    <a:bodyPr/>
                    <a:lstStyle/>
                    <a:p>
                      <a:pPr algn="ctr" fontAlgn="ctr"/>
                      <a:r>
                        <a:rPr lang="cs-CZ" sz="1400" b="0" i="0" u="none" strike="noStrike" dirty="0">
                          <a:solidFill>
                            <a:srgbClr val="000000"/>
                          </a:solidFill>
                          <a:effectLst/>
                          <a:latin typeface="Arial" panose="020B0604020202020204" pitchFamily="34" charset="0"/>
                        </a:rPr>
                        <a:t>Bez rotací 1. stupeň ZŠ (2. st. 2x týdně test)</a:t>
                      </a:r>
                    </a:p>
                  </a:txBody>
                  <a:tcPr marL="7007" marR="7007"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781235255"/>
                  </a:ext>
                </a:extLst>
              </a:tr>
              <a:tr h="812316">
                <a:tc>
                  <a:txBody>
                    <a:bodyPr/>
                    <a:lstStyle/>
                    <a:p>
                      <a:pPr algn="ctr" rtl="0" fontAlgn="ctr"/>
                      <a:r>
                        <a:rPr lang="cs-CZ" sz="1300" b="0" i="0" u="none" strike="noStrike" dirty="0">
                          <a:solidFill>
                            <a:srgbClr val="000000"/>
                          </a:solidFill>
                          <a:effectLst/>
                          <a:latin typeface="Arial" panose="020B0604020202020204" pitchFamily="34" charset="0"/>
                        </a:rPr>
                        <a:t>24.05.2021</a:t>
                      </a:r>
                    </a:p>
                  </a:txBody>
                  <a:tcPr marL="7007" marR="63063" marT="70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E7E9"/>
                    </a:solidFill>
                  </a:tcPr>
                </a:tc>
                <a:tc gridSpan="14">
                  <a:txBody>
                    <a:bodyPr/>
                    <a:lstStyle/>
                    <a:p>
                      <a:pPr algn="ctr" fontAlgn="ctr"/>
                      <a:r>
                        <a:rPr lang="cs-CZ" sz="1400" b="0" i="0" u="none" strike="noStrike" dirty="0">
                          <a:solidFill>
                            <a:srgbClr val="000000"/>
                          </a:solidFill>
                          <a:effectLst/>
                          <a:latin typeface="Arial" panose="020B0604020202020204" pitchFamily="34" charset="0"/>
                        </a:rPr>
                        <a:t>2. stupeň ZŠ bez rotací v celé ČR (test 1x týdně),</a:t>
                      </a:r>
                      <a:br>
                        <a:rPr lang="cs-CZ" sz="1400" b="0" i="0" u="none" strike="noStrike" dirty="0">
                          <a:solidFill>
                            <a:srgbClr val="000000"/>
                          </a:solidFill>
                          <a:effectLst/>
                          <a:latin typeface="Arial" panose="020B0604020202020204" pitchFamily="34" charset="0"/>
                        </a:rPr>
                      </a:br>
                      <a:r>
                        <a:rPr lang="cs-CZ" sz="1400" b="0" i="0" u="none" strike="noStrike" dirty="0">
                          <a:solidFill>
                            <a:srgbClr val="000000"/>
                          </a:solidFill>
                          <a:effectLst/>
                          <a:latin typeface="Arial" panose="020B0604020202020204" pitchFamily="34" charset="0"/>
                        </a:rPr>
                        <a:t>teoretická výuka bez rotací (test 1x týdně) na SŠ (</a:t>
                      </a:r>
                      <a:r>
                        <a:rPr lang="cs-CZ" sz="1400" b="0" i="0" u="none" strike="noStrike" dirty="0">
                          <a:solidFill>
                            <a:schemeClr val="tx2"/>
                          </a:solidFill>
                          <a:effectLst/>
                          <a:latin typeface="Arial" panose="020B0604020202020204" pitchFamily="34" charset="0"/>
                        </a:rPr>
                        <a:t>15-19 let</a:t>
                      </a:r>
                      <a:r>
                        <a:rPr lang="cs-CZ" sz="1400" b="0" i="0" u="none" strike="noStrike" dirty="0">
                          <a:solidFill>
                            <a:srgbClr val="000000"/>
                          </a:solidFill>
                          <a:effectLst/>
                          <a:latin typeface="Arial" panose="020B0604020202020204" pitchFamily="34" charset="0"/>
                        </a:rPr>
                        <a:t>), VOŠ (</a:t>
                      </a:r>
                      <a:r>
                        <a:rPr lang="cs-CZ" sz="1400" b="0" i="0" u="none" strike="noStrike" dirty="0">
                          <a:solidFill>
                            <a:schemeClr val="tx2"/>
                          </a:solidFill>
                          <a:effectLst/>
                          <a:latin typeface="Arial" panose="020B0604020202020204" pitchFamily="34" charset="0"/>
                        </a:rPr>
                        <a:t>19-22 let</a:t>
                      </a:r>
                      <a:r>
                        <a:rPr lang="cs-CZ" sz="1400" b="0" i="0" u="none" strike="noStrike" dirty="0">
                          <a:solidFill>
                            <a:srgbClr val="000000"/>
                          </a:solidFill>
                          <a:effectLst/>
                          <a:latin typeface="Arial" panose="020B0604020202020204" pitchFamily="34" charset="0"/>
                        </a:rPr>
                        <a:t>) a VŠ (</a:t>
                      </a:r>
                      <a:r>
                        <a:rPr lang="cs-CZ" sz="1400" b="0" i="0" u="none" strike="noStrike" dirty="0">
                          <a:solidFill>
                            <a:schemeClr val="tx2"/>
                          </a:solidFill>
                          <a:effectLst/>
                          <a:latin typeface="Arial" panose="020B0604020202020204" pitchFamily="34" charset="0"/>
                        </a:rPr>
                        <a:t>19-25 let</a:t>
                      </a:r>
                      <a:r>
                        <a:rPr lang="cs-CZ" sz="1400" b="0" i="0" u="none" strike="noStrike" dirty="0">
                          <a:solidFill>
                            <a:srgbClr val="000000"/>
                          </a:solidFill>
                          <a:effectLst/>
                          <a:latin typeface="Arial" panose="020B0604020202020204" pitchFamily="34" charset="0"/>
                        </a:rPr>
                        <a:t>)</a:t>
                      </a:r>
                    </a:p>
                  </a:txBody>
                  <a:tcPr marL="7007" marR="7007" marT="7007"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027919237"/>
                  </a:ext>
                </a:extLst>
              </a:tr>
            </a:tbl>
          </a:graphicData>
        </a:graphic>
      </p:graphicFrame>
    </p:spTree>
    <p:extLst>
      <p:ext uri="{BB962C8B-B14F-4D97-AF65-F5344CB8AC3E}">
        <p14:creationId xmlns:p14="http://schemas.microsoft.com/office/powerpoint/2010/main" val="395471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967A564D-817A-482D-8BCC-FCE2C62830D3}"/>
              </a:ext>
            </a:extLst>
          </p:cNvPr>
          <p:cNvSpPr>
            <a:spLocks noGrp="1"/>
          </p:cNvSpPr>
          <p:nvPr>
            <p:ph type="ctrTitle"/>
          </p:nvPr>
        </p:nvSpPr>
        <p:spPr/>
        <p:txBody>
          <a:bodyPr/>
          <a:lstStyle/>
          <a:p>
            <a:r>
              <a:rPr lang="cs-CZ" dirty="0"/>
              <a:t>Identifikovaná ohniska </a:t>
            </a:r>
            <a:br>
              <a:rPr lang="cs-CZ" dirty="0"/>
            </a:br>
            <a:r>
              <a:rPr lang="cs-CZ" dirty="0"/>
              <a:t>ve školských zařízeních</a:t>
            </a:r>
          </a:p>
        </p:txBody>
      </p:sp>
      <p:sp>
        <p:nvSpPr>
          <p:cNvPr id="5" name="Podnadpis 4">
            <a:extLst>
              <a:ext uri="{FF2B5EF4-FFF2-40B4-BE49-F238E27FC236}">
                <a16:creationId xmlns:a16="http://schemas.microsoft.com/office/drawing/2014/main" id="{ECB71022-B988-48D8-A571-213CB90D2BB5}"/>
              </a:ext>
            </a:extLst>
          </p:cNvPr>
          <p:cNvSpPr>
            <a:spLocks noGrp="1"/>
          </p:cNvSpPr>
          <p:nvPr>
            <p:ph type="subTitle" idx="1"/>
          </p:nvPr>
        </p:nvSpPr>
        <p:spPr>
          <a:xfrm>
            <a:off x="1075944" y="3763947"/>
            <a:ext cx="9869424" cy="1564690"/>
          </a:xfrm>
        </p:spPr>
        <p:txBody>
          <a:bodyPr>
            <a:normAutofit/>
          </a:bodyPr>
          <a:lstStyle/>
          <a:p>
            <a:r>
              <a:rPr lang="cs-CZ" sz="3800" b="1" dirty="0">
                <a:solidFill>
                  <a:schemeClr val="tx1"/>
                </a:solidFill>
              </a:rPr>
              <a:t>Školy jako identifikovaná ohniska nákazy </a:t>
            </a:r>
          </a:p>
          <a:p>
            <a:r>
              <a:rPr lang="cs-CZ" sz="3800" b="1" dirty="0">
                <a:solidFill>
                  <a:schemeClr val="tx1"/>
                </a:solidFill>
              </a:rPr>
              <a:t>- analýza trendů a rizik</a:t>
            </a:r>
          </a:p>
        </p:txBody>
      </p:sp>
      <p:sp>
        <p:nvSpPr>
          <p:cNvPr id="6" name="TextovéPole 5"/>
          <p:cNvSpPr txBox="1"/>
          <p:nvPr/>
        </p:nvSpPr>
        <p:spPr>
          <a:xfrm>
            <a:off x="2658737" y="5328637"/>
            <a:ext cx="6874526" cy="430887"/>
          </a:xfrm>
          <a:prstGeom prst="rect">
            <a:avLst/>
          </a:prstGeom>
          <a:solidFill>
            <a:schemeClr val="accent2"/>
          </a:solidFill>
        </p:spPr>
        <p:txBody>
          <a:bodyPr wrap="square" rtlCol="0">
            <a:spAutoFit/>
          </a:bodyPr>
          <a:lstStyle/>
          <a:p>
            <a:pPr algn="ctr"/>
            <a:r>
              <a:rPr lang="cs-CZ" sz="2200" b="1" dirty="0">
                <a:solidFill>
                  <a:schemeClr val="bg1"/>
                </a:solidFill>
              </a:rPr>
              <a:t>Zdroj: přímé zadání KHS o provedených šetřeních</a:t>
            </a:r>
          </a:p>
        </p:txBody>
      </p:sp>
    </p:spTree>
    <p:extLst>
      <p:ext uri="{BB962C8B-B14F-4D97-AF65-F5344CB8AC3E}">
        <p14:creationId xmlns:p14="http://schemas.microsoft.com/office/powerpoint/2010/main" val="1844960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Přímá spojnice se šipkou 21">
            <a:extLst>
              <a:ext uri="{FF2B5EF4-FFF2-40B4-BE49-F238E27FC236}">
                <a16:creationId xmlns:a16="http://schemas.microsoft.com/office/drawing/2014/main" id="{B1F6BC51-20A9-4C7B-95BE-8F3D7B41BCFF}"/>
              </a:ext>
            </a:extLst>
          </p:cNvPr>
          <p:cNvCxnSpPr>
            <a:cxnSpLocks/>
          </p:cNvCxnSpPr>
          <p:nvPr>
            <p:custDataLst>
              <p:tags r:id="rId1"/>
            </p:custDataLst>
          </p:nvPr>
        </p:nvCxnSpPr>
        <p:spPr>
          <a:xfrm>
            <a:off x="2821735" y="1221506"/>
            <a:ext cx="0" cy="3040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381739" y="2"/>
            <a:ext cx="7651307" cy="576000"/>
          </a:xfrm>
        </p:spPr>
        <p:txBody>
          <a:bodyPr/>
          <a:lstStyle/>
          <a:p>
            <a:r>
              <a:rPr lang="cs-CZ" dirty="0"/>
              <a:t>Počty COVID-19 pozitivních dětí na 100 000 v populaci v čase</a:t>
            </a:r>
          </a:p>
        </p:txBody>
      </p:sp>
      <p:sp>
        <p:nvSpPr>
          <p:cNvPr id="10" name="TextovéPole 9">
            <a:extLst>
              <a:ext uri="{FF2B5EF4-FFF2-40B4-BE49-F238E27FC236}">
                <a16:creationId xmlns:a16="http://schemas.microsoft.com/office/drawing/2014/main" id="{8596C74F-0221-4E8A-956E-65A82E2B961A}"/>
              </a:ext>
            </a:extLst>
          </p:cNvPr>
          <p:cNvSpPr txBox="1"/>
          <p:nvPr/>
        </p:nvSpPr>
        <p:spPr>
          <a:xfrm>
            <a:off x="2162175" y="654510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graphicFrame>
        <p:nvGraphicFramePr>
          <p:cNvPr id="17" name="Graf 16">
            <a:extLst>
              <a:ext uri="{FF2B5EF4-FFF2-40B4-BE49-F238E27FC236}">
                <a16:creationId xmlns:a16="http://schemas.microsoft.com/office/drawing/2014/main" id="{A0832711-C8D3-482F-ADC2-50907D83BB18}"/>
              </a:ext>
            </a:extLst>
          </p:cNvPr>
          <p:cNvGraphicFramePr/>
          <p:nvPr>
            <p:custDataLst>
              <p:tags r:id="rId2"/>
            </p:custDataLst>
          </p:nvPr>
        </p:nvGraphicFramePr>
        <p:xfrm>
          <a:off x="1159349" y="1221506"/>
          <a:ext cx="10895001" cy="5365347"/>
        </p:xfrm>
        <a:graphic>
          <a:graphicData uri="http://schemas.openxmlformats.org/drawingml/2006/chart">
            <c:chart xmlns:c="http://schemas.openxmlformats.org/drawingml/2006/chart" xmlns:r="http://schemas.openxmlformats.org/officeDocument/2006/relationships" r:id="rId18"/>
          </a:graphicData>
        </a:graphic>
      </p:graphicFrame>
      <p:sp>
        <p:nvSpPr>
          <p:cNvPr id="12" name="Obdélník 11">
            <a:extLst>
              <a:ext uri="{FF2B5EF4-FFF2-40B4-BE49-F238E27FC236}">
                <a16:creationId xmlns:a16="http://schemas.microsoft.com/office/drawing/2014/main" id="{47330F7D-030D-49C8-BE37-CEFFFE48B489}"/>
              </a:ext>
            </a:extLst>
          </p:cNvPr>
          <p:cNvSpPr/>
          <p:nvPr>
            <p:custDataLst>
              <p:tags r:id="rId3"/>
            </p:custDataLst>
          </p:nvPr>
        </p:nvSpPr>
        <p:spPr>
          <a:xfrm>
            <a:off x="34023" y="2281090"/>
            <a:ext cx="1180883" cy="2246769"/>
          </a:xfrm>
          <a:prstGeom prst="rect">
            <a:avLst/>
          </a:prstGeom>
        </p:spPr>
        <p:txBody>
          <a:bodyPr wrap="square">
            <a:spAutoFit/>
          </a:bodyPr>
          <a:lstStyle/>
          <a:p>
            <a:pPr algn="ctr" fontAlgn="b"/>
            <a:r>
              <a:rPr lang="cs-CZ" sz="1400" b="1" dirty="0">
                <a:solidFill>
                  <a:srgbClr val="000000"/>
                </a:solidFill>
                <a:latin typeface="Calibri" panose="020F0502020204030204" pitchFamily="34" charset="0"/>
              </a:rPr>
              <a:t>Počet COVID-19 nově pozitivních na 100 000 osob v dané věkové skupině v populaci (suma za celý časový úsek)</a:t>
            </a:r>
          </a:p>
        </p:txBody>
      </p:sp>
      <p:sp>
        <p:nvSpPr>
          <p:cNvPr id="16" name="Obdélník 15">
            <a:extLst>
              <a:ext uri="{FF2B5EF4-FFF2-40B4-BE49-F238E27FC236}">
                <a16:creationId xmlns:a16="http://schemas.microsoft.com/office/drawing/2014/main" id="{645459DB-814D-42C7-8ED7-4B73B6D999D6}"/>
              </a:ext>
            </a:extLst>
          </p:cNvPr>
          <p:cNvSpPr/>
          <p:nvPr>
            <p:custDataLst>
              <p:tags r:id="rId4"/>
            </p:custDataLst>
          </p:nvPr>
        </p:nvSpPr>
        <p:spPr>
          <a:xfrm>
            <a:off x="1778489" y="1422017"/>
            <a:ext cx="1110564" cy="769441"/>
          </a:xfrm>
          <a:prstGeom prst="rect">
            <a:avLst/>
          </a:prstGeom>
          <a:solidFill>
            <a:schemeClr val="bg1"/>
          </a:solidFill>
        </p:spPr>
        <p:txBody>
          <a:bodyPr wrap="square" lIns="0" tIns="0" rIns="0" bIns="0">
            <a:spAutoFit/>
          </a:bodyPr>
          <a:lstStyle/>
          <a:p>
            <a:pPr algn="ctr"/>
            <a:r>
              <a:rPr lang="cs-CZ" sz="1000" b="1" i="1" dirty="0"/>
              <a:t>od 18. 11. 2020 návrat 1. a 2. tříd do škol, otevření speciálních škol a přípravných tříd</a:t>
            </a:r>
          </a:p>
        </p:txBody>
      </p:sp>
      <p:cxnSp>
        <p:nvCxnSpPr>
          <p:cNvPr id="18" name="Přímá spojnice se šipkou 17">
            <a:extLst>
              <a:ext uri="{FF2B5EF4-FFF2-40B4-BE49-F238E27FC236}">
                <a16:creationId xmlns:a16="http://schemas.microsoft.com/office/drawing/2014/main" id="{C0EA8BCC-CFDC-4F5C-8B77-42B810648BB5}"/>
              </a:ext>
            </a:extLst>
          </p:cNvPr>
          <p:cNvCxnSpPr>
            <a:cxnSpLocks/>
          </p:cNvCxnSpPr>
          <p:nvPr>
            <p:custDataLst>
              <p:tags r:id="rId5"/>
            </p:custDataLst>
          </p:nvPr>
        </p:nvCxnSpPr>
        <p:spPr>
          <a:xfrm>
            <a:off x="2384840" y="2243736"/>
            <a:ext cx="0" cy="191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bdélník 19">
            <a:extLst>
              <a:ext uri="{FF2B5EF4-FFF2-40B4-BE49-F238E27FC236}">
                <a16:creationId xmlns:a16="http://schemas.microsoft.com/office/drawing/2014/main" id="{9413FD8F-68CB-4DC6-8D8C-823E55554CC7}"/>
              </a:ext>
            </a:extLst>
          </p:cNvPr>
          <p:cNvSpPr/>
          <p:nvPr>
            <p:custDataLst>
              <p:tags r:id="rId6"/>
            </p:custDataLst>
          </p:nvPr>
        </p:nvSpPr>
        <p:spPr>
          <a:xfrm>
            <a:off x="1896277" y="721219"/>
            <a:ext cx="2122301" cy="615553"/>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ea typeface="+mn-ea"/>
                <a:cs typeface="+mn-cs"/>
              </a:rPr>
              <a:t>od 30. 11. 2020 </a:t>
            </a:r>
            <a:r>
              <a:rPr lang="cs-CZ" sz="1000" b="1" i="1" dirty="0">
                <a:solidFill>
                  <a:srgbClr val="000000"/>
                </a:solidFill>
              </a:rPr>
              <a:t>návrat zbytku ZŠ, 6. – 8. třídy v rotačním režimu, </a:t>
            </a:r>
          </a:p>
          <a:p>
            <a:pPr lvl="0" algn="ctr">
              <a:defRPr/>
            </a:pPr>
            <a:r>
              <a:rPr lang="cs-CZ" sz="1000" b="1" i="1" dirty="0">
                <a:solidFill>
                  <a:srgbClr val="000000"/>
                </a:solidFill>
              </a:rPr>
              <a:t>od 7.12. návrat zbytku ročníků středních škol v rotačním režimu </a:t>
            </a:r>
            <a:endParaRPr kumimoji="0" lang="cs-CZ" sz="1000" b="0" i="1" u="none" strike="noStrike" kern="1200" cap="none" spc="0" normalizeH="0" baseline="0" noProof="0" dirty="0">
              <a:ln>
                <a:noFill/>
              </a:ln>
              <a:solidFill>
                <a:srgbClr val="000000"/>
              </a:solidFill>
              <a:effectLst/>
              <a:uLnTx/>
              <a:uFillTx/>
              <a:ea typeface="+mn-ea"/>
              <a:cs typeface="+mn-cs"/>
            </a:endParaRPr>
          </a:p>
        </p:txBody>
      </p:sp>
      <p:cxnSp>
        <p:nvCxnSpPr>
          <p:cNvPr id="21" name="Přímá spojnice se šipkou 20">
            <a:extLst>
              <a:ext uri="{FF2B5EF4-FFF2-40B4-BE49-F238E27FC236}">
                <a16:creationId xmlns:a16="http://schemas.microsoft.com/office/drawing/2014/main" id="{F6A14AA8-AA93-446C-A445-994D899C7A0E}"/>
              </a:ext>
            </a:extLst>
          </p:cNvPr>
          <p:cNvCxnSpPr>
            <a:cxnSpLocks/>
          </p:cNvCxnSpPr>
          <p:nvPr>
            <p:custDataLst>
              <p:tags r:id="rId7"/>
            </p:custDataLst>
          </p:nvPr>
        </p:nvCxnSpPr>
        <p:spPr>
          <a:xfrm>
            <a:off x="3674964" y="2335476"/>
            <a:ext cx="0" cy="118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bdélník 25">
            <a:extLst>
              <a:ext uri="{FF2B5EF4-FFF2-40B4-BE49-F238E27FC236}">
                <a16:creationId xmlns:a16="http://schemas.microsoft.com/office/drawing/2014/main" id="{56BE7CCB-72FB-4FD9-853A-D05AEC7FC53A}"/>
              </a:ext>
            </a:extLst>
          </p:cNvPr>
          <p:cNvSpPr/>
          <p:nvPr>
            <p:custDataLst>
              <p:tags r:id="rId8"/>
            </p:custDataLst>
          </p:nvPr>
        </p:nvSpPr>
        <p:spPr>
          <a:xfrm>
            <a:off x="3297540" y="1529282"/>
            <a:ext cx="840440" cy="615553"/>
          </a:xfrm>
          <a:prstGeom prst="rect">
            <a:avLst/>
          </a:prstGeom>
          <a:solidFill>
            <a:schemeClr val="bg1"/>
          </a:solidFill>
        </p:spPr>
        <p:txBody>
          <a:bodyPr wrap="square" lIns="0" tIns="0" rIns="0" bIns="0">
            <a:spAutoFit/>
          </a:bodyPr>
          <a:lstStyle/>
          <a:p>
            <a:pPr lvl="0" algn="ctr">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21.12. do 3.1. </a:t>
            </a:r>
            <a:r>
              <a:rPr lang="cs-CZ" sz="1000" b="1" i="1" dirty="0">
                <a:solidFill>
                  <a:srgbClr val="000000"/>
                </a:solidFill>
              </a:rPr>
              <a:t>vánoční školní prázdniny</a:t>
            </a:r>
            <a:endParaRPr kumimoji="0" lang="cs-CZ" sz="10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7" name="Přímá spojnice se šipkou 26">
            <a:extLst>
              <a:ext uri="{FF2B5EF4-FFF2-40B4-BE49-F238E27FC236}">
                <a16:creationId xmlns:a16="http://schemas.microsoft.com/office/drawing/2014/main" id="{E8EB343B-FF9D-4901-9D18-93F29BAC2468}"/>
              </a:ext>
            </a:extLst>
          </p:cNvPr>
          <p:cNvCxnSpPr>
            <a:cxnSpLocks/>
          </p:cNvCxnSpPr>
          <p:nvPr>
            <p:custDataLst>
              <p:tags r:id="rId9"/>
            </p:custDataLst>
          </p:nvPr>
        </p:nvCxnSpPr>
        <p:spPr>
          <a:xfrm flipH="1">
            <a:off x="4462858" y="1659940"/>
            <a:ext cx="238959" cy="71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bdélník 22">
            <a:extLst>
              <a:ext uri="{FF2B5EF4-FFF2-40B4-BE49-F238E27FC236}">
                <a16:creationId xmlns:a16="http://schemas.microsoft.com/office/drawing/2014/main" id="{C29877F7-C2EA-4475-B617-5F917406F66C}"/>
              </a:ext>
            </a:extLst>
          </p:cNvPr>
          <p:cNvSpPr/>
          <p:nvPr>
            <p:custDataLst>
              <p:tags r:id="rId10"/>
            </p:custDataLst>
          </p:nvPr>
        </p:nvSpPr>
        <p:spPr>
          <a:xfrm>
            <a:off x="5626175" y="650906"/>
            <a:ext cx="1856938" cy="40011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1. 3. přerušení veškeré prezenční výuky</a:t>
            </a:r>
          </a:p>
        </p:txBody>
      </p:sp>
      <p:cxnSp>
        <p:nvCxnSpPr>
          <p:cNvPr id="24" name="Přímá spojnice se šipkou 23">
            <a:extLst>
              <a:ext uri="{FF2B5EF4-FFF2-40B4-BE49-F238E27FC236}">
                <a16:creationId xmlns:a16="http://schemas.microsoft.com/office/drawing/2014/main" id="{7151A9F4-9E2E-4CDF-88A5-D4FC74B7A17F}"/>
              </a:ext>
            </a:extLst>
          </p:cNvPr>
          <p:cNvCxnSpPr>
            <a:cxnSpLocks/>
          </p:cNvCxnSpPr>
          <p:nvPr>
            <p:custDataLst>
              <p:tags r:id="rId11"/>
            </p:custDataLst>
          </p:nvPr>
        </p:nvCxnSpPr>
        <p:spPr>
          <a:xfrm>
            <a:off x="6301012" y="1067520"/>
            <a:ext cx="0" cy="105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Šipka: dolů 6">
            <a:extLst>
              <a:ext uri="{FF2B5EF4-FFF2-40B4-BE49-F238E27FC236}">
                <a16:creationId xmlns:a16="http://schemas.microsoft.com/office/drawing/2014/main" id="{919292CF-A22D-4B76-8368-95740F0B7D9B}"/>
              </a:ext>
            </a:extLst>
          </p:cNvPr>
          <p:cNvSpPr/>
          <p:nvPr>
            <p:custDataLst>
              <p:tags r:id="rId12"/>
            </p:custDataLst>
          </p:nvPr>
        </p:nvSpPr>
        <p:spPr>
          <a:xfrm>
            <a:off x="10569137" y="2375156"/>
            <a:ext cx="229223" cy="2339999"/>
          </a:xfrm>
          <a:prstGeom prst="downArrow">
            <a:avLst>
              <a:gd name="adj1" fmla="val 35917"/>
              <a:gd name="adj2" fmla="val 765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9" name="Obdélník 28">
            <a:extLst>
              <a:ext uri="{FF2B5EF4-FFF2-40B4-BE49-F238E27FC236}">
                <a16:creationId xmlns:a16="http://schemas.microsoft.com/office/drawing/2014/main" id="{D054E74F-2C5B-4BF7-9ABA-AB41ACF2D464}"/>
              </a:ext>
            </a:extLst>
          </p:cNvPr>
          <p:cNvSpPr/>
          <p:nvPr>
            <p:custDataLst>
              <p:tags r:id="rId13"/>
            </p:custDataLst>
          </p:nvPr>
        </p:nvSpPr>
        <p:spPr>
          <a:xfrm>
            <a:off x="6712323" y="1597332"/>
            <a:ext cx="1428031" cy="707886"/>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12. 4. otevřeny MŠ pro předškolní děti, návrat 1. stupně</a:t>
            </a:r>
            <a:r>
              <a:rPr kumimoji="0" lang="cs-CZ" sz="1000" b="1" i="1" u="none" strike="noStrike" kern="1200" cap="none" spc="0" normalizeH="0" noProof="0" dirty="0">
                <a:ln>
                  <a:noFill/>
                </a:ln>
                <a:solidFill>
                  <a:srgbClr val="000000"/>
                </a:solidFill>
                <a:effectLst/>
                <a:uLnTx/>
                <a:uFillTx/>
                <a:latin typeface="Arial" panose="020B0604020202020204"/>
                <a:ea typeface="+mn-ea"/>
                <a:cs typeface="+mn-cs"/>
              </a:rPr>
              <a:t> ZŠ v rotačním režimu</a:t>
            </a:r>
            <a:endPar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Obdélník 31">
            <a:extLst>
              <a:ext uri="{FF2B5EF4-FFF2-40B4-BE49-F238E27FC236}">
                <a16:creationId xmlns:a16="http://schemas.microsoft.com/office/drawing/2014/main" id="{0EB07235-BBE1-4B9F-AD03-8718AA9EF94A}"/>
              </a:ext>
            </a:extLst>
          </p:cNvPr>
          <p:cNvSpPr/>
          <p:nvPr>
            <p:custDataLst>
              <p:tags r:id="rId14"/>
            </p:custDataLst>
          </p:nvPr>
        </p:nvSpPr>
        <p:spPr>
          <a:xfrm>
            <a:off x="7873655" y="636633"/>
            <a:ext cx="2644819" cy="861774"/>
          </a:xfrm>
          <a:prstGeom prst="rect">
            <a:avLst/>
          </a:prstGeom>
          <a:solidFill>
            <a:schemeClr val="bg1"/>
          </a:solidFill>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kumimoji="0" lang="cs-CZ" sz="1000" b="1" i="1" u="none" strike="noStrike" kern="1200" cap="none" spc="0" normalizeH="0" baseline="0" noProof="0" dirty="0">
                <a:ln>
                  <a:noFill/>
                </a:ln>
                <a:solidFill>
                  <a:srgbClr val="000000"/>
                </a:solidFill>
                <a:effectLst/>
                <a:uLnTx/>
                <a:uFillTx/>
                <a:ea typeface="+mn-ea"/>
                <a:cs typeface="+mn-cs"/>
              </a:rPr>
              <a:t>Od </a:t>
            </a:r>
            <a:r>
              <a:rPr lang="cs-CZ" sz="1000" b="1" i="1" dirty="0">
                <a:solidFill>
                  <a:srgbClr val="000000"/>
                </a:solidFill>
              </a:rPr>
              <a:t>26. 4. MŠ otevřeny zcela, SŠ a VOŠ praktické vyučování v PLK, HKK, KVK </a:t>
            </a:r>
            <a:br>
              <a:rPr lang="cs-CZ" sz="1000" b="1" i="1" dirty="0">
                <a:solidFill>
                  <a:srgbClr val="000000"/>
                </a:solidFill>
              </a:rPr>
            </a:br>
            <a:r>
              <a:rPr lang="cs-CZ" sz="1000" b="1" i="1" dirty="0">
                <a:solidFill>
                  <a:srgbClr val="000000"/>
                </a:solidFill>
              </a:rPr>
              <a:t>od 3. 5. dále STC, LBK, PAK, PHA s rozšířením rotační výuky 2. st. ZŠ a od 10. 5. ve zbývajících krajích</a:t>
            </a:r>
          </a:p>
        </p:txBody>
      </p:sp>
      <p:sp>
        <p:nvSpPr>
          <p:cNvPr id="33" name="Obdélník 32">
            <a:extLst>
              <a:ext uri="{FF2B5EF4-FFF2-40B4-BE49-F238E27FC236}">
                <a16:creationId xmlns:a16="http://schemas.microsoft.com/office/drawing/2014/main" id="{EFCD62C0-B068-4F80-98E8-208B76B6FA27}"/>
              </a:ext>
            </a:extLst>
          </p:cNvPr>
          <p:cNvSpPr/>
          <p:nvPr>
            <p:custDataLst>
              <p:tags r:id="rId15"/>
            </p:custDataLst>
          </p:nvPr>
        </p:nvSpPr>
        <p:spPr>
          <a:xfrm>
            <a:off x="4734244" y="713674"/>
            <a:ext cx="1220717" cy="1631216"/>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Od 4. 1. pokračuje výuka pouze</a:t>
            </a:r>
          </a:p>
          <a:p>
            <a:pPr marL="0" marR="0" lvl="0" indent="0" algn="ctr" defTabSz="914400" rtl="0" eaLnBrk="1" fontAlgn="auto" latinLnBrk="0" hangingPunct="1">
              <a:lnSpc>
                <a:spcPct val="100000"/>
              </a:lnSpc>
              <a:spcBef>
                <a:spcPts val="0"/>
              </a:spcBef>
              <a:spcAft>
                <a:spcPts val="0"/>
              </a:spcAft>
              <a:buClrTx/>
              <a:buSzTx/>
              <a:buFontTx/>
              <a:buNone/>
              <a:tabLst/>
              <a:defRPr/>
            </a:pPr>
            <a:r>
              <a:rPr lang="cs-CZ" sz="1000" b="1" i="1" dirty="0">
                <a:solidFill>
                  <a:srgbClr val="000000"/>
                </a:solidFill>
                <a:latin typeface="Arial" panose="020B0604020202020204"/>
              </a:rPr>
              <a:t>v MŠ a</a:t>
            </a: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 1. a 2. třídách ZŠ, </a:t>
            </a:r>
            <a:b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b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přípravných třídách, speciálních </a:t>
            </a:r>
            <a:b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br>
            <a:r>
              <a:rPr kumimoji="0" lang="cs-CZ" sz="1000" b="1" i="1" u="none" strike="noStrike" kern="1200" cap="none" spc="0" normalizeH="0" baseline="0" noProof="0" dirty="0">
                <a:ln>
                  <a:noFill/>
                </a:ln>
                <a:solidFill>
                  <a:srgbClr val="000000"/>
                </a:solidFill>
                <a:effectLst/>
                <a:uLnTx/>
                <a:uFillTx/>
                <a:latin typeface="Arial" panose="020B0604020202020204"/>
                <a:ea typeface="+mn-ea"/>
                <a:cs typeface="+mn-cs"/>
              </a:rPr>
              <a:t>a praktických školách</a:t>
            </a:r>
          </a:p>
        </p:txBody>
      </p:sp>
      <p:sp>
        <p:nvSpPr>
          <p:cNvPr id="34" name="Obdélník 33">
            <a:extLst>
              <a:ext uri="{FF2B5EF4-FFF2-40B4-BE49-F238E27FC236}">
                <a16:creationId xmlns:a16="http://schemas.microsoft.com/office/drawing/2014/main" id="{E1EDB432-3750-44DF-8475-8C304539F700}"/>
              </a:ext>
            </a:extLst>
          </p:cNvPr>
          <p:cNvSpPr/>
          <p:nvPr>
            <p:custDataLst>
              <p:tags r:id="rId16"/>
            </p:custDataLst>
          </p:nvPr>
        </p:nvSpPr>
        <p:spPr>
          <a:xfrm>
            <a:off x="9196064" y="1498407"/>
            <a:ext cx="1428031" cy="553998"/>
          </a:xfrm>
          <a:prstGeom prst="rect">
            <a:avLst/>
          </a:prstGeom>
          <a:solidFill>
            <a:schemeClr val="bg1"/>
          </a:solidFill>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cs-CZ" sz="1000" b="1" i="1" dirty="0">
                <a:solidFill>
                  <a:srgbClr val="000000"/>
                </a:solidFill>
              </a:rPr>
              <a:t>Od 24. 5. otevřeny ZŠ, SŠ, VOŠ a VŠ bez rotací v celé ČR</a:t>
            </a:r>
          </a:p>
        </p:txBody>
      </p:sp>
    </p:spTree>
    <p:extLst>
      <p:ext uri="{BB962C8B-B14F-4D97-AF65-F5344CB8AC3E}">
        <p14:creationId xmlns:p14="http://schemas.microsoft.com/office/powerpoint/2010/main" val="3848618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délník 29">
            <a:extLst>
              <a:ext uri="{FF2B5EF4-FFF2-40B4-BE49-F238E27FC236}">
                <a16:creationId xmlns:a16="http://schemas.microsoft.com/office/drawing/2014/main" id="{E6ACDD12-6467-4385-81C4-9F633A8D10E6}"/>
              </a:ext>
            </a:extLst>
          </p:cNvPr>
          <p:cNvSpPr/>
          <p:nvPr>
            <p:custDataLst>
              <p:tags r:id="rId1"/>
            </p:custDataLst>
          </p:nvPr>
        </p:nvSpPr>
        <p:spPr>
          <a:xfrm>
            <a:off x="811851" y="3102123"/>
            <a:ext cx="6176178"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aphicFrame>
        <p:nvGraphicFramePr>
          <p:cNvPr id="39" name="Chart 4">
            <a:extLst>
              <a:ext uri="{FF2B5EF4-FFF2-40B4-BE49-F238E27FC236}">
                <a16:creationId xmlns:a16="http://schemas.microsoft.com/office/drawing/2014/main" id="{F3B3A751-5826-48A2-8A63-61032D0536F8}"/>
              </a:ext>
            </a:extLst>
          </p:cNvPr>
          <p:cNvGraphicFramePr/>
          <p:nvPr>
            <p:custDataLst>
              <p:tags r:id="rId2"/>
            </p:custDataLst>
          </p:nvPr>
        </p:nvGraphicFramePr>
        <p:xfrm>
          <a:off x="66290" y="2620196"/>
          <a:ext cx="12030075" cy="4033795"/>
        </p:xfrm>
        <a:graphic>
          <a:graphicData uri="http://schemas.openxmlformats.org/drawingml/2006/chart">
            <c:chart xmlns:c="http://schemas.openxmlformats.org/drawingml/2006/chart" xmlns:r="http://schemas.openxmlformats.org/officeDocument/2006/relationships" r:id="rId9"/>
          </a:graphicData>
        </a:graphic>
      </p:graphicFrame>
      <p:sp>
        <p:nvSpPr>
          <p:cNvPr id="24" name="TextovéPole 23"/>
          <p:cNvSpPr txBox="1"/>
          <p:nvPr>
            <p:custDataLst>
              <p:tags r:id="rId3"/>
            </p:custDataLst>
          </p:nvPr>
        </p:nvSpPr>
        <p:spPr>
          <a:xfrm>
            <a:off x="448614" y="627423"/>
            <a:ext cx="11121047" cy="400110"/>
          </a:xfrm>
          <a:prstGeom prst="rect">
            <a:avLst/>
          </a:prstGeom>
          <a:noFill/>
        </p:spPr>
        <p:txBody>
          <a:bodyPr wrap="square" rtlCol="0">
            <a:spAutoFit/>
          </a:bodyPr>
          <a:lstStyle/>
          <a:p>
            <a:pPr algn="ctr"/>
            <a:r>
              <a:rPr lang="cs-CZ" sz="2000" b="1" dirty="0"/>
              <a:t>Dynamika vývoje počtů pozitivních diagnóz ukazuje na </a:t>
            </a:r>
            <a:r>
              <a:rPr lang="cs-CZ" sz="2000" b="1" dirty="0">
                <a:solidFill>
                  <a:schemeClr val="accent1"/>
                </a:solidFill>
              </a:rPr>
              <a:t>pokračující pokles výskytu nemoci </a:t>
            </a:r>
          </a:p>
        </p:txBody>
      </p:sp>
      <p:sp>
        <p:nvSpPr>
          <p:cNvPr id="2" name="Nadpis 1">
            <a:extLst>
              <a:ext uri="{FF2B5EF4-FFF2-40B4-BE49-F238E27FC236}">
                <a16:creationId xmlns:a16="http://schemas.microsoft.com/office/drawing/2014/main" id="{D743B893-8CC9-4BF4-95CE-E9E7BE573131}"/>
              </a:ext>
            </a:extLst>
          </p:cNvPr>
          <p:cNvSpPr>
            <a:spLocks noGrp="1"/>
          </p:cNvSpPr>
          <p:nvPr>
            <p:ph type="title"/>
            <p:custDataLst>
              <p:tags r:id="rId4"/>
            </p:custDataLst>
          </p:nvPr>
        </p:nvSpPr>
        <p:spPr>
          <a:xfrm>
            <a:off x="271849" y="2"/>
            <a:ext cx="7825945" cy="576000"/>
          </a:xfrm>
        </p:spPr>
        <p:txBody>
          <a:bodyPr/>
          <a:lstStyle/>
          <a:p>
            <a:r>
              <a:rPr lang="cs-CZ" dirty="0"/>
              <a:t>Počty nově diagnostikovaných osob ve věku </a:t>
            </a:r>
            <a:r>
              <a:rPr lang="en-US" dirty="0"/>
              <a:t>0-</a:t>
            </a:r>
            <a:r>
              <a:rPr lang="cs-CZ" dirty="0"/>
              <a:t>4 let</a:t>
            </a:r>
          </a:p>
        </p:txBody>
      </p:sp>
      <p:sp>
        <p:nvSpPr>
          <p:cNvPr id="22" name="TextovéPole 21">
            <a:extLst>
              <a:ext uri="{FF2B5EF4-FFF2-40B4-BE49-F238E27FC236}">
                <a16:creationId xmlns:a16="http://schemas.microsoft.com/office/drawing/2014/main" id="{C3C7B102-51CF-40DA-86E3-19AB93DE7FE7}"/>
              </a:ext>
            </a:extLst>
          </p:cNvPr>
          <p:cNvSpPr txBox="1"/>
          <p:nvPr>
            <p:custDataLst>
              <p:tags r:id="rId5"/>
            </p:custDataLst>
          </p:nvPr>
        </p:nvSpPr>
        <p:spPr>
          <a:xfrm>
            <a:off x="9687082" y="3102123"/>
            <a:ext cx="2166561" cy="830997"/>
          </a:xfrm>
          <a:prstGeom prst="rect">
            <a:avLst/>
          </a:prstGeom>
          <a:noFill/>
        </p:spPr>
        <p:txBody>
          <a:bodyPr wrap="square" rtlCol="0">
            <a:spAutoFit/>
          </a:bodyPr>
          <a:lstStyle>
            <a:defPPr>
              <a:defRPr lang="cs-CZ"/>
            </a:defPPr>
            <a:lvl1pPr>
              <a:defRPr sz="2400" b="1"/>
            </a:lvl1pPr>
          </a:lstStyle>
          <a:p>
            <a:r>
              <a:rPr lang="cs-CZ" dirty="0"/>
              <a:t>Populace dětí 0-4 roky</a:t>
            </a:r>
          </a:p>
        </p:txBody>
      </p:sp>
      <p:sp>
        <p:nvSpPr>
          <p:cNvPr id="34" name="TextovéPole 33">
            <a:extLst>
              <a:ext uri="{FF2B5EF4-FFF2-40B4-BE49-F238E27FC236}">
                <a16:creationId xmlns:a16="http://schemas.microsoft.com/office/drawing/2014/main" id="{6B1CC858-7029-47A6-8946-1E30987D82E4}"/>
              </a:ext>
            </a:extLst>
          </p:cNvPr>
          <p:cNvSpPr txBox="1"/>
          <p:nvPr/>
        </p:nvSpPr>
        <p:spPr>
          <a:xfrm>
            <a:off x="2162175" y="658320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
        <p:nvSpPr>
          <p:cNvPr id="40" name="Zahnutá šipka nahoru 25">
            <a:extLst>
              <a:ext uri="{FF2B5EF4-FFF2-40B4-BE49-F238E27FC236}">
                <a16:creationId xmlns:a16="http://schemas.microsoft.com/office/drawing/2014/main" id="{B1BCF815-33A0-4F75-88AE-013A8999972F}"/>
              </a:ext>
            </a:extLst>
          </p:cNvPr>
          <p:cNvSpPr/>
          <p:nvPr>
            <p:custDataLst>
              <p:tags r:id="rId6"/>
            </p:custDataLst>
          </p:nvPr>
        </p:nvSpPr>
        <p:spPr>
          <a:xfrm>
            <a:off x="1203450"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1" name="Zahnutá šipka nahoru 25">
            <a:extLst>
              <a:ext uri="{FF2B5EF4-FFF2-40B4-BE49-F238E27FC236}">
                <a16:creationId xmlns:a16="http://schemas.microsoft.com/office/drawing/2014/main" id="{E37994DA-54EB-4940-81A7-91CD0CA08A45}"/>
              </a:ext>
            </a:extLst>
          </p:cNvPr>
          <p:cNvSpPr/>
          <p:nvPr/>
        </p:nvSpPr>
        <p:spPr>
          <a:xfrm>
            <a:off x="3172865"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4" name="Zahnutá šipka nahoru 25">
            <a:extLst>
              <a:ext uri="{FF2B5EF4-FFF2-40B4-BE49-F238E27FC236}">
                <a16:creationId xmlns:a16="http://schemas.microsoft.com/office/drawing/2014/main" id="{C3EF3907-6269-46B8-B5A8-1B203ECF1AB3}"/>
              </a:ext>
            </a:extLst>
          </p:cNvPr>
          <p:cNvSpPr/>
          <p:nvPr/>
        </p:nvSpPr>
        <p:spPr>
          <a:xfrm>
            <a:off x="5116865"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7" name="Zahnutá šipka nahoru 25">
            <a:extLst>
              <a:ext uri="{FF2B5EF4-FFF2-40B4-BE49-F238E27FC236}">
                <a16:creationId xmlns:a16="http://schemas.microsoft.com/office/drawing/2014/main" id="{F9325EB1-9E85-44E6-B18D-09AAF911C0C6}"/>
              </a:ext>
            </a:extLst>
          </p:cNvPr>
          <p:cNvSpPr/>
          <p:nvPr/>
        </p:nvSpPr>
        <p:spPr>
          <a:xfrm>
            <a:off x="7086280"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8" name="Zahnutá šipka nahoru 25">
            <a:extLst>
              <a:ext uri="{FF2B5EF4-FFF2-40B4-BE49-F238E27FC236}">
                <a16:creationId xmlns:a16="http://schemas.microsoft.com/office/drawing/2014/main" id="{0FDD3C53-72D3-448F-87A7-55F0BDA300DA}"/>
              </a:ext>
            </a:extLst>
          </p:cNvPr>
          <p:cNvSpPr/>
          <p:nvPr/>
        </p:nvSpPr>
        <p:spPr>
          <a:xfrm>
            <a:off x="9056914"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aphicFrame>
        <p:nvGraphicFramePr>
          <p:cNvPr id="15" name="Tabulka 8">
            <a:extLst>
              <a:ext uri="{FF2B5EF4-FFF2-40B4-BE49-F238E27FC236}">
                <a16:creationId xmlns:a16="http://schemas.microsoft.com/office/drawing/2014/main" id="{137CAF51-7E86-4D20-8146-C5EBDFF5CB42}"/>
              </a:ext>
            </a:extLst>
          </p:cNvPr>
          <p:cNvGraphicFramePr>
            <a:graphicFrameLocks noGrp="1"/>
          </p:cNvGraphicFramePr>
          <p:nvPr>
            <p:custDataLst>
              <p:tags r:id="rId7"/>
            </p:custDataLst>
            <p:extLst>
              <p:ext uri="{D42A27DB-BD31-4B8C-83A1-F6EECF244321}">
                <p14:modId xmlns:p14="http://schemas.microsoft.com/office/powerpoint/2010/main" val="400790907"/>
              </p:ext>
            </p:extLst>
          </p:nvPr>
        </p:nvGraphicFramePr>
        <p:xfrm>
          <a:off x="182485" y="1049201"/>
          <a:ext cx="11797686" cy="1483320"/>
        </p:xfrm>
        <a:graphic>
          <a:graphicData uri="http://schemas.openxmlformats.org/drawingml/2006/table">
            <a:tbl>
              <a:tblPr firstRow="1" bandRow="1">
                <a:tableStyleId>{5C22544A-7EE6-4342-B048-85BDC9FD1C3A}</a:tableStyleId>
              </a:tblPr>
              <a:tblGrid>
                <a:gridCol w="655427">
                  <a:extLst>
                    <a:ext uri="{9D8B030D-6E8A-4147-A177-3AD203B41FA5}">
                      <a16:colId xmlns:a16="http://schemas.microsoft.com/office/drawing/2014/main" val="3924625702"/>
                    </a:ext>
                  </a:extLst>
                </a:gridCol>
                <a:gridCol w="655427">
                  <a:extLst>
                    <a:ext uri="{9D8B030D-6E8A-4147-A177-3AD203B41FA5}">
                      <a16:colId xmlns:a16="http://schemas.microsoft.com/office/drawing/2014/main" val="3723531014"/>
                    </a:ext>
                  </a:extLst>
                </a:gridCol>
                <a:gridCol w="655427">
                  <a:extLst>
                    <a:ext uri="{9D8B030D-6E8A-4147-A177-3AD203B41FA5}">
                      <a16:colId xmlns:a16="http://schemas.microsoft.com/office/drawing/2014/main" val="4126272650"/>
                    </a:ext>
                  </a:extLst>
                </a:gridCol>
                <a:gridCol w="655427">
                  <a:extLst>
                    <a:ext uri="{9D8B030D-6E8A-4147-A177-3AD203B41FA5}">
                      <a16:colId xmlns:a16="http://schemas.microsoft.com/office/drawing/2014/main" val="1669069357"/>
                    </a:ext>
                  </a:extLst>
                </a:gridCol>
                <a:gridCol w="655427">
                  <a:extLst>
                    <a:ext uri="{9D8B030D-6E8A-4147-A177-3AD203B41FA5}">
                      <a16:colId xmlns:a16="http://schemas.microsoft.com/office/drawing/2014/main" val="2245180415"/>
                    </a:ext>
                  </a:extLst>
                </a:gridCol>
                <a:gridCol w="655427">
                  <a:extLst>
                    <a:ext uri="{9D8B030D-6E8A-4147-A177-3AD203B41FA5}">
                      <a16:colId xmlns:a16="http://schemas.microsoft.com/office/drawing/2014/main" val="1373314509"/>
                    </a:ext>
                  </a:extLst>
                </a:gridCol>
                <a:gridCol w="655427">
                  <a:extLst>
                    <a:ext uri="{9D8B030D-6E8A-4147-A177-3AD203B41FA5}">
                      <a16:colId xmlns:a16="http://schemas.microsoft.com/office/drawing/2014/main" val="462042178"/>
                    </a:ext>
                  </a:extLst>
                </a:gridCol>
                <a:gridCol w="655427">
                  <a:extLst>
                    <a:ext uri="{9D8B030D-6E8A-4147-A177-3AD203B41FA5}">
                      <a16:colId xmlns:a16="http://schemas.microsoft.com/office/drawing/2014/main" val="3498862452"/>
                    </a:ext>
                  </a:extLst>
                </a:gridCol>
                <a:gridCol w="655427">
                  <a:extLst>
                    <a:ext uri="{9D8B030D-6E8A-4147-A177-3AD203B41FA5}">
                      <a16:colId xmlns:a16="http://schemas.microsoft.com/office/drawing/2014/main" val="2916212544"/>
                    </a:ext>
                  </a:extLst>
                </a:gridCol>
                <a:gridCol w="655427">
                  <a:extLst>
                    <a:ext uri="{9D8B030D-6E8A-4147-A177-3AD203B41FA5}">
                      <a16:colId xmlns:a16="http://schemas.microsoft.com/office/drawing/2014/main" val="4284827979"/>
                    </a:ext>
                  </a:extLst>
                </a:gridCol>
                <a:gridCol w="655427">
                  <a:extLst>
                    <a:ext uri="{9D8B030D-6E8A-4147-A177-3AD203B41FA5}">
                      <a16:colId xmlns:a16="http://schemas.microsoft.com/office/drawing/2014/main" val="2006036948"/>
                    </a:ext>
                  </a:extLst>
                </a:gridCol>
                <a:gridCol w="655427">
                  <a:extLst>
                    <a:ext uri="{9D8B030D-6E8A-4147-A177-3AD203B41FA5}">
                      <a16:colId xmlns:a16="http://schemas.microsoft.com/office/drawing/2014/main" val="3094642904"/>
                    </a:ext>
                  </a:extLst>
                </a:gridCol>
                <a:gridCol w="655427">
                  <a:extLst>
                    <a:ext uri="{9D8B030D-6E8A-4147-A177-3AD203B41FA5}">
                      <a16:colId xmlns:a16="http://schemas.microsoft.com/office/drawing/2014/main" val="640797798"/>
                    </a:ext>
                  </a:extLst>
                </a:gridCol>
                <a:gridCol w="655427">
                  <a:extLst>
                    <a:ext uri="{9D8B030D-6E8A-4147-A177-3AD203B41FA5}">
                      <a16:colId xmlns:a16="http://schemas.microsoft.com/office/drawing/2014/main" val="2686944603"/>
                    </a:ext>
                  </a:extLst>
                </a:gridCol>
                <a:gridCol w="655427">
                  <a:extLst>
                    <a:ext uri="{9D8B030D-6E8A-4147-A177-3AD203B41FA5}">
                      <a16:colId xmlns:a16="http://schemas.microsoft.com/office/drawing/2014/main" val="3793287648"/>
                    </a:ext>
                  </a:extLst>
                </a:gridCol>
                <a:gridCol w="655427">
                  <a:extLst>
                    <a:ext uri="{9D8B030D-6E8A-4147-A177-3AD203B41FA5}">
                      <a16:colId xmlns:a16="http://schemas.microsoft.com/office/drawing/2014/main" val="529572551"/>
                    </a:ext>
                  </a:extLst>
                </a:gridCol>
                <a:gridCol w="655427">
                  <a:extLst>
                    <a:ext uri="{9D8B030D-6E8A-4147-A177-3AD203B41FA5}">
                      <a16:colId xmlns:a16="http://schemas.microsoft.com/office/drawing/2014/main" val="3905191187"/>
                    </a:ext>
                  </a:extLst>
                </a:gridCol>
                <a:gridCol w="655427">
                  <a:extLst>
                    <a:ext uri="{9D8B030D-6E8A-4147-A177-3AD203B41FA5}">
                      <a16:colId xmlns:a16="http://schemas.microsoft.com/office/drawing/2014/main" val="2285664354"/>
                    </a:ext>
                  </a:extLst>
                </a:gridCol>
              </a:tblGrid>
              <a:tr h="370840">
                <a:tc gridSpan="3">
                  <a:txBody>
                    <a:bodyPr/>
                    <a:lstStyle/>
                    <a:p>
                      <a:pPr algn="ctr" rtl="0" fontAlgn="b"/>
                      <a:r>
                        <a:rPr lang="cs-CZ" sz="1600" b="1" i="0" u="none" strike="noStrike" dirty="0">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231069394"/>
                  </a:ext>
                </a:extLst>
              </a:tr>
              <a:tr h="370840">
                <a:tc gridSpan="3">
                  <a:txBody>
                    <a:bodyPr/>
                    <a:lstStyle/>
                    <a:p>
                      <a:pPr algn="ctr" rtl="0" fontAlgn="t"/>
                      <a:r>
                        <a:rPr lang="cs-CZ" sz="1600" b="1" i="0" u="sng" strike="noStrike" dirty="0">
                          <a:solidFill>
                            <a:srgbClr val="FFFFFF"/>
                          </a:solidFill>
                          <a:effectLst/>
                          <a:latin typeface="Arial" panose="020B0604020202020204" pitchFamily="34" charset="0"/>
                        </a:rPr>
                        <a:t>23. 5.–29. 5.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30. 5.–5.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6. 6.–12.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13. 6.–19.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20. 6.–26.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27. 6.–3. 7.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62668816"/>
                  </a:ext>
                </a:extLst>
              </a:tr>
              <a:tr h="370840">
                <a:tc gridSpan="3">
                  <a:txBody>
                    <a:bodyPr/>
                    <a:lstStyle/>
                    <a:p>
                      <a:pPr algn="ctr" rtl="0" fontAlgn="ctr"/>
                      <a:r>
                        <a:rPr lang="cs-CZ" sz="1800" b="1" i="0" u="none" strike="noStrike" dirty="0">
                          <a:solidFill>
                            <a:srgbClr val="000000"/>
                          </a:solidFill>
                          <a:effectLst/>
                          <a:latin typeface="Arial" panose="020B0604020202020204" pitchFamily="34" charset="0"/>
                        </a:rPr>
                        <a:t>19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13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6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3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3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dirty="0">
                          <a:solidFill>
                            <a:srgbClr val="000000"/>
                          </a:solidFill>
                          <a:effectLst/>
                          <a:latin typeface="Arial" panose="020B0604020202020204" pitchFamily="34" charset="0"/>
                        </a:rPr>
                        <a:t>3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051913717"/>
                  </a:ext>
                </a:extLst>
              </a:tr>
              <a:tr h="370800">
                <a:tc>
                  <a:txBody>
                    <a:bodyPr/>
                    <a:lstStyle/>
                    <a:p>
                      <a:pPr algn="l" rtl="0" fontAlgn="ctr"/>
                      <a:r>
                        <a:rPr lang="cs-CZ" sz="1800" b="1" i="0" u="none" strike="noStrike">
                          <a:solidFill>
                            <a:srgbClr val="FFFFFF"/>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-31,6 %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-53,8 %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-50,0 %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0,0 %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50000"/>
                      </a:schemeClr>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0,0 %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50000"/>
                      </a:schemeClr>
                    </a:solidFill>
                  </a:tcPr>
                </a:tc>
                <a:tc hMerge="1">
                  <a:txBody>
                    <a:bodyPr/>
                    <a:lstStyle/>
                    <a:p>
                      <a:endParaRPr lang="cs-CZ"/>
                    </a:p>
                  </a:txBody>
                  <a:tcPr/>
                </a:tc>
                <a:tc>
                  <a:txBody>
                    <a:bodyPr/>
                    <a:lstStyle/>
                    <a:p>
                      <a:pPr algn="l" fontAlgn="b"/>
                      <a:r>
                        <a:rPr lang="cs-CZ" sz="1100" b="0" i="0" u="none" strike="noStrike">
                          <a:solidFill>
                            <a:srgbClr val="000000"/>
                          </a:solidFill>
                          <a:effectLst/>
                          <a:latin typeface="Calibri" panose="020F0502020204030204" pitchFamily="34" charset="0"/>
                        </a:rPr>
                        <a:t> </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cs-CZ" sz="1100" b="0" i="0" u="none" strike="noStrike" dirty="0">
                          <a:solidFill>
                            <a:srgbClr val="000000"/>
                          </a:solidFill>
                          <a:effectLst/>
                          <a:latin typeface="Calibri" panose="020F0502020204030204" pitchFamily="34" charset="0"/>
                        </a:rPr>
                        <a:t> </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4343836"/>
                  </a:ext>
                </a:extLst>
              </a:tr>
            </a:tbl>
          </a:graphicData>
        </a:graphic>
      </p:graphicFrame>
    </p:spTree>
    <p:extLst>
      <p:ext uri="{BB962C8B-B14F-4D97-AF65-F5344CB8AC3E}">
        <p14:creationId xmlns:p14="http://schemas.microsoft.com/office/powerpoint/2010/main" val="3138271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délník 24">
            <a:extLst>
              <a:ext uri="{FF2B5EF4-FFF2-40B4-BE49-F238E27FC236}">
                <a16:creationId xmlns:a16="http://schemas.microsoft.com/office/drawing/2014/main" id="{7771785E-1E76-4F1F-AFF0-AB5E5EF6585F}"/>
              </a:ext>
            </a:extLst>
          </p:cNvPr>
          <p:cNvSpPr/>
          <p:nvPr>
            <p:custDataLst>
              <p:tags r:id="rId1"/>
            </p:custDataLst>
          </p:nvPr>
        </p:nvSpPr>
        <p:spPr>
          <a:xfrm>
            <a:off x="811851" y="3102123"/>
            <a:ext cx="61594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a:extLst>
              <a:ext uri="{FF2B5EF4-FFF2-40B4-BE49-F238E27FC236}">
                <a16:creationId xmlns:a16="http://schemas.microsoft.com/office/drawing/2014/main" id="{D743B893-8CC9-4BF4-95CE-E9E7BE573131}"/>
              </a:ext>
            </a:extLst>
          </p:cNvPr>
          <p:cNvSpPr>
            <a:spLocks noGrp="1"/>
          </p:cNvSpPr>
          <p:nvPr>
            <p:ph type="title"/>
            <p:custDataLst>
              <p:tags r:id="rId2"/>
            </p:custDataLst>
          </p:nvPr>
        </p:nvSpPr>
        <p:spPr>
          <a:xfrm>
            <a:off x="271849" y="2"/>
            <a:ext cx="7825945" cy="576000"/>
          </a:xfrm>
        </p:spPr>
        <p:txBody>
          <a:bodyPr/>
          <a:lstStyle/>
          <a:p>
            <a:r>
              <a:rPr lang="cs-CZ" dirty="0"/>
              <a:t>Počty nově diagnostikovaných osob ve věku 5</a:t>
            </a:r>
            <a:r>
              <a:rPr lang="en-US" dirty="0"/>
              <a:t>-</a:t>
            </a:r>
            <a:r>
              <a:rPr lang="cs-CZ" dirty="0"/>
              <a:t>11 let</a:t>
            </a:r>
          </a:p>
        </p:txBody>
      </p:sp>
      <p:sp>
        <p:nvSpPr>
          <p:cNvPr id="21" name="TextovéPole 20">
            <a:extLst>
              <a:ext uri="{FF2B5EF4-FFF2-40B4-BE49-F238E27FC236}">
                <a16:creationId xmlns:a16="http://schemas.microsoft.com/office/drawing/2014/main" id="{410E0339-70BC-441F-BDC9-A89C8DEC11D4}"/>
              </a:ext>
            </a:extLst>
          </p:cNvPr>
          <p:cNvSpPr txBox="1"/>
          <p:nvPr>
            <p:custDataLst>
              <p:tags r:id="rId3"/>
            </p:custDataLst>
          </p:nvPr>
        </p:nvSpPr>
        <p:spPr>
          <a:xfrm>
            <a:off x="462911" y="620335"/>
            <a:ext cx="11266177" cy="400110"/>
          </a:xfrm>
          <a:prstGeom prst="rect">
            <a:avLst/>
          </a:prstGeom>
          <a:noFill/>
        </p:spPr>
        <p:txBody>
          <a:bodyPr wrap="square" rtlCol="0">
            <a:spAutoFit/>
          </a:bodyPr>
          <a:lstStyle/>
          <a:p>
            <a:pPr algn="ctr"/>
            <a:r>
              <a:rPr lang="cs-CZ" sz="2000" b="1" dirty="0"/>
              <a:t>Dynamika vývoje počtů pozitivních diagnóz ukazuje na </a:t>
            </a:r>
            <a:r>
              <a:rPr lang="cs-CZ" sz="2000" b="1" dirty="0">
                <a:solidFill>
                  <a:schemeClr val="accent1"/>
                </a:solidFill>
              </a:rPr>
              <a:t>pokračující pokles výskytu nemoci </a:t>
            </a:r>
          </a:p>
        </p:txBody>
      </p:sp>
      <p:sp>
        <p:nvSpPr>
          <p:cNvPr id="23" name="TextovéPole 22">
            <a:extLst>
              <a:ext uri="{FF2B5EF4-FFF2-40B4-BE49-F238E27FC236}">
                <a16:creationId xmlns:a16="http://schemas.microsoft.com/office/drawing/2014/main" id="{01F8A1C5-1742-461E-85D7-5115B86DD128}"/>
              </a:ext>
            </a:extLst>
          </p:cNvPr>
          <p:cNvSpPr txBox="1"/>
          <p:nvPr/>
        </p:nvSpPr>
        <p:spPr>
          <a:xfrm>
            <a:off x="2162175" y="658320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
        <p:nvSpPr>
          <p:cNvPr id="26" name="Zahnutá šipka nahoru 25">
            <a:extLst>
              <a:ext uri="{FF2B5EF4-FFF2-40B4-BE49-F238E27FC236}">
                <a16:creationId xmlns:a16="http://schemas.microsoft.com/office/drawing/2014/main" id="{DA18C561-4914-4475-8A0C-C65C0E777D7A}"/>
              </a:ext>
            </a:extLst>
          </p:cNvPr>
          <p:cNvSpPr/>
          <p:nvPr/>
        </p:nvSpPr>
        <p:spPr>
          <a:xfrm>
            <a:off x="1203450"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7" name="Zahnutá šipka nahoru 25">
            <a:extLst>
              <a:ext uri="{FF2B5EF4-FFF2-40B4-BE49-F238E27FC236}">
                <a16:creationId xmlns:a16="http://schemas.microsoft.com/office/drawing/2014/main" id="{6F3980B5-66B2-4913-BB3E-CCF0BAD6B9B4}"/>
              </a:ext>
            </a:extLst>
          </p:cNvPr>
          <p:cNvSpPr/>
          <p:nvPr>
            <p:custDataLst>
              <p:tags r:id="rId4"/>
            </p:custDataLst>
          </p:nvPr>
        </p:nvSpPr>
        <p:spPr>
          <a:xfrm>
            <a:off x="3172865"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70C0"/>
              </a:solidFill>
              <a:effectLst/>
              <a:uLnTx/>
              <a:uFillTx/>
              <a:latin typeface="Arial" panose="020B0604020202020204"/>
              <a:ea typeface="+mn-ea"/>
              <a:cs typeface="+mn-cs"/>
            </a:endParaRPr>
          </a:p>
        </p:txBody>
      </p:sp>
      <p:sp>
        <p:nvSpPr>
          <p:cNvPr id="28" name="Zahnutá šipka nahoru 25">
            <a:extLst>
              <a:ext uri="{FF2B5EF4-FFF2-40B4-BE49-F238E27FC236}">
                <a16:creationId xmlns:a16="http://schemas.microsoft.com/office/drawing/2014/main" id="{30923041-6F28-413A-8066-C700FC3F032C}"/>
              </a:ext>
            </a:extLst>
          </p:cNvPr>
          <p:cNvSpPr/>
          <p:nvPr/>
        </p:nvSpPr>
        <p:spPr>
          <a:xfrm>
            <a:off x="5116865"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9" name="Zahnutá šipka nahoru 25">
            <a:extLst>
              <a:ext uri="{FF2B5EF4-FFF2-40B4-BE49-F238E27FC236}">
                <a16:creationId xmlns:a16="http://schemas.microsoft.com/office/drawing/2014/main" id="{38FA5FD6-0032-46F6-87B7-CCD311EE9555}"/>
              </a:ext>
            </a:extLst>
          </p:cNvPr>
          <p:cNvSpPr/>
          <p:nvPr/>
        </p:nvSpPr>
        <p:spPr>
          <a:xfrm>
            <a:off x="7086280"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0" name="Zahnutá šipka nahoru 25">
            <a:extLst>
              <a:ext uri="{FF2B5EF4-FFF2-40B4-BE49-F238E27FC236}">
                <a16:creationId xmlns:a16="http://schemas.microsoft.com/office/drawing/2014/main" id="{4B96C186-212B-460F-9197-A90216E3E96B}"/>
              </a:ext>
            </a:extLst>
          </p:cNvPr>
          <p:cNvSpPr/>
          <p:nvPr/>
        </p:nvSpPr>
        <p:spPr>
          <a:xfrm>
            <a:off x="9056914"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aphicFrame>
        <p:nvGraphicFramePr>
          <p:cNvPr id="15" name="Tabulka 8">
            <a:extLst>
              <a:ext uri="{FF2B5EF4-FFF2-40B4-BE49-F238E27FC236}">
                <a16:creationId xmlns:a16="http://schemas.microsoft.com/office/drawing/2014/main" id="{8C309ABC-D1A3-4416-995F-7C625F373C13}"/>
              </a:ext>
            </a:extLst>
          </p:cNvPr>
          <p:cNvGraphicFramePr>
            <a:graphicFrameLocks noGrp="1"/>
          </p:cNvGraphicFramePr>
          <p:nvPr>
            <p:custDataLst>
              <p:tags r:id="rId5"/>
            </p:custDataLst>
            <p:extLst>
              <p:ext uri="{D42A27DB-BD31-4B8C-83A1-F6EECF244321}">
                <p14:modId xmlns:p14="http://schemas.microsoft.com/office/powerpoint/2010/main" val="1153942190"/>
              </p:ext>
            </p:extLst>
          </p:nvPr>
        </p:nvGraphicFramePr>
        <p:xfrm>
          <a:off x="182485" y="1049201"/>
          <a:ext cx="11797686" cy="1483320"/>
        </p:xfrm>
        <a:graphic>
          <a:graphicData uri="http://schemas.openxmlformats.org/drawingml/2006/table">
            <a:tbl>
              <a:tblPr firstRow="1" bandRow="1">
                <a:tableStyleId>{5C22544A-7EE6-4342-B048-85BDC9FD1C3A}</a:tableStyleId>
              </a:tblPr>
              <a:tblGrid>
                <a:gridCol w="655427">
                  <a:extLst>
                    <a:ext uri="{9D8B030D-6E8A-4147-A177-3AD203B41FA5}">
                      <a16:colId xmlns:a16="http://schemas.microsoft.com/office/drawing/2014/main" val="3924625702"/>
                    </a:ext>
                  </a:extLst>
                </a:gridCol>
                <a:gridCol w="655427">
                  <a:extLst>
                    <a:ext uri="{9D8B030D-6E8A-4147-A177-3AD203B41FA5}">
                      <a16:colId xmlns:a16="http://schemas.microsoft.com/office/drawing/2014/main" val="3723531014"/>
                    </a:ext>
                  </a:extLst>
                </a:gridCol>
                <a:gridCol w="655427">
                  <a:extLst>
                    <a:ext uri="{9D8B030D-6E8A-4147-A177-3AD203B41FA5}">
                      <a16:colId xmlns:a16="http://schemas.microsoft.com/office/drawing/2014/main" val="4126272650"/>
                    </a:ext>
                  </a:extLst>
                </a:gridCol>
                <a:gridCol w="655427">
                  <a:extLst>
                    <a:ext uri="{9D8B030D-6E8A-4147-A177-3AD203B41FA5}">
                      <a16:colId xmlns:a16="http://schemas.microsoft.com/office/drawing/2014/main" val="1669069357"/>
                    </a:ext>
                  </a:extLst>
                </a:gridCol>
                <a:gridCol w="655427">
                  <a:extLst>
                    <a:ext uri="{9D8B030D-6E8A-4147-A177-3AD203B41FA5}">
                      <a16:colId xmlns:a16="http://schemas.microsoft.com/office/drawing/2014/main" val="2245180415"/>
                    </a:ext>
                  </a:extLst>
                </a:gridCol>
                <a:gridCol w="655427">
                  <a:extLst>
                    <a:ext uri="{9D8B030D-6E8A-4147-A177-3AD203B41FA5}">
                      <a16:colId xmlns:a16="http://schemas.microsoft.com/office/drawing/2014/main" val="1373314509"/>
                    </a:ext>
                  </a:extLst>
                </a:gridCol>
                <a:gridCol w="655427">
                  <a:extLst>
                    <a:ext uri="{9D8B030D-6E8A-4147-A177-3AD203B41FA5}">
                      <a16:colId xmlns:a16="http://schemas.microsoft.com/office/drawing/2014/main" val="462042178"/>
                    </a:ext>
                  </a:extLst>
                </a:gridCol>
                <a:gridCol w="655427">
                  <a:extLst>
                    <a:ext uri="{9D8B030D-6E8A-4147-A177-3AD203B41FA5}">
                      <a16:colId xmlns:a16="http://schemas.microsoft.com/office/drawing/2014/main" val="3498862452"/>
                    </a:ext>
                  </a:extLst>
                </a:gridCol>
                <a:gridCol w="655427">
                  <a:extLst>
                    <a:ext uri="{9D8B030D-6E8A-4147-A177-3AD203B41FA5}">
                      <a16:colId xmlns:a16="http://schemas.microsoft.com/office/drawing/2014/main" val="2916212544"/>
                    </a:ext>
                  </a:extLst>
                </a:gridCol>
                <a:gridCol w="655427">
                  <a:extLst>
                    <a:ext uri="{9D8B030D-6E8A-4147-A177-3AD203B41FA5}">
                      <a16:colId xmlns:a16="http://schemas.microsoft.com/office/drawing/2014/main" val="4284827979"/>
                    </a:ext>
                  </a:extLst>
                </a:gridCol>
                <a:gridCol w="655427">
                  <a:extLst>
                    <a:ext uri="{9D8B030D-6E8A-4147-A177-3AD203B41FA5}">
                      <a16:colId xmlns:a16="http://schemas.microsoft.com/office/drawing/2014/main" val="2006036948"/>
                    </a:ext>
                  </a:extLst>
                </a:gridCol>
                <a:gridCol w="655427">
                  <a:extLst>
                    <a:ext uri="{9D8B030D-6E8A-4147-A177-3AD203B41FA5}">
                      <a16:colId xmlns:a16="http://schemas.microsoft.com/office/drawing/2014/main" val="3094642904"/>
                    </a:ext>
                  </a:extLst>
                </a:gridCol>
                <a:gridCol w="655427">
                  <a:extLst>
                    <a:ext uri="{9D8B030D-6E8A-4147-A177-3AD203B41FA5}">
                      <a16:colId xmlns:a16="http://schemas.microsoft.com/office/drawing/2014/main" val="640797798"/>
                    </a:ext>
                  </a:extLst>
                </a:gridCol>
                <a:gridCol w="655427">
                  <a:extLst>
                    <a:ext uri="{9D8B030D-6E8A-4147-A177-3AD203B41FA5}">
                      <a16:colId xmlns:a16="http://schemas.microsoft.com/office/drawing/2014/main" val="2686944603"/>
                    </a:ext>
                  </a:extLst>
                </a:gridCol>
                <a:gridCol w="655427">
                  <a:extLst>
                    <a:ext uri="{9D8B030D-6E8A-4147-A177-3AD203B41FA5}">
                      <a16:colId xmlns:a16="http://schemas.microsoft.com/office/drawing/2014/main" val="3793287648"/>
                    </a:ext>
                  </a:extLst>
                </a:gridCol>
                <a:gridCol w="655427">
                  <a:extLst>
                    <a:ext uri="{9D8B030D-6E8A-4147-A177-3AD203B41FA5}">
                      <a16:colId xmlns:a16="http://schemas.microsoft.com/office/drawing/2014/main" val="529572551"/>
                    </a:ext>
                  </a:extLst>
                </a:gridCol>
                <a:gridCol w="655427">
                  <a:extLst>
                    <a:ext uri="{9D8B030D-6E8A-4147-A177-3AD203B41FA5}">
                      <a16:colId xmlns:a16="http://schemas.microsoft.com/office/drawing/2014/main" val="3905191187"/>
                    </a:ext>
                  </a:extLst>
                </a:gridCol>
                <a:gridCol w="655427">
                  <a:extLst>
                    <a:ext uri="{9D8B030D-6E8A-4147-A177-3AD203B41FA5}">
                      <a16:colId xmlns:a16="http://schemas.microsoft.com/office/drawing/2014/main" val="2285664354"/>
                    </a:ext>
                  </a:extLst>
                </a:gridCol>
              </a:tblGrid>
              <a:tr h="370840">
                <a:tc gridSpan="3">
                  <a:txBody>
                    <a:bodyPr/>
                    <a:lstStyle/>
                    <a:p>
                      <a:pPr algn="ctr" rtl="0" fontAlgn="b"/>
                      <a:r>
                        <a:rPr lang="cs-CZ" sz="1600" b="1" i="0" u="none" strike="noStrike" dirty="0">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231069394"/>
                  </a:ext>
                </a:extLst>
              </a:tr>
              <a:tr h="370840">
                <a:tc gridSpan="3">
                  <a:txBody>
                    <a:bodyPr/>
                    <a:lstStyle/>
                    <a:p>
                      <a:pPr algn="ctr" rtl="0" fontAlgn="t"/>
                      <a:r>
                        <a:rPr lang="cs-CZ" sz="1600" b="1" i="0" u="sng" strike="noStrike" dirty="0">
                          <a:solidFill>
                            <a:srgbClr val="FFFFFF"/>
                          </a:solidFill>
                          <a:effectLst/>
                          <a:latin typeface="Arial" panose="020B0604020202020204" pitchFamily="34" charset="0"/>
                        </a:rPr>
                        <a:t>23. 5.–29. 5.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30. 5.–5.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6. 6.–12.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13. 6.–19.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20. 6.–26.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27. 6.–3. 7.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62668816"/>
                  </a:ext>
                </a:extLst>
              </a:tr>
              <a:tr h="370840">
                <a:tc gridSpan="3">
                  <a:txBody>
                    <a:bodyPr/>
                    <a:lstStyle/>
                    <a:p>
                      <a:pPr algn="ctr" rtl="0" fontAlgn="ctr"/>
                      <a:r>
                        <a:rPr lang="cs-CZ" sz="1800" b="1" i="0" u="none" strike="noStrike" dirty="0">
                          <a:solidFill>
                            <a:srgbClr val="000000"/>
                          </a:solidFill>
                          <a:effectLst/>
                          <a:latin typeface="Arial" panose="020B0604020202020204" pitchFamily="34" charset="0"/>
                        </a:rPr>
                        <a:t>52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35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19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10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7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dirty="0">
                          <a:solidFill>
                            <a:srgbClr val="000000"/>
                          </a:solidFill>
                          <a:effectLst/>
                          <a:latin typeface="Arial" panose="020B0604020202020204" pitchFamily="34" charset="0"/>
                        </a:rPr>
                        <a:t>7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051913717"/>
                  </a:ext>
                </a:extLst>
              </a:tr>
              <a:tr h="370800">
                <a:tc>
                  <a:txBody>
                    <a:bodyPr/>
                    <a:lstStyle/>
                    <a:p>
                      <a:pPr algn="l" rtl="0" fontAlgn="ctr"/>
                      <a:r>
                        <a:rPr lang="cs-CZ" sz="1800" b="1" i="0" u="none" strike="noStrike">
                          <a:solidFill>
                            <a:srgbClr val="FFFFFF"/>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-32,7 %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-45,7 %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-47,4 %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-30,0 %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0,0 %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50000"/>
                      </a:schemeClr>
                    </a:solidFill>
                  </a:tcPr>
                </a:tc>
                <a:tc hMerge="1">
                  <a:txBody>
                    <a:bodyPr/>
                    <a:lstStyle/>
                    <a:p>
                      <a:endParaRPr lang="cs-CZ"/>
                    </a:p>
                  </a:txBody>
                  <a:tcPr/>
                </a:tc>
                <a:tc>
                  <a:txBody>
                    <a:bodyPr/>
                    <a:lstStyle/>
                    <a:p>
                      <a:pPr algn="l" fontAlgn="b"/>
                      <a:r>
                        <a:rPr lang="cs-CZ" sz="1100" b="0" i="0" u="none" strike="noStrike">
                          <a:solidFill>
                            <a:srgbClr val="000000"/>
                          </a:solidFill>
                          <a:effectLst/>
                          <a:latin typeface="Calibri" panose="020F0502020204030204" pitchFamily="34" charset="0"/>
                        </a:rPr>
                        <a:t> </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cs-CZ" sz="1100" b="0" i="0" u="none" strike="noStrike" dirty="0">
                          <a:solidFill>
                            <a:srgbClr val="000000"/>
                          </a:solidFill>
                          <a:effectLst/>
                          <a:latin typeface="Calibri" panose="020F0502020204030204" pitchFamily="34" charset="0"/>
                        </a:rPr>
                        <a:t> </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4343836"/>
                  </a:ext>
                </a:extLst>
              </a:tr>
            </a:tbl>
          </a:graphicData>
        </a:graphic>
      </p:graphicFrame>
      <p:graphicFrame>
        <p:nvGraphicFramePr>
          <p:cNvPr id="39" name="Chart 4">
            <a:extLst>
              <a:ext uri="{FF2B5EF4-FFF2-40B4-BE49-F238E27FC236}">
                <a16:creationId xmlns:a16="http://schemas.microsoft.com/office/drawing/2014/main" id="{F3B3A751-5826-48A2-8A63-61032D0536F8}"/>
              </a:ext>
            </a:extLst>
          </p:cNvPr>
          <p:cNvGraphicFramePr/>
          <p:nvPr>
            <p:custDataLst>
              <p:tags r:id="rId6"/>
            </p:custDataLst>
          </p:nvPr>
        </p:nvGraphicFramePr>
        <p:xfrm>
          <a:off x="66291" y="2644500"/>
          <a:ext cx="12030075" cy="4033795"/>
        </p:xfrm>
        <a:graphic>
          <a:graphicData uri="http://schemas.openxmlformats.org/drawingml/2006/chart">
            <c:chart xmlns:c="http://schemas.openxmlformats.org/drawingml/2006/chart" xmlns:r="http://schemas.openxmlformats.org/officeDocument/2006/relationships" r:id="rId9"/>
          </a:graphicData>
        </a:graphic>
      </p:graphicFrame>
      <p:sp>
        <p:nvSpPr>
          <p:cNvPr id="22" name="TextovéPole 21">
            <a:extLst>
              <a:ext uri="{FF2B5EF4-FFF2-40B4-BE49-F238E27FC236}">
                <a16:creationId xmlns:a16="http://schemas.microsoft.com/office/drawing/2014/main" id="{C3C7B102-51CF-40DA-86E3-19AB93DE7FE7}"/>
              </a:ext>
            </a:extLst>
          </p:cNvPr>
          <p:cNvSpPr txBox="1"/>
          <p:nvPr>
            <p:custDataLst>
              <p:tags r:id="rId7"/>
            </p:custDataLst>
          </p:nvPr>
        </p:nvSpPr>
        <p:spPr>
          <a:xfrm>
            <a:off x="9624314" y="3085620"/>
            <a:ext cx="2234170" cy="830997"/>
          </a:xfrm>
          <a:prstGeom prst="rect">
            <a:avLst/>
          </a:prstGeom>
          <a:noFill/>
        </p:spPr>
        <p:txBody>
          <a:bodyPr wrap="square" rtlCol="0">
            <a:spAutoFit/>
          </a:bodyPr>
          <a:lstStyle>
            <a:defPPr>
              <a:defRPr lang="cs-CZ"/>
            </a:defPPr>
            <a:lvl1pPr>
              <a:defRPr sz="2400" b="1"/>
            </a:lvl1pPr>
          </a:lstStyle>
          <a:p>
            <a:r>
              <a:rPr lang="cs-CZ" dirty="0"/>
              <a:t>Populace dětí 5-11 let</a:t>
            </a:r>
          </a:p>
        </p:txBody>
      </p:sp>
    </p:spTree>
    <p:extLst>
      <p:ext uri="{BB962C8B-B14F-4D97-AF65-F5344CB8AC3E}">
        <p14:creationId xmlns:p14="http://schemas.microsoft.com/office/powerpoint/2010/main" val="2098106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délník 32">
            <a:extLst>
              <a:ext uri="{FF2B5EF4-FFF2-40B4-BE49-F238E27FC236}">
                <a16:creationId xmlns:a16="http://schemas.microsoft.com/office/drawing/2014/main" id="{8E4246FF-A788-4C34-B433-227B296DBAFF}"/>
              </a:ext>
            </a:extLst>
          </p:cNvPr>
          <p:cNvSpPr/>
          <p:nvPr>
            <p:custDataLst>
              <p:tags r:id="rId1"/>
            </p:custDataLst>
          </p:nvPr>
        </p:nvSpPr>
        <p:spPr>
          <a:xfrm>
            <a:off x="811851" y="3102123"/>
            <a:ext cx="61594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aphicFrame>
        <p:nvGraphicFramePr>
          <p:cNvPr id="39" name="Chart 4">
            <a:extLst>
              <a:ext uri="{FF2B5EF4-FFF2-40B4-BE49-F238E27FC236}">
                <a16:creationId xmlns:a16="http://schemas.microsoft.com/office/drawing/2014/main" id="{F3B3A751-5826-48A2-8A63-61032D0536F8}"/>
              </a:ext>
            </a:extLst>
          </p:cNvPr>
          <p:cNvGraphicFramePr/>
          <p:nvPr>
            <p:custDataLst>
              <p:tags r:id="rId2"/>
            </p:custDataLst>
          </p:nvPr>
        </p:nvGraphicFramePr>
        <p:xfrm>
          <a:off x="66291" y="2644500"/>
          <a:ext cx="12030075" cy="4033795"/>
        </p:xfrm>
        <a:graphic>
          <a:graphicData uri="http://schemas.openxmlformats.org/drawingml/2006/chart">
            <c:chart xmlns:c="http://schemas.openxmlformats.org/drawingml/2006/chart" xmlns:r="http://schemas.openxmlformats.org/officeDocument/2006/relationships" r:id="rId11"/>
          </a:graphicData>
        </a:graphic>
      </p:graphicFrame>
      <p:sp>
        <p:nvSpPr>
          <p:cNvPr id="2" name="Nadpis 1">
            <a:extLst>
              <a:ext uri="{FF2B5EF4-FFF2-40B4-BE49-F238E27FC236}">
                <a16:creationId xmlns:a16="http://schemas.microsoft.com/office/drawing/2014/main" id="{D743B893-8CC9-4BF4-95CE-E9E7BE573131}"/>
              </a:ext>
            </a:extLst>
          </p:cNvPr>
          <p:cNvSpPr>
            <a:spLocks noGrp="1"/>
          </p:cNvSpPr>
          <p:nvPr>
            <p:ph type="title"/>
            <p:custDataLst>
              <p:tags r:id="rId3"/>
            </p:custDataLst>
          </p:nvPr>
        </p:nvSpPr>
        <p:spPr>
          <a:xfrm>
            <a:off x="104627" y="2"/>
            <a:ext cx="8144852" cy="576000"/>
          </a:xfrm>
        </p:spPr>
        <p:txBody>
          <a:bodyPr/>
          <a:lstStyle/>
          <a:p>
            <a:r>
              <a:rPr lang="cs-CZ" dirty="0"/>
              <a:t>Počty nově diagnostikovaných osob ve věku 12</a:t>
            </a:r>
            <a:r>
              <a:rPr lang="en-US" dirty="0"/>
              <a:t>-</a:t>
            </a:r>
            <a:r>
              <a:rPr lang="cs-CZ" dirty="0"/>
              <a:t>19 let</a:t>
            </a:r>
          </a:p>
        </p:txBody>
      </p:sp>
      <p:sp>
        <p:nvSpPr>
          <p:cNvPr id="22" name="TextovéPole 21">
            <a:extLst>
              <a:ext uri="{FF2B5EF4-FFF2-40B4-BE49-F238E27FC236}">
                <a16:creationId xmlns:a16="http://schemas.microsoft.com/office/drawing/2014/main" id="{C3C7B102-51CF-40DA-86E3-19AB93DE7FE7}"/>
              </a:ext>
            </a:extLst>
          </p:cNvPr>
          <p:cNvSpPr txBox="1"/>
          <p:nvPr>
            <p:custDataLst>
              <p:tags r:id="rId4"/>
            </p:custDataLst>
          </p:nvPr>
        </p:nvSpPr>
        <p:spPr>
          <a:xfrm>
            <a:off x="9681376" y="3013501"/>
            <a:ext cx="2190625" cy="830997"/>
          </a:xfrm>
          <a:prstGeom prst="rect">
            <a:avLst/>
          </a:prstGeom>
          <a:noFill/>
        </p:spPr>
        <p:txBody>
          <a:bodyPr wrap="square" rtlCol="0">
            <a:spAutoFit/>
          </a:bodyPr>
          <a:lstStyle>
            <a:defPPr>
              <a:defRPr lang="cs-CZ"/>
            </a:defPPr>
            <a:lvl1pPr>
              <a:defRPr sz="2400" b="1"/>
            </a:lvl1pPr>
          </a:lstStyle>
          <a:p>
            <a:r>
              <a:rPr lang="cs-CZ" dirty="0"/>
              <a:t>Populace dětí 12-19 let</a:t>
            </a:r>
          </a:p>
        </p:txBody>
      </p:sp>
      <p:sp>
        <p:nvSpPr>
          <p:cNvPr id="21" name="TextovéPole 20">
            <a:extLst>
              <a:ext uri="{FF2B5EF4-FFF2-40B4-BE49-F238E27FC236}">
                <a16:creationId xmlns:a16="http://schemas.microsoft.com/office/drawing/2014/main" id="{424FCD30-F9F7-470C-9C6E-46F0738D959D}"/>
              </a:ext>
            </a:extLst>
          </p:cNvPr>
          <p:cNvSpPr txBox="1"/>
          <p:nvPr>
            <p:custDataLst>
              <p:tags r:id="rId5"/>
            </p:custDataLst>
          </p:nvPr>
        </p:nvSpPr>
        <p:spPr>
          <a:xfrm>
            <a:off x="305937" y="606478"/>
            <a:ext cx="11293642" cy="400110"/>
          </a:xfrm>
          <a:prstGeom prst="rect">
            <a:avLst/>
          </a:prstGeom>
          <a:noFill/>
        </p:spPr>
        <p:txBody>
          <a:bodyPr wrap="square" rtlCol="0">
            <a:spAutoFit/>
          </a:bodyPr>
          <a:lstStyle/>
          <a:p>
            <a:pPr algn="ctr"/>
            <a:r>
              <a:rPr lang="cs-CZ" sz="2000" b="1" dirty="0"/>
              <a:t>Dynamika vývoje počtů pozitivních diagnóz ukazuje na </a:t>
            </a:r>
            <a:r>
              <a:rPr lang="cs-CZ" sz="2000" b="1" dirty="0">
                <a:solidFill>
                  <a:schemeClr val="tx2"/>
                </a:solidFill>
              </a:rPr>
              <a:t>opětovný růst </a:t>
            </a:r>
            <a:r>
              <a:rPr lang="cs-CZ" sz="2000" b="1" dirty="0">
                <a:solidFill>
                  <a:schemeClr val="accent1"/>
                </a:solidFill>
              </a:rPr>
              <a:t>výskytu nemoci </a:t>
            </a:r>
          </a:p>
        </p:txBody>
      </p:sp>
      <p:sp>
        <p:nvSpPr>
          <p:cNvPr id="23" name="TextovéPole 22">
            <a:extLst>
              <a:ext uri="{FF2B5EF4-FFF2-40B4-BE49-F238E27FC236}">
                <a16:creationId xmlns:a16="http://schemas.microsoft.com/office/drawing/2014/main" id="{A9591DC1-1F7A-44F4-9E46-02A5F2613E88}"/>
              </a:ext>
            </a:extLst>
          </p:cNvPr>
          <p:cNvSpPr txBox="1"/>
          <p:nvPr/>
        </p:nvSpPr>
        <p:spPr>
          <a:xfrm>
            <a:off x="2162175" y="6583202"/>
            <a:ext cx="7077075" cy="261610"/>
          </a:xfrm>
          <a:prstGeom prst="rect">
            <a:avLst/>
          </a:prstGeom>
          <a:noFill/>
        </p:spPr>
        <p:txBody>
          <a:bodyPr wrap="square" rtlCol="0">
            <a:spAutoFit/>
          </a:bodyPr>
          <a:lstStyle/>
          <a:p>
            <a:pPr algn="ctr"/>
            <a:r>
              <a:rPr lang="cs-CZ" sz="1100" dirty="0"/>
              <a:t>Zdroj: ISIN – Informační systém infekční nemocí</a:t>
            </a:r>
            <a:endParaRPr lang="cs-CZ" sz="1100" b="1" dirty="0">
              <a:solidFill>
                <a:srgbClr val="C00000"/>
              </a:solidFill>
            </a:endParaRPr>
          </a:p>
        </p:txBody>
      </p:sp>
      <p:sp>
        <p:nvSpPr>
          <p:cNvPr id="25" name="Zahnutá šipka nahoru 25">
            <a:extLst>
              <a:ext uri="{FF2B5EF4-FFF2-40B4-BE49-F238E27FC236}">
                <a16:creationId xmlns:a16="http://schemas.microsoft.com/office/drawing/2014/main" id="{D48FE9F4-A6AC-482E-9C28-6EC90CBE2926}"/>
              </a:ext>
            </a:extLst>
          </p:cNvPr>
          <p:cNvSpPr/>
          <p:nvPr/>
        </p:nvSpPr>
        <p:spPr>
          <a:xfrm>
            <a:off x="1203450"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6" name="Zahnutá šipka nahoru 25">
            <a:extLst>
              <a:ext uri="{FF2B5EF4-FFF2-40B4-BE49-F238E27FC236}">
                <a16:creationId xmlns:a16="http://schemas.microsoft.com/office/drawing/2014/main" id="{76A23506-0768-4602-B285-9F33ED088884}"/>
              </a:ext>
            </a:extLst>
          </p:cNvPr>
          <p:cNvSpPr/>
          <p:nvPr/>
        </p:nvSpPr>
        <p:spPr>
          <a:xfrm>
            <a:off x="3172865"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7" name="Zahnutá šipka nahoru 25">
            <a:extLst>
              <a:ext uri="{FF2B5EF4-FFF2-40B4-BE49-F238E27FC236}">
                <a16:creationId xmlns:a16="http://schemas.microsoft.com/office/drawing/2014/main" id="{18DDEDDE-D08E-47BE-837F-AD63B4CB1859}"/>
              </a:ext>
            </a:extLst>
          </p:cNvPr>
          <p:cNvSpPr/>
          <p:nvPr>
            <p:custDataLst>
              <p:tags r:id="rId6"/>
            </p:custDataLst>
          </p:nvPr>
        </p:nvSpPr>
        <p:spPr>
          <a:xfrm>
            <a:off x="5116865"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70C0"/>
              </a:solidFill>
              <a:effectLst/>
              <a:uLnTx/>
              <a:uFillTx/>
              <a:latin typeface="Arial" panose="020B0604020202020204"/>
              <a:ea typeface="+mn-ea"/>
              <a:cs typeface="+mn-cs"/>
            </a:endParaRPr>
          </a:p>
        </p:txBody>
      </p:sp>
      <p:sp>
        <p:nvSpPr>
          <p:cNvPr id="28" name="Zahnutá šipka nahoru 25">
            <a:extLst>
              <a:ext uri="{FF2B5EF4-FFF2-40B4-BE49-F238E27FC236}">
                <a16:creationId xmlns:a16="http://schemas.microsoft.com/office/drawing/2014/main" id="{2293B4B4-5766-471B-854D-22AC057555D6}"/>
              </a:ext>
            </a:extLst>
          </p:cNvPr>
          <p:cNvSpPr/>
          <p:nvPr>
            <p:custDataLst>
              <p:tags r:id="rId7"/>
            </p:custDataLst>
          </p:nvPr>
        </p:nvSpPr>
        <p:spPr>
          <a:xfrm>
            <a:off x="7086280"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9" name="Zahnutá šipka nahoru 25">
            <a:extLst>
              <a:ext uri="{FF2B5EF4-FFF2-40B4-BE49-F238E27FC236}">
                <a16:creationId xmlns:a16="http://schemas.microsoft.com/office/drawing/2014/main" id="{76D266AD-CD55-4F8B-9D87-384FC06895D0}"/>
              </a:ext>
            </a:extLst>
          </p:cNvPr>
          <p:cNvSpPr/>
          <p:nvPr>
            <p:custDataLst>
              <p:tags r:id="rId8"/>
            </p:custDataLst>
          </p:nvPr>
        </p:nvSpPr>
        <p:spPr>
          <a:xfrm>
            <a:off x="9056914" y="2475801"/>
            <a:ext cx="1944000" cy="497840"/>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aphicFrame>
        <p:nvGraphicFramePr>
          <p:cNvPr id="15" name="Tabulka 8">
            <a:extLst>
              <a:ext uri="{FF2B5EF4-FFF2-40B4-BE49-F238E27FC236}">
                <a16:creationId xmlns:a16="http://schemas.microsoft.com/office/drawing/2014/main" id="{8A9A7FF8-044F-43CE-8519-5F1F89257060}"/>
              </a:ext>
            </a:extLst>
          </p:cNvPr>
          <p:cNvGraphicFramePr>
            <a:graphicFrameLocks noGrp="1"/>
          </p:cNvGraphicFramePr>
          <p:nvPr>
            <p:custDataLst>
              <p:tags r:id="rId9"/>
            </p:custDataLst>
          </p:nvPr>
        </p:nvGraphicFramePr>
        <p:xfrm>
          <a:off x="182485" y="1049201"/>
          <a:ext cx="11797686" cy="1483320"/>
        </p:xfrm>
        <a:graphic>
          <a:graphicData uri="http://schemas.openxmlformats.org/drawingml/2006/table">
            <a:tbl>
              <a:tblPr firstRow="1" bandRow="1">
                <a:tableStyleId>{5C22544A-7EE6-4342-B048-85BDC9FD1C3A}</a:tableStyleId>
              </a:tblPr>
              <a:tblGrid>
                <a:gridCol w="655427">
                  <a:extLst>
                    <a:ext uri="{9D8B030D-6E8A-4147-A177-3AD203B41FA5}">
                      <a16:colId xmlns:a16="http://schemas.microsoft.com/office/drawing/2014/main" val="3924625702"/>
                    </a:ext>
                  </a:extLst>
                </a:gridCol>
                <a:gridCol w="655427">
                  <a:extLst>
                    <a:ext uri="{9D8B030D-6E8A-4147-A177-3AD203B41FA5}">
                      <a16:colId xmlns:a16="http://schemas.microsoft.com/office/drawing/2014/main" val="3723531014"/>
                    </a:ext>
                  </a:extLst>
                </a:gridCol>
                <a:gridCol w="655427">
                  <a:extLst>
                    <a:ext uri="{9D8B030D-6E8A-4147-A177-3AD203B41FA5}">
                      <a16:colId xmlns:a16="http://schemas.microsoft.com/office/drawing/2014/main" val="4126272650"/>
                    </a:ext>
                  </a:extLst>
                </a:gridCol>
                <a:gridCol w="655427">
                  <a:extLst>
                    <a:ext uri="{9D8B030D-6E8A-4147-A177-3AD203B41FA5}">
                      <a16:colId xmlns:a16="http://schemas.microsoft.com/office/drawing/2014/main" val="1669069357"/>
                    </a:ext>
                  </a:extLst>
                </a:gridCol>
                <a:gridCol w="655427">
                  <a:extLst>
                    <a:ext uri="{9D8B030D-6E8A-4147-A177-3AD203B41FA5}">
                      <a16:colId xmlns:a16="http://schemas.microsoft.com/office/drawing/2014/main" val="2245180415"/>
                    </a:ext>
                  </a:extLst>
                </a:gridCol>
                <a:gridCol w="655427">
                  <a:extLst>
                    <a:ext uri="{9D8B030D-6E8A-4147-A177-3AD203B41FA5}">
                      <a16:colId xmlns:a16="http://schemas.microsoft.com/office/drawing/2014/main" val="1373314509"/>
                    </a:ext>
                  </a:extLst>
                </a:gridCol>
                <a:gridCol w="655427">
                  <a:extLst>
                    <a:ext uri="{9D8B030D-6E8A-4147-A177-3AD203B41FA5}">
                      <a16:colId xmlns:a16="http://schemas.microsoft.com/office/drawing/2014/main" val="462042178"/>
                    </a:ext>
                  </a:extLst>
                </a:gridCol>
                <a:gridCol w="655427">
                  <a:extLst>
                    <a:ext uri="{9D8B030D-6E8A-4147-A177-3AD203B41FA5}">
                      <a16:colId xmlns:a16="http://schemas.microsoft.com/office/drawing/2014/main" val="3498862452"/>
                    </a:ext>
                  </a:extLst>
                </a:gridCol>
                <a:gridCol w="655427">
                  <a:extLst>
                    <a:ext uri="{9D8B030D-6E8A-4147-A177-3AD203B41FA5}">
                      <a16:colId xmlns:a16="http://schemas.microsoft.com/office/drawing/2014/main" val="2916212544"/>
                    </a:ext>
                  </a:extLst>
                </a:gridCol>
                <a:gridCol w="655427">
                  <a:extLst>
                    <a:ext uri="{9D8B030D-6E8A-4147-A177-3AD203B41FA5}">
                      <a16:colId xmlns:a16="http://schemas.microsoft.com/office/drawing/2014/main" val="4284827979"/>
                    </a:ext>
                  </a:extLst>
                </a:gridCol>
                <a:gridCol w="655427">
                  <a:extLst>
                    <a:ext uri="{9D8B030D-6E8A-4147-A177-3AD203B41FA5}">
                      <a16:colId xmlns:a16="http://schemas.microsoft.com/office/drawing/2014/main" val="2006036948"/>
                    </a:ext>
                  </a:extLst>
                </a:gridCol>
                <a:gridCol w="655427">
                  <a:extLst>
                    <a:ext uri="{9D8B030D-6E8A-4147-A177-3AD203B41FA5}">
                      <a16:colId xmlns:a16="http://schemas.microsoft.com/office/drawing/2014/main" val="3094642904"/>
                    </a:ext>
                  </a:extLst>
                </a:gridCol>
                <a:gridCol w="655427">
                  <a:extLst>
                    <a:ext uri="{9D8B030D-6E8A-4147-A177-3AD203B41FA5}">
                      <a16:colId xmlns:a16="http://schemas.microsoft.com/office/drawing/2014/main" val="640797798"/>
                    </a:ext>
                  </a:extLst>
                </a:gridCol>
                <a:gridCol w="655427">
                  <a:extLst>
                    <a:ext uri="{9D8B030D-6E8A-4147-A177-3AD203B41FA5}">
                      <a16:colId xmlns:a16="http://schemas.microsoft.com/office/drawing/2014/main" val="2686944603"/>
                    </a:ext>
                  </a:extLst>
                </a:gridCol>
                <a:gridCol w="655427">
                  <a:extLst>
                    <a:ext uri="{9D8B030D-6E8A-4147-A177-3AD203B41FA5}">
                      <a16:colId xmlns:a16="http://schemas.microsoft.com/office/drawing/2014/main" val="3793287648"/>
                    </a:ext>
                  </a:extLst>
                </a:gridCol>
                <a:gridCol w="655427">
                  <a:extLst>
                    <a:ext uri="{9D8B030D-6E8A-4147-A177-3AD203B41FA5}">
                      <a16:colId xmlns:a16="http://schemas.microsoft.com/office/drawing/2014/main" val="529572551"/>
                    </a:ext>
                  </a:extLst>
                </a:gridCol>
                <a:gridCol w="655427">
                  <a:extLst>
                    <a:ext uri="{9D8B030D-6E8A-4147-A177-3AD203B41FA5}">
                      <a16:colId xmlns:a16="http://schemas.microsoft.com/office/drawing/2014/main" val="3905191187"/>
                    </a:ext>
                  </a:extLst>
                </a:gridCol>
                <a:gridCol w="655427">
                  <a:extLst>
                    <a:ext uri="{9D8B030D-6E8A-4147-A177-3AD203B41FA5}">
                      <a16:colId xmlns:a16="http://schemas.microsoft.com/office/drawing/2014/main" val="2285664354"/>
                    </a:ext>
                  </a:extLst>
                </a:gridCol>
              </a:tblGrid>
              <a:tr h="370840">
                <a:tc gridSpan="3">
                  <a:txBody>
                    <a:bodyPr/>
                    <a:lstStyle/>
                    <a:p>
                      <a:pPr algn="ctr" rtl="0" fontAlgn="b"/>
                      <a:r>
                        <a:rPr lang="cs-CZ" sz="1600" b="1" i="0" u="none" strike="noStrike" dirty="0">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b"/>
                      <a:r>
                        <a:rPr lang="cs-CZ" sz="1600" b="1" i="0" u="none" strike="noStrike">
                          <a:solidFill>
                            <a:srgbClr val="FFFFFF"/>
                          </a:solidFill>
                          <a:effectLst/>
                          <a:latin typeface="Arial" panose="020B0604020202020204" pitchFamily="34" charset="0"/>
                        </a:rPr>
                        <a:t>Průměrný záchyt</a:t>
                      </a:r>
                    </a:p>
                  </a:txBody>
                  <a:tcPr marL="7620" marR="7620" marT="762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231069394"/>
                  </a:ext>
                </a:extLst>
              </a:tr>
              <a:tr h="370840">
                <a:tc gridSpan="3">
                  <a:txBody>
                    <a:bodyPr/>
                    <a:lstStyle/>
                    <a:p>
                      <a:pPr algn="ctr" rtl="0" fontAlgn="t"/>
                      <a:r>
                        <a:rPr lang="cs-CZ" sz="1600" b="1" i="0" u="sng" strike="noStrike" dirty="0">
                          <a:solidFill>
                            <a:srgbClr val="FFFFFF"/>
                          </a:solidFill>
                          <a:effectLst/>
                          <a:latin typeface="Arial" panose="020B0604020202020204" pitchFamily="34" charset="0"/>
                        </a:rPr>
                        <a:t>23. 5.–29. 5.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30. 5.–5.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6. 6.–12.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13. 6.–19.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20. 6.–26. 6.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tc gridSpan="3">
                  <a:txBody>
                    <a:bodyPr/>
                    <a:lstStyle/>
                    <a:p>
                      <a:pPr algn="ctr" rtl="0" fontAlgn="t"/>
                      <a:r>
                        <a:rPr lang="cs-CZ" sz="1600" b="1" i="0" u="sng" strike="noStrike" dirty="0">
                          <a:solidFill>
                            <a:srgbClr val="FFFFFF"/>
                          </a:solidFill>
                          <a:effectLst/>
                          <a:latin typeface="Arial" panose="020B0604020202020204" pitchFamily="34" charset="0"/>
                        </a:rPr>
                        <a:t>27. 6.–3. 7. </a:t>
                      </a:r>
                    </a:p>
                  </a:txBody>
                  <a:tcPr marL="7620" marR="7620" marT="762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62668816"/>
                  </a:ext>
                </a:extLst>
              </a:tr>
              <a:tr h="370840">
                <a:tc gridSpan="3">
                  <a:txBody>
                    <a:bodyPr/>
                    <a:lstStyle/>
                    <a:p>
                      <a:pPr algn="ctr" rtl="0" fontAlgn="ctr"/>
                      <a:r>
                        <a:rPr lang="cs-CZ" sz="1800" b="1" i="0" u="none" strike="noStrike" dirty="0">
                          <a:solidFill>
                            <a:srgbClr val="000000"/>
                          </a:solidFill>
                          <a:effectLst/>
                          <a:latin typeface="Arial" panose="020B0604020202020204" pitchFamily="34" charset="0"/>
                        </a:rPr>
                        <a:t>56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50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40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21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a:solidFill>
                            <a:srgbClr val="000000"/>
                          </a:solidFill>
                          <a:effectLst/>
                          <a:latin typeface="Arial" panose="020B0604020202020204" pitchFamily="34" charset="0"/>
                        </a:rPr>
                        <a:t>15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tc gridSpan="3">
                  <a:txBody>
                    <a:bodyPr/>
                    <a:lstStyle/>
                    <a:p>
                      <a:pPr algn="ctr" rtl="0" fontAlgn="ctr"/>
                      <a:r>
                        <a:rPr lang="cs-CZ" sz="1800" b="1" i="0" u="none" strike="noStrike" dirty="0">
                          <a:solidFill>
                            <a:srgbClr val="000000"/>
                          </a:solidFill>
                          <a:effectLst/>
                          <a:latin typeface="Arial" panose="020B0604020202020204" pitchFamily="34" charset="0"/>
                        </a:rPr>
                        <a:t>28 případů</a:t>
                      </a:r>
                    </a:p>
                  </a:txBody>
                  <a:tcPr marL="7620" marR="7620" marT="7620" marB="0" anchor="ctr">
                    <a:lnT w="76200" cap="flat" cmpd="sng" algn="ctr">
                      <a:solidFill>
                        <a:schemeClr val="bg1"/>
                      </a:solidFill>
                      <a:prstDash val="solid"/>
                      <a:round/>
                      <a:headEnd type="none" w="med" len="med"/>
                      <a:tailEnd type="none" w="med" len="med"/>
                    </a:lnT>
                    <a:lnB w="12700" cmpd="sng">
                      <a:noFill/>
                    </a:lnB>
                    <a:no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051913717"/>
                  </a:ext>
                </a:extLst>
              </a:tr>
              <a:tr h="370800">
                <a:tc>
                  <a:txBody>
                    <a:bodyPr/>
                    <a:lstStyle/>
                    <a:p>
                      <a:pPr algn="l" rtl="0" fontAlgn="ctr"/>
                      <a:r>
                        <a:rPr lang="cs-CZ" sz="1800" b="1" i="0" u="none" strike="noStrike">
                          <a:solidFill>
                            <a:srgbClr val="FFFFFF"/>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-10,7 %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-20,0 %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-47,5 %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a:solidFill>
                            <a:srgbClr val="FFFFFF"/>
                          </a:solidFill>
                          <a:effectLst/>
                          <a:latin typeface="Arial" panose="020B0604020202020204" pitchFamily="34" charset="0"/>
                        </a:rPr>
                        <a:t>-28,6 %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ctr" fontAlgn="ctr"/>
                      <a:r>
                        <a:rPr lang="cs-CZ" sz="1800" b="0" i="0" u="none" strike="noStrike">
                          <a:solidFill>
                            <a:srgbClr val="000000"/>
                          </a:solidFill>
                          <a:effectLst/>
                          <a:latin typeface="Arial" panose="020B0604020202020204" pitchFamily="34" charset="0"/>
                        </a:rPr>
                        <a:t>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rtl="0" fontAlgn="ctr"/>
                      <a:r>
                        <a:rPr lang="cs-CZ" sz="1800" b="1" i="0" u="none" strike="noStrike" dirty="0">
                          <a:solidFill>
                            <a:srgbClr val="FFFFFF"/>
                          </a:solidFill>
                          <a:effectLst/>
                          <a:latin typeface="Arial" panose="020B0604020202020204" pitchFamily="34" charset="0"/>
                        </a:rPr>
                        <a:t>+86,7 %</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hMerge="1">
                  <a:txBody>
                    <a:bodyPr/>
                    <a:lstStyle/>
                    <a:p>
                      <a:endParaRPr lang="cs-CZ"/>
                    </a:p>
                  </a:txBody>
                  <a:tcPr/>
                </a:tc>
                <a:tc>
                  <a:txBody>
                    <a:bodyPr/>
                    <a:lstStyle/>
                    <a:p>
                      <a:pPr algn="l" fontAlgn="b"/>
                      <a:r>
                        <a:rPr lang="cs-CZ" sz="1100" b="0" i="0" u="none" strike="noStrike">
                          <a:solidFill>
                            <a:srgbClr val="000000"/>
                          </a:solidFill>
                          <a:effectLst/>
                          <a:latin typeface="Calibri" panose="020F0502020204030204" pitchFamily="34" charset="0"/>
                        </a:rPr>
                        <a:t> </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cs-CZ" sz="1100" b="0" i="0" u="none" strike="noStrike" dirty="0">
                          <a:solidFill>
                            <a:srgbClr val="000000"/>
                          </a:solidFill>
                          <a:effectLst/>
                          <a:latin typeface="Calibri" panose="020F0502020204030204" pitchFamily="34" charset="0"/>
                        </a:rPr>
                        <a:t> </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4343836"/>
                  </a:ext>
                </a:extLst>
              </a:tr>
            </a:tbl>
          </a:graphicData>
        </a:graphic>
      </p:graphicFrame>
    </p:spTree>
    <p:extLst>
      <p:ext uri="{BB962C8B-B14F-4D97-AF65-F5344CB8AC3E}">
        <p14:creationId xmlns:p14="http://schemas.microsoft.com/office/powerpoint/2010/main" val="96113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308473" y="238761"/>
            <a:ext cx="11567710" cy="31085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800" b="1" i="0" strike="noStrike" kern="1200" cap="none" spc="0" normalizeH="0" baseline="0" noProof="0" dirty="0">
                <a:ln>
                  <a:noFill/>
                </a:ln>
                <a:effectLst/>
                <a:uLnTx/>
                <a:uFillTx/>
                <a:latin typeface="Calibri" panose="020F0502020204030204"/>
              </a:rPr>
              <a:t>Školy</a:t>
            </a:r>
            <a:r>
              <a:rPr kumimoji="0" lang="cs-CZ" sz="2800" b="1" i="0" strike="noStrike" kern="1200" cap="none" spc="0" normalizeH="0" noProof="0" dirty="0">
                <a:ln>
                  <a:noFill/>
                </a:ln>
                <a:effectLst/>
                <a:uLnTx/>
                <a:uFillTx/>
                <a:latin typeface="Calibri" panose="020F0502020204030204"/>
              </a:rPr>
              <a:t> generovaly dle šetření krajských hygienických stanic v celkovém dlouhodobém přehledu podstatný počet ohnisek nákazy COVID-19, </a:t>
            </a:r>
          </a:p>
          <a:p>
            <a:pPr lvl="0" algn="ctr">
              <a:defRPr/>
            </a:pPr>
            <a:r>
              <a:rPr kumimoji="0" lang="cs-CZ" sz="2800" b="1" i="0" strike="noStrike" kern="1200" cap="none" spc="0" normalizeH="0" noProof="0" dirty="0">
                <a:ln>
                  <a:noFill/>
                </a:ln>
                <a:effectLst/>
                <a:uLnTx/>
                <a:uFillTx/>
                <a:latin typeface="Calibri" panose="020F0502020204030204"/>
              </a:rPr>
              <a:t>v absolutním počtu šlo o nejčastější typ ohniska. </a:t>
            </a:r>
            <a:r>
              <a:rPr lang="cs-CZ" sz="2800" b="1" dirty="0">
                <a:latin typeface="Calibri" panose="020F0502020204030204"/>
              </a:rPr>
              <a:t>Počty zachycených ohnisek mohou být avšak ovlivněny jejich dosažitelností při epidemiologickém šetření. Uzavřené komunity typu škola, sociální zařízení nebo velký výrobní závod jsou snadněji identifikovatelné než volnočasové aktivity nebo otevřené provozy typu knihovna či restaurace. </a:t>
            </a:r>
            <a:endParaRPr kumimoji="0" lang="cs-CZ" sz="2800" b="0" i="0" strike="noStrike" kern="1200" cap="none" spc="0" normalizeH="0" baseline="0" noProof="0" dirty="0">
              <a:ln>
                <a:noFill/>
              </a:ln>
              <a:effectLst/>
              <a:uLnTx/>
              <a:uFillTx/>
              <a:latin typeface="Calibri" panose="020F0502020204030204"/>
            </a:endParaRPr>
          </a:p>
        </p:txBody>
      </p:sp>
      <p:sp>
        <p:nvSpPr>
          <p:cNvPr id="7" name="TextovéPole 6"/>
          <p:cNvSpPr txBox="1"/>
          <p:nvPr/>
        </p:nvSpPr>
        <p:spPr>
          <a:xfrm>
            <a:off x="439239" y="4479491"/>
            <a:ext cx="11344275" cy="2092881"/>
          </a:xfrm>
          <a:prstGeom prst="rect">
            <a:avLst/>
          </a:prstGeom>
          <a:noFill/>
        </p:spPr>
        <p:txBody>
          <a:bodyPr wrap="square" rtlCol="0">
            <a:spAutoFit/>
          </a:bodyPr>
          <a:lstStyle/>
          <a:p>
            <a:pPr lvl="0" algn="ctr">
              <a:defRPr/>
            </a:pPr>
            <a:r>
              <a:rPr lang="cs-CZ" sz="2600" b="1" dirty="0">
                <a:solidFill>
                  <a:srgbClr val="C00000"/>
                </a:solidFill>
                <a:latin typeface="Calibri" panose="020F0502020204030204"/>
              </a:rPr>
              <a:t>Hlášení o epidemických událostech a ohniscích je plně pod metodickou kontrolou a kuratelou expertů KHS. Tato prezentace pouze shrnuje jimi provedená hlášení. Z hlediska velikosti hlásí KHS události a ohniska spíše malá, průměrně 4,6 identifikovaných pozitivních případů na jedno zařízení. Důvodem může být dobrá sledovatelnost šíření nákazy vedoucí k včasnému podchycení ohnisek. </a:t>
            </a:r>
            <a:endParaRPr kumimoji="0" lang="cs-CZ" sz="2600" b="0" i="0" u="none" strike="noStrike" kern="1200" cap="none" spc="0" normalizeH="0" baseline="0" noProof="0" dirty="0">
              <a:ln>
                <a:noFill/>
              </a:ln>
              <a:solidFill>
                <a:srgbClr val="C00000"/>
              </a:solidFill>
              <a:effectLst/>
              <a:uLnTx/>
              <a:uFillTx/>
              <a:latin typeface="Calibri" panose="020F0502020204030204"/>
            </a:endParaRPr>
          </a:p>
        </p:txBody>
      </p:sp>
      <p:sp>
        <p:nvSpPr>
          <p:cNvPr id="5" name="Šipka dolů 4"/>
          <p:cNvSpPr/>
          <p:nvPr/>
        </p:nvSpPr>
        <p:spPr>
          <a:xfrm>
            <a:off x="5636427" y="3397608"/>
            <a:ext cx="911800" cy="86907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54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sp>
        <p:nvSpPr>
          <p:cNvPr id="10" name="TextovéPole 9">
            <a:extLst>
              <a:ext uri="{FF2B5EF4-FFF2-40B4-BE49-F238E27FC236}">
                <a16:creationId xmlns:a16="http://schemas.microsoft.com/office/drawing/2014/main" id="{8596C74F-0221-4E8A-956E-65A82E2B961A}"/>
              </a:ext>
            </a:extLst>
          </p:cNvPr>
          <p:cNvSpPr txBox="1"/>
          <p:nvPr/>
        </p:nvSpPr>
        <p:spPr>
          <a:xfrm>
            <a:off x="4324609" y="6545102"/>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3037416972"/>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57300" y="21113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2335730127"/>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43950" y="17430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3245176"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05/2020 – 07/2021 k 3. 7.</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5" name="Tabulka 4">
            <a:extLst>
              <a:ext uri="{FF2B5EF4-FFF2-40B4-BE49-F238E27FC236}">
                <a16:creationId xmlns:a16="http://schemas.microsoft.com/office/drawing/2014/main" id="{B10DDD23-7F8C-4E80-8B3C-371CEED7B8E8}"/>
              </a:ext>
            </a:extLst>
          </p:cNvPr>
          <p:cNvGraphicFramePr>
            <a:graphicFrameLocks noGrp="1"/>
          </p:cNvGraphicFramePr>
          <p:nvPr>
            <p:extLst>
              <p:ext uri="{D42A27DB-BD31-4B8C-83A1-F6EECF244321}">
                <p14:modId xmlns:p14="http://schemas.microsoft.com/office/powerpoint/2010/main" val="2660822094"/>
              </p:ext>
            </p:extLst>
          </p:nvPr>
        </p:nvGraphicFramePr>
        <p:xfrm>
          <a:off x="10934699" y="1572128"/>
          <a:ext cx="866775" cy="4895956"/>
        </p:xfrm>
        <a:graphic>
          <a:graphicData uri="http://schemas.openxmlformats.org/drawingml/2006/table">
            <a:tbl>
              <a:tblPr/>
              <a:tblGrid>
                <a:gridCol w="866775">
                  <a:extLst>
                    <a:ext uri="{9D8B030D-6E8A-4147-A177-3AD203B41FA5}">
                      <a16:colId xmlns:a16="http://schemas.microsoft.com/office/drawing/2014/main" val="1733738376"/>
                    </a:ext>
                  </a:extLst>
                </a:gridCol>
              </a:tblGrid>
              <a:tr h="188306">
                <a:tc>
                  <a:txBody>
                    <a:bodyPr/>
                    <a:lstStyle/>
                    <a:p>
                      <a:pPr algn="ctr" fontAlgn="ctr"/>
                      <a:r>
                        <a:rPr lang="cs-CZ" sz="1200" b="1" i="1" u="none" strike="noStrike">
                          <a:solidFill>
                            <a:srgbClr val="000000"/>
                          </a:solidFill>
                          <a:effectLst/>
                          <a:latin typeface="Calibri" panose="020F0502020204030204" pitchFamily="34" charset="0"/>
                        </a:rPr>
                        <a:t>4,6</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152883060"/>
                  </a:ext>
                </a:extLst>
              </a:tr>
              <a:tr h="188306">
                <a:tc>
                  <a:txBody>
                    <a:bodyPr/>
                    <a:lstStyle/>
                    <a:p>
                      <a:pPr algn="ctr" fontAlgn="ctr"/>
                      <a:r>
                        <a:rPr lang="cs-CZ" sz="1200" b="1" i="1" u="none" strike="noStrike">
                          <a:solidFill>
                            <a:srgbClr val="000000"/>
                          </a:solidFill>
                          <a:effectLst/>
                          <a:latin typeface="Calibri" panose="020F0502020204030204" pitchFamily="34" charset="0"/>
                        </a:rPr>
                        <a:t>35,9</a:t>
                      </a:r>
                    </a:p>
                  </a:txBody>
                  <a:tcPr marL="9525" marR="9525" marT="0" marB="0" anchor="ctr">
                    <a:lnL>
                      <a:noFill/>
                    </a:lnL>
                    <a:lnR>
                      <a:noFill/>
                    </a:lnR>
                    <a:lnT>
                      <a:noFill/>
                    </a:lnT>
                    <a:lnB>
                      <a:noFill/>
                    </a:lnB>
                    <a:solidFill>
                      <a:srgbClr val="FFE583"/>
                    </a:solidFill>
                  </a:tcPr>
                </a:tc>
                <a:extLst>
                  <a:ext uri="{0D108BD9-81ED-4DB2-BD59-A6C34878D82A}">
                    <a16:rowId xmlns:a16="http://schemas.microsoft.com/office/drawing/2014/main" val="2157310817"/>
                  </a:ext>
                </a:extLst>
              </a:tr>
              <a:tr h="188306">
                <a:tc>
                  <a:txBody>
                    <a:bodyPr/>
                    <a:lstStyle/>
                    <a:p>
                      <a:pPr algn="ctr" fontAlgn="ctr"/>
                      <a:r>
                        <a:rPr lang="cs-CZ" sz="1200" b="1" i="1" u="none" strike="noStrike">
                          <a:solidFill>
                            <a:srgbClr val="000000"/>
                          </a:solidFill>
                          <a:effectLst/>
                          <a:latin typeface="Calibri" panose="020F0502020204030204" pitchFamily="34" charset="0"/>
                        </a:rPr>
                        <a:t>45,9</a:t>
                      </a:r>
                    </a:p>
                  </a:txBody>
                  <a:tcPr marL="9525" marR="9525" marT="0" marB="0" anchor="ctr">
                    <a:lnL>
                      <a:noFill/>
                    </a:lnL>
                    <a:lnR>
                      <a:noFill/>
                    </a:lnR>
                    <a:lnT>
                      <a:noFill/>
                    </a:lnT>
                    <a:lnB>
                      <a:noFill/>
                    </a:lnB>
                    <a:solidFill>
                      <a:srgbClr val="FFE383"/>
                    </a:solidFill>
                  </a:tcPr>
                </a:tc>
                <a:extLst>
                  <a:ext uri="{0D108BD9-81ED-4DB2-BD59-A6C34878D82A}">
                    <a16:rowId xmlns:a16="http://schemas.microsoft.com/office/drawing/2014/main" val="927326122"/>
                  </a:ext>
                </a:extLst>
              </a:tr>
              <a:tr h="188306">
                <a:tc>
                  <a:txBody>
                    <a:bodyPr/>
                    <a:lstStyle/>
                    <a:p>
                      <a:pPr algn="ctr" fontAlgn="ctr"/>
                      <a:r>
                        <a:rPr lang="cs-CZ" sz="1200" b="1" i="1" u="none" strike="noStrike">
                          <a:solidFill>
                            <a:srgbClr val="000000"/>
                          </a:solidFill>
                          <a:effectLst/>
                          <a:latin typeface="Calibri" panose="020F0502020204030204" pitchFamily="34" charset="0"/>
                        </a:rPr>
                        <a:t>28,8</a:t>
                      </a:r>
                    </a:p>
                  </a:txBody>
                  <a:tcPr marL="9525" marR="9525" marT="0" marB="0" anchor="ctr">
                    <a:lnL>
                      <a:noFill/>
                    </a:lnL>
                    <a:lnR>
                      <a:noFill/>
                    </a:lnR>
                    <a:lnT>
                      <a:noFill/>
                    </a:lnT>
                    <a:lnB>
                      <a:noFill/>
                    </a:lnB>
                    <a:solidFill>
                      <a:srgbClr val="FFE784"/>
                    </a:solidFill>
                  </a:tcPr>
                </a:tc>
                <a:extLst>
                  <a:ext uri="{0D108BD9-81ED-4DB2-BD59-A6C34878D82A}">
                    <a16:rowId xmlns:a16="http://schemas.microsoft.com/office/drawing/2014/main" val="2658605612"/>
                  </a:ext>
                </a:extLst>
              </a:tr>
              <a:tr h="188306">
                <a:tc>
                  <a:txBody>
                    <a:bodyPr/>
                    <a:lstStyle/>
                    <a:p>
                      <a:pPr algn="ctr" fontAlgn="ctr"/>
                      <a:r>
                        <a:rPr lang="cs-CZ" sz="1200" b="1" i="1" u="none" strike="noStrike">
                          <a:solidFill>
                            <a:srgbClr val="000000"/>
                          </a:solidFill>
                          <a:effectLst/>
                          <a:latin typeface="Calibri" panose="020F0502020204030204" pitchFamily="34" charset="0"/>
                        </a:rPr>
                        <a:t>13,9</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3258551521"/>
                  </a:ext>
                </a:extLst>
              </a:tr>
              <a:tr h="188306">
                <a:tc>
                  <a:txBody>
                    <a:bodyPr/>
                    <a:lstStyle/>
                    <a:p>
                      <a:pPr algn="ctr" fontAlgn="ctr"/>
                      <a:r>
                        <a:rPr lang="cs-CZ" sz="1200" b="1" i="1" u="none" strike="noStrike">
                          <a:solidFill>
                            <a:srgbClr val="000000"/>
                          </a:solidFill>
                          <a:effectLst/>
                          <a:latin typeface="Calibri" panose="020F0502020204030204" pitchFamily="34" charset="0"/>
                        </a:rPr>
                        <a:t>13,0</a:t>
                      </a:r>
                    </a:p>
                  </a:txBody>
                  <a:tcPr marL="9525" marR="9525" marT="0" marB="0" anchor="ctr">
                    <a:lnL>
                      <a:noFill/>
                    </a:lnL>
                    <a:lnR>
                      <a:noFill/>
                    </a:lnR>
                    <a:lnT>
                      <a:noFill/>
                    </a:lnT>
                    <a:lnB>
                      <a:noFill/>
                    </a:lnB>
                    <a:solidFill>
                      <a:srgbClr val="F8E983"/>
                    </a:solidFill>
                  </a:tcPr>
                </a:tc>
                <a:extLst>
                  <a:ext uri="{0D108BD9-81ED-4DB2-BD59-A6C34878D82A}">
                    <a16:rowId xmlns:a16="http://schemas.microsoft.com/office/drawing/2014/main" val="2119359401"/>
                  </a:ext>
                </a:extLst>
              </a:tr>
              <a:tr h="188306">
                <a:tc>
                  <a:txBody>
                    <a:bodyPr/>
                    <a:lstStyle/>
                    <a:p>
                      <a:pPr algn="ctr" fontAlgn="ctr"/>
                      <a:r>
                        <a:rPr lang="cs-CZ" sz="1200" b="1" i="1" u="none" strike="noStrike">
                          <a:solidFill>
                            <a:srgbClr val="000000"/>
                          </a:solidFill>
                          <a:effectLst/>
                          <a:latin typeface="Calibri" panose="020F0502020204030204" pitchFamily="34" charset="0"/>
                        </a:rPr>
                        <a:t>11,6</a:t>
                      </a:r>
                    </a:p>
                  </a:txBody>
                  <a:tcPr marL="9525" marR="9525" marT="0" marB="0" anchor="ctr">
                    <a:lnL>
                      <a:noFill/>
                    </a:lnL>
                    <a:lnR>
                      <a:noFill/>
                    </a:lnR>
                    <a:lnT>
                      <a:noFill/>
                    </a:lnT>
                    <a:lnB>
                      <a:noFill/>
                    </a:lnB>
                    <a:solidFill>
                      <a:srgbClr val="DEE182"/>
                    </a:solidFill>
                  </a:tcPr>
                </a:tc>
                <a:extLst>
                  <a:ext uri="{0D108BD9-81ED-4DB2-BD59-A6C34878D82A}">
                    <a16:rowId xmlns:a16="http://schemas.microsoft.com/office/drawing/2014/main" val="4003133799"/>
                  </a:ext>
                </a:extLst>
              </a:tr>
              <a:tr h="188306">
                <a:tc>
                  <a:txBody>
                    <a:bodyPr/>
                    <a:lstStyle/>
                    <a:p>
                      <a:pPr algn="ctr" fontAlgn="ctr"/>
                      <a:r>
                        <a:rPr lang="cs-CZ" sz="1200" b="1" i="1" u="none" strike="noStrike">
                          <a:solidFill>
                            <a:srgbClr val="000000"/>
                          </a:solidFill>
                          <a:effectLst/>
                          <a:latin typeface="Calibri" panose="020F0502020204030204" pitchFamily="34" charset="0"/>
                        </a:rPr>
                        <a:t>8,8</a:t>
                      </a:r>
                    </a:p>
                  </a:txBody>
                  <a:tcPr marL="9525" marR="9525" marT="0" marB="0" anchor="ctr">
                    <a:lnL>
                      <a:noFill/>
                    </a:lnL>
                    <a:lnR>
                      <a:noFill/>
                    </a:lnR>
                    <a:lnT>
                      <a:noFill/>
                    </a:lnT>
                    <a:lnB>
                      <a:noFill/>
                    </a:lnB>
                    <a:solidFill>
                      <a:srgbClr val="ACD37F"/>
                    </a:solidFill>
                  </a:tcPr>
                </a:tc>
                <a:extLst>
                  <a:ext uri="{0D108BD9-81ED-4DB2-BD59-A6C34878D82A}">
                    <a16:rowId xmlns:a16="http://schemas.microsoft.com/office/drawing/2014/main" val="183644149"/>
                  </a:ext>
                </a:extLst>
              </a:tr>
              <a:tr h="188306">
                <a:tc>
                  <a:txBody>
                    <a:bodyPr/>
                    <a:lstStyle/>
                    <a:p>
                      <a:pPr algn="ctr" fontAlgn="ctr"/>
                      <a:r>
                        <a:rPr lang="cs-CZ" sz="1200" b="1" i="1" u="none" strike="noStrike">
                          <a:solidFill>
                            <a:srgbClr val="000000"/>
                          </a:solidFill>
                          <a:effectLst/>
                          <a:latin typeface="Calibri" panose="020F0502020204030204" pitchFamily="34" charset="0"/>
                        </a:rPr>
                        <a:t>24,0</a:t>
                      </a:r>
                    </a:p>
                  </a:txBody>
                  <a:tcPr marL="9525" marR="9525" marT="0" marB="0" anchor="ctr">
                    <a:lnL>
                      <a:noFill/>
                    </a:lnL>
                    <a:lnR>
                      <a:noFill/>
                    </a:lnR>
                    <a:lnT>
                      <a:noFill/>
                    </a:lnT>
                    <a:lnB>
                      <a:noFill/>
                    </a:lnB>
                    <a:solidFill>
                      <a:srgbClr val="FFE984"/>
                    </a:solidFill>
                  </a:tcPr>
                </a:tc>
                <a:extLst>
                  <a:ext uri="{0D108BD9-81ED-4DB2-BD59-A6C34878D82A}">
                    <a16:rowId xmlns:a16="http://schemas.microsoft.com/office/drawing/2014/main" val="1160038164"/>
                  </a:ext>
                </a:extLst>
              </a:tr>
              <a:tr h="188306">
                <a:tc>
                  <a:txBody>
                    <a:bodyPr/>
                    <a:lstStyle/>
                    <a:p>
                      <a:pPr algn="ctr" fontAlgn="ctr"/>
                      <a:r>
                        <a:rPr lang="cs-CZ" sz="1200" b="1" i="1" u="none" strike="noStrike">
                          <a:solidFill>
                            <a:srgbClr val="000000"/>
                          </a:solidFill>
                          <a:effectLst/>
                          <a:latin typeface="Calibri" panose="020F0502020204030204" pitchFamily="34" charset="0"/>
                        </a:rPr>
                        <a:t>107,5</a:t>
                      </a:r>
                    </a:p>
                  </a:txBody>
                  <a:tcPr marL="9525" marR="9525" marT="0" marB="0" anchor="ctr">
                    <a:lnL>
                      <a:noFill/>
                    </a:lnL>
                    <a:lnR>
                      <a:noFill/>
                    </a:lnR>
                    <a:lnT>
                      <a:noFill/>
                    </a:lnT>
                    <a:lnB>
                      <a:noFill/>
                    </a:lnB>
                    <a:solidFill>
                      <a:srgbClr val="FED280"/>
                    </a:solidFill>
                  </a:tcPr>
                </a:tc>
                <a:extLst>
                  <a:ext uri="{0D108BD9-81ED-4DB2-BD59-A6C34878D82A}">
                    <a16:rowId xmlns:a16="http://schemas.microsoft.com/office/drawing/2014/main" val="354622804"/>
                  </a:ext>
                </a:extLst>
              </a:tr>
              <a:tr h="188306">
                <a:tc>
                  <a:txBody>
                    <a:bodyPr/>
                    <a:lstStyle/>
                    <a:p>
                      <a:pPr algn="ctr" fontAlgn="ctr"/>
                      <a:r>
                        <a:rPr lang="cs-CZ" sz="1200" b="1" i="1" u="none" strike="noStrike">
                          <a:solidFill>
                            <a:srgbClr val="000000"/>
                          </a:solidFill>
                          <a:effectLst/>
                          <a:latin typeface="Calibri" panose="020F0502020204030204" pitchFamily="34" charset="0"/>
                        </a:rPr>
                        <a:t>23,6</a:t>
                      </a:r>
                    </a:p>
                  </a:txBody>
                  <a:tcPr marL="9525" marR="9525" marT="0" marB="0" anchor="ctr">
                    <a:lnL>
                      <a:noFill/>
                    </a:lnL>
                    <a:lnR>
                      <a:noFill/>
                    </a:lnR>
                    <a:lnT>
                      <a:noFill/>
                    </a:lnT>
                    <a:lnB>
                      <a:noFill/>
                    </a:lnB>
                    <a:solidFill>
                      <a:srgbClr val="FFE984"/>
                    </a:solidFill>
                  </a:tcPr>
                </a:tc>
                <a:extLst>
                  <a:ext uri="{0D108BD9-81ED-4DB2-BD59-A6C34878D82A}">
                    <a16:rowId xmlns:a16="http://schemas.microsoft.com/office/drawing/2014/main" val="4161848506"/>
                  </a:ext>
                </a:extLst>
              </a:tr>
              <a:tr h="188306">
                <a:tc>
                  <a:txBody>
                    <a:bodyPr/>
                    <a:lstStyle/>
                    <a:p>
                      <a:pPr algn="ctr" fontAlgn="ctr"/>
                      <a:r>
                        <a:rPr lang="cs-CZ" sz="1200" b="1" i="1" u="none" strike="noStrike">
                          <a:solidFill>
                            <a:srgbClr val="000000"/>
                          </a:solidFill>
                          <a:effectLst/>
                          <a:latin typeface="Calibri" panose="020F0502020204030204" pitchFamily="34" charset="0"/>
                        </a:rPr>
                        <a:t>11,6</a:t>
                      </a:r>
                    </a:p>
                  </a:txBody>
                  <a:tcPr marL="9525" marR="9525" marT="0" marB="0" anchor="ctr">
                    <a:lnL>
                      <a:noFill/>
                    </a:lnL>
                    <a:lnR>
                      <a:noFill/>
                    </a:lnR>
                    <a:lnT>
                      <a:noFill/>
                    </a:lnT>
                    <a:lnB>
                      <a:noFill/>
                    </a:lnB>
                    <a:solidFill>
                      <a:srgbClr val="DCE182"/>
                    </a:solidFill>
                  </a:tcPr>
                </a:tc>
                <a:extLst>
                  <a:ext uri="{0D108BD9-81ED-4DB2-BD59-A6C34878D82A}">
                    <a16:rowId xmlns:a16="http://schemas.microsoft.com/office/drawing/2014/main" val="3247876915"/>
                  </a:ext>
                </a:extLst>
              </a:tr>
              <a:tr h="188306">
                <a:tc>
                  <a:txBody>
                    <a:bodyPr/>
                    <a:lstStyle/>
                    <a:p>
                      <a:pPr algn="ctr" fontAlgn="ctr"/>
                      <a:r>
                        <a:rPr lang="cs-CZ" sz="1200" b="1" i="1" u="none" strike="noStrike">
                          <a:solidFill>
                            <a:srgbClr val="000000"/>
                          </a:solidFill>
                          <a:effectLst/>
                          <a:latin typeface="Calibri" panose="020F0502020204030204" pitchFamily="34" charset="0"/>
                        </a:rPr>
                        <a:t>11,0</a:t>
                      </a:r>
                    </a:p>
                  </a:txBody>
                  <a:tcPr marL="9525" marR="9525" marT="0" marB="0" anchor="ctr">
                    <a:lnL>
                      <a:noFill/>
                    </a:lnL>
                    <a:lnR>
                      <a:noFill/>
                    </a:lnR>
                    <a:lnT>
                      <a:noFill/>
                    </a:lnT>
                    <a:lnB>
                      <a:noFill/>
                    </a:lnB>
                    <a:solidFill>
                      <a:srgbClr val="D3DE81"/>
                    </a:solidFill>
                  </a:tcPr>
                </a:tc>
                <a:extLst>
                  <a:ext uri="{0D108BD9-81ED-4DB2-BD59-A6C34878D82A}">
                    <a16:rowId xmlns:a16="http://schemas.microsoft.com/office/drawing/2014/main" val="3093540370"/>
                  </a:ext>
                </a:extLst>
              </a:tr>
              <a:tr h="188306">
                <a:tc>
                  <a:txBody>
                    <a:bodyPr/>
                    <a:lstStyle/>
                    <a:p>
                      <a:pPr algn="ctr" fontAlgn="ctr"/>
                      <a:r>
                        <a:rPr lang="cs-CZ" sz="1200" b="1" i="1" u="none" strike="noStrike">
                          <a:solidFill>
                            <a:srgbClr val="000000"/>
                          </a:solidFill>
                          <a:effectLst/>
                          <a:latin typeface="Calibri" panose="020F0502020204030204" pitchFamily="34" charset="0"/>
                        </a:rPr>
                        <a:t>14,8</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768631184"/>
                  </a:ext>
                </a:extLst>
              </a:tr>
              <a:tr h="188306">
                <a:tc>
                  <a:txBody>
                    <a:bodyPr/>
                    <a:lstStyle/>
                    <a:p>
                      <a:pPr algn="ctr" fontAlgn="ctr"/>
                      <a:r>
                        <a:rPr lang="cs-CZ" sz="1200" b="1" i="1" u="none" strike="noStrike">
                          <a:solidFill>
                            <a:srgbClr val="000000"/>
                          </a:solidFill>
                          <a:effectLst/>
                          <a:latin typeface="Calibri" panose="020F0502020204030204" pitchFamily="34" charset="0"/>
                        </a:rPr>
                        <a:t>8,6</a:t>
                      </a:r>
                    </a:p>
                  </a:txBody>
                  <a:tcPr marL="9525" marR="9525" marT="0" marB="0" anchor="ctr">
                    <a:lnL>
                      <a:noFill/>
                    </a:lnL>
                    <a:lnR>
                      <a:noFill/>
                    </a:lnR>
                    <a:lnT>
                      <a:noFill/>
                    </a:lnT>
                    <a:lnB>
                      <a:noFill/>
                    </a:lnB>
                    <a:solidFill>
                      <a:srgbClr val="A8D27F"/>
                    </a:solidFill>
                  </a:tcPr>
                </a:tc>
                <a:extLst>
                  <a:ext uri="{0D108BD9-81ED-4DB2-BD59-A6C34878D82A}">
                    <a16:rowId xmlns:a16="http://schemas.microsoft.com/office/drawing/2014/main" val="2478979023"/>
                  </a:ext>
                </a:extLst>
              </a:tr>
              <a:tr h="188306">
                <a:tc>
                  <a:txBody>
                    <a:bodyPr/>
                    <a:lstStyle/>
                    <a:p>
                      <a:pPr algn="ctr" fontAlgn="ctr"/>
                      <a:r>
                        <a:rPr lang="cs-CZ" sz="1200" b="1" i="1" u="none" strike="noStrike">
                          <a:solidFill>
                            <a:srgbClr val="000000"/>
                          </a:solidFill>
                          <a:effectLst/>
                          <a:latin typeface="Calibri" panose="020F0502020204030204" pitchFamily="34" charset="0"/>
                        </a:rPr>
                        <a:t>19,2</a:t>
                      </a:r>
                    </a:p>
                  </a:txBody>
                  <a:tcPr marL="9525" marR="9525" marT="0" marB="0" anchor="ctr">
                    <a:lnL>
                      <a:noFill/>
                    </a:lnL>
                    <a:lnR>
                      <a:noFill/>
                    </a:lnR>
                    <a:lnT>
                      <a:noFill/>
                    </a:lnT>
                    <a:lnB>
                      <a:noFill/>
                    </a:lnB>
                    <a:solidFill>
                      <a:srgbClr val="FFEA84"/>
                    </a:solidFill>
                  </a:tcPr>
                </a:tc>
                <a:extLst>
                  <a:ext uri="{0D108BD9-81ED-4DB2-BD59-A6C34878D82A}">
                    <a16:rowId xmlns:a16="http://schemas.microsoft.com/office/drawing/2014/main" val="64912032"/>
                  </a:ext>
                </a:extLst>
              </a:tr>
              <a:tr h="188306">
                <a:tc>
                  <a:txBody>
                    <a:bodyPr/>
                    <a:lstStyle/>
                    <a:p>
                      <a:pPr algn="ctr" fontAlgn="ctr"/>
                      <a:r>
                        <a:rPr lang="cs-CZ" sz="1200" b="1" i="1" u="none" strike="noStrike">
                          <a:solidFill>
                            <a:srgbClr val="000000"/>
                          </a:solidFill>
                          <a:effectLst/>
                          <a:latin typeface="Calibri" panose="020F0502020204030204" pitchFamily="34" charset="0"/>
                        </a:rPr>
                        <a:t>6,7</a:t>
                      </a:r>
                    </a:p>
                  </a:txBody>
                  <a:tcPr marL="9525" marR="9525" marT="0" marB="0" anchor="ctr">
                    <a:lnL>
                      <a:noFill/>
                    </a:lnL>
                    <a:lnR>
                      <a:noFill/>
                    </a:lnR>
                    <a:lnT>
                      <a:noFill/>
                    </a:lnT>
                    <a:lnB>
                      <a:noFill/>
                    </a:lnB>
                    <a:solidFill>
                      <a:srgbClr val="8DCA7D"/>
                    </a:solidFill>
                  </a:tcPr>
                </a:tc>
                <a:extLst>
                  <a:ext uri="{0D108BD9-81ED-4DB2-BD59-A6C34878D82A}">
                    <a16:rowId xmlns:a16="http://schemas.microsoft.com/office/drawing/2014/main" val="3288487542"/>
                  </a:ext>
                </a:extLst>
              </a:tr>
              <a:tr h="188306">
                <a:tc>
                  <a:txBody>
                    <a:bodyPr/>
                    <a:lstStyle/>
                    <a:p>
                      <a:pPr algn="ctr" fontAlgn="ctr"/>
                      <a:r>
                        <a:rPr lang="cs-CZ" sz="1200" b="1" i="1" u="none" strike="noStrike">
                          <a:solidFill>
                            <a:srgbClr val="000000"/>
                          </a:solidFill>
                          <a:effectLst/>
                          <a:latin typeface="Calibri" panose="020F0502020204030204" pitchFamily="34" charset="0"/>
                        </a:rPr>
                        <a:t>22,0</a:t>
                      </a:r>
                    </a:p>
                  </a:txBody>
                  <a:tcPr marL="9525" marR="9525" marT="0" marB="0" anchor="ctr">
                    <a:lnL>
                      <a:noFill/>
                    </a:lnL>
                    <a:lnR>
                      <a:noFill/>
                    </a:lnR>
                    <a:lnT>
                      <a:noFill/>
                    </a:lnT>
                    <a:lnB>
                      <a:noFill/>
                    </a:lnB>
                    <a:solidFill>
                      <a:srgbClr val="FFE984"/>
                    </a:solidFill>
                  </a:tcPr>
                </a:tc>
                <a:extLst>
                  <a:ext uri="{0D108BD9-81ED-4DB2-BD59-A6C34878D82A}">
                    <a16:rowId xmlns:a16="http://schemas.microsoft.com/office/drawing/2014/main" val="3891907103"/>
                  </a:ext>
                </a:extLst>
              </a:tr>
              <a:tr h="188306">
                <a:tc>
                  <a:txBody>
                    <a:bodyPr/>
                    <a:lstStyle/>
                    <a:p>
                      <a:pPr algn="ctr" fontAlgn="ctr"/>
                      <a:r>
                        <a:rPr lang="cs-CZ" sz="1200" b="1" i="1" u="none" strike="noStrike">
                          <a:solidFill>
                            <a:srgbClr val="000000"/>
                          </a:solidFill>
                          <a:effectLst/>
                          <a:latin typeface="Calibri" panose="020F0502020204030204" pitchFamily="34" charset="0"/>
                        </a:rPr>
                        <a:t>29,2</a:t>
                      </a:r>
                    </a:p>
                  </a:txBody>
                  <a:tcPr marL="9525" marR="9525" marT="0" marB="0" anchor="ctr">
                    <a:lnL>
                      <a:noFill/>
                    </a:lnL>
                    <a:lnR>
                      <a:noFill/>
                    </a:lnR>
                    <a:lnT>
                      <a:noFill/>
                    </a:lnT>
                    <a:lnB>
                      <a:noFill/>
                    </a:lnB>
                    <a:solidFill>
                      <a:srgbClr val="FFE784"/>
                    </a:solidFill>
                  </a:tcPr>
                </a:tc>
                <a:extLst>
                  <a:ext uri="{0D108BD9-81ED-4DB2-BD59-A6C34878D82A}">
                    <a16:rowId xmlns:a16="http://schemas.microsoft.com/office/drawing/2014/main" val="3131573631"/>
                  </a:ext>
                </a:extLst>
              </a:tr>
              <a:tr h="188306">
                <a:tc>
                  <a:txBody>
                    <a:bodyPr/>
                    <a:lstStyle/>
                    <a:p>
                      <a:pPr algn="ctr" fontAlgn="ctr"/>
                      <a:r>
                        <a:rPr lang="cs-CZ" sz="1200" b="1" i="1" u="none" strike="noStrike">
                          <a:solidFill>
                            <a:srgbClr val="000000"/>
                          </a:solidFill>
                          <a:effectLst/>
                          <a:latin typeface="Calibri" panose="020F0502020204030204" pitchFamily="34" charset="0"/>
                        </a:rPr>
                        <a:t>8,6</a:t>
                      </a:r>
                    </a:p>
                  </a:txBody>
                  <a:tcPr marL="9525" marR="9525" marT="0" marB="0" anchor="ctr">
                    <a:lnL>
                      <a:noFill/>
                    </a:lnL>
                    <a:lnR>
                      <a:noFill/>
                    </a:lnR>
                    <a:lnT>
                      <a:noFill/>
                    </a:lnT>
                    <a:lnB>
                      <a:noFill/>
                    </a:lnB>
                    <a:solidFill>
                      <a:srgbClr val="A8D27F"/>
                    </a:solidFill>
                  </a:tcPr>
                </a:tc>
                <a:extLst>
                  <a:ext uri="{0D108BD9-81ED-4DB2-BD59-A6C34878D82A}">
                    <a16:rowId xmlns:a16="http://schemas.microsoft.com/office/drawing/2014/main" val="1596631345"/>
                  </a:ext>
                </a:extLst>
              </a:tr>
              <a:tr h="188306">
                <a:tc>
                  <a:txBody>
                    <a:bodyPr/>
                    <a:lstStyle/>
                    <a:p>
                      <a:pPr algn="ctr" fontAlgn="ctr"/>
                      <a:r>
                        <a:rPr lang="cs-CZ" sz="1200" b="1" i="1" u="none" strike="noStrike">
                          <a:solidFill>
                            <a:srgbClr val="000000"/>
                          </a:solidFill>
                          <a:effectLst/>
                          <a:latin typeface="Calibri" panose="020F0502020204030204" pitchFamily="34" charset="0"/>
                        </a:rPr>
                        <a:t>6,2</a:t>
                      </a:r>
                    </a:p>
                  </a:txBody>
                  <a:tcPr marL="9525" marR="9525" marT="0" marB="0" anchor="ctr">
                    <a:lnL>
                      <a:noFill/>
                    </a:lnL>
                    <a:lnR>
                      <a:noFill/>
                    </a:lnR>
                    <a:lnT>
                      <a:noFill/>
                    </a:lnT>
                    <a:lnB>
                      <a:noFill/>
                    </a:lnB>
                    <a:solidFill>
                      <a:srgbClr val="7FC67C"/>
                    </a:solidFill>
                  </a:tcPr>
                </a:tc>
                <a:extLst>
                  <a:ext uri="{0D108BD9-81ED-4DB2-BD59-A6C34878D82A}">
                    <a16:rowId xmlns:a16="http://schemas.microsoft.com/office/drawing/2014/main" val="608314500"/>
                  </a:ext>
                </a:extLst>
              </a:tr>
              <a:tr h="188306">
                <a:tc>
                  <a:txBody>
                    <a:bodyPr/>
                    <a:lstStyle/>
                    <a:p>
                      <a:pPr algn="ctr" fontAlgn="ctr"/>
                      <a:r>
                        <a:rPr lang="cs-CZ" sz="1200" b="1" i="1" u="none" strike="noStrike">
                          <a:solidFill>
                            <a:srgbClr val="000000"/>
                          </a:solidFill>
                          <a:effectLst/>
                          <a:latin typeface="Calibri" panose="020F0502020204030204" pitchFamily="34" charset="0"/>
                        </a:rPr>
                        <a:t>13,1</a:t>
                      </a:r>
                    </a:p>
                  </a:txBody>
                  <a:tcPr marL="9525" marR="9525" marT="0" marB="0" anchor="ctr">
                    <a:lnL>
                      <a:noFill/>
                    </a:lnL>
                    <a:lnR>
                      <a:noFill/>
                    </a:lnR>
                    <a:lnT>
                      <a:noFill/>
                    </a:lnT>
                    <a:lnB>
                      <a:noFill/>
                    </a:lnB>
                    <a:solidFill>
                      <a:srgbClr val="F8E983"/>
                    </a:solidFill>
                  </a:tcPr>
                </a:tc>
                <a:extLst>
                  <a:ext uri="{0D108BD9-81ED-4DB2-BD59-A6C34878D82A}">
                    <a16:rowId xmlns:a16="http://schemas.microsoft.com/office/drawing/2014/main" val="1048629907"/>
                  </a:ext>
                </a:extLst>
              </a:tr>
              <a:tr h="188306">
                <a:tc>
                  <a:txBody>
                    <a:bodyPr/>
                    <a:lstStyle/>
                    <a:p>
                      <a:pPr algn="ctr" fontAlgn="ctr"/>
                      <a:r>
                        <a:rPr lang="cs-CZ" sz="1200" b="1" i="1" u="none" strike="noStrike">
                          <a:solidFill>
                            <a:srgbClr val="000000"/>
                          </a:solidFill>
                          <a:effectLst/>
                          <a:latin typeface="Calibri" panose="020F0502020204030204" pitchFamily="34" charset="0"/>
                        </a:rPr>
                        <a:t>6,7</a:t>
                      </a:r>
                    </a:p>
                  </a:txBody>
                  <a:tcPr marL="9525" marR="9525" marT="0" marB="0" anchor="ctr">
                    <a:lnL>
                      <a:noFill/>
                    </a:lnL>
                    <a:lnR>
                      <a:noFill/>
                    </a:lnR>
                    <a:lnT>
                      <a:noFill/>
                    </a:lnT>
                    <a:lnB>
                      <a:noFill/>
                    </a:lnB>
                    <a:solidFill>
                      <a:srgbClr val="87C87D"/>
                    </a:solidFill>
                  </a:tcPr>
                </a:tc>
                <a:extLst>
                  <a:ext uri="{0D108BD9-81ED-4DB2-BD59-A6C34878D82A}">
                    <a16:rowId xmlns:a16="http://schemas.microsoft.com/office/drawing/2014/main" val="65005018"/>
                  </a:ext>
                </a:extLst>
              </a:tr>
              <a:tr h="188306">
                <a:tc>
                  <a:txBody>
                    <a:bodyPr/>
                    <a:lstStyle/>
                    <a:p>
                      <a:pPr algn="ctr" fontAlgn="ctr"/>
                      <a:r>
                        <a:rPr lang="cs-CZ" sz="1200" b="1" i="1" u="none" strike="noStrike">
                          <a:solidFill>
                            <a:srgbClr val="000000"/>
                          </a:solidFill>
                          <a:effectLst/>
                          <a:latin typeface="Calibri" panose="020F0502020204030204" pitchFamily="34" charset="0"/>
                        </a:rPr>
                        <a:t>497,0</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2667380282"/>
                  </a:ext>
                </a:extLst>
              </a:tr>
              <a:tr h="188306">
                <a:tc>
                  <a:txBody>
                    <a:bodyPr/>
                    <a:lstStyle/>
                    <a:p>
                      <a:pPr algn="ctr" fontAlgn="ctr"/>
                      <a:r>
                        <a:rPr lang="cs-CZ" sz="1200" b="1" i="1" u="none" strike="noStrike">
                          <a:solidFill>
                            <a:srgbClr val="000000"/>
                          </a:solidFill>
                          <a:effectLst/>
                          <a:latin typeface="Calibri" panose="020F0502020204030204" pitchFamily="34" charset="0"/>
                        </a:rPr>
                        <a:t>23,2</a:t>
                      </a:r>
                    </a:p>
                  </a:txBody>
                  <a:tcPr marL="9525" marR="9525" marT="0" marB="0" anchor="ctr">
                    <a:lnL>
                      <a:noFill/>
                    </a:lnL>
                    <a:lnR>
                      <a:noFill/>
                    </a:lnR>
                    <a:lnT>
                      <a:noFill/>
                    </a:lnT>
                    <a:lnB>
                      <a:noFill/>
                    </a:lnB>
                    <a:solidFill>
                      <a:srgbClr val="FFE984"/>
                    </a:solidFill>
                  </a:tcPr>
                </a:tc>
                <a:extLst>
                  <a:ext uri="{0D108BD9-81ED-4DB2-BD59-A6C34878D82A}">
                    <a16:rowId xmlns:a16="http://schemas.microsoft.com/office/drawing/2014/main" val="390916324"/>
                  </a:ext>
                </a:extLst>
              </a:tr>
              <a:tr h="188306">
                <a:tc>
                  <a:txBody>
                    <a:bodyPr/>
                    <a:lstStyle/>
                    <a:p>
                      <a:pPr algn="ctr" fontAlgn="ctr"/>
                      <a:r>
                        <a:rPr lang="cs-CZ" sz="1200" b="1" i="1" u="none" strike="noStrike" dirty="0">
                          <a:solidFill>
                            <a:srgbClr val="000000"/>
                          </a:solidFill>
                          <a:effectLst/>
                          <a:latin typeface="Calibri" panose="020F0502020204030204" pitchFamily="34" charset="0"/>
                        </a:rPr>
                        <a:t>8,5</a:t>
                      </a:r>
                    </a:p>
                  </a:txBody>
                  <a:tcPr marL="9525" marR="9525" marT="0" marB="0" anchor="ctr">
                    <a:lnL>
                      <a:noFill/>
                    </a:lnL>
                    <a:lnR>
                      <a:noFill/>
                    </a:lnR>
                    <a:lnT>
                      <a:noFill/>
                    </a:lnT>
                    <a:lnB>
                      <a:noFill/>
                    </a:lnB>
                    <a:solidFill>
                      <a:srgbClr val="A7D17E"/>
                    </a:solidFill>
                  </a:tcPr>
                </a:tc>
                <a:extLst>
                  <a:ext uri="{0D108BD9-81ED-4DB2-BD59-A6C34878D82A}">
                    <a16:rowId xmlns:a16="http://schemas.microsoft.com/office/drawing/2014/main" val="4008916668"/>
                  </a:ext>
                </a:extLst>
              </a:tr>
            </a:tbl>
          </a:graphicData>
        </a:graphic>
      </p:graphicFrame>
    </p:spTree>
    <p:extLst>
      <p:ext uri="{BB962C8B-B14F-4D97-AF65-F5344CB8AC3E}">
        <p14:creationId xmlns:p14="http://schemas.microsoft.com/office/powerpoint/2010/main" val="32727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sp>
        <p:nvSpPr>
          <p:cNvPr id="10" name="TextovéPole 9">
            <a:extLst>
              <a:ext uri="{FF2B5EF4-FFF2-40B4-BE49-F238E27FC236}">
                <a16:creationId xmlns:a16="http://schemas.microsoft.com/office/drawing/2014/main" id="{8596C74F-0221-4E8A-956E-65A82E2B961A}"/>
              </a:ext>
            </a:extLst>
          </p:cNvPr>
          <p:cNvSpPr txBox="1"/>
          <p:nvPr/>
        </p:nvSpPr>
        <p:spPr>
          <a:xfrm>
            <a:off x="4324609" y="6545102"/>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1309098637"/>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74392" y="3058979"/>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1258277300"/>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61042" y="1931086"/>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2834975"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05–06/2020</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7" name="Tabulka 6">
            <a:extLst>
              <a:ext uri="{FF2B5EF4-FFF2-40B4-BE49-F238E27FC236}">
                <a16:creationId xmlns:a16="http://schemas.microsoft.com/office/drawing/2014/main" id="{CB8D422F-C012-4612-99C5-E793D43AD8BF}"/>
              </a:ext>
            </a:extLst>
          </p:cNvPr>
          <p:cNvGraphicFramePr>
            <a:graphicFrameLocks noGrp="1"/>
          </p:cNvGraphicFramePr>
          <p:nvPr/>
        </p:nvGraphicFramePr>
        <p:xfrm>
          <a:off x="10917608" y="1572141"/>
          <a:ext cx="988642" cy="4886492"/>
        </p:xfrm>
        <a:graphic>
          <a:graphicData uri="http://schemas.openxmlformats.org/drawingml/2006/table">
            <a:tbl>
              <a:tblPr/>
              <a:tblGrid>
                <a:gridCol w="988642">
                  <a:extLst>
                    <a:ext uri="{9D8B030D-6E8A-4147-A177-3AD203B41FA5}">
                      <a16:colId xmlns:a16="http://schemas.microsoft.com/office/drawing/2014/main" val="1784220150"/>
                    </a:ext>
                  </a:extLst>
                </a:gridCol>
              </a:tblGrid>
              <a:tr h="187942">
                <a:tc>
                  <a:txBody>
                    <a:bodyPr/>
                    <a:lstStyle/>
                    <a:p>
                      <a:pPr algn="ctr" fontAlgn="ctr"/>
                      <a:r>
                        <a:rPr lang="cs-CZ" sz="1200" b="1" i="1" u="none" strike="noStrike">
                          <a:solidFill>
                            <a:srgbClr val="000000"/>
                          </a:solidFill>
                          <a:effectLst/>
                          <a:latin typeface="Calibri" panose="020F0502020204030204" pitchFamily="34" charset="0"/>
                        </a:rPr>
                        <a:t>22,0</a:t>
                      </a:r>
                    </a:p>
                  </a:txBody>
                  <a:tcPr marL="8368" marR="8368" marT="0" marB="0" anchor="ctr">
                    <a:lnL>
                      <a:noFill/>
                    </a:lnL>
                    <a:lnR>
                      <a:noFill/>
                    </a:lnR>
                    <a:lnT>
                      <a:noFill/>
                    </a:lnT>
                    <a:lnB>
                      <a:noFill/>
                    </a:lnB>
                    <a:solidFill>
                      <a:srgbClr val="FFE984"/>
                    </a:solidFill>
                  </a:tcPr>
                </a:tc>
                <a:extLst>
                  <a:ext uri="{0D108BD9-81ED-4DB2-BD59-A6C34878D82A}">
                    <a16:rowId xmlns:a16="http://schemas.microsoft.com/office/drawing/2014/main" val="1723370000"/>
                  </a:ext>
                </a:extLst>
              </a:tr>
              <a:tr h="187942">
                <a:tc>
                  <a:txBody>
                    <a:bodyPr/>
                    <a:lstStyle/>
                    <a:p>
                      <a:pPr algn="ctr" fontAlgn="ctr"/>
                      <a:r>
                        <a:rPr lang="cs-CZ" sz="1200" b="1" i="1" u="none" strike="noStrike">
                          <a:solidFill>
                            <a:srgbClr val="000000"/>
                          </a:solidFill>
                          <a:effectLst/>
                          <a:latin typeface="Calibri" panose="020F0502020204030204" pitchFamily="34" charset="0"/>
                        </a:rPr>
                        <a:t>4,0</a:t>
                      </a:r>
                    </a:p>
                  </a:txBody>
                  <a:tcPr marL="8368" marR="8368" marT="0" marB="0" anchor="ctr">
                    <a:lnL>
                      <a:noFill/>
                    </a:lnL>
                    <a:lnR>
                      <a:noFill/>
                    </a:lnR>
                    <a:lnT>
                      <a:noFill/>
                    </a:lnT>
                    <a:lnB>
                      <a:noFill/>
                    </a:lnB>
                    <a:solidFill>
                      <a:srgbClr val="79C47C"/>
                    </a:solidFill>
                  </a:tcPr>
                </a:tc>
                <a:extLst>
                  <a:ext uri="{0D108BD9-81ED-4DB2-BD59-A6C34878D82A}">
                    <a16:rowId xmlns:a16="http://schemas.microsoft.com/office/drawing/2014/main" val="3355072522"/>
                  </a:ext>
                </a:extLst>
              </a:tr>
              <a:tr h="187942">
                <a:tc>
                  <a:txBody>
                    <a:bodyPr/>
                    <a:lstStyle/>
                    <a:p>
                      <a:pPr algn="ctr" fontAlgn="ctr"/>
                      <a:r>
                        <a:rPr lang="cs-CZ" sz="1200" b="1" i="1" u="none" strike="noStrike">
                          <a:solidFill>
                            <a:srgbClr val="000000"/>
                          </a:solidFill>
                          <a:effectLst/>
                          <a:latin typeface="Calibri" panose="020F0502020204030204" pitchFamily="34" charset="0"/>
                        </a:rPr>
                        <a:t>24,1</a:t>
                      </a:r>
                    </a:p>
                  </a:txBody>
                  <a:tcPr marL="8368" marR="8368" marT="0" marB="0" anchor="ctr">
                    <a:lnL>
                      <a:noFill/>
                    </a:lnL>
                    <a:lnR>
                      <a:noFill/>
                    </a:lnR>
                    <a:lnT>
                      <a:noFill/>
                    </a:lnT>
                    <a:lnB>
                      <a:noFill/>
                    </a:lnB>
                    <a:solidFill>
                      <a:srgbClr val="FFE884"/>
                    </a:solidFill>
                  </a:tcPr>
                </a:tc>
                <a:extLst>
                  <a:ext uri="{0D108BD9-81ED-4DB2-BD59-A6C34878D82A}">
                    <a16:rowId xmlns:a16="http://schemas.microsoft.com/office/drawing/2014/main" val="3765296890"/>
                  </a:ext>
                </a:extLst>
              </a:tr>
              <a:tr h="187942">
                <a:tc>
                  <a:txBody>
                    <a:bodyPr/>
                    <a:lstStyle/>
                    <a:p>
                      <a:pPr algn="ctr" fontAlgn="ctr"/>
                      <a:r>
                        <a:rPr lang="cs-CZ" sz="1200" b="1" i="1" u="none" strike="noStrike">
                          <a:solidFill>
                            <a:srgbClr val="000000"/>
                          </a:solidFill>
                          <a:effectLst/>
                          <a:latin typeface="Calibri" panose="020F0502020204030204" pitchFamily="34" charset="0"/>
                        </a:rPr>
                        <a:t>16,0</a:t>
                      </a:r>
                    </a:p>
                  </a:txBody>
                  <a:tcPr marL="8368" marR="8368" marT="0" marB="0" anchor="ctr">
                    <a:lnL>
                      <a:noFill/>
                    </a:lnL>
                    <a:lnR>
                      <a:noFill/>
                    </a:lnR>
                    <a:lnT>
                      <a:noFill/>
                    </a:lnT>
                    <a:lnB>
                      <a:noFill/>
                    </a:lnB>
                    <a:solidFill>
                      <a:srgbClr val="FFEA84"/>
                    </a:solidFill>
                  </a:tcPr>
                </a:tc>
                <a:extLst>
                  <a:ext uri="{0D108BD9-81ED-4DB2-BD59-A6C34878D82A}">
                    <a16:rowId xmlns:a16="http://schemas.microsoft.com/office/drawing/2014/main" val="966508369"/>
                  </a:ext>
                </a:extLst>
              </a:tr>
              <a:tr h="187942">
                <a:tc>
                  <a:txBody>
                    <a:bodyPr/>
                    <a:lstStyle/>
                    <a:p>
                      <a:pPr algn="ctr" fontAlgn="ctr"/>
                      <a:r>
                        <a:rPr lang="cs-CZ" sz="1200" b="1" i="1" u="none" strike="noStrike">
                          <a:solidFill>
                            <a:srgbClr val="000000"/>
                          </a:solidFill>
                          <a:effectLst/>
                          <a:latin typeface="Calibri" panose="020F0502020204030204" pitchFamily="34" charset="0"/>
                        </a:rPr>
                        <a:t>11,0</a:t>
                      </a:r>
                    </a:p>
                  </a:txBody>
                  <a:tcPr marL="8368" marR="8368" marT="0" marB="0" anchor="ctr">
                    <a:lnL>
                      <a:noFill/>
                    </a:lnL>
                    <a:lnR>
                      <a:noFill/>
                    </a:lnR>
                    <a:lnT>
                      <a:noFill/>
                    </a:lnT>
                    <a:lnB>
                      <a:noFill/>
                    </a:lnB>
                    <a:solidFill>
                      <a:srgbClr val="FFEB84"/>
                    </a:solidFill>
                  </a:tcPr>
                </a:tc>
                <a:extLst>
                  <a:ext uri="{0D108BD9-81ED-4DB2-BD59-A6C34878D82A}">
                    <a16:rowId xmlns:a16="http://schemas.microsoft.com/office/drawing/2014/main" val="1196796302"/>
                  </a:ext>
                </a:extLst>
              </a:tr>
              <a:tr h="187942">
                <a:tc>
                  <a:txBody>
                    <a:bodyPr/>
                    <a:lstStyle/>
                    <a:p>
                      <a:pPr algn="ctr" fontAlgn="ctr"/>
                      <a:r>
                        <a:rPr lang="cs-CZ" sz="1200" b="1" i="1" u="none" strike="noStrike">
                          <a:solidFill>
                            <a:srgbClr val="000000"/>
                          </a:solidFill>
                          <a:effectLst/>
                          <a:latin typeface="Calibri" panose="020F0502020204030204" pitchFamily="34" charset="0"/>
                        </a:rPr>
                        <a:t>32,3</a:t>
                      </a:r>
                    </a:p>
                  </a:txBody>
                  <a:tcPr marL="8368" marR="8368" marT="0" marB="0" anchor="ctr">
                    <a:lnL>
                      <a:noFill/>
                    </a:lnL>
                    <a:lnR>
                      <a:noFill/>
                    </a:lnR>
                    <a:lnT>
                      <a:noFill/>
                    </a:lnT>
                    <a:lnB>
                      <a:noFill/>
                    </a:lnB>
                    <a:solidFill>
                      <a:srgbClr val="FFE683"/>
                    </a:solidFill>
                  </a:tcPr>
                </a:tc>
                <a:extLst>
                  <a:ext uri="{0D108BD9-81ED-4DB2-BD59-A6C34878D82A}">
                    <a16:rowId xmlns:a16="http://schemas.microsoft.com/office/drawing/2014/main" val="2318190527"/>
                  </a:ext>
                </a:extLst>
              </a:tr>
              <a:tr h="187942">
                <a:tc>
                  <a:txBody>
                    <a:bodyPr/>
                    <a:lstStyle/>
                    <a:p>
                      <a:pPr algn="ctr" fontAlgn="ctr"/>
                      <a:r>
                        <a:rPr lang="cs-CZ" sz="1200" b="1" i="1" u="none" strike="noStrike">
                          <a:solidFill>
                            <a:srgbClr val="000000"/>
                          </a:solidFill>
                          <a:effectLst/>
                          <a:latin typeface="Calibri" panose="020F0502020204030204" pitchFamily="34" charset="0"/>
                        </a:rPr>
                        <a:t>551,0</a:t>
                      </a:r>
                    </a:p>
                  </a:txBody>
                  <a:tcPr marL="8368" marR="8368" marT="0" marB="0" anchor="ctr">
                    <a:lnL>
                      <a:noFill/>
                    </a:lnL>
                    <a:lnR>
                      <a:noFill/>
                    </a:lnR>
                    <a:lnT>
                      <a:noFill/>
                    </a:lnT>
                    <a:lnB>
                      <a:noFill/>
                    </a:lnB>
                    <a:solidFill>
                      <a:srgbClr val="F8696B"/>
                    </a:solidFill>
                  </a:tcPr>
                </a:tc>
                <a:extLst>
                  <a:ext uri="{0D108BD9-81ED-4DB2-BD59-A6C34878D82A}">
                    <a16:rowId xmlns:a16="http://schemas.microsoft.com/office/drawing/2014/main" val="1404927887"/>
                  </a:ext>
                </a:extLst>
              </a:tr>
              <a:tr h="187942">
                <a:tc>
                  <a:txBody>
                    <a:bodyPr/>
                    <a:lstStyle/>
                    <a:p>
                      <a:pPr algn="ctr" fontAlgn="ctr"/>
                      <a:r>
                        <a:rPr lang="cs-CZ" sz="1200" b="1" i="1" u="none" strike="noStrike">
                          <a:solidFill>
                            <a:srgbClr val="000000"/>
                          </a:solidFill>
                          <a:effectLst/>
                          <a:latin typeface="Calibri" panose="020F0502020204030204" pitchFamily="34" charset="0"/>
                        </a:rPr>
                        <a:t>3,0</a:t>
                      </a:r>
                    </a:p>
                  </a:txBody>
                  <a:tcPr marL="8368" marR="8368" marT="0" marB="0" anchor="ctr">
                    <a:lnL>
                      <a:noFill/>
                    </a:lnL>
                    <a:lnR>
                      <a:noFill/>
                    </a:lnR>
                    <a:lnT>
                      <a:noFill/>
                    </a:lnT>
                    <a:lnB>
                      <a:noFill/>
                    </a:lnB>
                    <a:solidFill>
                      <a:srgbClr val="63BE7B"/>
                    </a:solidFill>
                  </a:tcPr>
                </a:tc>
                <a:extLst>
                  <a:ext uri="{0D108BD9-81ED-4DB2-BD59-A6C34878D82A}">
                    <a16:rowId xmlns:a16="http://schemas.microsoft.com/office/drawing/2014/main" val="1341485110"/>
                  </a:ext>
                </a:extLst>
              </a:tr>
              <a:tr h="187942">
                <a:tc>
                  <a:txBody>
                    <a:bodyPr/>
                    <a:lstStyle/>
                    <a:p>
                      <a:pPr algn="ctr" fontAlgn="ctr"/>
                      <a:r>
                        <a:rPr lang="cs-CZ" sz="1200" b="1" i="1" u="none" strike="noStrike">
                          <a:solidFill>
                            <a:srgbClr val="000000"/>
                          </a:solidFill>
                          <a:effectLst/>
                          <a:latin typeface="Calibri" panose="020F0502020204030204" pitchFamily="34" charset="0"/>
                        </a:rPr>
                        <a:t>22,0</a:t>
                      </a:r>
                    </a:p>
                  </a:txBody>
                  <a:tcPr marL="8368" marR="8368" marT="0" marB="0" anchor="ctr">
                    <a:lnL>
                      <a:noFill/>
                    </a:lnL>
                    <a:lnR>
                      <a:noFill/>
                    </a:lnR>
                    <a:lnT>
                      <a:noFill/>
                    </a:lnT>
                    <a:lnB>
                      <a:noFill/>
                    </a:lnB>
                    <a:solidFill>
                      <a:srgbClr val="FFE984"/>
                    </a:solidFill>
                  </a:tcPr>
                </a:tc>
                <a:extLst>
                  <a:ext uri="{0D108BD9-81ED-4DB2-BD59-A6C34878D82A}">
                    <a16:rowId xmlns:a16="http://schemas.microsoft.com/office/drawing/2014/main" val="717172990"/>
                  </a:ext>
                </a:extLst>
              </a:tr>
              <a:tr h="187942">
                <a:tc>
                  <a:txBody>
                    <a:bodyPr/>
                    <a:lstStyle/>
                    <a:p>
                      <a:pPr algn="ctr" fontAlgn="ctr"/>
                      <a:r>
                        <a:rPr lang="cs-CZ" sz="1200" b="1" i="1" u="none" strike="noStrike">
                          <a:solidFill>
                            <a:srgbClr val="000000"/>
                          </a:solidFill>
                          <a:effectLst/>
                          <a:latin typeface="Calibri" panose="020F0502020204030204" pitchFamily="34" charset="0"/>
                        </a:rPr>
                        <a:t>25,5</a:t>
                      </a:r>
                    </a:p>
                  </a:txBody>
                  <a:tcPr marL="8368" marR="8368" marT="0" marB="0" anchor="ctr">
                    <a:lnL>
                      <a:noFill/>
                    </a:lnL>
                    <a:lnR>
                      <a:noFill/>
                    </a:lnR>
                    <a:lnT>
                      <a:noFill/>
                    </a:lnT>
                    <a:lnB>
                      <a:noFill/>
                    </a:lnB>
                    <a:solidFill>
                      <a:srgbClr val="FFE884"/>
                    </a:solidFill>
                  </a:tcPr>
                </a:tc>
                <a:extLst>
                  <a:ext uri="{0D108BD9-81ED-4DB2-BD59-A6C34878D82A}">
                    <a16:rowId xmlns:a16="http://schemas.microsoft.com/office/drawing/2014/main" val="1910338750"/>
                  </a:ext>
                </a:extLst>
              </a:tr>
              <a:tr h="187942">
                <a:tc>
                  <a:txBody>
                    <a:bodyPr/>
                    <a:lstStyle/>
                    <a:p>
                      <a:pPr algn="ctr" fontAlgn="ctr"/>
                      <a:r>
                        <a:rPr lang="cs-CZ" sz="1200" b="1" i="1" u="none" strike="noStrike">
                          <a:solidFill>
                            <a:srgbClr val="000000"/>
                          </a:solidFill>
                          <a:effectLst/>
                          <a:latin typeface="Calibri" panose="020F0502020204030204" pitchFamily="34" charset="0"/>
                        </a:rPr>
                        <a:t>5,0</a:t>
                      </a:r>
                    </a:p>
                  </a:txBody>
                  <a:tcPr marL="8368" marR="8368" marT="0" marB="0" anchor="ctr">
                    <a:lnL>
                      <a:noFill/>
                    </a:lnL>
                    <a:lnR>
                      <a:noFill/>
                    </a:lnR>
                    <a:lnT>
                      <a:noFill/>
                    </a:lnT>
                    <a:lnB>
                      <a:noFill/>
                    </a:lnB>
                    <a:solidFill>
                      <a:srgbClr val="8FCA7D"/>
                    </a:solidFill>
                  </a:tcPr>
                </a:tc>
                <a:extLst>
                  <a:ext uri="{0D108BD9-81ED-4DB2-BD59-A6C34878D82A}">
                    <a16:rowId xmlns:a16="http://schemas.microsoft.com/office/drawing/2014/main" val="1483989446"/>
                  </a:ext>
                </a:extLst>
              </a:tr>
              <a:tr h="187942">
                <a:tc>
                  <a:txBody>
                    <a:bodyPr/>
                    <a:lstStyle/>
                    <a:p>
                      <a:pPr algn="ctr" fontAlgn="ctr"/>
                      <a:r>
                        <a:rPr lang="cs-CZ" sz="1200" b="1" i="1" u="none" strike="noStrike">
                          <a:solidFill>
                            <a:srgbClr val="000000"/>
                          </a:solidFill>
                          <a:effectLst/>
                          <a:latin typeface="Calibri" panose="020F0502020204030204" pitchFamily="34" charset="0"/>
                        </a:rPr>
                        <a:t>10,0</a:t>
                      </a:r>
                    </a:p>
                  </a:txBody>
                  <a:tcPr marL="8368" marR="8368" marT="0" marB="0" anchor="ctr">
                    <a:lnL>
                      <a:noFill/>
                    </a:lnL>
                    <a:lnR>
                      <a:noFill/>
                    </a:lnR>
                    <a:lnT>
                      <a:noFill/>
                    </a:lnT>
                    <a:lnB>
                      <a:noFill/>
                    </a:lnB>
                    <a:solidFill>
                      <a:srgbClr val="FFEB84"/>
                    </a:solidFill>
                  </a:tcPr>
                </a:tc>
                <a:extLst>
                  <a:ext uri="{0D108BD9-81ED-4DB2-BD59-A6C34878D82A}">
                    <a16:rowId xmlns:a16="http://schemas.microsoft.com/office/drawing/2014/main" val="3018988055"/>
                  </a:ext>
                </a:extLst>
              </a:tr>
              <a:tr h="187942">
                <a:tc>
                  <a:txBody>
                    <a:bodyPr/>
                    <a:lstStyle/>
                    <a:p>
                      <a:pPr algn="ctr" fontAlgn="ctr"/>
                      <a:r>
                        <a:rPr lang="cs-CZ" sz="1200" b="1" i="1" u="none" strike="noStrike">
                          <a:solidFill>
                            <a:srgbClr val="000000"/>
                          </a:solidFill>
                          <a:effectLst/>
                          <a:latin typeface="Calibri" panose="020F0502020204030204" pitchFamily="34" charset="0"/>
                        </a:rPr>
                        <a:t>6,0</a:t>
                      </a:r>
                    </a:p>
                  </a:txBody>
                  <a:tcPr marL="8368" marR="8368" marT="0" marB="0" anchor="ctr">
                    <a:lnL>
                      <a:noFill/>
                    </a:lnL>
                    <a:lnR>
                      <a:noFill/>
                    </a:lnR>
                    <a:lnT>
                      <a:noFill/>
                    </a:lnT>
                    <a:lnB>
                      <a:noFill/>
                    </a:lnB>
                    <a:solidFill>
                      <a:srgbClr val="A5D17E"/>
                    </a:solidFill>
                  </a:tcPr>
                </a:tc>
                <a:extLst>
                  <a:ext uri="{0D108BD9-81ED-4DB2-BD59-A6C34878D82A}">
                    <a16:rowId xmlns:a16="http://schemas.microsoft.com/office/drawing/2014/main" val="4235814119"/>
                  </a:ext>
                </a:extLst>
              </a:tr>
              <a:tr h="187942">
                <a:tc>
                  <a:txBody>
                    <a:bodyPr/>
                    <a:lstStyle/>
                    <a:p>
                      <a:pPr algn="ctr" fontAlgn="ctr"/>
                      <a:r>
                        <a:rPr lang="cs-CZ" sz="1200" b="1" i="1" u="none" strike="noStrike" dirty="0">
                          <a:solidFill>
                            <a:srgbClr val="000000"/>
                          </a:solidFill>
                          <a:effectLst/>
                          <a:latin typeface="Calibri" panose="020F0502020204030204" pitchFamily="34" charset="0"/>
                        </a:rPr>
                        <a:t>4,0</a:t>
                      </a:r>
                    </a:p>
                  </a:txBody>
                  <a:tcPr marL="8368" marR="8368" marT="0" marB="0" anchor="ctr">
                    <a:lnL>
                      <a:noFill/>
                    </a:lnL>
                    <a:lnR>
                      <a:noFill/>
                    </a:lnR>
                    <a:lnT>
                      <a:noFill/>
                    </a:lnT>
                    <a:lnB>
                      <a:noFill/>
                    </a:lnB>
                    <a:solidFill>
                      <a:srgbClr val="79C47C"/>
                    </a:solidFill>
                  </a:tcPr>
                </a:tc>
                <a:extLst>
                  <a:ext uri="{0D108BD9-81ED-4DB2-BD59-A6C34878D82A}">
                    <a16:rowId xmlns:a16="http://schemas.microsoft.com/office/drawing/2014/main" val="4294884864"/>
                  </a:ext>
                </a:extLst>
              </a:tr>
              <a:tr h="187942">
                <a:tc>
                  <a:txBody>
                    <a:bodyPr/>
                    <a:lstStyle/>
                    <a:p>
                      <a:pPr algn="ctr" fontAlgn="ctr"/>
                      <a:r>
                        <a:rPr lang="cs-CZ" sz="1200" b="1" i="1" u="none" strike="noStrike" dirty="0">
                          <a:solidFill>
                            <a:srgbClr val="000000"/>
                          </a:solidFill>
                          <a:effectLst/>
                          <a:latin typeface="Calibri" panose="020F0502020204030204" pitchFamily="34" charset="0"/>
                        </a:rPr>
                        <a:t>6,0</a:t>
                      </a:r>
                    </a:p>
                  </a:txBody>
                  <a:tcPr marL="8368" marR="8368" marT="0" marB="0" anchor="ctr">
                    <a:lnL>
                      <a:noFill/>
                    </a:lnL>
                    <a:lnR>
                      <a:noFill/>
                    </a:lnR>
                    <a:lnT>
                      <a:noFill/>
                    </a:lnT>
                    <a:lnB>
                      <a:noFill/>
                    </a:lnB>
                    <a:solidFill>
                      <a:srgbClr val="A5D17E"/>
                    </a:solidFill>
                  </a:tcPr>
                </a:tc>
                <a:extLst>
                  <a:ext uri="{0D108BD9-81ED-4DB2-BD59-A6C34878D82A}">
                    <a16:rowId xmlns:a16="http://schemas.microsoft.com/office/drawing/2014/main" val="2268954006"/>
                  </a:ext>
                </a:extLst>
              </a:tr>
              <a:tr h="187942">
                <a:tc>
                  <a:txBody>
                    <a:bodyPr/>
                    <a:lstStyle/>
                    <a:p>
                      <a:pPr algn="ctr" fontAlgn="ctr"/>
                      <a:r>
                        <a:rPr lang="cs-CZ" sz="1200" b="1" i="1" u="none" strike="noStrike">
                          <a:solidFill>
                            <a:srgbClr val="000000"/>
                          </a:solidFill>
                          <a:effectLst/>
                          <a:latin typeface="Calibri" panose="020F0502020204030204" pitchFamily="34" charset="0"/>
                        </a:rPr>
                        <a:t>14,0</a:t>
                      </a:r>
                    </a:p>
                  </a:txBody>
                  <a:tcPr marL="8368" marR="8368" marT="0" marB="0" anchor="ctr">
                    <a:lnL>
                      <a:noFill/>
                    </a:lnL>
                    <a:lnR>
                      <a:noFill/>
                    </a:lnR>
                    <a:lnT>
                      <a:noFill/>
                    </a:lnT>
                    <a:lnB>
                      <a:noFill/>
                    </a:lnB>
                    <a:solidFill>
                      <a:srgbClr val="FFEB84"/>
                    </a:solidFill>
                  </a:tcPr>
                </a:tc>
                <a:extLst>
                  <a:ext uri="{0D108BD9-81ED-4DB2-BD59-A6C34878D82A}">
                    <a16:rowId xmlns:a16="http://schemas.microsoft.com/office/drawing/2014/main" val="1723793420"/>
                  </a:ext>
                </a:extLst>
              </a:tr>
              <a:tr h="187942">
                <a:tc>
                  <a:txBody>
                    <a:bodyPr/>
                    <a:lstStyle/>
                    <a:p>
                      <a:pPr algn="ctr" fontAlgn="ctr"/>
                      <a:r>
                        <a:rPr lang="cs-CZ" sz="1200" b="1" i="1" u="none" strike="noStrike">
                          <a:solidFill>
                            <a:srgbClr val="000000"/>
                          </a:solidFill>
                          <a:effectLst/>
                          <a:latin typeface="Calibri" panose="020F0502020204030204" pitchFamily="34" charset="0"/>
                        </a:rPr>
                        <a:t>3,0</a:t>
                      </a:r>
                    </a:p>
                  </a:txBody>
                  <a:tcPr marL="8368" marR="8368" marT="0" marB="0" anchor="ctr">
                    <a:lnL>
                      <a:noFill/>
                    </a:lnL>
                    <a:lnR>
                      <a:noFill/>
                    </a:lnR>
                    <a:lnT>
                      <a:noFill/>
                    </a:lnT>
                    <a:lnB>
                      <a:noFill/>
                    </a:lnB>
                    <a:solidFill>
                      <a:srgbClr val="63BE7B"/>
                    </a:solidFill>
                  </a:tcPr>
                </a:tc>
                <a:extLst>
                  <a:ext uri="{0D108BD9-81ED-4DB2-BD59-A6C34878D82A}">
                    <a16:rowId xmlns:a16="http://schemas.microsoft.com/office/drawing/2014/main" val="2169500376"/>
                  </a:ext>
                </a:extLst>
              </a:tr>
              <a:tr h="187942">
                <a:tc>
                  <a:txBody>
                    <a:bodyPr/>
                    <a:lstStyle/>
                    <a:p>
                      <a:pPr algn="ctr" fontAlgn="ctr"/>
                      <a:r>
                        <a:rPr lang="cs-CZ" sz="1200" b="1" i="1" u="none" strike="noStrike">
                          <a:solidFill>
                            <a:srgbClr val="000000"/>
                          </a:solidFill>
                          <a:effectLst/>
                          <a:latin typeface="Calibri" panose="020F0502020204030204" pitchFamily="34" charset="0"/>
                        </a:rPr>
                        <a:t>7,0</a:t>
                      </a:r>
                    </a:p>
                  </a:txBody>
                  <a:tcPr marL="8368" marR="8368" marT="0" marB="0" anchor="ctr">
                    <a:lnL>
                      <a:noFill/>
                    </a:lnL>
                    <a:lnR>
                      <a:noFill/>
                    </a:lnR>
                    <a:lnT>
                      <a:noFill/>
                    </a:lnT>
                    <a:lnB>
                      <a:noFill/>
                    </a:lnB>
                    <a:solidFill>
                      <a:srgbClr val="BCD780"/>
                    </a:solidFill>
                  </a:tcPr>
                </a:tc>
                <a:extLst>
                  <a:ext uri="{0D108BD9-81ED-4DB2-BD59-A6C34878D82A}">
                    <a16:rowId xmlns:a16="http://schemas.microsoft.com/office/drawing/2014/main" val="2098647036"/>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2597334555"/>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1162162572"/>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358370063"/>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337759859"/>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236734222"/>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887136200"/>
                  </a:ext>
                </a:extLst>
              </a:tr>
              <a:tr h="187942">
                <a:tc>
                  <a:txBody>
                    <a:bodyPr/>
                    <a:lstStyle/>
                    <a:p>
                      <a:pPr algn="ctr" fontAlgn="ctr"/>
                      <a:r>
                        <a:rPr lang="cs-CZ" sz="1200" b="1" i="1" u="none" strike="noStrike">
                          <a:solidFill>
                            <a:srgbClr val="000000"/>
                          </a:solidFill>
                          <a:effectLst/>
                          <a:latin typeface="Calibri" panose="020F0502020204030204" pitchFamily="34" charset="0"/>
                        </a:rPr>
                        <a:t>7,5</a:t>
                      </a:r>
                    </a:p>
                  </a:txBody>
                  <a:tcPr marL="8368" marR="8368" marT="0" marB="0" anchor="ctr">
                    <a:lnL>
                      <a:noFill/>
                    </a:lnL>
                    <a:lnR>
                      <a:noFill/>
                    </a:lnR>
                    <a:lnT>
                      <a:noFill/>
                    </a:lnT>
                    <a:lnB>
                      <a:noFill/>
                    </a:lnB>
                    <a:solidFill>
                      <a:srgbClr val="C7DA80"/>
                    </a:solidFill>
                  </a:tcPr>
                </a:tc>
                <a:extLst>
                  <a:ext uri="{0D108BD9-81ED-4DB2-BD59-A6C34878D82A}">
                    <a16:rowId xmlns:a16="http://schemas.microsoft.com/office/drawing/2014/main" val="654918089"/>
                  </a:ext>
                </a:extLst>
              </a:tr>
              <a:tr h="187942">
                <a:tc>
                  <a:txBody>
                    <a:bodyPr/>
                    <a:lstStyle/>
                    <a:p>
                      <a:pPr algn="ctr" fontAlgn="ctr"/>
                      <a:endParaRPr lang="cs-CZ" sz="1200" b="1" i="1" u="none" strike="noStrike" dirty="0">
                        <a:solidFill>
                          <a:srgbClr val="000000"/>
                        </a:solidFill>
                        <a:effectLst/>
                        <a:latin typeface="Calibri" panose="020F0502020204030204" pitchFamily="34" charset="0"/>
                      </a:endParaRPr>
                    </a:p>
                  </a:txBody>
                  <a:tcPr marL="8368" marR="8368" marT="0" marB="0" anchor="ctr">
                    <a:lnL>
                      <a:noFill/>
                    </a:lnL>
                    <a:lnR>
                      <a:noFill/>
                    </a:lnR>
                    <a:lnT>
                      <a:noFill/>
                    </a:lnT>
                    <a:lnB>
                      <a:noFill/>
                    </a:lnB>
                  </a:tcPr>
                </a:tc>
                <a:extLst>
                  <a:ext uri="{0D108BD9-81ED-4DB2-BD59-A6C34878D82A}">
                    <a16:rowId xmlns:a16="http://schemas.microsoft.com/office/drawing/2014/main" val="2295667394"/>
                  </a:ext>
                </a:extLst>
              </a:tr>
            </a:tbl>
          </a:graphicData>
        </a:graphic>
      </p:graphicFrame>
    </p:spTree>
    <p:extLst>
      <p:ext uri="{BB962C8B-B14F-4D97-AF65-F5344CB8AC3E}">
        <p14:creationId xmlns:p14="http://schemas.microsoft.com/office/powerpoint/2010/main" val="291777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nvPr>
        </p:nvSpPr>
        <p:spPr>
          <a:xfrm>
            <a:off x="292061" y="2"/>
            <a:ext cx="7794664" cy="576000"/>
          </a:xfrm>
        </p:spPr>
        <p:txBody>
          <a:bodyPr/>
          <a:lstStyle/>
          <a:p>
            <a:r>
              <a:rPr lang="cs-CZ" dirty="0"/>
              <a:t>Identifikovaná ohniska </a:t>
            </a:r>
            <a:r>
              <a:rPr lang="cs-CZ" sz="2000" dirty="0"/>
              <a:t>nákazy COVID-19</a:t>
            </a:r>
          </a:p>
        </p:txBody>
      </p:sp>
      <p:graphicFrame>
        <p:nvGraphicFramePr>
          <p:cNvPr id="17" name="Graf 16">
            <a:extLst>
              <a:ext uri="{FF2B5EF4-FFF2-40B4-BE49-F238E27FC236}">
                <a16:creationId xmlns:a16="http://schemas.microsoft.com/office/drawing/2014/main" id="{E35F53D6-11D1-47F1-8F81-A00AE8E3A8FF}"/>
              </a:ext>
            </a:extLst>
          </p:cNvPr>
          <p:cNvGraphicFramePr/>
          <p:nvPr>
            <p:extLst>
              <p:ext uri="{D42A27DB-BD31-4B8C-83A1-F6EECF244321}">
                <p14:modId xmlns:p14="http://schemas.microsoft.com/office/powerpoint/2010/main" val="69474319"/>
              </p:ext>
            </p:extLst>
          </p:nvPr>
        </p:nvGraphicFramePr>
        <p:xfrm>
          <a:off x="-3611" y="1244655"/>
          <a:ext cx="5400000" cy="5271872"/>
        </p:xfrm>
        <a:graphic>
          <a:graphicData uri="http://schemas.openxmlformats.org/drawingml/2006/chart">
            <c:chart xmlns:c="http://schemas.openxmlformats.org/drawingml/2006/chart" xmlns:r="http://schemas.openxmlformats.org/officeDocument/2006/relationships" r:id="rId2"/>
          </a:graphicData>
        </a:graphic>
      </p:graphicFrame>
      <p:sp>
        <p:nvSpPr>
          <p:cNvPr id="18" name="Obdélník 17">
            <a:extLst>
              <a:ext uri="{FF2B5EF4-FFF2-40B4-BE49-F238E27FC236}">
                <a16:creationId xmlns:a16="http://schemas.microsoft.com/office/drawing/2014/main" id="{AB98FBEE-915C-4DF4-8026-05F56B2D4D75}"/>
              </a:ext>
            </a:extLst>
          </p:cNvPr>
          <p:cNvSpPr/>
          <p:nvPr/>
        </p:nvSpPr>
        <p:spPr>
          <a:xfrm>
            <a:off x="4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pozitivních osob</a:t>
            </a:r>
          </a:p>
        </p:txBody>
      </p:sp>
      <p:cxnSp>
        <p:nvCxnSpPr>
          <p:cNvPr id="4" name="Přímá spojnice 3">
            <a:extLst>
              <a:ext uri="{FF2B5EF4-FFF2-40B4-BE49-F238E27FC236}">
                <a16:creationId xmlns:a16="http://schemas.microsoft.com/office/drawing/2014/main" id="{D9D5DB61-0D82-4B29-B7CD-ACFEE8498E46}"/>
              </a:ext>
            </a:extLst>
          </p:cNvPr>
          <p:cNvCxnSpPr/>
          <p:nvPr/>
        </p:nvCxnSpPr>
        <p:spPr>
          <a:xfrm>
            <a:off x="1266825" y="2114834"/>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Graf 18">
            <a:extLst>
              <a:ext uri="{FF2B5EF4-FFF2-40B4-BE49-F238E27FC236}">
                <a16:creationId xmlns:a16="http://schemas.microsoft.com/office/drawing/2014/main" id="{6C0E2F4E-79C3-466E-8BEC-7FDF705E2188}"/>
              </a:ext>
            </a:extLst>
          </p:cNvPr>
          <p:cNvGraphicFramePr/>
          <p:nvPr>
            <p:extLst>
              <p:ext uri="{D42A27DB-BD31-4B8C-83A1-F6EECF244321}">
                <p14:modId xmlns:p14="http://schemas.microsoft.com/office/powerpoint/2010/main" val="965423107"/>
              </p:ext>
            </p:extLst>
          </p:nvPr>
        </p:nvGraphicFramePr>
        <p:xfrm>
          <a:off x="5520888" y="1244655"/>
          <a:ext cx="5400000" cy="5271872"/>
        </p:xfrm>
        <a:graphic>
          <a:graphicData uri="http://schemas.openxmlformats.org/drawingml/2006/chart">
            <c:chart xmlns:c="http://schemas.openxmlformats.org/drawingml/2006/chart" xmlns:r="http://schemas.openxmlformats.org/officeDocument/2006/relationships" r:id="rId3"/>
          </a:graphicData>
        </a:graphic>
      </p:graphicFrame>
      <p:sp>
        <p:nvSpPr>
          <p:cNvPr id="20" name="Obdélník 19">
            <a:extLst>
              <a:ext uri="{FF2B5EF4-FFF2-40B4-BE49-F238E27FC236}">
                <a16:creationId xmlns:a16="http://schemas.microsoft.com/office/drawing/2014/main" id="{C5CA85D3-46A4-4F24-8100-F4B1F2EDC7CE}"/>
              </a:ext>
            </a:extLst>
          </p:cNvPr>
          <p:cNvSpPr/>
          <p:nvPr/>
        </p:nvSpPr>
        <p:spPr>
          <a:xfrm>
            <a:off x="5847480" y="968370"/>
            <a:ext cx="3547541" cy="369332"/>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Počet ohnisek</a:t>
            </a:r>
          </a:p>
        </p:txBody>
      </p:sp>
      <p:cxnSp>
        <p:nvCxnSpPr>
          <p:cNvPr id="21" name="Přímá spojnice 20">
            <a:extLst>
              <a:ext uri="{FF2B5EF4-FFF2-40B4-BE49-F238E27FC236}">
                <a16:creationId xmlns:a16="http://schemas.microsoft.com/office/drawing/2014/main" id="{D7BDA03C-2543-49EA-BC96-1373C7B8D896}"/>
              </a:ext>
            </a:extLst>
          </p:cNvPr>
          <p:cNvCxnSpPr/>
          <p:nvPr/>
        </p:nvCxnSpPr>
        <p:spPr>
          <a:xfrm>
            <a:off x="6643950" y="1743075"/>
            <a:ext cx="115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bdélník 21">
            <a:extLst>
              <a:ext uri="{FF2B5EF4-FFF2-40B4-BE49-F238E27FC236}">
                <a16:creationId xmlns:a16="http://schemas.microsoft.com/office/drawing/2014/main" id="{FF2475D1-D7DF-48F3-BAE9-0CAA16629FF7}"/>
              </a:ext>
            </a:extLst>
          </p:cNvPr>
          <p:cNvSpPr/>
          <p:nvPr/>
        </p:nvSpPr>
        <p:spPr>
          <a:xfrm>
            <a:off x="3124200" y="585810"/>
            <a:ext cx="6229350"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Celkový přehled za období </a:t>
            </a:r>
            <a:r>
              <a:rPr kumimoji="0" lang="cs-CZ" sz="2000" b="1" i="0" u="none" strike="noStrike" kern="1200" cap="none" spc="0" normalizeH="0" baseline="0" noProof="0" dirty="0">
                <a:ln>
                  <a:noFill/>
                </a:ln>
                <a:solidFill>
                  <a:srgbClr val="C00000"/>
                </a:solidFill>
                <a:effectLst/>
                <a:uLnTx/>
                <a:uFillTx/>
                <a:latin typeface="Calibri" panose="020F0502020204030204" pitchFamily="34" charset="0"/>
                <a:ea typeface="+mn-ea"/>
                <a:cs typeface="+mn-cs"/>
              </a:rPr>
              <a:t>1. 9. – 13. 10. 2020</a:t>
            </a:r>
          </a:p>
        </p:txBody>
      </p:sp>
      <p:sp>
        <p:nvSpPr>
          <p:cNvPr id="23" name="TextovéPole 22">
            <a:extLst>
              <a:ext uri="{FF2B5EF4-FFF2-40B4-BE49-F238E27FC236}">
                <a16:creationId xmlns:a16="http://schemas.microsoft.com/office/drawing/2014/main" id="{4B8E8071-3C8F-408F-84F3-2A100D7E98FE}"/>
              </a:ext>
            </a:extLst>
          </p:cNvPr>
          <p:cNvSpPr txBox="1"/>
          <p:nvPr/>
        </p:nvSpPr>
        <p:spPr>
          <a:xfrm>
            <a:off x="10854017" y="925812"/>
            <a:ext cx="10522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Průměrný počet osob na ohnisko</a:t>
            </a:r>
            <a:endParaRPr kumimoji="0" lang="cs-CZ" sz="1200" b="1" i="1" u="none" strike="noStrike" kern="1200" cap="none" spc="0" normalizeH="0" baseline="0" noProof="0" dirty="0">
              <a:ln>
                <a:noFill/>
              </a:ln>
              <a:solidFill>
                <a:srgbClr val="C00000"/>
              </a:solidFill>
              <a:effectLst/>
              <a:uLnTx/>
              <a:uFillTx/>
              <a:latin typeface="Arial" panose="020B0604020202020204"/>
              <a:ea typeface="+mn-ea"/>
              <a:cs typeface="+mn-cs"/>
            </a:endParaRPr>
          </a:p>
        </p:txBody>
      </p:sp>
      <p:sp>
        <p:nvSpPr>
          <p:cNvPr id="16" name="TextovéPole 15">
            <a:extLst>
              <a:ext uri="{FF2B5EF4-FFF2-40B4-BE49-F238E27FC236}">
                <a16:creationId xmlns:a16="http://schemas.microsoft.com/office/drawing/2014/main" id="{373B2E1E-2120-4502-ACD6-98F9F02B9B83}"/>
              </a:ext>
            </a:extLst>
          </p:cNvPr>
          <p:cNvSpPr txBox="1"/>
          <p:nvPr/>
        </p:nvSpPr>
        <p:spPr>
          <a:xfrm>
            <a:off x="4324609" y="6545102"/>
            <a:ext cx="35475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Zdroj: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Covid</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Forms</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 Události</a:t>
            </a:r>
            <a:endParaRPr kumimoji="0" lang="cs-CZ" sz="1200" b="1" i="0" u="none" strike="noStrike" kern="1200" cap="none" spc="0" normalizeH="0" baseline="0" noProof="0" dirty="0">
              <a:ln>
                <a:noFill/>
              </a:ln>
              <a:solidFill>
                <a:srgbClr val="C00000"/>
              </a:solidFill>
              <a:effectLst/>
              <a:uLnTx/>
              <a:uFillTx/>
              <a:latin typeface="Arial" panose="020B0604020202020204"/>
              <a:ea typeface="+mn-ea"/>
              <a:cs typeface="+mn-cs"/>
            </a:endParaRPr>
          </a:p>
        </p:txBody>
      </p:sp>
      <p:graphicFrame>
        <p:nvGraphicFramePr>
          <p:cNvPr id="8" name="Tabulka 7">
            <a:extLst>
              <a:ext uri="{FF2B5EF4-FFF2-40B4-BE49-F238E27FC236}">
                <a16:creationId xmlns:a16="http://schemas.microsoft.com/office/drawing/2014/main" id="{AC59217E-1668-4607-97B5-E189A9ADA497}"/>
              </a:ext>
            </a:extLst>
          </p:cNvPr>
          <p:cNvGraphicFramePr>
            <a:graphicFrameLocks noGrp="1"/>
          </p:cNvGraphicFramePr>
          <p:nvPr>
            <p:extLst>
              <p:ext uri="{D42A27DB-BD31-4B8C-83A1-F6EECF244321}">
                <p14:modId xmlns:p14="http://schemas.microsoft.com/office/powerpoint/2010/main" val="964893845"/>
              </p:ext>
            </p:extLst>
          </p:nvPr>
        </p:nvGraphicFramePr>
        <p:xfrm>
          <a:off x="10920888" y="1572135"/>
          <a:ext cx="880587" cy="4886492"/>
        </p:xfrm>
        <a:graphic>
          <a:graphicData uri="http://schemas.openxmlformats.org/drawingml/2006/table">
            <a:tbl>
              <a:tblPr/>
              <a:tblGrid>
                <a:gridCol w="880587">
                  <a:extLst>
                    <a:ext uri="{9D8B030D-6E8A-4147-A177-3AD203B41FA5}">
                      <a16:colId xmlns:a16="http://schemas.microsoft.com/office/drawing/2014/main" val="1724449875"/>
                    </a:ext>
                  </a:extLst>
                </a:gridCol>
              </a:tblGrid>
              <a:tr h="187942">
                <a:tc>
                  <a:txBody>
                    <a:bodyPr/>
                    <a:lstStyle/>
                    <a:p>
                      <a:pPr algn="ctr" fontAlgn="ctr"/>
                      <a:r>
                        <a:rPr lang="cs-CZ" sz="1200" b="1" i="1" u="none" strike="noStrike">
                          <a:solidFill>
                            <a:srgbClr val="000000"/>
                          </a:solidFill>
                          <a:effectLst/>
                          <a:latin typeface="Calibri" panose="020F0502020204030204" pitchFamily="34" charset="0"/>
                        </a:rPr>
                        <a:t>5,0</a:t>
                      </a:r>
                    </a:p>
                  </a:txBody>
                  <a:tcPr marL="9525" marR="9525" marT="0" marB="0" anchor="ctr">
                    <a:lnL>
                      <a:noFill/>
                    </a:lnL>
                    <a:lnR>
                      <a:noFill/>
                    </a:lnR>
                    <a:lnT>
                      <a:noFill/>
                    </a:lnT>
                    <a:lnB>
                      <a:noFill/>
                    </a:lnB>
                    <a:solidFill>
                      <a:srgbClr val="7EC57C"/>
                    </a:solidFill>
                  </a:tcPr>
                </a:tc>
                <a:extLst>
                  <a:ext uri="{0D108BD9-81ED-4DB2-BD59-A6C34878D82A}">
                    <a16:rowId xmlns:a16="http://schemas.microsoft.com/office/drawing/2014/main" val="602794713"/>
                  </a:ext>
                </a:extLst>
              </a:tr>
              <a:tr h="187942">
                <a:tc>
                  <a:txBody>
                    <a:bodyPr/>
                    <a:lstStyle/>
                    <a:p>
                      <a:pPr algn="ctr" fontAlgn="ctr"/>
                      <a:r>
                        <a:rPr lang="cs-CZ" sz="1200" b="1" i="1" u="none" strike="noStrike">
                          <a:solidFill>
                            <a:srgbClr val="000000"/>
                          </a:solidFill>
                          <a:effectLst/>
                          <a:latin typeface="Calibri" panose="020F0502020204030204" pitchFamily="34" charset="0"/>
                        </a:rPr>
                        <a:t>30,0</a:t>
                      </a:r>
                    </a:p>
                  </a:txBody>
                  <a:tcPr marL="9525" marR="9525" marT="0" marB="0" anchor="ctr">
                    <a:lnL>
                      <a:noFill/>
                    </a:lnL>
                    <a:lnR>
                      <a:noFill/>
                    </a:lnR>
                    <a:lnT>
                      <a:noFill/>
                    </a:lnT>
                    <a:lnB>
                      <a:noFill/>
                    </a:lnB>
                    <a:solidFill>
                      <a:srgbClr val="FED380"/>
                    </a:solidFill>
                  </a:tcPr>
                </a:tc>
                <a:extLst>
                  <a:ext uri="{0D108BD9-81ED-4DB2-BD59-A6C34878D82A}">
                    <a16:rowId xmlns:a16="http://schemas.microsoft.com/office/drawing/2014/main" val="1385574361"/>
                  </a:ext>
                </a:extLst>
              </a:tr>
              <a:tr h="187942">
                <a:tc>
                  <a:txBody>
                    <a:bodyPr/>
                    <a:lstStyle/>
                    <a:p>
                      <a:pPr algn="ctr" fontAlgn="ctr"/>
                      <a:r>
                        <a:rPr lang="cs-CZ" sz="1200" b="1" i="1" u="none" strike="noStrike">
                          <a:solidFill>
                            <a:srgbClr val="000000"/>
                          </a:solidFill>
                          <a:effectLst/>
                          <a:latin typeface="Calibri" panose="020F0502020204030204" pitchFamily="34" charset="0"/>
                        </a:rPr>
                        <a:t>55,9</a:t>
                      </a:r>
                    </a:p>
                  </a:txBody>
                  <a:tcPr marL="9525" marR="9525" marT="0" marB="0" anchor="ctr">
                    <a:lnL>
                      <a:noFill/>
                    </a:lnL>
                    <a:lnR>
                      <a:noFill/>
                    </a:lnR>
                    <a:lnT>
                      <a:noFill/>
                    </a:lnT>
                    <a:lnB>
                      <a:noFill/>
                    </a:lnB>
                    <a:solidFill>
                      <a:srgbClr val="FCAD79"/>
                    </a:solidFill>
                  </a:tcPr>
                </a:tc>
                <a:extLst>
                  <a:ext uri="{0D108BD9-81ED-4DB2-BD59-A6C34878D82A}">
                    <a16:rowId xmlns:a16="http://schemas.microsoft.com/office/drawing/2014/main" val="204356228"/>
                  </a:ext>
                </a:extLst>
              </a:tr>
              <a:tr h="187942">
                <a:tc>
                  <a:txBody>
                    <a:bodyPr/>
                    <a:lstStyle/>
                    <a:p>
                      <a:pPr algn="ctr" fontAlgn="ctr"/>
                      <a:r>
                        <a:rPr lang="cs-CZ" sz="1200" b="1" i="1" u="none" strike="noStrike">
                          <a:solidFill>
                            <a:srgbClr val="000000"/>
                          </a:solidFill>
                          <a:effectLst/>
                          <a:latin typeface="Calibri" panose="020F0502020204030204" pitchFamily="34" charset="0"/>
                        </a:rPr>
                        <a:t>13,3</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976591817"/>
                  </a:ext>
                </a:extLst>
              </a:tr>
              <a:tr h="187942">
                <a:tc>
                  <a:txBody>
                    <a:bodyPr/>
                    <a:lstStyle/>
                    <a:p>
                      <a:pPr algn="ctr" fontAlgn="ctr"/>
                      <a:r>
                        <a:rPr lang="cs-CZ" sz="1200" b="1" i="1" u="none" strike="noStrike">
                          <a:solidFill>
                            <a:srgbClr val="000000"/>
                          </a:solidFill>
                          <a:effectLst/>
                          <a:latin typeface="Calibri" panose="020F0502020204030204" pitchFamily="34" charset="0"/>
                        </a:rPr>
                        <a:t>32,1</a:t>
                      </a:r>
                    </a:p>
                  </a:txBody>
                  <a:tcPr marL="9525" marR="9525" marT="0" marB="0" anchor="ctr">
                    <a:lnL>
                      <a:noFill/>
                    </a:lnL>
                    <a:lnR>
                      <a:noFill/>
                    </a:lnR>
                    <a:lnT>
                      <a:noFill/>
                    </a:lnT>
                    <a:lnB>
                      <a:noFill/>
                    </a:lnB>
                    <a:solidFill>
                      <a:srgbClr val="FED280"/>
                    </a:solidFill>
                  </a:tcPr>
                </a:tc>
                <a:extLst>
                  <a:ext uri="{0D108BD9-81ED-4DB2-BD59-A6C34878D82A}">
                    <a16:rowId xmlns:a16="http://schemas.microsoft.com/office/drawing/2014/main" val="829108815"/>
                  </a:ext>
                </a:extLst>
              </a:tr>
              <a:tr h="187942">
                <a:tc>
                  <a:txBody>
                    <a:bodyPr/>
                    <a:lstStyle/>
                    <a:p>
                      <a:pPr algn="ctr" fontAlgn="ctr"/>
                      <a:r>
                        <a:rPr lang="cs-CZ" sz="1200" b="1" i="1" u="none" strike="noStrike">
                          <a:solidFill>
                            <a:srgbClr val="000000"/>
                          </a:solidFill>
                          <a:effectLst/>
                          <a:latin typeface="Calibri" panose="020F0502020204030204" pitchFamily="34" charset="0"/>
                        </a:rPr>
                        <a:t>8,6</a:t>
                      </a:r>
                    </a:p>
                  </a:txBody>
                  <a:tcPr marL="9525" marR="9525" marT="0" marB="0" anchor="ctr">
                    <a:lnL>
                      <a:noFill/>
                    </a:lnL>
                    <a:lnR>
                      <a:noFill/>
                    </a:lnR>
                    <a:lnT>
                      <a:noFill/>
                    </a:lnT>
                    <a:lnB>
                      <a:noFill/>
                    </a:lnB>
                    <a:solidFill>
                      <a:srgbClr val="B9D780"/>
                    </a:solidFill>
                  </a:tcPr>
                </a:tc>
                <a:extLst>
                  <a:ext uri="{0D108BD9-81ED-4DB2-BD59-A6C34878D82A}">
                    <a16:rowId xmlns:a16="http://schemas.microsoft.com/office/drawing/2014/main" val="343208254"/>
                  </a:ext>
                </a:extLst>
              </a:tr>
              <a:tr h="187942">
                <a:tc>
                  <a:txBody>
                    <a:bodyPr/>
                    <a:lstStyle/>
                    <a:p>
                      <a:pPr algn="ctr" fontAlgn="ctr"/>
                      <a:r>
                        <a:rPr lang="cs-CZ" sz="1200" b="1" i="1" u="none" strike="noStrike">
                          <a:solidFill>
                            <a:srgbClr val="000000"/>
                          </a:solidFill>
                          <a:effectLst/>
                          <a:latin typeface="Calibri" panose="020F0502020204030204" pitchFamily="34" charset="0"/>
                        </a:rPr>
                        <a:t>11,2</a:t>
                      </a:r>
                    </a:p>
                  </a:txBody>
                  <a:tcPr marL="9525" marR="9525" marT="0" marB="0" anchor="ctr">
                    <a:lnL>
                      <a:noFill/>
                    </a:lnL>
                    <a:lnR>
                      <a:noFill/>
                    </a:lnR>
                    <a:lnT>
                      <a:noFill/>
                    </a:lnT>
                    <a:lnB>
                      <a:noFill/>
                    </a:lnB>
                    <a:solidFill>
                      <a:srgbClr val="E4E382"/>
                    </a:solidFill>
                  </a:tcPr>
                </a:tc>
                <a:extLst>
                  <a:ext uri="{0D108BD9-81ED-4DB2-BD59-A6C34878D82A}">
                    <a16:rowId xmlns:a16="http://schemas.microsoft.com/office/drawing/2014/main" val="3041276549"/>
                  </a:ext>
                </a:extLst>
              </a:tr>
              <a:tr h="187942">
                <a:tc>
                  <a:txBody>
                    <a:bodyPr/>
                    <a:lstStyle/>
                    <a:p>
                      <a:pPr algn="ctr" fontAlgn="ctr"/>
                      <a:r>
                        <a:rPr lang="cs-CZ" sz="1200" b="1" i="1" u="none" strike="noStrike">
                          <a:solidFill>
                            <a:srgbClr val="000000"/>
                          </a:solidFill>
                          <a:effectLst/>
                          <a:latin typeface="Calibri" panose="020F0502020204030204" pitchFamily="34" charset="0"/>
                        </a:rPr>
                        <a:t>12,6</a:t>
                      </a:r>
                    </a:p>
                  </a:txBody>
                  <a:tcPr marL="9525" marR="9525" marT="0" marB="0" anchor="ctr">
                    <a:lnL>
                      <a:noFill/>
                    </a:lnL>
                    <a:lnR>
                      <a:noFill/>
                    </a:lnR>
                    <a:lnT>
                      <a:noFill/>
                    </a:lnT>
                    <a:lnB>
                      <a:noFill/>
                    </a:lnB>
                    <a:solidFill>
                      <a:srgbClr val="FBE983"/>
                    </a:solidFill>
                  </a:tcPr>
                </a:tc>
                <a:extLst>
                  <a:ext uri="{0D108BD9-81ED-4DB2-BD59-A6C34878D82A}">
                    <a16:rowId xmlns:a16="http://schemas.microsoft.com/office/drawing/2014/main" val="4096843841"/>
                  </a:ext>
                </a:extLst>
              </a:tr>
              <a:tr h="187942">
                <a:tc>
                  <a:txBody>
                    <a:bodyPr/>
                    <a:lstStyle/>
                    <a:p>
                      <a:pPr algn="ctr" fontAlgn="ctr"/>
                      <a:r>
                        <a:rPr lang="cs-CZ" sz="1200" b="1" i="1" u="none" strike="noStrike">
                          <a:solidFill>
                            <a:srgbClr val="000000"/>
                          </a:solidFill>
                          <a:effectLst/>
                          <a:latin typeface="Calibri" panose="020F0502020204030204" pitchFamily="34" charset="0"/>
                        </a:rPr>
                        <a:t>13,6</a:t>
                      </a:r>
                    </a:p>
                  </a:txBody>
                  <a:tcPr marL="9525" marR="9525" marT="0" marB="0" anchor="ctr">
                    <a:lnL>
                      <a:noFill/>
                    </a:lnL>
                    <a:lnR>
                      <a:noFill/>
                    </a:lnR>
                    <a:lnT>
                      <a:noFill/>
                    </a:lnT>
                    <a:lnB>
                      <a:noFill/>
                    </a:lnB>
                    <a:solidFill>
                      <a:srgbClr val="FFEA84"/>
                    </a:solidFill>
                  </a:tcPr>
                </a:tc>
                <a:extLst>
                  <a:ext uri="{0D108BD9-81ED-4DB2-BD59-A6C34878D82A}">
                    <a16:rowId xmlns:a16="http://schemas.microsoft.com/office/drawing/2014/main" val="2699528482"/>
                  </a:ext>
                </a:extLst>
              </a:tr>
              <a:tr h="187942">
                <a:tc>
                  <a:txBody>
                    <a:bodyPr/>
                    <a:lstStyle/>
                    <a:p>
                      <a:pPr algn="ctr" fontAlgn="ctr"/>
                      <a:r>
                        <a:rPr lang="cs-CZ" sz="1200" b="1" i="1" u="none" strike="noStrike">
                          <a:solidFill>
                            <a:srgbClr val="000000"/>
                          </a:solidFill>
                          <a:effectLst/>
                          <a:latin typeface="Calibri" panose="020F0502020204030204" pitchFamily="34" charset="0"/>
                        </a:rPr>
                        <a:t>19,4</a:t>
                      </a:r>
                    </a:p>
                  </a:txBody>
                  <a:tcPr marL="9525" marR="9525" marT="0" marB="0" anchor="ctr">
                    <a:lnL>
                      <a:noFill/>
                    </a:lnL>
                    <a:lnR>
                      <a:noFill/>
                    </a:lnR>
                    <a:lnT>
                      <a:noFill/>
                    </a:lnT>
                    <a:lnB>
                      <a:noFill/>
                    </a:lnB>
                    <a:solidFill>
                      <a:srgbClr val="FFE283"/>
                    </a:solidFill>
                  </a:tcPr>
                </a:tc>
                <a:extLst>
                  <a:ext uri="{0D108BD9-81ED-4DB2-BD59-A6C34878D82A}">
                    <a16:rowId xmlns:a16="http://schemas.microsoft.com/office/drawing/2014/main" val="1003793804"/>
                  </a:ext>
                </a:extLst>
              </a:tr>
              <a:tr h="187942">
                <a:tc>
                  <a:txBody>
                    <a:bodyPr/>
                    <a:lstStyle/>
                    <a:p>
                      <a:pPr algn="ctr" fontAlgn="ctr"/>
                      <a:r>
                        <a:rPr lang="cs-CZ" sz="1200" b="1" i="1" u="none" strike="noStrike">
                          <a:solidFill>
                            <a:srgbClr val="000000"/>
                          </a:solidFill>
                          <a:effectLst/>
                          <a:latin typeface="Calibri" panose="020F0502020204030204" pitchFamily="34" charset="0"/>
                        </a:rPr>
                        <a:t>35,1</a:t>
                      </a:r>
                    </a:p>
                  </a:txBody>
                  <a:tcPr marL="9525" marR="9525" marT="0" marB="0" anchor="ctr">
                    <a:lnL>
                      <a:noFill/>
                    </a:lnL>
                    <a:lnR>
                      <a:noFill/>
                    </a:lnR>
                    <a:lnT>
                      <a:noFill/>
                    </a:lnT>
                    <a:lnB>
                      <a:noFill/>
                    </a:lnB>
                    <a:solidFill>
                      <a:srgbClr val="FECB7E"/>
                    </a:solidFill>
                  </a:tcPr>
                </a:tc>
                <a:extLst>
                  <a:ext uri="{0D108BD9-81ED-4DB2-BD59-A6C34878D82A}">
                    <a16:rowId xmlns:a16="http://schemas.microsoft.com/office/drawing/2014/main" val="2183628108"/>
                  </a:ext>
                </a:extLst>
              </a:tr>
              <a:tr h="187942">
                <a:tc>
                  <a:txBody>
                    <a:bodyPr/>
                    <a:lstStyle/>
                    <a:p>
                      <a:pPr algn="ctr" fontAlgn="ctr"/>
                      <a:r>
                        <a:rPr lang="cs-CZ" sz="1200" b="1" i="1" u="none" strike="noStrike">
                          <a:solidFill>
                            <a:srgbClr val="000000"/>
                          </a:solidFill>
                          <a:effectLst/>
                          <a:latin typeface="Calibri" panose="020F0502020204030204" pitchFamily="34" charset="0"/>
                        </a:rPr>
                        <a:t>50,8</a:t>
                      </a:r>
                    </a:p>
                  </a:txBody>
                  <a:tcPr marL="9525" marR="9525" marT="0" marB="0" anchor="ctr">
                    <a:lnL>
                      <a:noFill/>
                    </a:lnL>
                    <a:lnR>
                      <a:noFill/>
                    </a:lnR>
                    <a:lnT>
                      <a:noFill/>
                    </a:lnT>
                    <a:lnB>
                      <a:noFill/>
                    </a:lnB>
                    <a:solidFill>
                      <a:srgbClr val="FDB57A"/>
                    </a:solidFill>
                  </a:tcPr>
                </a:tc>
                <a:extLst>
                  <a:ext uri="{0D108BD9-81ED-4DB2-BD59-A6C34878D82A}">
                    <a16:rowId xmlns:a16="http://schemas.microsoft.com/office/drawing/2014/main" val="1526068748"/>
                  </a:ext>
                </a:extLst>
              </a:tr>
              <a:tr h="187942">
                <a:tc>
                  <a:txBody>
                    <a:bodyPr/>
                    <a:lstStyle/>
                    <a:p>
                      <a:pPr algn="ctr" fontAlgn="ctr"/>
                      <a:r>
                        <a:rPr lang="cs-CZ" sz="1200" b="1" i="1" u="none" strike="noStrike">
                          <a:solidFill>
                            <a:srgbClr val="000000"/>
                          </a:solidFill>
                          <a:effectLst/>
                          <a:latin typeface="Calibri" panose="020F0502020204030204" pitchFamily="34" charset="0"/>
                        </a:rPr>
                        <a:t>9,0</a:t>
                      </a:r>
                    </a:p>
                  </a:txBody>
                  <a:tcPr marL="9525" marR="9525" marT="0" marB="0" anchor="ctr">
                    <a:lnL>
                      <a:noFill/>
                    </a:lnL>
                    <a:lnR>
                      <a:noFill/>
                    </a:lnR>
                    <a:lnT>
                      <a:noFill/>
                    </a:lnT>
                    <a:lnB>
                      <a:noFill/>
                    </a:lnB>
                    <a:solidFill>
                      <a:srgbClr val="C0D880"/>
                    </a:solidFill>
                  </a:tcPr>
                </a:tc>
                <a:extLst>
                  <a:ext uri="{0D108BD9-81ED-4DB2-BD59-A6C34878D82A}">
                    <a16:rowId xmlns:a16="http://schemas.microsoft.com/office/drawing/2014/main" val="2556770799"/>
                  </a:ext>
                </a:extLst>
              </a:tr>
              <a:tr h="187942">
                <a:tc>
                  <a:txBody>
                    <a:bodyPr/>
                    <a:lstStyle/>
                    <a:p>
                      <a:pPr algn="ctr" fontAlgn="ctr"/>
                      <a:r>
                        <a:rPr lang="cs-CZ" sz="1200" b="1" i="1" u="none" strike="noStrike">
                          <a:solidFill>
                            <a:srgbClr val="000000"/>
                          </a:solidFill>
                          <a:effectLst/>
                          <a:latin typeface="Calibri" panose="020F0502020204030204" pitchFamily="34" charset="0"/>
                        </a:rPr>
                        <a:t>3,4</a:t>
                      </a:r>
                    </a:p>
                  </a:txBody>
                  <a:tcPr marL="9525" marR="9525" marT="0" marB="0" anchor="ctr">
                    <a:lnL>
                      <a:noFill/>
                    </a:lnL>
                    <a:lnR>
                      <a:noFill/>
                    </a:lnR>
                    <a:lnT>
                      <a:noFill/>
                    </a:lnT>
                    <a:lnB>
                      <a:noFill/>
                    </a:lnB>
                    <a:solidFill>
                      <a:srgbClr val="63BE7B"/>
                    </a:solidFill>
                  </a:tcPr>
                </a:tc>
                <a:extLst>
                  <a:ext uri="{0D108BD9-81ED-4DB2-BD59-A6C34878D82A}">
                    <a16:rowId xmlns:a16="http://schemas.microsoft.com/office/drawing/2014/main" val="93704390"/>
                  </a:ext>
                </a:extLst>
              </a:tr>
              <a:tr h="187942">
                <a:tc>
                  <a:txBody>
                    <a:bodyPr/>
                    <a:lstStyle/>
                    <a:p>
                      <a:pPr algn="ctr" fontAlgn="ctr"/>
                      <a:r>
                        <a:rPr lang="cs-CZ" sz="1200" b="1" i="1" u="none" strike="noStrike">
                          <a:solidFill>
                            <a:srgbClr val="000000"/>
                          </a:solidFill>
                          <a:effectLst/>
                          <a:latin typeface="Calibri" panose="020F0502020204030204" pitchFamily="34" charset="0"/>
                        </a:rPr>
                        <a:t>9,4</a:t>
                      </a:r>
                    </a:p>
                  </a:txBody>
                  <a:tcPr marL="9525" marR="9525" marT="0" marB="0" anchor="ctr">
                    <a:lnL>
                      <a:noFill/>
                    </a:lnL>
                    <a:lnR>
                      <a:noFill/>
                    </a:lnR>
                    <a:lnT>
                      <a:noFill/>
                    </a:lnT>
                    <a:lnB>
                      <a:noFill/>
                    </a:lnB>
                    <a:solidFill>
                      <a:srgbClr val="C6DA80"/>
                    </a:solidFill>
                  </a:tcPr>
                </a:tc>
                <a:extLst>
                  <a:ext uri="{0D108BD9-81ED-4DB2-BD59-A6C34878D82A}">
                    <a16:rowId xmlns:a16="http://schemas.microsoft.com/office/drawing/2014/main" val="4031149517"/>
                  </a:ext>
                </a:extLst>
              </a:tr>
              <a:tr h="187942">
                <a:tc>
                  <a:txBody>
                    <a:bodyPr/>
                    <a:lstStyle/>
                    <a:p>
                      <a:pPr algn="ctr" fontAlgn="ctr"/>
                      <a:r>
                        <a:rPr lang="cs-CZ" sz="1200" b="1" i="1" u="none" strike="noStrike">
                          <a:solidFill>
                            <a:srgbClr val="000000"/>
                          </a:solidFill>
                          <a:effectLst/>
                          <a:latin typeface="Calibri" panose="020F0502020204030204" pitchFamily="34" charset="0"/>
                        </a:rPr>
                        <a:t>6,2</a:t>
                      </a:r>
                    </a:p>
                  </a:txBody>
                  <a:tcPr marL="9525" marR="9525" marT="0" marB="0" anchor="ctr">
                    <a:lnL>
                      <a:noFill/>
                    </a:lnL>
                    <a:lnR>
                      <a:noFill/>
                    </a:lnR>
                    <a:lnT>
                      <a:noFill/>
                    </a:lnT>
                    <a:lnB>
                      <a:noFill/>
                    </a:lnB>
                    <a:solidFill>
                      <a:srgbClr val="91CB7D"/>
                    </a:solidFill>
                  </a:tcPr>
                </a:tc>
                <a:extLst>
                  <a:ext uri="{0D108BD9-81ED-4DB2-BD59-A6C34878D82A}">
                    <a16:rowId xmlns:a16="http://schemas.microsoft.com/office/drawing/2014/main" val="2129064013"/>
                  </a:ext>
                </a:extLst>
              </a:tr>
              <a:tr h="187942">
                <a:tc>
                  <a:txBody>
                    <a:bodyPr/>
                    <a:lstStyle/>
                    <a:p>
                      <a:pPr algn="ctr" fontAlgn="ctr"/>
                      <a:r>
                        <a:rPr lang="cs-CZ" sz="1200" b="1" i="1" u="none" strike="noStrike">
                          <a:solidFill>
                            <a:srgbClr val="000000"/>
                          </a:solidFill>
                          <a:effectLst/>
                          <a:latin typeface="Calibri" panose="020F0502020204030204" pitchFamily="34" charset="0"/>
                        </a:rPr>
                        <a:t>6,3</a:t>
                      </a:r>
                    </a:p>
                  </a:txBody>
                  <a:tcPr marL="9525" marR="9525" marT="0" marB="0" anchor="ctr">
                    <a:lnL>
                      <a:noFill/>
                    </a:lnL>
                    <a:lnR>
                      <a:noFill/>
                    </a:lnR>
                    <a:lnT>
                      <a:noFill/>
                    </a:lnT>
                    <a:lnB>
                      <a:noFill/>
                    </a:lnB>
                    <a:solidFill>
                      <a:srgbClr val="92CB7D"/>
                    </a:solidFill>
                  </a:tcPr>
                </a:tc>
                <a:extLst>
                  <a:ext uri="{0D108BD9-81ED-4DB2-BD59-A6C34878D82A}">
                    <a16:rowId xmlns:a16="http://schemas.microsoft.com/office/drawing/2014/main" val="113742861"/>
                  </a:ext>
                </a:extLst>
              </a:tr>
              <a:tr h="187942">
                <a:tc>
                  <a:txBody>
                    <a:bodyPr/>
                    <a:lstStyle/>
                    <a:p>
                      <a:pPr algn="ctr" fontAlgn="ctr"/>
                      <a:r>
                        <a:rPr lang="cs-CZ" sz="1200" b="1" i="1" u="none" strike="noStrike">
                          <a:solidFill>
                            <a:srgbClr val="000000"/>
                          </a:solidFill>
                          <a:effectLst/>
                          <a:latin typeface="Calibri" panose="020F0502020204030204" pitchFamily="34" charset="0"/>
                        </a:rPr>
                        <a:t>18,3</a:t>
                      </a:r>
                    </a:p>
                  </a:txBody>
                  <a:tcPr marL="9525" marR="9525" marT="0" marB="0" anchor="ctr">
                    <a:lnL>
                      <a:noFill/>
                    </a:lnL>
                    <a:lnR>
                      <a:noFill/>
                    </a:lnR>
                    <a:lnT>
                      <a:noFill/>
                    </a:lnT>
                    <a:lnB>
                      <a:noFill/>
                    </a:lnB>
                    <a:solidFill>
                      <a:srgbClr val="FFE483"/>
                    </a:solidFill>
                  </a:tcPr>
                </a:tc>
                <a:extLst>
                  <a:ext uri="{0D108BD9-81ED-4DB2-BD59-A6C34878D82A}">
                    <a16:rowId xmlns:a16="http://schemas.microsoft.com/office/drawing/2014/main" val="3112960727"/>
                  </a:ext>
                </a:extLst>
              </a:tr>
              <a:tr h="187942">
                <a:tc>
                  <a:txBody>
                    <a:bodyPr/>
                    <a:lstStyle/>
                    <a:p>
                      <a:pPr algn="ctr" fontAlgn="ctr"/>
                      <a:r>
                        <a:rPr lang="cs-CZ" sz="1200" b="1" i="1" u="none" strike="noStrike">
                          <a:solidFill>
                            <a:srgbClr val="000000"/>
                          </a:solidFill>
                          <a:effectLst/>
                          <a:latin typeface="Calibri" panose="020F0502020204030204" pitchFamily="34" charset="0"/>
                        </a:rPr>
                        <a:t>11,0</a:t>
                      </a:r>
                    </a:p>
                  </a:txBody>
                  <a:tcPr marL="9525" marR="9525" marT="0" marB="0" anchor="ctr">
                    <a:lnL>
                      <a:noFill/>
                    </a:lnL>
                    <a:lnR>
                      <a:noFill/>
                    </a:lnR>
                    <a:lnT>
                      <a:noFill/>
                    </a:lnT>
                    <a:lnB>
                      <a:noFill/>
                    </a:lnB>
                    <a:solidFill>
                      <a:srgbClr val="E1E282"/>
                    </a:solidFill>
                  </a:tcPr>
                </a:tc>
                <a:extLst>
                  <a:ext uri="{0D108BD9-81ED-4DB2-BD59-A6C34878D82A}">
                    <a16:rowId xmlns:a16="http://schemas.microsoft.com/office/drawing/2014/main" val="2609517295"/>
                  </a:ext>
                </a:extLst>
              </a:tr>
              <a:tr h="187942">
                <a:tc>
                  <a:txBody>
                    <a:bodyPr/>
                    <a:lstStyle/>
                    <a:p>
                      <a:pPr algn="ctr" fontAlgn="ctr"/>
                      <a:r>
                        <a:rPr lang="cs-CZ" sz="1200" b="1" i="1" u="none" strike="noStrike">
                          <a:solidFill>
                            <a:srgbClr val="000000"/>
                          </a:solidFill>
                          <a:effectLst/>
                          <a:latin typeface="Calibri" panose="020F0502020204030204" pitchFamily="34" charset="0"/>
                        </a:rPr>
                        <a:t>14,0</a:t>
                      </a:r>
                    </a:p>
                  </a:txBody>
                  <a:tcPr marL="9525" marR="9525" marT="0" marB="0" anchor="ctr">
                    <a:lnL>
                      <a:noFill/>
                    </a:lnL>
                    <a:lnR>
                      <a:noFill/>
                    </a:lnR>
                    <a:lnT>
                      <a:noFill/>
                    </a:lnT>
                    <a:lnB>
                      <a:noFill/>
                    </a:lnB>
                    <a:solidFill>
                      <a:srgbClr val="FFEA84"/>
                    </a:solidFill>
                  </a:tcPr>
                </a:tc>
                <a:extLst>
                  <a:ext uri="{0D108BD9-81ED-4DB2-BD59-A6C34878D82A}">
                    <a16:rowId xmlns:a16="http://schemas.microsoft.com/office/drawing/2014/main" val="204462552"/>
                  </a:ext>
                </a:extLst>
              </a:tr>
              <a:tr h="187942">
                <a:tc>
                  <a:txBody>
                    <a:bodyPr/>
                    <a:lstStyle/>
                    <a:p>
                      <a:pPr algn="ctr" fontAlgn="ctr"/>
                      <a:r>
                        <a:rPr lang="cs-CZ" sz="1200" b="1" i="1" u="none" strike="noStrike">
                          <a:solidFill>
                            <a:srgbClr val="000000"/>
                          </a:solidFill>
                          <a:effectLst/>
                          <a:latin typeface="Calibri" panose="020F0502020204030204" pitchFamily="34" charset="0"/>
                        </a:rPr>
                        <a:t>10,0</a:t>
                      </a:r>
                    </a:p>
                  </a:txBody>
                  <a:tcPr marL="9525" marR="9525" marT="0" marB="0" anchor="ctr">
                    <a:lnL>
                      <a:noFill/>
                    </a:lnL>
                    <a:lnR>
                      <a:noFill/>
                    </a:lnR>
                    <a:lnT>
                      <a:noFill/>
                    </a:lnT>
                    <a:lnB>
                      <a:noFill/>
                    </a:lnB>
                    <a:solidFill>
                      <a:srgbClr val="D0DD81"/>
                    </a:solidFill>
                  </a:tcPr>
                </a:tc>
                <a:extLst>
                  <a:ext uri="{0D108BD9-81ED-4DB2-BD59-A6C34878D82A}">
                    <a16:rowId xmlns:a16="http://schemas.microsoft.com/office/drawing/2014/main" val="1159801911"/>
                  </a:ext>
                </a:extLst>
              </a:tr>
              <a:tr h="187942">
                <a:tc>
                  <a:txBody>
                    <a:bodyPr/>
                    <a:lstStyle/>
                    <a:p>
                      <a:pPr algn="ctr" fontAlgn="ctr"/>
                      <a:r>
                        <a:rPr lang="cs-CZ" sz="1200" b="1" i="1" u="none" strike="noStrike">
                          <a:solidFill>
                            <a:srgbClr val="000000"/>
                          </a:solidFill>
                          <a:effectLst/>
                          <a:latin typeface="Calibri" panose="020F0502020204030204" pitchFamily="34" charset="0"/>
                        </a:rPr>
                        <a:t>103,0</a:t>
                      </a:r>
                    </a:p>
                  </a:txBody>
                  <a:tcPr marL="9525" marR="9525" marT="0" marB="0" anchor="ctr">
                    <a:lnL>
                      <a:noFill/>
                    </a:lnL>
                    <a:lnR>
                      <a:noFill/>
                    </a:lnR>
                    <a:lnT>
                      <a:noFill/>
                    </a:lnT>
                    <a:lnB>
                      <a:noFill/>
                    </a:lnB>
                    <a:solidFill>
                      <a:srgbClr val="F8696B"/>
                    </a:solidFill>
                  </a:tcPr>
                </a:tc>
                <a:extLst>
                  <a:ext uri="{0D108BD9-81ED-4DB2-BD59-A6C34878D82A}">
                    <a16:rowId xmlns:a16="http://schemas.microsoft.com/office/drawing/2014/main" val="4242043722"/>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3507049422"/>
                  </a:ext>
                </a:extLst>
              </a:tr>
              <a:tr h="187942">
                <a:tc>
                  <a:txBody>
                    <a:bodyPr/>
                    <a:lstStyle/>
                    <a:p>
                      <a:pPr algn="ctr" fontAlgn="ctr"/>
                      <a:endParaRPr lang="cs-CZ" sz="1200" b="1" i="1" u="none" strike="noStrike">
                        <a:solidFill>
                          <a:srgbClr val="000000"/>
                        </a:solidFill>
                        <a:effectLst/>
                        <a:latin typeface="Calibri" panose="020F0502020204030204" pitchFamily="34" charset="0"/>
                      </a:endParaRPr>
                    </a:p>
                  </a:txBody>
                  <a:tcPr marL="9525" marR="9525" marT="0" marB="0" anchor="ctr">
                    <a:lnL>
                      <a:noFill/>
                    </a:lnL>
                    <a:lnR>
                      <a:noFill/>
                    </a:lnR>
                    <a:lnT>
                      <a:noFill/>
                    </a:lnT>
                    <a:lnB>
                      <a:noFill/>
                    </a:lnB>
                  </a:tcPr>
                </a:tc>
                <a:extLst>
                  <a:ext uri="{0D108BD9-81ED-4DB2-BD59-A6C34878D82A}">
                    <a16:rowId xmlns:a16="http://schemas.microsoft.com/office/drawing/2014/main" val="2474427540"/>
                  </a:ext>
                </a:extLst>
              </a:tr>
              <a:tr h="187942">
                <a:tc>
                  <a:txBody>
                    <a:bodyPr/>
                    <a:lstStyle/>
                    <a:p>
                      <a:pPr algn="ctr" fontAlgn="ctr"/>
                      <a:r>
                        <a:rPr lang="cs-CZ" sz="1200" b="1" i="1" u="none" strike="noStrike">
                          <a:solidFill>
                            <a:srgbClr val="000000"/>
                          </a:solidFill>
                          <a:effectLst/>
                          <a:latin typeface="Calibri" panose="020F0502020204030204" pitchFamily="34" charset="0"/>
                        </a:rPr>
                        <a:t>4,0</a:t>
                      </a:r>
                    </a:p>
                  </a:txBody>
                  <a:tcPr marL="9525" marR="9525" marT="0" marB="0" anchor="ctr">
                    <a:lnL>
                      <a:noFill/>
                    </a:lnL>
                    <a:lnR>
                      <a:noFill/>
                    </a:lnR>
                    <a:lnT>
                      <a:noFill/>
                    </a:lnT>
                    <a:lnB>
                      <a:noFill/>
                    </a:lnB>
                    <a:solidFill>
                      <a:srgbClr val="6CC07B"/>
                    </a:solidFill>
                  </a:tcPr>
                </a:tc>
                <a:extLst>
                  <a:ext uri="{0D108BD9-81ED-4DB2-BD59-A6C34878D82A}">
                    <a16:rowId xmlns:a16="http://schemas.microsoft.com/office/drawing/2014/main" val="1120986850"/>
                  </a:ext>
                </a:extLst>
              </a:tr>
              <a:tr h="187942">
                <a:tc>
                  <a:txBody>
                    <a:bodyPr/>
                    <a:lstStyle/>
                    <a:p>
                      <a:pPr algn="ctr" fontAlgn="ctr"/>
                      <a:r>
                        <a:rPr lang="cs-CZ" sz="1200" b="1" i="1" u="none" strike="noStrike" dirty="0">
                          <a:solidFill>
                            <a:srgbClr val="000000"/>
                          </a:solidFill>
                          <a:effectLst/>
                          <a:latin typeface="Calibri" panose="020F0502020204030204" pitchFamily="34" charset="0"/>
                        </a:rPr>
                        <a:t>13,0</a:t>
                      </a:r>
                    </a:p>
                  </a:txBody>
                  <a:tcPr marL="9525" marR="9525" marT="0" marB="0" anchor="ctr">
                    <a:lnL>
                      <a:noFill/>
                    </a:lnL>
                    <a:lnR>
                      <a:noFill/>
                    </a:lnR>
                    <a:lnT>
                      <a:noFill/>
                    </a:lnT>
                    <a:lnB>
                      <a:noFill/>
                    </a:lnB>
                    <a:solidFill>
                      <a:srgbClr val="FFEB84"/>
                    </a:solidFill>
                  </a:tcPr>
                </a:tc>
                <a:extLst>
                  <a:ext uri="{0D108BD9-81ED-4DB2-BD59-A6C34878D82A}">
                    <a16:rowId xmlns:a16="http://schemas.microsoft.com/office/drawing/2014/main" val="1388465609"/>
                  </a:ext>
                </a:extLst>
              </a:tr>
            </a:tbl>
          </a:graphicData>
        </a:graphic>
      </p:graphicFrame>
    </p:spTree>
    <p:extLst>
      <p:ext uri="{BB962C8B-B14F-4D97-AF65-F5344CB8AC3E}">
        <p14:creationId xmlns:p14="http://schemas.microsoft.com/office/powerpoint/2010/main" val="40069371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 name="SLIDEFAB_SHAPECONDITIONMETACTIONDELETE" val="False"/>
</p:tagLst>
</file>

<file path=ppt/tags/tag14.xml><?xml version="1.0" encoding="utf-8"?>
<p:tagLst xmlns:a="http://schemas.openxmlformats.org/drawingml/2006/main" xmlns:r="http://schemas.openxmlformats.org/officeDocument/2006/relationships" xmlns:p="http://schemas.openxmlformats.org/presentationml/2006/main">
  <p:tag name="SLIDEFAB_RESIZEMODE" val="1"/>
  <p:tag name="SLIDEFAB_SHAPECONDITIONMETACTIONDELETE" val="True"/>
  <p:tag name="SLIDEFAB_EXPORTMODE" val="4"/>
</p:tagLst>
</file>

<file path=ppt/tags/tag15.xml><?xml version="1.0" encoding="utf-8"?>
<p:tagLst xmlns:a="http://schemas.openxmlformats.org/drawingml/2006/main" xmlns:r="http://schemas.openxmlformats.org/officeDocument/2006/relationships" xmlns:p="http://schemas.openxmlformats.org/presentationml/2006/main">
  <p:tag name="SLIDEFAB_SHAPECONDITIONMETACTIONDELETE" val="True"/>
  <p:tag name="SLIDEFAB_RESIZEMODE" val="1"/>
  <p:tag name="SLIDEFAB_EXPORTMODE" val="4"/>
</p:tagLst>
</file>

<file path=ppt/tags/tag1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3.xml><?xml version="1.0" encoding="utf-8"?>
<p:tagLst xmlns:a="http://schemas.openxmlformats.org/drawingml/2006/main" xmlns:r="http://schemas.openxmlformats.org/officeDocument/2006/relationships" xmlns:p="http://schemas.openxmlformats.org/presentationml/2006/main">
  <p:tag name="SLIDEFAB_EXPORTMODE" val="4"/>
</p:tagLst>
</file>

<file path=ppt/tags/tag2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5.xml><?xml version="1.0" encoding="utf-8"?>
<p:tagLst xmlns:a="http://schemas.openxmlformats.org/drawingml/2006/main" xmlns:r="http://schemas.openxmlformats.org/officeDocument/2006/relationships" xmlns:p="http://schemas.openxmlformats.org/presentationml/2006/main">
  <p:tag name="SLIDEFAB_EXPORTMODE" val="4"/>
  <p:tag name="SLIDEFAB_RESIZEMODE" val="1"/>
</p:tagLst>
</file>

<file path=ppt/tags/tag2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9.xml><?xml version="1.0" encoding="utf-8"?>
<p:tagLst xmlns:a="http://schemas.openxmlformats.org/drawingml/2006/main" xmlns:r="http://schemas.openxmlformats.org/officeDocument/2006/relationships" xmlns:p="http://schemas.openxmlformats.org/presentationml/2006/main">
  <p:tag name="SLIDEFAB_RESIZEMODE" val="2"/>
  <p:tag name="SLIDEFAB_EXPORTMODE" val="2"/>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3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4.xml><?xml version="1.0" encoding="utf-8"?>
<p:tagLst xmlns:a="http://schemas.openxmlformats.org/drawingml/2006/main" xmlns:r="http://schemas.openxmlformats.org/officeDocument/2006/relationships" xmlns:p="http://schemas.openxmlformats.org/presentationml/2006/main">
  <p:tag name="SLIDEFAB_RESIZEMODE" val="2"/>
  <p:tag name="SLIDEFAB_EXPORTMODE" val="2"/>
</p:tagLst>
</file>

<file path=ppt/tags/tag3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3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7.xml><?xml version="1.0" encoding="utf-8"?>
<p:tagLst xmlns:a="http://schemas.openxmlformats.org/drawingml/2006/main" xmlns:r="http://schemas.openxmlformats.org/officeDocument/2006/relationships" xmlns:p="http://schemas.openxmlformats.org/presentationml/2006/main">
  <p:tag name="SLIDEFAB_EXPORTMODE" val="4"/>
</p:tagLst>
</file>

<file path=ppt/tags/tag3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3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5.xml><?xml version="1.0" encoding="utf-8"?>
<p:tagLst xmlns:a="http://schemas.openxmlformats.org/drawingml/2006/main" xmlns:r="http://schemas.openxmlformats.org/officeDocument/2006/relationships" xmlns:p="http://schemas.openxmlformats.org/presentationml/2006/main">
  <p:tag name="SLIDEFAB_RESIZEMODE" val="2"/>
  <p:tag name="SLIDEFAB_EXPORTMODE" val="2"/>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6.xml><?xml version="1.0" encoding="utf-8"?>
<p:tagLst xmlns:a="http://schemas.openxmlformats.org/drawingml/2006/main" xmlns:r="http://schemas.openxmlformats.org/officeDocument/2006/relationships" xmlns:p="http://schemas.openxmlformats.org/presentationml/2006/main">
  <p:tag name="SLIDEFAB_RESIZEMODE" val="2"/>
  <p:tag name="SLIDEFAB_EXPORTMODE" val="2"/>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web-sablona.potx" id="{C38994A9-F061-444B-9E05-9BEC267D622E}" vid="{A910D504-DA16-416F-8B23-CC286EF2F513}"/>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3731</TotalTime>
  <Words>17509</Words>
  <Application>Microsoft Office PowerPoint</Application>
  <PresentationFormat>Širokoúhlá obrazovka</PresentationFormat>
  <Paragraphs>6128</Paragraphs>
  <Slides>53</Slides>
  <Notes>5</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53</vt:i4>
      </vt:variant>
    </vt:vector>
  </HeadingPairs>
  <TitlesOfParts>
    <vt:vector size="58" baseType="lpstr">
      <vt:lpstr>Arial</vt:lpstr>
      <vt:lpstr>Calibri</vt:lpstr>
      <vt:lpstr>Roboto</vt:lpstr>
      <vt:lpstr>Times New Roman</vt:lpstr>
      <vt:lpstr>Motiv Office</vt:lpstr>
      <vt:lpstr>Stav a vývoj epidemie COVID-19  v dostupných datech</vt:lpstr>
      <vt:lpstr>Prezentace aplikace PowerPoint</vt:lpstr>
      <vt:lpstr>Úvod – zdroje dat a koncepce analýz </vt:lpstr>
      <vt:lpstr>Přehled přijatých opatření po 1. září a uvolňování od 18.11.</vt:lpstr>
      <vt:lpstr>Identifikovaná ohniska  ve školských zařízeních</vt:lpstr>
      <vt:lpstr>Prezentace aplikace PowerPoint</vt:lpstr>
      <vt:lpstr>Identifikovaná ohniska nákazy COVID-19</vt:lpstr>
      <vt:lpstr>Identifikovaná ohniska nákazy COVID-19</vt:lpstr>
      <vt:lpstr>Identifikovaná ohniska nákazy COVID-19</vt:lpstr>
      <vt:lpstr>Identifikovaná ohniska nákazy COVID-19</vt:lpstr>
      <vt:lpstr>Identifikovaná ohniska nákazy COVID-19</vt:lpstr>
      <vt:lpstr>Identifikovaná ohniska nákazy COVID-19</vt:lpstr>
      <vt:lpstr>Identifikovaná ohniska nákazy COVID-19</vt:lpstr>
      <vt:lpstr>Identifikovaná ohniska nákazy COVID-19</vt:lpstr>
      <vt:lpstr>Identifikovaná ohniska nákazy COVID-19</vt:lpstr>
      <vt:lpstr>Prezentace aplikace PowerPoint</vt:lpstr>
      <vt:lpstr>Prezentace aplikace PowerPoint</vt:lpstr>
      <vt:lpstr>Školská zařízení jako ohniska COVID-19: vývoj v čase</vt:lpstr>
      <vt:lpstr>Školská zařízení jako ohniska COVID-19: vývoj v čase</vt:lpstr>
      <vt:lpstr>Školská zařízení jako ohniska nákazy COVID-19</vt:lpstr>
      <vt:lpstr>Identifikovaná ohniska nákazy: mateřské školy* </vt:lpstr>
      <vt:lpstr>Identifikovaná ohniska nákazy: základní školy* </vt:lpstr>
      <vt:lpstr>Identifikovaná ohniska nákazy: střední školy* </vt:lpstr>
      <vt:lpstr>Ohniska ve školách – vývoj v čase</vt:lpstr>
      <vt:lpstr>Ohniska ve školách – vývoj v čase</vt:lpstr>
      <vt:lpstr>Školská zařízení jako ohniska COVID-19</vt:lpstr>
      <vt:lpstr>Školská zařízení jako ohniska COVID-19</vt:lpstr>
      <vt:lpstr>Školská zařízení se zaznamenanými ohnisky ze strany KHS</vt:lpstr>
      <vt:lpstr>Nákaza COVID-19 u pedagogů a pracovníků ve školství – individuální záznamy</vt:lpstr>
      <vt:lpstr>Prezentace aplikace PowerPoint</vt:lpstr>
      <vt:lpstr>Počty nově COVID pozitivních pedagogů a pracovníků ve školství</vt:lpstr>
      <vt:lpstr>Prezentace aplikace PowerPoint</vt:lpstr>
      <vt:lpstr>COVID-19 u pedagogů a dalších pracovníků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pozitivní pedagogové a další pracovníci ve školství</vt:lpstr>
      <vt:lpstr>COVID-19 u vybraných významných zaměstnání</vt:lpstr>
      <vt:lpstr>COVID-19 u vybraných významných zaměstnání</vt:lpstr>
      <vt:lpstr>COVID-19 u vybraných významných zaměstnání</vt:lpstr>
      <vt:lpstr>COVID-19 u vybraných významných zaměstnání</vt:lpstr>
      <vt:lpstr>Nákaza COVID-19 u dětí – individuální záznamy</vt:lpstr>
      <vt:lpstr>Prezentace aplikace PowerPoint</vt:lpstr>
      <vt:lpstr>Harmonogram otevírání školských zařízení v krajích ČR 2021</vt:lpstr>
      <vt:lpstr>Počty COVID-19 pozitivních dětí na 100 000 v populaci v čase</vt:lpstr>
      <vt:lpstr>Počty nově diagnostikovaných osob ve věku 0-4 let</vt:lpstr>
      <vt:lpstr>Počty nově diagnostikovaných osob ve věku 5-11 let</vt:lpstr>
      <vt:lpstr>Počty nově diagnostikovaných osob ve věku 12-19 let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Stav a vývoj epidemie COVID-19  v dostupných datech</dc:title>
  <dc:creator>Mužík Jan RNDr. Ph.D.</dc:creator>
  <cp:lastModifiedBy>Ladislav Dušek</cp:lastModifiedBy>
  <cp:revision>238</cp:revision>
  <dcterms:created xsi:type="dcterms:W3CDTF">2021-03-08T20:37:39Z</dcterms:created>
  <dcterms:modified xsi:type="dcterms:W3CDTF">2021-07-06T19:14:08Z</dcterms:modified>
</cp:coreProperties>
</file>