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5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6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7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8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9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10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11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12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3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14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4174" r:id="rId2"/>
    <p:sldMasterId id="2147484184" r:id="rId3"/>
    <p:sldMasterId id="2147484190" r:id="rId4"/>
  </p:sldMasterIdLst>
  <p:notesMasterIdLst>
    <p:notesMasterId r:id="rId35"/>
  </p:notesMasterIdLst>
  <p:sldIdLst>
    <p:sldId id="2081" r:id="rId5"/>
    <p:sldId id="2114" r:id="rId6"/>
    <p:sldId id="2085" r:id="rId7"/>
    <p:sldId id="2115" r:id="rId8"/>
    <p:sldId id="2116" r:id="rId9"/>
    <p:sldId id="2117" r:id="rId10"/>
    <p:sldId id="2118" r:id="rId11"/>
    <p:sldId id="2119" r:id="rId12"/>
    <p:sldId id="2120" r:id="rId13"/>
    <p:sldId id="2121" r:id="rId14"/>
    <p:sldId id="2088" r:id="rId15"/>
    <p:sldId id="2084" r:id="rId16"/>
    <p:sldId id="2108" r:id="rId17"/>
    <p:sldId id="2122" r:id="rId18"/>
    <p:sldId id="2123" r:id="rId19"/>
    <p:sldId id="2124" r:id="rId20"/>
    <p:sldId id="2125" r:id="rId21"/>
    <p:sldId id="2127" r:id="rId22"/>
    <p:sldId id="2128" r:id="rId23"/>
    <p:sldId id="2129" r:id="rId24"/>
    <p:sldId id="2130" r:id="rId25"/>
    <p:sldId id="2089" r:id="rId26"/>
    <p:sldId id="2126" r:id="rId27"/>
    <p:sldId id="2090" r:id="rId28"/>
    <p:sldId id="1842" r:id="rId29"/>
    <p:sldId id="2102" r:id="rId30"/>
    <p:sldId id="2103" r:id="rId31"/>
    <p:sldId id="2104" r:id="rId32"/>
    <p:sldId id="2132" r:id="rId33"/>
    <p:sldId id="2133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echová Anna Mgr." initials="KAM" lastIdx="1" clrIdx="0">
    <p:extLst>
      <p:ext uri="{19B8F6BF-5375-455C-9EA6-DF929625EA0E}">
        <p15:presenceInfo xmlns:p15="http://schemas.microsoft.com/office/powerpoint/2012/main" userId="Klechová Anna Mgr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4DE5F5"/>
    <a:srgbClr val="F7E7E9"/>
    <a:srgbClr val="FBCBD8"/>
    <a:srgbClr val="C00000"/>
    <a:srgbClr val="FFFFFF"/>
    <a:srgbClr val="FFCCFF"/>
    <a:srgbClr val="305983"/>
    <a:srgbClr val="D31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3721" autoAdjust="0"/>
  </p:normalViewPr>
  <p:slideViewPr>
    <p:cSldViewPr snapToGrid="0">
      <p:cViewPr varScale="1">
        <p:scale>
          <a:sx n="107" d="100"/>
          <a:sy n="107" d="100"/>
        </p:scale>
        <p:origin x="108" y="114"/>
      </p:cViewPr>
      <p:guideLst>
        <p:guide orient="horz" pos="4224"/>
        <p:guide pos="41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578069204330972E-2"/>
          <c:y val="8.3481760709576552E-2"/>
          <c:w val="0.91740097734358894"/>
          <c:h val="0.7417896241201473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List1!$A$2:$A$83</c:f>
              <c:numCache>
                <c:formatCode>m/d/yyyy</c:formatCode>
                <c:ptCount val="82"/>
                <c:pt idx="0">
                  <c:v>44298</c:v>
                </c:pt>
                <c:pt idx="1">
                  <c:v>44299</c:v>
                </c:pt>
                <c:pt idx="2">
                  <c:v>44300</c:v>
                </c:pt>
                <c:pt idx="3">
                  <c:v>44301</c:v>
                </c:pt>
                <c:pt idx="4">
                  <c:v>44302</c:v>
                </c:pt>
                <c:pt idx="5">
                  <c:v>44303</c:v>
                </c:pt>
                <c:pt idx="6">
                  <c:v>44304</c:v>
                </c:pt>
                <c:pt idx="7">
                  <c:v>44305</c:v>
                </c:pt>
                <c:pt idx="8">
                  <c:v>44306</c:v>
                </c:pt>
                <c:pt idx="9">
                  <c:v>44307</c:v>
                </c:pt>
                <c:pt idx="10">
                  <c:v>44308</c:v>
                </c:pt>
                <c:pt idx="11">
                  <c:v>44309</c:v>
                </c:pt>
                <c:pt idx="12">
                  <c:v>44310</c:v>
                </c:pt>
                <c:pt idx="13">
                  <c:v>44311</c:v>
                </c:pt>
                <c:pt idx="14">
                  <c:v>44312</c:v>
                </c:pt>
                <c:pt idx="15">
                  <c:v>44313</c:v>
                </c:pt>
                <c:pt idx="16">
                  <c:v>44314</c:v>
                </c:pt>
                <c:pt idx="17">
                  <c:v>44315</c:v>
                </c:pt>
                <c:pt idx="18">
                  <c:v>44316</c:v>
                </c:pt>
                <c:pt idx="19">
                  <c:v>44317</c:v>
                </c:pt>
                <c:pt idx="20">
                  <c:v>44318</c:v>
                </c:pt>
                <c:pt idx="21">
                  <c:v>44319</c:v>
                </c:pt>
                <c:pt idx="22">
                  <c:v>44320</c:v>
                </c:pt>
                <c:pt idx="23">
                  <c:v>44321</c:v>
                </c:pt>
                <c:pt idx="24">
                  <c:v>44322</c:v>
                </c:pt>
                <c:pt idx="25">
                  <c:v>44323</c:v>
                </c:pt>
                <c:pt idx="26">
                  <c:v>44324</c:v>
                </c:pt>
                <c:pt idx="27">
                  <c:v>44325</c:v>
                </c:pt>
                <c:pt idx="28">
                  <c:v>44326</c:v>
                </c:pt>
                <c:pt idx="29">
                  <c:v>44327</c:v>
                </c:pt>
                <c:pt idx="30">
                  <c:v>44328</c:v>
                </c:pt>
                <c:pt idx="31">
                  <c:v>44329</c:v>
                </c:pt>
                <c:pt idx="32">
                  <c:v>44330</c:v>
                </c:pt>
                <c:pt idx="33">
                  <c:v>44331</c:v>
                </c:pt>
                <c:pt idx="34">
                  <c:v>44332</c:v>
                </c:pt>
                <c:pt idx="35">
                  <c:v>44333</c:v>
                </c:pt>
                <c:pt idx="36">
                  <c:v>44334</c:v>
                </c:pt>
                <c:pt idx="37">
                  <c:v>44335</c:v>
                </c:pt>
                <c:pt idx="38">
                  <c:v>44336</c:v>
                </c:pt>
                <c:pt idx="39">
                  <c:v>44337</c:v>
                </c:pt>
                <c:pt idx="40">
                  <c:v>44338</c:v>
                </c:pt>
                <c:pt idx="41">
                  <c:v>44339</c:v>
                </c:pt>
                <c:pt idx="42">
                  <c:v>44340</c:v>
                </c:pt>
                <c:pt idx="43">
                  <c:v>44341</c:v>
                </c:pt>
                <c:pt idx="44">
                  <c:v>44342</c:v>
                </c:pt>
                <c:pt idx="45">
                  <c:v>44343</c:v>
                </c:pt>
                <c:pt idx="46">
                  <c:v>44344</c:v>
                </c:pt>
                <c:pt idx="47">
                  <c:v>44345</c:v>
                </c:pt>
                <c:pt idx="48">
                  <c:v>44346</c:v>
                </c:pt>
                <c:pt idx="49">
                  <c:v>44347</c:v>
                </c:pt>
                <c:pt idx="50">
                  <c:v>44348</c:v>
                </c:pt>
                <c:pt idx="51">
                  <c:v>44349</c:v>
                </c:pt>
                <c:pt idx="52">
                  <c:v>44350</c:v>
                </c:pt>
                <c:pt idx="53">
                  <c:v>44351</c:v>
                </c:pt>
                <c:pt idx="54">
                  <c:v>44352</c:v>
                </c:pt>
                <c:pt idx="55">
                  <c:v>44353</c:v>
                </c:pt>
                <c:pt idx="56">
                  <c:v>44354</c:v>
                </c:pt>
                <c:pt idx="57">
                  <c:v>44355</c:v>
                </c:pt>
                <c:pt idx="58">
                  <c:v>44356</c:v>
                </c:pt>
                <c:pt idx="59">
                  <c:v>44357</c:v>
                </c:pt>
                <c:pt idx="60">
                  <c:v>44358</c:v>
                </c:pt>
                <c:pt idx="61">
                  <c:v>44359</c:v>
                </c:pt>
                <c:pt idx="62">
                  <c:v>44360</c:v>
                </c:pt>
                <c:pt idx="63">
                  <c:v>44361</c:v>
                </c:pt>
                <c:pt idx="64">
                  <c:v>44362</c:v>
                </c:pt>
                <c:pt idx="65">
                  <c:v>44363</c:v>
                </c:pt>
                <c:pt idx="66">
                  <c:v>44364</c:v>
                </c:pt>
                <c:pt idx="67">
                  <c:v>44365</c:v>
                </c:pt>
                <c:pt idx="68">
                  <c:v>44366</c:v>
                </c:pt>
                <c:pt idx="69">
                  <c:v>44367</c:v>
                </c:pt>
                <c:pt idx="70">
                  <c:v>44368</c:v>
                </c:pt>
                <c:pt idx="71">
                  <c:v>44369</c:v>
                </c:pt>
                <c:pt idx="72">
                  <c:v>44370</c:v>
                </c:pt>
                <c:pt idx="73">
                  <c:v>44371</c:v>
                </c:pt>
                <c:pt idx="74">
                  <c:v>44372</c:v>
                </c:pt>
                <c:pt idx="75">
                  <c:v>44373</c:v>
                </c:pt>
                <c:pt idx="76">
                  <c:v>44374</c:v>
                </c:pt>
                <c:pt idx="77">
                  <c:v>44375</c:v>
                </c:pt>
                <c:pt idx="78">
                  <c:v>44376</c:v>
                </c:pt>
                <c:pt idx="79">
                  <c:v>44377</c:v>
                </c:pt>
                <c:pt idx="80">
                  <c:v>44378</c:v>
                </c:pt>
                <c:pt idx="81">
                  <c:v>44379</c:v>
                </c:pt>
              </c:numCache>
            </c:numRef>
          </c:cat>
          <c:val>
            <c:numRef>
              <c:f>List1!$B$2:$B$83</c:f>
              <c:numCache>
                <c:formatCode>General</c:formatCode>
                <c:ptCount val="82"/>
                <c:pt idx="0">
                  <c:v>380074</c:v>
                </c:pt>
                <c:pt idx="1">
                  <c:v>400266</c:v>
                </c:pt>
                <c:pt idx="2">
                  <c:v>418771</c:v>
                </c:pt>
                <c:pt idx="3">
                  <c:v>785857</c:v>
                </c:pt>
                <c:pt idx="4">
                  <c:v>799538</c:v>
                </c:pt>
                <c:pt idx="5">
                  <c:v>799695</c:v>
                </c:pt>
                <c:pt idx="6">
                  <c:v>800741</c:v>
                </c:pt>
                <c:pt idx="7">
                  <c:v>1209018</c:v>
                </c:pt>
                <c:pt idx="8">
                  <c:v>1234433</c:v>
                </c:pt>
                <c:pt idx="9">
                  <c:v>1260580</c:v>
                </c:pt>
                <c:pt idx="10">
                  <c:v>1644355</c:v>
                </c:pt>
                <c:pt idx="11">
                  <c:v>1662523</c:v>
                </c:pt>
                <c:pt idx="12">
                  <c:v>1662664</c:v>
                </c:pt>
                <c:pt idx="13">
                  <c:v>1665873</c:v>
                </c:pt>
                <c:pt idx="14">
                  <c:v>2103054</c:v>
                </c:pt>
                <c:pt idx="15">
                  <c:v>2149719</c:v>
                </c:pt>
                <c:pt idx="16">
                  <c:v>2197815</c:v>
                </c:pt>
                <c:pt idx="17">
                  <c:v>2620675</c:v>
                </c:pt>
                <c:pt idx="18">
                  <c:v>2659902</c:v>
                </c:pt>
                <c:pt idx="19">
                  <c:v>2660067</c:v>
                </c:pt>
                <c:pt idx="20">
                  <c:v>2663394</c:v>
                </c:pt>
                <c:pt idx="21">
                  <c:v>3135780</c:v>
                </c:pt>
                <c:pt idx="22">
                  <c:v>3168741</c:v>
                </c:pt>
                <c:pt idx="23">
                  <c:v>3199547</c:v>
                </c:pt>
                <c:pt idx="24">
                  <c:v>3304407</c:v>
                </c:pt>
                <c:pt idx="25">
                  <c:v>3326012</c:v>
                </c:pt>
                <c:pt idx="26">
                  <c:v>3326603</c:v>
                </c:pt>
                <c:pt idx="27">
                  <c:v>3330124</c:v>
                </c:pt>
                <c:pt idx="28">
                  <c:v>3843569</c:v>
                </c:pt>
                <c:pt idx="29">
                  <c:v>3879037</c:v>
                </c:pt>
                <c:pt idx="30">
                  <c:v>3905239</c:v>
                </c:pt>
                <c:pt idx="31">
                  <c:v>4088742</c:v>
                </c:pt>
                <c:pt idx="32">
                  <c:v>4102496</c:v>
                </c:pt>
                <c:pt idx="33">
                  <c:v>4102522</c:v>
                </c:pt>
                <c:pt idx="34">
                  <c:v>4698722</c:v>
                </c:pt>
                <c:pt idx="35">
                  <c:v>4871992</c:v>
                </c:pt>
                <c:pt idx="36">
                  <c:v>4915558</c:v>
                </c:pt>
                <c:pt idx="37">
                  <c:v>4955576</c:v>
                </c:pt>
                <c:pt idx="38">
                  <c:v>5070066</c:v>
                </c:pt>
                <c:pt idx="39">
                  <c:v>5090195</c:v>
                </c:pt>
                <c:pt idx="40">
                  <c:v>5106691</c:v>
                </c:pt>
                <c:pt idx="41">
                  <c:v>5114175</c:v>
                </c:pt>
                <c:pt idx="42">
                  <c:v>5956713</c:v>
                </c:pt>
                <c:pt idx="43">
                  <c:v>6046619</c:v>
                </c:pt>
                <c:pt idx="44">
                  <c:v>6107443</c:v>
                </c:pt>
                <c:pt idx="45">
                  <c:v>6141760</c:v>
                </c:pt>
                <c:pt idx="46">
                  <c:v>6153577</c:v>
                </c:pt>
                <c:pt idx="47">
                  <c:v>6167571</c:v>
                </c:pt>
                <c:pt idx="48">
                  <c:v>6173874</c:v>
                </c:pt>
                <c:pt idx="49">
                  <c:v>6982664</c:v>
                </c:pt>
                <c:pt idx="50">
                  <c:v>7082158</c:v>
                </c:pt>
                <c:pt idx="51">
                  <c:v>7127051</c:v>
                </c:pt>
                <c:pt idx="52">
                  <c:v>7158582</c:v>
                </c:pt>
                <c:pt idx="53">
                  <c:v>7170808</c:v>
                </c:pt>
                <c:pt idx="54">
                  <c:v>7171955</c:v>
                </c:pt>
                <c:pt idx="55">
                  <c:v>7178393</c:v>
                </c:pt>
                <c:pt idx="56">
                  <c:v>7966889</c:v>
                </c:pt>
                <c:pt idx="57">
                  <c:v>8063416</c:v>
                </c:pt>
                <c:pt idx="58">
                  <c:v>8114169</c:v>
                </c:pt>
                <c:pt idx="59">
                  <c:v>8154117</c:v>
                </c:pt>
                <c:pt idx="60">
                  <c:v>8167563</c:v>
                </c:pt>
                <c:pt idx="61">
                  <c:v>8184598</c:v>
                </c:pt>
                <c:pt idx="62">
                  <c:v>8192033</c:v>
                </c:pt>
                <c:pt idx="63">
                  <c:v>9037134</c:v>
                </c:pt>
                <c:pt idx="64">
                  <c:v>9085474</c:v>
                </c:pt>
                <c:pt idx="65">
                  <c:v>9116658</c:v>
                </c:pt>
                <c:pt idx="66">
                  <c:v>9134702</c:v>
                </c:pt>
                <c:pt idx="67">
                  <c:v>9147661</c:v>
                </c:pt>
                <c:pt idx="68">
                  <c:v>9181893</c:v>
                </c:pt>
                <c:pt idx="69">
                  <c:v>9187093</c:v>
                </c:pt>
                <c:pt idx="70">
                  <c:v>9883640</c:v>
                </c:pt>
                <c:pt idx="71">
                  <c:v>9993541</c:v>
                </c:pt>
                <c:pt idx="72">
                  <c:v>10044709</c:v>
                </c:pt>
                <c:pt idx="73">
                  <c:v>10094509</c:v>
                </c:pt>
                <c:pt idx="74">
                  <c:v>10113664</c:v>
                </c:pt>
                <c:pt idx="75">
                  <c:v>10136920</c:v>
                </c:pt>
                <c:pt idx="76">
                  <c:v>10140454</c:v>
                </c:pt>
                <c:pt idx="77">
                  <c:v>10735869</c:v>
                </c:pt>
                <c:pt idx="78">
                  <c:v>10837288</c:v>
                </c:pt>
                <c:pt idx="79">
                  <c:v>10933908</c:v>
                </c:pt>
                <c:pt idx="80">
                  <c:v>10938274</c:v>
                </c:pt>
                <c:pt idx="81">
                  <c:v>10940886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578A-4B66-9E45-FC701E9D0FDA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78A-4B66-9E45-FC701E9D0FD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78A-4B66-9E45-FC701E9D0FD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78A-4B66-9E45-FC701E9D0FD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78A-4B66-9E45-FC701E9D0FD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78A-4B66-9E45-FC701E9D0FD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578A-4B66-9E45-FC701E9D0FDA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578A-4B66-9E45-FC701E9D0FD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578A-4B66-9E45-FC701E9D0FDA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List1!$A$2:$A$83</c:f>
              <c:numCache>
                <c:formatCode>m/d/yyyy</c:formatCode>
                <c:ptCount val="82"/>
                <c:pt idx="0">
                  <c:v>44298</c:v>
                </c:pt>
                <c:pt idx="1">
                  <c:v>44299</c:v>
                </c:pt>
                <c:pt idx="2">
                  <c:v>44300</c:v>
                </c:pt>
                <c:pt idx="3">
                  <c:v>44301</c:v>
                </c:pt>
                <c:pt idx="4">
                  <c:v>44302</c:v>
                </c:pt>
                <c:pt idx="5">
                  <c:v>44303</c:v>
                </c:pt>
                <c:pt idx="6">
                  <c:v>44304</c:v>
                </c:pt>
                <c:pt idx="7">
                  <c:v>44305</c:v>
                </c:pt>
                <c:pt idx="8">
                  <c:v>44306</c:v>
                </c:pt>
                <c:pt idx="9">
                  <c:v>44307</c:v>
                </c:pt>
                <c:pt idx="10">
                  <c:v>44308</c:v>
                </c:pt>
                <c:pt idx="11">
                  <c:v>44309</c:v>
                </c:pt>
                <c:pt idx="12">
                  <c:v>44310</c:v>
                </c:pt>
                <c:pt idx="13">
                  <c:v>44311</c:v>
                </c:pt>
                <c:pt idx="14">
                  <c:v>44312</c:v>
                </c:pt>
                <c:pt idx="15">
                  <c:v>44313</c:v>
                </c:pt>
                <c:pt idx="16">
                  <c:v>44314</c:v>
                </c:pt>
                <c:pt idx="17">
                  <c:v>44315</c:v>
                </c:pt>
                <c:pt idx="18">
                  <c:v>44316</c:v>
                </c:pt>
                <c:pt idx="19">
                  <c:v>44317</c:v>
                </c:pt>
                <c:pt idx="20">
                  <c:v>44318</c:v>
                </c:pt>
                <c:pt idx="21">
                  <c:v>44319</c:v>
                </c:pt>
                <c:pt idx="22">
                  <c:v>44320</c:v>
                </c:pt>
                <c:pt idx="23">
                  <c:v>44321</c:v>
                </c:pt>
                <c:pt idx="24">
                  <c:v>44322</c:v>
                </c:pt>
                <c:pt idx="25">
                  <c:v>44323</c:v>
                </c:pt>
                <c:pt idx="26">
                  <c:v>44324</c:v>
                </c:pt>
                <c:pt idx="27">
                  <c:v>44325</c:v>
                </c:pt>
                <c:pt idx="28">
                  <c:v>44326</c:v>
                </c:pt>
                <c:pt idx="29">
                  <c:v>44327</c:v>
                </c:pt>
                <c:pt idx="30">
                  <c:v>44328</c:v>
                </c:pt>
                <c:pt idx="31">
                  <c:v>44329</c:v>
                </c:pt>
                <c:pt idx="32">
                  <c:v>44330</c:v>
                </c:pt>
                <c:pt idx="33">
                  <c:v>44331</c:v>
                </c:pt>
                <c:pt idx="34">
                  <c:v>44332</c:v>
                </c:pt>
                <c:pt idx="35">
                  <c:v>44333</c:v>
                </c:pt>
                <c:pt idx="36">
                  <c:v>44334</c:v>
                </c:pt>
                <c:pt idx="37">
                  <c:v>44335</c:v>
                </c:pt>
                <c:pt idx="38">
                  <c:v>44336</c:v>
                </c:pt>
                <c:pt idx="39">
                  <c:v>44337</c:v>
                </c:pt>
                <c:pt idx="40">
                  <c:v>44338</c:v>
                </c:pt>
                <c:pt idx="41">
                  <c:v>44339</c:v>
                </c:pt>
                <c:pt idx="42">
                  <c:v>44340</c:v>
                </c:pt>
                <c:pt idx="43">
                  <c:v>44341</c:v>
                </c:pt>
                <c:pt idx="44">
                  <c:v>44342</c:v>
                </c:pt>
                <c:pt idx="45">
                  <c:v>44343</c:v>
                </c:pt>
                <c:pt idx="46">
                  <c:v>44344</c:v>
                </c:pt>
                <c:pt idx="47">
                  <c:v>44345</c:v>
                </c:pt>
                <c:pt idx="48">
                  <c:v>44346</c:v>
                </c:pt>
                <c:pt idx="49">
                  <c:v>44347</c:v>
                </c:pt>
                <c:pt idx="50">
                  <c:v>44348</c:v>
                </c:pt>
                <c:pt idx="51">
                  <c:v>44349</c:v>
                </c:pt>
                <c:pt idx="52">
                  <c:v>44350</c:v>
                </c:pt>
                <c:pt idx="53">
                  <c:v>44351</c:v>
                </c:pt>
                <c:pt idx="54">
                  <c:v>44352</c:v>
                </c:pt>
                <c:pt idx="55">
                  <c:v>44353</c:v>
                </c:pt>
                <c:pt idx="56">
                  <c:v>44354</c:v>
                </c:pt>
                <c:pt idx="57">
                  <c:v>44355</c:v>
                </c:pt>
                <c:pt idx="58">
                  <c:v>44356</c:v>
                </c:pt>
                <c:pt idx="59">
                  <c:v>44357</c:v>
                </c:pt>
                <c:pt idx="60">
                  <c:v>44358</c:v>
                </c:pt>
                <c:pt idx="61">
                  <c:v>44359</c:v>
                </c:pt>
                <c:pt idx="62">
                  <c:v>44360</c:v>
                </c:pt>
                <c:pt idx="63">
                  <c:v>44361</c:v>
                </c:pt>
                <c:pt idx="64">
                  <c:v>44362</c:v>
                </c:pt>
                <c:pt idx="65">
                  <c:v>44363</c:v>
                </c:pt>
                <c:pt idx="66">
                  <c:v>44364</c:v>
                </c:pt>
                <c:pt idx="67">
                  <c:v>44365</c:v>
                </c:pt>
                <c:pt idx="68">
                  <c:v>44366</c:v>
                </c:pt>
                <c:pt idx="69">
                  <c:v>44367</c:v>
                </c:pt>
                <c:pt idx="70">
                  <c:v>44368</c:v>
                </c:pt>
                <c:pt idx="71">
                  <c:v>44369</c:v>
                </c:pt>
                <c:pt idx="72">
                  <c:v>44370</c:v>
                </c:pt>
                <c:pt idx="73">
                  <c:v>44371</c:v>
                </c:pt>
                <c:pt idx="74">
                  <c:v>44372</c:v>
                </c:pt>
                <c:pt idx="75">
                  <c:v>44373</c:v>
                </c:pt>
                <c:pt idx="76">
                  <c:v>44374</c:v>
                </c:pt>
                <c:pt idx="77">
                  <c:v>44375</c:v>
                </c:pt>
                <c:pt idx="78">
                  <c:v>44376</c:v>
                </c:pt>
                <c:pt idx="79">
                  <c:v>44377</c:v>
                </c:pt>
                <c:pt idx="80">
                  <c:v>44378</c:v>
                </c:pt>
                <c:pt idx="81">
                  <c:v>44379</c:v>
                </c:pt>
              </c:numCache>
            </c:numRef>
          </c:cat>
          <c:val>
            <c:numRef>
              <c:f>List1!$C$2:$C$83</c:f>
              <c:numCache>
                <c:formatCode>General</c:formatCode>
                <c:ptCount val="82"/>
                <c:pt idx="0">
                  <c:v>147838</c:v>
                </c:pt>
                <c:pt idx="1">
                  <c:v>160889</c:v>
                </c:pt>
                <c:pt idx="2">
                  <c:v>171139</c:v>
                </c:pt>
                <c:pt idx="3">
                  <c:v>280026</c:v>
                </c:pt>
                <c:pt idx="4">
                  <c:v>287848</c:v>
                </c:pt>
                <c:pt idx="5">
                  <c:v>287925</c:v>
                </c:pt>
                <c:pt idx="6">
                  <c:v>288226</c:v>
                </c:pt>
                <c:pt idx="7">
                  <c:v>432044</c:v>
                </c:pt>
                <c:pt idx="8">
                  <c:v>443327</c:v>
                </c:pt>
                <c:pt idx="9">
                  <c:v>453390</c:v>
                </c:pt>
                <c:pt idx="10">
                  <c:v>560060</c:v>
                </c:pt>
                <c:pt idx="11">
                  <c:v>567250</c:v>
                </c:pt>
                <c:pt idx="12">
                  <c:v>567349</c:v>
                </c:pt>
                <c:pt idx="13">
                  <c:v>567718</c:v>
                </c:pt>
                <c:pt idx="14">
                  <c:v>700427</c:v>
                </c:pt>
                <c:pt idx="15">
                  <c:v>711391</c:v>
                </c:pt>
                <c:pt idx="16">
                  <c:v>721090</c:v>
                </c:pt>
                <c:pt idx="17">
                  <c:v>815397</c:v>
                </c:pt>
                <c:pt idx="18">
                  <c:v>822639</c:v>
                </c:pt>
                <c:pt idx="19">
                  <c:v>822702</c:v>
                </c:pt>
                <c:pt idx="20">
                  <c:v>823016</c:v>
                </c:pt>
                <c:pt idx="21">
                  <c:v>951222</c:v>
                </c:pt>
                <c:pt idx="22">
                  <c:v>960945</c:v>
                </c:pt>
                <c:pt idx="23">
                  <c:v>966691</c:v>
                </c:pt>
                <c:pt idx="24">
                  <c:v>974278</c:v>
                </c:pt>
                <c:pt idx="25">
                  <c:v>977769</c:v>
                </c:pt>
                <c:pt idx="26">
                  <c:v>977826</c:v>
                </c:pt>
                <c:pt idx="27">
                  <c:v>978152</c:v>
                </c:pt>
                <c:pt idx="28">
                  <c:v>1101070</c:v>
                </c:pt>
                <c:pt idx="29">
                  <c:v>1110134</c:v>
                </c:pt>
                <c:pt idx="30">
                  <c:v>1114207</c:v>
                </c:pt>
                <c:pt idx="31">
                  <c:v>1119856</c:v>
                </c:pt>
                <c:pt idx="32">
                  <c:v>1121574</c:v>
                </c:pt>
                <c:pt idx="33">
                  <c:v>1121586</c:v>
                </c:pt>
                <c:pt idx="34">
                  <c:v>1218244</c:v>
                </c:pt>
                <c:pt idx="35">
                  <c:v>1249114</c:v>
                </c:pt>
                <c:pt idx="36">
                  <c:v>1257503</c:v>
                </c:pt>
                <c:pt idx="37">
                  <c:v>1263983</c:v>
                </c:pt>
                <c:pt idx="38">
                  <c:v>1269116</c:v>
                </c:pt>
                <c:pt idx="39">
                  <c:v>1271209</c:v>
                </c:pt>
                <c:pt idx="40">
                  <c:v>1273090</c:v>
                </c:pt>
                <c:pt idx="41">
                  <c:v>1273293</c:v>
                </c:pt>
                <c:pt idx="42">
                  <c:v>1363578</c:v>
                </c:pt>
                <c:pt idx="43">
                  <c:v>1374784</c:v>
                </c:pt>
                <c:pt idx="44">
                  <c:v>1380014</c:v>
                </c:pt>
                <c:pt idx="45">
                  <c:v>1384073</c:v>
                </c:pt>
                <c:pt idx="46">
                  <c:v>1385471</c:v>
                </c:pt>
                <c:pt idx="47">
                  <c:v>1386899</c:v>
                </c:pt>
                <c:pt idx="48">
                  <c:v>1387006</c:v>
                </c:pt>
                <c:pt idx="49">
                  <c:v>1447522</c:v>
                </c:pt>
                <c:pt idx="50">
                  <c:v>1456357</c:v>
                </c:pt>
                <c:pt idx="51">
                  <c:v>1459827</c:v>
                </c:pt>
                <c:pt idx="52">
                  <c:v>1462418</c:v>
                </c:pt>
                <c:pt idx="53">
                  <c:v>1463401</c:v>
                </c:pt>
                <c:pt idx="54">
                  <c:v>1463427</c:v>
                </c:pt>
                <c:pt idx="55">
                  <c:v>1463539</c:v>
                </c:pt>
                <c:pt idx="56">
                  <c:v>1515639</c:v>
                </c:pt>
                <c:pt idx="57">
                  <c:v>1522828</c:v>
                </c:pt>
                <c:pt idx="58">
                  <c:v>1526399</c:v>
                </c:pt>
                <c:pt idx="59">
                  <c:v>1529825</c:v>
                </c:pt>
                <c:pt idx="60">
                  <c:v>1530745</c:v>
                </c:pt>
                <c:pt idx="61">
                  <c:v>1531983</c:v>
                </c:pt>
                <c:pt idx="62">
                  <c:v>1532104</c:v>
                </c:pt>
                <c:pt idx="63">
                  <c:v>1584115</c:v>
                </c:pt>
                <c:pt idx="64">
                  <c:v>1587366</c:v>
                </c:pt>
                <c:pt idx="65">
                  <c:v>1589004</c:v>
                </c:pt>
                <c:pt idx="66">
                  <c:v>1590126</c:v>
                </c:pt>
                <c:pt idx="67">
                  <c:v>1590951</c:v>
                </c:pt>
                <c:pt idx="68">
                  <c:v>1592478</c:v>
                </c:pt>
                <c:pt idx="69">
                  <c:v>1592566</c:v>
                </c:pt>
                <c:pt idx="70">
                  <c:v>1632853</c:v>
                </c:pt>
                <c:pt idx="71">
                  <c:v>1640091</c:v>
                </c:pt>
                <c:pt idx="72">
                  <c:v>1643261</c:v>
                </c:pt>
                <c:pt idx="73">
                  <c:v>1646260</c:v>
                </c:pt>
                <c:pt idx="74">
                  <c:v>1647186</c:v>
                </c:pt>
                <c:pt idx="75">
                  <c:v>1648809</c:v>
                </c:pt>
                <c:pt idx="76">
                  <c:v>1648844</c:v>
                </c:pt>
                <c:pt idx="77">
                  <c:v>1685264</c:v>
                </c:pt>
                <c:pt idx="78">
                  <c:v>1691987</c:v>
                </c:pt>
                <c:pt idx="79">
                  <c:v>1698232</c:v>
                </c:pt>
                <c:pt idx="80">
                  <c:v>1698444</c:v>
                </c:pt>
                <c:pt idx="81">
                  <c:v>1698632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578A-4B66-9E45-FC701E9D0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dateAx>
        <c:axId val="4884452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Offset val="100"/>
        <c:baseTimeUnit val="days"/>
        <c:majorUnit val="1"/>
      </c:date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4.3003404564455852E-2"/>
                  <c:y val="-0.14560783597242141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5DC-4226-9A77-4315FCD6D276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06.03 - 12.03</c:v>
                </c:pt>
                <c:pt idx="1">
                  <c:v>13.03 - 19.03</c:v>
                </c:pt>
                <c:pt idx="2">
                  <c:v>20.03 - 26.03</c:v>
                </c:pt>
                <c:pt idx="3">
                  <c:v>27.03 - 02.04</c:v>
                </c:pt>
                <c:pt idx="4">
                  <c:v>03.04 - 09.04</c:v>
                </c:pt>
                <c:pt idx="5">
                  <c:v>10.04 - 16.04</c:v>
                </c:pt>
                <c:pt idx="6">
                  <c:v>17.04 - 23.04</c:v>
                </c:pt>
                <c:pt idx="7">
                  <c:v>24.04 - 30.04</c:v>
                </c:pt>
                <c:pt idx="8">
                  <c:v>01.05 - 07.05</c:v>
                </c:pt>
                <c:pt idx="9">
                  <c:v>08.05 - 14.05</c:v>
                </c:pt>
                <c:pt idx="10">
                  <c:v>15.05 - 21.05</c:v>
                </c:pt>
                <c:pt idx="11">
                  <c:v>22.05 - 28.05</c:v>
                </c:pt>
                <c:pt idx="12">
                  <c:v>29.05 - 04.06</c:v>
                </c:pt>
                <c:pt idx="13">
                  <c:v>05.06 - 11.06</c:v>
                </c:pt>
                <c:pt idx="14">
                  <c:v>12.06 - 18.06</c:v>
                </c:pt>
                <c:pt idx="15">
                  <c:v>19.06 - 25.06</c:v>
                </c:pt>
                <c:pt idx="16">
                  <c:v>26.06 - 02.07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293.68263521716102</c:v>
                </c:pt>
                <c:pt idx="1">
                  <c:v>212.41668677477901</c:v>
                </c:pt>
                <c:pt idx="2">
                  <c:v>183.410994407652</c:v>
                </c:pt>
                <c:pt idx="3">
                  <c:v>154.28027750446</c:v>
                </c:pt>
                <c:pt idx="4">
                  <c:v>117.398039365225</c:v>
                </c:pt>
                <c:pt idx="5">
                  <c:v>180.660454614218</c:v>
                </c:pt>
                <c:pt idx="6">
                  <c:v>183.53601894371701</c:v>
                </c:pt>
                <c:pt idx="7">
                  <c:v>262.42650120086</c:v>
                </c:pt>
                <c:pt idx="8">
                  <c:v>193.66300636499901</c:v>
                </c:pt>
                <c:pt idx="9">
                  <c:v>233.92090697799401</c:v>
                </c:pt>
                <c:pt idx="10">
                  <c:v>556.10913641802199</c:v>
                </c:pt>
                <c:pt idx="11">
                  <c:v>794.53092669436296</c:v>
                </c:pt>
                <c:pt idx="12">
                  <c:v>797.65654009599302</c:v>
                </c:pt>
                <c:pt idx="13">
                  <c:v>789.02984710749399</c:v>
                </c:pt>
                <c:pt idx="14">
                  <c:v>394.20236221358402</c:v>
                </c:pt>
                <c:pt idx="15">
                  <c:v>363.82139994974</c:v>
                </c:pt>
                <c:pt idx="16">
                  <c:v>457.839851070772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DC-4226-9A77-4315FCD6D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0"/>
                  <c:y val="-0.15030486293927378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1CE-4A2A-887C-F4A54C3D86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06.03 - 12.03</c:v>
                </c:pt>
                <c:pt idx="1">
                  <c:v>13.03 - 19.03</c:v>
                </c:pt>
                <c:pt idx="2">
                  <c:v>20.03 - 26.03</c:v>
                </c:pt>
                <c:pt idx="3">
                  <c:v>27.03 - 02.04</c:v>
                </c:pt>
                <c:pt idx="4">
                  <c:v>03.04 - 09.04</c:v>
                </c:pt>
                <c:pt idx="5">
                  <c:v>10.04 - 16.04</c:v>
                </c:pt>
                <c:pt idx="6">
                  <c:v>17.04 - 23.04</c:v>
                </c:pt>
                <c:pt idx="7">
                  <c:v>24.04 - 30.04</c:v>
                </c:pt>
                <c:pt idx="8">
                  <c:v>01.05 - 07.05</c:v>
                </c:pt>
                <c:pt idx="9">
                  <c:v>08.05 - 14.05</c:v>
                </c:pt>
                <c:pt idx="10">
                  <c:v>15.05 - 21.05</c:v>
                </c:pt>
                <c:pt idx="11">
                  <c:v>22.05 - 28.05</c:v>
                </c:pt>
                <c:pt idx="12">
                  <c:v>29.05 - 04.06</c:v>
                </c:pt>
                <c:pt idx="13">
                  <c:v>05.06 - 11.06</c:v>
                </c:pt>
                <c:pt idx="14">
                  <c:v>12.06 - 18.06</c:v>
                </c:pt>
                <c:pt idx="15">
                  <c:v>20.06 - 25.06</c:v>
                </c:pt>
                <c:pt idx="16">
                  <c:v>26.06 - 02.07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759.96629423441004</c:v>
                </c:pt>
                <c:pt idx="1">
                  <c:v>626.341972492428</c:v>
                </c:pt>
                <c:pt idx="2">
                  <c:v>530.79529388536503</c:v>
                </c:pt>
                <c:pt idx="3">
                  <c:v>431.37033681085597</c:v>
                </c:pt>
                <c:pt idx="4">
                  <c:v>326.83310357471498</c:v>
                </c:pt>
                <c:pt idx="5">
                  <c:v>341.11221975030901</c:v>
                </c:pt>
                <c:pt idx="6">
                  <c:v>292.63373890724199</c:v>
                </c:pt>
                <c:pt idx="7">
                  <c:v>275.35777118862097</c:v>
                </c:pt>
                <c:pt idx="8">
                  <c:v>240.45326498161299</c:v>
                </c:pt>
                <c:pt idx="9">
                  <c:v>230.40499804323201</c:v>
                </c:pt>
                <c:pt idx="10">
                  <c:v>267.60121425373097</c:v>
                </c:pt>
                <c:pt idx="11">
                  <c:v>193.208781832733</c:v>
                </c:pt>
                <c:pt idx="12">
                  <c:v>170.29168179782801</c:v>
                </c:pt>
                <c:pt idx="13">
                  <c:v>135.21089020593601</c:v>
                </c:pt>
                <c:pt idx="14">
                  <c:v>104.53723323614101</c:v>
                </c:pt>
                <c:pt idx="15">
                  <c:v>85.322126283797999</c:v>
                </c:pt>
                <c:pt idx="16">
                  <c:v>96.780676301249997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CE-4A2A-887C-F4A54C3D86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0"/>
                  <c:y val="-8.9243512370193803E-2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F29-438D-8691-E33F037B41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06.03 - 12.03</c:v>
                </c:pt>
                <c:pt idx="1">
                  <c:v>13.03 - 19.03</c:v>
                </c:pt>
                <c:pt idx="2">
                  <c:v>20.03 - 26.03</c:v>
                </c:pt>
                <c:pt idx="3">
                  <c:v>27.03 - 02.04</c:v>
                </c:pt>
                <c:pt idx="4">
                  <c:v>03.04 - 09.04</c:v>
                </c:pt>
                <c:pt idx="5">
                  <c:v>10.04 - 16.04</c:v>
                </c:pt>
                <c:pt idx="6">
                  <c:v>17.04 - 23.04</c:v>
                </c:pt>
                <c:pt idx="7">
                  <c:v>24.04 - 30.04</c:v>
                </c:pt>
                <c:pt idx="8">
                  <c:v>01.05 - 07.05</c:v>
                </c:pt>
                <c:pt idx="9">
                  <c:v>08.05 - 14.05</c:v>
                </c:pt>
                <c:pt idx="10">
                  <c:v>15.05 - 21.05</c:v>
                </c:pt>
                <c:pt idx="11">
                  <c:v>22.05 - 28.05</c:v>
                </c:pt>
                <c:pt idx="12">
                  <c:v>29.05 - 04.06</c:v>
                </c:pt>
                <c:pt idx="13">
                  <c:v>05.06 - 11.06</c:v>
                </c:pt>
                <c:pt idx="14">
                  <c:v>12.06 - 18.06</c:v>
                </c:pt>
                <c:pt idx="15">
                  <c:v>19.06 - 25.06</c:v>
                </c:pt>
                <c:pt idx="16">
                  <c:v>26.06 - 02.07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1568.04881115331</c:v>
                </c:pt>
                <c:pt idx="1">
                  <c:v>1537.8027864298499</c:v>
                </c:pt>
                <c:pt idx="2">
                  <c:v>1339.95820117995</c:v>
                </c:pt>
                <c:pt idx="3">
                  <c:v>1089.6871730760499</c:v>
                </c:pt>
                <c:pt idx="4">
                  <c:v>970.24502838381795</c:v>
                </c:pt>
                <c:pt idx="5">
                  <c:v>974.159219818618</c:v>
                </c:pt>
                <c:pt idx="6">
                  <c:v>926.47725143105197</c:v>
                </c:pt>
                <c:pt idx="7">
                  <c:v>1009.7427783168</c:v>
                </c:pt>
                <c:pt idx="8">
                  <c:v>1178.88329304483</c:v>
                </c:pt>
                <c:pt idx="9">
                  <c:v>1364.27363282037</c:v>
                </c:pt>
                <c:pt idx="10">
                  <c:v>2071.7933876259299</c:v>
                </c:pt>
                <c:pt idx="11">
                  <c:v>1789.25993315035</c:v>
                </c:pt>
                <c:pt idx="12">
                  <c:v>1906.8042880560199</c:v>
                </c:pt>
                <c:pt idx="13">
                  <c:v>1804.2050277195899</c:v>
                </c:pt>
                <c:pt idx="14">
                  <c:v>1945.82759054236</c:v>
                </c:pt>
                <c:pt idx="15">
                  <c:v>1688.08401515385</c:v>
                </c:pt>
                <c:pt idx="16">
                  <c:v>2606.4956599919801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29-438D-8691-E33F037B4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4.691280497940653E-2"/>
                  <c:y val="-8.9243512370193817E-2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1CFE-413A-BD75-2190FD42981C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06.03 - 12.03</c:v>
                </c:pt>
                <c:pt idx="1">
                  <c:v>13.03 - 19.03</c:v>
                </c:pt>
                <c:pt idx="2">
                  <c:v>20.03 - 26.03</c:v>
                </c:pt>
                <c:pt idx="3">
                  <c:v>27.03 - 02.04</c:v>
                </c:pt>
                <c:pt idx="4">
                  <c:v>03.04 - 09.04</c:v>
                </c:pt>
                <c:pt idx="5">
                  <c:v>10.04 - 16.04</c:v>
                </c:pt>
                <c:pt idx="6">
                  <c:v>17.04 - 23.04</c:v>
                </c:pt>
                <c:pt idx="7">
                  <c:v>24.04 - 30.04</c:v>
                </c:pt>
                <c:pt idx="8">
                  <c:v>01.05 - 07.05</c:v>
                </c:pt>
                <c:pt idx="9">
                  <c:v>08.05 - 14.05</c:v>
                </c:pt>
                <c:pt idx="10">
                  <c:v>15.05 - 21.05</c:v>
                </c:pt>
                <c:pt idx="11">
                  <c:v>22.05 - 28.05</c:v>
                </c:pt>
                <c:pt idx="12">
                  <c:v>29.05 - 04.06</c:v>
                </c:pt>
                <c:pt idx="13">
                  <c:v>05.06 - 11.06</c:v>
                </c:pt>
                <c:pt idx="14">
                  <c:v>12.06 - 18.06</c:v>
                </c:pt>
                <c:pt idx="15">
                  <c:v>20.06 - 25.06</c:v>
                </c:pt>
                <c:pt idx="16">
                  <c:v>26.06 - 02.07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24.220305242203001</c:v>
                </c:pt>
                <c:pt idx="1">
                  <c:v>23.964968152866</c:v>
                </c:pt>
                <c:pt idx="2">
                  <c:v>21.000981354267999</c:v>
                </c:pt>
                <c:pt idx="3">
                  <c:v>20.155038759688999</c:v>
                </c:pt>
                <c:pt idx="4">
                  <c:v>20.605187319883999</c:v>
                </c:pt>
                <c:pt idx="5">
                  <c:v>17.191601049868002</c:v>
                </c:pt>
                <c:pt idx="6">
                  <c:v>15.764331210190999</c:v>
                </c:pt>
                <c:pt idx="7">
                  <c:v>11.007751937984001</c:v>
                </c:pt>
                <c:pt idx="8">
                  <c:v>10.25641025641</c:v>
                </c:pt>
                <c:pt idx="9">
                  <c:v>7.5931232091689997</c:v>
                </c:pt>
                <c:pt idx="10">
                  <c:v>2.9769959404600002</c:v>
                </c:pt>
                <c:pt idx="11">
                  <c:v>2</c:v>
                </c:pt>
                <c:pt idx="12">
                  <c:v>2.620087336244</c:v>
                </c:pt>
                <c:pt idx="13">
                  <c:v>0.856164383561</c:v>
                </c:pt>
                <c:pt idx="14">
                  <c:v>0.85470085470000001</c:v>
                </c:pt>
                <c:pt idx="15">
                  <c:v>0.68807339449500005</c:v>
                </c:pt>
                <c:pt idx="16">
                  <c:v>0.85470085470000001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86-4857-841A-55D66F44B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4.3003404564455852E-2"/>
                  <c:y val="-0.18788107867409221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5DC-4226-9A77-4315FCD6D276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06.03 - 12.03</c:v>
                </c:pt>
                <c:pt idx="1">
                  <c:v>13.03 - 19.03</c:v>
                </c:pt>
                <c:pt idx="2">
                  <c:v>20.03 - 26.03</c:v>
                </c:pt>
                <c:pt idx="3">
                  <c:v>27.03 - 02.04</c:v>
                </c:pt>
                <c:pt idx="4">
                  <c:v>03.04 - 09.04</c:v>
                </c:pt>
                <c:pt idx="5">
                  <c:v>10.04 - 16.04</c:v>
                </c:pt>
                <c:pt idx="6">
                  <c:v>17.04 - 23.04</c:v>
                </c:pt>
                <c:pt idx="7">
                  <c:v>24.04 - 30.04</c:v>
                </c:pt>
                <c:pt idx="8">
                  <c:v>01.05 - 07.05</c:v>
                </c:pt>
                <c:pt idx="9">
                  <c:v>08.05 - 14.05</c:v>
                </c:pt>
                <c:pt idx="10">
                  <c:v>15.05 - 21.05</c:v>
                </c:pt>
                <c:pt idx="11">
                  <c:v>22.05 - 28.05</c:v>
                </c:pt>
                <c:pt idx="12">
                  <c:v>29.05 - 04.06</c:v>
                </c:pt>
                <c:pt idx="13">
                  <c:v>05.06 - 11.06</c:v>
                </c:pt>
                <c:pt idx="14">
                  <c:v>12.06 - 18.06</c:v>
                </c:pt>
                <c:pt idx="15">
                  <c:v>19.06 - 25.06</c:v>
                </c:pt>
                <c:pt idx="16">
                  <c:v>26.06 - 02.07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27.969348659003</c:v>
                </c:pt>
                <c:pt idx="1">
                  <c:v>26.486168334314002</c:v>
                </c:pt>
                <c:pt idx="2">
                  <c:v>25.289706884798001</c:v>
                </c:pt>
                <c:pt idx="3">
                  <c:v>20.664505672609</c:v>
                </c:pt>
                <c:pt idx="4">
                  <c:v>21.512247071352</c:v>
                </c:pt>
                <c:pt idx="5">
                  <c:v>18.131487889273</c:v>
                </c:pt>
                <c:pt idx="6">
                  <c:v>13.147138964577</c:v>
                </c:pt>
                <c:pt idx="7">
                  <c:v>8.7184373511190003</c:v>
                </c:pt>
                <c:pt idx="8">
                  <c:v>9.3608779857969999</c:v>
                </c:pt>
                <c:pt idx="9">
                  <c:v>4.7568145376800004</c:v>
                </c:pt>
                <c:pt idx="10">
                  <c:v>2.135791366906</c:v>
                </c:pt>
                <c:pt idx="11">
                  <c:v>0.80251770259599997</c:v>
                </c:pt>
                <c:pt idx="12">
                  <c:v>0.65830721003100001</c:v>
                </c:pt>
                <c:pt idx="13">
                  <c:v>0.237680240849</c:v>
                </c:pt>
                <c:pt idx="14">
                  <c:v>0.285442435775</c:v>
                </c:pt>
                <c:pt idx="15">
                  <c:v>0.240549828178</c:v>
                </c:pt>
                <c:pt idx="16">
                  <c:v>0.13653741124999999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DC-4226-9A77-4315FCD6D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6.2550406639208522E-2"/>
                  <c:y val="-0.20666918654150146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3BA-40DA-B60C-C8A480E48534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06.03 - 12.03</c:v>
                </c:pt>
                <c:pt idx="1">
                  <c:v>13.03 - 19.03</c:v>
                </c:pt>
                <c:pt idx="2">
                  <c:v>20.03 - 26.03</c:v>
                </c:pt>
                <c:pt idx="3">
                  <c:v>27.03 - 02.04</c:v>
                </c:pt>
                <c:pt idx="4">
                  <c:v>03.04 - 09.04</c:v>
                </c:pt>
                <c:pt idx="5">
                  <c:v>10.04 - 16.04</c:v>
                </c:pt>
                <c:pt idx="6">
                  <c:v>17.04 - 23.04</c:v>
                </c:pt>
                <c:pt idx="7">
                  <c:v>24.04 - 30.04</c:v>
                </c:pt>
                <c:pt idx="8">
                  <c:v>01.05 - 07.05</c:v>
                </c:pt>
                <c:pt idx="9">
                  <c:v>08.05 - 14.05</c:v>
                </c:pt>
                <c:pt idx="10">
                  <c:v>15.05 - 21.05</c:v>
                </c:pt>
                <c:pt idx="11">
                  <c:v>22.05 - 28.05</c:v>
                </c:pt>
                <c:pt idx="12">
                  <c:v>29.05 - 04.06</c:v>
                </c:pt>
                <c:pt idx="13">
                  <c:v>05.06 - 11.06</c:v>
                </c:pt>
                <c:pt idx="14">
                  <c:v>12.06 - 18.06</c:v>
                </c:pt>
                <c:pt idx="15">
                  <c:v>19.06 - 25.06</c:v>
                </c:pt>
                <c:pt idx="16">
                  <c:v>26.06 - 02.07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33.297644539613998</c:v>
                </c:pt>
                <c:pt idx="1">
                  <c:v>27.764202810017999</c:v>
                </c:pt>
                <c:pt idx="2">
                  <c:v>25.349087003221999</c:v>
                </c:pt>
                <c:pt idx="3">
                  <c:v>20.058997050146999</c:v>
                </c:pt>
                <c:pt idx="4">
                  <c:v>19.033674963395999</c:v>
                </c:pt>
                <c:pt idx="5">
                  <c:v>16.326530612243999</c:v>
                </c:pt>
                <c:pt idx="6">
                  <c:v>13.469184890656001</c:v>
                </c:pt>
                <c:pt idx="7">
                  <c:v>11.559139784946</c:v>
                </c:pt>
                <c:pt idx="8">
                  <c:v>6.524520255863</c:v>
                </c:pt>
                <c:pt idx="9">
                  <c:v>4.3310590329269996</c:v>
                </c:pt>
                <c:pt idx="10">
                  <c:v>1.8149511359299999</c:v>
                </c:pt>
                <c:pt idx="11">
                  <c:v>0.90105852506299999</c:v>
                </c:pt>
                <c:pt idx="12">
                  <c:v>0.96073015491699998</c:v>
                </c:pt>
                <c:pt idx="13">
                  <c:v>0.53218708422799998</c:v>
                </c:pt>
                <c:pt idx="14">
                  <c:v>0.65235690235599997</c:v>
                </c:pt>
                <c:pt idx="15">
                  <c:v>0.39622641509399997</c:v>
                </c:pt>
                <c:pt idx="16">
                  <c:v>0.47519482988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BA-40DA-B60C-C8A480E48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7.8188008299010653E-3"/>
                  <c:y val="-0.12681972810501224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1CE-4A2A-887C-F4A54C3D8656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06.03 - 12.03</c:v>
                </c:pt>
                <c:pt idx="1">
                  <c:v>13.03 - 19.03</c:v>
                </c:pt>
                <c:pt idx="2">
                  <c:v>20.03 - 26.03</c:v>
                </c:pt>
                <c:pt idx="3">
                  <c:v>27.03 - 02.04</c:v>
                </c:pt>
                <c:pt idx="4">
                  <c:v>03.04 - 09.04</c:v>
                </c:pt>
                <c:pt idx="5">
                  <c:v>10.04 - 16.04</c:v>
                </c:pt>
                <c:pt idx="6">
                  <c:v>17.04 - 23.04</c:v>
                </c:pt>
                <c:pt idx="7">
                  <c:v>24.04 - 30.04</c:v>
                </c:pt>
                <c:pt idx="8">
                  <c:v>01.05 - 07.05</c:v>
                </c:pt>
                <c:pt idx="9">
                  <c:v>08.05 - 14.05</c:v>
                </c:pt>
                <c:pt idx="10">
                  <c:v>15.05 - 21.05</c:v>
                </c:pt>
                <c:pt idx="11">
                  <c:v>22.05 - 28.05</c:v>
                </c:pt>
                <c:pt idx="12">
                  <c:v>29.05 - 04.06</c:v>
                </c:pt>
                <c:pt idx="13">
                  <c:v>05.06 - 11.06</c:v>
                </c:pt>
                <c:pt idx="14">
                  <c:v>12.06 - 18.06</c:v>
                </c:pt>
                <c:pt idx="15">
                  <c:v>20.06 - 25.06</c:v>
                </c:pt>
                <c:pt idx="16">
                  <c:v>26.06 - 02.07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36.163303177915999</c:v>
                </c:pt>
                <c:pt idx="1">
                  <c:v>37.883478750351003</c:v>
                </c:pt>
                <c:pt idx="2">
                  <c:v>38.492195283957997</c:v>
                </c:pt>
                <c:pt idx="3">
                  <c:v>34.859011033919003</c:v>
                </c:pt>
                <c:pt idx="4">
                  <c:v>33.279395900754999</c:v>
                </c:pt>
                <c:pt idx="5">
                  <c:v>28.733850129198</c:v>
                </c:pt>
                <c:pt idx="6">
                  <c:v>25.662650602408998</c:v>
                </c:pt>
                <c:pt idx="7">
                  <c:v>24.647887323942999</c:v>
                </c:pt>
                <c:pt idx="8">
                  <c:v>24.706744868034999</c:v>
                </c:pt>
                <c:pt idx="9">
                  <c:v>18.668706962508999</c:v>
                </c:pt>
                <c:pt idx="10">
                  <c:v>13.241106719367</c:v>
                </c:pt>
                <c:pt idx="11">
                  <c:v>10.675182481750999</c:v>
                </c:pt>
                <c:pt idx="12">
                  <c:v>6.9358178053830004</c:v>
                </c:pt>
                <c:pt idx="13">
                  <c:v>4.5632333767919997</c:v>
                </c:pt>
                <c:pt idx="14">
                  <c:v>1.85497470489</c:v>
                </c:pt>
                <c:pt idx="15">
                  <c:v>2.0661157024789998</c:v>
                </c:pt>
                <c:pt idx="16">
                  <c:v>2.003642987249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CE-4A2A-887C-F4A54C3D86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0"/>
                  <c:y val="-0.10333459327075069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62E-4708-B3D9-CEE9753FE499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06.03 - 12.03</c:v>
                </c:pt>
                <c:pt idx="1">
                  <c:v>13.03 - 19.03</c:v>
                </c:pt>
                <c:pt idx="2">
                  <c:v>20.03 - 26.03</c:v>
                </c:pt>
                <c:pt idx="3">
                  <c:v>27.03 - 02.04</c:v>
                </c:pt>
                <c:pt idx="4">
                  <c:v>03.04 - 09.04</c:v>
                </c:pt>
                <c:pt idx="5">
                  <c:v>10.04 - 16.04</c:v>
                </c:pt>
                <c:pt idx="6">
                  <c:v>17.04 - 23.04</c:v>
                </c:pt>
                <c:pt idx="7">
                  <c:v>24.04 - 30.04</c:v>
                </c:pt>
                <c:pt idx="8">
                  <c:v>01.05 - 07.05</c:v>
                </c:pt>
                <c:pt idx="9">
                  <c:v>08.05 - 14.05</c:v>
                </c:pt>
                <c:pt idx="10">
                  <c:v>15.05 - 21.05</c:v>
                </c:pt>
                <c:pt idx="11">
                  <c:v>22.05 - 28.05</c:v>
                </c:pt>
                <c:pt idx="12">
                  <c:v>29.05 - 04.06</c:v>
                </c:pt>
                <c:pt idx="13">
                  <c:v>05.06 - 11.06</c:v>
                </c:pt>
                <c:pt idx="14">
                  <c:v>12.06 - 18.06</c:v>
                </c:pt>
                <c:pt idx="15">
                  <c:v>19.06 - 25.06</c:v>
                </c:pt>
                <c:pt idx="16">
                  <c:v>26.06 - 02.07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28.254127902103001</c:v>
                </c:pt>
                <c:pt idx="1">
                  <c:v>30.524095047745</c:v>
                </c:pt>
                <c:pt idx="2">
                  <c:v>28.002104432460001</c:v>
                </c:pt>
                <c:pt idx="3">
                  <c:v>26.775956284153001</c:v>
                </c:pt>
                <c:pt idx="4">
                  <c:v>24.409951095044999</c:v>
                </c:pt>
                <c:pt idx="5">
                  <c:v>18.187830687830001</c:v>
                </c:pt>
                <c:pt idx="6">
                  <c:v>12.080452545568001</c:v>
                </c:pt>
                <c:pt idx="7">
                  <c:v>8.7741393786730004</c:v>
                </c:pt>
                <c:pt idx="8">
                  <c:v>8.9813947262740008</c:v>
                </c:pt>
                <c:pt idx="9">
                  <c:v>6.2943746586560003</c:v>
                </c:pt>
                <c:pt idx="10">
                  <c:v>2.6882852530350001</c:v>
                </c:pt>
                <c:pt idx="11">
                  <c:v>2.5268419104030002</c:v>
                </c:pt>
                <c:pt idx="12">
                  <c:v>1.4048432163919999</c:v>
                </c:pt>
                <c:pt idx="13">
                  <c:v>0.87212150906399999</c:v>
                </c:pt>
                <c:pt idx="14">
                  <c:v>0.33878697735899999</c:v>
                </c:pt>
                <c:pt idx="15">
                  <c:v>0.25366714459</c:v>
                </c:pt>
                <c:pt idx="16">
                  <c:v>0.12671862130100001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2E-4708-B3D9-CEE9753FE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1.1728201244851596E-2"/>
                  <c:y val="-9.3940539337046075E-2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F29-438D-8691-E33F037B41E3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06.03 - 12.03</c:v>
                </c:pt>
                <c:pt idx="1">
                  <c:v>13.03 - 19.03</c:v>
                </c:pt>
                <c:pt idx="2">
                  <c:v>20.03 - 26.03</c:v>
                </c:pt>
                <c:pt idx="3">
                  <c:v>27.03 - 02.04</c:v>
                </c:pt>
                <c:pt idx="4">
                  <c:v>03.04 - 09.04</c:v>
                </c:pt>
                <c:pt idx="5">
                  <c:v>10.04 - 16.04</c:v>
                </c:pt>
                <c:pt idx="6">
                  <c:v>17.04 - 23.04</c:v>
                </c:pt>
                <c:pt idx="7">
                  <c:v>24.04 - 30.04</c:v>
                </c:pt>
                <c:pt idx="8">
                  <c:v>01.05 - 07.05</c:v>
                </c:pt>
                <c:pt idx="9">
                  <c:v>08.05 - 14.05</c:v>
                </c:pt>
                <c:pt idx="10">
                  <c:v>15.05 - 21.05</c:v>
                </c:pt>
                <c:pt idx="11">
                  <c:v>22.05 - 28.05</c:v>
                </c:pt>
                <c:pt idx="12">
                  <c:v>29.05 - 04.06</c:v>
                </c:pt>
                <c:pt idx="13">
                  <c:v>05.06 - 11.06</c:v>
                </c:pt>
                <c:pt idx="14">
                  <c:v>12.06 - 18.06</c:v>
                </c:pt>
                <c:pt idx="15">
                  <c:v>19.06 - 25.06</c:v>
                </c:pt>
                <c:pt idx="16">
                  <c:v>26.06 - 02.07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29.568835098335001</c:v>
                </c:pt>
                <c:pt idx="1">
                  <c:v>27.288854608561</c:v>
                </c:pt>
                <c:pt idx="2">
                  <c:v>23.793927591395001</c:v>
                </c:pt>
                <c:pt idx="3">
                  <c:v>22.205290083813999</c:v>
                </c:pt>
                <c:pt idx="4">
                  <c:v>18.361858190709</c:v>
                </c:pt>
                <c:pt idx="5">
                  <c:v>16.120784122732001</c:v>
                </c:pt>
                <c:pt idx="6">
                  <c:v>11.970298297273001</c:v>
                </c:pt>
                <c:pt idx="7">
                  <c:v>9.3269117819799998</c:v>
                </c:pt>
                <c:pt idx="8">
                  <c:v>6.8316732065599997</c:v>
                </c:pt>
                <c:pt idx="9">
                  <c:v>3.8080333854980002</c:v>
                </c:pt>
                <c:pt idx="10">
                  <c:v>1.8606515142840001</c:v>
                </c:pt>
                <c:pt idx="11">
                  <c:v>1.5976135233669999</c:v>
                </c:pt>
                <c:pt idx="12">
                  <c:v>1.300074645434</c:v>
                </c:pt>
                <c:pt idx="13">
                  <c:v>1.0847413056340001</c:v>
                </c:pt>
                <c:pt idx="14">
                  <c:v>0.47546479731699998</c:v>
                </c:pt>
                <c:pt idx="15">
                  <c:v>0.37240022484500002</c:v>
                </c:pt>
                <c:pt idx="16">
                  <c:v>0.29579067121699998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29-438D-8691-E33F037B4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30.3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Zlínský kraj</c:v>
                </c:pt>
                <c:pt idx="2">
                  <c:v>Pardubický kraj</c:v>
                </c:pt>
                <c:pt idx="3">
                  <c:v>Moravskoslezský kraj</c:v>
                </c:pt>
                <c:pt idx="4">
                  <c:v>Plzeňský kraj</c:v>
                </c:pt>
                <c:pt idx="5">
                  <c:v>Jihočeský kraj</c:v>
                </c:pt>
                <c:pt idx="6">
                  <c:v>ČR</c:v>
                </c:pt>
                <c:pt idx="7">
                  <c:v>Středočeský kraj</c:v>
                </c:pt>
                <c:pt idx="8">
                  <c:v>Karlovarský kraj</c:v>
                </c:pt>
                <c:pt idx="9">
                  <c:v>Ústecký kraj</c:v>
                </c:pt>
                <c:pt idx="10">
                  <c:v>Liberecký kraj</c:v>
                </c:pt>
                <c:pt idx="11">
                  <c:v>Královéhradecký kraj</c:v>
                </c:pt>
                <c:pt idx="12">
                  <c:v>Kraj Vysočina</c:v>
                </c:pt>
                <c:pt idx="13">
                  <c:v>Jihomoravský kraj</c:v>
                </c:pt>
                <c:pt idx="14">
                  <c:v>Olomoucký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157.16879386499701</c:v>
                </c:pt>
                <c:pt idx="1">
                  <c:v>159.246459307447</c:v>
                </c:pt>
                <c:pt idx="2">
                  <c:v>151.51515151515099</c:v>
                </c:pt>
                <c:pt idx="3">
                  <c:v>173.29867359861299</c:v>
                </c:pt>
                <c:pt idx="4">
                  <c:v>69.044879171461005</c:v>
                </c:pt>
                <c:pt idx="5">
                  <c:v>255.30651625352499</c:v>
                </c:pt>
                <c:pt idx="6">
                  <c:v>158.127990240841</c:v>
                </c:pt>
                <c:pt idx="7">
                  <c:v>125.390277237902</c:v>
                </c:pt>
                <c:pt idx="8">
                  <c:v>124.01517362124299</c:v>
                </c:pt>
                <c:pt idx="9">
                  <c:v>244.75610054580599</c:v>
                </c:pt>
                <c:pt idx="10">
                  <c:v>139.69436566058499</c:v>
                </c:pt>
                <c:pt idx="11">
                  <c:v>50.168422561455998</c:v>
                </c:pt>
                <c:pt idx="12">
                  <c:v>224.08126680609499</c:v>
                </c:pt>
                <c:pt idx="13">
                  <c:v>152.87311531428901</c:v>
                </c:pt>
                <c:pt idx="14">
                  <c:v>167.85180211798399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D0-42BF-8BD6-5FBE1940F7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13.4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Zlínský kraj</c:v>
                </c:pt>
                <c:pt idx="2">
                  <c:v>Pardubický kraj</c:v>
                </c:pt>
                <c:pt idx="3">
                  <c:v>Moravskoslezský kraj</c:v>
                </c:pt>
                <c:pt idx="4">
                  <c:v>Plzeňský kraj</c:v>
                </c:pt>
                <c:pt idx="5">
                  <c:v>Jihočeský kraj</c:v>
                </c:pt>
                <c:pt idx="6">
                  <c:v>ČR</c:v>
                </c:pt>
                <c:pt idx="7">
                  <c:v>Středočeský kraj</c:v>
                </c:pt>
                <c:pt idx="8">
                  <c:v>Karlovarský kraj</c:v>
                </c:pt>
                <c:pt idx="9">
                  <c:v>Ústecký kraj</c:v>
                </c:pt>
                <c:pt idx="10">
                  <c:v>Liberecký kraj</c:v>
                </c:pt>
                <c:pt idx="11">
                  <c:v>Královéhradecký kraj</c:v>
                </c:pt>
                <c:pt idx="12">
                  <c:v>Kraj Vysočina</c:v>
                </c:pt>
                <c:pt idx="13">
                  <c:v>Jihomoravský kraj</c:v>
                </c:pt>
                <c:pt idx="14">
                  <c:v>Olomoucký kraj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75.874590141721995</c:v>
                </c:pt>
                <c:pt idx="1">
                  <c:v>155.85823676899</c:v>
                </c:pt>
                <c:pt idx="2">
                  <c:v>72.150072150072006</c:v>
                </c:pt>
                <c:pt idx="3">
                  <c:v>111.644337799106</c:v>
                </c:pt>
                <c:pt idx="4">
                  <c:v>55.893473614991997</c:v>
                </c:pt>
                <c:pt idx="5">
                  <c:v>145.46534065607801</c:v>
                </c:pt>
                <c:pt idx="6">
                  <c:v>94.841537067527</c:v>
                </c:pt>
                <c:pt idx="7">
                  <c:v>82.757582977015005</c:v>
                </c:pt>
                <c:pt idx="8">
                  <c:v>14.590020426028</c:v>
                </c:pt>
                <c:pt idx="9">
                  <c:v>163.98658736569001</c:v>
                </c:pt>
                <c:pt idx="10">
                  <c:v>42.331625957752998</c:v>
                </c:pt>
                <c:pt idx="11">
                  <c:v>50.168422561455998</c:v>
                </c:pt>
                <c:pt idx="12">
                  <c:v>134.44876008365699</c:v>
                </c:pt>
                <c:pt idx="13">
                  <c:v>91.424117982073994</c:v>
                </c:pt>
                <c:pt idx="14">
                  <c:v>82.399975585191996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D0-42BF-8BD6-5FBE1940F7D1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1.5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Zlínský kraj</c:v>
                </c:pt>
                <c:pt idx="2">
                  <c:v>Pardubický kraj</c:v>
                </c:pt>
                <c:pt idx="3">
                  <c:v>Moravskoslezský kraj</c:v>
                </c:pt>
                <c:pt idx="4">
                  <c:v>Plzeňský kraj</c:v>
                </c:pt>
                <c:pt idx="5">
                  <c:v>Jihočeský kraj</c:v>
                </c:pt>
                <c:pt idx="6">
                  <c:v>ČR</c:v>
                </c:pt>
                <c:pt idx="7">
                  <c:v>Středočeský kraj</c:v>
                </c:pt>
                <c:pt idx="8">
                  <c:v>Karlovarský kraj</c:v>
                </c:pt>
                <c:pt idx="9">
                  <c:v>Ústecký kraj</c:v>
                </c:pt>
                <c:pt idx="10">
                  <c:v>Liberecký kraj</c:v>
                </c:pt>
                <c:pt idx="11">
                  <c:v>Královéhradecký kraj</c:v>
                </c:pt>
                <c:pt idx="12">
                  <c:v>Kraj Vysočina</c:v>
                </c:pt>
                <c:pt idx="13">
                  <c:v>Jihomoravský kraj</c:v>
                </c:pt>
                <c:pt idx="14">
                  <c:v>Olomoucký kraj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4.0647101861630004</c:v>
                </c:pt>
                <c:pt idx="1">
                  <c:v>13.552890153825</c:v>
                </c:pt>
                <c:pt idx="2">
                  <c:v>3.6075036075029998</c:v>
                </c:pt>
                <c:pt idx="3">
                  <c:v>6.6653335999459999</c:v>
                </c:pt>
                <c:pt idx="4">
                  <c:v>6.5757027782339996</c:v>
                </c:pt>
                <c:pt idx="5">
                  <c:v>5.937360843105</c:v>
                </c:pt>
                <c:pt idx="6">
                  <c:v>7.2277007802390001</c:v>
                </c:pt>
                <c:pt idx="7">
                  <c:v>11.285124951410999</c:v>
                </c:pt>
                <c:pt idx="8">
                  <c:v>0</c:v>
                </c:pt>
                <c:pt idx="9">
                  <c:v>2.4475610054580001</c:v>
                </c:pt>
                <c:pt idx="10">
                  <c:v>12.699487787324999</c:v>
                </c:pt>
                <c:pt idx="11">
                  <c:v>3.583458754389</c:v>
                </c:pt>
                <c:pt idx="12">
                  <c:v>18.673438900507001</c:v>
                </c:pt>
                <c:pt idx="13">
                  <c:v>8.9925361949579994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F2-4B90-B8EF-7C911D5510F9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Zlínský kraj</c:v>
                </c:pt>
                <c:pt idx="2">
                  <c:v>Pardubický kraj</c:v>
                </c:pt>
                <c:pt idx="3">
                  <c:v>Moravskoslezský kraj</c:v>
                </c:pt>
                <c:pt idx="4">
                  <c:v>Plzeňský kraj</c:v>
                </c:pt>
                <c:pt idx="5">
                  <c:v>Jihočeský kraj</c:v>
                </c:pt>
                <c:pt idx="6">
                  <c:v>ČR</c:v>
                </c:pt>
                <c:pt idx="7">
                  <c:v>Středočeský kraj</c:v>
                </c:pt>
                <c:pt idx="8">
                  <c:v>Karlovarský kraj</c:v>
                </c:pt>
                <c:pt idx="9">
                  <c:v>Ústecký kraj</c:v>
                </c:pt>
                <c:pt idx="10">
                  <c:v>Liberecký kraj</c:v>
                </c:pt>
                <c:pt idx="11">
                  <c:v>Královéhradecký kraj</c:v>
                </c:pt>
                <c:pt idx="12">
                  <c:v>Kraj Vysočina</c:v>
                </c:pt>
                <c:pt idx="13">
                  <c:v>Jihomoravský kraj</c:v>
                </c:pt>
                <c:pt idx="14">
                  <c:v>Olomoucký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10.839227163103001</c:v>
                </c:pt>
                <c:pt idx="1">
                  <c:v>6.7764450769120002</c:v>
                </c:pt>
                <c:pt idx="2">
                  <c:v>3.6075036075029998</c:v>
                </c:pt>
                <c:pt idx="3">
                  <c:v>3.332666799973</c:v>
                </c:pt>
                <c:pt idx="4">
                  <c:v>3.2878513891169998</c:v>
                </c:pt>
                <c:pt idx="5">
                  <c:v>2.968680421552</c:v>
                </c:pt>
                <c:pt idx="6">
                  <c:v>2.8205661581419998</c:v>
                </c:pt>
                <c:pt idx="7">
                  <c:v>1.2539027723789999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D0-42BF-8BD6-5FBE1940F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PozitivnichZaku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Středočeský kraj</c:v>
                </c:pt>
                <c:pt idx="1">
                  <c:v>Jihomoravský kraj</c:v>
                </c:pt>
                <c:pt idx="2">
                  <c:v>Hlavní město Praha</c:v>
                </c:pt>
                <c:pt idx="3">
                  <c:v>Kraj Vysočina</c:v>
                </c:pt>
                <c:pt idx="4">
                  <c:v>Ústecký kraj</c:v>
                </c:pt>
                <c:pt idx="5">
                  <c:v>Moravskoslezský kraj</c:v>
                </c:pt>
                <c:pt idx="6">
                  <c:v>Olomoucký kraj</c:v>
                </c:pt>
                <c:pt idx="7">
                  <c:v>Zlínský kraj</c:v>
                </c:pt>
                <c:pt idx="8">
                  <c:v>Liberecký kraj</c:v>
                </c:pt>
                <c:pt idx="9">
                  <c:v>Jihočeský kraj</c:v>
                </c:pt>
                <c:pt idx="10">
                  <c:v>Plzeňský kraj</c:v>
                </c:pt>
                <c:pt idx="11">
                  <c:v>Královéhradecký kraj</c:v>
                </c:pt>
                <c:pt idx="12">
                  <c:v>Pardubický kraj</c:v>
                </c:pt>
                <c:pt idx="13">
                  <c:v>Karlovarský kraj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665</c:v>
                </c:pt>
                <c:pt idx="1">
                  <c:v>578</c:v>
                </c:pt>
                <c:pt idx="2">
                  <c:v>435</c:v>
                </c:pt>
                <c:pt idx="3">
                  <c:v>435</c:v>
                </c:pt>
                <c:pt idx="4">
                  <c:v>414</c:v>
                </c:pt>
                <c:pt idx="5">
                  <c:v>405</c:v>
                </c:pt>
                <c:pt idx="6">
                  <c:v>402</c:v>
                </c:pt>
                <c:pt idx="7">
                  <c:v>391</c:v>
                </c:pt>
                <c:pt idx="8">
                  <c:v>318</c:v>
                </c:pt>
                <c:pt idx="9">
                  <c:v>306</c:v>
                </c:pt>
                <c:pt idx="10">
                  <c:v>248</c:v>
                </c:pt>
                <c:pt idx="11">
                  <c:v>188</c:v>
                </c:pt>
                <c:pt idx="12">
                  <c:v>161</c:v>
                </c:pt>
                <c:pt idx="13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08-40FB-B8E1-F503FBE63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09227824"/>
        <c:axId val="493545440"/>
      </c:barChart>
      <c:catAx>
        <c:axId val="709227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3545440"/>
        <c:crosses val="autoZero"/>
        <c:auto val="1"/>
        <c:lblAlgn val="ctr"/>
        <c:lblOffset val="100"/>
        <c:noMultiLvlLbl val="0"/>
      </c:catAx>
      <c:valAx>
        <c:axId val="49354544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092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Zlínský kraj</c:v>
                </c:pt>
                <c:pt idx="2">
                  <c:v>Pardubický kraj</c:v>
                </c:pt>
                <c:pt idx="3">
                  <c:v>Moravskoslezský kraj</c:v>
                </c:pt>
                <c:pt idx="4">
                  <c:v>Plzeňský kraj</c:v>
                </c:pt>
                <c:pt idx="5">
                  <c:v>Jihočeský kraj</c:v>
                </c:pt>
                <c:pt idx="6">
                  <c:v>ČR</c:v>
                </c:pt>
                <c:pt idx="7">
                  <c:v>Středočeský kraj</c:v>
                </c:pt>
                <c:pt idx="8">
                  <c:v>Karlovarský kraj</c:v>
                </c:pt>
                <c:pt idx="9">
                  <c:v>Ústecký kraj</c:v>
                </c:pt>
                <c:pt idx="10">
                  <c:v>Liberecký kraj</c:v>
                </c:pt>
                <c:pt idx="11">
                  <c:v>Královéhradecký kraj</c:v>
                </c:pt>
                <c:pt idx="12">
                  <c:v>Kraj Vysočina</c:v>
                </c:pt>
                <c:pt idx="13">
                  <c:v>Jihomoravský kraj</c:v>
                </c:pt>
                <c:pt idx="14">
                  <c:v>Olomoucký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10.839227163103001</c:v>
                </c:pt>
                <c:pt idx="1">
                  <c:v>6.7764450769120002</c:v>
                </c:pt>
                <c:pt idx="2">
                  <c:v>3.6075036075029998</c:v>
                </c:pt>
                <c:pt idx="3">
                  <c:v>3.332666799973</c:v>
                </c:pt>
                <c:pt idx="4">
                  <c:v>3.2878513891169998</c:v>
                </c:pt>
                <c:pt idx="5">
                  <c:v>2.968680421552</c:v>
                </c:pt>
                <c:pt idx="6">
                  <c:v>2.8205661581419998</c:v>
                </c:pt>
                <c:pt idx="7">
                  <c:v>1.2539027723789999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B-4171-AE9D-D1549822F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Středočeský kraj</c:v>
                </c:pt>
                <c:pt idx="1">
                  <c:v>Moravskoslezský kraj</c:v>
                </c:pt>
                <c:pt idx="2">
                  <c:v>Hlavní město Praha</c:v>
                </c:pt>
                <c:pt idx="3">
                  <c:v>ČR</c:v>
                </c:pt>
                <c:pt idx="4">
                  <c:v>Karlovarský kraj</c:v>
                </c:pt>
                <c:pt idx="5">
                  <c:v>Plzeňský kraj</c:v>
                </c:pt>
                <c:pt idx="6">
                  <c:v>Jihočeský kraj</c:v>
                </c:pt>
                <c:pt idx="7">
                  <c:v>Jihomoravský kraj</c:v>
                </c:pt>
                <c:pt idx="8">
                  <c:v>Liberecký kraj</c:v>
                </c:pt>
                <c:pt idx="9">
                  <c:v>Kraj Vysočina</c:v>
                </c:pt>
                <c:pt idx="10">
                  <c:v>Zlínský kraj</c:v>
                </c:pt>
                <c:pt idx="11">
                  <c:v>Olomoucký kraj</c:v>
                </c:pt>
                <c:pt idx="12">
                  <c:v>Královéhradecký kraj</c:v>
                </c:pt>
                <c:pt idx="13">
                  <c:v>Pardubický kraj</c:v>
                </c:pt>
                <c:pt idx="14">
                  <c:v>Ústecký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11.748909029875</c:v>
                </c:pt>
                <c:pt idx="1">
                  <c:v>10.639303953092</c:v>
                </c:pt>
                <c:pt idx="2">
                  <c:v>10.040059838755999</c:v>
                </c:pt>
                <c:pt idx="3">
                  <c:v>5.6261041229339996</c:v>
                </c:pt>
                <c:pt idx="4">
                  <c:v>4.8290515742700002</c:v>
                </c:pt>
                <c:pt idx="5">
                  <c:v>4.6857062530739997</c:v>
                </c:pt>
                <c:pt idx="6">
                  <c:v>4.2092856842190001</c:v>
                </c:pt>
                <c:pt idx="7">
                  <c:v>3.362135628551</c:v>
                </c:pt>
                <c:pt idx="8">
                  <c:v>2.9560436312029998</c:v>
                </c:pt>
                <c:pt idx="9">
                  <c:v>2.7402515550920001</c:v>
                </c:pt>
                <c:pt idx="10">
                  <c:v>2.4624476729859999</c:v>
                </c:pt>
                <c:pt idx="11">
                  <c:v>2.1870830872860001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B-4171-AE9D-D1549822F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30.3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Středočeský kraj</c:v>
                </c:pt>
                <c:pt idx="1">
                  <c:v>Moravskoslezský kraj</c:v>
                </c:pt>
                <c:pt idx="2">
                  <c:v>Hlavní město Praha</c:v>
                </c:pt>
                <c:pt idx="3">
                  <c:v>ČR</c:v>
                </c:pt>
                <c:pt idx="4">
                  <c:v>Karlovarský kraj</c:v>
                </c:pt>
                <c:pt idx="5">
                  <c:v>Plzeňský kraj</c:v>
                </c:pt>
                <c:pt idx="6">
                  <c:v>Jihočeský kraj</c:v>
                </c:pt>
                <c:pt idx="7">
                  <c:v>Jihomoravský kraj</c:v>
                </c:pt>
                <c:pt idx="8">
                  <c:v>Liberecký kraj</c:v>
                </c:pt>
                <c:pt idx="9">
                  <c:v>Kraj Vysočina</c:v>
                </c:pt>
                <c:pt idx="10">
                  <c:v>Zlínský kraj</c:v>
                </c:pt>
                <c:pt idx="11">
                  <c:v>Olomoucký kraj</c:v>
                </c:pt>
                <c:pt idx="12">
                  <c:v>Královéhradecký kraj</c:v>
                </c:pt>
                <c:pt idx="13">
                  <c:v>Pardubický kraj</c:v>
                </c:pt>
                <c:pt idx="14">
                  <c:v>Ústecký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193.01779120510199</c:v>
                </c:pt>
                <c:pt idx="1">
                  <c:v>235.24683185171099</c:v>
                </c:pt>
                <c:pt idx="2">
                  <c:v>159.63695143622999</c:v>
                </c:pt>
                <c:pt idx="3">
                  <c:v>225.91933666982101</c:v>
                </c:pt>
                <c:pt idx="4">
                  <c:v>96.581031485416005</c:v>
                </c:pt>
                <c:pt idx="5">
                  <c:v>156.971159478012</c:v>
                </c:pt>
                <c:pt idx="6">
                  <c:v>345.16142610598899</c:v>
                </c:pt>
                <c:pt idx="7">
                  <c:v>209.57312084636101</c:v>
                </c:pt>
                <c:pt idx="8">
                  <c:v>224.65931597150299</c:v>
                </c:pt>
                <c:pt idx="9">
                  <c:v>350.75219905187203</c:v>
                </c:pt>
                <c:pt idx="10">
                  <c:v>312.73085446934198</c:v>
                </c:pt>
                <c:pt idx="11">
                  <c:v>251.514555037945</c:v>
                </c:pt>
                <c:pt idx="12">
                  <c:v>100.411687920473</c:v>
                </c:pt>
                <c:pt idx="13">
                  <c:v>346.94353105662401</c:v>
                </c:pt>
                <c:pt idx="14">
                  <c:v>262.89147970347102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12-4CBF-BBB0-B856CD71C7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13.4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Středočeský kraj</c:v>
                </c:pt>
                <c:pt idx="1">
                  <c:v>Moravskoslezský kraj</c:v>
                </c:pt>
                <c:pt idx="2">
                  <c:v>Hlavní město Praha</c:v>
                </c:pt>
                <c:pt idx="3">
                  <c:v>ČR</c:v>
                </c:pt>
                <c:pt idx="4">
                  <c:v>Karlovarský kraj</c:v>
                </c:pt>
                <c:pt idx="5">
                  <c:v>Plzeňský kraj</c:v>
                </c:pt>
                <c:pt idx="6">
                  <c:v>Jihočeský kraj</c:v>
                </c:pt>
                <c:pt idx="7">
                  <c:v>Jihomoravský kraj</c:v>
                </c:pt>
                <c:pt idx="8">
                  <c:v>Liberecký kraj</c:v>
                </c:pt>
                <c:pt idx="9">
                  <c:v>Kraj Vysočina</c:v>
                </c:pt>
                <c:pt idx="10">
                  <c:v>Zlínský kraj</c:v>
                </c:pt>
                <c:pt idx="11">
                  <c:v>Olomoucký kraj</c:v>
                </c:pt>
                <c:pt idx="12">
                  <c:v>Královéhradecký kraj</c:v>
                </c:pt>
                <c:pt idx="13">
                  <c:v>Pardubický kraj</c:v>
                </c:pt>
                <c:pt idx="14">
                  <c:v>Ústecký kraj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125.88116817724</c:v>
                </c:pt>
                <c:pt idx="1">
                  <c:v>189.14318138831001</c:v>
                </c:pt>
                <c:pt idx="2">
                  <c:v>117.468700113452</c:v>
                </c:pt>
                <c:pt idx="3">
                  <c:v>146.903829876613</c:v>
                </c:pt>
                <c:pt idx="4">
                  <c:v>24.145257871354001</c:v>
                </c:pt>
                <c:pt idx="5">
                  <c:v>74.971300049199002</c:v>
                </c:pt>
                <c:pt idx="6">
                  <c:v>212.56892705307899</c:v>
                </c:pt>
                <c:pt idx="7">
                  <c:v>187.15888332268599</c:v>
                </c:pt>
                <c:pt idx="8">
                  <c:v>94.593396198527003</c:v>
                </c:pt>
                <c:pt idx="9">
                  <c:v>189.07735730140001</c:v>
                </c:pt>
                <c:pt idx="10">
                  <c:v>216.695395222851</c:v>
                </c:pt>
                <c:pt idx="11">
                  <c:v>131.224985237189</c:v>
                </c:pt>
                <c:pt idx="12">
                  <c:v>47.695551762225001</c:v>
                </c:pt>
                <c:pt idx="13">
                  <c:v>150.169588069285</c:v>
                </c:pt>
                <c:pt idx="14">
                  <c:v>191.04536102674601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12-4CBF-BBB0-B856CD71C7F9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1.5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Středočeský kraj</c:v>
                </c:pt>
                <c:pt idx="1">
                  <c:v>Moravskoslezský kraj</c:v>
                </c:pt>
                <c:pt idx="2">
                  <c:v>Hlavní město Praha</c:v>
                </c:pt>
                <c:pt idx="3">
                  <c:v>ČR</c:v>
                </c:pt>
                <c:pt idx="4">
                  <c:v>Karlovarský kraj</c:v>
                </c:pt>
                <c:pt idx="5">
                  <c:v>Plzeňský kraj</c:v>
                </c:pt>
                <c:pt idx="6">
                  <c:v>Jihočeský kraj</c:v>
                </c:pt>
                <c:pt idx="7">
                  <c:v>Jihomoravský kraj</c:v>
                </c:pt>
                <c:pt idx="8">
                  <c:v>Liberecký kraj</c:v>
                </c:pt>
                <c:pt idx="9">
                  <c:v>Kraj Vysočina</c:v>
                </c:pt>
                <c:pt idx="10">
                  <c:v>Zlínský kraj</c:v>
                </c:pt>
                <c:pt idx="11">
                  <c:v>Olomoucký kraj</c:v>
                </c:pt>
                <c:pt idx="12">
                  <c:v>Královéhradecký kraj</c:v>
                </c:pt>
                <c:pt idx="13">
                  <c:v>Pardubický kraj</c:v>
                </c:pt>
                <c:pt idx="14">
                  <c:v>Ústecký kraj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8.3920778784820005</c:v>
                </c:pt>
                <c:pt idx="1">
                  <c:v>22.460752789861001</c:v>
                </c:pt>
                <c:pt idx="2">
                  <c:v>15.060089758134</c:v>
                </c:pt>
                <c:pt idx="3">
                  <c:v>15.503042472084999</c:v>
                </c:pt>
                <c:pt idx="4">
                  <c:v>9.6581031485410005</c:v>
                </c:pt>
                <c:pt idx="5">
                  <c:v>11.714265632687001</c:v>
                </c:pt>
                <c:pt idx="6">
                  <c:v>31.569642631644999</c:v>
                </c:pt>
                <c:pt idx="7">
                  <c:v>10.086406885653</c:v>
                </c:pt>
                <c:pt idx="8">
                  <c:v>17.736261787223</c:v>
                </c:pt>
                <c:pt idx="9">
                  <c:v>5.4805031101850004</c:v>
                </c:pt>
                <c:pt idx="10">
                  <c:v>36.936715094804001</c:v>
                </c:pt>
                <c:pt idx="11">
                  <c:v>24.057913960151001</c:v>
                </c:pt>
                <c:pt idx="12">
                  <c:v>2.5102921980109998</c:v>
                </c:pt>
                <c:pt idx="13">
                  <c:v>15.534784972683999</c:v>
                </c:pt>
                <c:pt idx="14">
                  <c:v>13.062930668495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12-4CBF-BBB0-B856CD71C7F9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Středočeský kraj</c:v>
                </c:pt>
                <c:pt idx="1">
                  <c:v>Moravskoslezský kraj</c:v>
                </c:pt>
                <c:pt idx="2">
                  <c:v>Hlavní město Praha</c:v>
                </c:pt>
                <c:pt idx="3">
                  <c:v>ČR</c:v>
                </c:pt>
                <c:pt idx="4">
                  <c:v>Karlovarský kraj</c:v>
                </c:pt>
                <c:pt idx="5">
                  <c:v>Plzeňský kraj</c:v>
                </c:pt>
                <c:pt idx="6">
                  <c:v>Jihočeský kraj</c:v>
                </c:pt>
                <c:pt idx="7">
                  <c:v>Jihomoravský kraj</c:v>
                </c:pt>
                <c:pt idx="8">
                  <c:v>Liberecký kraj</c:v>
                </c:pt>
                <c:pt idx="9">
                  <c:v>Kraj Vysočina</c:v>
                </c:pt>
                <c:pt idx="10">
                  <c:v>Zlínský kraj</c:v>
                </c:pt>
                <c:pt idx="11">
                  <c:v>Olomoucký kraj</c:v>
                </c:pt>
                <c:pt idx="12">
                  <c:v>Královéhradecký kraj</c:v>
                </c:pt>
                <c:pt idx="13">
                  <c:v>Pardubický kraj</c:v>
                </c:pt>
                <c:pt idx="14">
                  <c:v>Ústecký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11.748909029875</c:v>
                </c:pt>
                <c:pt idx="1">
                  <c:v>10.639303953092</c:v>
                </c:pt>
                <c:pt idx="2">
                  <c:v>10.040059838755999</c:v>
                </c:pt>
                <c:pt idx="3">
                  <c:v>5.6261041229339996</c:v>
                </c:pt>
                <c:pt idx="4">
                  <c:v>4.8290515742700002</c:v>
                </c:pt>
                <c:pt idx="5">
                  <c:v>4.6857062530739997</c:v>
                </c:pt>
                <c:pt idx="6">
                  <c:v>4.2092856842190001</c:v>
                </c:pt>
                <c:pt idx="7">
                  <c:v>3.362135628551</c:v>
                </c:pt>
                <c:pt idx="8">
                  <c:v>2.9560436312029998</c:v>
                </c:pt>
                <c:pt idx="9">
                  <c:v>2.7402515550920001</c:v>
                </c:pt>
                <c:pt idx="10">
                  <c:v>2.4624476729859999</c:v>
                </c:pt>
                <c:pt idx="11">
                  <c:v>2.1870830872860001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12-4CBF-BBB0-B856CD71C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Plzeňský kraj</c:v>
                </c:pt>
                <c:pt idx="2">
                  <c:v>Liberecký kraj</c:v>
                </c:pt>
                <c:pt idx="3">
                  <c:v>Středočeský kraj</c:v>
                </c:pt>
                <c:pt idx="4">
                  <c:v>Zlínský kraj</c:v>
                </c:pt>
                <c:pt idx="5">
                  <c:v>ČR</c:v>
                </c:pt>
                <c:pt idx="6">
                  <c:v>Pardubický kraj</c:v>
                </c:pt>
                <c:pt idx="7">
                  <c:v>Moravskoslezský kraj</c:v>
                </c:pt>
                <c:pt idx="8">
                  <c:v>Jihomoravský kraj</c:v>
                </c:pt>
                <c:pt idx="9">
                  <c:v>Karlovarský kraj</c:v>
                </c:pt>
                <c:pt idx="10">
                  <c:v>Jihočeský kraj</c:v>
                </c:pt>
                <c:pt idx="11">
                  <c:v>Ústecký kraj</c:v>
                </c:pt>
                <c:pt idx="12">
                  <c:v>Kraj Vysočina</c:v>
                </c:pt>
                <c:pt idx="13">
                  <c:v>Královéhradecký kraj</c:v>
                </c:pt>
                <c:pt idx="14">
                  <c:v>Olomoucký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58.923018167930003</c:v>
                </c:pt>
                <c:pt idx="1">
                  <c:v>48.232921161097003</c:v>
                </c:pt>
                <c:pt idx="2">
                  <c:v>44.242893485232997</c:v>
                </c:pt>
                <c:pt idx="3">
                  <c:v>28.078176450067001</c:v>
                </c:pt>
                <c:pt idx="4">
                  <c:v>24.287386014881001</c:v>
                </c:pt>
                <c:pt idx="5">
                  <c:v>21.112911375589</c:v>
                </c:pt>
                <c:pt idx="6">
                  <c:v>14.416838867797001</c:v>
                </c:pt>
                <c:pt idx="7">
                  <c:v>13.647434282354</c:v>
                </c:pt>
                <c:pt idx="8">
                  <c:v>11.096562285004</c:v>
                </c:pt>
                <c:pt idx="9">
                  <c:v>8.3762616744139997</c:v>
                </c:pt>
                <c:pt idx="10">
                  <c:v>5.8420314690759998</c:v>
                </c:pt>
                <c:pt idx="11">
                  <c:v>5.7102885123269997</c:v>
                </c:pt>
                <c:pt idx="12">
                  <c:v>4.948045522018</c:v>
                </c:pt>
                <c:pt idx="13">
                  <c:v>2.267985122017</c:v>
                </c:pt>
                <c:pt idx="14">
                  <c:v>1.997483171204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B-4171-AE9D-D1549822F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30.3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Plzeňský kraj</c:v>
                </c:pt>
                <c:pt idx="2">
                  <c:v>Liberecký kraj</c:v>
                </c:pt>
                <c:pt idx="3">
                  <c:v>Středočeský kraj</c:v>
                </c:pt>
                <c:pt idx="4">
                  <c:v>Zlínský kraj</c:v>
                </c:pt>
                <c:pt idx="5">
                  <c:v>ČR</c:v>
                </c:pt>
                <c:pt idx="6">
                  <c:v>Pardubický kraj</c:v>
                </c:pt>
                <c:pt idx="7">
                  <c:v>Moravskoslezský kraj</c:v>
                </c:pt>
                <c:pt idx="8">
                  <c:v>Jihomoravský kraj</c:v>
                </c:pt>
                <c:pt idx="9">
                  <c:v>Karlovarský kraj</c:v>
                </c:pt>
                <c:pt idx="10">
                  <c:v>Jihočeský kraj</c:v>
                </c:pt>
                <c:pt idx="11">
                  <c:v>Ústecký kraj</c:v>
                </c:pt>
                <c:pt idx="12">
                  <c:v>Kraj Vysočina</c:v>
                </c:pt>
                <c:pt idx="13">
                  <c:v>Královéhradecký kraj</c:v>
                </c:pt>
                <c:pt idx="14">
                  <c:v>Olomoucký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200.77472857220701</c:v>
                </c:pt>
                <c:pt idx="1">
                  <c:v>197.316495659037</c:v>
                </c:pt>
                <c:pt idx="2">
                  <c:v>345.64760535339002</c:v>
                </c:pt>
                <c:pt idx="3">
                  <c:v>266.31724935973199</c:v>
                </c:pt>
                <c:pt idx="4">
                  <c:v>357.68695767371003</c:v>
                </c:pt>
                <c:pt idx="5">
                  <c:v>289.41294245189601</c:v>
                </c:pt>
                <c:pt idx="6">
                  <c:v>394.060262386467</c:v>
                </c:pt>
                <c:pt idx="7">
                  <c:v>293.94473838918202</c:v>
                </c:pt>
                <c:pt idx="8">
                  <c:v>250.78230764109199</c:v>
                </c:pt>
                <c:pt idx="9">
                  <c:v>129.83205595342699</c:v>
                </c:pt>
                <c:pt idx="10">
                  <c:v>368.04798255179901</c:v>
                </c:pt>
                <c:pt idx="11">
                  <c:v>362.60332053276898</c:v>
                </c:pt>
                <c:pt idx="12">
                  <c:v>452.74616526471999</c:v>
                </c:pt>
                <c:pt idx="13">
                  <c:v>161.026943663249</c:v>
                </c:pt>
                <c:pt idx="14">
                  <c:v>335.57717276231898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6F-4ABE-BBEB-A66F965F7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13.4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Plzeňský kraj</c:v>
                </c:pt>
                <c:pt idx="2">
                  <c:v>Liberecký kraj</c:v>
                </c:pt>
                <c:pt idx="3">
                  <c:v>Středočeský kraj</c:v>
                </c:pt>
                <c:pt idx="4">
                  <c:v>Zlínský kraj</c:v>
                </c:pt>
                <c:pt idx="5">
                  <c:v>ČR</c:v>
                </c:pt>
                <c:pt idx="6">
                  <c:v>Pardubický kraj</c:v>
                </c:pt>
                <c:pt idx="7">
                  <c:v>Moravskoslezský kraj</c:v>
                </c:pt>
                <c:pt idx="8">
                  <c:v>Jihomoravský kraj</c:v>
                </c:pt>
                <c:pt idx="9">
                  <c:v>Karlovarský kraj</c:v>
                </c:pt>
                <c:pt idx="10">
                  <c:v>Jihočeský kraj</c:v>
                </c:pt>
                <c:pt idx="11">
                  <c:v>Ústecký kraj</c:v>
                </c:pt>
                <c:pt idx="12">
                  <c:v>Kraj Vysočina</c:v>
                </c:pt>
                <c:pt idx="13">
                  <c:v>Královéhradecký kraj</c:v>
                </c:pt>
                <c:pt idx="14">
                  <c:v>Olomoucký kraj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106.93436630476199</c:v>
                </c:pt>
                <c:pt idx="1">
                  <c:v>98.658247829518004</c:v>
                </c:pt>
                <c:pt idx="2">
                  <c:v>116.13759539873899</c:v>
                </c:pt>
                <c:pt idx="3">
                  <c:v>123.373805613933</c:v>
                </c:pt>
                <c:pt idx="4">
                  <c:v>223.00236250027501</c:v>
                </c:pt>
                <c:pt idx="5">
                  <c:v>148.620662660748</c:v>
                </c:pt>
                <c:pt idx="6">
                  <c:v>153.77961458984001</c:v>
                </c:pt>
                <c:pt idx="7">
                  <c:v>149.071974468799</c:v>
                </c:pt>
                <c:pt idx="8">
                  <c:v>175.32568410306399</c:v>
                </c:pt>
                <c:pt idx="9">
                  <c:v>62.821962558110002</c:v>
                </c:pt>
                <c:pt idx="10">
                  <c:v>200.57641377161499</c:v>
                </c:pt>
                <c:pt idx="11">
                  <c:v>209.85310282802001</c:v>
                </c:pt>
                <c:pt idx="12">
                  <c:v>239.98020781791101</c:v>
                </c:pt>
                <c:pt idx="13">
                  <c:v>40.823732196316001</c:v>
                </c:pt>
                <c:pt idx="14">
                  <c:v>155.80368735393401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6F-4ABE-BBEB-A66F965F7806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1.5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Plzeňský kraj</c:v>
                </c:pt>
                <c:pt idx="2">
                  <c:v>Liberecký kraj</c:v>
                </c:pt>
                <c:pt idx="3">
                  <c:v>Středočeský kraj</c:v>
                </c:pt>
                <c:pt idx="4">
                  <c:v>Zlínský kraj</c:v>
                </c:pt>
                <c:pt idx="5">
                  <c:v>ČR</c:v>
                </c:pt>
                <c:pt idx="6">
                  <c:v>Pardubický kraj</c:v>
                </c:pt>
                <c:pt idx="7">
                  <c:v>Moravskoslezský kraj</c:v>
                </c:pt>
                <c:pt idx="8">
                  <c:v>Jihomoravský kraj</c:v>
                </c:pt>
                <c:pt idx="9">
                  <c:v>Karlovarský kraj</c:v>
                </c:pt>
                <c:pt idx="10">
                  <c:v>Jihočeský kraj</c:v>
                </c:pt>
                <c:pt idx="11">
                  <c:v>Ústecký kraj</c:v>
                </c:pt>
                <c:pt idx="12">
                  <c:v>Kraj Vysočina</c:v>
                </c:pt>
                <c:pt idx="13">
                  <c:v>Královéhradecký kraj</c:v>
                </c:pt>
                <c:pt idx="14">
                  <c:v>Olomoucký kraj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28.370342080855</c:v>
                </c:pt>
                <c:pt idx="1">
                  <c:v>70.156976234324006</c:v>
                </c:pt>
                <c:pt idx="2">
                  <c:v>74.659882756331996</c:v>
                </c:pt>
                <c:pt idx="3">
                  <c:v>22.973053459146001</c:v>
                </c:pt>
                <c:pt idx="4">
                  <c:v>26.495330198051999</c:v>
                </c:pt>
                <c:pt idx="5">
                  <c:v>31.669367063383</c:v>
                </c:pt>
                <c:pt idx="6">
                  <c:v>16.819645345763</c:v>
                </c:pt>
                <c:pt idx="7">
                  <c:v>38.842697572855997</c:v>
                </c:pt>
                <c:pt idx="8">
                  <c:v>31.070374398011001</c:v>
                </c:pt>
                <c:pt idx="9">
                  <c:v>16.752523348829001</c:v>
                </c:pt>
                <c:pt idx="10">
                  <c:v>58.420314690761003</c:v>
                </c:pt>
                <c:pt idx="11">
                  <c:v>21.413581921226001</c:v>
                </c:pt>
                <c:pt idx="12">
                  <c:v>17.318159327065</c:v>
                </c:pt>
                <c:pt idx="13">
                  <c:v>6.8039553660519996</c:v>
                </c:pt>
                <c:pt idx="14">
                  <c:v>23.969798054451001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6F-4ABE-BBEB-A66F965F7806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Plzeňský kraj</c:v>
                </c:pt>
                <c:pt idx="2">
                  <c:v>Liberecký kraj</c:v>
                </c:pt>
                <c:pt idx="3">
                  <c:v>Středočeský kraj</c:v>
                </c:pt>
                <c:pt idx="4">
                  <c:v>Zlínský kraj</c:v>
                </c:pt>
                <c:pt idx="5">
                  <c:v>ČR</c:v>
                </c:pt>
                <c:pt idx="6">
                  <c:v>Pardubický kraj</c:v>
                </c:pt>
                <c:pt idx="7">
                  <c:v>Moravskoslezský kraj</c:v>
                </c:pt>
                <c:pt idx="8">
                  <c:v>Jihomoravský kraj</c:v>
                </c:pt>
                <c:pt idx="9">
                  <c:v>Karlovarský kraj</c:v>
                </c:pt>
                <c:pt idx="10">
                  <c:v>Jihočeský kraj</c:v>
                </c:pt>
                <c:pt idx="11">
                  <c:v>Ústecký kraj</c:v>
                </c:pt>
                <c:pt idx="12">
                  <c:v>Kraj Vysočina</c:v>
                </c:pt>
                <c:pt idx="13">
                  <c:v>Královéhradecký kraj</c:v>
                </c:pt>
                <c:pt idx="14">
                  <c:v>Olomoucký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58.923018167930003</c:v>
                </c:pt>
                <c:pt idx="1">
                  <c:v>48.232921161097003</c:v>
                </c:pt>
                <c:pt idx="2">
                  <c:v>44.242893485232997</c:v>
                </c:pt>
                <c:pt idx="3">
                  <c:v>28.078176450067001</c:v>
                </c:pt>
                <c:pt idx="4">
                  <c:v>24.287386014881001</c:v>
                </c:pt>
                <c:pt idx="5">
                  <c:v>21.112911375589</c:v>
                </c:pt>
                <c:pt idx="6">
                  <c:v>14.416838867797001</c:v>
                </c:pt>
                <c:pt idx="7">
                  <c:v>13.647434282354</c:v>
                </c:pt>
                <c:pt idx="8">
                  <c:v>11.096562285004</c:v>
                </c:pt>
                <c:pt idx="9">
                  <c:v>8.3762616744139997</c:v>
                </c:pt>
                <c:pt idx="10">
                  <c:v>5.8420314690759998</c:v>
                </c:pt>
                <c:pt idx="11">
                  <c:v>5.7102885123269997</c:v>
                </c:pt>
                <c:pt idx="12">
                  <c:v>4.948045522018</c:v>
                </c:pt>
                <c:pt idx="13">
                  <c:v>2.267985122017</c:v>
                </c:pt>
                <c:pt idx="14">
                  <c:v>1.997483171204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6F-4ABE-BBEB-A66F965F7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Plzeňský kraj</c:v>
                </c:pt>
                <c:pt idx="1">
                  <c:v>Zlínský kraj</c:v>
                </c:pt>
                <c:pt idx="2">
                  <c:v>Hlavní město Praha</c:v>
                </c:pt>
                <c:pt idx="3">
                  <c:v>Středočeský kraj</c:v>
                </c:pt>
                <c:pt idx="4">
                  <c:v>Liberecký kraj</c:v>
                </c:pt>
                <c:pt idx="5">
                  <c:v>Moravskoslezský kraj</c:v>
                </c:pt>
                <c:pt idx="6">
                  <c:v>ČR</c:v>
                </c:pt>
                <c:pt idx="7">
                  <c:v>Karlovarský kraj</c:v>
                </c:pt>
                <c:pt idx="8">
                  <c:v>Pardubický kraj</c:v>
                </c:pt>
                <c:pt idx="9">
                  <c:v>Jihomoravský kraj</c:v>
                </c:pt>
                <c:pt idx="10">
                  <c:v>Jihočeský kraj</c:v>
                </c:pt>
                <c:pt idx="11">
                  <c:v>Kraj Vysočina</c:v>
                </c:pt>
                <c:pt idx="12">
                  <c:v>Královéhradecký kraj</c:v>
                </c:pt>
                <c:pt idx="13">
                  <c:v>Olomoucký kraj</c:v>
                </c:pt>
                <c:pt idx="14">
                  <c:v>Ústecký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48.245085031961999</c:v>
                </c:pt>
                <c:pt idx="1">
                  <c:v>32.965221691114998</c:v>
                </c:pt>
                <c:pt idx="2">
                  <c:v>25.795186221401998</c:v>
                </c:pt>
                <c:pt idx="3">
                  <c:v>23.040766796718</c:v>
                </c:pt>
                <c:pt idx="4">
                  <c:v>20.490753547461001</c:v>
                </c:pt>
                <c:pt idx="5">
                  <c:v>17.664723547076001</c:v>
                </c:pt>
                <c:pt idx="6">
                  <c:v>15.772594241249999</c:v>
                </c:pt>
                <c:pt idx="7">
                  <c:v>15.428527347064</c:v>
                </c:pt>
                <c:pt idx="8">
                  <c:v>8.9521507542179997</c:v>
                </c:pt>
                <c:pt idx="9">
                  <c:v>8.2324853873380004</c:v>
                </c:pt>
                <c:pt idx="10">
                  <c:v>7.2469019494160003</c:v>
                </c:pt>
                <c:pt idx="11">
                  <c:v>4.6474880327179999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B-4171-AE9D-D1549822F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30.3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Plzeňský kraj</c:v>
                </c:pt>
                <c:pt idx="1">
                  <c:v>Zlínský kraj</c:v>
                </c:pt>
                <c:pt idx="2">
                  <c:v>Hlavní město Praha</c:v>
                </c:pt>
                <c:pt idx="3">
                  <c:v>Středočeský kraj</c:v>
                </c:pt>
                <c:pt idx="4">
                  <c:v>Liberecký kraj</c:v>
                </c:pt>
                <c:pt idx="5">
                  <c:v>Moravskoslezský kraj</c:v>
                </c:pt>
                <c:pt idx="6">
                  <c:v>ČR</c:v>
                </c:pt>
                <c:pt idx="7">
                  <c:v>Karlovarský kraj</c:v>
                </c:pt>
                <c:pt idx="8">
                  <c:v>Pardubický kraj</c:v>
                </c:pt>
                <c:pt idx="9">
                  <c:v>Jihomoravský kraj</c:v>
                </c:pt>
                <c:pt idx="10">
                  <c:v>Jihočeský kraj</c:v>
                </c:pt>
                <c:pt idx="11">
                  <c:v>Kraj Vysočina</c:v>
                </c:pt>
                <c:pt idx="12">
                  <c:v>Královéhradecký kraj</c:v>
                </c:pt>
                <c:pt idx="13">
                  <c:v>Olomoucký kraj</c:v>
                </c:pt>
                <c:pt idx="14">
                  <c:v>Ústecký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184.93949262252201</c:v>
                </c:pt>
                <c:pt idx="1">
                  <c:v>288.44568979726301</c:v>
                </c:pt>
                <c:pt idx="2">
                  <c:v>208.34573486516999</c:v>
                </c:pt>
                <c:pt idx="3">
                  <c:v>244.232128045221</c:v>
                </c:pt>
                <c:pt idx="4">
                  <c:v>358.58818708057902</c:v>
                </c:pt>
                <c:pt idx="5">
                  <c:v>280.67282969243701</c:v>
                </c:pt>
                <c:pt idx="6">
                  <c:v>274.48695255954101</c:v>
                </c:pt>
                <c:pt idx="7">
                  <c:v>84.856900408854997</c:v>
                </c:pt>
                <c:pt idx="8">
                  <c:v>335.705653283201</c:v>
                </c:pt>
                <c:pt idx="9">
                  <c:v>226.393348151807</c:v>
                </c:pt>
                <c:pt idx="10">
                  <c:v>373.21545039495601</c:v>
                </c:pt>
                <c:pt idx="11">
                  <c:v>460.10131523911298</c:v>
                </c:pt>
                <c:pt idx="12">
                  <c:v>167.73598356187301</c:v>
                </c:pt>
                <c:pt idx="13">
                  <c:v>334.22459893048102</c:v>
                </c:pt>
                <c:pt idx="14">
                  <c:v>351.10118097669903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6F-4ABE-BBEB-A66F965F7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13.4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Plzeňský kraj</c:v>
                </c:pt>
                <c:pt idx="1">
                  <c:v>Zlínský kraj</c:v>
                </c:pt>
                <c:pt idx="2">
                  <c:v>Hlavní město Praha</c:v>
                </c:pt>
                <c:pt idx="3">
                  <c:v>Středočeský kraj</c:v>
                </c:pt>
                <c:pt idx="4">
                  <c:v>Liberecký kraj</c:v>
                </c:pt>
                <c:pt idx="5">
                  <c:v>Moravskoslezský kraj</c:v>
                </c:pt>
                <c:pt idx="6">
                  <c:v>ČR</c:v>
                </c:pt>
                <c:pt idx="7">
                  <c:v>Karlovarský kraj</c:v>
                </c:pt>
                <c:pt idx="8">
                  <c:v>Pardubický kraj</c:v>
                </c:pt>
                <c:pt idx="9">
                  <c:v>Jihomoravský kraj</c:v>
                </c:pt>
                <c:pt idx="10">
                  <c:v>Jihočeský kraj</c:v>
                </c:pt>
                <c:pt idx="11">
                  <c:v>Kraj Vysočina</c:v>
                </c:pt>
                <c:pt idx="12">
                  <c:v>Královéhradecký kraj</c:v>
                </c:pt>
                <c:pt idx="13">
                  <c:v>Olomoucký kraj</c:v>
                </c:pt>
                <c:pt idx="14">
                  <c:v>Ústecký kraj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88.449322558597004</c:v>
                </c:pt>
                <c:pt idx="1">
                  <c:v>230.756551837811</c:v>
                </c:pt>
                <c:pt idx="2">
                  <c:v>117.070460543286</c:v>
                </c:pt>
                <c:pt idx="3">
                  <c:v>122.88408958250101</c:v>
                </c:pt>
                <c:pt idx="4">
                  <c:v>122.94452128477</c:v>
                </c:pt>
                <c:pt idx="5">
                  <c:v>151.13152368054301</c:v>
                </c:pt>
                <c:pt idx="6">
                  <c:v>150.715900527505</c:v>
                </c:pt>
                <c:pt idx="7">
                  <c:v>53.999845714726</c:v>
                </c:pt>
                <c:pt idx="8">
                  <c:v>147.71048744460799</c:v>
                </c:pt>
                <c:pt idx="9">
                  <c:v>154.359101012595</c:v>
                </c:pt>
                <c:pt idx="10">
                  <c:v>239.147764330748</c:v>
                </c:pt>
                <c:pt idx="11">
                  <c:v>264.90681786494298</c:v>
                </c:pt>
                <c:pt idx="12">
                  <c:v>33.547196712374003</c:v>
                </c:pt>
                <c:pt idx="13">
                  <c:v>159.68508615567401</c:v>
                </c:pt>
                <c:pt idx="14">
                  <c:v>215.44845196297399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6F-4ABE-BBEB-A66F965F7806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1.5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Plzeňský kraj</c:v>
                </c:pt>
                <c:pt idx="1">
                  <c:v>Zlínský kraj</c:v>
                </c:pt>
                <c:pt idx="2">
                  <c:v>Hlavní město Praha</c:v>
                </c:pt>
                <c:pt idx="3">
                  <c:v>Středočeský kraj</c:v>
                </c:pt>
                <c:pt idx="4">
                  <c:v>Liberecký kraj</c:v>
                </c:pt>
                <c:pt idx="5">
                  <c:v>Moravskoslezský kraj</c:v>
                </c:pt>
                <c:pt idx="6">
                  <c:v>ČR</c:v>
                </c:pt>
                <c:pt idx="7">
                  <c:v>Karlovarský kraj</c:v>
                </c:pt>
                <c:pt idx="8">
                  <c:v>Pardubický kraj</c:v>
                </c:pt>
                <c:pt idx="9">
                  <c:v>Jihomoravský kraj</c:v>
                </c:pt>
                <c:pt idx="10">
                  <c:v>Jihočeský kraj</c:v>
                </c:pt>
                <c:pt idx="11">
                  <c:v>Kraj Vysočina</c:v>
                </c:pt>
                <c:pt idx="12">
                  <c:v>Královéhradecký kraj</c:v>
                </c:pt>
                <c:pt idx="13">
                  <c:v>Olomoucký kraj</c:v>
                </c:pt>
                <c:pt idx="14">
                  <c:v>Ústecký kraj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56.285932537289</c:v>
                </c:pt>
                <c:pt idx="1">
                  <c:v>24.723916268336001</c:v>
                </c:pt>
                <c:pt idx="2">
                  <c:v>23.810941127448</c:v>
                </c:pt>
                <c:pt idx="3">
                  <c:v>19.968664557156</c:v>
                </c:pt>
                <c:pt idx="4">
                  <c:v>15.368065160596</c:v>
                </c:pt>
                <c:pt idx="5">
                  <c:v>33.366700033366001</c:v>
                </c:pt>
                <c:pt idx="6">
                  <c:v>24.754210406407001</c:v>
                </c:pt>
                <c:pt idx="7">
                  <c:v>23.142791020596999</c:v>
                </c:pt>
                <c:pt idx="8">
                  <c:v>13.428226131328</c:v>
                </c:pt>
                <c:pt idx="9">
                  <c:v>18.523092121510999</c:v>
                </c:pt>
                <c:pt idx="10">
                  <c:v>43.481411696499002</c:v>
                </c:pt>
                <c:pt idx="11">
                  <c:v>4.6474880327179999</c:v>
                </c:pt>
                <c:pt idx="12">
                  <c:v>0</c:v>
                </c:pt>
                <c:pt idx="13">
                  <c:v>37.136066547831</c:v>
                </c:pt>
                <c:pt idx="14">
                  <c:v>26.598574316415998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6F-4ABE-BBEB-A66F965F7806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Plzeňský kraj</c:v>
                </c:pt>
                <c:pt idx="1">
                  <c:v>Zlínský kraj</c:v>
                </c:pt>
                <c:pt idx="2">
                  <c:v>Hlavní město Praha</c:v>
                </c:pt>
                <c:pt idx="3">
                  <c:v>Středočeský kraj</c:v>
                </c:pt>
                <c:pt idx="4">
                  <c:v>Liberecký kraj</c:v>
                </c:pt>
                <c:pt idx="5">
                  <c:v>Moravskoslezský kraj</c:v>
                </c:pt>
                <c:pt idx="6">
                  <c:v>ČR</c:v>
                </c:pt>
                <c:pt idx="7">
                  <c:v>Karlovarský kraj</c:v>
                </c:pt>
                <c:pt idx="8">
                  <c:v>Pardubický kraj</c:v>
                </c:pt>
                <c:pt idx="9">
                  <c:v>Jihomoravský kraj</c:v>
                </c:pt>
                <c:pt idx="10">
                  <c:v>Jihočeský kraj</c:v>
                </c:pt>
                <c:pt idx="11">
                  <c:v>Kraj Vysočina</c:v>
                </c:pt>
                <c:pt idx="12">
                  <c:v>Královéhradecký kraj</c:v>
                </c:pt>
                <c:pt idx="13">
                  <c:v>Olomoucký kraj</c:v>
                </c:pt>
                <c:pt idx="14">
                  <c:v>Ústecký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48.245085031961999</c:v>
                </c:pt>
                <c:pt idx="1">
                  <c:v>32.965221691114998</c:v>
                </c:pt>
                <c:pt idx="2">
                  <c:v>25.795186221401998</c:v>
                </c:pt>
                <c:pt idx="3">
                  <c:v>23.040766796718</c:v>
                </c:pt>
                <c:pt idx="4">
                  <c:v>20.490753547461001</c:v>
                </c:pt>
                <c:pt idx="5">
                  <c:v>17.664723547076001</c:v>
                </c:pt>
                <c:pt idx="6">
                  <c:v>15.772594241249999</c:v>
                </c:pt>
                <c:pt idx="7">
                  <c:v>15.428527347064</c:v>
                </c:pt>
                <c:pt idx="8">
                  <c:v>8.9521507542179997</c:v>
                </c:pt>
                <c:pt idx="9">
                  <c:v>8.2324853873380004</c:v>
                </c:pt>
                <c:pt idx="10">
                  <c:v>7.2469019494160003</c:v>
                </c:pt>
                <c:pt idx="11">
                  <c:v>4.6474880327179999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6F-4ABE-BBEB-A66F965F7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30.3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Liberecký kraj</c:v>
                </c:pt>
                <c:pt idx="2">
                  <c:v>Plzeňský kraj</c:v>
                </c:pt>
                <c:pt idx="3">
                  <c:v>Středočeský kraj</c:v>
                </c:pt>
                <c:pt idx="4">
                  <c:v>ČR</c:v>
                </c:pt>
                <c:pt idx="5">
                  <c:v>Pardubický kraj</c:v>
                </c:pt>
                <c:pt idx="6">
                  <c:v>Jihomoravský kraj</c:v>
                </c:pt>
                <c:pt idx="7">
                  <c:v>Zlínský kraj</c:v>
                </c:pt>
                <c:pt idx="8">
                  <c:v>Ústecký kraj</c:v>
                </c:pt>
                <c:pt idx="9">
                  <c:v>Moravskoslezský kraj</c:v>
                </c:pt>
                <c:pt idx="10">
                  <c:v>Kraj Vysočina</c:v>
                </c:pt>
                <c:pt idx="11">
                  <c:v>Královéhradecký kraj</c:v>
                </c:pt>
                <c:pt idx="12">
                  <c:v>Olomoucký kraj</c:v>
                </c:pt>
                <c:pt idx="13">
                  <c:v>Jihočeský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191.52443754848699</c:v>
                </c:pt>
                <c:pt idx="1">
                  <c:v>330.46926635822803</c:v>
                </c:pt>
                <c:pt idx="2">
                  <c:v>212.16066348425599</c:v>
                </c:pt>
                <c:pt idx="3">
                  <c:v>293.741774276613</c:v>
                </c:pt>
                <c:pt idx="4">
                  <c:v>307.03728420736701</c:v>
                </c:pt>
                <c:pt idx="5">
                  <c:v>461.69009700679499</c:v>
                </c:pt>
                <c:pt idx="6">
                  <c:v>279.31615699494301</c:v>
                </c:pt>
                <c:pt idx="7">
                  <c:v>437.61594444180099</c:v>
                </c:pt>
                <c:pt idx="8">
                  <c:v>375.92826549163402</c:v>
                </c:pt>
                <c:pt idx="9">
                  <c:v>309.20622023608001</c:v>
                </c:pt>
                <c:pt idx="10">
                  <c:v>444.37390890334802</c:v>
                </c:pt>
                <c:pt idx="11">
                  <c:v>153.12422820449399</c:v>
                </c:pt>
                <c:pt idx="12">
                  <c:v>337.15150205316598</c:v>
                </c:pt>
                <c:pt idx="13">
                  <c:v>362.04428727793203</c:v>
                </c:pt>
                <c:pt idx="14">
                  <c:v>183.25087044163399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6F-4ABE-BBEB-A66F965F7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13.4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Liberecký kraj</c:v>
                </c:pt>
                <c:pt idx="2">
                  <c:v>Plzeňský kraj</c:v>
                </c:pt>
                <c:pt idx="3">
                  <c:v>Středočeský kraj</c:v>
                </c:pt>
                <c:pt idx="4">
                  <c:v>ČR</c:v>
                </c:pt>
                <c:pt idx="5">
                  <c:v>Pardubický kraj</c:v>
                </c:pt>
                <c:pt idx="6">
                  <c:v>Jihomoravský kraj</c:v>
                </c:pt>
                <c:pt idx="7">
                  <c:v>Zlínský kraj</c:v>
                </c:pt>
                <c:pt idx="8">
                  <c:v>Ústecký kraj</c:v>
                </c:pt>
                <c:pt idx="9">
                  <c:v>Moravskoslezský kraj</c:v>
                </c:pt>
                <c:pt idx="10">
                  <c:v>Kraj Vysočina</c:v>
                </c:pt>
                <c:pt idx="11">
                  <c:v>Královéhradecký kraj</c:v>
                </c:pt>
                <c:pt idx="12">
                  <c:v>Olomoucký kraj</c:v>
                </c:pt>
                <c:pt idx="13">
                  <c:v>Jihočeský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94.550038789759</c:v>
                </c:pt>
                <c:pt idx="1">
                  <c:v>108.153578080874</c:v>
                </c:pt>
                <c:pt idx="2">
                  <c:v>110.902165003134</c:v>
                </c:pt>
                <c:pt idx="3">
                  <c:v>123.98191771415399</c:v>
                </c:pt>
                <c:pt idx="4">
                  <c:v>146.14664328320299</c:v>
                </c:pt>
                <c:pt idx="5">
                  <c:v>160.8134045754</c:v>
                </c:pt>
                <c:pt idx="6">
                  <c:v>199.85552612569199</c:v>
                </c:pt>
                <c:pt idx="7">
                  <c:v>214.05127717261999</c:v>
                </c:pt>
                <c:pt idx="8">
                  <c:v>203.371028872523</c:v>
                </c:pt>
                <c:pt idx="9">
                  <c:v>146.703681133906</c:v>
                </c:pt>
                <c:pt idx="10">
                  <c:v>211.606623287308</c:v>
                </c:pt>
                <c:pt idx="11">
                  <c:v>49.394912324030003</c:v>
                </c:pt>
                <c:pt idx="12">
                  <c:v>151.28593040847201</c:v>
                </c:pt>
                <c:pt idx="13">
                  <c:v>155.76323987538899</c:v>
                </c:pt>
                <c:pt idx="14">
                  <c:v>73.300348176653003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6F-4ABE-BBEB-A66F965F7806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1.5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Liberecký kraj</c:v>
                </c:pt>
                <c:pt idx="2">
                  <c:v>Plzeňský kraj</c:v>
                </c:pt>
                <c:pt idx="3">
                  <c:v>Středočeský kraj</c:v>
                </c:pt>
                <c:pt idx="4">
                  <c:v>ČR</c:v>
                </c:pt>
                <c:pt idx="5">
                  <c:v>Pardubický kraj</c:v>
                </c:pt>
                <c:pt idx="6">
                  <c:v>Jihomoravský kraj</c:v>
                </c:pt>
                <c:pt idx="7">
                  <c:v>Zlínský kraj</c:v>
                </c:pt>
                <c:pt idx="8">
                  <c:v>Ústecký kraj</c:v>
                </c:pt>
                <c:pt idx="9">
                  <c:v>Moravskoslezský kraj</c:v>
                </c:pt>
                <c:pt idx="10">
                  <c:v>Kraj Vysočina</c:v>
                </c:pt>
                <c:pt idx="11">
                  <c:v>Královéhradecký kraj</c:v>
                </c:pt>
                <c:pt idx="12">
                  <c:v>Olomoucký kraj</c:v>
                </c:pt>
                <c:pt idx="13">
                  <c:v>Jihočeský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33.941039565554</c:v>
                </c:pt>
                <c:pt idx="1">
                  <c:v>144.204770774499</c:v>
                </c:pt>
                <c:pt idx="2">
                  <c:v>86.792998698104995</c:v>
                </c:pt>
                <c:pt idx="3">
                  <c:v>26.703797661509999</c:v>
                </c:pt>
                <c:pt idx="4">
                  <c:v>39.834660293120997</c:v>
                </c:pt>
                <c:pt idx="5">
                  <c:v>20.750116719406002</c:v>
                </c:pt>
                <c:pt idx="6">
                  <c:v>45.750060197446999</c:v>
                </c:pt>
                <c:pt idx="7">
                  <c:v>28.540170289681999</c:v>
                </c:pt>
                <c:pt idx="8">
                  <c:v>15.406896126706</c:v>
                </c:pt>
                <c:pt idx="9">
                  <c:v>45.139594195047998</c:v>
                </c:pt>
                <c:pt idx="10">
                  <c:v>31.740993493095999</c:v>
                </c:pt>
                <c:pt idx="11">
                  <c:v>14.818473697209001</c:v>
                </c:pt>
                <c:pt idx="12">
                  <c:v>8.6449103090549997</c:v>
                </c:pt>
                <c:pt idx="13">
                  <c:v>75.776711290728997</c:v>
                </c:pt>
                <c:pt idx="14">
                  <c:v>9.1625435220810001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6F-4ABE-BBEB-A66F965F7806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Liberecký kraj</c:v>
                </c:pt>
                <c:pt idx="2">
                  <c:v>Plzeňský kraj</c:v>
                </c:pt>
                <c:pt idx="3">
                  <c:v>Středočeský kraj</c:v>
                </c:pt>
                <c:pt idx="4">
                  <c:v>ČR</c:v>
                </c:pt>
                <c:pt idx="5">
                  <c:v>Pardubický kraj</c:v>
                </c:pt>
                <c:pt idx="6">
                  <c:v>Jihomoravský kraj</c:v>
                </c:pt>
                <c:pt idx="7">
                  <c:v>Zlínský kraj</c:v>
                </c:pt>
                <c:pt idx="8">
                  <c:v>Ústecký kraj</c:v>
                </c:pt>
                <c:pt idx="9">
                  <c:v>Moravskoslezský kraj</c:v>
                </c:pt>
                <c:pt idx="10">
                  <c:v>Kraj Vysočina</c:v>
                </c:pt>
                <c:pt idx="11">
                  <c:v>Královéhradecký kraj</c:v>
                </c:pt>
                <c:pt idx="12">
                  <c:v>Olomoucký kraj</c:v>
                </c:pt>
                <c:pt idx="13">
                  <c:v>Jihočeský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99.398758727694997</c:v>
                </c:pt>
                <c:pt idx="1">
                  <c:v>72.102385387249001</c:v>
                </c:pt>
                <c:pt idx="2">
                  <c:v>48.218332610057999</c:v>
                </c:pt>
                <c:pt idx="3">
                  <c:v>34.333454136226997</c:v>
                </c:pt>
                <c:pt idx="4">
                  <c:v>27.418662279679999</c:v>
                </c:pt>
                <c:pt idx="5">
                  <c:v>20.750116719406002</c:v>
                </c:pt>
                <c:pt idx="6">
                  <c:v>14.447387430772</c:v>
                </c:pt>
                <c:pt idx="7">
                  <c:v>14.270085144841</c:v>
                </c:pt>
                <c:pt idx="8">
                  <c:v>12.325516901365001</c:v>
                </c:pt>
                <c:pt idx="9">
                  <c:v>9.0279188390090006</c:v>
                </c:pt>
                <c:pt idx="10">
                  <c:v>5.2901655821820004</c:v>
                </c:pt>
                <c:pt idx="11">
                  <c:v>4.9394912324030003</c:v>
                </c:pt>
                <c:pt idx="12">
                  <c:v>4.3224551545269998</c:v>
                </c:pt>
                <c:pt idx="13">
                  <c:v>4.2098172939290004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6F-4ABE-BBEB-A66F965F7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Liberecký kraj</c:v>
                </c:pt>
                <c:pt idx="2">
                  <c:v>Plzeňský kraj</c:v>
                </c:pt>
                <c:pt idx="3">
                  <c:v>Středočeský kraj</c:v>
                </c:pt>
                <c:pt idx="4">
                  <c:v>ČR</c:v>
                </c:pt>
                <c:pt idx="5">
                  <c:v>Pardubický kraj</c:v>
                </c:pt>
                <c:pt idx="6">
                  <c:v>Jihomoravský kraj</c:v>
                </c:pt>
                <c:pt idx="7">
                  <c:v>Zlínský kraj</c:v>
                </c:pt>
                <c:pt idx="8">
                  <c:v>Ústecký kraj</c:v>
                </c:pt>
                <c:pt idx="9">
                  <c:v>Moravskoslezský kraj</c:v>
                </c:pt>
                <c:pt idx="10">
                  <c:v>Kraj Vysočina</c:v>
                </c:pt>
                <c:pt idx="11">
                  <c:v>Královéhradecký kraj</c:v>
                </c:pt>
                <c:pt idx="12">
                  <c:v>Olomoucký kraj</c:v>
                </c:pt>
                <c:pt idx="13">
                  <c:v>Jihočeský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99.398758727694997</c:v>
                </c:pt>
                <c:pt idx="1">
                  <c:v>72.102385387249001</c:v>
                </c:pt>
                <c:pt idx="2">
                  <c:v>48.218332610057999</c:v>
                </c:pt>
                <c:pt idx="3">
                  <c:v>34.333454136226997</c:v>
                </c:pt>
                <c:pt idx="4">
                  <c:v>27.418662279679999</c:v>
                </c:pt>
                <c:pt idx="5">
                  <c:v>20.750116719406002</c:v>
                </c:pt>
                <c:pt idx="6">
                  <c:v>14.447387430772</c:v>
                </c:pt>
                <c:pt idx="7">
                  <c:v>14.270085144841</c:v>
                </c:pt>
                <c:pt idx="8">
                  <c:v>12.325516901365001</c:v>
                </c:pt>
                <c:pt idx="9">
                  <c:v>9.0279188390090006</c:v>
                </c:pt>
                <c:pt idx="10">
                  <c:v>5.2901655821820004</c:v>
                </c:pt>
                <c:pt idx="11">
                  <c:v>4.9394912324030003</c:v>
                </c:pt>
                <c:pt idx="12">
                  <c:v>4.3224551545269998</c:v>
                </c:pt>
                <c:pt idx="13">
                  <c:v>4.2098172939290004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B-4171-AE9D-D1549822F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PozitivnichZamestnancu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Jihomoravský kraj</c:v>
                </c:pt>
                <c:pt idx="1">
                  <c:v>Kraj Vysočina</c:v>
                </c:pt>
                <c:pt idx="2">
                  <c:v>Moravskoslezský kraj</c:v>
                </c:pt>
                <c:pt idx="3">
                  <c:v>Středočeský kraj</c:v>
                </c:pt>
                <c:pt idx="4">
                  <c:v>Ústecký kraj</c:v>
                </c:pt>
                <c:pt idx="5">
                  <c:v>Olomoucký kraj</c:v>
                </c:pt>
                <c:pt idx="6">
                  <c:v>Jihočeský kraj</c:v>
                </c:pt>
                <c:pt idx="7">
                  <c:v>Liberecký kraj</c:v>
                </c:pt>
                <c:pt idx="8">
                  <c:v>Zlínský kraj</c:v>
                </c:pt>
                <c:pt idx="9">
                  <c:v>Hlavní město Praha</c:v>
                </c:pt>
                <c:pt idx="10">
                  <c:v>Pardubický kraj</c:v>
                </c:pt>
                <c:pt idx="11">
                  <c:v>Plzeňský kraj</c:v>
                </c:pt>
                <c:pt idx="12">
                  <c:v>Královéhradecký kraj</c:v>
                </c:pt>
                <c:pt idx="13">
                  <c:v>Karlovarský kraj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87</c:v>
                </c:pt>
                <c:pt idx="1">
                  <c:v>75</c:v>
                </c:pt>
                <c:pt idx="2">
                  <c:v>61</c:v>
                </c:pt>
                <c:pt idx="3">
                  <c:v>61</c:v>
                </c:pt>
                <c:pt idx="4">
                  <c:v>60</c:v>
                </c:pt>
                <c:pt idx="5">
                  <c:v>58</c:v>
                </c:pt>
                <c:pt idx="6">
                  <c:v>55</c:v>
                </c:pt>
                <c:pt idx="7">
                  <c:v>54</c:v>
                </c:pt>
                <c:pt idx="8">
                  <c:v>52</c:v>
                </c:pt>
                <c:pt idx="9">
                  <c:v>47</c:v>
                </c:pt>
                <c:pt idx="10">
                  <c:v>32</c:v>
                </c:pt>
                <c:pt idx="11">
                  <c:v>25</c:v>
                </c:pt>
                <c:pt idx="12">
                  <c:v>15</c:v>
                </c:pt>
                <c:pt idx="1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4E-4523-BB6B-1705CAE86B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09227824"/>
        <c:axId val="493545440"/>
      </c:barChart>
      <c:catAx>
        <c:axId val="709227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3545440"/>
        <c:crosses val="autoZero"/>
        <c:auto val="1"/>
        <c:lblAlgn val="ctr"/>
        <c:lblOffset val="100"/>
        <c:noMultiLvlLbl val="0"/>
      </c:catAx>
      <c:valAx>
        <c:axId val="49354544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092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PozitivnichZaku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Kraj Vysočina</c:v>
                </c:pt>
                <c:pt idx="1">
                  <c:v>Liberecký kraj</c:v>
                </c:pt>
                <c:pt idx="2">
                  <c:v>Zlínský kraj</c:v>
                </c:pt>
                <c:pt idx="3">
                  <c:v>Olomoucký kraj</c:v>
                </c:pt>
                <c:pt idx="4">
                  <c:v>Ústecký kraj</c:v>
                </c:pt>
                <c:pt idx="5">
                  <c:v>Jihomoravský kraj</c:v>
                </c:pt>
                <c:pt idx="6">
                  <c:v>Středočeský kraj</c:v>
                </c:pt>
                <c:pt idx="7">
                  <c:v>Jihočeský kraj</c:v>
                </c:pt>
                <c:pt idx="8">
                  <c:v>Plzeňský kraj</c:v>
                </c:pt>
                <c:pt idx="9">
                  <c:v>Plzeňský kraj</c:v>
                </c:pt>
                <c:pt idx="10">
                  <c:v>Moravskoslezský kraj</c:v>
                </c:pt>
                <c:pt idx="11">
                  <c:v>Karlovarský kraj</c:v>
                </c:pt>
                <c:pt idx="12">
                  <c:v>Královéhradecký kraj</c:v>
                </c:pt>
                <c:pt idx="13">
                  <c:v>Pardubický kraj</c:v>
                </c:pt>
              </c:strCache>
            </c:strRef>
          </c:cat>
          <c:val>
            <c:numRef>
              <c:f>Sheet1!$B$2:$B$15</c:f>
              <c:numCache>
                <c:formatCode>0</c:formatCode>
                <c:ptCount val="14"/>
                <c:pt idx="0">
                  <c:v>78.148860104557784</c:v>
                </c:pt>
                <c:pt idx="1">
                  <c:v>67.7084109602458</c:v>
                </c:pt>
                <c:pt idx="2">
                  <c:v>61.734827600362514</c:v>
                </c:pt>
                <c:pt idx="3">
                  <c:v>56.87630253099546</c:v>
                </c:pt>
                <c:pt idx="4">
                  <c:v>51.752975796108274</c:v>
                </c:pt>
                <c:pt idx="5">
                  <c:v>46.995155758857933</c:v>
                </c:pt>
                <c:pt idx="6">
                  <c:v>46.9703091140764</c:v>
                </c:pt>
                <c:pt idx="7">
                  <c:v>45.361423815043985</c:v>
                </c:pt>
                <c:pt idx="8">
                  <c:v>40.846510999734825</c:v>
                </c:pt>
                <c:pt idx="9">
                  <c:v>37.552249422903934</c:v>
                </c:pt>
                <c:pt idx="10">
                  <c:v>33.011558936229001</c:v>
                </c:pt>
                <c:pt idx="11">
                  <c:v>31.978010015240585</c:v>
                </c:pt>
                <c:pt idx="12">
                  <c:v>30.997526793075021</c:v>
                </c:pt>
                <c:pt idx="13">
                  <c:v>28.679632473181872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08-40FB-B8E1-F503FBE63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09227824"/>
        <c:axId val="493545440"/>
      </c:barChart>
      <c:catAx>
        <c:axId val="709227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3545440"/>
        <c:crosses val="autoZero"/>
        <c:auto val="1"/>
        <c:lblAlgn val="ctr"/>
        <c:lblOffset val="100"/>
        <c:noMultiLvlLbl val="0"/>
      </c:catAx>
      <c:valAx>
        <c:axId val="493545440"/>
        <c:scaling>
          <c:orientation val="minMax"/>
        </c:scaling>
        <c:delete val="0"/>
        <c:axPos val="t"/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092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PozitivnichZamestnancu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Kraj Vysočina</c:v>
                </c:pt>
                <c:pt idx="1">
                  <c:v>Liberecký kraj</c:v>
                </c:pt>
                <c:pt idx="2">
                  <c:v>Olomoucký kraj</c:v>
                </c:pt>
                <c:pt idx="3">
                  <c:v>Ústecký kraj</c:v>
                </c:pt>
                <c:pt idx="4">
                  <c:v>Zlínský kraj</c:v>
                </c:pt>
                <c:pt idx="5">
                  <c:v>Jihočeský kraj</c:v>
                </c:pt>
                <c:pt idx="6">
                  <c:v>Jihomoravský kraj</c:v>
                </c:pt>
                <c:pt idx="7">
                  <c:v>Pardubický kraj</c:v>
                </c:pt>
                <c:pt idx="8">
                  <c:v>Středočeský kraj</c:v>
                </c:pt>
                <c:pt idx="9">
                  <c:v>Plzeňský kraj</c:v>
                </c:pt>
                <c:pt idx="10">
                  <c:v>Moravskoslezský kraj</c:v>
                </c:pt>
                <c:pt idx="11">
                  <c:v>Hlavní město Praha</c:v>
                </c:pt>
                <c:pt idx="12">
                  <c:v>Královéhradecký kraj</c:v>
                </c:pt>
                <c:pt idx="13">
                  <c:v>Karlovarský kraj</c:v>
                </c:pt>
              </c:strCache>
            </c:strRef>
          </c:cat>
          <c:val>
            <c:numRef>
              <c:f>Sheet1!$B$2:$B$15</c:f>
              <c:numCache>
                <c:formatCode>0</c:formatCode>
                <c:ptCount val="14"/>
                <c:pt idx="0">
                  <c:v>82.743099225524588</c:v>
                </c:pt>
                <c:pt idx="1">
                  <c:v>69.501647446457994</c:v>
                </c:pt>
                <c:pt idx="2">
                  <c:v>50.621421589163525</c:v>
                </c:pt>
                <c:pt idx="3">
                  <c:v>49.210983891604606</c:v>
                </c:pt>
                <c:pt idx="4">
                  <c:v>47.453914947983208</c:v>
                </c:pt>
                <c:pt idx="5">
                  <c:v>47.393773319890734</c:v>
                </c:pt>
                <c:pt idx="6">
                  <c:v>43.423141040358566</c:v>
                </c:pt>
                <c:pt idx="7">
                  <c:v>37.268672187088733</c:v>
                </c:pt>
                <c:pt idx="8">
                  <c:v>35.411587135725064</c:v>
                </c:pt>
                <c:pt idx="9">
                  <c:v>30.712908020983058</c:v>
                </c:pt>
                <c:pt idx="10">
                  <c:v>30.656347371595135</c:v>
                </c:pt>
                <c:pt idx="11">
                  <c:v>27.224597133887094</c:v>
                </c:pt>
                <c:pt idx="12">
                  <c:v>14.057711591988978</c:v>
                </c:pt>
                <c:pt idx="13">
                  <c:v>8.0051232788984947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4E-4523-BB6B-1705CAE86B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09227824"/>
        <c:axId val="493545440"/>
      </c:barChart>
      <c:catAx>
        <c:axId val="709227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3545440"/>
        <c:crosses val="autoZero"/>
        <c:auto val="1"/>
        <c:lblAlgn val="ctr"/>
        <c:lblOffset val="100"/>
        <c:noMultiLvlLbl val="0"/>
      </c:catAx>
      <c:valAx>
        <c:axId val="493545440"/>
        <c:scaling>
          <c:orientation val="minMax"/>
        </c:scaling>
        <c:delete val="0"/>
        <c:axPos val="t"/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092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999220866411182E-2"/>
          <c:y val="2.3315360590843423E-2"/>
          <c:w val="0.79539090943282509"/>
          <c:h val="0.7587762916834988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0–4 roky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06.03 - 12.03</c:v>
                </c:pt>
                <c:pt idx="1">
                  <c:v>13.03 - 19.03</c:v>
                </c:pt>
                <c:pt idx="2">
                  <c:v>20.03 - 26.03</c:v>
                </c:pt>
                <c:pt idx="3">
                  <c:v>27.03 - 02.04</c:v>
                </c:pt>
                <c:pt idx="4">
                  <c:v>03.04 - 09.04</c:v>
                </c:pt>
                <c:pt idx="5">
                  <c:v>10.04 - 16.04</c:v>
                </c:pt>
                <c:pt idx="6">
                  <c:v>17.04 - 23.04</c:v>
                </c:pt>
                <c:pt idx="7">
                  <c:v>24.04 - 30.04</c:v>
                </c:pt>
                <c:pt idx="8">
                  <c:v>01.05 - 07.05</c:v>
                </c:pt>
                <c:pt idx="9">
                  <c:v>08.05 - 14.05</c:v>
                </c:pt>
                <c:pt idx="10">
                  <c:v>15.05 - 21.05</c:v>
                </c:pt>
                <c:pt idx="11">
                  <c:v>22.05 - 28.05</c:v>
                </c:pt>
                <c:pt idx="12">
                  <c:v>29.05 - 04.06</c:v>
                </c:pt>
                <c:pt idx="13">
                  <c:v>05.06 - 11.06</c:v>
                </c:pt>
                <c:pt idx="14">
                  <c:v>12.06 - 18.06</c:v>
                </c:pt>
                <c:pt idx="15">
                  <c:v>19.06 - 25.06</c:v>
                </c:pt>
                <c:pt idx="16">
                  <c:v>26.06 - 02.07</c:v>
                </c:pt>
              </c:strCache>
            </c:strRef>
          </c:cat>
          <c:val>
            <c:numRef>
              <c:f>List1!$B$2:$R$2</c:f>
              <c:numCache>
                <c:formatCode>General</c:formatCode>
                <c:ptCount val="17"/>
                <c:pt idx="0">
                  <c:v>401.57810676548002</c:v>
                </c:pt>
                <c:pt idx="1">
                  <c:v>266.19093117466002</c:v>
                </c:pt>
                <c:pt idx="2">
                  <c:v>341.99364667472798</c:v>
                </c:pt>
                <c:pt idx="3">
                  <c:v>443.88659913761097</c:v>
                </c:pt>
                <c:pt idx="4">
                  <c:v>443.53402836784397</c:v>
                </c:pt>
                <c:pt idx="5">
                  <c:v>377.25072365150402</c:v>
                </c:pt>
                <c:pt idx="6">
                  <c:v>330.18252588750801</c:v>
                </c:pt>
                <c:pt idx="7">
                  <c:v>272.53720503047902</c:v>
                </c:pt>
                <c:pt idx="8">
                  <c:v>200.78905338274001</c:v>
                </c:pt>
                <c:pt idx="9">
                  <c:v>147.02201099315599</c:v>
                </c:pt>
                <c:pt idx="10">
                  <c:v>137.15002943965899</c:v>
                </c:pt>
                <c:pt idx="11">
                  <c:v>108.062940933818</c:v>
                </c:pt>
                <c:pt idx="12">
                  <c:v>91.315829369849993</c:v>
                </c:pt>
                <c:pt idx="13">
                  <c:v>74.921288575649001</c:v>
                </c:pt>
                <c:pt idx="14">
                  <c:v>60.113316245402999</c:v>
                </c:pt>
                <c:pt idx="15">
                  <c:v>38.253928519802002</c:v>
                </c:pt>
                <c:pt idx="16">
                  <c:v>23.445956189556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30-405E-9EEC-CAC00A93CD0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5–11 let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06.03 - 12.03</c:v>
                </c:pt>
                <c:pt idx="1">
                  <c:v>13.03 - 19.03</c:v>
                </c:pt>
                <c:pt idx="2">
                  <c:v>20.03 - 26.03</c:v>
                </c:pt>
                <c:pt idx="3">
                  <c:v>27.03 - 02.04</c:v>
                </c:pt>
                <c:pt idx="4">
                  <c:v>03.04 - 09.04</c:v>
                </c:pt>
                <c:pt idx="5">
                  <c:v>10.04 - 16.04</c:v>
                </c:pt>
                <c:pt idx="6">
                  <c:v>17.04 - 23.04</c:v>
                </c:pt>
                <c:pt idx="7">
                  <c:v>24.04 - 30.04</c:v>
                </c:pt>
                <c:pt idx="8">
                  <c:v>01.05 - 07.05</c:v>
                </c:pt>
                <c:pt idx="9">
                  <c:v>08.05 - 14.05</c:v>
                </c:pt>
                <c:pt idx="10">
                  <c:v>15.05 - 21.05</c:v>
                </c:pt>
                <c:pt idx="11">
                  <c:v>22.05 - 28.05</c:v>
                </c:pt>
                <c:pt idx="12">
                  <c:v>29.05 - 04.06</c:v>
                </c:pt>
                <c:pt idx="13">
                  <c:v>05.06 - 11.06</c:v>
                </c:pt>
                <c:pt idx="14">
                  <c:v>12.06 - 18.06</c:v>
                </c:pt>
                <c:pt idx="15">
                  <c:v>19.06 - 25.06</c:v>
                </c:pt>
                <c:pt idx="16">
                  <c:v>26.06 - 02.07</c:v>
                </c:pt>
              </c:strCache>
            </c:strRef>
          </c:cat>
          <c:val>
            <c:numRef>
              <c:f>List1!$B$3:$R$3</c:f>
              <c:numCache>
                <c:formatCode>General</c:formatCode>
                <c:ptCount val="17"/>
                <c:pt idx="0">
                  <c:v>589.36566301136497</c:v>
                </c:pt>
                <c:pt idx="1">
                  <c:v>496.847506323115</c:v>
                </c:pt>
                <c:pt idx="2">
                  <c:v>660.50462403246604</c:v>
                </c:pt>
                <c:pt idx="3">
                  <c:v>783.903841128821</c:v>
                </c:pt>
                <c:pt idx="4">
                  <c:v>707.63887412904705</c:v>
                </c:pt>
                <c:pt idx="5">
                  <c:v>555.60903827376103</c:v>
                </c:pt>
                <c:pt idx="6">
                  <c:v>444.21217663966502</c:v>
                </c:pt>
                <c:pt idx="7">
                  <c:v>356.56997685795801</c:v>
                </c:pt>
                <c:pt idx="8">
                  <c:v>255.050053573013</c:v>
                </c:pt>
                <c:pt idx="9">
                  <c:v>191.162515643695</c:v>
                </c:pt>
                <c:pt idx="10">
                  <c:v>198.91403687973701</c:v>
                </c:pt>
                <c:pt idx="11">
                  <c:v>174.90932595521801</c:v>
                </c:pt>
                <c:pt idx="12">
                  <c:v>142.527971114331</c:v>
                </c:pt>
                <c:pt idx="13">
                  <c:v>117.27301482916</c:v>
                </c:pt>
                <c:pt idx="14">
                  <c:v>75.264770711251998</c:v>
                </c:pt>
                <c:pt idx="15">
                  <c:v>63.512464321122998</c:v>
                </c:pt>
                <c:pt idx="16">
                  <c:v>43.883612158886002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30-405E-9EEC-CAC00A93CD0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12–19 let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06.03 - 12.03</c:v>
                </c:pt>
                <c:pt idx="1">
                  <c:v>13.03 - 19.03</c:v>
                </c:pt>
                <c:pt idx="2">
                  <c:v>20.03 - 26.03</c:v>
                </c:pt>
                <c:pt idx="3">
                  <c:v>27.03 - 02.04</c:v>
                </c:pt>
                <c:pt idx="4">
                  <c:v>03.04 - 09.04</c:v>
                </c:pt>
                <c:pt idx="5">
                  <c:v>10.04 - 16.04</c:v>
                </c:pt>
                <c:pt idx="6">
                  <c:v>17.04 - 23.04</c:v>
                </c:pt>
                <c:pt idx="7">
                  <c:v>24.04 - 30.04</c:v>
                </c:pt>
                <c:pt idx="8">
                  <c:v>01.05 - 07.05</c:v>
                </c:pt>
                <c:pt idx="9">
                  <c:v>08.05 - 14.05</c:v>
                </c:pt>
                <c:pt idx="10">
                  <c:v>15.05 - 21.05</c:v>
                </c:pt>
                <c:pt idx="11">
                  <c:v>22.05 - 28.05</c:v>
                </c:pt>
                <c:pt idx="12">
                  <c:v>29.05 - 04.06</c:v>
                </c:pt>
                <c:pt idx="13">
                  <c:v>05.06 - 11.06</c:v>
                </c:pt>
                <c:pt idx="14">
                  <c:v>12.06 - 18.06</c:v>
                </c:pt>
                <c:pt idx="15">
                  <c:v>19.06 - 25.06</c:v>
                </c:pt>
                <c:pt idx="16">
                  <c:v>26.06 - 02.07</c:v>
                </c:pt>
              </c:strCache>
            </c:strRef>
          </c:cat>
          <c:val>
            <c:numRef>
              <c:f>List1!$B$4:$R$4</c:f>
              <c:numCache>
                <c:formatCode>General</c:formatCode>
                <c:ptCount val="17"/>
                <c:pt idx="0">
                  <c:v>718.66926980165704</c:v>
                </c:pt>
                <c:pt idx="1">
                  <c:v>417.86958863034101</c:v>
                </c:pt>
                <c:pt idx="2">
                  <c:v>537.54895704590001</c:v>
                </c:pt>
                <c:pt idx="3">
                  <c:v>687.71157390823703</c:v>
                </c:pt>
                <c:pt idx="4">
                  <c:v>722.82068495977796</c:v>
                </c:pt>
                <c:pt idx="5">
                  <c:v>694.70967374621296</c:v>
                </c:pt>
                <c:pt idx="6">
                  <c:v>601.00630303432797</c:v>
                </c:pt>
                <c:pt idx="7">
                  <c:v>451.19952175697301</c:v>
                </c:pt>
                <c:pt idx="8">
                  <c:v>339.82298365765701</c:v>
                </c:pt>
                <c:pt idx="9">
                  <c:v>251.69437044382099</c:v>
                </c:pt>
                <c:pt idx="10">
                  <c:v>229.158116728305</c:v>
                </c:pt>
                <c:pt idx="11">
                  <c:v>170.08940962131899</c:v>
                </c:pt>
                <c:pt idx="12">
                  <c:v>143.16451702436001</c:v>
                </c:pt>
                <c:pt idx="13">
                  <c:v>114.93489394913399</c:v>
                </c:pt>
                <c:pt idx="14">
                  <c:v>77.690769387700996</c:v>
                </c:pt>
                <c:pt idx="15">
                  <c:v>59.898990138609001</c:v>
                </c:pt>
                <c:pt idx="16">
                  <c:v>46.851685355942003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30-405E-9EEC-CAC00A93CD09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0–19 let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06.03 - 12.03</c:v>
                </c:pt>
                <c:pt idx="1">
                  <c:v>13.03 - 19.03</c:v>
                </c:pt>
                <c:pt idx="2">
                  <c:v>20.03 - 26.03</c:v>
                </c:pt>
                <c:pt idx="3">
                  <c:v>27.03 - 02.04</c:v>
                </c:pt>
                <c:pt idx="4">
                  <c:v>03.04 - 09.04</c:v>
                </c:pt>
                <c:pt idx="5">
                  <c:v>10.04 - 16.04</c:v>
                </c:pt>
                <c:pt idx="6">
                  <c:v>17.04 - 23.04</c:v>
                </c:pt>
                <c:pt idx="7">
                  <c:v>24.04 - 30.04</c:v>
                </c:pt>
                <c:pt idx="8">
                  <c:v>01.05 - 07.05</c:v>
                </c:pt>
                <c:pt idx="9">
                  <c:v>08.05 - 14.05</c:v>
                </c:pt>
                <c:pt idx="10">
                  <c:v>15.05 - 21.05</c:v>
                </c:pt>
                <c:pt idx="11">
                  <c:v>22.05 - 28.05</c:v>
                </c:pt>
                <c:pt idx="12">
                  <c:v>29.05 - 04.06</c:v>
                </c:pt>
                <c:pt idx="13">
                  <c:v>05.06 - 11.06</c:v>
                </c:pt>
                <c:pt idx="14">
                  <c:v>12.06 - 18.06</c:v>
                </c:pt>
                <c:pt idx="15">
                  <c:v>19.06 - 25.06</c:v>
                </c:pt>
                <c:pt idx="16">
                  <c:v>26.06 - 02.07</c:v>
                </c:pt>
              </c:strCache>
            </c:strRef>
          </c:cat>
          <c:val>
            <c:numRef>
              <c:f>List1!$B$5:$R$5</c:f>
              <c:numCache>
                <c:formatCode>General</c:formatCode>
                <c:ptCount val="17"/>
                <c:pt idx="0">
                  <c:v>590.49195295791105</c:v>
                </c:pt>
                <c:pt idx="1">
                  <c:v>407.521340915785</c:v>
                </c:pt>
                <c:pt idx="2">
                  <c:v>531.85448678417299</c:v>
                </c:pt>
                <c:pt idx="3">
                  <c:v>659.94296420535602</c:v>
                </c:pt>
                <c:pt idx="4">
                  <c:v>645.64555732966005</c:v>
                </c:pt>
                <c:pt idx="5">
                  <c:v>562.89252829280304</c:v>
                </c:pt>
                <c:pt idx="6">
                  <c:v>474.755349198327</c:v>
                </c:pt>
                <c:pt idx="7">
                  <c:v>371.09914934953503</c:v>
                </c:pt>
                <c:pt idx="8">
                  <c:v>273.46052897690703</c:v>
                </c:pt>
                <c:pt idx="9">
                  <c:v>202.923638726245</c:v>
                </c:pt>
                <c:pt idx="10">
                  <c:v>194.598566368246</c:v>
                </c:pt>
                <c:pt idx="11">
                  <c:v>155.914126878627</c:v>
                </c:pt>
                <c:pt idx="12">
                  <c:v>129.62680600907299</c:v>
                </c:pt>
                <c:pt idx="13">
                  <c:v>105.511243145954</c:v>
                </c:pt>
                <c:pt idx="14">
                  <c:v>72.301443630888997</c:v>
                </c:pt>
                <c:pt idx="15">
                  <c:v>55.651298914889999</c:v>
                </c:pt>
                <c:pt idx="16">
                  <c:v>39.770318492835997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30-405E-9EEC-CAC00A93CD09}"/>
            </c:ext>
          </c:extLst>
        </c:ser>
        <c:ser>
          <c:idx val="4"/>
          <c:order val="4"/>
          <c:tx>
            <c:strRef>
              <c:f>List1!$A$6</c:f>
              <c:strCache>
                <c:ptCount val="1"/>
                <c:pt idx="0">
                  <c:v>Celá populace ČR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06.03 - 12.03</c:v>
                </c:pt>
                <c:pt idx="1">
                  <c:v>13.03 - 19.03</c:v>
                </c:pt>
                <c:pt idx="2">
                  <c:v>20.03 - 26.03</c:v>
                </c:pt>
                <c:pt idx="3">
                  <c:v>27.03 - 02.04</c:v>
                </c:pt>
                <c:pt idx="4">
                  <c:v>03.04 - 09.04</c:v>
                </c:pt>
                <c:pt idx="5">
                  <c:v>10.04 - 16.04</c:v>
                </c:pt>
                <c:pt idx="6">
                  <c:v>17.04 - 23.04</c:v>
                </c:pt>
                <c:pt idx="7">
                  <c:v>24.04 - 30.04</c:v>
                </c:pt>
                <c:pt idx="8">
                  <c:v>01.05 - 07.05</c:v>
                </c:pt>
                <c:pt idx="9">
                  <c:v>08.05 - 14.05</c:v>
                </c:pt>
                <c:pt idx="10">
                  <c:v>15.05 - 21.05</c:v>
                </c:pt>
                <c:pt idx="11">
                  <c:v>22.05 - 28.05</c:v>
                </c:pt>
                <c:pt idx="12">
                  <c:v>29.05 - 04.06</c:v>
                </c:pt>
                <c:pt idx="13">
                  <c:v>05.06 - 11.06</c:v>
                </c:pt>
                <c:pt idx="14">
                  <c:v>12.06 - 18.06</c:v>
                </c:pt>
                <c:pt idx="15">
                  <c:v>19.06 - 25.06</c:v>
                </c:pt>
                <c:pt idx="16">
                  <c:v>26.06 - 02.07</c:v>
                </c:pt>
              </c:strCache>
            </c:strRef>
          </c:cat>
          <c:val>
            <c:numRef>
              <c:f>List1!$B$6:$R$6</c:f>
              <c:numCache>
                <c:formatCode>General</c:formatCode>
                <c:ptCount val="17"/>
                <c:pt idx="0">
                  <c:v>746.50219304700499</c:v>
                </c:pt>
                <c:pt idx="1">
                  <c:v>499.60861640080799</c:v>
                </c:pt>
                <c:pt idx="2">
                  <c:v>619.40180588700298</c:v>
                </c:pt>
                <c:pt idx="3">
                  <c:v>773.89016795995599</c:v>
                </c:pt>
                <c:pt idx="4">
                  <c:v>796.81159493418704</c:v>
                </c:pt>
                <c:pt idx="5">
                  <c:v>719.92716723587102</c:v>
                </c:pt>
                <c:pt idx="6">
                  <c:v>606.56281662381798</c:v>
                </c:pt>
                <c:pt idx="7">
                  <c:v>461.66164740678101</c:v>
                </c:pt>
                <c:pt idx="8">
                  <c:v>345.690253123383</c:v>
                </c:pt>
                <c:pt idx="9">
                  <c:v>255.49962403440099</c:v>
                </c:pt>
                <c:pt idx="10">
                  <c:v>200.83580511909301</c:v>
                </c:pt>
                <c:pt idx="11">
                  <c:v>163.225228856852</c:v>
                </c:pt>
                <c:pt idx="12">
                  <c:v>134.35151937851001</c:v>
                </c:pt>
                <c:pt idx="13">
                  <c:v>101.151425599692</c:v>
                </c:pt>
                <c:pt idx="14">
                  <c:v>71.249849440890998</c:v>
                </c:pt>
                <c:pt idx="15">
                  <c:v>46.562360624782002</c:v>
                </c:pt>
                <c:pt idx="16">
                  <c:v>29.761412520556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30-405E-9EEC-CAC00A93CD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  <c:max val="1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380214565155387"/>
          <c:y val="0.25415522984813471"/>
          <c:w val="0.14190389034991419"/>
          <c:h val="0.50280252143989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7.0369207469109574E-2"/>
                  <c:y val="5.1667296635375344E-2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ECA-480F-AC39-EDF768566684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06.03 - 12.03</c:v>
                </c:pt>
                <c:pt idx="1">
                  <c:v>13.03 - 19.03</c:v>
                </c:pt>
                <c:pt idx="2">
                  <c:v>20.03 - 26.03</c:v>
                </c:pt>
                <c:pt idx="3">
                  <c:v>27.03 - 02.04</c:v>
                </c:pt>
                <c:pt idx="4">
                  <c:v>03.04 - 09.04</c:v>
                </c:pt>
                <c:pt idx="5">
                  <c:v>10.04 - 16.04</c:v>
                </c:pt>
                <c:pt idx="6">
                  <c:v>17.04 - 23.04</c:v>
                </c:pt>
                <c:pt idx="7">
                  <c:v>24.04 - 30.04</c:v>
                </c:pt>
                <c:pt idx="8">
                  <c:v>01.05 - 07.05</c:v>
                </c:pt>
                <c:pt idx="9">
                  <c:v>08.05 - 14.05</c:v>
                </c:pt>
                <c:pt idx="10">
                  <c:v>15.05 - 21.05</c:v>
                </c:pt>
                <c:pt idx="11">
                  <c:v>22.05 - 28.05</c:v>
                </c:pt>
                <c:pt idx="12">
                  <c:v>29.05 - 04.06</c:v>
                </c:pt>
                <c:pt idx="13">
                  <c:v>05.06 - 11.06</c:v>
                </c:pt>
                <c:pt idx="14">
                  <c:v>12.06 - 18.06</c:v>
                </c:pt>
                <c:pt idx="15">
                  <c:v>19.06 - 25.06</c:v>
                </c:pt>
                <c:pt idx="16">
                  <c:v>26.06 - 02.07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443.13391516405198</c:v>
                </c:pt>
                <c:pt idx="1">
                  <c:v>388.33523507684799</c:v>
                </c:pt>
                <c:pt idx="2">
                  <c:v>331.28292961809302</c:v>
                </c:pt>
                <c:pt idx="3">
                  <c:v>281.46594772063497</c:v>
                </c:pt>
                <c:pt idx="4">
                  <c:v>243.03570454259699</c:v>
                </c:pt>
                <c:pt idx="5">
                  <c:v>278.97509862576197</c:v>
                </c:pt>
                <c:pt idx="6">
                  <c:v>238.64706566115399</c:v>
                </c:pt>
                <c:pt idx="7">
                  <c:v>264.74167522648901</c:v>
                </c:pt>
                <c:pt idx="8">
                  <c:v>278.14481559413798</c:v>
                </c:pt>
                <c:pt idx="9">
                  <c:v>399.84058565792799</c:v>
                </c:pt>
                <c:pt idx="10">
                  <c:v>934.54285802397305</c:v>
                </c:pt>
                <c:pt idx="11">
                  <c:v>1355.8521906424701</c:v>
                </c:pt>
                <c:pt idx="12">
                  <c:v>987.68097204792798</c:v>
                </c:pt>
                <c:pt idx="13">
                  <c:v>1158.9565002858501</c:v>
                </c:pt>
                <c:pt idx="14">
                  <c:v>563.64356661123497</c:v>
                </c:pt>
                <c:pt idx="15">
                  <c:v>628.64286680125099</c:v>
                </c:pt>
                <c:pt idx="16">
                  <c:v>624.01700419648705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CA-480F-AC39-EDF768566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2.7365802904653725E-2"/>
                  <c:y val="-7.9849458436489218E-2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F37-4491-852B-AB561D3BC9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06.03 - 12.03</c:v>
                </c:pt>
                <c:pt idx="1">
                  <c:v>13.03 - 19.03</c:v>
                </c:pt>
                <c:pt idx="2">
                  <c:v>20.03 - 26.03</c:v>
                </c:pt>
                <c:pt idx="3">
                  <c:v>27.03 - 02.04</c:v>
                </c:pt>
                <c:pt idx="4">
                  <c:v>03.04 - 09.04</c:v>
                </c:pt>
                <c:pt idx="5">
                  <c:v>10.04 - 16.04</c:v>
                </c:pt>
                <c:pt idx="6">
                  <c:v>17.04 - 23.04</c:v>
                </c:pt>
                <c:pt idx="7">
                  <c:v>24.04 - 30.04</c:v>
                </c:pt>
                <c:pt idx="8">
                  <c:v>01.05 - 07.05</c:v>
                </c:pt>
                <c:pt idx="9">
                  <c:v>08.05 - 14.05</c:v>
                </c:pt>
                <c:pt idx="10">
                  <c:v>15.05 - 21.05</c:v>
                </c:pt>
                <c:pt idx="11">
                  <c:v>22.05 - 28.05</c:v>
                </c:pt>
                <c:pt idx="12">
                  <c:v>29.05 - 04.06</c:v>
                </c:pt>
                <c:pt idx="13">
                  <c:v>05.06 - 11.06</c:v>
                </c:pt>
                <c:pt idx="14">
                  <c:v>12.06 - 18.06</c:v>
                </c:pt>
                <c:pt idx="15">
                  <c:v>19.06 - 25.06</c:v>
                </c:pt>
                <c:pt idx="16">
                  <c:v>26.06 - 02.07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1491.66773979393</c:v>
                </c:pt>
                <c:pt idx="1">
                  <c:v>1125.97097180321</c:v>
                </c:pt>
                <c:pt idx="2">
                  <c:v>950.56154770373598</c:v>
                </c:pt>
                <c:pt idx="3">
                  <c:v>755.02317329775894</c:v>
                </c:pt>
                <c:pt idx="4">
                  <c:v>587.99039311464799</c:v>
                </c:pt>
                <c:pt idx="5">
                  <c:v>756.14839412234596</c:v>
                </c:pt>
                <c:pt idx="6">
                  <c:v>994.57018439868796</c:v>
                </c:pt>
                <c:pt idx="7">
                  <c:v>1191.23377962925</c:v>
                </c:pt>
                <c:pt idx="8">
                  <c:v>934.05830894312999</c:v>
                </c:pt>
                <c:pt idx="9">
                  <c:v>915.67970214154502</c:v>
                </c:pt>
                <c:pt idx="10">
                  <c:v>1781.22456532094</c:v>
                </c:pt>
                <c:pt idx="11">
                  <c:v>1350.7650876484499</c:v>
                </c:pt>
                <c:pt idx="12">
                  <c:v>1610.81612266407</c:v>
                </c:pt>
                <c:pt idx="13">
                  <c:v>1275.87539054539</c:v>
                </c:pt>
                <c:pt idx="14">
                  <c:v>1513.04693546108</c:v>
                </c:pt>
                <c:pt idx="15">
                  <c:v>1133.5974685031899</c:v>
                </c:pt>
                <c:pt idx="16">
                  <c:v>1973.26225271709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37-4491-852B-AB561D3BC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344-4D44-AC8D-B055E249C3B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44-4D44-AC8D-B055E249C3B6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344-4D44-AC8D-B055E249C3B6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344-4D44-AC8D-B055E249C3B6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C344-4D44-AC8D-B055E249C3B6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C344-4D44-AC8D-B055E249C3B6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344-4D44-AC8D-B055E249C3B6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C344-4D44-AC8D-B055E249C3B6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C344-4D44-AC8D-B055E249C3B6}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C344-4D44-AC8D-B055E249C3B6}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C344-4D44-AC8D-B055E249C3B6}"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C344-4D44-AC8D-B055E249C3B6}"/>
                </c:ext>
              </c:extLst>
            </c:dLbl>
            <c:dLbl>
              <c:idx val="12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C344-4D44-AC8D-B055E249C3B6}"/>
                </c:ext>
              </c:extLst>
            </c:dLbl>
            <c:dLbl>
              <c:idx val="13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C344-4D44-AC8D-B055E249C3B6}"/>
                </c:ext>
              </c:extLst>
            </c:dLbl>
            <c:dLbl>
              <c:idx val="14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C344-4D44-AC8D-B055E249C3B6}"/>
                </c:ext>
              </c:extLst>
            </c:dLbl>
            <c:dLbl>
              <c:idx val="15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C344-4D44-AC8D-B055E249C3B6}"/>
                </c:ext>
              </c:extLst>
            </c:dLbl>
            <c:dLbl>
              <c:idx val="16"/>
              <c:layout>
                <c:manualLayout>
                  <c:x val="-6.2550406639208522E-2"/>
                  <c:y val="-0.1221227011381599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B37468E-673D-436E-985F-46C9EF4516A4}" type="VALUE">
                      <a:rPr lang="en-US" smtClean="0"/>
                      <a:pPr>
                        <a:defRPr/>
                      </a:pPr>
                      <a:t>[HODNOTA]</a:t>
                    </a:fld>
                    <a:endParaRPr lang="cs-CZ"/>
                  </a:p>
                </c:rich>
              </c:tx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1CFE-413A-BD75-2190FD42981C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06.03 - 12.03</c:v>
                </c:pt>
                <c:pt idx="1">
                  <c:v>13.03 - 19.03</c:v>
                </c:pt>
                <c:pt idx="2">
                  <c:v>20.03 - 26.03</c:v>
                </c:pt>
                <c:pt idx="3">
                  <c:v>27.03 - 02.04</c:v>
                </c:pt>
                <c:pt idx="4">
                  <c:v>03.04 - 09.04</c:v>
                </c:pt>
                <c:pt idx="5">
                  <c:v>10.04 - 16.04</c:v>
                </c:pt>
                <c:pt idx="6">
                  <c:v>17.04 - 23.04</c:v>
                </c:pt>
                <c:pt idx="7">
                  <c:v>24.04 - 30.04</c:v>
                </c:pt>
                <c:pt idx="8">
                  <c:v>01.05 - 07.05</c:v>
                </c:pt>
                <c:pt idx="9">
                  <c:v>08.05 - 14.05</c:v>
                </c:pt>
                <c:pt idx="10">
                  <c:v>15.05 - 21.05</c:v>
                </c:pt>
                <c:pt idx="11">
                  <c:v>22.05 - 28.05</c:v>
                </c:pt>
                <c:pt idx="12">
                  <c:v>29.05 - 04.06</c:v>
                </c:pt>
                <c:pt idx="13">
                  <c:v>05.06 - 11.06</c:v>
                </c:pt>
                <c:pt idx="14">
                  <c:v>12.06 - 18.06</c:v>
                </c:pt>
                <c:pt idx="15">
                  <c:v>20.06 - 25.06</c:v>
                </c:pt>
                <c:pt idx="16">
                  <c:v>26.06 - 02.07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265.66207502000799</c:v>
                </c:pt>
                <c:pt idx="1">
                  <c:v>221.41444341415399</c:v>
                </c:pt>
                <c:pt idx="2">
                  <c:v>179.63480719667399</c:v>
                </c:pt>
                <c:pt idx="3">
                  <c:v>136.44488790012301</c:v>
                </c:pt>
                <c:pt idx="4">
                  <c:v>122.34205710941301</c:v>
                </c:pt>
                <c:pt idx="5">
                  <c:v>134.32946328151701</c:v>
                </c:pt>
                <c:pt idx="6">
                  <c:v>110.707221707077</c:v>
                </c:pt>
                <c:pt idx="7">
                  <c:v>113.70407325010299</c:v>
                </c:pt>
                <c:pt idx="8">
                  <c:v>116.87721017801201</c:v>
                </c:pt>
                <c:pt idx="9">
                  <c:v>123.047198648948</c:v>
                </c:pt>
                <c:pt idx="10">
                  <c:v>130.274899429187</c:v>
                </c:pt>
                <c:pt idx="11">
                  <c:v>123.39976941871601</c:v>
                </c:pt>
                <c:pt idx="12">
                  <c:v>121.10805941522599</c:v>
                </c:pt>
                <c:pt idx="13">
                  <c:v>102.950664772186</c:v>
                </c:pt>
                <c:pt idx="14">
                  <c:v>82.501560125655999</c:v>
                </c:pt>
                <c:pt idx="15">
                  <c:v>76.860427809371998</c:v>
                </c:pt>
                <c:pt idx="16">
                  <c:v>61.876170094241999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86-4857-841A-55D66F44B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447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857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856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03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688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032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307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508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04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741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28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881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758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447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19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0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69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14567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8485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44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63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542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593027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056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4599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ED3D988A-38CF-4B35-BE79-653349F08EA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0" name="Grafický objekt 9">
              <a:extLst>
                <a:ext uri="{FF2B5EF4-FFF2-40B4-BE49-F238E27FC236}">
                  <a16:creationId xmlns:a16="http://schemas.microsoft.com/office/drawing/2014/main" id="{1E4874C8-049D-425A-B61A-352FEB3182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1" name="Grafický objekt 10">
              <a:extLst>
                <a:ext uri="{FF2B5EF4-FFF2-40B4-BE49-F238E27FC236}">
                  <a16:creationId xmlns:a16="http://schemas.microsoft.com/office/drawing/2014/main" id="{9AB1B653-4A88-4E8D-96A2-5C0EBB7FB4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0273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9F1456EA-4541-48E1-AB60-E6DAB56C558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E01E90ED-357E-40A6-AD28-747087321CDD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5" name="Grafický objekt 14">
                <a:extLst>
                  <a:ext uri="{FF2B5EF4-FFF2-40B4-BE49-F238E27FC236}">
                    <a16:creationId xmlns:a16="http://schemas.microsoft.com/office/drawing/2014/main" id="{7F8E84A5-6449-432E-ADB6-18264DBF2B8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6" name="Grafický objekt 15">
                <a:extLst>
                  <a:ext uri="{FF2B5EF4-FFF2-40B4-BE49-F238E27FC236}">
                    <a16:creationId xmlns:a16="http://schemas.microsoft.com/office/drawing/2014/main" id="{5D0E2827-15A6-4BAB-ACC7-CB3D469C1A1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4" name="Obrázek 13" descr="Obsah obrázku kreslení&#10;&#10;Popis byl vytvořen automaticky">
              <a:extLst>
                <a:ext uri="{FF2B5EF4-FFF2-40B4-BE49-F238E27FC236}">
                  <a16:creationId xmlns:a16="http://schemas.microsoft.com/office/drawing/2014/main" id="{8973F025-355D-4512-B710-6105D84C11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071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3EA5D4-B03A-4B11-A4C0-282F833283D5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0E5FA04C-AABA-46E8-A370-3327A676F38D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5" name="Grafický objekt 14">
                <a:extLst>
                  <a:ext uri="{FF2B5EF4-FFF2-40B4-BE49-F238E27FC236}">
                    <a16:creationId xmlns:a16="http://schemas.microsoft.com/office/drawing/2014/main" id="{BBC17E35-0B10-48FD-91F9-B3AB3B12316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6" name="Grafický objekt 15">
                <a:extLst>
                  <a:ext uri="{FF2B5EF4-FFF2-40B4-BE49-F238E27FC236}">
                    <a16:creationId xmlns:a16="http://schemas.microsoft.com/office/drawing/2014/main" id="{5B4162CB-0524-4344-AE6A-3B7812F497E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4" name="Obrázek 13" descr="Obsah obrázku kreslení&#10;&#10;Popis byl vytvořen automaticky">
              <a:extLst>
                <a:ext uri="{FF2B5EF4-FFF2-40B4-BE49-F238E27FC236}">
                  <a16:creationId xmlns:a16="http://schemas.microsoft.com/office/drawing/2014/main" id="{21835B84-8F55-43D8-954E-4CF1DE31F1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0638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2BBEA9DF-5A8A-4302-AFFF-E12DBC52A245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0" name="Skupina 9">
              <a:extLst>
                <a:ext uri="{FF2B5EF4-FFF2-40B4-BE49-F238E27FC236}">
                  <a16:creationId xmlns:a16="http://schemas.microsoft.com/office/drawing/2014/main" id="{E1B4E032-66E8-49E2-854E-F1371E2F8485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2" name="Grafický objekt 11">
                <a:extLst>
                  <a:ext uri="{FF2B5EF4-FFF2-40B4-BE49-F238E27FC236}">
                    <a16:creationId xmlns:a16="http://schemas.microsoft.com/office/drawing/2014/main" id="{BC470F14-8C7A-4F18-B530-7CC6711338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3" name="Grafický objekt 12">
                <a:extLst>
                  <a:ext uri="{FF2B5EF4-FFF2-40B4-BE49-F238E27FC236}">
                    <a16:creationId xmlns:a16="http://schemas.microsoft.com/office/drawing/2014/main" id="{E7742909-C46D-44BD-B539-A4F7ABD251C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1" name="Obrázek 10" descr="Obsah obrázku kreslení&#10;&#10;Popis byl vytvořen automaticky">
              <a:extLst>
                <a:ext uri="{FF2B5EF4-FFF2-40B4-BE49-F238E27FC236}">
                  <a16:creationId xmlns:a16="http://schemas.microsoft.com/office/drawing/2014/main" id="{1763603A-3381-4433-AF56-EE1B417657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1459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C333F920-D1E5-4994-9EBD-9A89C42CBE3E}"/>
              </a:ext>
            </a:extLst>
          </p:cNvPr>
          <p:cNvGrpSpPr/>
          <p:nvPr userDrawn="1"/>
        </p:nvGrpSpPr>
        <p:grpSpPr>
          <a:xfrm>
            <a:off x="6279927" y="124978"/>
            <a:ext cx="5742276" cy="451023"/>
            <a:chOff x="6353729" y="329946"/>
            <a:chExt cx="5742276" cy="451023"/>
          </a:xfrm>
        </p:grpSpPr>
        <p:grpSp>
          <p:nvGrpSpPr>
            <p:cNvPr id="11" name="Skupina 10">
              <a:extLst>
                <a:ext uri="{FF2B5EF4-FFF2-40B4-BE49-F238E27FC236}">
                  <a16:creationId xmlns:a16="http://schemas.microsoft.com/office/drawing/2014/main" id="{7CF9DDBB-3FCE-4A6B-9324-5F5CE7374982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6" name="Grafický objekt 15">
                <a:extLst>
                  <a:ext uri="{FF2B5EF4-FFF2-40B4-BE49-F238E27FC236}">
                    <a16:creationId xmlns:a16="http://schemas.microsoft.com/office/drawing/2014/main" id="{55822CFA-D4E2-4051-A738-DC3855AFF04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7" name="Grafický objekt 16">
                <a:extLst>
                  <a:ext uri="{FF2B5EF4-FFF2-40B4-BE49-F238E27FC236}">
                    <a16:creationId xmlns:a16="http://schemas.microsoft.com/office/drawing/2014/main" id="{3386CBD1-D029-4EDD-804C-74BF739420D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EBA595F3-4136-4431-A34D-3FE6EB8224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2061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44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046000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9" name="Skupina 8">
            <a:extLst>
              <a:ext uri="{FF2B5EF4-FFF2-40B4-BE49-F238E27FC236}">
                <a16:creationId xmlns:a16="http://schemas.microsoft.com/office/drawing/2014/main" id="{EDDAB015-EBF0-4938-889E-56AD1CB499F3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0" name="Grafický objekt 9">
              <a:extLst>
                <a:ext uri="{FF2B5EF4-FFF2-40B4-BE49-F238E27FC236}">
                  <a16:creationId xmlns:a16="http://schemas.microsoft.com/office/drawing/2014/main" id="{5686FF4F-BD31-4284-A6F4-E2F29A74A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1" name="Grafický objekt 10">
              <a:extLst>
                <a:ext uri="{FF2B5EF4-FFF2-40B4-BE49-F238E27FC236}">
                  <a16:creationId xmlns:a16="http://schemas.microsoft.com/office/drawing/2014/main" id="{402B9ECF-11DA-4FAD-9387-9E56728971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8677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6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06.07.2021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06.07.2021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938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6967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748496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292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1245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729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54419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0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slideLayout" Target="../slideLayouts/slideLayout9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0" Type="http://schemas.openxmlformats.org/officeDocument/2006/relationships/tags" Target="../tags/tag112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5" Type="http://schemas.openxmlformats.org/officeDocument/2006/relationships/notesSlide" Target="../notesSlides/notesSlide7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130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136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9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149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155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161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6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tags" Target="../tags/tag182.xml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5" Type="http://schemas.openxmlformats.org/officeDocument/2006/relationships/tags" Target="../tags/tag174.xml"/><Relationship Id="rId15" Type="http://schemas.openxmlformats.org/officeDocument/2006/relationships/chart" Target="../charts/chart6.xml"/><Relationship Id="rId10" Type="http://schemas.openxmlformats.org/officeDocument/2006/relationships/tags" Target="../tags/tag179.xml"/><Relationship Id="rId4" Type="http://schemas.openxmlformats.org/officeDocument/2006/relationships/tags" Target="../tags/tag173.xml"/><Relationship Id="rId9" Type="http://schemas.openxmlformats.org/officeDocument/2006/relationships/tags" Target="../tags/tag178.xml"/><Relationship Id="rId14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13" Type="http://schemas.openxmlformats.org/officeDocument/2006/relationships/tags" Target="../tags/tag195.xml"/><Relationship Id="rId18" Type="http://schemas.openxmlformats.org/officeDocument/2006/relationships/tags" Target="../tags/tag200.xml"/><Relationship Id="rId26" Type="http://schemas.openxmlformats.org/officeDocument/2006/relationships/chart" Target="../charts/chart8.xml"/><Relationship Id="rId3" Type="http://schemas.openxmlformats.org/officeDocument/2006/relationships/tags" Target="../tags/tag185.xml"/><Relationship Id="rId21" Type="http://schemas.openxmlformats.org/officeDocument/2006/relationships/tags" Target="../tags/tag203.xml"/><Relationship Id="rId7" Type="http://schemas.openxmlformats.org/officeDocument/2006/relationships/tags" Target="../tags/tag189.xml"/><Relationship Id="rId12" Type="http://schemas.openxmlformats.org/officeDocument/2006/relationships/tags" Target="../tags/tag194.xml"/><Relationship Id="rId17" Type="http://schemas.openxmlformats.org/officeDocument/2006/relationships/tags" Target="../tags/tag199.xml"/><Relationship Id="rId25" Type="http://schemas.openxmlformats.org/officeDocument/2006/relationships/chart" Target="../charts/chart7.xml"/><Relationship Id="rId2" Type="http://schemas.openxmlformats.org/officeDocument/2006/relationships/tags" Target="../tags/tag184.xml"/><Relationship Id="rId16" Type="http://schemas.openxmlformats.org/officeDocument/2006/relationships/tags" Target="../tags/tag198.xml"/><Relationship Id="rId20" Type="http://schemas.openxmlformats.org/officeDocument/2006/relationships/tags" Target="../tags/tag202.xml"/><Relationship Id="rId29" Type="http://schemas.openxmlformats.org/officeDocument/2006/relationships/chart" Target="../charts/chart11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tags" Target="../tags/tag193.xml"/><Relationship Id="rId24" Type="http://schemas.openxmlformats.org/officeDocument/2006/relationships/notesSlide" Target="../notesSlides/notesSlide15.xml"/><Relationship Id="rId5" Type="http://schemas.openxmlformats.org/officeDocument/2006/relationships/tags" Target="../tags/tag187.xml"/><Relationship Id="rId15" Type="http://schemas.openxmlformats.org/officeDocument/2006/relationships/tags" Target="../tags/tag197.xml"/><Relationship Id="rId23" Type="http://schemas.openxmlformats.org/officeDocument/2006/relationships/slideLayout" Target="../slideLayouts/slideLayout9.xml"/><Relationship Id="rId28" Type="http://schemas.openxmlformats.org/officeDocument/2006/relationships/chart" Target="../charts/chart10.xml"/><Relationship Id="rId10" Type="http://schemas.openxmlformats.org/officeDocument/2006/relationships/tags" Target="../tags/tag192.xml"/><Relationship Id="rId19" Type="http://schemas.openxmlformats.org/officeDocument/2006/relationships/tags" Target="../tags/tag201.xml"/><Relationship Id="rId4" Type="http://schemas.openxmlformats.org/officeDocument/2006/relationships/tags" Target="../tags/tag186.xml"/><Relationship Id="rId9" Type="http://schemas.openxmlformats.org/officeDocument/2006/relationships/tags" Target="../tags/tag191.xml"/><Relationship Id="rId14" Type="http://schemas.openxmlformats.org/officeDocument/2006/relationships/tags" Target="../tags/tag196.xml"/><Relationship Id="rId22" Type="http://schemas.openxmlformats.org/officeDocument/2006/relationships/tags" Target="../tags/tag204.xml"/><Relationship Id="rId27" Type="http://schemas.openxmlformats.org/officeDocument/2006/relationships/chart" Target="../charts/chart9.xml"/><Relationship Id="rId30" Type="http://schemas.openxmlformats.org/officeDocument/2006/relationships/chart" Target="../charts/char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18" Type="http://schemas.openxmlformats.org/officeDocument/2006/relationships/tags" Target="../tags/tag222.xml"/><Relationship Id="rId26" Type="http://schemas.openxmlformats.org/officeDocument/2006/relationships/chart" Target="../charts/chart14.xml"/><Relationship Id="rId3" Type="http://schemas.openxmlformats.org/officeDocument/2006/relationships/tags" Target="../tags/tag207.xml"/><Relationship Id="rId21" Type="http://schemas.openxmlformats.org/officeDocument/2006/relationships/tags" Target="../tags/tag225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tags" Target="../tags/tag221.xml"/><Relationship Id="rId25" Type="http://schemas.openxmlformats.org/officeDocument/2006/relationships/chart" Target="../charts/chart13.xml"/><Relationship Id="rId2" Type="http://schemas.openxmlformats.org/officeDocument/2006/relationships/tags" Target="../tags/tag206.xml"/><Relationship Id="rId16" Type="http://schemas.openxmlformats.org/officeDocument/2006/relationships/tags" Target="../tags/tag220.xml"/><Relationship Id="rId20" Type="http://schemas.openxmlformats.org/officeDocument/2006/relationships/tags" Target="../tags/tag224.xml"/><Relationship Id="rId29" Type="http://schemas.openxmlformats.org/officeDocument/2006/relationships/chart" Target="../charts/chart17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24" Type="http://schemas.openxmlformats.org/officeDocument/2006/relationships/notesSlide" Target="../notesSlides/notesSlide16.xml"/><Relationship Id="rId5" Type="http://schemas.openxmlformats.org/officeDocument/2006/relationships/tags" Target="../tags/tag209.xml"/><Relationship Id="rId15" Type="http://schemas.openxmlformats.org/officeDocument/2006/relationships/tags" Target="../tags/tag219.xml"/><Relationship Id="rId23" Type="http://schemas.openxmlformats.org/officeDocument/2006/relationships/slideLayout" Target="../slideLayouts/slideLayout9.xml"/><Relationship Id="rId28" Type="http://schemas.openxmlformats.org/officeDocument/2006/relationships/chart" Target="../charts/chart16.xml"/><Relationship Id="rId10" Type="http://schemas.openxmlformats.org/officeDocument/2006/relationships/tags" Target="../tags/tag214.xml"/><Relationship Id="rId19" Type="http://schemas.openxmlformats.org/officeDocument/2006/relationships/tags" Target="../tags/tag223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Relationship Id="rId22" Type="http://schemas.openxmlformats.org/officeDocument/2006/relationships/tags" Target="../tags/tag226.xml"/><Relationship Id="rId27" Type="http://schemas.openxmlformats.org/officeDocument/2006/relationships/chart" Target="../charts/chart15.xml"/><Relationship Id="rId30" Type="http://schemas.openxmlformats.org/officeDocument/2006/relationships/chart" Target="../charts/chart1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2" Type="http://schemas.openxmlformats.org/officeDocument/2006/relationships/tags" Target="../tags/tag228.xml"/><Relationship Id="rId16" Type="http://schemas.openxmlformats.org/officeDocument/2006/relationships/chart" Target="../charts/chart20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5" Type="http://schemas.openxmlformats.org/officeDocument/2006/relationships/chart" Target="../charts/chart19.xml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tags" Target="../tags/tag252.xml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tags" Target="../tags/tag251.xml"/><Relationship Id="rId2" Type="http://schemas.openxmlformats.org/officeDocument/2006/relationships/tags" Target="../tags/tag241.xml"/><Relationship Id="rId16" Type="http://schemas.openxmlformats.org/officeDocument/2006/relationships/chart" Target="../charts/chart22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tags" Target="../tags/tag250.xml"/><Relationship Id="rId5" Type="http://schemas.openxmlformats.org/officeDocument/2006/relationships/tags" Target="../tags/tag244.xml"/><Relationship Id="rId15" Type="http://schemas.openxmlformats.org/officeDocument/2006/relationships/chart" Target="../charts/chart21.xml"/><Relationship Id="rId10" Type="http://schemas.openxmlformats.org/officeDocument/2006/relationships/tags" Target="../tags/tag249.xml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13" Type="http://schemas.openxmlformats.org/officeDocument/2006/relationships/tags" Target="../tags/tag265.xml"/><Relationship Id="rId3" Type="http://schemas.openxmlformats.org/officeDocument/2006/relationships/tags" Target="../tags/tag255.xml"/><Relationship Id="rId7" Type="http://schemas.openxmlformats.org/officeDocument/2006/relationships/tags" Target="../tags/tag259.xml"/><Relationship Id="rId12" Type="http://schemas.openxmlformats.org/officeDocument/2006/relationships/tags" Target="../tags/tag264.xml"/><Relationship Id="rId2" Type="http://schemas.openxmlformats.org/officeDocument/2006/relationships/tags" Target="../tags/tag254.xml"/><Relationship Id="rId16" Type="http://schemas.openxmlformats.org/officeDocument/2006/relationships/chart" Target="../charts/chart24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11" Type="http://schemas.openxmlformats.org/officeDocument/2006/relationships/tags" Target="../tags/tag263.xml"/><Relationship Id="rId5" Type="http://schemas.openxmlformats.org/officeDocument/2006/relationships/tags" Target="../tags/tag257.xml"/><Relationship Id="rId15" Type="http://schemas.openxmlformats.org/officeDocument/2006/relationships/chart" Target="../charts/chart23.xml"/><Relationship Id="rId10" Type="http://schemas.openxmlformats.org/officeDocument/2006/relationships/tags" Target="../tags/tag262.xml"/><Relationship Id="rId4" Type="http://schemas.openxmlformats.org/officeDocument/2006/relationships/tags" Target="../tags/tag256.xml"/><Relationship Id="rId9" Type="http://schemas.openxmlformats.org/officeDocument/2006/relationships/tags" Target="../tags/tag261.xml"/><Relationship Id="rId14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73.xml"/><Relationship Id="rId13" Type="http://schemas.openxmlformats.org/officeDocument/2006/relationships/tags" Target="../tags/tag278.xml"/><Relationship Id="rId3" Type="http://schemas.openxmlformats.org/officeDocument/2006/relationships/tags" Target="../tags/tag268.xml"/><Relationship Id="rId7" Type="http://schemas.openxmlformats.org/officeDocument/2006/relationships/tags" Target="../tags/tag272.xml"/><Relationship Id="rId12" Type="http://schemas.openxmlformats.org/officeDocument/2006/relationships/tags" Target="../tags/tag277.xml"/><Relationship Id="rId2" Type="http://schemas.openxmlformats.org/officeDocument/2006/relationships/tags" Target="../tags/tag267.xml"/><Relationship Id="rId16" Type="http://schemas.openxmlformats.org/officeDocument/2006/relationships/chart" Target="../charts/chart26.xml"/><Relationship Id="rId1" Type="http://schemas.openxmlformats.org/officeDocument/2006/relationships/tags" Target="../tags/tag266.xml"/><Relationship Id="rId6" Type="http://schemas.openxmlformats.org/officeDocument/2006/relationships/tags" Target="../tags/tag271.xml"/><Relationship Id="rId11" Type="http://schemas.openxmlformats.org/officeDocument/2006/relationships/tags" Target="../tags/tag276.xml"/><Relationship Id="rId5" Type="http://schemas.openxmlformats.org/officeDocument/2006/relationships/tags" Target="../tags/tag270.xml"/><Relationship Id="rId15" Type="http://schemas.openxmlformats.org/officeDocument/2006/relationships/chart" Target="../charts/chart25.xml"/><Relationship Id="rId10" Type="http://schemas.openxmlformats.org/officeDocument/2006/relationships/tags" Target="../tags/tag275.xml"/><Relationship Id="rId4" Type="http://schemas.openxmlformats.org/officeDocument/2006/relationships/tags" Target="../tags/tag269.xml"/><Relationship Id="rId9" Type="http://schemas.openxmlformats.org/officeDocument/2006/relationships/tags" Target="../tags/tag274.xml"/><Relationship Id="rId14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tags" Target="../tags/tag291.xml"/><Relationship Id="rId3" Type="http://schemas.openxmlformats.org/officeDocument/2006/relationships/tags" Target="../tags/tag281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2" Type="http://schemas.openxmlformats.org/officeDocument/2006/relationships/tags" Target="../tags/tag280.xml"/><Relationship Id="rId16" Type="http://schemas.openxmlformats.org/officeDocument/2006/relationships/chart" Target="../charts/chart28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5" Type="http://schemas.openxmlformats.org/officeDocument/2006/relationships/tags" Target="../tags/tag283.xml"/><Relationship Id="rId15" Type="http://schemas.openxmlformats.org/officeDocument/2006/relationships/chart" Target="../charts/chart27.xml"/><Relationship Id="rId10" Type="http://schemas.openxmlformats.org/officeDocument/2006/relationships/tags" Target="../tags/tag288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chart" Target="../charts/chart1.xml"/><Relationship Id="rId5" Type="http://schemas.openxmlformats.org/officeDocument/2006/relationships/tags" Target="../tags/tag11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chart" Target="../charts/chart3.xml"/><Relationship Id="rId4" Type="http://schemas.openxmlformats.org/officeDocument/2006/relationships/tags" Target="../tags/tag18.xml"/><Relationship Id="rId9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chart" Target="../charts/chart5.xml"/><Relationship Id="rId5" Type="http://schemas.openxmlformats.org/officeDocument/2006/relationships/tags" Target="../tags/tag25.xml"/><Relationship Id="rId10" Type="http://schemas.openxmlformats.org/officeDocument/2006/relationships/chart" Target="../charts/chart4.xml"/><Relationship Id="rId4" Type="http://schemas.openxmlformats.org/officeDocument/2006/relationships/tags" Target="../tags/tag24.xml"/><Relationship Id="rId9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tags" Target="../tags/tag56.xml"/><Relationship Id="rId39" Type="http://schemas.openxmlformats.org/officeDocument/2006/relationships/image" Target="../media/image16.png"/><Relationship Id="rId3" Type="http://schemas.openxmlformats.org/officeDocument/2006/relationships/tags" Target="../tags/tag33.xml"/><Relationship Id="rId21" Type="http://schemas.openxmlformats.org/officeDocument/2006/relationships/tags" Target="../tags/tag51.xml"/><Relationship Id="rId34" Type="http://schemas.openxmlformats.org/officeDocument/2006/relationships/slideLayout" Target="../slideLayouts/slideLayout9.xml"/><Relationship Id="rId42" Type="http://schemas.openxmlformats.org/officeDocument/2006/relationships/image" Target="../media/image19.png"/><Relationship Id="rId47" Type="http://schemas.openxmlformats.org/officeDocument/2006/relationships/image" Target="../media/image24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tags" Target="../tags/tag55.xml"/><Relationship Id="rId33" Type="http://schemas.openxmlformats.org/officeDocument/2006/relationships/tags" Target="../tags/tag63.xml"/><Relationship Id="rId38" Type="http://schemas.openxmlformats.org/officeDocument/2006/relationships/image" Target="../media/image15.png"/><Relationship Id="rId46" Type="http://schemas.openxmlformats.org/officeDocument/2006/relationships/image" Target="../media/image23.png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29" Type="http://schemas.openxmlformats.org/officeDocument/2006/relationships/tags" Target="../tags/tag59.xml"/><Relationship Id="rId41" Type="http://schemas.openxmlformats.org/officeDocument/2006/relationships/image" Target="../media/image18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tags" Target="../tags/tag54.xml"/><Relationship Id="rId32" Type="http://schemas.openxmlformats.org/officeDocument/2006/relationships/tags" Target="../tags/tag62.xml"/><Relationship Id="rId37" Type="http://schemas.openxmlformats.org/officeDocument/2006/relationships/image" Target="../media/image14.png"/><Relationship Id="rId40" Type="http://schemas.openxmlformats.org/officeDocument/2006/relationships/image" Target="../media/image17.png"/><Relationship Id="rId45" Type="http://schemas.openxmlformats.org/officeDocument/2006/relationships/image" Target="../media/image22.png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tags" Target="../tags/tag53.xml"/><Relationship Id="rId28" Type="http://schemas.openxmlformats.org/officeDocument/2006/relationships/tags" Target="../tags/tag58.xml"/><Relationship Id="rId36" Type="http://schemas.openxmlformats.org/officeDocument/2006/relationships/image" Target="../media/image13.png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31" Type="http://schemas.openxmlformats.org/officeDocument/2006/relationships/tags" Target="../tags/tag61.xml"/><Relationship Id="rId44" Type="http://schemas.openxmlformats.org/officeDocument/2006/relationships/image" Target="../media/image21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Relationship Id="rId27" Type="http://schemas.openxmlformats.org/officeDocument/2006/relationships/tags" Target="../tags/tag57.xml"/><Relationship Id="rId30" Type="http://schemas.openxmlformats.org/officeDocument/2006/relationships/tags" Target="../tags/tag60.xml"/><Relationship Id="rId35" Type="http://schemas.openxmlformats.org/officeDocument/2006/relationships/image" Target="../media/image12.png"/><Relationship Id="rId43" Type="http://schemas.openxmlformats.org/officeDocument/2006/relationships/image" Target="../media/image20.png"/><Relationship Id="rId48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tags" Target="../tags/tag89.xml"/><Relationship Id="rId39" Type="http://schemas.openxmlformats.org/officeDocument/2006/relationships/image" Target="../media/image30.png"/><Relationship Id="rId3" Type="http://schemas.openxmlformats.org/officeDocument/2006/relationships/tags" Target="../tags/tag66.xml"/><Relationship Id="rId21" Type="http://schemas.openxmlformats.org/officeDocument/2006/relationships/tags" Target="../tags/tag84.xml"/><Relationship Id="rId34" Type="http://schemas.openxmlformats.org/officeDocument/2006/relationships/slideLayout" Target="../slideLayouts/slideLayout9.xml"/><Relationship Id="rId42" Type="http://schemas.openxmlformats.org/officeDocument/2006/relationships/image" Target="../media/image33.png"/><Relationship Id="rId47" Type="http://schemas.openxmlformats.org/officeDocument/2006/relationships/image" Target="../media/image38.png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tags" Target="../tags/tag88.xml"/><Relationship Id="rId33" Type="http://schemas.openxmlformats.org/officeDocument/2006/relationships/tags" Target="../tags/tag96.xml"/><Relationship Id="rId38" Type="http://schemas.openxmlformats.org/officeDocument/2006/relationships/image" Target="../media/image29.png"/><Relationship Id="rId46" Type="http://schemas.openxmlformats.org/officeDocument/2006/relationships/image" Target="../media/image37.png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tags" Target="../tags/tag83.xml"/><Relationship Id="rId29" Type="http://schemas.openxmlformats.org/officeDocument/2006/relationships/tags" Target="../tags/tag92.xml"/><Relationship Id="rId41" Type="http://schemas.openxmlformats.org/officeDocument/2006/relationships/image" Target="../media/image32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tags" Target="../tags/tag87.xml"/><Relationship Id="rId32" Type="http://schemas.openxmlformats.org/officeDocument/2006/relationships/tags" Target="../tags/tag95.xml"/><Relationship Id="rId37" Type="http://schemas.openxmlformats.org/officeDocument/2006/relationships/image" Target="../media/image28.png"/><Relationship Id="rId40" Type="http://schemas.openxmlformats.org/officeDocument/2006/relationships/image" Target="../media/image31.png"/><Relationship Id="rId45" Type="http://schemas.openxmlformats.org/officeDocument/2006/relationships/image" Target="../media/image36.png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tags" Target="../tags/tag86.xml"/><Relationship Id="rId28" Type="http://schemas.openxmlformats.org/officeDocument/2006/relationships/tags" Target="../tags/tag91.xml"/><Relationship Id="rId36" Type="http://schemas.openxmlformats.org/officeDocument/2006/relationships/image" Target="../media/image27.png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31" Type="http://schemas.openxmlformats.org/officeDocument/2006/relationships/tags" Target="../tags/tag94.xml"/><Relationship Id="rId44" Type="http://schemas.openxmlformats.org/officeDocument/2006/relationships/image" Target="../media/image35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tags" Target="../tags/tag85.xml"/><Relationship Id="rId27" Type="http://schemas.openxmlformats.org/officeDocument/2006/relationships/tags" Target="../tags/tag90.xml"/><Relationship Id="rId30" Type="http://schemas.openxmlformats.org/officeDocument/2006/relationships/tags" Target="../tags/tag93.xml"/><Relationship Id="rId35" Type="http://schemas.openxmlformats.org/officeDocument/2006/relationships/image" Target="../media/image26.png"/><Relationship Id="rId43" Type="http://schemas.openxmlformats.org/officeDocument/2006/relationships/image" Target="../media/image34.png"/><Relationship Id="rId48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3346" y="3693109"/>
            <a:ext cx="11905307" cy="2367967"/>
          </a:xfrm>
        </p:spPr>
        <p:txBody>
          <a:bodyPr>
            <a:normAutofit/>
          </a:bodyPr>
          <a:lstStyle/>
          <a:p>
            <a:r>
              <a:rPr lang="cs-CZ" sz="4000" b="1" dirty="0"/>
              <a:t>Souhrnné výsledky testů ze škol</a:t>
            </a:r>
          </a:p>
          <a:p>
            <a:r>
              <a:rPr lang="cs-CZ" sz="4000" i="1" dirty="0"/>
              <a:t>- </a:t>
            </a:r>
            <a:r>
              <a:rPr lang="cs-CZ" sz="4000" i="1" dirty="0" smtClean="0"/>
              <a:t>Hlášení výsledků: </a:t>
            </a:r>
            <a:r>
              <a:rPr lang="cs-CZ" sz="4000" i="1" dirty="0"/>
              <a:t>3. 7. 2021- </a:t>
            </a:r>
          </a:p>
        </p:txBody>
      </p:sp>
    </p:spTree>
    <p:extLst>
      <p:ext uri="{BB962C8B-B14F-4D97-AF65-F5344CB8AC3E}">
        <p14:creationId xmlns:p14="http://schemas.microsoft.com/office/powerpoint/2010/main" val="216822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Testy ve školách – souhrnné hodnocení </a:t>
            </a:r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4690231"/>
              </p:ext>
            </p:extLst>
          </p:nvPr>
        </p:nvGraphicFramePr>
        <p:xfrm>
          <a:off x="263825" y="1187288"/>
          <a:ext cx="11657891" cy="5274830"/>
        </p:xfrm>
        <a:graphic>
          <a:graphicData uri="http://schemas.openxmlformats.org/drawingml/2006/table">
            <a:tbl>
              <a:tblPr/>
              <a:tblGrid>
                <a:gridCol w="1434913">
                  <a:extLst>
                    <a:ext uri="{9D8B030D-6E8A-4147-A177-3AD203B41FA5}">
                      <a16:colId xmlns:a16="http://schemas.microsoft.com/office/drawing/2014/main" val="661560722"/>
                    </a:ext>
                  </a:extLst>
                </a:gridCol>
                <a:gridCol w="1649506">
                  <a:extLst>
                    <a:ext uri="{9D8B030D-6E8A-4147-A177-3AD203B41FA5}">
                      <a16:colId xmlns:a16="http://schemas.microsoft.com/office/drawing/2014/main" val="2506814337"/>
                    </a:ext>
                  </a:extLst>
                </a:gridCol>
                <a:gridCol w="1461247">
                  <a:extLst>
                    <a:ext uri="{9D8B030D-6E8A-4147-A177-3AD203B41FA5}">
                      <a16:colId xmlns:a16="http://schemas.microsoft.com/office/drawing/2014/main" val="215986214"/>
                    </a:ext>
                  </a:extLst>
                </a:gridCol>
                <a:gridCol w="1756853">
                  <a:extLst>
                    <a:ext uri="{9D8B030D-6E8A-4147-A177-3AD203B41FA5}">
                      <a16:colId xmlns:a16="http://schemas.microsoft.com/office/drawing/2014/main" val="571367351"/>
                    </a:ext>
                  </a:extLst>
                </a:gridCol>
                <a:gridCol w="1575630">
                  <a:extLst>
                    <a:ext uri="{9D8B030D-6E8A-4147-A177-3AD203B41FA5}">
                      <a16:colId xmlns:a16="http://schemas.microsoft.com/office/drawing/2014/main" val="361299477"/>
                    </a:ext>
                  </a:extLst>
                </a:gridCol>
                <a:gridCol w="1611037">
                  <a:extLst>
                    <a:ext uri="{9D8B030D-6E8A-4147-A177-3AD203B41FA5}">
                      <a16:colId xmlns:a16="http://schemas.microsoft.com/office/drawing/2014/main" val="604021784"/>
                    </a:ext>
                  </a:extLst>
                </a:gridCol>
                <a:gridCol w="1847659">
                  <a:extLst>
                    <a:ext uri="{9D8B030D-6E8A-4147-A177-3AD203B41FA5}">
                      <a16:colId xmlns:a16="http://schemas.microsoft.com/office/drawing/2014/main" val="3985373225"/>
                    </a:ext>
                  </a:extLst>
                </a:gridCol>
                <a:gridCol w="321046">
                  <a:extLst>
                    <a:ext uri="{9D8B030D-6E8A-4147-A177-3AD203B41FA5}">
                      <a16:colId xmlns:a16="http://schemas.microsoft.com/office/drawing/2014/main" val="2540171068"/>
                    </a:ext>
                  </a:extLst>
                </a:gridCol>
              </a:tblGrid>
              <a:tr h="407006">
                <a:tc rowSpan="2"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effectLst/>
                        </a:rPr>
                        <a:t>Hodnocený týden </a:t>
                      </a: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Žáci*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Zaměstnanci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382023"/>
                  </a:ext>
                </a:extLst>
              </a:tr>
              <a:tr h="779037">
                <a:tc vMerge="1">
                  <a:txBody>
                    <a:bodyPr/>
                    <a:lstStyle/>
                    <a:p>
                      <a:pPr algn="ctr"/>
                      <a:endParaRPr lang="cs-CZ" dirty="0">
                        <a:effectLst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Záchyt v % provedených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Záchyt na 100tis.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% neprůkazných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Záchyt v % provedených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Záchyt na 100tis.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</a:p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neprůkazných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68919"/>
                  </a:ext>
                </a:extLst>
              </a:tr>
              <a:tr h="52837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1</a:t>
                      </a:r>
                    </a:p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 – 23.5.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919800"/>
                  </a:ext>
                </a:extLst>
              </a:tr>
              <a:tr h="52837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2</a:t>
                      </a:r>
                    </a:p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 – 30.5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906264"/>
                  </a:ext>
                </a:extLst>
              </a:tr>
              <a:tr h="52837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3</a:t>
                      </a:r>
                    </a:p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 – 6.6.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076232"/>
                  </a:ext>
                </a:extLst>
              </a:tr>
              <a:tr h="52837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4</a:t>
                      </a:r>
                    </a:p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 – 13.6.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249894"/>
                  </a:ext>
                </a:extLst>
              </a:tr>
              <a:tr h="52837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5</a:t>
                      </a:r>
                    </a:p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 – 20.6.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433359"/>
                  </a:ext>
                </a:extLst>
              </a:tr>
              <a:tr h="5283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6</a:t>
                      </a:r>
                    </a:p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 – 27.6.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490130"/>
                  </a:ext>
                </a:extLst>
              </a:tr>
              <a:tr h="5283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7</a:t>
                      </a:r>
                    </a:p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 – 2.7.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614454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247501"/>
                  </a:ext>
                </a:extLst>
              </a:tr>
            </a:tbl>
          </a:graphicData>
        </a:graphic>
      </p:graphicFrame>
      <p:sp>
        <p:nvSpPr>
          <p:cNvPr id="19" name="TextBox 4">
            <a:extLst>
              <a:ext uri="{FF2B5EF4-FFF2-40B4-BE49-F238E27FC236}">
                <a16:creationId xmlns:a16="http://schemas.microsoft.com/office/drawing/2014/main" id="{9F9BCD63-50E0-4D36-9A76-86F564E370F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3825" y="747481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3. 7. 2021 18:00</a:t>
            </a:r>
            <a:endParaRPr lang="cs-CZ" sz="1400" i="1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E40EDBC-756B-45F8-84B9-3427EA067CA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70284" y="6550223"/>
            <a:ext cx="1158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Výsledky všech testů v rámci testování ve školách bez ohledu na věk žáka.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209200" y="664068"/>
            <a:ext cx="687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Podkladem pro tabulku jsou agregované výsledky testů hlášené přímo ze škol. </a:t>
            </a:r>
          </a:p>
          <a:p>
            <a:pPr algn="r"/>
            <a:r>
              <a:rPr lang="cs-CZ" sz="1400" i="1" dirty="0"/>
              <a:t>Jde tedy o průběžná data bez následných konfirmací. </a:t>
            </a:r>
          </a:p>
        </p:txBody>
      </p:sp>
    </p:spTree>
    <p:extLst>
      <p:ext uri="{BB962C8B-B14F-4D97-AF65-F5344CB8AC3E}">
        <p14:creationId xmlns:p14="http://schemas.microsoft.com/office/powerpoint/2010/main" val="168481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769310"/>
            <a:ext cx="11905307" cy="1802816"/>
          </a:xfrm>
        </p:spPr>
        <p:txBody>
          <a:bodyPr>
            <a:normAutofit/>
          </a:bodyPr>
          <a:lstStyle/>
          <a:p>
            <a:r>
              <a:rPr lang="cs-CZ" sz="4000" b="1" dirty="0"/>
              <a:t>Výsledky testů ze škol v relaci s celkovými populačními záchyty nemoci u dětí </a:t>
            </a:r>
            <a:endParaRPr lang="cs-CZ" sz="4000" i="1" dirty="0"/>
          </a:p>
        </p:txBody>
      </p:sp>
    </p:spTree>
    <p:extLst>
      <p:ext uri="{BB962C8B-B14F-4D97-AF65-F5344CB8AC3E}">
        <p14:creationId xmlns:p14="http://schemas.microsoft.com/office/powerpoint/2010/main" val="201392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114300" y="412883"/>
            <a:ext cx="118205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Všechny pozitivně potvrzené případy </a:t>
            </a: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byly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šetřeny epidemiology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 na KHS. Tato šetření umožňují odlišit děti pravděpodobně nakažené v souvislosti se školní docházkou. U dětí ve věku 5 – 11 let, které 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byly 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ve škole nejdéle, prokázalo epidemické šetření KHS u 30</a:t>
            </a:r>
            <a:r>
              <a:rPr lang="cs-CZ" sz="2800" b="1" dirty="0">
                <a:cs typeface="Arial" panose="020B0604020202020204" pitchFamily="34" charset="0"/>
              </a:rPr>
              <a:t> % ze všech zachycených nákaz souvislost se školou. Dále tento podíl nákaz souvisejících se školou </a:t>
            </a:r>
            <a:r>
              <a:rPr lang="cs-CZ" sz="2800" b="1" dirty="0" smtClean="0">
                <a:cs typeface="Arial" panose="020B0604020202020204" pitchFamily="34" charset="0"/>
              </a:rPr>
              <a:t>klesal </a:t>
            </a:r>
            <a:r>
              <a:rPr lang="cs-CZ" sz="2800" b="1" dirty="0">
                <a:cs typeface="Arial" panose="020B0604020202020204" pitchFamily="34" charset="0"/>
              </a:rPr>
              <a:t>k 20 % (věková kategorie 12 – 15 let) a k 4 % (věková kategorie 16 – 19 let).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800" b="1" dirty="0"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800" b="1" dirty="0"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800" dirty="0">
                <a:cs typeface="Arial" panose="020B0604020202020204" pitchFamily="34" charset="0"/>
              </a:rPr>
              <a:t>Naprostá většina pozitivních výsledků AG testů </a:t>
            </a:r>
            <a:r>
              <a:rPr lang="cs-CZ" sz="2800" dirty="0" smtClean="0">
                <a:cs typeface="Arial" panose="020B0604020202020204" pitchFamily="34" charset="0"/>
              </a:rPr>
              <a:t>byla </a:t>
            </a:r>
            <a:r>
              <a:rPr lang="cs-CZ" sz="2800" dirty="0">
                <a:cs typeface="Arial" panose="020B0604020202020204" pitchFamily="34" charset="0"/>
              </a:rPr>
              <a:t>konfirmována přes PCR a do centrální databáze tak pozitivní výsledky </a:t>
            </a:r>
            <a:r>
              <a:rPr lang="cs-CZ" sz="2800" dirty="0" smtClean="0">
                <a:cs typeface="Arial" panose="020B0604020202020204" pitchFamily="34" charset="0"/>
              </a:rPr>
              <a:t>vstupovaly jako </a:t>
            </a:r>
            <a:r>
              <a:rPr lang="cs-CZ" sz="2800" dirty="0">
                <a:cs typeface="Arial" panose="020B0604020202020204" pitchFamily="34" charset="0"/>
              </a:rPr>
              <a:t>výsledky PCR testů. Primární záznamy založené na pozitivních AG testech u symptomatických dětí </a:t>
            </a:r>
            <a:r>
              <a:rPr lang="cs-CZ" sz="2800" dirty="0" smtClean="0">
                <a:cs typeface="Arial" panose="020B0604020202020204" pitchFamily="34" charset="0"/>
              </a:rPr>
              <a:t>tvořily </a:t>
            </a:r>
            <a:r>
              <a:rPr lang="cs-CZ" sz="2800" dirty="0">
                <a:cs typeface="Arial" panose="020B0604020202020204" pitchFamily="34" charset="0"/>
              </a:rPr>
              <a:t>pouze cca 1% - 3% celku. </a:t>
            </a: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430358" y="619620"/>
            <a:ext cx="11249025" cy="87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" name="Šipka dolů 9"/>
          <p:cNvSpPr/>
          <p:nvPr/>
        </p:nvSpPr>
        <p:spPr>
          <a:xfrm>
            <a:off x="5041176" y="3287791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Šipka dolů 5"/>
          <p:cNvSpPr/>
          <p:nvPr/>
        </p:nvSpPr>
        <p:spPr>
          <a:xfrm>
            <a:off x="5041176" y="6025600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25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3000" dirty="0"/>
              <a:t>Testy hlášení ze škol – průběžné výsledky</a:t>
            </a:r>
          </a:p>
        </p:txBody>
      </p:sp>
      <p:sp>
        <p:nvSpPr>
          <p:cNvPr id="3" name="TextovéPole 2"/>
          <p:cNvSpPr txBox="1"/>
          <p:nvPr>
            <p:custDataLst>
              <p:tags r:id="rId2"/>
            </p:custDataLst>
          </p:nvPr>
        </p:nvSpPr>
        <p:spPr>
          <a:xfrm>
            <a:off x="224157" y="6476694"/>
            <a:ext cx="12097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* CELKOVÝ SOUHRN V DATECH</a:t>
            </a:r>
            <a:r>
              <a:rPr kumimoji="0" lang="cs-CZ" sz="1600" i="1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 </a:t>
            </a:r>
            <a:r>
              <a:rPr lang="cs-CZ" sz="1600" i="1" dirty="0">
                <a:solidFill>
                  <a:srgbClr val="000000"/>
                </a:solidFill>
                <a:latin typeface="Arial" panose="020B0604020202020204"/>
              </a:rPr>
              <a:t>(bez dělení na </a:t>
            </a:r>
            <a:r>
              <a:rPr lang="cs-CZ" sz="1600" i="1" dirty="0">
                <a:latin typeface="Arial" panose="020B0604020202020204"/>
              </a:rPr>
              <a:t>věkové kategorie žáků, které nejsou v datech testování ve školách k dispozici)</a:t>
            </a: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 </a:t>
            </a:r>
          </a:p>
        </p:txBody>
      </p:sp>
      <p:sp>
        <p:nvSpPr>
          <p:cNvPr id="6" name="TextovéPole 5"/>
          <p:cNvSpPr txBox="1"/>
          <p:nvPr>
            <p:custDataLst>
              <p:tags r:id="rId3"/>
            </p:custDataLst>
          </p:nvPr>
        </p:nvSpPr>
        <p:spPr>
          <a:xfrm>
            <a:off x="4455774" y="3156370"/>
            <a:ext cx="2291951" cy="76944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200" b="1" dirty="0">
                <a:solidFill>
                  <a:srgbClr val="FFFFFF"/>
                </a:solidFill>
                <a:latin typeface="Arial" panose="020B0604020202020204"/>
              </a:rPr>
              <a:t>10 941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tis. testů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200" b="1" dirty="0">
                <a:solidFill>
                  <a:srgbClr val="FFFFFF"/>
                </a:solidFill>
                <a:latin typeface="Arial" panose="020B0604020202020204"/>
              </a:rPr>
              <a:t>5 040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</a:t>
            </a:r>
          </a:p>
        </p:txBody>
      </p:sp>
      <p:sp>
        <p:nvSpPr>
          <p:cNvPr id="8" name="Šipka doprava 7"/>
          <p:cNvSpPr/>
          <p:nvPr/>
        </p:nvSpPr>
        <p:spPr>
          <a:xfrm>
            <a:off x="7150615" y="3324401"/>
            <a:ext cx="733246" cy="388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ovéPole 8"/>
          <p:cNvSpPr txBox="1"/>
          <p:nvPr>
            <p:custDataLst>
              <p:tags r:id="rId4"/>
            </p:custDataLst>
          </p:nvPr>
        </p:nvSpPr>
        <p:spPr>
          <a:xfrm>
            <a:off x="8286750" y="3158610"/>
            <a:ext cx="247578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Cca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47</a:t>
            </a: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 záchytů na 100tis. testů</a:t>
            </a:r>
          </a:p>
        </p:txBody>
      </p:sp>
      <p:sp>
        <p:nvSpPr>
          <p:cNvPr id="10" name="TextovéPole 9"/>
          <p:cNvSpPr txBox="1"/>
          <p:nvPr>
            <p:custDataLst>
              <p:tags r:id="rId5"/>
            </p:custDataLst>
          </p:nvPr>
        </p:nvSpPr>
        <p:spPr>
          <a:xfrm>
            <a:off x="456172" y="3275726"/>
            <a:ext cx="2767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i="1" dirty="0">
                <a:solidFill>
                  <a:srgbClr val="000000"/>
                </a:solidFill>
                <a:latin typeface="Arial" panose="020B0604020202020204"/>
              </a:rPr>
              <a:t>Ž</a:t>
            </a:r>
            <a:r>
              <a:rPr kumimoji="0" lang="cs-CZ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áci</a:t>
            </a:r>
            <a:r>
              <a:rPr kumimoji="0" lang="cs-CZ" sz="32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* </a:t>
            </a:r>
            <a:endParaRPr kumimoji="0" lang="cs-CZ" sz="3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ovéPole 10"/>
          <p:cNvSpPr txBox="1"/>
          <p:nvPr>
            <p:custDataLst>
              <p:tags r:id="rId6"/>
            </p:custDataLst>
          </p:nvPr>
        </p:nvSpPr>
        <p:spPr>
          <a:xfrm>
            <a:off x="4417674" y="1170788"/>
            <a:ext cx="2160227" cy="76944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 </a:t>
            </a:r>
            <a:r>
              <a:rPr lang="cs-CZ" sz="2200" b="1" dirty="0">
                <a:solidFill>
                  <a:srgbClr val="FFFFFF"/>
                </a:solidFill>
                <a:latin typeface="Arial" panose="020B0604020202020204"/>
              </a:rPr>
              <a:t>699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tis. testů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200" b="1" dirty="0">
                <a:solidFill>
                  <a:srgbClr val="FFFFFF"/>
                </a:solidFill>
                <a:latin typeface="Arial" panose="020B0604020202020204"/>
              </a:rPr>
              <a:t>686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</a:t>
            </a:r>
          </a:p>
        </p:txBody>
      </p:sp>
      <p:sp>
        <p:nvSpPr>
          <p:cNvPr id="12" name="Šipka doprava 11"/>
          <p:cNvSpPr/>
          <p:nvPr/>
        </p:nvSpPr>
        <p:spPr>
          <a:xfrm>
            <a:off x="7172504" y="1407712"/>
            <a:ext cx="733246" cy="388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ovéPole 12"/>
          <p:cNvSpPr txBox="1"/>
          <p:nvPr>
            <p:custDataLst>
              <p:tags r:id="rId7"/>
            </p:custDataLst>
          </p:nvPr>
        </p:nvSpPr>
        <p:spPr>
          <a:xfrm>
            <a:off x="8286749" y="1226505"/>
            <a:ext cx="247578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Cca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40</a:t>
            </a: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záchytů na 100tis. testů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456172" y="1367895"/>
            <a:ext cx="2767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Zaměstnanci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9F9BCD63-50E0-4D36-9A76-86F564E370F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0" y="648748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3. 7. 2021 16:00</a:t>
            </a:r>
            <a:endParaRPr lang="cs-CZ" sz="1400" i="1" dirty="0"/>
          </a:p>
        </p:txBody>
      </p:sp>
      <p:sp>
        <p:nvSpPr>
          <p:cNvPr id="15" name="TextovéPole 14"/>
          <p:cNvSpPr txBox="1"/>
          <p:nvPr>
            <p:custDataLst>
              <p:tags r:id="rId9"/>
            </p:custDataLst>
          </p:nvPr>
        </p:nvSpPr>
        <p:spPr>
          <a:xfrm>
            <a:off x="292231" y="4849009"/>
            <a:ext cx="3182928" cy="135421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Za sledované období bylo v </a:t>
            </a:r>
            <a:r>
              <a:rPr lang="cs-CZ" sz="2000" b="1" dirty="0">
                <a:solidFill>
                  <a:schemeClr val="bg1"/>
                </a:solidFill>
              </a:rPr>
              <a:t>ISIN</a:t>
            </a:r>
            <a:r>
              <a:rPr lang="cs-CZ" sz="2000" dirty="0">
                <a:solidFill>
                  <a:schemeClr val="bg1"/>
                </a:solidFill>
              </a:rPr>
              <a:t> celkem zachyceno</a:t>
            </a:r>
            <a:br>
              <a:rPr lang="cs-CZ" sz="2000" dirty="0">
                <a:solidFill>
                  <a:schemeClr val="bg1"/>
                </a:solidFill>
              </a:rPr>
            </a:br>
            <a:r>
              <a:rPr lang="cs-CZ" sz="2000" b="1" dirty="0">
                <a:solidFill>
                  <a:srgbClr val="FFFFFF"/>
                </a:solidFill>
                <a:latin typeface="Arial" panose="020B0604020202020204" pitchFamily="34" charset="0"/>
              </a:rPr>
              <a:t>11 433 </a:t>
            </a:r>
            <a:r>
              <a:rPr lang="cs-CZ" sz="2000" dirty="0">
                <a:solidFill>
                  <a:schemeClr val="bg1"/>
                </a:solidFill>
              </a:rPr>
              <a:t>nákaz u dětí </a:t>
            </a:r>
          </a:p>
          <a:p>
            <a:r>
              <a:rPr lang="cs-CZ" sz="2000" dirty="0">
                <a:solidFill>
                  <a:schemeClr val="bg1"/>
                </a:solidFill>
              </a:rPr>
              <a:t>(5 – 15 let)</a:t>
            </a:r>
            <a:r>
              <a:rPr lang="cs-CZ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TextovéPole 15"/>
          <p:cNvSpPr txBox="1"/>
          <p:nvPr>
            <p:custDataLst>
              <p:tags r:id="rId10"/>
            </p:custDataLst>
          </p:nvPr>
        </p:nvSpPr>
        <p:spPr>
          <a:xfrm>
            <a:off x="8964951" y="4973578"/>
            <a:ext cx="3210419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200" dirty="0"/>
              <a:t>Testy provedené přímo ve školách potvrdily </a:t>
            </a:r>
          </a:p>
          <a:p>
            <a:r>
              <a:rPr lang="cs-CZ" sz="2200" b="1" dirty="0"/>
              <a:t>5 040 </a:t>
            </a:r>
            <a:r>
              <a:rPr lang="cs-CZ" sz="2200" dirty="0"/>
              <a:t>záchytů nákazy</a:t>
            </a:r>
          </a:p>
        </p:txBody>
      </p:sp>
      <p:sp>
        <p:nvSpPr>
          <p:cNvPr id="17" name="TextovéPole 16"/>
          <p:cNvSpPr txBox="1"/>
          <p:nvPr>
            <p:custDataLst>
              <p:tags r:id="rId11"/>
            </p:custDataLst>
          </p:nvPr>
        </p:nvSpPr>
        <p:spPr>
          <a:xfrm>
            <a:off x="4196094" y="4573164"/>
            <a:ext cx="4330707" cy="1785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200" dirty="0"/>
              <a:t>Epidemická šetření všech záznamů v </a:t>
            </a:r>
            <a:r>
              <a:rPr lang="cs-CZ" sz="2200" b="1" dirty="0"/>
              <a:t>ISIN</a:t>
            </a:r>
            <a:r>
              <a:rPr lang="cs-CZ" sz="2200" dirty="0"/>
              <a:t> prokázala </a:t>
            </a:r>
          </a:p>
          <a:p>
            <a:r>
              <a:rPr lang="cs-CZ" sz="2200" b="1" dirty="0"/>
              <a:t>2 999 </a:t>
            </a:r>
            <a:r>
              <a:rPr lang="cs-CZ" sz="2200" dirty="0"/>
              <a:t>nákaz dětí ve věku 5 – 15 let pravděpodobně souvisejících se školním kolektivem </a:t>
            </a:r>
          </a:p>
        </p:txBody>
      </p:sp>
      <p:cxnSp>
        <p:nvCxnSpPr>
          <p:cNvPr id="4" name="Přímá spojnice 3"/>
          <p:cNvCxnSpPr/>
          <p:nvPr/>
        </p:nvCxnSpPr>
        <p:spPr>
          <a:xfrm flipV="1">
            <a:off x="0" y="2505075"/>
            <a:ext cx="12192000" cy="28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Šipka doprava 4"/>
          <p:cNvSpPr/>
          <p:nvPr/>
        </p:nvSpPr>
        <p:spPr>
          <a:xfrm>
            <a:off x="3746873" y="3211878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Šipka doprava 20"/>
          <p:cNvSpPr/>
          <p:nvPr/>
        </p:nvSpPr>
        <p:spPr>
          <a:xfrm>
            <a:off x="3475159" y="1210900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Šipka doprava 22"/>
          <p:cNvSpPr/>
          <p:nvPr/>
        </p:nvSpPr>
        <p:spPr>
          <a:xfrm>
            <a:off x="3746873" y="5171249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Šipka doprava 24"/>
          <p:cNvSpPr/>
          <p:nvPr/>
        </p:nvSpPr>
        <p:spPr>
          <a:xfrm rot="10800000">
            <a:off x="8583951" y="5171249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TextovéPole 23"/>
          <p:cNvSpPr txBox="1"/>
          <p:nvPr/>
        </p:nvSpPr>
        <p:spPr>
          <a:xfrm>
            <a:off x="3649937" y="782752"/>
            <a:ext cx="369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Testy ve školách </a:t>
            </a:r>
          </a:p>
        </p:txBody>
      </p:sp>
      <p:sp>
        <p:nvSpPr>
          <p:cNvPr id="26" name="TextovéPole 25"/>
          <p:cNvSpPr txBox="1"/>
          <p:nvPr/>
        </p:nvSpPr>
        <p:spPr>
          <a:xfrm>
            <a:off x="1659867" y="2046941"/>
            <a:ext cx="7869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Primární záchyty nahlášené do CFA bez konfirmace</a:t>
            </a:r>
          </a:p>
        </p:txBody>
      </p:sp>
      <p:sp>
        <p:nvSpPr>
          <p:cNvPr id="27" name="TextovéPole 26"/>
          <p:cNvSpPr txBox="1"/>
          <p:nvPr>
            <p:custDataLst>
              <p:tags r:id="rId12"/>
            </p:custDataLst>
          </p:nvPr>
        </p:nvSpPr>
        <p:spPr>
          <a:xfrm>
            <a:off x="3649937" y="2737924"/>
            <a:ext cx="369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Testy ve školách </a:t>
            </a:r>
          </a:p>
        </p:txBody>
      </p:sp>
      <p:sp>
        <p:nvSpPr>
          <p:cNvPr id="28" name="TextovéPole 27"/>
          <p:cNvSpPr txBox="1"/>
          <p:nvPr/>
        </p:nvSpPr>
        <p:spPr>
          <a:xfrm>
            <a:off x="1659867" y="4002113"/>
            <a:ext cx="7869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Primární záchyty nahlášené do CFA bez konfirmace</a:t>
            </a:r>
          </a:p>
        </p:txBody>
      </p:sp>
      <p:sp>
        <p:nvSpPr>
          <p:cNvPr id="7" name="Ohnutá šipka 6"/>
          <p:cNvSpPr/>
          <p:nvPr/>
        </p:nvSpPr>
        <p:spPr>
          <a:xfrm rot="5400000">
            <a:off x="10300716" y="3727154"/>
            <a:ext cx="1318308" cy="7794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6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Populační záchyty nákazy u dětí různých věkových kategorií</a:t>
            </a:r>
          </a:p>
        </p:txBody>
      </p:sp>
      <p:sp>
        <p:nvSpPr>
          <p:cNvPr id="3" name="TextovéPole 2"/>
          <p:cNvSpPr txBox="1"/>
          <p:nvPr>
            <p:custDataLst>
              <p:tags r:id="rId2"/>
            </p:custDataLst>
          </p:nvPr>
        </p:nvSpPr>
        <p:spPr>
          <a:xfrm>
            <a:off x="224157" y="6476694"/>
            <a:ext cx="12097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* CELKOVÝ </a:t>
            </a: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SOUHRN V DATECH</a:t>
            </a:r>
            <a:r>
              <a:rPr kumimoji="0" lang="cs-CZ" sz="1600" i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 </a:t>
            </a:r>
            <a:r>
              <a:rPr lang="cs-CZ" sz="1600" i="1" dirty="0">
                <a:latin typeface="Arial" panose="020B0604020202020204"/>
              </a:rPr>
              <a:t>(bez dělení na věkové kategorie žáků, které nejsou v datech testování ve školách k dispozici)</a:t>
            </a: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 </a:t>
            </a:r>
          </a:p>
        </p:txBody>
      </p:sp>
      <p:sp>
        <p:nvSpPr>
          <p:cNvPr id="10" name="TextovéPole 9"/>
          <p:cNvSpPr txBox="1"/>
          <p:nvPr>
            <p:custDataLst>
              <p:tags r:id="rId3"/>
            </p:custDataLst>
          </p:nvPr>
        </p:nvSpPr>
        <p:spPr>
          <a:xfrm>
            <a:off x="224157" y="1009108"/>
            <a:ext cx="2767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i="1" dirty="0">
                <a:solidFill>
                  <a:srgbClr val="000000"/>
                </a:solidFill>
                <a:latin typeface="Arial" panose="020B0604020202020204"/>
              </a:rPr>
              <a:t>Děti 5 – 11 let</a:t>
            </a:r>
            <a:endParaRPr kumimoji="0" lang="cs-CZ" sz="3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9F9BCD63-50E0-4D36-9A76-86F564E370F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0" y="648748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3. 7. 2021 16:00</a:t>
            </a:r>
            <a:endParaRPr lang="cs-CZ" sz="1400" i="1" dirty="0"/>
          </a:p>
        </p:txBody>
      </p:sp>
      <p:sp>
        <p:nvSpPr>
          <p:cNvPr id="15" name="TextovéPole 14"/>
          <p:cNvSpPr txBox="1"/>
          <p:nvPr>
            <p:custDataLst>
              <p:tags r:id="rId5"/>
            </p:custDataLst>
          </p:nvPr>
        </p:nvSpPr>
        <p:spPr>
          <a:xfrm>
            <a:off x="292231" y="1543834"/>
            <a:ext cx="4312272" cy="104644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Za sledované období bylo v </a:t>
            </a:r>
            <a:r>
              <a:rPr lang="cs-CZ" sz="2000" b="1" dirty="0">
                <a:solidFill>
                  <a:schemeClr val="bg1"/>
                </a:solidFill>
              </a:rPr>
              <a:t>ISIN</a:t>
            </a:r>
            <a:r>
              <a:rPr lang="cs-CZ" sz="2000" dirty="0">
                <a:solidFill>
                  <a:schemeClr val="bg1"/>
                </a:solidFill>
              </a:rPr>
              <a:t> celkem zachyceno </a:t>
            </a:r>
            <a:r>
              <a:rPr lang="cs-CZ" sz="2000" b="1" u="sng" dirty="0">
                <a:solidFill>
                  <a:srgbClr val="FFFFFF"/>
                </a:solidFill>
                <a:latin typeface="Arial" panose="020B0604020202020204" pitchFamily="34" charset="0"/>
              </a:rPr>
              <a:t>7 051 </a:t>
            </a:r>
            <a:r>
              <a:rPr lang="cs-CZ" sz="2000" dirty="0">
                <a:solidFill>
                  <a:schemeClr val="bg1"/>
                </a:solidFill>
              </a:rPr>
              <a:t>nákaz </a:t>
            </a:r>
          </a:p>
          <a:p>
            <a:r>
              <a:rPr lang="cs-CZ" sz="2000" dirty="0">
                <a:solidFill>
                  <a:schemeClr val="bg1"/>
                </a:solidFill>
              </a:rPr>
              <a:t>u dětí (5 – 11 let)</a:t>
            </a:r>
            <a:r>
              <a:rPr lang="cs-CZ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ovéPole 16"/>
          <p:cNvSpPr txBox="1"/>
          <p:nvPr>
            <p:custDataLst>
              <p:tags r:id="rId6"/>
            </p:custDataLst>
          </p:nvPr>
        </p:nvSpPr>
        <p:spPr>
          <a:xfrm>
            <a:off x="5289543" y="1402633"/>
            <a:ext cx="421640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dirty="0"/>
              <a:t>Epidemická šetření v </a:t>
            </a:r>
            <a:r>
              <a:rPr lang="cs-CZ" sz="2000" b="1" dirty="0"/>
              <a:t>ISIN</a:t>
            </a:r>
            <a:r>
              <a:rPr lang="cs-CZ" sz="2000" dirty="0"/>
              <a:t> prokázala </a:t>
            </a:r>
            <a:r>
              <a:rPr lang="cs-CZ" sz="2000" b="1" dirty="0"/>
              <a:t>2 123 </a:t>
            </a:r>
            <a:r>
              <a:rPr lang="cs-CZ" sz="2000" dirty="0"/>
              <a:t>nákaz pravděpodobně souvisejících se školním kolektivem </a:t>
            </a:r>
            <a:r>
              <a:rPr lang="cs-CZ" sz="2000" b="1" dirty="0"/>
              <a:t>(30 % celku)</a:t>
            </a:r>
          </a:p>
        </p:txBody>
      </p:sp>
      <p:sp>
        <p:nvSpPr>
          <p:cNvPr id="23" name="Šipka doprava 22"/>
          <p:cNvSpPr/>
          <p:nvPr/>
        </p:nvSpPr>
        <p:spPr>
          <a:xfrm>
            <a:off x="4794623" y="1712431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TextovéPole 26"/>
          <p:cNvSpPr txBox="1"/>
          <p:nvPr>
            <p:custDataLst>
              <p:tags r:id="rId7"/>
            </p:custDataLst>
          </p:nvPr>
        </p:nvSpPr>
        <p:spPr>
          <a:xfrm>
            <a:off x="224157" y="2725899"/>
            <a:ext cx="327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i="1" dirty="0">
                <a:solidFill>
                  <a:srgbClr val="000000"/>
                </a:solidFill>
                <a:latin typeface="Arial" panose="020B0604020202020204"/>
              </a:rPr>
              <a:t>Děti 12 – 15 let</a:t>
            </a:r>
            <a:endParaRPr kumimoji="0" lang="cs-CZ" sz="3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TextovéPole 27"/>
          <p:cNvSpPr txBox="1"/>
          <p:nvPr>
            <p:custDataLst>
              <p:tags r:id="rId8"/>
            </p:custDataLst>
          </p:nvPr>
        </p:nvSpPr>
        <p:spPr>
          <a:xfrm>
            <a:off x="292231" y="3308250"/>
            <a:ext cx="4312272" cy="104644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Za sledované období bylo v </a:t>
            </a:r>
            <a:r>
              <a:rPr lang="cs-CZ" sz="2000" b="1" dirty="0">
                <a:solidFill>
                  <a:schemeClr val="bg1"/>
                </a:solidFill>
              </a:rPr>
              <a:t>ISIN</a:t>
            </a:r>
            <a:r>
              <a:rPr lang="cs-CZ" sz="2000" dirty="0">
                <a:solidFill>
                  <a:schemeClr val="bg1"/>
                </a:solidFill>
              </a:rPr>
              <a:t> celkem zachyceno </a:t>
            </a:r>
            <a:r>
              <a:rPr lang="cs-CZ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4 382</a:t>
            </a:r>
            <a:r>
              <a:rPr lang="cs-CZ" sz="20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cs-CZ" sz="2000" dirty="0">
                <a:solidFill>
                  <a:schemeClr val="bg1"/>
                </a:solidFill>
              </a:rPr>
              <a:t>nákaz </a:t>
            </a:r>
          </a:p>
          <a:p>
            <a:r>
              <a:rPr lang="cs-CZ" sz="2000" dirty="0">
                <a:solidFill>
                  <a:schemeClr val="bg1"/>
                </a:solidFill>
              </a:rPr>
              <a:t>u dětí (12 – 15 let)</a:t>
            </a:r>
            <a:r>
              <a:rPr lang="cs-CZ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9" name="TextovéPole 28"/>
          <p:cNvSpPr txBox="1"/>
          <p:nvPr>
            <p:custDataLst>
              <p:tags r:id="rId9"/>
            </p:custDataLst>
          </p:nvPr>
        </p:nvSpPr>
        <p:spPr>
          <a:xfrm>
            <a:off x="5289543" y="3149720"/>
            <a:ext cx="421640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dirty="0"/>
              <a:t>Epidemická šetření v </a:t>
            </a:r>
            <a:r>
              <a:rPr lang="cs-CZ" sz="2000" b="1" dirty="0"/>
              <a:t>ISIN</a:t>
            </a:r>
            <a:r>
              <a:rPr lang="cs-CZ" sz="2000" dirty="0"/>
              <a:t> prokázala </a:t>
            </a:r>
            <a:r>
              <a:rPr lang="cs-CZ" sz="2000" b="1" dirty="0"/>
              <a:t>876 </a:t>
            </a:r>
            <a:r>
              <a:rPr lang="cs-CZ" sz="2000" dirty="0"/>
              <a:t>nákaz pravděpodobně souvisejících se školním kolektivem </a:t>
            </a:r>
            <a:r>
              <a:rPr lang="cs-CZ" sz="2000" b="1" dirty="0"/>
              <a:t>(20 % celku)</a:t>
            </a:r>
          </a:p>
        </p:txBody>
      </p:sp>
      <p:sp>
        <p:nvSpPr>
          <p:cNvPr id="30" name="Šipka doprava 29"/>
          <p:cNvSpPr/>
          <p:nvPr/>
        </p:nvSpPr>
        <p:spPr>
          <a:xfrm>
            <a:off x="4794623" y="3459518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TextovéPole 30"/>
          <p:cNvSpPr txBox="1"/>
          <p:nvPr>
            <p:custDataLst>
              <p:tags r:id="rId10"/>
            </p:custDataLst>
          </p:nvPr>
        </p:nvSpPr>
        <p:spPr>
          <a:xfrm>
            <a:off x="224157" y="4518452"/>
            <a:ext cx="327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i="1" dirty="0">
                <a:solidFill>
                  <a:srgbClr val="000000"/>
                </a:solidFill>
                <a:latin typeface="Arial" panose="020B0604020202020204"/>
              </a:rPr>
              <a:t>Děti 16 – 19 let</a:t>
            </a:r>
            <a:endParaRPr kumimoji="0" lang="cs-CZ" sz="3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TextovéPole 31"/>
          <p:cNvSpPr txBox="1"/>
          <p:nvPr>
            <p:custDataLst>
              <p:tags r:id="rId11"/>
            </p:custDataLst>
          </p:nvPr>
        </p:nvSpPr>
        <p:spPr>
          <a:xfrm>
            <a:off x="292231" y="5081753"/>
            <a:ext cx="4312272" cy="104644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Za sledované období bylo v </a:t>
            </a:r>
            <a:r>
              <a:rPr lang="cs-CZ" sz="2000" b="1" dirty="0">
                <a:solidFill>
                  <a:schemeClr val="bg1"/>
                </a:solidFill>
              </a:rPr>
              <a:t>ISIN</a:t>
            </a:r>
            <a:r>
              <a:rPr lang="cs-CZ" sz="2000" dirty="0">
                <a:solidFill>
                  <a:schemeClr val="bg1"/>
                </a:solidFill>
              </a:rPr>
              <a:t> celkem zachyceno </a:t>
            </a:r>
            <a:r>
              <a:rPr lang="cs-CZ" sz="2000" b="1" u="sng" dirty="0">
                <a:solidFill>
                  <a:srgbClr val="FFFFFF"/>
                </a:solidFill>
                <a:latin typeface="Arial" panose="020B0604020202020204" pitchFamily="34" charset="0"/>
              </a:rPr>
              <a:t>3 751 </a:t>
            </a:r>
            <a:r>
              <a:rPr lang="cs-CZ" sz="2000" dirty="0">
                <a:solidFill>
                  <a:schemeClr val="bg1"/>
                </a:solidFill>
              </a:rPr>
              <a:t>nákaz </a:t>
            </a:r>
          </a:p>
          <a:p>
            <a:r>
              <a:rPr lang="cs-CZ" sz="2000" dirty="0">
                <a:solidFill>
                  <a:schemeClr val="bg1"/>
                </a:solidFill>
              </a:rPr>
              <a:t>u dětí (16 – 19 let)</a:t>
            </a:r>
            <a:r>
              <a:rPr lang="cs-CZ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3" name="TextovéPole 32"/>
          <p:cNvSpPr txBox="1"/>
          <p:nvPr>
            <p:custDataLst>
              <p:tags r:id="rId12"/>
            </p:custDataLst>
          </p:nvPr>
        </p:nvSpPr>
        <p:spPr>
          <a:xfrm>
            <a:off x="5289543" y="4913698"/>
            <a:ext cx="421640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dirty="0"/>
              <a:t>Epidemická šetření v </a:t>
            </a:r>
            <a:r>
              <a:rPr lang="cs-CZ" sz="2000" b="1" dirty="0"/>
              <a:t>ISIN</a:t>
            </a:r>
            <a:r>
              <a:rPr lang="cs-CZ" sz="2000" dirty="0"/>
              <a:t> prokázala </a:t>
            </a:r>
            <a:r>
              <a:rPr lang="cs-CZ" sz="2000" b="1" dirty="0"/>
              <a:t>128 </a:t>
            </a:r>
            <a:r>
              <a:rPr lang="cs-CZ" sz="2000" dirty="0"/>
              <a:t>nákaz pravděpodobně souvisejících se školním kolektivem </a:t>
            </a:r>
            <a:r>
              <a:rPr lang="cs-CZ" sz="2000" b="1" dirty="0"/>
              <a:t>(3 % celku)</a:t>
            </a:r>
          </a:p>
        </p:txBody>
      </p:sp>
      <p:sp>
        <p:nvSpPr>
          <p:cNvPr id="34" name="Šipka doprava 33"/>
          <p:cNvSpPr/>
          <p:nvPr/>
        </p:nvSpPr>
        <p:spPr>
          <a:xfrm>
            <a:off x="4794623" y="5204446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extovéPole 1"/>
          <p:cNvSpPr txBox="1"/>
          <p:nvPr>
            <p:custDataLst>
              <p:tags r:id="rId13"/>
            </p:custDataLst>
          </p:nvPr>
        </p:nvSpPr>
        <p:spPr>
          <a:xfrm>
            <a:off x="9505950" y="2357659"/>
            <a:ext cx="2581275" cy="31085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cs-CZ" sz="1400" dirty="0"/>
              <a:t>Průběžně hodnocená data</a:t>
            </a:r>
          </a:p>
          <a:p>
            <a:r>
              <a:rPr lang="cs-CZ" sz="1400" dirty="0"/>
              <a:t>o nákazách žáků ukazují </a:t>
            </a:r>
          </a:p>
          <a:p>
            <a:r>
              <a:rPr lang="cs-CZ" sz="1400" dirty="0"/>
              <a:t>na logický gradient v podílu nákaz souvisejících se školou (výsledky epidemických šetření KHS). </a:t>
            </a:r>
          </a:p>
          <a:p>
            <a:r>
              <a:rPr lang="cs-CZ" sz="1400" dirty="0"/>
              <a:t>Věková kategorie, která je nejdéle ve škole (5 – 11 let) vykazuje 30 % z celkem zachycených nákaz (po 12.4.) jako souvisejících se školou, dále tento podíl klesá k 20 % (třída 12 – 15 let) a k 4 % (16 – 19 let). </a:t>
            </a:r>
          </a:p>
        </p:txBody>
      </p:sp>
    </p:spTree>
    <p:extLst>
      <p:ext uri="{BB962C8B-B14F-4D97-AF65-F5344CB8AC3E}">
        <p14:creationId xmlns:p14="http://schemas.microsoft.com/office/powerpoint/2010/main" val="2936240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</a:t>
            </a:r>
            <a:r>
              <a:rPr lang="en-US" u="sng" dirty="0"/>
              <a:t>5</a:t>
            </a:r>
            <a:r>
              <a:rPr lang="cs-CZ" u="sng" dirty="0"/>
              <a:t>-15 let</a:t>
            </a:r>
            <a:r>
              <a:rPr lang="cs-CZ" dirty="0"/>
              <a:t> mezi 12.4 – 2.7.2021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39B79-06AA-4C9C-BA1A-94BB207C83B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2270467"/>
              </p:ext>
            </p:extLst>
          </p:nvPr>
        </p:nvGraphicFramePr>
        <p:xfrm>
          <a:off x="700436" y="2057360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11 433 nově pozitivních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10 886 (95,2%)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3 455 (30,2%)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7 431 (65,0%)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547 (4,8%)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289 (2,5%)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258 (2,3%)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B51311-E616-4035-BAC8-793651F8AC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871" y="1202907"/>
            <a:ext cx="5650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12.4. – 2.7.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všechny záchyty - </a:t>
            </a:r>
            <a:r>
              <a:rPr lang="cs-CZ" sz="2000" b="1" dirty="0" err="1">
                <a:solidFill>
                  <a:srgbClr val="C00000"/>
                </a:solidFill>
              </a:rPr>
              <a:t>ce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cs-CZ" sz="2000" b="1" dirty="0">
                <a:solidFill>
                  <a:srgbClr val="C00000"/>
                </a:solidFill>
              </a:rPr>
              <a:t>á</a:t>
            </a:r>
            <a:r>
              <a:rPr lang="en-US" sz="2000" b="1" dirty="0">
                <a:solidFill>
                  <a:srgbClr val="C00000"/>
                </a:solidFill>
              </a:rPr>
              <a:t> populace</a:t>
            </a:r>
            <a:r>
              <a:rPr lang="cs-CZ" sz="2000" b="1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08FF42-210A-4A89-A03B-1EC6C64692CE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0800000" flipH="1" flipV="1">
            <a:off x="535939" y="2358495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7FF066-57A7-4B99-9FF1-306469C9C859}"/>
              </a:ext>
            </a:extLst>
          </p:cNvPr>
          <p:cNvCxnSpPr>
            <a:cxnSpLocks/>
            <a:stCxn id="21" idx="2"/>
            <a:endCxn id="15" idx="2"/>
          </p:cNvCxnSpPr>
          <p:nvPr/>
        </p:nvCxnSpPr>
        <p:spPr>
          <a:xfrm rot="10800000" flipH="1" flipV="1">
            <a:off x="868015" y="2870889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81084D1-A7BD-43B7-966F-35F4CF8FBBBD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10800000" flipH="1" flipV="1">
            <a:off x="868015" y="2870889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CA2066-27E7-4D21-B597-D5CAAC07DFD5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0800000" flipH="1" flipV="1">
            <a:off x="868015" y="4512554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580044-DBFC-45B4-A9EE-89A4E1AA9644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0800000" flipH="1" flipV="1">
            <a:off x="868015" y="4512555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328153-B054-4071-A98C-E2F0F016112A}"/>
              </a:ext>
            </a:extLst>
          </p:cNvPr>
          <p:cNvSpPr/>
          <p:nvPr/>
        </p:nvSpPr>
        <p:spPr>
          <a:xfrm>
            <a:off x="535939" y="230449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4B8638-6E3A-4B4B-BD53-8C9DDA8C8C58}"/>
              </a:ext>
            </a:extLst>
          </p:cNvPr>
          <p:cNvSpPr/>
          <p:nvPr/>
        </p:nvSpPr>
        <p:spPr>
          <a:xfrm>
            <a:off x="1348917" y="3370887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EE83AC-EC6D-4604-BD16-6F1BA16B9963}"/>
              </a:ext>
            </a:extLst>
          </p:cNvPr>
          <p:cNvSpPr/>
          <p:nvPr/>
        </p:nvSpPr>
        <p:spPr>
          <a:xfrm>
            <a:off x="1348917" y="391400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9862B-01D5-4C9B-A3F9-16393B8A50A3}"/>
              </a:ext>
            </a:extLst>
          </p:cNvPr>
          <p:cNvSpPr/>
          <p:nvPr/>
        </p:nvSpPr>
        <p:spPr>
          <a:xfrm>
            <a:off x="868015" y="4458555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62FAE-F9B1-482C-AFAF-F3E8378687CF}"/>
              </a:ext>
            </a:extLst>
          </p:cNvPr>
          <p:cNvSpPr/>
          <p:nvPr/>
        </p:nvSpPr>
        <p:spPr>
          <a:xfrm>
            <a:off x="1348917" y="501770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98E2B-B223-49EE-9FDD-8C1E8C7B6895}"/>
              </a:ext>
            </a:extLst>
          </p:cNvPr>
          <p:cNvSpPr/>
          <p:nvPr/>
        </p:nvSpPr>
        <p:spPr>
          <a:xfrm>
            <a:off x="1348917" y="554786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A11DF4-574C-49DF-ACA7-E8398FFAAFE4}"/>
              </a:ext>
            </a:extLst>
          </p:cNvPr>
          <p:cNvSpPr/>
          <p:nvPr/>
        </p:nvSpPr>
        <p:spPr>
          <a:xfrm>
            <a:off x="868015" y="2816889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1775E1-59DA-4A6F-A295-5D4DFA9B3EB1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0800000" flipH="1" flipV="1">
            <a:off x="535939" y="2358495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FCD65A0-5873-4857-BF4E-14496FC5AB8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08708515"/>
              </p:ext>
            </p:extLst>
          </p:nvPr>
        </p:nvGraphicFramePr>
        <p:xfrm>
          <a:off x="6751384" y="2057360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2 999 nově pozitivních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2 932 (97,8%)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889 (29,6%)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2 043 (68,1%)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67 (2,2%)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34 (1,1%)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33 (1,1%)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EBEF2F5-AB47-4FCA-99E0-CF4FC2891E5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95819" y="1202907"/>
            <a:ext cx="5654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12.4. – 2.7.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nákaza pravděpodobně ve škole*</a:t>
            </a:r>
            <a:endParaRPr lang="cs-CZ" sz="2000" b="1" dirty="0">
              <a:solidFill>
                <a:srgbClr val="FF0000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BF932EB-B902-4811-A3F3-6DDDF237D021}"/>
              </a:ext>
            </a:extLst>
          </p:cNvPr>
          <p:cNvCxnSpPr>
            <a:cxnSpLocks/>
            <a:stCxn id="47" idx="2"/>
            <a:endCxn id="50" idx="2"/>
          </p:cNvCxnSpPr>
          <p:nvPr/>
        </p:nvCxnSpPr>
        <p:spPr>
          <a:xfrm rot="10800000" flipH="1" flipV="1">
            <a:off x="6586887" y="2358495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11575C7-FE51-4E5C-BAFA-A111E6EBD5A6}"/>
              </a:ext>
            </a:extLst>
          </p:cNvPr>
          <p:cNvCxnSpPr>
            <a:cxnSpLocks/>
            <a:stCxn id="53" idx="2"/>
            <a:endCxn id="48" idx="2"/>
          </p:cNvCxnSpPr>
          <p:nvPr/>
        </p:nvCxnSpPr>
        <p:spPr>
          <a:xfrm rot="10800000" flipH="1" flipV="1">
            <a:off x="6918963" y="2870889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FA1F7F8-16D4-4858-BCA8-9A302AF7A522}"/>
              </a:ext>
            </a:extLst>
          </p:cNvPr>
          <p:cNvCxnSpPr>
            <a:cxnSpLocks/>
            <a:stCxn id="53" idx="2"/>
            <a:endCxn id="49" idx="2"/>
          </p:cNvCxnSpPr>
          <p:nvPr/>
        </p:nvCxnSpPr>
        <p:spPr>
          <a:xfrm rot="10800000" flipH="1" flipV="1">
            <a:off x="6918963" y="2870889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FF9D491-E609-4E6C-8E85-9CA6F385FD5A}"/>
              </a:ext>
            </a:extLst>
          </p:cNvPr>
          <p:cNvCxnSpPr>
            <a:cxnSpLocks/>
            <a:stCxn id="50" idx="2"/>
            <a:endCxn id="51" idx="2"/>
          </p:cNvCxnSpPr>
          <p:nvPr/>
        </p:nvCxnSpPr>
        <p:spPr>
          <a:xfrm rot="10800000" flipH="1" flipV="1">
            <a:off x="6918963" y="4512554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626E197-0824-45A8-B593-A89931ED9C58}"/>
              </a:ext>
            </a:extLst>
          </p:cNvPr>
          <p:cNvCxnSpPr>
            <a:cxnSpLocks/>
            <a:stCxn id="50" idx="2"/>
            <a:endCxn id="52" idx="2"/>
          </p:cNvCxnSpPr>
          <p:nvPr/>
        </p:nvCxnSpPr>
        <p:spPr>
          <a:xfrm rot="10800000" flipH="1" flipV="1">
            <a:off x="6918963" y="4512555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09DFE20-1CAE-4971-A08F-DBD502E8DEEE}"/>
              </a:ext>
            </a:extLst>
          </p:cNvPr>
          <p:cNvSpPr/>
          <p:nvPr/>
        </p:nvSpPr>
        <p:spPr>
          <a:xfrm>
            <a:off x="6586887" y="230449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457C35-A674-4C67-9256-A231FDB261A2}"/>
              </a:ext>
            </a:extLst>
          </p:cNvPr>
          <p:cNvSpPr/>
          <p:nvPr/>
        </p:nvSpPr>
        <p:spPr>
          <a:xfrm>
            <a:off x="7399865" y="3370887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F876611-9209-4AAB-B85E-5458C290562F}"/>
              </a:ext>
            </a:extLst>
          </p:cNvPr>
          <p:cNvSpPr/>
          <p:nvPr/>
        </p:nvSpPr>
        <p:spPr>
          <a:xfrm>
            <a:off x="7399865" y="391400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29B7EAB-5520-410B-91BC-002D2FB8118A}"/>
              </a:ext>
            </a:extLst>
          </p:cNvPr>
          <p:cNvSpPr/>
          <p:nvPr/>
        </p:nvSpPr>
        <p:spPr>
          <a:xfrm>
            <a:off x="6918963" y="4458555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94490D-1E26-4D77-86B6-29DF0CE78D61}"/>
              </a:ext>
            </a:extLst>
          </p:cNvPr>
          <p:cNvSpPr/>
          <p:nvPr/>
        </p:nvSpPr>
        <p:spPr>
          <a:xfrm>
            <a:off x="7399865" y="501770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643EDF7-BE0D-42CE-87AE-45C6C4EBB8DA}"/>
              </a:ext>
            </a:extLst>
          </p:cNvPr>
          <p:cNvSpPr/>
          <p:nvPr/>
        </p:nvSpPr>
        <p:spPr>
          <a:xfrm>
            <a:off x="7399865" y="554786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22A0847-F895-4FF7-B901-5DCDFBBF5405}"/>
              </a:ext>
            </a:extLst>
          </p:cNvPr>
          <p:cNvSpPr/>
          <p:nvPr/>
        </p:nvSpPr>
        <p:spPr>
          <a:xfrm>
            <a:off x="6918963" y="2816889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D4B96BC-E68B-450D-A497-DAE9BBF44946}"/>
              </a:ext>
            </a:extLst>
          </p:cNvPr>
          <p:cNvCxnSpPr>
            <a:cxnSpLocks/>
            <a:stCxn id="47" idx="2"/>
            <a:endCxn id="53" idx="2"/>
          </p:cNvCxnSpPr>
          <p:nvPr/>
        </p:nvCxnSpPr>
        <p:spPr>
          <a:xfrm rot="10800000" flipH="1" flipV="1">
            <a:off x="6586887" y="2358495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667375" y="6329899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* </a:t>
            </a:r>
            <a:r>
              <a:rPr lang="cs-CZ" sz="1400" dirty="0">
                <a:solidFill>
                  <a:srgbClr val="C00000"/>
                </a:solidFill>
              </a:rPr>
              <a:t>Při epidemickém šetření KHS je potvrzen kolektiv ŠKOLA, v trasování jde o primární případy (děti nejsou uvedeny jako kontakt jiného pozitivního případu)</a:t>
            </a:r>
          </a:p>
        </p:txBody>
      </p:sp>
      <p:sp>
        <p:nvSpPr>
          <p:cNvPr id="34" name="TextovéPole 33"/>
          <p:cNvSpPr txBox="1"/>
          <p:nvPr/>
        </p:nvSpPr>
        <p:spPr>
          <a:xfrm>
            <a:off x="1633099" y="653868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Podkladem pro souhrn jsou konečné výsledky testů hlášené na individuální bázi do centrálního systému ISIN. </a:t>
            </a:r>
          </a:p>
          <a:p>
            <a:pPr algn="ctr"/>
            <a:r>
              <a:rPr lang="cs-CZ" sz="1400" i="1" dirty="0"/>
              <a:t>Jde tedy o konečné počty potvrzených pozitivních diagnóz, včetně konfirmovaných AG testů. </a:t>
            </a:r>
          </a:p>
        </p:txBody>
      </p:sp>
    </p:spTree>
    <p:extLst>
      <p:ext uri="{BB962C8B-B14F-4D97-AF65-F5344CB8AC3E}">
        <p14:creationId xmlns:p14="http://schemas.microsoft.com/office/powerpoint/2010/main" val="354340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</a:t>
            </a:r>
            <a:r>
              <a:rPr lang="en-US" u="sng" dirty="0"/>
              <a:t>5</a:t>
            </a:r>
            <a:r>
              <a:rPr lang="cs-CZ" u="sng" dirty="0"/>
              <a:t>-1</a:t>
            </a:r>
            <a:r>
              <a:rPr lang="en-US" u="sng" dirty="0"/>
              <a:t>1</a:t>
            </a:r>
            <a:r>
              <a:rPr lang="cs-CZ" u="sng" dirty="0"/>
              <a:t> let</a:t>
            </a:r>
            <a:r>
              <a:rPr lang="cs-CZ" dirty="0"/>
              <a:t> mezi 12.4 – 2.7.2021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39B79-06AA-4C9C-BA1A-94BB207C83B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040405"/>
              </p:ext>
            </p:extLst>
          </p:nvPr>
        </p:nvGraphicFramePr>
        <p:xfrm>
          <a:off x="700436" y="2009735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7 051 nově pozitivních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6 751 (95,7%)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2 055 (29,1%)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4 696 (66,6%)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300 (4,3%)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153 (2,2%)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147 (2,1%)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B51311-E616-4035-BAC8-793651F8AC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871" y="1155282"/>
            <a:ext cx="57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11</a:t>
            </a:r>
            <a:r>
              <a:rPr lang="cs-CZ" sz="2000" b="1" dirty="0"/>
              <a:t> let</a:t>
            </a:r>
          </a:p>
          <a:p>
            <a:r>
              <a:rPr lang="cs-CZ" sz="2000" b="1" dirty="0"/>
              <a:t>12.4. – 2.7.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všechny záchyty - </a:t>
            </a:r>
            <a:r>
              <a:rPr lang="cs-CZ" sz="2000" b="1" dirty="0" err="1">
                <a:solidFill>
                  <a:srgbClr val="C00000"/>
                </a:solidFill>
              </a:rPr>
              <a:t>ce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cs-CZ" sz="2000" b="1" dirty="0">
                <a:solidFill>
                  <a:srgbClr val="C00000"/>
                </a:solidFill>
              </a:rPr>
              <a:t>á</a:t>
            </a:r>
            <a:r>
              <a:rPr lang="en-US" sz="2000" b="1" dirty="0">
                <a:solidFill>
                  <a:srgbClr val="C00000"/>
                </a:solidFill>
              </a:rPr>
              <a:t> populace</a:t>
            </a:r>
            <a:r>
              <a:rPr lang="cs-CZ" sz="2000" b="1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08FF42-210A-4A89-A03B-1EC6C64692CE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0800000" flipH="1" flipV="1">
            <a:off x="535939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7FF066-57A7-4B99-9FF1-306469C9C859}"/>
              </a:ext>
            </a:extLst>
          </p:cNvPr>
          <p:cNvCxnSpPr>
            <a:cxnSpLocks/>
            <a:stCxn id="21" idx="2"/>
            <a:endCxn id="15" idx="2"/>
          </p:cNvCxnSpPr>
          <p:nvPr/>
        </p:nvCxnSpPr>
        <p:spPr>
          <a:xfrm rot="10800000" flipH="1" flipV="1">
            <a:off x="868015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81084D1-A7BD-43B7-966F-35F4CF8FBBBD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10800000" flipH="1" flipV="1">
            <a:off x="868015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CA2066-27E7-4D21-B597-D5CAAC07DFD5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0800000" flipH="1" flipV="1">
            <a:off x="868015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580044-DBFC-45B4-A9EE-89A4E1AA9644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0800000" flipH="1" flipV="1">
            <a:off x="868015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328153-B054-4071-A98C-E2F0F016112A}"/>
              </a:ext>
            </a:extLst>
          </p:cNvPr>
          <p:cNvSpPr/>
          <p:nvPr/>
        </p:nvSpPr>
        <p:spPr>
          <a:xfrm>
            <a:off x="535939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4B8638-6E3A-4B4B-BD53-8C9DDA8C8C58}"/>
              </a:ext>
            </a:extLst>
          </p:cNvPr>
          <p:cNvSpPr/>
          <p:nvPr/>
        </p:nvSpPr>
        <p:spPr>
          <a:xfrm>
            <a:off x="1348917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EE83AC-EC6D-4604-BD16-6F1BA16B9963}"/>
              </a:ext>
            </a:extLst>
          </p:cNvPr>
          <p:cNvSpPr/>
          <p:nvPr/>
        </p:nvSpPr>
        <p:spPr>
          <a:xfrm>
            <a:off x="1348917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9862B-01D5-4C9B-A3F9-16393B8A50A3}"/>
              </a:ext>
            </a:extLst>
          </p:cNvPr>
          <p:cNvSpPr/>
          <p:nvPr/>
        </p:nvSpPr>
        <p:spPr>
          <a:xfrm>
            <a:off x="868015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62FAE-F9B1-482C-AFAF-F3E8378687CF}"/>
              </a:ext>
            </a:extLst>
          </p:cNvPr>
          <p:cNvSpPr/>
          <p:nvPr/>
        </p:nvSpPr>
        <p:spPr>
          <a:xfrm>
            <a:off x="1348917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98E2B-B223-49EE-9FDD-8C1E8C7B6895}"/>
              </a:ext>
            </a:extLst>
          </p:cNvPr>
          <p:cNvSpPr/>
          <p:nvPr/>
        </p:nvSpPr>
        <p:spPr>
          <a:xfrm>
            <a:off x="1348917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A11DF4-574C-49DF-ACA7-E8398FFAAFE4}"/>
              </a:ext>
            </a:extLst>
          </p:cNvPr>
          <p:cNvSpPr/>
          <p:nvPr/>
        </p:nvSpPr>
        <p:spPr>
          <a:xfrm>
            <a:off x="868015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1775E1-59DA-4A6F-A295-5D4DFA9B3EB1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0800000" flipH="1" flipV="1">
            <a:off x="535939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FCD65A0-5873-4857-BF4E-14496FC5AB8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36355870"/>
              </p:ext>
            </p:extLst>
          </p:nvPr>
        </p:nvGraphicFramePr>
        <p:xfrm>
          <a:off x="6656134" y="2009735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2 123 nově pozitivních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2 081 (98,0%)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616 (29,0%)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1 465 (69,0%)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42 (2,0%)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17 (0,8%)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25 (1,2%)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EBEF2F5-AB47-4FCA-99E0-CF4FC2891E5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00569" y="1155282"/>
            <a:ext cx="5796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11</a:t>
            </a:r>
            <a:r>
              <a:rPr lang="cs-CZ" sz="2000" b="1" dirty="0"/>
              <a:t> let</a:t>
            </a:r>
          </a:p>
          <a:p>
            <a:r>
              <a:rPr lang="cs-CZ" sz="2000" b="1" dirty="0"/>
              <a:t>12.4. – 2.7.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nákaza pravděpodobně ve škole*</a:t>
            </a:r>
            <a:endParaRPr lang="cs-CZ" sz="2000" b="1" dirty="0">
              <a:solidFill>
                <a:srgbClr val="FF0000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BF932EB-B902-4811-A3F3-6DDDF237D021}"/>
              </a:ext>
            </a:extLst>
          </p:cNvPr>
          <p:cNvCxnSpPr>
            <a:cxnSpLocks/>
            <a:stCxn id="47" idx="2"/>
            <a:endCxn id="50" idx="2"/>
          </p:cNvCxnSpPr>
          <p:nvPr/>
        </p:nvCxnSpPr>
        <p:spPr>
          <a:xfrm rot="10800000" flipH="1" flipV="1">
            <a:off x="6491637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11575C7-FE51-4E5C-BAFA-A111E6EBD5A6}"/>
              </a:ext>
            </a:extLst>
          </p:cNvPr>
          <p:cNvCxnSpPr>
            <a:cxnSpLocks/>
            <a:stCxn id="53" idx="2"/>
            <a:endCxn id="48" idx="2"/>
          </p:cNvCxnSpPr>
          <p:nvPr/>
        </p:nvCxnSpPr>
        <p:spPr>
          <a:xfrm rot="10800000" flipH="1" flipV="1">
            <a:off x="6823713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FA1F7F8-16D4-4858-BCA8-9A302AF7A522}"/>
              </a:ext>
            </a:extLst>
          </p:cNvPr>
          <p:cNvCxnSpPr>
            <a:cxnSpLocks/>
            <a:stCxn id="53" idx="2"/>
            <a:endCxn id="49" idx="2"/>
          </p:cNvCxnSpPr>
          <p:nvPr/>
        </p:nvCxnSpPr>
        <p:spPr>
          <a:xfrm rot="10800000" flipH="1" flipV="1">
            <a:off x="6823713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FF9D491-E609-4E6C-8E85-9CA6F385FD5A}"/>
              </a:ext>
            </a:extLst>
          </p:cNvPr>
          <p:cNvCxnSpPr>
            <a:cxnSpLocks/>
            <a:stCxn id="50" idx="2"/>
            <a:endCxn id="51" idx="2"/>
          </p:cNvCxnSpPr>
          <p:nvPr/>
        </p:nvCxnSpPr>
        <p:spPr>
          <a:xfrm rot="10800000" flipH="1" flipV="1">
            <a:off x="6823713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626E197-0824-45A8-B593-A89931ED9C58}"/>
              </a:ext>
            </a:extLst>
          </p:cNvPr>
          <p:cNvCxnSpPr>
            <a:cxnSpLocks/>
            <a:stCxn id="50" idx="2"/>
            <a:endCxn id="52" idx="2"/>
          </p:cNvCxnSpPr>
          <p:nvPr/>
        </p:nvCxnSpPr>
        <p:spPr>
          <a:xfrm rot="10800000" flipH="1" flipV="1">
            <a:off x="6823713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09DFE20-1CAE-4971-A08F-DBD502E8DEEE}"/>
              </a:ext>
            </a:extLst>
          </p:cNvPr>
          <p:cNvSpPr/>
          <p:nvPr/>
        </p:nvSpPr>
        <p:spPr>
          <a:xfrm>
            <a:off x="6491637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457C35-A674-4C67-9256-A231FDB261A2}"/>
              </a:ext>
            </a:extLst>
          </p:cNvPr>
          <p:cNvSpPr/>
          <p:nvPr/>
        </p:nvSpPr>
        <p:spPr>
          <a:xfrm>
            <a:off x="7304615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F876611-9209-4AAB-B85E-5458C290562F}"/>
              </a:ext>
            </a:extLst>
          </p:cNvPr>
          <p:cNvSpPr/>
          <p:nvPr/>
        </p:nvSpPr>
        <p:spPr>
          <a:xfrm>
            <a:off x="7304615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29B7EAB-5520-410B-91BC-002D2FB8118A}"/>
              </a:ext>
            </a:extLst>
          </p:cNvPr>
          <p:cNvSpPr/>
          <p:nvPr/>
        </p:nvSpPr>
        <p:spPr>
          <a:xfrm>
            <a:off x="6823713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94490D-1E26-4D77-86B6-29DF0CE78D61}"/>
              </a:ext>
            </a:extLst>
          </p:cNvPr>
          <p:cNvSpPr/>
          <p:nvPr/>
        </p:nvSpPr>
        <p:spPr>
          <a:xfrm>
            <a:off x="7304615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643EDF7-BE0D-42CE-87AE-45C6C4EBB8DA}"/>
              </a:ext>
            </a:extLst>
          </p:cNvPr>
          <p:cNvSpPr/>
          <p:nvPr/>
        </p:nvSpPr>
        <p:spPr>
          <a:xfrm>
            <a:off x="7304615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22A0847-F895-4FF7-B901-5DCDFBBF5405}"/>
              </a:ext>
            </a:extLst>
          </p:cNvPr>
          <p:cNvSpPr/>
          <p:nvPr/>
        </p:nvSpPr>
        <p:spPr>
          <a:xfrm>
            <a:off x="6823713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D4B96BC-E68B-450D-A497-DAE9BBF44946}"/>
              </a:ext>
            </a:extLst>
          </p:cNvPr>
          <p:cNvCxnSpPr>
            <a:cxnSpLocks/>
            <a:stCxn id="47" idx="2"/>
            <a:endCxn id="53" idx="2"/>
          </p:cNvCxnSpPr>
          <p:nvPr/>
        </p:nvCxnSpPr>
        <p:spPr>
          <a:xfrm rot="10800000" flipH="1" flipV="1">
            <a:off x="6491637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667375" y="6282274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* </a:t>
            </a:r>
            <a:r>
              <a:rPr lang="cs-CZ" sz="1400" dirty="0">
                <a:solidFill>
                  <a:srgbClr val="C00000"/>
                </a:solidFill>
              </a:rPr>
              <a:t>Při epidemickém šetření KHS je potvrzen kolektiv ŠKOLA, v trasování jde o primární případy (děti nejsou uvedeny jako kontakt jiného pozitivního případu)</a:t>
            </a:r>
          </a:p>
        </p:txBody>
      </p:sp>
      <p:sp>
        <p:nvSpPr>
          <p:cNvPr id="34" name="TextovéPole 33"/>
          <p:cNvSpPr txBox="1"/>
          <p:nvPr/>
        </p:nvSpPr>
        <p:spPr>
          <a:xfrm>
            <a:off x="1633099" y="653868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Podkladem pro souhrn jsou konečné výsledky testů hlášené na individuální bázi do centrálního systému ISIN. </a:t>
            </a:r>
          </a:p>
          <a:p>
            <a:pPr algn="ctr"/>
            <a:r>
              <a:rPr lang="cs-CZ" sz="1400" i="1" dirty="0"/>
              <a:t>Jde tedy o konečné počty potvrzených pozitivních diagnóz, včetně konfirmovaných AG testů. </a:t>
            </a:r>
          </a:p>
        </p:txBody>
      </p:sp>
    </p:spTree>
    <p:extLst>
      <p:ext uri="{BB962C8B-B14F-4D97-AF65-F5344CB8AC3E}">
        <p14:creationId xmlns:p14="http://schemas.microsoft.com/office/powerpoint/2010/main" val="197381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</a:t>
            </a:r>
            <a:r>
              <a:rPr lang="cs-CZ" u="sng" dirty="0"/>
              <a:t>12-15 let</a:t>
            </a:r>
            <a:r>
              <a:rPr lang="cs-CZ" dirty="0"/>
              <a:t> mezi 12.4 – 2.7.2021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39B79-06AA-4C9C-BA1A-94BB207C83B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8801393"/>
              </p:ext>
            </p:extLst>
          </p:nvPr>
        </p:nvGraphicFramePr>
        <p:xfrm>
          <a:off x="700436" y="2009735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4 382 nově pozitivních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4 135 (94,4%)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1 400 (31,9%)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2 735 (62,4%)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247 (5,6%)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136 (3,1%)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111 (2,5%)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B51311-E616-4035-BAC8-793651F8AC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871" y="1155282"/>
            <a:ext cx="57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12-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12.4. – 2.7.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všechny záchyty - </a:t>
            </a:r>
            <a:r>
              <a:rPr lang="cs-CZ" sz="2000" b="1" dirty="0" err="1">
                <a:solidFill>
                  <a:srgbClr val="C00000"/>
                </a:solidFill>
              </a:rPr>
              <a:t>ce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cs-CZ" sz="2000" b="1" dirty="0">
                <a:solidFill>
                  <a:srgbClr val="C00000"/>
                </a:solidFill>
              </a:rPr>
              <a:t>á</a:t>
            </a:r>
            <a:r>
              <a:rPr lang="en-US" sz="2000" b="1" dirty="0">
                <a:solidFill>
                  <a:srgbClr val="C00000"/>
                </a:solidFill>
              </a:rPr>
              <a:t> populace</a:t>
            </a:r>
            <a:r>
              <a:rPr lang="cs-CZ" sz="2000" b="1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08FF42-210A-4A89-A03B-1EC6C64692CE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0800000" flipH="1" flipV="1">
            <a:off x="535939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7FF066-57A7-4B99-9FF1-306469C9C859}"/>
              </a:ext>
            </a:extLst>
          </p:cNvPr>
          <p:cNvCxnSpPr>
            <a:cxnSpLocks/>
            <a:stCxn id="21" idx="2"/>
            <a:endCxn id="15" idx="2"/>
          </p:cNvCxnSpPr>
          <p:nvPr/>
        </p:nvCxnSpPr>
        <p:spPr>
          <a:xfrm rot="10800000" flipH="1" flipV="1">
            <a:off x="868015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81084D1-A7BD-43B7-966F-35F4CF8FBBBD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10800000" flipH="1" flipV="1">
            <a:off x="868015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CA2066-27E7-4D21-B597-D5CAAC07DFD5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0800000" flipH="1" flipV="1">
            <a:off x="868015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580044-DBFC-45B4-A9EE-89A4E1AA9644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0800000" flipH="1" flipV="1">
            <a:off x="868015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328153-B054-4071-A98C-E2F0F016112A}"/>
              </a:ext>
            </a:extLst>
          </p:cNvPr>
          <p:cNvSpPr/>
          <p:nvPr/>
        </p:nvSpPr>
        <p:spPr>
          <a:xfrm>
            <a:off x="535939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4B8638-6E3A-4B4B-BD53-8C9DDA8C8C58}"/>
              </a:ext>
            </a:extLst>
          </p:cNvPr>
          <p:cNvSpPr/>
          <p:nvPr/>
        </p:nvSpPr>
        <p:spPr>
          <a:xfrm>
            <a:off x="1348917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EE83AC-EC6D-4604-BD16-6F1BA16B9963}"/>
              </a:ext>
            </a:extLst>
          </p:cNvPr>
          <p:cNvSpPr/>
          <p:nvPr/>
        </p:nvSpPr>
        <p:spPr>
          <a:xfrm>
            <a:off x="1348917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9862B-01D5-4C9B-A3F9-16393B8A50A3}"/>
              </a:ext>
            </a:extLst>
          </p:cNvPr>
          <p:cNvSpPr/>
          <p:nvPr/>
        </p:nvSpPr>
        <p:spPr>
          <a:xfrm>
            <a:off x="868015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62FAE-F9B1-482C-AFAF-F3E8378687CF}"/>
              </a:ext>
            </a:extLst>
          </p:cNvPr>
          <p:cNvSpPr/>
          <p:nvPr/>
        </p:nvSpPr>
        <p:spPr>
          <a:xfrm>
            <a:off x="1348917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98E2B-B223-49EE-9FDD-8C1E8C7B6895}"/>
              </a:ext>
            </a:extLst>
          </p:cNvPr>
          <p:cNvSpPr/>
          <p:nvPr/>
        </p:nvSpPr>
        <p:spPr>
          <a:xfrm>
            <a:off x="1348917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A11DF4-574C-49DF-ACA7-E8398FFAAFE4}"/>
              </a:ext>
            </a:extLst>
          </p:cNvPr>
          <p:cNvSpPr/>
          <p:nvPr/>
        </p:nvSpPr>
        <p:spPr>
          <a:xfrm>
            <a:off x="868015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1775E1-59DA-4A6F-A295-5D4DFA9B3EB1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0800000" flipH="1" flipV="1">
            <a:off x="535939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67375" y="6282274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* </a:t>
            </a:r>
            <a:r>
              <a:rPr lang="cs-CZ" sz="1400" dirty="0">
                <a:solidFill>
                  <a:srgbClr val="C00000"/>
                </a:solidFill>
              </a:rPr>
              <a:t>Při epidemickém šetření KHS je potvrzen kolektiv ŠKOLA, v trasování jde o primární případy (děti nejsou uvedeny jako kontakt jiného pozitivního případu)</a:t>
            </a:r>
          </a:p>
        </p:txBody>
      </p:sp>
      <p:graphicFrame>
        <p:nvGraphicFramePr>
          <p:cNvPr id="35" name="Table 39">
            <a:extLst>
              <a:ext uri="{FF2B5EF4-FFF2-40B4-BE49-F238E27FC236}">
                <a16:creationId xmlns:a16="http://schemas.microsoft.com/office/drawing/2014/main" id="{ECF8D81E-48FD-47AC-95EA-897CD0D322D4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374196625"/>
              </p:ext>
            </p:extLst>
          </p:nvPr>
        </p:nvGraphicFramePr>
        <p:xfrm>
          <a:off x="6684709" y="2009735"/>
          <a:ext cx="5500086" cy="4432769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876 nově pozitivních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851 (97,1%)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62534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273 (31,2%)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578 (66,0%)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25 (2,9%)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17 (1,9%)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8 (0,9%)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cxnSp>
        <p:nvCxnSpPr>
          <p:cNvPr id="36" name="Connector: Elbow 41">
            <a:extLst>
              <a:ext uri="{FF2B5EF4-FFF2-40B4-BE49-F238E27FC236}">
                <a16:creationId xmlns:a16="http://schemas.microsoft.com/office/drawing/2014/main" id="{A857519A-CA40-411D-980E-698A4B9412F3}"/>
              </a:ext>
            </a:extLst>
          </p:cNvPr>
          <p:cNvCxnSpPr>
            <a:cxnSpLocks/>
            <a:stCxn id="56" idx="2"/>
            <a:endCxn id="59" idx="2"/>
          </p:cNvCxnSpPr>
          <p:nvPr/>
        </p:nvCxnSpPr>
        <p:spPr>
          <a:xfrm rot="10800000" flipH="1" flipV="1">
            <a:off x="6520212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42">
            <a:extLst>
              <a:ext uri="{FF2B5EF4-FFF2-40B4-BE49-F238E27FC236}">
                <a16:creationId xmlns:a16="http://schemas.microsoft.com/office/drawing/2014/main" id="{11C712BA-6083-45F2-BAC7-D646EB9DCE80}"/>
              </a:ext>
            </a:extLst>
          </p:cNvPr>
          <p:cNvCxnSpPr>
            <a:cxnSpLocks/>
            <a:stCxn id="62" idx="2"/>
            <a:endCxn id="57" idx="2"/>
          </p:cNvCxnSpPr>
          <p:nvPr/>
        </p:nvCxnSpPr>
        <p:spPr>
          <a:xfrm rot="10800000" flipH="1" flipV="1">
            <a:off x="6852288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43">
            <a:extLst>
              <a:ext uri="{FF2B5EF4-FFF2-40B4-BE49-F238E27FC236}">
                <a16:creationId xmlns:a16="http://schemas.microsoft.com/office/drawing/2014/main" id="{244AF209-2F82-4B3B-8771-D86CB9D0AA7C}"/>
              </a:ext>
            </a:extLst>
          </p:cNvPr>
          <p:cNvCxnSpPr>
            <a:cxnSpLocks/>
            <a:stCxn id="62" idx="2"/>
            <a:endCxn id="58" idx="2"/>
          </p:cNvCxnSpPr>
          <p:nvPr/>
        </p:nvCxnSpPr>
        <p:spPr>
          <a:xfrm rot="10800000" flipH="1" flipV="1">
            <a:off x="6852288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44">
            <a:extLst>
              <a:ext uri="{FF2B5EF4-FFF2-40B4-BE49-F238E27FC236}">
                <a16:creationId xmlns:a16="http://schemas.microsoft.com/office/drawing/2014/main" id="{69C42B24-0189-4D75-B374-7EFD2DAAED66}"/>
              </a:ext>
            </a:extLst>
          </p:cNvPr>
          <p:cNvCxnSpPr>
            <a:cxnSpLocks/>
            <a:stCxn id="59" idx="2"/>
            <a:endCxn id="60" idx="2"/>
          </p:cNvCxnSpPr>
          <p:nvPr/>
        </p:nvCxnSpPr>
        <p:spPr>
          <a:xfrm rot="10800000" flipH="1" flipV="1">
            <a:off x="6852288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45">
            <a:extLst>
              <a:ext uri="{FF2B5EF4-FFF2-40B4-BE49-F238E27FC236}">
                <a16:creationId xmlns:a16="http://schemas.microsoft.com/office/drawing/2014/main" id="{7A50D906-639B-4F20-895A-E56E8A2F8918}"/>
              </a:ext>
            </a:extLst>
          </p:cNvPr>
          <p:cNvCxnSpPr>
            <a:cxnSpLocks/>
            <a:stCxn id="59" idx="2"/>
            <a:endCxn id="61" idx="2"/>
          </p:cNvCxnSpPr>
          <p:nvPr/>
        </p:nvCxnSpPr>
        <p:spPr>
          <a:xfrm rot="10800000" flipH="1" flipV="1">
            <a:off x="6852288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6">
            <a:extLst>
              <a:ext uri="{FF2B5EF4-FFF2-40B4-BE49-F238E27FC236}">
                <a16:creationId xmlns:a16="http://schemas.microsoft.com/office/drawing/2014/main" id="{2E8EBDA0-CEA2-4C7B-857F-599F39037B81}"/>
              </a:ext>
            </a:extLst>
          </p:cNvPr>
          <p:cNvSpPr/>
          <p:nvPr/>
        </p:nvSpPr>
        <p:spPr>
          <a:xfrm>
            <a:off x="6520212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7" name="Oval 47">
            <a:extLst>
              <a:ext uri="{FF2B5EF4-FFF2-40B4-BE49-F238E27FC236}">
                <a16:creationId xmlns:a16="http://schemas.microsoft.com/office/drawing/2014/main" id="{E8A199F8-C841-4529-BA30-699B96B16DED}"/>
              </a:ext>
            </a:extLst>
          </p:cNvPr>
          <p:cNvSpPr/>
          <p:nvPr/>
        </p:nvSpPr>
        <p:spPr>
          <a:xfrm>
            <a:off x="7333190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8" name="Oval 48">
            <a:extLst>
              <a:ext uri="{FF2B5EF4-FFF2-40B4-BE49-F238E27FC236}">
                <a16:creationId xmlns:a16="http://schemas.microsoft.com/office/drawing/2014/main" id="{2BEC8467-23A1-4CFC-BFCE-1383ECB0A7BD}"/>
              </a:ext>
            </a:extLst>
          </p:cNvPr>
          <p:cNvSpPr/>
          <p:nvPr/>
        </p:nvSpPr>
        <p:spPr>
          <a:xfrm>
            <a:off x="7333190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9" name="Oval 49">
            <a:extLst>
              <a:ext uri="{FF2B5EF4-FFF2-40B4-BE49-F238E27FC236}">
                <a16:creationId xmlns:a16="http://schemas.microsoft.com/office/drawing/2014/main" id="{6F449461-D626-4F4A-A5B9-452A8D2903AA}"/>
              </a:ext>
            </a:extLst>
          </p:cNvPr>
          <p:cNvSpPr/>
          <p:nvPr/>
        </p:nvSpPr>
        <p:spPr>
          <a:xfrm>
            <a:off x="6852288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0" name="Oval 50">
            <a:extLst>
              <a:ext uri="{FF2B5EF4-FFF2-40B4-BE49-F238E27FC236}">
                <a16:creationId xmlns:a16="http://schemas.microsoft.com/office/drawing/2014/main" id="{9728F3B6-94A4-47B6-8C2C-B3F52397DF90}"/>
              </a:ext>
            </a:extLst>
          </p:cNvPr>
          <p:cNvSpPr/>
          <p:nvPr/>
        </p:nvSpPr>
        <p:spPr>
          <a:xfrm>
            <a:off x="7333190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Oval 51">
            <a:extLst>
              <a:ext uri="{FF2B5EF4-FFF2-40B4-BE49-F238E27FC236}">
                <a16:creationId xmlns:a16="http://schemas.microsoft.com/office/drawing/2014/main" id="{CECD612A-9766-4A55-86EA-8C4A1F50DA1C}"/>
              </a:ext>
            </a:extLst>
          </p:cNvPr>
          <p:cNvSpPr/>
          <p:nvPr/>
        </p:nvSpPr>
        <p:spPr>
          <a:xfrm>
            <a:off x="7333190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2" name="Oval 52">
            <a:extLst>
              <a:ext uri="{FF2B5EF4-FFF2-40B4-BE49-F238E27FC236}">
                <a16:creationId xmlns:a16="http://schemas.microsoft.com/office/drawing/2014/main" id="{6E05142A-6F83-425E-96C8-385291A504C2}"/>
              </a:ext>
            </a:extLst>
          </p:cNvPr>
          <p:cNvSpPr/>
          <p:nvPr/>
        </p:nvSpPr>
        <p:spPr>
          <a:xfrm>
            <a:off x="6852288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63" name="Connector: Elbow 53">
            <a:extLst>
              <a:ext uri="{FF2B5EF4-FFF2-40B4-BE49-F238E27FC236}">
                <a16:creationId xmlns:a16="http://schemas.microsoft.com/office/drawing/2014/main" id="{58161BC0-4A37-4A9D-9532-DCC329AE9465}"/>
              </a:ext>
            </a:extLst>
          </p:cNvPr>
          <p:cNvCxnSpPr>
            <a:cxnSpLocks/>
            <a:stCxn id="56" idx="2"/>
            <a:endCxn id="62" idx="2"/>
          </p:cNvCxnSpPr>
          <p:nvPr/>
        </p:nvCxnSpPr>
        <p:spPr>
          <a:xfrm rot="10800000" flipH="1" flipV="1">
            <a:off x="6520212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40">
            <a:extLst>
              <a:ext uri="{FF2B5EF4-FFF2-40B4-BE49-F238E27FC236}">
                <a16:creationId xmlns:a16="http://schemas.microsoft.com/office/drawing/2014/main" id="{ED35EB35-A2D4-47EB-B714-BB760F562F4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29144" y="1155282"/>
            <a:ext cx="5796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12-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12.4. – 2.7.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nákaza pravděpodobně ve škole*</a:t>
            </a:r>
            <a:endParaRPr lang="cs-CZ" sz="2000" b="1" dirty="0">
              <a:solidFill>
                <a:srgbClr val="FF0000"/>
              </a:solidFill>
            </a:endParaRPr>
          </a:p>
        </p:txBody>
      </p:sp>
      <p:sp>
        <p:nvSpPr>
          <p:cNvPr id="34" name="TextovéPole 33"/>
          <p:cNvSpPr txBox="1"/>
          <p:nvPr>
            <p:custDataLst>
              <p:tags r:id="rId7"/>
            </p:custDataLst>
          </p:nvPr>
        </p:nvSpPr>
        <p:spPr>
          <a:xfrm>
            <a:off x="1633099" y="653868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Podkladem pro souhrn jsou konečné výsledky testů hlášené na individuální bázi do centrálního systému ISIN. </a:t>
            </a:r>
          </a:p>
          <a:p>
            <a:pPr algn="ctr"/>
            <a:r>
              <a:rPr lang="cs-CZ" sz="1400" i="1" dirty="0"/>
              <a:t>Jde tedy o konečné počty potvrzených pozitivních diagnóz, včetně konfirmovaných AG testů. </a:t>
            </a:r>
          </a:p>
        </p:txBody>
      </p:sp>
    </p:spTree>
    <p:extLst>
      <p:ext uri="{BB962C8B-B14F-4D97-AF65-F5344CB8AC3E}">
        <p14:creationId xmlns:p14="http://schemas.microsoft.com/office/powerpoint/2010/main" val="3000415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</a:t>
            </a:r>
            <a:r>
              <a:rPr lang="en-US" u="sng" dirty="0"/>
              <a:t>5</a:t>
            </a:r>
            <a:r>
              <a:rPr lang="cs-CZ" u="sng" dirty="0"/>
              <a:t>-15 let</a:t>
            </a:r>
            <a:r>
              <a:rPr lang="cs-CZ" dirty="0"/>
              <a:t> mezi 14.6 – 2.7.2021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39B79-06AA-4C9C-BA1A-94BB207C83B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2537009"/>
              </p:ext>
            </p:extLst>
          </p:nvPr>
        </p:nvGraphicFramePr>
        <p:xfrm>
          <a:off x="700436" y="2057360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333 nově pozitivních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318 (95,5%)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55 (16,5%)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263 (79,0%)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15 (4,5%)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5 (1,5%)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10 (3,0%)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B51311-E616-4035-BAC8-793651F8AC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871" y="1202907"/>
            <a:ext cx="57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14.6. – 2.7.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všechny záchyty - </a:t>
            </a:r>
            <a:r>
              <a:rPr lang="cs-CZ" sz="2000" b="1" dirty="0" err="1">
                <a:solidFill>
                  <a:srgbClr val="C00000"/>
                </a:solidFill>
              </a:rPr>
              <a:t>ce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cs-CZ" sz="2000" b="1" dirty="0">
                <a:solidFill>
                  <a:srgbClr val="C00000"/>
                </a:solidFill>
              </a:rPr>
              <a:t>á</a:t>
            </a:r>
            <a:r>
              <a:rPr lang="en-US" sz="2000" b="1" dirty="0">
                <a:solidFill>
                  <a:srgbClr val="C00000"/>
                </a:solidFill>
              </a:rPr>
              <a:t> populace</a:t>
            </a:r>
            <a:r>
              <a:rPr lang="cs-CZ" sz="2000" b="1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08FF42-210A-4A89-A03B-1EC6C64692CE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0800000" flipH="1" flipV="1">
            <a:off x="535939" y="2358495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7FF066-57A7-4B99-9FF1-306469C9C859}"/>
              </a:ext>
            </a:extLst>
          </p:cNvPr>
          <p:cNvCxnSpPr>
            <a:cxnSpLocks/>
            <a:stCxn id="21" idx="2"/>
            <a:endCxn id="15" idx="2"/>
          </p:cNvCxnSpPr>
          <p:nvPr/>
        </p:nvCxnSpPr>
        <p:spPr>
          <a:xfrm rot="10800000" flipH="1" flipV="1">
            <a:off x="868015" y="2870889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81084D1-A7BD-43B7-966F-35F4CF8FBBBD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10800000" flipH="1" flipV="1">
            <a:off x="868015" y="2870889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CA2066-27E7-4D21-B597-D5CAAC07DFD5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0800000" flipH="1" flipV="1">
            <a:off x="868015" y="4512554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580044-DBFC-45B4-A9EE-89A4E1AA9644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0800000" flipH="1" flipV="1">
            <a:off x="868015" y="4512555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328153-B054-4071-A98C-E2F0F016112A}"/>
              </a:ext>
            </a:extLst>
          </p:cNvPr>
          <p:cNvSpPr/>
          <p:nvPr/>
        </p:nvSpPr>
        <p:spPr>
          <a:xfrm>
            <a:off x="535939" y="230449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4B8638-6E3A-4B4B-BD53-8C9DDA8C8C58}"/>
              </a:ext>
            </a:extLst>
          </p:cNvPr>
          <p:cNvSpPr/>
          <p:nvPr/>
        </p:nvSpPr>
        <p:spPr>
          <a:xfrm>
            <a:off x="1348917" y="3370887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EE83AC-EC6D-4604-BD16-6F1BA16B9963}"/>
              </a:ext>
            </a:extLst>
          </p:cNvPr>
          <p:cNvSpPr/>
          <p:nvPr/>
        </p:nvSpPr>
        <p:spPr>
          <a:xfrm>
            <a:off x="1348917" y="391400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9862B-01D5-4C9B-A3F9-16393B8A50A3}"/>
              </a:ext>
            </a:extLst>
          </p:cNvPr>
          <p:cNvSpPr/>
          <p:nvPr/>
        </p:nvSpPr>
        <p:spPr>
          <a:xfrm>
            <a:off x="868015" y="4458555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62FAE-F9B1-482C-AFAF-F3E8378687CF}"/>
              </a:ext>
            </a:extLst>
          </p:cNvPr>
          <p:cNvSpPr/>
          <p:nvPr/>
        </p:nvSpPr>
        <p:spPr>
          <a:xfrm>
            <a:off x="1348917" y="501770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98E2B-B223-49EE-9FDD-8C1E8C7B6895}"/>
              </a:ext>
            </a:extLst>
          </p:cNvPr>
          <p:cNvSpPr/>
          <p:nvPr/>
        </p:nvSpPr>
        <p:spPr>
          <a:xfrm>
            <a:off x="1348917" y="554786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A11DF4-574C-49DF-ACA7-E8398FFAAFE4}"/>
              </a:ext>
            </a:extLst>
          </p:cNvPr>
          <p:cNvSpPr/>
          <p:nvPr/>
        </p:nvSpPr>
        <p:spPr>
          <a:xfrm>
            <a:off x="868015" y="2816889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1775E1-59DA-4A6F-A295-5D4DFA9B3EB1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0800000" flipH="1" flipV="1">
            <a:off x="535939" y="2358495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FCD65A0-5873-4857-BF4E-14496FC5AB8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71373526"/>
              </p:ext>
            </p:extLst>
          </p:nvPr>
        </p:nvGraphicFramePr>
        <p:xfrm>
          <a:off x="6751384" y="2057360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69 nově pozitivních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69 (100,0%)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11 (15,9%)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58 (84,1%)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0 (0,0%)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0 (0,0%)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0 (0,0%)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EBEF2F5-AB47-4FCA-99E0-CF4FC2891E5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95819" y="1202907"/>
            <a:ext cx="5796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14.6. – 2.7.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nákaza pravděpodobně ve škole*</a:t>
            </a:r>
            <a:endParaRPr lang="cs-CZ" sz="2000" b="1" dirty="0">
              <a:solidFill>
                <a:srgbClr val="FF0000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BF932EB-B902-4811-A3F3-6DDDF237D021}"/>
              </a:ext>
            </a:extLst>
          </p:cNvPr>
          <p:cNvCxnSpPr>
            <a:cxnSpLocks/>
            <a:stCxn id="47" idx="2"/>
            <a:endCxn id="50" idx="2"/>
          </p:cNvCxnSpPr>
          <p:nvPr/>
        </p:nvCxnSpPr>
        <p:spPr>
          <a:xfrm rot="10800000" flipH="1" flipV="1">
            <a:off x="6586887" y="2358495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11575C7-FE51-4E5C-BAFA-A111E6EBD5A6}"/>
              </a:ext>
            </a:extLst>
          </p:cNvPr>
          <p:cNvCxnSpPr>
            <a:cxnSpLocks/>
            <a:stCxn id="53" idx="2"/>
            <a:endCxn id="48" idx="2"/>
          </p:cNvCxnSpPr>
          <p:nvPr/>
        </p:nvCxnSpPr>
        <p:spPr>
          <a:xfrm rot="10800000" flipH="1" flipV="1">
            <a:off x="6918963" y="2870889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FA1F7F8-16D4-4858-BCA8-9A302AF7A522}"/>
              </a:ext>
            </a:extLst>
          </p:cNvPr>
          <p:cNvCxnSpPr>
            <a:cxnSpLocks/>
            <a:stCxn id="53" idx="2"/>
            <a:endCxn id="49" idx="2"/>
          </p:cNvCxnSpPr>
          <p:nvPr/>
        </p:nvCxnSpPr>
        <p:spPr>
          <a:xfrm rot="10800000" flipH="1" flipV="1">
            <a:off x="6918963" y="2870889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FF9D491-E609-4E6C-8E85-9CA6F385FD5A}"/>
              </a:ext>
            </a:extLst>
          </p:cNvPr>
          <p:cNvCxnSpPr>
            <a:cxnSpLocks/>
            <a:stCxn id="50" idx="2"/>
            <a:endCxn id="51" idx="2"/>
          </p:cNvCxnSpPr>
          <p:nvPr/>
        </p:nvCxnSpPr>
        <p:spPr>
          <a:xfrm rot="10800000" flipH="1" flipV="1">
            <a:off x="6918963" y="4512554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626E197-0824-45A8-B593-A89931ED9C58}"/>
              </a:ext>
            </a:extLst>
          </p:cNvPr>
          <p:cNvCxnSpPr>
            <a:cxnSpLocks/>
            <a:stCxn id="50" idx="2"/>
            <a:endCxn id="52" idx="2"/>
          </p:cNvCxnSpPr>
          <p:nvPr/>
        </p:nvCxnSpPr>
        <p:spPr>
          <a:xfrm rot="10800000" flipH="1" flipV="1">
            <a:off x="6918963" y="4512555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09DFE20-1CAE-4971-A08F-DBD502E8DEEE}"/>
              </a:ext>
            </a:extLst>
          </p:cNvPr>
          <p:cNvSpPr/>
          <p:nvPr/>
        </p:nvSpPr>
        <p:spPr>
          <a:xfrm>
            <a:off x="6586887" y="230449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457C35-A674-4C67-9256-A231FDB261A2}"/>
              </a:ext>
            </a:extLst>
          </p:cNvPr>
          <p:cNvSpPr/>
          <p:nvPr/>
        </p:nvSpPr>
        <p:spPr>
          <a:xfrm>
            <a:off x="7399865" y="3370887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F876611-9209-4AAB-B85E-5458C290562F}"/>
              </a:ext>
            </a:extLst>
          </p:cNvPr>
          <p:cNvSpPr/>
          <p:nvPr/>
        </p:nvSpPr>
        <p:spPr>
          <a:xfrm>
            <a:off x="7399865" y="391400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29B7EAB-5520-410B-91BC-002D2FB8118A}"/>
              </a:ext>
            </a:extLst>
          </p:cNvPr>
          <p:cNvSpPr/>
          <p:nvPr/>
        </p:nvSpPr>
        <p:spPr>
          <a:xfrm>
            <a:off x="6918963" y="4458555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94490D-1E26-4D77-86B6-29DF0CE78D61}"/>
              </a:ext>
            </a:extLst>
          </p:cNvPr>
          <p:cNvSpPr/>
          <p:nvPr/>
        </p:nvSpPr>
        <p:spPr>
          <a:xfrm>
            <a:off x="7399865" y="501770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643EDF7-BE0D-42CE-87AE-45C6C4EBB8DA}"/>
              </a:ext>
            </a:extLst>
          </p:cNvPr>
          <p:cNvSpPr/>
          <p:nvPr/>
        </p:nvSpPr>
        <p:spPr>
          <a:xfrm>
            <a:off x="7399865" y="554786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22A0847-F895-4FF7-B901-5DCDFBBF5405}"/>
              </a:ext>
            </a:extLst>
          </p:cNvPr>
          <p:cNvSpPr/>
          <p:nvPr/>
        </p:nvSpPr>
        <p:spPr>
          <a:xfrm>
            <a:off x="6918963" y="2816889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D4B96BC-E68B-450D-A497-DAE9BBF44946}"/>
              </a:ext>
            </a:extLst>
          </p:cNvPr>
          <p:cNvCxnSpPr>
            <a:cxnSpLocks/>
            <a:stCxn id="47" idx="2"/>
            <a:endCxn id="53" idx="2"/>
          </p:cNvCxnSpPr>
          <p:nvPr/>
        </p:nvCxnSpPr>
        <p:spPr>
          <a:xfrm rot="10800000" flipH="1" flipV="1">
            <a:off x="6586887" y="2358495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667375" y="6329899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* </a:t>
            </a:r>
            <a:r>
              <a:rPr lang="cs-CZ" sz="1400" dirty="0">
                <a:solidFill>
                  <a:srgbClr val="C00000"/>
                </a:solidFill>
              </a:rPr>
              <a:t>Při epidemickém šetření KHS je potvrzen kolektiv ŠKOLA, v trasování jde o primární případy (děti nejsou uvedeny jako kontakt jiného pozitivního případu)</a:t>
            </a:r>
          </a:p>
        </p:txBody>
      </p:sp>
      <p:sp>
        <p:nvSpPr>
          <p:cNvPr id="34" name="TextovéPole 33"/>
          <p:cNvSpPr txBox="1"/>
          <p:nvPr/>
        </p:nvSpPr>
        <p:spPr>
          <a:xfrm>
            <a:off x="1633099" y="653868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Podkladem pro souhrn jsou konečné výsledky testů hlášené na individuální bázi do centrálního systému ISIN. </a:t>
            </a:r>
          </a:p>
          <a:p>
            <a:pPr algn="ctr"/>
            <a:r>
              <a:rPr lang="cs-CZ" sz="1400" i="1" dirty="0"/>
              <a:t>Jde tedy o konečné počty potvrzených pozitivních diagnóz, včetně konfirmovaných AG testů. </a:t>
            </a:r>
          </a:p>
        </p:txBody>
      </p:sp>
    </p:spTree>
    <p:extLst>
      <p:ext uri="{BB962C8B-B14F-4D97-AF65-F5344CB8AC3E}">
        <p14:creationId xmlns:p14="http://schemas.microsoft.com/office/powerpoint/2010/main" val="1902261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</a:t>
            </a:r>
            <a:r>
              <a:rPr lang="en-US" u="sng" dirty="0"/>
              <a:t>5</a:t>
            </a:r>
            <a:r>
              <a:rPr lang="cs-CZ" u="sng" dirty="0"/>
              <a:t>-1</a:t>
            </a:r>
            <a:r>
              <a:rPr lang="en-US" u="sng" dirty="0"/>
              <a:t>1</a:t>
            </a:r>
            <a:r>
              <a:rPr lang="cs-CZ" u="sng" dirty="0"/>
              <a:t> let</a:t>
            </a:r>
            <a:r>
              <a:rPr lang="cs-CZ" dirty="0"/>
              <a:t> mezi 14.6 – 2.7.2021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39B79-06AA-4C9C-BA1A-94BB207C83B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68564690"/>
              </p:ext>
            </p:extLst>
          </p:nvPr>
        </p:nvGraphicFramePr>
        <p:xfrm>
          <a:off x="700436" y="2009735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155 nově pozitivních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149 (96,1%)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24 (15,5%)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125 (80,6%)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6 (3,9%)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3 (1,9%)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3 (1,9%)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B51311-E616-4035-BAC8-793651F8AC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871" y="1155282"/>
            <a:ext cx="57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11</a:t>
            </a:r>
            <a:r>
              <a:rPr lang="cs-CZ" sz="2000" b="1" dirty="0"/>
              <a:t> let</a:t>
            </a:r>
          </a:p>
          <a:p>
            <a:r>
              <a:rPr lang="cs-CZ" sz="2000" b="1" dirty="0"/>
              <a:t>14.6. – 2.7.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všechny záchyty - </a:t>
            </a:r>
            <a:r>
              <a:rPr lang="cs-CZ" sz="2000" b="1" dirty="0" err="1">
                <a:solidFill>
                  <a:srgbClr val="C00000"/>
                </a:solidFill>
              </a:rPr>
              <a:t>ce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cs-CZ" sz="2000" b="1" dirty="0">
                <a:solidFill>
                  <a:srgbClr val="C00000"/>
                </a:solidFill>
              </a:rPr>
              <a:t>á</a:t>
            </a:r>
            <a:r>
              <a:rPr lang="en-US" sz="2000" b="1" dirty="0">
                <a:solidFill>
                  <a:srgbClr val="C00000"/>
                </a:solidFill>
              </a:rPr>
              <a:t> populace</a:t>
            </a:r>
            <a:r>
              <a:rPr lang="cs-CZ" sz="2000" b="1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08FF42-210A-4A89-A03B-1EC6C64692CE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0800000" flipH="1" flipV="1">
            <a:off x="535939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7FF066-57A7-4B99-9FF1-306469C9C859}"/>
              </a:ext>
            </a:extLst>
          </p:cNvPr>
          <p:cNvCxnSpPr>
            <a:cxnSpLocks/>
            <a:stCxn id="21" idx="2"/>
            <a:endCxn id="15" idx="2"/>
          </p:cNvCxnSpPr>
          <p:nvPr/>
        </p:nvCxnSpPr>
        <p:spPr>
          <a:xfrm rot="10800000" flipH="1" flipV="1">
            <a:off x="868015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81084D1-A7BD-43B7-966F-35F4CF8FBBBD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10800000" flipH="1" flipV="1">
            <a:off x="868015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CA2066-27E7-4D21-B597-D5CAAC07DFD5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0800000" flipH="1" flipV="1">
            <a:off x="868015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580044-DBFC-45B4-A9EE-89A4E1AA9644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0800000" flipH="1" flipV="1">
            <a:off x="868015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328153-B054-4071-A98C-E2F0F016112A}"/>
              </a:ext>
            </a:extLst>
          </p:cNvPr>
          <p:cNvSpPr/>
          <p:nvPr/>
        </p:nvSpPr>
        <p:spPr>
          <a:xfrm>
            <a:off x="535939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4B8638-6E3A-4B4B-BD53-8C9DDA8C8C58}"/>
              </a:ext>
            </a:extLst>
          </p:cNvPr>
          <p:cNvSpPr/>
          <p:nvPr/>
        </p:nvSpPr>
        <p:spPr>
          <a:xfrm>
            <a:off x="1348917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EE83AC-EC6D-4604-BD16-6F1BA16B9963}"/>
              </a:ext>
            </a:extLst>
          </p:cNvPr>
          <p:cNvSpPr/>
          <p:nvPr/>
        </p:nvSpPr>
        <p:spPr>
          <a:xfrm>
            <a:off x="1348917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9862B-01D5-4C9B-A3F9-16393B8A50A3}"/>
              </a:ext>
            </a:extLst>
          </p:cNvPr>
          <p:cNvSpPr/>
          <p:nvPr/>
        </p:nvSpPr>
        <p:spPr>
          <a:xfrm>
            <a:off x="868015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62FAE-F9B1-482C-AFAF-F3E8378687CF}"/>
              </a:ext>
            </a:extLst>
          </p:cNvPr>
          <p:cNvSpPr/>
          <p:nvPr/>
        </p:nvSpPr>
        <p:spPr>
          <a:xfrm>
            <a:off x="1348917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98E2B-B223-49EE-9FDD-8C1E8C7B6895}"/>
              </a:ext>
            </a:extLst>
          </p:cNvPr>
          <p:cNvSpPr/>
          <p:nvPr/>
        </p:nvSpPr>
        <p:spPr>
          <a:xfrm>
            <a:off x="1348917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A11DF4-574C-49DF-ACA7-E8398FFAAFE4}"/>
              </a:ext>
            </a:extLst>
          </p:cNvPr>
          <p:cNvSpPr/>
          <p:nvPr/>
        </p:nvSpPr>
        <p:spPr>
          <a:xfrm>
            <a:off x="868015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1775E1-59DA-4A6F-A295-5D4DFA9B3EB1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0800000" flipH="1" flipV="1">
            <a:off x="535939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FCD65A0-5873-4857-BF4E-14496FC5AB8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1498192"/>
              </p:ext>
            </p:extLst>
          </p:nvPr>
        </p:nvGraphicFramePr>
        <p:xfrm>
          <a:off x="6656134" y="2009735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39 nově pozitivních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39 (100,0%)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8 (20,5%)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31 (79,5%)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0 (0,0%)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0 (0,0%)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0 (0,0%)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EBEF2F5-AB47-4FCA-99E0-CF4FC2891E5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00569" y="1155282"/>
            <a:ext cx="5796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11</a:t>
            </a:r>
            <a:r>
              <a:rPr lang="cs-CZ" sz="2000" b="1" dirty="0"/>
              <a:t> let</a:t>
            </a:r>
          </a:p>
          <a:p>
            <a:r>
              <a:rPr lang="cs-CZ" sz="2000" b="1" dirty="0"/>
              <a:t>14.6. – 2.7.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nákaza pravděpodobně ve škole*</a:t>
            </a:r>
            <a:endParaRPr lang="cs-CZ" sz="2000" b="1" dirty="0">
              <a:solidFill>
                <a:srgbClr val="FF0000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BF932EB-B902-4811-A3F3-6DDDF237D021}"/>
              </a:ext>
            </a:extLst>
          </p:cNvPr>
          <p:cNvCxnSpPr>
            <a:cxnSpLocks/>
            <a:stCxn id="47" idx="2"/>
            <a:endCxn id="50" idx="2"/>
          </p:cNvCxnSpPr>
          <p:nvPr/>
        </p:nvCxnSpPr>
        <p:spPr>
          <a:xfrm rot="10800000" flipH="1" flipV="1">
            <a:off x="6491637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11575C7-FE51-4E5C-BAFA-A111E6EBD5A6}"/>
              </a:ext>
            </a:extLst>
          </p:cNvPr>
          <p:cNvCxnSpPr>
            <a:cxnSpLocks/>
            <a:stCxn id="53" idx="2"/>
            <a:endCxn id="48" idx="2"/>
          </p:cNvCxnSpPr>
          <p:nvPr/>
        </p:nvCxnSpPr>
        <p:spPr>
          <a:xfrm rot="10800000" flipH="1" flipV="1">
            <a:off x="6823713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FA1F7F8-16D4-4858-BCA8-9A302AF7A522}"/>
              </a:ext>
            </a:extLst>
          </p:cNvPr>
          <p:cNvCxnSpPr>
            <a:cxnSpLocks/>
            <a:stCxn id="53" idx="2"/>
            <a:endCxn id="49" idx="2"/>
          </p:cNvCxnSpPr>
          <p:nvPr/>
        </p:nvCxnSpPr>
        <p:spPr>
          <a:xfrm rot="10800000" flipH="1" flipV="1">
            <a:off x="6823713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FF9D491-E609-4E6C-8E85-9CA6F385FD5A}"/>
              </a:ext>
            </a:extLst>
          </p:cNvPr>
          <p:cNvCxnSpPr>
            <a:cxnSpLocks/>
            <a:stCxn id="50" idx="2"/>
            <a:endCxn id="51" idx="2"/>
          </p:cNvCxnSpPr>
          <p:nvPr/>
        </p:nvCxnSpPr>
        <p:spPr>
          <a:xfrm rot="10800000" flipH="1" flipV="1">
            <a:off x="6823713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626E197-0824-45A8-B593-A89931ED9C58}"/>
              </a:ext>
            </a:extLst>
          </p:cNvPr>
          <p:cNvCxnSpPr>
            <a:cxnSpLocks/>
            <a:stCxn id="50" idx="2"/>
            <a:endCxn id="52" idx="2"/>
          </p:cNvCxnSpPr>
          <p:nvPr/>
        </p:nvCxnSpPr>
        <p:spPr>
          <a:xfrm rot="10800000" flipH="1" flipV="1">
            <a:off x="6823713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09DFE20-1CAE-4971-A08F-DBD502E8DEEE}"/>
              </a:ext>
            </a:extLst>
          </p:cNvPr>
          <p:cNvSpPr/>
          <p:nvPr/>
        </p:nvSpPr>
        <p:spPr>
          <a:xfrm>
            <a:off x="6491637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457C35-A674-4C67-9256-A231FDB261A2}"/>
              </a:ext>
            </a:extLst>
          </p:cNvPr>
          <p:cNvSpPr/>
          <p:nvPr/>
        </p:nvSpPr>
        <p:spPr>
          <a:xfrm>
            <a:off x="7304615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F876611-9209-4AAB-B85E-5458C290562F}"/>
              </a:ext>
            </a:extLst>
          </p:cNvPr>
          <p:cNvSpPr/>
          <p:nvPr/>
        </p:nvSpPr>
        <p:spPr>
          <a:xfrm>
            <a:off x="7304615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29B7EAB-5520-410B-91BC-002D2FB8118A}"/>
              </a:ext>
            </a:extLst>
          </p:cNvPr>
          <p:cNvSpPr/>
          <p:nvPr/>
        </p:nvSpPr>
        <p:spPr>
          <a:xfrm>
            <a:off x="6823713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94490D-1E26-4D77-86B6-29DF0CE78D61}"/>
              </a:ext>
            </a:extLst>
          </p:cNvPr>
          <p:cNvSpPr/>
          <p:nvPr/>
        </p:nvSpPr>
        <p:spPr>
          <a:xfrm>
            <a:off x="7304615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643EDF7-BE0D-42CE-87AE-45C6C4EBB8DA}"/>
              </a:ext>
            </a:extLst>
          </p:cNvPr>
          <p:cNvSpPr/>
          <p:nvPr/>
        </p:nvSpPr>
        <p:spPr>
          <a:xfrm>
            <a:off x="7304615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22A0847-F895-4FF7-B901-5DCDFBBF5405}"/>
              </a:ext>
            </a:extLst>
          </p:cNvPr>
          <p:cNvSpPr/>
          <p:nvPr/>
        </p:nvSpPr>
        <p:spPr>
          <a:xfrm>
            <a:off x="6823713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D4B96BC-E68B-450D-A497-DAE9BBF44946}"/>
              </a:ext>
            </a:extLst>
          </p:cNvPr>
          <p:cNvCxnSpPr>
            <a:cxnSpLocks/>
            <a:stCxn id="47" idx="2"/>
            <a:endCxn id="53" idx="2"/>
          </p:cNvCxnSpPr>
          <p:nvPr/>
        </p:nvCxnSpPr>
        <p:spPr>
          <a:xfrm rot="10800000" flipH="1" flipV="1">
            <a:off x="6491637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667375" y="6282274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* </a:t>
            </a:r>
            <a:r>
              <a:rPr lang="cs-CZ" sz="1400" dirty="0">
                <a:solidFill>
                  <a:srgbClr val="C00000"/>
                </a:solidFill>
              </a:rPr>
              <a:t>Při epidemickém šetření KHS je potvrzen kolektiv ŠKOLA, v trasování jde o primární případy (děti nejsou uvedeny jako kontakt jiného pozitivního případu)</a:t>
            </a:r>
          </a:p>
        </p:txBody>
      </p:sp>
      <p:sp>
        <p:nvSpPr>
          <p:cNvPr id="34" name="TextovéPole 33"/>
          <p:cNvSpPr txBox="1"/>
          <p:nvPr/>
        </p:nvSpPr>
        <p:spPr>
          <a:xfrm>
            <a:off x="1633099" y="653868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Podkladem pro souhrn jsou konečné výsledky testů hlášené na individuální bázi do centrálního systému ISIN. </a:t>
            </a:r>
          </a:p>
          <a:p>
            <a:pPr algn="ctr"/>
            <a:r>
              <a:rPr lang="cs-CZ" sz="1400" i="1" dirty="0"/>
              <a:t>Jde tedy o konečné počty potvrzených pozitivních diagnóz, včetně konfirmovaných AG testů. </a:t>
            </a:r>
          </a:p>
        </p:txBody>
      </p:sp>
    </p:spTree>
    <p:extLst>
      <p:ext uri="{BB962C8B-B14F-4D97-AF65-F5344CB8AC3E}">
        <p14:creationId xmlns:p14="http://schemas.microsoft.com/office/powerpoint/2010/main" val="204242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104775" y="117608"/>
            <a:ext cx="11953875" cy="630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Tato analýza uzavírá</a:t>
            </a:r>
            <a:r>
              <a:rPr kumimoji="0" lang="cs-CZ" sz="3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hlášení testů ze škol za 1. pololetí 2021 </a:t>
            </a:r>
            <a:endParaRPr kumimoji="0" lang="cs-CZ" sz="3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80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Testy</a:t>
            </a:r>
            <a:r>
              <a:rPr kumimoji="0" lang="cs-CZ" sz="28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prováděné přímo ve školách byly školami </a:t>
            </a:r>
            <a:r>
              <a:rPr kumimoji="0" lang="cs-CZ" sz="280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agregovaně</a:t>
            </a:r>
            <a:r>
              <a:rPr kumimoji="0" lang="cs-CZ" sz="28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hlášeny do centrálního systému, který umožňuje sledovat vývoj pozitivních záchytů nákazy.</a:t>
            </a:r>
            <a:endParaRPr kumimoji="0" lang="cs-CZ" sz="2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80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Z nahlášených dat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vyplývá,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že testy prováděné ve školách 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neindikovaly 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systémový 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a plošný rizikový 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vývoj či kontinuální eskalaci v šíření epidemie. 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Tento závěr je ve shodě s šetřením KHS, které rovněž nehlásily eskalaci počtu ohnisek a rizikových událostí. </a:t>
            </a:r>
            <a:r>
              <a:rPr lang="cs-CZ" sz="2800" b="1" dirty="0" smtClean="0">
                <a:solidFill>
                  <a:srgbClr val="0000FF"/>
                </a:solidFill>
                <a:latin typeface="Calibri" panose="020F0502020204030204"/>
                <a:cs typeface="Arial" panose="020B0604020202020204" pitchFamily="34" charset="0"/>
              </a:rPr>
              <a:t>V závěru školního roku byl avšak v mnoha krajích zachycen růst počtu nákaz mezi dětmi a mladistvými ve věkových kategoriích 12 – 19 let. Pouze u části (max. 30%) těchto nákaz byla prokázána souvislost se školním kolektivem a návštěvou školy. 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430358" y="619620"/>
            <a:ext cx="11249025" cy="87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Šipka dolů 9"/>
          <p:cNvSpPr/>
          <p:nvPr/>
        </p:nvSpPr>
        <p:spPr>
          <a:xfrm>
            <a:off x="5255201" y="975633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305857" y="6026850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660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</a:t>
            </a:r>
            <a:r>
              <a:rPr lang="cs-CZ" u="sng" dirty="0"/>
              <a:t>12-15 let</a:t>
            </a:r>
            <a:r>
              <a:rPr lang="cs-CZ" dirty="0"/>
              <a:t> mezi 14.6 – 2.7.2021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39B79-06AA-4C9C-BA1A-94BB207C83B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3385460"/>
              </p:ext>
            </p:extLst>
          </p:nvPr>
        </p:nvGraphicFramePr>
        <p:xfrm>
          <a:off x="700436" y="2009735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178 nově pozitivních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169 (94,9%)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31 (17,4%)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138 (77,5%)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9 (5,1%)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2 (1,1%)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7 (3,9%)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B51311-E616-4035-BAC8-793651F8AC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871" y="1155282"/>
            <a:ext cx="57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12-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14.6. – 2.7.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všechny záchyty - </a:t>
            </a:r>
            <a:r>
              <a:rPr lang="cs-CZ" sz="2000" b="1" dirty="0" err="1">
                <a:solidFill>
                  <a:srgbClr val="C00000"/>
                </a:solidFill>
              </a:rPr>
              <a:t>ce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cs-CZ" sz="2000" b="1" dirty="0">
                <a:solidFill>
                  <a:srgbClr val="C00000"/>
                </a:solidFill>
              </a:rPr>
              <a:t>á</a:t>
            </a:r>
            <a:r>
              <a:rPr lang="en-US" sz="2000" b="1" dirty="0">
                <a:solidFill>
                  <a:srgbClr val="C00000"/>
                </a:solidFill>
              </a:rPr>
              <a:t> populace</a:t>
            </a:r>
            <a:r>
              <a:rPr lang="cs-CZ" sz="2000" b="1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08FF42-210A-4A89-A03B-1EC6C64692CE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0800000" flipH="1" flipV="1">
            <a:off x="535939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7FF066-57A7-4B99-9FF1-306469C9C859}"/>
              </a:ext>
            </a:extLst>
          </p:cNvPr>
          <p:cNvCxnSpPr>
            <a:cxnSpLocks/>
            <a:stCxn id="21" idx="2"/>
            <a:endCxn id="15" idx="2"/>
          </p:cNvCxnSpPr>
          <p:nvPr/>
        </p:nvCxnSpPr>
        <p:spPr>
          <a:xfrm rot="10800000" flipH="1" flipV="1">
            <a:off x="868015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81084D1-A7BD-43B7-966F-35F4CF8FBBBD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10800000" flipH="1" flipV="1">
            <a:off x="868015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CA2066-27E7-4D21-B597-D5CAAC07DFD5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0800000" flipH="1" flipV="1">
            <a:off x="868015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580044-DBFC-45B4-A9EE-89A4E1AA9644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0800000" flipH="1" flipV="1">
            <a:off x="868015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328153-B054-4071-A98C-E2F0F016112A}"/>
              </a:ext>
            </a:extLst>
          </p:cNvPr>
          <p:cNvSpPr/>
          <p:nvPr/>
        </p:nvSpPr>
        <p:spPr>
          <a:xfrm>
            <a:off x="535939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4B8638-6E3A-4B4B-BD53-8C9DDA8C8C58}"/>
              </a:ext>
            </a:extLst>
          </p:cNvPr>
          <p:cNvSpPr/>
          <p:nvPr/>
        </p:nvSpPr>
        <p:spPr>
          <a:xfrm>
            <a:off x="1348917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EE83AC-EC6D-4604-BD16-6F1BA16B9963}"/>
              </a:ext>
            </a:extLst>
          </p:cNvPr>
          <p:cNvSpPr/>
          <p:nvPr/>
        </p:nvSpPr>
        <p:spPr>
          <a:xfrm>
            <a:off x="1348917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9862B-01D5-4C9B-A3F9-16393B8A50A3}"/>
              </a:ext>
            </a:extLst>
          </p:cNvPr>
          <p:cNvSpPr/>
          <p:nvPr/>
        </p:nvSpPr>
        <p:spPr>
          <a:xfrm>
            <a:off x="868015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62FAE-F9B1-482C-AFAF-F3E8378687CF}"/>
              </a:ext>
            </a:extLst>
          </p:cNvPr>
          <p:cNvSpPr/>
          <p:nvPr/>
        </p:nvSpPr>
        <p:spPr>
          <a:xfrm>
            <a:off x="1348917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98E2B-B223-49EE-9FDD-8C1E8C7B6895}"/>
              </a:ext>
            </a:extLst>
          </p:cNvPr>
          <p:cNvSpPr/>
          <p:nvPr/>
        </p:nvSpPr>
        <p:spPr>
          <a:xfrm>
            <a:off x="1348917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A11DF4-574C-49DF-ACA7-E8398FFAAFE4}"/>
              </a:ext>
            </a:extLst>
          </p:cNvPr>
          <p:cNvSpPr/>
          <p:nvPr/>
        </p:nvSpPr>
        <p:spPr>
          <a:xfrm>
            <a:off x="868015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1775E1-59DA-4A6F-A295-5D4DFA9B3EB1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0800000" flipH="1" flipV="1">
            <a:off x="535939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67375" y="6282274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* </a:t>
            </a:r>
            <a:r>
              <a:rPr lang="cs-CZ" sz="1400" dirty="0">
                <a:solidFill>
                  <a:srgbClr val="C00000"/>
                </a:solidFill>
              </a:rPr>
              <a:t>Při epidemickém šetření KHS je potvrzen kolektiv ŠKOLA, v trasování jde o primární případy (děti nejsou uvedeny jako kontakt jiného pozitivního případu)</a:t>
            </a:r>
          </a:p>
        </p:txBody>
      </p:sp>
      <p:graphicFrame>
        <p:nvGraphicFramePr>
          <p:cNvPr id="35" name="Table 39">
            <a:extLst>
              <a:ext uri="{FF2B5EF4-FFF2-40B4-BE49-F238E27FC236}">
                <a16:creationId xmlns:a16="http://schemas.microsoft.com/office/drawing/2014/main" id="{ECF8D81E-48FD-47AC-95EA-897CD0D322D4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84406597"/>
              </p:ext>
            </p:extLst>
          </p:nvPr>
        </p:nvGraphicFramePr>
        <p:xfrm>
          <a:off x="6684709" y="2009735"/>
          <a:ext cx="5500086" cy="4432769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30 nově pozitivních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30 (100,0%)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62534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3 (10,0%)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27 (90,0%)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0 (0,0%)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0 (0,0%)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0 (0,0%)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cxnSp>
        <p:nvCxnSpPr>
          <p:cNvPr id="36" name="Connector: Elbow 41">
            <a:extLst>
              <a:ext uri="{FF2B5EF4-FFF2-40B4-BE49-F238E27FC236}">
                <a16:creationId xmlns:a16="http://schemas.microsoft.com/office/drawing/2014/main" id="{A857519A-CA40-411D-980E-698A4B9412F3}"/>
              </a:ext>
            </a:extLst>
          </p:cNvPr>
          <p:cNvCxnSpPr>
            <a:cxnSpLocks/>
            <a:stCxn id="56" idx="2"/>
            <a:endCxn id="59" idx="2"/>
          </p:cNvCxnSpPr>
          <p:nvPr/>
        </p:nvCxnSpPr>
        <p:spPr>
          <a:xfrm rot="10800000" flipH="1" flipV="1">
            <a:off x="6520212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42">
            <a:extLst>
              <a:ext uri="{FF2B5EF4-FFF2-40B4-BE49-F238E27FC236}">
                <a16:creationId xmlns:a16="http://schemas.microsoft.com/office/drawing/2014/main" id="{11C712BA-6083-45F2-BAC7-D646EB9DCE80}"/>
              </a:ext>
            </a:extLst>
          </p:cNvPr>
          <p:cNvCxnSpPr>
            <a:cxnSpLocks/>
            <a:stCxn id="62" idx="2"/>
            <a:endCxn id="57" idx="2"/>
          </p:cNvCxnSpPr>
          <p:nvPr/>
        </p:nvCxnSpPr>
        <p:spPr>
          <a:xfrm rot="10800000" flipH="1" flipV="1">
            <a:off x="6852288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43">
            <a:extLst>
              <a:ext uri="{FF2B5EF4-FFF2-40B4-BE49-F238E27FC236}">
                <a16:creationId xmlns:a16="http://schemas.microsoft.com/office/drawing/2014/main" id="{244AF209-2F82-4B3B-8771-D86CB9D0AA7C}"/>
              </a:ext>
            </a:extLst>
          </p:cNvPr>
          <p:cNvCxnSpPr>
            <a:cxnSpLocks/>
            <a:stCxn id="62" idx="2"/>
            <a:endCxn id="58" idx="2"/>
          </p:cNvCxnSpPr>
          <p:nvPr/>
        </p:nvCxnSpPr>
        <p:spPr>
          <a:xfrm rot="10800000" flipH="1" flipV="1">
            <a:off x="6852288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44">
            <a:extLst>
              <a:ext uri="{FF2B5EF4-FFF2-40B4-BE49-F238E27FC236}">
                <a16:creationId xmlns:a16="http://schemas.microsoft.com/office/drawing/2014/main" id="{69C42B24-0189-4D75-B374-7EFD2DAAED66}"/>
              </a:ext>
            </a:extLst>
          </p:cNvPr>
          <p:cNvCxnSpPr>
            <a:cxnSpLocks/>
            <a:stCxn id="59" idx="2"/>
            <a:endCxn id="60" idx="2"/>
          </p:cNvCxnSpPr>
          <p:nvPr/>
        </p:nvCxnSpPr>
        <p:spPr>
          <a:xfrm rot="10800000" flipH="1" flipV="1">
            <a:off x="6852288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45">
            <a:extLst>
              <a:ext uri="{FF2B5EF4-FFF2-40B4-BE49-F238E27FC236}">
                <a16:creationId xmlns:a16="http://schemas.microsoft.com/office/drawing/2014/main" id="{7A50D906-639B-4F20-895A-E56E8A2F8918}"/>
              </a:ext>
            </a:extLst>
          </p:cNvPr>
          <p:cNvCxnSpPr>
            <a:cxnSpLocks/>
            <a:stCxn id="59" idx="2"/>
            <a:endCxn id="61" idx="2"/>
          </p:cNvCxnSpPr>
          <p:nvPr/>
        </p:nvCxnSpPr>
        <p:spPr>
          <a:xfrm rot="10800000" flipH="1" flipV="1">
            <a:off x="6852288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6">
            <a:extLst>
              <a:ext uri="{FF2B5EF4-FFF2-40B4-BE49-F238E27FC236}">
                <a16:creationId xmlns:a16="http://schemas.microsoft.com/office/drawing/2014/main" id="{2E8EBDA0-CEA2-4C7B-857F-599F39037B81}"/>
              </a:ext>
            </a:extLst>
          </p:cNvPr>
          <p:cNvSpPr/>
          <p:nvPr/>
        </p:nvSpPr>
        <p:spPr>
          <a:xfrm>
            <a:off x="6520212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7" name="Oval 47">
            <a:extLst>
              <a:ext uri="{FF2B5EF4-FFF2-40B4-BE49-F238E27FC236}">
                <a16:creationId xmlns:a16="http://schemas.microsoft.com/office/drawing/2014/main" id="{E8A199F8-C841-4529-BA30-699B96B16DED}"/>
              </a:ext>
            </a:extLst>
          </p:cNvPr>
          <p:cNvSpPr/>
          <p:nvPr/>
        </p:nvSpPr>
        <p:spPr>
          <a:xfrm>
            <a:off x="7333190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8" name="Oval 48">
            <a:extLst>
              <a:ext uri="{FF2B5EF4-FFF2-40B4-BE49-F238E27FC236}">
                <a16:creationId xmlns:a16="http://schemas.microsoft.com/office/drawing/2014/main" id="{2BEC8467-23A1-4CFC-BFCE-1383ECB0A7BD}"/>
              </a:ext>
            </a:extLst>
          </p:cNvPr>
          <p:cNvSpPr/>
          <p:nvPr/>
        </p:nvSpPr>
        <p:spPr>
          <a:xfrm>
            <a:off x="7333190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9" name="Oval 49">
            <a:extLst>
              <a:ext uri="{FF2B5EF4-FFF2-40B4-BE49-F238E27FC236}">
                <a16:creationId xmlns:a16="http://schemas.microsoft.com/office/drawing/2014/main" id="{6F449461-D626-4F4A-A5B9-452A8D2903AA}"/>
              </a:ext>
            </a:extLst>
          </p:cNvPr>
          <p:cNvSpPr/>
          <p:nvPr/>
        </p:nvSpPr>
        <p:spPr>
          <a:xfrm>
            <a:off x="6852288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0" name="Oval 50">
            <a:extLst>
              <a:ext uri="{FF2B5EF4-FFF2-40B4-BE49-F238E27FC236}">
                <a16:creationId xmlns:a16="http://schemas.microsoft.com/office/drawing/2014/main" id="{9728F3B6-94A4-47B6-8C2C-B3F52397DF90}"/>
              </a:ext>
            </a:extLst>
          </p:cNvPr>
          <p:cNvSpPr/>
          <p:nvPr/>
        </p:nvSpPr>
        <p:spPr>
          <a:xfrm>
            <a:off x="7333190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Oval 51">
            <a:extLst>
              <a:ext uri="{FF2B5EF4-FFF2-40B4-BE49-F238E27FC236}">
                <a16:creationId xmlns:a16="http://schemas.microsoft.com/office/drawing/2014/main" id="{CECD612A-9766-4A55-86EA-8C4A1F50DA1C}"/>
              </a:ext>
            </a:extLst>
          </p:cNvPr>
          <p:cNvSpPr/>
          <p:nvPr/>
        </p:nvSpPr>
        <p:spPr>
          <a:xfrm>
            <a:off x="7333190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2" name="Oval 52">
            <a:extLst>
              <a:ext uri="{FF2B5EF4-FFF2-40B4-BE49-F238E27FC236}">
                <a16:creationId xmlns:a16="http://schemas.microsoft.com/office/drawing/2014/main" id="{6E05142A-6F83-425E-96C8-385291A504C2}"/>
              </a:ext>
            </a:extLst>
          </p:cNvPr>
          <p:cNvSpPr/>
          <p:nvPr/>
        </p:nvSpPr>
        <p:spPr>
          <a:xfrm>
            <a:off x="6852288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63" name="Connector: Elbow 53">
            <a:extLst>
              <a:ext uri="{FF2B5EF4-FFF2-40B4-BE49-F238E27FC236}">
                <a16:creationId xmlns:a16="http://schemas.microsoft.com/office/drawing/2014/main" id="{58161BC0-4A37-4A9D-9532-DCC329AE9465}"/>
              </a:ext>
            </a:extLst>
          </p:cNvPr>
          <p:cNvCxnSpPr>
            <a:cxnSpLocks/>
            <a:stCxn id="56" idx="2"/>
            <a:endCxn id="62" idx="2"/>
          </p:cNvCxnSpPr>
          <p:nvPr/>
        </p:nvCxnSpPr>
        <p:spPr>
          <a:xfrm rot="10800000" flipH="1" flipV="1">
            <a:off x="6520212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40">
            <a:extLst>
              <a:ext uri="{FF2B5EF4-FFF2-40B4-BE49-F238E27FC236}">
                <a16:creationId xmlns:a16="http://schemas.microsoft.com/office/drawing/2014/main" id="{ED35EB35-A2D4-47EB-B714-BB760F562F4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29144" y="1155282"/>
            <a:ext cx="5796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12-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14.6. – 2.7.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nákaza pravděpodobně ve škole*</a:t>
            </a:r>
            <a:endParaRPr lang="cs-CZ" sz="2000" b="1" dirty="0">
              <a:solidFill>
                <a:srgbClr val="FF0000"/>
              </a:solidFill>
            </a:endParaRPr>
          </a:p>
        </p:txBody>
      </p:sp>
      <p:sp>
        <p:nvSpPr>
          <p:cNvPr id="34" name="TextovéPole 33"/>
          <p:cNvSpPr txBox="1"/>
          <p:nvPr/>
        </p:nvSpPr>
        <p:spPr>
          <a:xfrm>
            <a:off x="1633099" y="653868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Podkladem pro souhrn jsou konečné výsledky testů hlášené na individuální bázi do centrálního systému ISIN. </a:t>
            </a:r>
          </a:p>
          <a:p>
            <a:pPr algn="ctr"/>
            <a:r>
              <a:rPr lang="cs-CZ" sz="1400" i="1" dirty="0"/>
              <a:t>Jde tedy o konečné počty potvrzených pozitivních diagnóz, včetně konfirmovaných AG testů. </a:t>
            </a:r>
          </a:p>
        </p:txBody>
      </p:sp>
    </p:spTree>
    <p:extLst>
      <p:ext uri="{BB962C8B-B14F-4D97-AF65-F5344CB8AC3E}">
        <p14:creationId xmlns:p14="http://schemas.microsoft.com/office/powerpoint/2010/main" val="2248489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 - celkový přehled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67375" y="6282274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* </a:t>
            </a:r>
            <a:r>
              <a:rPr lang="cs-CZ" sz="1400" dirty="0">
                <a:solidFill>
                  <a:srgbClr val="C00000"/>
                </a:solidFill>
              </a:rPr>
              <a:t>Při epidemickém šetření KHS je potvrzen kolektiv ŠKOLA, v trasování jde o primární případy (děti nejsou uvedeny jako kontakt jiného pozitivního případu)</a:t>
            </a:r>
          </a:p>
        </p:txBody>
      </p:sp>
      <p:sp>
        <p:nvSpPr>
          <p:cNvPr id="34" name="TextovéPole 33"/>
          <p:cNvSpPr txBox="1"/>
          <p:nvPr>
            <p:custDataLst>
              <p:tags r:id="rId3"/>
            </p:custDataLst>
          </p:nvPr>
        </p:nvSpPr>
        <p:spPr>
          <a:xfrm>
            <a:off x="1633099" y="653868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Podkladem pro souhrn jsou konečné výsledky testů hlášené na individuální bázi do centrálního systému ISIN. </a:t>
            </a:r>
          </a:p>
          <a:p>
            <a:pPr algn="ctr"/>
            <a:r>
              <a:rPr lang="cs-CZ" sz="1400" i="1" dirty="0"/>
              <a:t>Jde tedy o konečné počty potvrzených pozitivních diagnóz, včetně konfirmovaných AG testů. 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1DC8F07-FFDD-4871-9629-52F0C04A624D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13905192"/>
              </p:ext>
            </p:extLst>
          </p:nvPr>
        </p:nvGraphicFramePr>
        <p:xfrm>
          <a:off x="133165" y="1935331"/>
          <a:ext cx="11887388" cy="2651977"/>
        </p:xfrm>
        <a:graphic>
          <a:graphicData uri="http://schemas.openxmlformats.org/drawingml/2006/table">
            <a:tbl>
              <a:tblPr/>
              <a:tblGrid>
                <a:gridCol w="625652">
                  <a:extLst>
                    <a:ext uri="{9D8B030D-6E8A-4147-A177-3AD203B41FA5}">
                      <a16:colId xmlns:a16="http://schemas.microsoft.com/office/drawing/2014/main" val="1621227975"/>
                    </a:ext>
                  </a:extLst>
                </a:gridCol>
                <a:gridCol w="625652">
                  <a:extLst>
                    <a:ext uri="{9D8B030D-6E8A-4147-A177-3AD203B41FA5}">
                      <a16:colId xmlns:a16="http://schemas.microsoft.com/office/drawing/2014/main" val="170041654"/>
                    </a:ext>
                  </a:extLst>
                </a:gridCol>
                <a:gridCol w="625652">
                  <a:extLst>
                    <a:ext uri="{9D8B030D-6E8A-4147-A177-3AD203B41FA5}">
                      <a16:colId xmlns:a16="http://schemas.microsoft.com/office/drawing/2014/main" val="96909576"/>
                    </a:ext>
                  </a:extLst>
                </a:gridCol>
                <a:gridCol w="625652">
                  <a:extLst>
                    <a:ext uri="{9D8B030D-6E8A-4147-A177-3AD203B41FA5}">
                      <a16:colId xmlns:a16="http://schemas.microsoft.com/office/drawing/2014/main" val="3356088150"/>
                    </a:ext>
                  </a:extLst>
                </a:gridCol>
                <a:gridCol w="625652">
                  <a:extLst>
                    <a:ext uri="{9D8B030D-6E8A-4147-A177-3AD203B41FA5}">
                      <a16:colId xmlns:a16="http://schemas.microsoft.com/office/drawing/2014/main" val="1057516325"/>
                    </a:ext>
                  </a:extLst>
                </a:gridCol>
                <a:gridCol w="625652">
                  <a:extLst>
                    <a:ext uri="{9D8B030D-6E8A-4147-A177-3AD203B41FA5}">
                      <a16:colId xmlns:a16="http://schemas.microsoft.com/office/drawing/2014/main" val="2337484385"/>
                    </a:ext>
                  </a:extLst>
                </a:gridCol>
                <a:gridCol w="625652">
                  <a:extLst>
                    <a:ext uri="{9D8B030D-6E8A-4147-A177-3AD203B41FA5}">
                      <a16:colId xmlns:a16="http://schemas.microsoft.com/office/drawing/2014/main" val="2249278285"/>
                    </a:ext>
                  </a:extLst>
                </a:gridCol>
                <a:gridCol w="625652">
                  <a:extLst>
                    <a:ext uri="{9D8B030D-6E8A-4147-A177-3AD203B41FA5}">
                      <a16:colId xmlns:a16="http://schemas.microsoft.com/office/drawing/2014/main" val="2072873659"/>
                    </a:ext>
                  </a:extLst>
                </a:gridCol>
                <a:gridCol w="625652">
                  <a:extLst>
                    <a:ext uri="{9D8B030D-6E8A-4147-A177-3AD203B41FA5}">
                      <a16:colId xmlns:a16="http://schemas.microsoft.com/office/drawing/2014/main" val="4064593360"/>
                    </a:ext>
                  </a:extLst>
                </a:gridCol>
                <a:gridCol w="625652">
                  <a:extLst>
                    <a:ext uri="{9D8B030D-6E8A-4147-A177-3AD203B41FA5}">
                      <a16:colId xmlns:a16="http://schemas.microsoft.com/office/drawing/2014/main" val="3803288855"/>
                    </a:ext>
                  </a:extLst>
                </a:gridCol>
                <a:gridCol w="625652">
                  <a:extLst>
                    <a:ext uri="{9D8B030D-6E8A-4147-A177-3AD203B41FA5}">
                      <a16:colId xmlns:a16="http://schemas.microsoft.com/office/drawing/2014/main" val="2950969407"/>
                    </a:ext>
                  </a:extLst>
                </a:gridCol>
                <a:gridCol w="625652">
                  <a:extLst>
                    <a:ext uri="{9D8B030D-6E8A-4147-A177-3AD203B41FA5}">
                      <a16:colId xmlns:a16="http://schemas.microsoft.com/office/drawing/2014/main" val="1550286559"/>
                    </a:ext>
                  </a:extLst>
                </a:gridCol>
                <a:gridCol w="625652">
                  <a:extLst>
                    <a:ext uri="{9D8B030D-6E8A-4147-A177-3AD203B41FA5}">
                      <a16:colId xmlns:a16="http://schemas.microsoft.com/office/drawing/2014/main" val="3054549765"/>
                    </a:ext>
                  </a:extLst>
                </a:gridCol>
                <a:gridCol w="625652">
                  <a:extLst>
                    <a:ext uri="{9D8B030D-6E8A-4147-A177-3AD203B41FA5}">
                      <a16:colId xmlns:a16="http://schemas.microsoft.com/office/drawing/2014/main" val="911307177"/>
                    </a:ext>
                  </a:extLst>
                </a:gridCol>
                <a:gridCol w="625652">
                  <a:extLst>
                    <a:ext uri="{9D8B030D-6E8A-4147-A177-3AD203B41FA5}">
                      <a16:colId xmlns:a16="http://schemas.microsoft.com/office/drawing/2014/main" val="1788458372"/>
                    </a:ext>
                  </a:extLst>
                </a:gridCol>
                <a:gridCol w="625652">
                  <a:extLst>
                    <a:ext uri="{9D8B030D-6E8A-4147-A177-3AD203B41FA5}">
                      <a16:colId xmlns:a16="http://schemas.microsoft.com/office/drawing/2014/main" val="2464867625"/>
                    </a:ext>
                  </a:extLst>
                </a:gridCol>
                <a:gridCol w="625652">
                  <a:extLst>
                    <a:ext uri="{9D8B030D-6E8A-4147-A177-3AD203B41FA5}">
                      <a16:colId xmlns:a16="http://schemas.microsoft.com/office/drawing/2014/main" val="232770110"/>
                    </a:ext>
                  </a:extLst>
                </a:gridCol>
                <a:gridCol w="625652">
                  <a:extLst>
                    <a:ext uri="{9D8B030D-6E8A-4147-A177-3AD203B41FA5}">
                      <a16:colId xmlns:a16="http://schemas.microsoft.com/office/drawing/2014/main" val="2573820766"/>
                    </a:ext>
                  </a:extLst>
                </a:gridCol>
                <a:gridCol w="625652">
                  <a:extLst>
                    <a:ext uri="{9D8B030D-6E8A-4147-A177-3AD203B41FA5}">
                      <a16:colId xmlns:a16="http://schemas.microsoft.com/office/drawing/2014/main" val="3406886417"/>
                    </a:ext>
                  </a:extLst>
                </a:gridCol>
              </a:tblGrid>
              <a:tr h="470518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12.4.-2.7.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1.5.-31.5.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1.6.-13.6.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14.6.-20.6.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21.6.-27.6.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28.6.-2.7.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77734"/>
                  </a:ext>
                </a:extLst>
              </a:tr>
              <a:tr h="648069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všechny záchyty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nákaza pravděpodobně ve škole*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Podíl záchytů ve škole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0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všechny záchyty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0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nákaza pravděpodobně ve škole*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0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podíl záchytů ve škole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0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všechny záchyty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0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nákaza pravděpodobně ve škole*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0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podíl záchytů ve škole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0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všechny záchyty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0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nákaza pravděpodobně ve škole*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0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podíl záchytů ve škole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0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všechny záchyty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0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nákaza pravděpodobně ve škole*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0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podíl záchytů ve škole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0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všechny záchyty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0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nákaza pravděpodobně ve škole*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0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podíl záchytů ve škole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601210"/>
                  </a:ext>
                </a:extLst>
              </a:tr>
              <a:tr h="31129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5-11 let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7051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30,11%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2591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37,78%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39,80%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41,10%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20,93%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739693"/>
                  </a:ext>
                </a:extLst>
              </a:tr>
              <a:tr h="61105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12-15 let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4382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19,99%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22,26%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33,09%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32,84%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17,78%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15179"/>
                  </a:ext>
                </a:extLst>
              </a:tr>
              <a:tr h="61105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16-19 let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3751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3,41%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3,05%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9,56%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6,76%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57,97%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841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790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769310"/>
            <a:ext cx="11905307" cy="1802816"/>
          </a:xfrm>
        </p:spPr>
        <p:txBody>
          <a:bodyPr>
            <a:normAutofit/>
          </a:bodyPr>
          <a:lstStyle/>
          <a:p>
            <a:r>
              <a:rPr lang="cs-CZ" sz="4000" b="1" dirty="0"/>
              <a:t>Celkové počty nově potvrzených případů </a:t>
            </a:r>
          </a:p>
          <a:p>
            <a:r>
              <a:rPr lang="cs-CZ" sz="4000" b="1" dirty="0"/>
              <a:t>dětí v populaci</a:t>
            </a:r>
            <a:endParaRPr lang="cs-CZ" sz="4000" i="1" dirty="0"/>
          </a:p>
        </p:txBody>
      </p:sp>
    </p:spTree>
    <p:extLst>
      <p:ext uri="{BB962C8B-B14F-4D97-AF65-F5344CB8AC3E}">
        <p14:creationId xmlns:p14="http://schemas.microsoft.com/office/powerpoint/2010/main" val="324566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7651307" cy="576000"/>
          </a:xfrm>
        </p:spPr>
        <p:txBody>
          <a:bodyPr/>
          <a:lstStyle/>
          <a:p>
            <a:r>
              <a:rPr lang="cs-CZ" dirty="0"/>
              <a:t>Počty COVID-19 pozitivních v ČR na 100 000 v populaci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596C74F-0221-4E8A-956E-65A82E2B961A}"/>
              </a:ext>
            </a:extLst>
          </p:cNvPr>
          <p:cNvSpPr txBox="1"/>
          <p:nvPr/>
        </p:nvSpPr>
        <p:spPr>
          <a:xfrm>
            <a:off x="2162175" y="6545102"/>
            <a:ext cx="7077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– Informační systém infekční nemocí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A0832711-C8D3-482F-ADC2-50907D83BB1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9573685"/>
              </p:ext>
            </p:extLst>
          </p:nvPr>
        </p:nvGraphicFramePr>
        <p:xfrm>
          <a:off x="1392508" y="1399769"/>
          <a:ext cx="10661843" cy="536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2" name="Obdélník 11">
            <a:extLst>
              <a:ext uri="{FF2B5EF4-FFF2-40B4-BE49-F238E27FC236}">
                <a16:creationId xmlns:a16="http://schemas.microsoft.com/office/drawing/2014/main" id="{47330F7D-030D-49C8-BE37-CEFFFE48B489}"/>
              </a:ext>
            </a:extLst>
          </p:cNvPr>
          <p:cNvSpPr/>
          <p:nvPr/>
        </p:nvSpPr>
        <p:spPr>
          <a:xfrm>
            <a:off x="137649" y="2386547"/>
            <a:ext cx="125485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COVID-19 pozitivních na 100 000 osob v dané věkové skupině v populaci (suma za celý časový úsek)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63385A4C-5F20-4192-9027-8DBE2AB6717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95472" y="1127340"/>
            <a:ext cx="21170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1. 3. přerušení veškeré prezenční výuky</a:t>
            </a:r>
          </a:p>
        </p:txBody>
      </p: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C84AA3A6-B8AF-4AD3-9609-5B6777C769C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848812" y="1491412"/>
            <a:ext cx="0" cy="80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18CB2AB-0F5A-4FCE-8034-F8F60A89895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215" y="697003"/>
            <a:ext cx="11344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Populační zátěž klesá ve všech věkových kategoriích dětí. 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63385A4C-5F20-4192-9027-8DBE2AB6717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859130" y="1796841"/>
            <a:ext cx="245727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12. 4. otevřeny MŠ pro předškolní děti, návrat 1. stupně</a:t>
            </a:r>
            <a:r>
              <a:rPr kumimoji="0" lang="cs-CZ" sz="12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ZŠ v rotačním režimu</a:t>
            </a:r>
            <a:endParaRPr kumimoji="0" lang="cs-CZ" sz="1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C84AA3A6-B8AF-4AD3-9609-5B6777C769C4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4846783" y="2634027"/>
            <a:ext cx="0" cy="73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>
            <a:extLst>
              <a:ext uri="{FF2B5EF4-FFF2-40B4-BE49-F238E27FC236}">
                <a16:creationId xmlns:a16="http://schemas.microsoft.com/office/drawing/2014/main" id="{EC83A386-1D77-43BD-98DD-1074CDE32BD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842323" y="1218384"/>
            <a:ext cx="4195207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</a:t>
            </a:r>
            <a:r>
              <a:rPr lang="cs-CZ" sz="1200" b="1" i="1" dirty="0">
                <a:solidFill>
                  <a:srgbClr val="000000"/>
                </a:solidFill>
              </a:rPr>
              <a:t>26. 4. MŠ otevřeny zcela, SŠ a VOŠ praktické vyučování v PLK, HKK, KVK </a:t>
            </a:r>
            <a:br>
              <a:rPr lang="cs-CZ" sz="1200" b="1" i="1" dirty="0">
                <a:solidFill>
                  <a:srgbClr val="000000"/>
                </a:solidFill>
              </a:rPr>
            </a:br>
            <a:r>
              <a:rPr lang="cs-CZ" sz="1200" b="1" i="1" dirty="0">
                <a:solidFill>
                  <a:srgbClr val="000000"/>
                </a:solidFill>
              </a:rPr>
              <a:t>od 3. 5. dále STC, LBK, PAK, PHA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 s rozšířením rotační výuky 2. st. ZŠ a od 10. 5. ve zbývajících krajích</a:t>
            </a:r>
            <a:endParaRPr lang="cs-CZ" sz="1200" b="1" i="1" dirty="0">
              <a:solidFill>
                <a:srgbClr val="000000"/>
              </a:solidFill>
            </a:endParaRPr>
          </a:p>
        </p:txBody>
      </p: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0EA45419-FFE6-41F1-9778-325DBC06FC41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6174045" y="2120006"/>
            <a:ext cx="0" cy="21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931B54ED-96B8-4B0B-88B2-56F3421552FF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6489990" y="2120005"/>
            <a:ext cx="0" cy="21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16BF9B4A-EA00-4154-9ADA-5E9222B2A3C2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6923059" y="2120005"/>
            <a:ext cx="0" cy="21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délník 24">
            <a:extLst>
              <a:ext uri="{FF2B5EF4-FFF2-40B4-BE49-F238E27FC236}">
                <a16:creationId xmlns:a16="http://schemas.microsoft.com/office/drawing/2014/main" id="{4A04FA6A-EEB4-4FF4-9BD1-4386B1D6021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318978" y="2246369"/>
            <a:ext cx="171597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cs-CZ" sz="1200" b="1" i="1" dirty="0">
                <a:solidFill>
                  <a:srgbClr val="000000"/>
                </a:solidFill>
              </a:rPr>
              <a:t>Od 24. 5. otevřeny ZŠ, SŠ, VOŠ a VŠ bez rotací v celé ČR</a:t>
            </a: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71FE04E3-67E6-4683-92EE-30E00135062E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7781312" y="2907420"/>
            <a:ext cx="0" cy="180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7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af 16">
            <a:extLst>
              <a:ext uri="{FF2B5EF4-FFF2-40B4-BE49-F238E27FC236}">
                <a16:creationId xmlns:a16="http://schemas.microsoft.com/office/drawing/2014/main" id="{82435891-AD00-4FB1-A73A-2B68645AA38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3743243"/>
              </p:ext>
            </p:extLst>
          </p:nvPr>
        </p:nvGraphicFramePr>
        <p:xfrm>
          <a:off x="8562717" y="997797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31" name="Graf 16">
            <a:extLst>
              <a:ext uri="{FF2B5EF4-FFF2-40B4-BE49-F238E27FC236}">
                <a16:creationId xmlns:a16="http://schemas.microsoft.com/office/drawing/2014/main" id="{7266C885-8B68-464B-99FA-0474E08AA175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919365"/>
              </p:ext>
            </p:extLst>
          </p:nvPr>
        </p:nvGraphicFramePr>
        <p:xfrm>
          <a:off x="4956188" y="409712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81739" y="2"/>
            <a:ext cx="7651307" cy="576000"/>
          </a:xfrm>
        </p:spPr>
        <p:txBody>
          <a:bodyPr/>
          <a:lstStyle/>
          <a:p>
            <a:r>
              <a:rPr lang="cs-CZ" dirty="0"/>
              <a:t>Počty testů na 100 tis. dětí v čase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47330F7D-030D-49C8-BE37-CEFFFE48B48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-2822385" y="3409335"/>
            <a:ext cx="6312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testů na 100 </a:t>
            </a:r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tis. dětí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 dané věkové skupině za dané časové období (suma za celý časový úsek)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F110567F-ED9A-4B75-8A99-2C76347C8E2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952239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0-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roky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6DFE862-337B-42DF-9CE0-613BB419EE5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515144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6268F6CC-8AED-4B18-94E5-6D17E31A331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96907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Obdélník 11">
            <a:extLst>
              <a:ext uri="{FF2B5EF4-FFF2-40B4-BE49-F238E27FC236}">
                <a16:creationId xmlns:a16="http://schemas.microsoft.com/office/drawing/2014/main" id="{F2791115-767B-49CC-9447-EF63B7164EC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6200000">
            <a:off x="-128361" y="4681509"/>
            <a:ext cx="2610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Testy s epidemiologickou indikací </a:t>
            </a:r>
          </a:p>
        </p:txBody>
      </p:sp>
      <p:sp>
        <p:nvSpPr>
          <p:cNvPr id="11" name="Obdélník 4">
            <a:extLst>
              <a:ext uri="{FF2B5EF4-FFF2-40B4-BE49-F238E27FC236}">
                <a16:creationId xmlns:a16="http://schemas.microsoft.com/office/drawing/2014/main" id="{201F6F44-1A1F-4938-A91E-85733E1BBD4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885942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0-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roky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8">
            <a:extLst>
              <a:ext uri="{FF2B5EF4-FFF2-40B4-BE49-F238E27FC236}">
                <a16:creationId xmlns:a16="http://schemas.microsoft.com/office/drawing/2014/main" id="{09378E26-1A0F-49EA-84B8-0F2F3113495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448847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Obdélník 19">
            <a:extLst>
              <a:ext uri="{FF2B5EF4-FFF2-40B4-BE49-F238E27FC236}">
                <a16:creationId xmlns:a16="http://schemas.microsoft.com/office/drawing/2014/main" id="{357A4323-961E-4F3F-952E-33FADA0EFC4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030610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bdélník 11">
            <a:extLst>
              <a:ext uri="{FF2B5EF4-FFF2-40B4-BE49-F238E27FC236}">
                <a16:creationId xmlns:a16="http://schemas.microsoft.com/office/drawing/2014/main" id="{1D89C329-75F4-4B21-9699-DBED3E583FE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16200000">
            <a:off x="-35890" y="1600918"/>
            <a:ext cx="2345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T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esty</a:t>
            </a:r>
            <a:r>
              <a:rPr lang="cs-CZ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s diagnostickou</a:t>
            </a:r>
            <a:r>
              <a:rPr kumimoji="0" lang="cs-CZ" sz="18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nebo klinickou indikací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graphicFrame>
        <p:nvGraphicFramePr>
          <p:cNvPr id="16" name="Graf 16">
            <a:extLst>
              <a:ext uri="{FF2B5EF4-FFF2-40B4-BE49-F238E27FC236}">
                <a16:creationId xmlns:a16="http://schemas.microsoft.com/office/drawing/2014/main" id="{5344641D-2322-48FA-B46D-EBF942D0F408}"/>
              </a:ext>
            </a:extLst>
          </p:cNvPr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047366162"/>
              </p:ext>
            </p:extLst>
          </p:nvPr>
        </p:nvGraphicFramePr>
        <p:xfrm>
          <a:off x="1515748" y="960159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29" name="Graf 16">
            <a:extLst>
              <a:ext uri="{FF2B5EF4-FFF2-40B4-BE49-F238E27FC236}">
                <a16:creationId xmlns:a16="http://schemas.microsoft.com/office/drawing/2014/main" id="{D14DC449-1F00-4761-9C0F-0F7E7D0DDD4D}"/>
              </a:ext>
            </a:extLst>
          </p:cNvPr>
          <p:cNvGraphicFramePr/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526422614"/>
              </p:ext>
            </p:extLst>
          </p:nvPr>
        </p:nvGraphicFramePr>
        <p:xfrm>
          <a:off x="4991399" y="99565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33" name="Graf 16">
            <a:extLst>
              <a:ext uri="{FF2B5EF4-FFF2-40B4-BE49-F238E27FC236}">
                <a16:creationId xmlns:a16="http://schemas.microsoft.com/office/drawing/2014/main" id="{2BC56D18-9139-46D0-B029-751B0EA550A9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478129059"/>
              </p:ext>
            </p:extLst>
          </p:nvPr>
        </p:nvGraphicFramePr>
        <p:xfrm>
          <a:off x="1515748" y="3997065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aphicFrame>
        <p:nvGraphicFramePr>
          <p:cNvPr id="37" name="Graf 16">
            <a:extLst>
              <a:ext uri="{FF2B5EF4-FFF2-40B4-BE49-F238E27FC236}">
                <a16:creationId xmlns:a16="http://schemas.microsoft.com/office/drawing/2014/main" id="{3AB67F15-6F38-430D-A4EB-52989DEB4CB6}"/>
              </a:ext>
            </a:extLst>
          </p:cNvPr>
          <p:cNvGraphicFramePr/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755238931"/>
              </p:ext>
            </p:extLst>
          </p:nvPr>
        </p:nvGraphicFramePr>
        <p:xfrm>
          <a:off x="8562717" y="409712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4" name="TextovéPole 3">
            <a:extLst>
              <a:ext uri="{FF2B5EF4-FFF2-40B4-BE49-F238E27FC236}">
                <a16:creationId xmlns:a16="http://schemas.microsoft.com/office/drawing/2014/main" id="{7A93131A-8E01-44B7-A2A2-A1EFEC4360B8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813685" y="5545599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N=549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82487157-9490-45CB-A4BF-887D0952671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992129" y="2513080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N=351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E8AD0D1D-DDE7-45FA-A69D-268EA000744F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7414538" y="2555522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N=3 662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D0191FCF-0AC0-4145-960F-283F6CCEFCEF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0876412" y="2513080"/>
            <a:ext cx="8160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N=5 261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85E3DA0-21F5-4650-971E-957CCD67CF9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0876413" y="5606287"/>
            <a:ext cx="816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N=21 975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A804B45-F645-487E-B6EF-5C2CC8EDA31D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7334250" y="5608432"/>
            <a:ext cx="7791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N=15 783</a:t>
            </a:r>
          </a:p>
        </p:txBody>
      </p:sp>
    </p:spTree>
    <p:extLst>
      <p:ext uri="{BB962C8B-B14F-4D97-AF65-F5344CB8AC3E}">
        <p14:creationId xmlns:p14="http://schemas.microsoft.com/office/powerpoint/2010/main" val="2538002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7651307" cy="576000"/>
          </a:xfrm>
        </p:spPr>
        <p:txBody>
          <a:bodyPr/>
          <a:lstStyle/>
          <a:p>
            <a:r>
              <a:rPr lang="cs-CZ" dirty="0"/>
              <a:t>Počty nově COVID-19 pozitivních na 100 testů u dětí v čase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F110567F-ED9A-4B75-8A99-2C76347C8E2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52239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0-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roky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6DFE862-337B-42DF-9CE0-613BB419EE5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515144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6268F6CC-8AED-4B18-94E5-6D17E31A331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096907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Obdélník 4">
            <a:extLst>
              <a:ext uri="{FF2B5EF4-FFF2-40B4-BE49-F238E27FC236}">
                <a16:creationId xmlns:a16="http://schemas.microsoft.com/office/drawing/2014/main" id="{201F6F44-1A1F-4938-A91E-85733E1BBD4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85942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0-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roky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8">
            <a:extLst>
              <a:ext uri="{FF2B5EF4-FFF2-40B4-BE49-F238E27FC236}">
                <a16:creationId xmlns:a16="http://schemas.microsoft.com/office/drawing/2014/main" id="{09378E26-1A0F-49EA-84B8-0F2F3113495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448847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Obdélník 19">
            <a:extLst>
              <a:ext uri="{FF2B5EF4-FFF2-40B4-BE49-F238E27FC236}">
                <a16:creationId xmlns:a16="http://schemas.microsoft.com/office/drawing/2014/main" id="{357A4323-961E-4F3F-952E-33FADA0EFC4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30610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6" name="Graf 16">
            <a:extLst>
              <a:ext uri="{FF2B5EF4-FFF2-40B4-BE49-F238E27FC236}">
                <a16:creationId xmlns:a16="http://schemas.microsoft.com/office/drawing/2014/main" id="{5344641D-2322-48FA-B46D-EBF942D0F408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920851564"/>
              </p:ext>
            </p:extLst>
          </p:nvPr>
        </p:nvGraphicFramePr>
        <p:xfrm>
          <a:off x="1515748" y="960159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29" name="Graf 16">
            <a:extLst>
              <a:ext uri="{FF2B5EF4-FFF2-40B4-BE49-F238E27FC236}">
                <a16:creationId xmlns:a16="http://schemas.microsoft.com/office/drawing/2014/main" id="{D14DC449-1F00-4761-9C0F-0F7E7D0DDD4D}"/>
              </a:ext>
            </a:extLst>
          </p:cNvPr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455761073"/>
              </p:ext>
            </p:extLst>
          </p:nvPr>
        </p:nvGraphicFramePr>
        <p:xfrm>
          <a:off x="4991399" y="99565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32" name="Graf 16">
            <a:extLst>
              <a:ext uri="{FF2B5EF4-FFF2-40B4-BE49-F238E27FC236}">
                <a16:creationId xmlns:a16="http://schemas.microsoft.com/office/drawing/2014/main" id="{0D0112F6-E60E-4310-AF92-E2A52E7E4780}"/>
              </a:ext>
            </a:extLst>
          </p:cNvPr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875694267"/>
              </p:ext>
            </p:extLst>
          </p:nvPr>
        </p:nvGraphicFramePr>
        <p:xfrm>
          <a:off x="8562717" y="997797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33" name="Graf 16">
            <a:extLst>
              <a:ext uri="{FF2B5EF4-FFF2-40B4-BE49-F238E27FC236}">
                <a16:creationId xmlns:a16="http://schemas.microsoft.com/office/drawing/2014/main" id="{2BC56D18-9139-46D0-B029-751B0EA550A9}"/>
              </a:ext>
            </a:extLst>
          </p:cNvPr>
          <p:cNvGraphicFramePr/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561607129"/>
              </p:ext>
            </p:extLst>
          </p:nvPr>
        </p:nvGraphicFramePr>
        <p:xfrm>
          <a:off x="1515748" y="3997065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36" name="Graf 16">
            <a:extLst>
              <a:ext uri="{FF2B5EF4-FFF2-40B4-BE49-F238E27FC236}">
                <a16:creationId xmlns:a16="http://schemas.microsoft.com/office/drawing/2014/main" id="{6DEB7949-763A-40DA-B63C-FE897037DA76}"/>
              </a:ext>
            </a:extLst>
          </p:cNvPr>
          <p:cNvGraphicFramePr/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465283005"/>
              </p:ext>
            </p:extLst>
          </p:nvPr>
        </p:nvGraphicFramePr>
        <p:xfrm>
          <a:off x="4956188" y="409712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aphicFrame>
        <p:nvGraphicFramePr>
          <p:cNvPr id="37" name="Graf 16">
            <a:extLst>
              <a:ext uri="{FF2B5EF4-FFF2-40B4-BE49-F238E27FC236}">
                <a16:creationId xmlns:a16="http://schemas.microsoft.com/office/drawing/2014/main" id="{3AB67F15-6F38-430D-A4EB-52989DEB4CB6}"/>
              </a:ext>
            </a:extLst>
          </p:cNvPr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336774201"/>
              </p:ext>
            </p:extLst>
          </p:nvPr>
        </p:nvGraphicFramePr>
        <p:xfrm>
          <a:off x="8562717" y="409712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47330F7D-030D-49C8-BE37-CEFFFE48B48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-2822385" y="3409335"/>
            <a:ext cx="6312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testů na 100 </a:t>
            </a:r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tis. dětí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 dané věkové skupině za dané časové období (suma za celý časový úsek)</a:t>
            </a:r>
          </a:p>
        </p:txBody>
      </p:sp>
      <p:sp>
        <p:nvSpPr>
          <p:cNvPr id="30" name="Obdélník 11">
            <a:extLst>
              <a:ext uri="{FF2B5EF4-FFF2-40B4-BE49-F238E27FC236}">
                <a16:creationId xmlns:a16="http://schemas.microsoft.com/office/drawing/2014/main" id="{F2791115-767B-49CC-9447-EF63B7164EC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6200000">
            <a:off x="-128361" y="4681509"/>
            <a:ext cx="2610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Testy s epidemiologickou indikací </a:t>
            </a:r>
          </a:p>
        </p:txBody>
      </p:sp>
      <p:sp>
        <p:nvSpPr>
          <p:cNvPr id="31" name="Obdélník 11">
            <a:extLst>
              <a:ext uri="{FF2B5EF4-FFF2-40B4-BE49-F238E27FC236}">
                <a16:creationId xmlns:a16="http://schemas.microsoft.com/office/drawing/2014/main" id="{1D89C329-75F4-4B21-9699-DBED3E583FE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16200000">
            <a:off x="-46432" y="1724028"/>
            <a:ext cx="2345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T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esty</a:t>
            </a:r>
            <a:r>
              <a:rPr lang="cs-CZ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s diagnostickou</a:t>
            </a:r>
            <a:r>
              <a:rPr kumimoji="0" lang="cs-CZ" sz="18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nebo klinickou indikací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CE9A74F-9B0B-496A-B293-40F27E8937B2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2745678" y="5545599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N=549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94CEE50C-5D1E-45D8-B846-512F312F9F0A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924122" y="2513080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N=351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B3A0E417-EEC0-47C4-9409-B3FDADED936B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7045362" y="2513080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N=3 662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3C350B56-0639-4B84-B704-BB5A69C425B8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0573028" y="2534294"/>
            <a:ext cx="8160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N=5 261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4365654B-4924-4A52-BC53-E8E7ACF2094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808406" y="5606287"/>
            <a:ext cx="816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N=21 975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F21C5D57-F623-4656-88A7-5E48FB9B3F7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6986328" y="5593009"/>
            <a:ext cx="7791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N=15 783</a:t>
            </a:r>
          </a:p>
        </p:txBody>
      </p:sp>
    </p:spTree>
    <p:extLst>
      <p:ext uri="{BB962C8B-B14F-4D97-AF65-F5344CB8AC3E}">
        <p14:creationId xmlns:p14="http://schemas.microsoft.com/office/powerpoint/2010/main" val="311492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8F308F-8B97-4E6E-A76A-3F0B3FCE256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8603" y="3633937"/>
            <a:ext cx="8050306" cy="332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Nadpis 2">
            <a:extLst>
              <a:ext uri="{FF2B5EF4-FFF2-40B4-BE49-F238E27FC236}">
                <a16:creationId xmlns:a16="http://schemas.microsoft.com/office/drawing/2014/main" id="{A7B93101-0EBB-4871-8999-7D1ADFC76DC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986" y="1"/>
            <a:ext cx="10983926" cy="681036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+mn-lt"/>
              </a:rPr>
              <a:t>Nové případy za </a:t>
            </a:r>
            <a:r>
              <a:rPr lang="en-US" sz="2000" dirty="0">
                <a:latin typeface="+mn-lt"/>
              </a:rPr>
              <a:t>7</a:t>
            </a:r>
            <a:r>
              <a:rPr lang="pl-PL" sz="2000" dirty="0">
                <a:latin typeface="+mn-lt"/>
              </a:rPr>
              <a:t> dní na 100 000 obyvatel: srovnání krajů k 2.7.</a:t>
            </a:r>
            <a:r>
              <a:rPr lang="en-US" sz="2000" dirty="0">
                <a:latin typeface="+mn-lt"/>
              </a:rPr>
              <a:t>: 0</a:t>
            </a:r>
            <a:r>
              <a:rPr lang="cs-CZ" sz="2000" dirty="0">
                <a:latin typeface="+mn-lt"/>
              </a:rPr>
              <a:t>–</a:t>
            </a:r>
            <a:r>
              <a:rPr lang="en-US" sz="2000" dirty="0">
                <a:latin typeface="+mn-lt"/>
              </a:rPr>
              <a:t>4 let</a:t>
            </a:r>
            <a:endParaRPr lang="cs-CZ" sz="2000" dirty="0">
              <a:latin typeface="+mn-lt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85FA95-C1A5-4C64-9392-6663D81F7BA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40889897"/>
              </p:ext>
            </p:extLst>
          </p:nvPr>
        </p:nvGraphicFramePr>
        <p:xfrm>
          <a:off x="5037332" y="1253263"/>
          <a:ext cx="3740410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F703C0B-9F55-4E7D-AB33-CC7F35F8E1C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93C1B-0E57-4EEE-BDE7-3CD426FEEC7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C99AA1-AE13-4028-BD9E-E6A0DCA21FD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344965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.4.2021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98A358-90FD-454C-9CE9-E00A52C21B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9769A-120C-4CE2-8E85-73A08F37D74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580324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1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D48701E7-F1B4-4F9C-8212-C3B87420926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549748" y="904061"/>
            <a:ext cx="1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1C140140-1983-45CC-A10B-066345AEDC3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729748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2.7.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2021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402AE3F-0527-47EC-A054-0F2CB5E32C78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729748" y="2148477"/>
            <a:ext cx="32431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Počty nově nakažených dětí ve věku 0 – 4 let za sledované období ve všech krajích klesají. </a:t>
            </a:r>
          </a:p>
          <a:p>
            <a:pPr lvl="0">
              <a:defRPr/>
            </a:pP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Žádný region nevykazuje rizikově zvýšený výskyt nakažených v této věkové kategorii.</a:t>
            </a: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id="{30D20194-9F23-4A1C-BB0B-A2FD3C66F291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639032" y="83364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13.6.2021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8A00E16-03C7-47EB-BFF1-4816E8247AF8}"/>
              </a:ext>
            </a:extLst>
          </p:cNvPr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649393250"/>
              </p:ext>
            </p:extLst>
          </p:nvPr>
        </p:nvGraphicFramePr>
        <p:xfrm>
          <a:off x="71824" y="1253263"/>
          <a:ext cx="4483551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4294025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8F308F-8B97-4E6E-A76A-3F0B3FCE256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91475" y="2637176"/>
            <a:ext cx="8050306" cy="314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8A00E16-03C7-47EB-BFF1-4816E8247AF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2209004"/>
              </p:ext>
            </p:extLst>
          </p:nvPr>
        </p:nvGraphicFramePr>
        <p:xfrm>
          <a:off x="55986" y="1253263"/>
          <a:ext cx="4518105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23" name="Nadpis 2">
            <a:extLst>
              <a:ext uri="{FF2B5EF4-FFF2-40B4-BE49-F238E27FC236}">
                <a16:creationId xmlns:a16="http://schemas.microsoft.com/office/drawing/2014/main" id="{A7B93101-0EBB-4871-8999-7D1ADFC76DC1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986" y="1"/>
            <a:ext cx="10983926" cy="681036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+mn-lt"/>
              </a:rPr>
              <a:t>Nové případy za </a:t>
            </a:r>
            <a:r>
              <a:rPr lang="en-US" sz="2000" dirty="0">
                <a:latin typeface="+mn-lt"/>
              </a:rPr>
              <a:t>7</a:t>
            </a:r>
            <a:r>
              <a:rPr lang="pl-PL" sz="2000" dirty="0">
                <a:latin typeface="+mn-lt"/>
              </a:rPr>
              <a:t> dní na 100 000 obyvatel: srovnání krajů k 2.7.</a:t>
            </a:r>
            <a:r>
              <a:rPr lang="en-US" sz="2000" dirty="0">
                <a:latin typeface="+mn-lt"/>
              </a:rPr>
              <a:t>: 5</a:t>
            </a:r>
            <a:r>
              <a:rPr lang="cs-CZ" sz="2000" dirty="0">
                <a:latin typeface="+mn-lt"/>
              </a:rPr>
              <a:t>–</a:t>
            </a:r>
            <a:r>
              <a:rPr lang="en-US" sz="2000" dirty="0">
                <a:latin typeface="+mn-lt"/>
              </a:rPr>
              <a:t>11 let</a:t>
            </a:r>
            <a:endParaRPr lang="cs-CZ" sz="2000" dirty="0">
              <a:latin typeface="+mn-lt"/>
            </a:endParaRPr>
          </a:p>
        </p:txBody>
      </p:sp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6FB5FCE5-711C-4C26-8879-27C613FC76D5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71774565"/>
              </p:ext>
            </p:extLst>
          </p:nvPr>
        </p:nvGraphicFramePr>
        <p:xfrm>
          <a:off x="4849396" y="1253263"/>
          <a:ext cx="3740410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C3199B8A-F6F3-4DFE-BF90-70294CC448A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729748" y="2149019"/>
            <a:ext cx="32707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Počty nově nakažených dětí ve věku 5 – 11 let za sledované období ve všech krajích klesají. </a:t>
            </a:r>
          </a:p>
          <a:p>
            <a:pPr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Žádný region nevykazuje rizikově zvýšený výskyt nakažených v této věkové kategorii.</a:t>
            </a:r>
          </a:p>
          <a:p>
            <a:pPr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3E8997C8-A2E7-4890-A586-B593F0FF343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47A06C4E-0A27-47D8-BCC6-3883AAEE5BF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49AC28EB-F5AA-4332-A257-15B1D05DC64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344965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.4.2021</a:t>
            </a: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DBC47D66-8C9F-43A2-825F-7BCC2813B18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TextBox 21">
            <a:extLst>
              <a:ext uri="{FF2B5EF4-FFF2-40B4-BE49-F238E27FC236}">
                <a16:creationId xmlns:a16="http://schemas.microsoft.com/office/drawing/2014/main" id="{367C8D1D-5192-4819-9FA6-48C75217943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580324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1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5537C3B7-F715-4306-9950-1270004832C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549748" y="904061"/>
            <a:ext cx="1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Box 21">
            <a:extLst>
              <a:ext uri="{FF2B5EF4-FFF2-40B4-BE49-F238E27FC236}">
                <a16:creationId xmlns:a16="http://schemas.microsoft.com/office/drawing/2014/main" id="{61088984-AAFE-4028-8B0F-1EF83E4FABA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729748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2.7.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2021</a:t>
            </a:r>
          </a:p>
        </p:txBody>
      </p:sp>
      <p:sp>
        <p:nvSpPr>
          <p:cNvPr id="34" name="TextBox 21">
            <a:extLst>
              <a:ext uri="{FF2B5EF4-FFF2-40B4-BE49-F238E27FC236}">
                <a16:creationId xmlns:a16="http://schemas.microsoft.com/office/drawing/2014/main" id="{6020A04D-603E-4D9A-A16E-908A30E3185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639032" y="83364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13.6.2021</a:t>
            </a:r>
          </a:p>
        </p:txBody>
      </p:sp>
    </p:spTree>
    <p:extLst>
      <p:ext uri="{BB962C8B-B14F-4D97-AF65-F5344CB8AC3E}">
        <p14:creationId xmlns:p14="http://schemas.microsoft.com/office/powerpoint/2010/main" val="2537841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8F308F-8B97-4E6E-A76A-3F0B3FCE256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9053" y="3343204"/>
            <a:ext cx="8050306" cy="300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8A00E16-03C7-47EB-BFF1-4816E8247AF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80078574"/>
              </p:ext>
            </p:extLst>
          </p:nvPr>
        </p:nvGraphicFramePr>
        <p:xfrm>
          <a:off x="71824" y="1253263"/>
          <a:ext cx="4518105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23" name="Nadpis 2">
            <a:extLst>
              <a:ext uri="{FF2B5EF4-FFF2-40B4-BE49-F238E27FC236}">
                <a16:creationId xmlns:a16="http://schemas.microsoft.com/office/drawing/2014/main" id="{A7B93101-0EBB-4871-8999-7D1ADFC76DC1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986" y="1"/>
            <a:ext cx="10983926" cy="681036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+mn-lt"/>
              </a:rPr>
              <a:t>Nové případy za </a:t>
            </a:r>
            <a:r>
              <a:rPr lang="en-US" sz="2000" dirty="0">
                <a:latin typeface="+mn-lt"/>
              </a:rPr>
              <a:t>7</a:t>
            </a:r>
            <a:r>
              <a:rPr lang="pl-PL" sz="2000" dirty="0">
                <a:latin typeface="+mn-lt"/>
              </a:rPr>
              <a:t> dní na 100 000 obyvatel: srovnání krajů k 2.7.</a:t>
            </a:r>
            <a:r>
              <a:rPr lang="en-US" sz="2000" dirty="0">
                <a:latin typeface="+mn-lt"/>
              </a:rPr>
              <a:t>: 12</a:t>
            </a:r>
            <a:r>
              <a:rPr lang="cs-CZ" sz="2000" dirty="0">
                <a:latin typeface="+mn-lt"/>
              </a:rPr>
              <a:t>–</a:t>
            </a:r>
            <a:r>
              <a:rPr lang="en-US" sz="2000" dirty="0">
                <a:latin typeface="+mn-lt"/>
              </a:rPr>
              <a:t>19 let</a:t>
            </a:r>
            <a:endParaRPr lang="cs-CZ" sz="2000" dirty="0">
              <a:latin typeface="+mn-lt"/>
            </a:endParaRPr>
          </a:p>
        </p:txBody>
      </p:sp>
      <p:graphicFrame>
        <p:nvGraphicFramePr>
          <p:cNvPr id="14" name="Chart 5">
            <a:extLst>
              <a:ext uri="{FF2B5EF4-FFF2-40B4-BE49-F238E27FC236}">
                <a16:creationId xmlns:a16="http://schemas.microsoft.com/office/drawing/2014/main" id="{65FD74B0-BFEF-4240-A12D-B991B7F246B1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87364584"/>
              </p:ext>
            </p:extLst>
          </p:nvPr>
        </p:nvGraphicFramePr>
        <p:xfrm>
          <a:off x="4989338" y="1253263"/>
          <a:ext cx="3740410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3BB4D4F4-E08B-4EAC-A9E6-A9370CD80C3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635356" y="1656287"/>
            <a:ext cx="342759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Počty nově nakažených dětí ve věku 12 – 19 let za sledované období ve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většině krajů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klesají.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Výjimkou je Praha. </a:t>
            </a: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Zvýšený 7denní počet pozitivních záchytů </a:t>
            </a:r>
            <a:b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100tis. dětí v této věkové kategorii registruje Hl. m.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Praha, a dále Plzeňský kraj a kraj Liberecký. 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636E20C5-278B-4843-B828-25F6010C7A8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AD24443A-551E-46AB-8380-337CE3058CF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2C3B1C45-C98E-4CF6-BA83-C6D957D8B57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344965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.4.2021</a:t>
            </a: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24CABFC9-F99D-4419-9DCB-A799FFF5DC7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3A061EEF-62AA-4DBF-9F38-29EBC6DBB32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580324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1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D8D9F8EE-99F4-4C33-90AD-9DF7729C58D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549748" y="904061"/>
            <a:ext cx="1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TextBox 21">
            <a:extLst>
              <a:ext uri="{FF2B5EF4-FFF2-40B4-BE49-F238E27FC236}">
                <a16:creationId xmlns:a16="http://schemas.microsoft.com/office/drawing/2014/main" id="{22E31EBC-5C6A-41FB-A7B6-DC4198287DA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729748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2.7.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2021</a:t>
            </a:r>
          </a:p>
        </p:txBody>
      </p:sp>
      <p:sp>
        <p:nvSpPr>
          <p:cNvPr id="39" name="TextBox 21">
            <a:extLst>
              <a:ext uri="{FF2B5EF4-FFF2-40B4-BE49-F238E27FC236}">
                <a16:creationId xmlns:a16="http://schemas.microsoft.com/office/drawing/2014/main" id="{03EEC918-9A4F-4673-9B4A-B29EFFC8850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639032" y="83364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13.6.2021</a:t>
            </a:r>
          </a:p>
        </p:txBody>
      </p:sp>
    </p:spTree>
    <p:extLst>
      <p:ext uri="{BB962C8B-B14F-4D97-AF65-F5344CB8AC3E}">
        <p14:creationId xmlns:p14="http://schemas.microsoft.com/office/powerpoint/2010/main" val="4266878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8F308F-8B97-4E6E-A76A-3F0B3FCE256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85641" y="3693394"/>
            <a:ext cx="8050306" cy="300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8A00E16-03C7-47EB-BFF1-4816E8247AF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0655366"/>
              </p:ext>
            </p:extLst>
          </p:nvPr>
        </p:nvGraphicFramePr>
        <p:xfrm>
          <a:off x="71824" y="1253263"/>
          <a:ext cx="4518105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23" name="Nadpis 2">
            <a:extLst>
              <a:ext uri="{FF2B5EF4-FFF2-40B4-BE49-F238E27FC236}">
                <a16:creationId xmlns:a16="http://schemas.microsoft.com/office/drawing/2014/main" id="{A7B93101-0EBB-4871-8999-7D1ADFC76DC1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986" y="1"/>
            <a:ext cx="10983926" cy="681036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+mn-lt"/>
              </a:rPr>
              <a:t>Nové případy za </a:t>
            </a:r>
            <a:r>
              <a:rPr lang="en-US" sz="2000" dirty="0">
                <a:latin typeface="+mn-lt"/>
              </a:rPr>
              <a:t>7</a:t>
            </a:r>
            <a:r>
              <a:rPr lang="pl-PL" sz="2000" dirty="0">
                <a:latin typeface="+mn-lt"/>
              </a:rPr>
              <a:t> dní na 100 000 obyvatel: srovnání krajů k 2.7.</a:t>
            </a:r>
            <a:r>
              <a:rPr lang="en-US" sz="2000" dirty="0">
                <a:latin typeface="+mn-lt"/>
              </a:rPr>
              <a:t>: 12</a:t>
            </a:r>
            <a:r>
              <a:rPr lang="cs-CZ" sz="2000" dirty="0">
                <a:latin typeface="+mn-lt"/>
              </a:rPr>
              <a:t>–</a:t>
            </a:r>
            <a:r>
              <a:rPr lang="en-US" sz="2000" dirty="0">
                <a:latin typeface="+mn-lt"/>
              </a:rPr>
              <a:t>1</a:t>
            </a:r>
            <a:r>
              <a:rPr lang="cs-CZ" sz="2000" dirty="0">
                <a:latin typeface="+mn-lt"/>
              </a:rPr>
              <a:t>5</a:t>
            </a:r>
            <a:r>
              <a:rPr lang="en-US" sz="2000" dirty="0">
                <a:latin typeface="+mn-lt"/>
              </a:rPr>
              <a:t> let</a:t>
            </a:r>
            <a:endParaRPr lang="cs-CZ" sz="2000" dirty="0">
              <a:latin typeface="+mn-lt"/>
            </a:endParaRPr>
          </a:p>
        </p:txBody>
      </p:sp>
      <p:graphicFrame>
        <p:nvGraphicFramePr>
          <p:cNvPr id="14" name="Chart 5">
            <a:extLst>
              <a:ext uri="{FF2B5EF4-FFF2-40B4-BE49-F238E27FC236}">
                <a16:creationId xmlns:a16="http://schemas.microsoft.com/office/drawing/2014/main" id="{65FD74B0-BFEF-4240-A12D-B991B7F246B1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81260594"/>
              </p:ext>
            </p:extLst>
          </p:nvPr>
        </p:nvGraphicFramePr>
        <p:xfrm>
          <a:off x="4989338" y="1253263"/>
          <a:ext cx="3740410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3BB4D4F4-E08B-4EAC-A9E6-A9370CD80C3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549748" y="1907298"/>
            <a:ext cx="34275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Zvýšený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7denní počet pozitivních záchytů </a:t>
            </a:r>
            <a:b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100tis. dětí v této věkové kategorii registruje kraj Plzeňský a Zlínský. 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9E17C7D9-2A44-418B-A194-187E9F452EE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D4859556-B68A-4F23-9579-07D7B68ACE6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A234FE2C-CC7D-47EA-90B6-9DE923D5AC0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344965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.4.2021</a:t>
            </a: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0420EA72-4ADF-415F-AF81-F367D5CC205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BA5FE030-749C-42E8-B17A-83464E0CC3E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580324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1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7F9128A7-5350-4C99-ABDE-6872BBCDAB8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549748" y="904061"/>
            <a:ext cx="1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TextBox 21">
            <a:extLst>
              <a:ext uri="{FF2B5EF4-FFF2-40B4-BE49-F238E27FC236}">
                <a16:creationId xmlns:a16="http://schemas.microsoft.com/office/drawing/2014/main" id="{8F130A09-7EF9-47DC-931F-CBFDD76CE47F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729748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2.7.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2021</a:t>
            </a:r>
          </a:p>
        </p:txBody>
      </p:sp>
      <p:sp>
        <p:nvSpPr>
          <p:cNvPr id="39" name="TextBox 21">
            <a:extLst>
              <a:ext uri="{FF2B5EF4-FFF2-40B4-BE49-F238E27FC236}">
                <a16:creationId xmlns:a16="http://schemas.microsoft.com/office/drawing/2014/main" id="{8C50F218-951C-4185-8491-81A374E9F46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639032" y="83364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13.6.2021</a:t>
            </a:r>
          </a:p>
        </p:txBody>
      </p:sp>
    </p:spTree>
    <p:extLst>
      <p:ext uri="{BB962C8B-B14F-4D97-AF65-F5344CB8AC3E}">
        <p14:creationId xmlns:p14="http://schemas.microsoft.com/office/powerpoint/2010/main" val="339765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92454D-DD98-4298-B7F5-F6E7FDB992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8577"/>
            <a:ext cx="11686436" cy="576000"/>
          </a:xfrm>
        </p:spPr>
        <p:txBody>
          <a:bodyPr/>
          <a:lstStyle/>
          <a:p>
            <a:pPr algn="ctr"/>
            <a:r>
              <a:rPr lang="cs-CZ" sz="2400" dirty="0"/>
              <a:t>Harmonogram otevírání školských zařízení v krajích ČR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3B917A4C-0A6E-4A20-B4B4-7BEC1A524DC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23843" y="837488"/>
          <a:ext cx="10263501" cy="5435344"/>
        </p:xfrm>
        <a:graphic>
          <a:graphicData uri="http://schemas.openxmlformats.org/drawingml/2006/table">
            <a:tbl>
              <a:tblPr/>
              <a:tblGrid>
                <a:gridCol w="1557713">
                  <a:extLst>
                    <a:ext uri="{9D8B030D-6E8A-4147-A177-3AD203B41FA5}">
                      <a16:colId xmlns:a16="http://schemas.microsoft.com/office/drawing/2014/main" val="1215761398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419350444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652802359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4228724131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501573108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711309026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419855610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316123008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445012241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837524180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265492353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2850195630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082479294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478618505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676138909"/>
                    </a:ext>
                  </a:extLst>
                </a:gridCol>
              </a:tblGrid>
              <a:tr h="588325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Datum změny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PLK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HKK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KVK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STC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LBK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PHA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ULK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JMK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OLK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MSK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JHC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VYS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ZLK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9151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12.04.2021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MŠ - předškolní děti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5-6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bez roušek a testování dětí (pouze zaměstnanci),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ZŠ - 1 stupeň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6-11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rotačně, 2x týdně testy a roušky 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40675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26.04.2021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MŠ zcela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3-6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), 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SŠ a VOŠ praktické vyučování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943551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03.05.2021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MŠ zcela, ZŠ - 2. stupeň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11-15 let 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vč. niž. st. </a:t>
                      </a:r>
                      <a:r>
                        <a:rPr lang="cs-CZ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gym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.) 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rotačně, test 2x týdně (1. st. 1x týdně), SŠ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15-19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VOŠ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19-21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praktické vyučování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514397"/>
                  </a:ext>
                </a:extLst>
              </a:tr>
              <a:tr h="785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10.05.2021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MŠ zcela, ZŠ - 2. stupeň (vč. niž.st. gymnázií) rotačně, test 2x týdně (1. st. 1x týdně), SŠ a VOŠ praktické vyučování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Otevření škol ve zbývajících krajích 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dle režimu z 3. 5. 2021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56110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17.05.2021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ZŠ (</a:t>
                      </a:r>
                      <a:r>
                        <a:rPr lang="pl-PL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6-15 let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zcela a bez rotací (test 1x týdně)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rotací 1. stupeň ZŠ (2. st. 2x týdně test)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235255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24.05.2021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stupeň ZŠ bez rotací v celé ČR (test 1x týdně),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teoretická výuka bez rotací (test 1x týdně) na SŠ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15-19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), VOŠ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19-22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a VŠ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19-25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19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421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8F308F-8B97-4E6E-A76A-3F0B3FCE256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9315" y="2982637"/>
            <a:ext cx="8050306" cy="300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Nadpis 2">
            <a:extLst>
              <a:ext uri="{FF2B5EF4-FFF2-40B4-BE49-F238E27FC236}">
                <a16:creationId xmlns:a16="http://schemas.microsoft.com/office/drawing/2014/main" id="{A7B93101-0EBB-4871-8999-7D1ADFC76DC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986" y="1"/>
            <a:ext cx="10983926" cy="681036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+mn-lt"/>
              </a:rPr>
              <a:t>Nové případy za </a:t>
            </a:r>
            <a:r>
              <a:rPr lang="en-US" sz="2000" dirty="0">
                <a:latin typeface="+mn-lt"/>
              </a:rPr>
              <a:t>7</a:t>
            </a:r>
            <a:r>
              <a:rPr lang="pl-PL" sz="2000" dirty="0">
                <a:latin typeface="+mn-lt"/>
              </a:rPr>
              <a:t> dní na 100 000 obyvatel: srovnání krajů k 2.7.</a:t>
            </a:r>
            <a:r>
              <a:rPr lang="en-US" sz="2000" dirty="0">
                <a:latin typeface="+mn-lt"/>
              </a:rPr>
              <a:t>: 1</a:t>
            </a:r>
            <a:r>
              <a:rPr lang="cs-CZ" sz="2000" dirty="0">
                <a:latin typeface="+mn-lt"/>
              </a:rPr>
              <a:t>6–</a:t>
            </a:r>
            <a:r>
              <a:rPr lang="en-US" sz="2000" dirty="0">
                <a:latin typeface="+mn-lt"/>
              </a:rPr>
              <a:t>19 let</a:t>
            </a:r>
            <a:endParaRPr lang="cs-CZ" sz="2000" dirty="0">
              <a:latin typeface="+mn-lt"/>
            </a:endParaRPr>
          </a:p>
        </p:txBody>
      </p:sp>
      <p:graphicFrame>
        <p:nvGraphicFramePr>
          <p:cNvPr id="14" name="Chart 5">
            <a:extLst>
              <a:ext uri="{FF2B5EF4-FFF2-40B4-BE49-F238E27FC236}">
                <a16:creationId xmlns:a16="http://schemas.microsoft.com/office/drawing/2014/main" id="{65FD74B0-BFEF-4240-A12D-B991B7F246B1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54787918"/>
              </p:ext>
            </p:extLst>
          </p:nvPr>
        </p:nvGraphicFramePr>
        <p:xfrm>
          <a:off x="4989338" y="1253263"/>
          <a:ext cx="3740410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3BB4D4F4-E08B-4EAC-A9E6-A9370CD80C3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639748" y="2167029"/>
            <a:ext cx="3427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Zvýšený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7denní počet pozitivních záchytů </a:t>
            </a:r>
            <a:b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100tis. dětí v této věkové kategorii registruje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m.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Praha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dále kraj Liberecký </a:t>
            </a:r>
            <a:r>
              <a:rPr lang="cs-CZ" sz="20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Plzeňský. 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8A00E16-03C7-47EB-BFF1-4816E8247AF8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612528491"/>
              </p:ext>
            </p:extLst>
          </p:nvPr>
        </p:nvGraphicFramePr>
        <p:xfrm>
          <a:off x="71824" y="1253263"/>
          <a:ext cx="4518105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32" name="Rectangle 14">
            <a:extLst>
              <a:ext uri="{FF2B5EF4-FFF2-40B4-BE49-F238E27FC236}">
                <a16:creationId xmlns:a16="http://schemas.microsoft.com/office/drawing/2014/main" id="{EA6A406A-C661-42B5-BBFC-33B92B97D48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0D902561-A8EB-4750-9983-BF82DDBB28F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651BC136-9277-4AE5-B516-D30F9EA2413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344965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.4.2021</a:t>
            </a: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1347DB51-C0E1-455C-88FF-160C24502C4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4445497F-A440-4CE6-AF64-9446D8160F9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580324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1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B4C9B785-1505-4FDA-B4D6-29AA09C42E7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549748" y="904061"/>
            <a:ext cx="1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TextBox 21">
            <a:extLst>
              <a:ext uri="{FF2B5EF4-FFF2-40B4-BE49-F238E27FC236}">
                <a16:creationId xmlns:a16="http://schemas.microsoft.com/office/drawing/2014/main" id="{B708C462-AFD8-48C0-AD62-E8F4F8F0E1F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729748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2.7.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2021</a:t>
            </a:r>
          </a:p>
        </p:txBody>
      </p:sp>
      <p:sp>
        <p:nvSpPr>
          <p:cNvPr id="39" name="TextBox 21">
            <a:extLst>
              <a:ext uri="{FF2B5EF4-FFF2-40B4-BE49-F238E27FC236}">
                <a16:creationId xmlns:a16="http://schemas.microsoft.com/office/drawing/2014/main" id="{C11664E6-CBB7-4E5E-839F-F47B476661A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639032" y="83364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13.6.2021</a:t>
            </a:r>
          </a:p>
        </p:txBody>
      </p:sp>
    </p:spTree>
    <p:extLst>
      <p:ext uri="{BB962C8B-B14F-4D97-AF65-F5344CB8AC3E}">
        <p14:creationId xmlns:p14="http://schemas.microsoft.com/office/powerpoint/2010/main" val="43466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Kumulativní počet testů provedených přímo ve školách 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9F9BCD63-50E0-4D36-9A76-86F564E370F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6200" y="648748"/>
            <a:ext cx="7311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3. 7. 2021 16:00 -&gt; celkový přehled bez dělení dle věkových skupin žáků</a:t>
            </a:r>
            <a:endParaRPr lang="cs-CZ" sz="1400" i="1" dirty="0"/>
          </a:p>
        </p:txBody>
      </p:sp>
      <p:graphicFrame>
        <p:nvGraphicFramePr>
          <p:cNvPr id="10" name="Graf 16">
            <a:extLst>
              <a:ext uri="{FF2B5EF4-FFF2-40B4-BE49-F238E27FC236}">
                <a16:creationId xmlns:a16="http://schemas.microsoft.com/office/drawing/2014/main" id="{3A451FDC-44C3-49C1-9378-D6D6BC55CE26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81004397"/>
              </p:ext>
            </p:extLst>
          </p:nvPr>
        </p:nvGraphicFramePr>
        <p:xfrm>
          <a:off x="559687" y="1099751"/>
          <a:ext cx="11460862" cy="5426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1" name="Obdélník 11">
            <a:extLst>
              <a:ext uri="{FF2B5EF4-FFF2-40B4-BE49-F238E27FC236}">
                <a16:creationId xmlns:a16="http://schemas.microsoft.com/office/drawing/2014/main" id="{4E11FDD2-C553-4CA5-95B2-1ADDA689894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-2018131" y="3390256"/>
            <a:ext cx="4586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r>
              <a:rPr kumimoji="0" lang="cs-CZ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umulativní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počet provedených testů</a:t>
            </a:r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559DA486-5B4D-4CF3-B2A1-103CD2BC1928}"/>
              </a:ext>
            </a:extLst>
          </p:cNvPr>
          <p:cNvGrpSpPr/>
          <p:nvPr/>
        </p:nvGrpSpPr>
        <p:grpSpPr>
          <a:xfrm>
            <a:off x="1655097" y="1583258"/>
            <a:ext cx="2057077" cy="777412"/>
            <a:chOff x="1655097" y="1583258"/>
            <a:chExt cx="2057077" cy="777412"/>
          </a:xfrm>
        </p:grpSpPr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92C0E3F8-2447-4A01-AEF4-0B4F66FC9508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475415" y="1583258"/>
              <a:ext cx="1236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i="1" dirty="0">
                  <a:solidFill>
                    <a:srgbClr val="000000"/>
                  </a:solidFill>
                </a:rPr>
                <a:t>Žáci</a:t>
              </a:r>
              <a:endParaRPr lang="cs-CZ" sz="1400" i="1" dirty="0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8E946716-5D4D-4616-9BBC-6ABF19E8568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475415" y="2052893"/>
              <a:ext cx="1236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i="1" dirty="0"/>
                <a:t>Zaměstnanci</a:t>
              </a:r>
            </a:p>
          </p:txBody>
        </p: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6802A874-F297-42E0-8C76-702FD285E353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1655097" y="1746056"/>
              <a:ext cx="620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B816A37-A9CE-41EA-87A4-E63CEBE7D94E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1655097" y="2206782"/>
              <a:ext cx="6205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804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Testy ve školách – průběžné výsledky (dle CFA) 12.4–2.7.2021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B75F1C-79F6-4CB5-81AE-E6F3CE2F5AF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8523081"/>
              </p:ext>
            </p:extLst>
          </p:nvPr>
        </p:nvGraphicFramePr>
        <p:xfrm>
          <a:off x="79269" y="2200577"/>
          <a:ext cx="6046620" cy="459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984AB8-6DDA-4CD0-8EF1-2676A4607D3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835196" y="1893272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600" b="1" dirty="0"/>
              <a:t>Pozitivní žáci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1997599-EE1B-4E00-A308-3277A4B27933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60695460"/>
              </p:ext>
            </p:extLst>
          </p:nvPr>
        </p:nvGraphicFramePr>
        <p:xfrm>
          <a:off x="6191250" y="2200577"/>
          <a:ext cx="6046620" cy="459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6FFC02-0331-4ACA-97B7-FCBDEE6D0D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848827" y="1902635"/>
            <a:ext cx="2318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600" b="1" dirty="0"/>
              <a:t>Pozitivní zaměstnanci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DC31C7CC-C883-48E9-A01B-7FA2F042887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5725" y="759505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3. 7. 2021 16:00</a:t>
            </a:r>
            <a:endParaRPr lang="cs-CZ" sz="1400" i="1" dirty="0"/>
          </a:p>
        </p:txBody>
      </p:sp>
      <p:sp>
        <p:nvSpPr>
          <p:cNvPr id="2" name="Obdélník 1"/>
          <p:cNvSpPr/>
          <p:nvPr/>
        </p:nvSpPr>
        <p:spPr>
          <a:xfrm>
            <a:off x="1243240" y="1031009"/>
            <a:ext cx="10777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>
                <a:solidFill>
                  <a:srgbClr val="000000"/>
                </a:solidFill>
              </a:rPr>
              <a:t>Celkové absolutní počty pozitivních záchytů nahlášených ze škol bez dělení na věkové kategorie</a:t>
            </a:r>
          </a:p>
          <a:p>
            <a:pPr algn="ctr"/>
            <a:r>
              <a:rPr lang="cs-CZ" b="1" dirty="0">
                <a:solidFill>
                  <a:srgbClr val="000000"/>
                </a:solidFill>
              </a:rPr>
              <a:t>Celkový souhrn za celé sledované období od 12.4.  </a:t>
            </a:r>
            <a:endParaRPr lang="cs-CZ" b="1" dirty="0"/>
          </a:p>
        </p:txBody>
      </p:sp>
      <p:sp>
        <p:nvSpPr>
          <p:cNvPr id="3" name="Šipka dolů 2"/>
          <p:cNvSpPr/>
          <p:nvPr/>
        </p:nvSpPr>
        <p:spPr>
          <a:xfrm>
            <a:off x="3234314" y="1639506"/>
            <a:ext cx="650271" cy="209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ů 11"/>
          <p:cNvSpPr/>
          <p:nvPr/>
        </p:nvSpPr>
        <p:spPr>
          <a:xfrm>
            <a:off x="9646254" y="1639506"/>
            <a:ext cx="650271" cy="209590"/>
          </a:xfrm>
          <a:prstGeom prst="downArrow">
            <a:avLst/>
          </a:prstGeom>
          <a:solidFill>
            <a:srgbClr val="00B0F0"/>
          </a:solidFill>
          <a:ln>
            <a:solidFill>
              <a:srgbClr val="4DE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9659569" y="5630645"/>
            <a:ext cx="26569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Podkladem pro grafy jsou agregované výsledky testů hlášené přímo ze škol. Jde tedy o průběžná data bez následných konfirmací. </a:t>
            </a:r>
          </a:p>
        </p:txBody>
      </p:sp>
    </p:spTree>
    <p:extLst>
      <p:ext uri="{BB962C8B-B14F-4D97-AF65-F5344CB8AC3E}">
        <p14:creationId xmlns:p14="http://schemas.microsoft.com/office/powerpoint/2010/main" val="16752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Testy ve školách – průběžné výsledky (dle CFA) 12.4–2.7.2021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B75F1C-79F6-4CB5-81AE-E6F3CE2F5AF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4153049"/>
              </p:ext>
            </p:extLst>
          </p:nvPr>
        </p:nvGraphicFramePr>
        <p:xfrm>
          <a:off x="79269" y="2200577"/>
          <a:ext cx="6046620" cy="459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984AB8-6DDA-4CD0-8EF1-2676A4607D3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056924" y="1893272"/>
            <a:ext cx="3381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600" b="1" dirty="0"/>
              <a:t>Pozitivních žáků na 100 tis. testů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1997599-EE1B-4E00-A308-3277A4B27933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53168019"/>
              </p:ext>
            </p:extLst>
          </p:nvPr>
        </p:nvGraphicFramePr>
        <p:xfrm>
          <a:off x="6191250" y="2200577"/>
          <a:ext cx="6046620" cy="459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6FFC02-0331-4ACA-97B7-FCBDEE6D0D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14039" y="1902635"/>
            <a:ext cx="3587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600" b="1" dirty="0"/>
              <a:t>Pozitivních učitelů na 100 tis. testů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DC31C7CC-C883-48E9-A01B-7FA2F042887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5725" y="759505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3. 7. 2021 16:00</a:t>
            </a:r>
            <a:endParaRPr lang="cs-CZ" sz="1400" i="1" dirty="0"/>
          </a:p>
        </p:txBody>
      </p:sp>
      <p:sp>
        <p:nvSpPr>
          <p:cNvPr id="2" name="Obdélník 1"/>
          <p:cNvSpPr/>
          <p:nvPr>
            <p:custDataLst>
              <p:tags r:id="rId7"/>
            </p:custDataLst>
          </p:nvPr>
        </p:nvSpPr>
        <p:spPr>
          <a:xfrm>
            <a:off x="1173083" y="1058739"/>
            <a:ext cx="10674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>
                <a:solidFill>
                  <a:srgbClr val="000000"/>
                </a:solidFill>
              </a:rPr>
              <a:t>Počty pozitivních záchytů na 100 tisíc testů nahlášených ze škol bez dělení na věkové kategorie</a:t>
            </a:r>
          </a:p>
          <a:p>
            <a:pPr algn="ctr"/>
            <a:r>
              <a:rPr lang="cs-CZ" b="1" dirty="0">
                <a:solidFill>
                  <a:srgbClr val="000000"/>
                </a:solidFill>
              </a:rPr>
              <a:t>Celkový souhrn za celé sledované období od 12.4. </a:t>
            </a:r>
            <a:endParaRPr lang="cs-CZ" b="1" dirty="0"/>
          </a:p>
        </p:txBody>
      </p:sp>
      <p:sp>
        <p:nvSpPr>
          <p:cNvPr id="3" name="Šipka dolů 2"/>
          <p:cNvSpPr/>
          <p:nvPr/>
        </p:nvSpPr>
        <p:spPr>
          <a:xfrm>
            <a:off x="3208998" y="1687128"/>
            <a:ext cx="650271" cy="209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ů 11"/>
          <p:cNvSpPr/>
          <p:nvPr/>
        </p:nvSpPr>
        <p:spPr>
          <a:xfrm>
            <a:off x="9398604" y="1687128"/>
            <a:ext cx="650271" cy="209590"/>
          </a:xfrm>
          <a:prstGeom prst="downArrow">
            <a:avLst/>
          </a:prstGeom>
          <a:solidFill>
            <a:srgbClr val="00B0F0"/>
          </a:solidFill>
          <a:ln>
            <a:solidFill>
              <a:srgbClr val="4DE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10007960" y="5415201"/>
            <a:ext cx="2144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Podkladem pro grafy jsou agregované výsledky testů hlášené přímo ze škol. Jde tedy o průběžná data bez následných konfirmací. </a:t>
            </a:r>
          </a:p>
        </p:txBody>
      </p:sp>
    </p:spTree>
    <p:extLst>
      <p:ext uri="{BB962C8B-B14F-4D97-AF65-F5344CB8AC3E}">
        <p14:creationId xmlns:p14="http://schemas.microsoft.com/office/powerpoint/2010/main" val="233571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Testy ve školách – průběžné výsledky dle krajů (přepočet na 100tis. testů)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EE0DB2-2682-4D37-A37F-9BFB1E10B44C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2167989"/>
              </p:ext>
            </p:extLst>
          </p:nvPr>
        </p:nvGraphicFramePr>
        <p:xfrm>
          <a:off x="164994" y="704674"/>
          <a:ext cx="11584512" cy="5768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416">
                  <a:extLst>
                    <a:ext uri="{9D8B030D-6E8A-4147-A177-3AD203B41FA5}">
                      <a16:colId xmlns:a16="http://schemas.microsoft.com/office/drawing/2014/main" val="1875920252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3692636823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2273268959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3385100031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3152331077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1217694765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1808379932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452173516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3011977694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3177548622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163920331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1182237422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2402046036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2275635768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1359331964"/>
                    </a:ext>
                  </a:extLst>
                </a:gridCol>
              </a:tblGrid>
              <a:tr h="418640">
                <a:tc>
                  <a:txBody>
                    <a:bodyPr/>
                    <a:lstStyle/>
                    <a:p>
                      <a:pPr algn="r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 dirty="0">
                          <a:effectLst/>
                          <a:latin typeface="+mj-lt"/>
                        </a:rPr>
                        <a:t>Počet pozitivních žáků na 100 000 testů*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 dirty="0">
                          <a:effectLst/>
                          <a:latin typeface="+mj-lt"/>
                        </a:rPr>
                        <a:t>Počet pozitivních zaměstnanců na 100 000 testů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079627"/>
                  </a:ext>
                </a:extLst>
              </a:tr>
              <a:tr h="276011">
                <a:tc>
                  <a:txBody>
                    <a:bodyPr/>
                    <a:lstStyle/>
                    <a:p>
                      <a:pPr algn="r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 dirty="0">
                          <a:effectLst/>
                          <a:latin typeface="+mj-lt"/>
                        </a:rPr>
                        <a:t>Týden 1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 dirty="0">
                          <a:effectLst/>
                          <a:latin typeface="+mj-lt"/>
                        </a:rPr>
                        <a:t>Týden 2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 dirty="0">
                          <a:effectLst/>
                          <a:latin typeface="+mj-lt"/>
                        </a:rPr>
                        <a:t>Týden 3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 dirty="0">
                          <a:effectLst/>
                          <a:latin typeface="+mj-lt"/>
                        </a:rPr>
                        <a:t>Týden 4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6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 dirty="0">
                          <a:effectLst/>
                          <a:latin typeface="+mj-lt"/>
                        </a:rPr>
                        <a:t>Týden 1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>
                          <a:effectLst/>
                          <a:latin typeface="+mj-lt"/>
                        </a:rPr>
                        <a:t>Týden 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>
                          <a:effectLst/>
                          <a:latin typeface="+mj-lt"/>
                        </a:rPr>
                        <a:t>Týden 3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 dirty="0">
                          <a:effectLst/>
                          <a:latin typeface="+mj-lt"/>
                        </a:rPr>
                        <a:t>Týden 4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005095"/>
                  </a:ext>
                </a:extLst>
              </a:tr>
              <a:tr h="418640">
                <a:tc>
                  <a:txBody>
                    <a:bodyPr/>
                    <a:lstStyle/>
                    <a:p>
                      <a:pPr algn="r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17.5. – 23.5.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24.5. – 30.5.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31.5. – 6.6.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7.6. – 13.6.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14.6. –20.6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21.6 – 27.6.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28.6 –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2. 7.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17.5. – 23.5.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24.5. – 30.5.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31.5. – 6.6.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7.6. – 13.6.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14.6. –20.6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21.6 – 27.6.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28.6 –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2. 7.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432302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Hlavní město Praha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33,2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43,6</a:t>
                      </a: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45,2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29,2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93,6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498492"/>
                  </a:ext>
                </a:extLst>
              </a:tr>
              <a:tr h="276011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Středočeský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80,0</a:t>
                      </a: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145,5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137651"/>
                  </a:ext>
                </a:extLst>
              </a:tr>
              <a:tr h="276011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Jihočeský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37,3</a:t>
                      </a: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193,2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192,3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153328"/>
                  </a:ext>
                </a:extLst>
              </a:tr>
              <a:tr h="276011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Plzeňský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80,7</a:t>
                      </a: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233,1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124,4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337266"/>
                  </a:ext>
                </a:extLst>
              </a:tr>
              <a:tr h="276011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  <a:latin typeface="+mj-lt"/>
                        </a:rPr>
                        <a:t>Karlovarský kraj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82,7</a:t>
                      </a: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95,5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337246"/>
                  </a:ext>
                </a:extLst>
              </a:tr>
              <a:tr h="276011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Ústecký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119,8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29,1</a:t>
                      </a: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67,6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125,5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157,3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49927"/>
                  </a:ext>
                </a:extLst>
              </a:tr>
              <a:tr h="276011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Liberecký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123,8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58,5</a:t>
                      </a: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85,2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204,3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114,6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102,8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200003"/>
                  </a:ext>
                </a:extLst>
              </a:tr>
              <a:tr h="41864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Královéhradecký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46,7</a:t>
                      </a: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770394"/>
                  </a:ext>
                </a:extLst>
              </a:tr>
              <a:tr h="307637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Pardubický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45,3</a:t>
                      </a: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111,2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61970"/>
                  </a:ext>
                </a:extLst>
              </a:tr>
              <a:tr h="276011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Kraj Vysočina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174,2</a:t>
                      </a: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214,0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118,2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131,9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301,4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284,4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143,9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073110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Jihomoravský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62,1</a:t>
                      </a: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73,5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131,6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20904"/>
                  </a:ext>
                </a:extLst>
              </a:tr>
              <a:tr h="276011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Olomoucký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79,0</a:t>
                      </a: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169,2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143,7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220,4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380585"/>
                  </a:ext>
                </a:extLst>
              </a:tr>
              <a:tr h="276011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Zlínský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102,2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79,3</a:t>
                      </a: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116,5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129,1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50184"/>
                  </a:ext>
                </a:extLst>
              </a:tr>
              <a:tr h="41864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Moravskoslezský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65,1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33,1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24,3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20,8</a:t>
                      </a: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23,2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947631"/>
                  </a:ext>
                </a:extLst>
              </a:tr>
              <a:tr h="276011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j-lt"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61,2</a:t>
                      </a: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86,9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990863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9C1FABC3-68C3-430D-8101-D384F9E55F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6419" y="6584345"/>
            <a:ext cx="1158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Přímé výsledky všech testů v rámci testování ve školách bez ohledu na věk žáka (testy hlášené </a:t>
            </a:r>
            <a:r>
              <a:rPr lang="cs-CZ" sz="1400" i="1" dirty="0" err="1"/>
              <a:t>agregovaně</a:t>
            </a:r>
            <a:r>
              <a:rPr lang="cs-CZ" sz="1400" i="1" dirty="0"/>
              <a:t>, bez verifikace)</a:t>
            </a:r>
          </a:p>
        </p:txBody>
      </p:sp>
    </p:spTree>
    <p:extLst>
      <p:ext uri="{BB962C8B-B14F-4D97-AF65-F5344CB8AC3E}">
        <p14:creationId xmlns:p14="http://schemas.microsoft.com/office/powerpoint/2010/main" val="143601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9E55-C476-492A-96CC-E18EF895523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675" y="19052"/>
            <a:ext cx="12125325" cy="576000"/>
          </a:xfrm>
        </p:spPr>
        <p:txBody>
          <a:bodyPr/>
          <a:lstStyle/>
          <a:p>
            <a:pPr algn="ctr"/>
            <a:r>
              <a:rPr lang="cs-CZ" dirty="0"/>
              <a:t>Testy ve školách – průběžné výsledky dle krajů (přepočet na 100tis. testů): ŽÁCI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3740D1DD-A50D-45F9-9BE1-0C9327F0DE5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362121" y="1357937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Počet pozitivních žáků </a:t>
            </a:r>
          </a:p>
          <a:p>
            <a:pPr algn="ctr"/>
            <a:r>
              <a:rPr lang="cs-CZ" sz="1200" dirty="0"/>
              <a:t>na 100 000 testů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6D34076A-ECD6-43D2-B728-44346AB837C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24852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HMP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EA08870A-F9CD-4231-B1E9-E0AA1559AFB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872739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SCK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58DD397-363F-4CDD-90B7-07538C7ADC0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956926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JHC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1A4C7DC-9C9C-4FF8-874C-7CD3A9531F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098982" y="635732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PLK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ED876EDA-77D6-4239-A272-75E57ACB734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205912" y="635732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KVK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73A35FA-14A4-4602-A6DE-371FE0E2A16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362123" y="3558214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Počet pozitivních žáků </a:t>
            </a:r>
          </a:p>
          <a:p>
            <a:pPr algn="ctr"/>
            <a:r>
              <a:rPr lang="cs-CZ" sz="1200" dirty="0"/>
              <a:t>na 100 000 testů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27A4A096-A1F8-4B95-AB0A-E8D49E9EE2D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 rot="16200000">
            <a:off x="-362124" y="5691813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Počet pozitivních žáků </a:t>
            </a:r>
          </a:p>
          <a:p>
            <a:pPr algn="ctr"/>
            <a:r>
              <a:rPr lang="cs-CZ" sz="1200" dirty="0"/>
              <a:t>na 100 000 testů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E08A122B-7B8C-408A-BF61-14C2E9903E2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24852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ULK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48413074-0481-4B1B-87D7-A1C60A1B4DE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872739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LBK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062BCBC7-8CED-42BA-913B-27FDAA8E98D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956926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KHK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1B240316-4F03-4364-AB3A-B1647FD0F8A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098982" y="2766835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PAK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95F1A4D7-B6F1-40A6-B28D-29C13D54279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205912" y="2766835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VYS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A08398CB-0D27-4564-85C4-F80B60787DAA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24852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JMK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5A564B04-399B-49EB-B1AC-C24A27A65D5A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872739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OLK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BCEF57A-2AFD-4177-88B2-6790A549F4EF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4956926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ZLK</a:t>
            </a: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1E15864A-B682-410D-92B7-37384580B81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7205623" y="4897938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MSK</a:t>
            </a:r>
          </a:p>
        </p:txBody>
      </p:sp>
      <p:sp>
        <p:nvSpPr>
          <p:cNvPr id="5" name="TextovéPole 4"/>
          <p:cNvSpPr txBox="1"/>
          <p:nvPr>
            <p:custDataLst>
              <p:tags r:id="rId19"/>
            </p:custDataLst>
          </p:nvPr>
        </p:nvSpPr>
        <p:spPr>
          <a:xfrm>
            <a:off x="10056998" y="5193170"/>
            <a:ext cx="2144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Podkladem pro grafy jsou agregované výsledky testů hlášené přímo ze škol. Jde tedy o průběžná data bez následných konfirmací. </a:t>
            </a:r>
          </a:p>
        </p:txBody>
      </p:sp>
      <p:pic>
        <p:nvPicPr>
          <p:cNvPr id="31" name="Obrázek 30">
            <a:extLst>
              <a:ext uri="{FF2B5EF4-FFF2-40B4-BE49-F238E27FC236}">
                <a16:creationId xmlns:a16="http://schemas.microsoft.com/office/drawing/2014/main" id="{C33AEB90-62FF-4893-8785-1DE35CB49A70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545" y="1008825"/>
            <a:ext cx="2286197" cy="1574400"/>
          </a:xfrm>
          <a:prstGeom prst="rect">
            <a:avLst/>
          </a:prstGeom>
        </p:spPr>
      </p:pic>
      <p:pic>
        <p:nvPicPr>
          <p:cNvPr id="32" name="Obrázek 31">
            <a:extLst>
              <a:ext uri="{FF2B5EF4-FFF2-40B4-BE49-F238E27FC236}">
                <a16:creationId xmlns:a16="http://schemas.microsoft.com/office/drawing/2014/main" id="{FB417A93-29FF-4763-B96A-4463DDDDC287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7744" y="1030732"/>
            <a:ext cx="2286196" cy="1566135"/>
          </a:xfrm>
          <a:prstGeom prst="rect">
            <a:avLst/>
          </a:prstGeom>
        </p:spPr>
      </p:pic>
      <p:pic>
        <p:nvPicPr>
          <p:cNvPr id="33" name="Obrázek 32">
            <a:extLst>
              <a:ext uri="{FF2B5EF4-FFF2-40B4-BE49-F238E27FC236}">
                <a16:creationId xmlns:a16="http://schemas.microsoft.com/office/drawing/2014/main" id="{BAFDFBA3-EFEE-463C-8018-1CEC7B7B9B25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1988" y="1029278"/>
            <a:ext cx="2188653" cy="1573660"/>
          </a:xfrm>
          <a:prstGeom prst="rect">
            <a:avLst/>
          </a:prstGeom>
        </p:spPr>
      </p:pic>
      <p:pic>
        <p:nvPicPr>
          <p:cNvPr id="34" name="Obrázek 33">
            <a:extLst>
              <a:ext uri="{FF2B5EF4-FFF2-40B4-BE49-F238E27FC236}">
                <a16:creationId xmlns:a16="http://schemas.microsoft.com/office/drawing/2014/main" id="{AA25C95D-ADA6-491A-8968-830CBEBEBC87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3067" y="1045560"/>
            <a:ext cx="2286196" cy="1566135"/>
          </a:xfrm>
          <a:prstGeom prst="rect">
            <a:avLst/>
          </a:prstGeom>
        </p:spPr>
      </p:pic>
      <p:pic>
        <p:nvPicPr>
          <p:cNvPr id="36" name="Obrázek 35">
            <a:extLst>
              <a:ext uri="{FF2B5EF4-FFF2-40B4-BE49-F238E27FC236}">
                <a16:creationId xmlns:a16="http://schemas.microsoft.com/office/drawing/2014/main" id="{1421838A-9CC9-47D6-AE9A-7FA0656359B6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19264" y="1030835"/>
            <a:ext cx="2188653" cy="1573660"/>
          </a:xfrm>
          <a:prstGeom prst="rect">
            <a:avLst/>
          </a:prstGeom>
        </p:spPr>
      </p:pic>
      <p:pic>
        <p:nvPicPr>
          <p:cNvPr id="41" name="Obrázek 40">
            <a:extLst>
              <a:ext uri="{FF2B5EF4-FFF2-40B4-BE49-F238E27FC236}">
                <a16:creationId xmlns:a16="http://schemas.microsoft.com/office/drawing/2014/main" id="{379B90A3-956A-44D7-A304-B3B9ADCDF7FA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746" y="3193534"/>
            <a:ext cx="2286196" cy="1566135"/>
          </a:xfrm>
          <a:prstGeom prst="rect">
            <a:avLst/>
          </a:prstGeom>
        </p:spPr>
      </p:pic>
      <p:pic>
        <p:nvPicPr>
          <p:cNvPr id="43" name="Obrázek 42">
            <a:extLst>
              <a:ext uri="{FF2B5EF4-FFF2-40B4-BE49-F238E27FC236}">
                <a16:creationId xmlns:a16="http://schemas.microsoft.com/office/drawing/2014/main" id="{14D0E4C5-219F-4744-9018-CBAD44D09D93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7743" y="3206869"/>
            <a:ext cx="2188653" cy="1579688"/>
          </a:xfrm>
          <a:prstGeom prst="rect">
            <a:avLst/>
          </a:prstGeom>
        </p:spPr>
      </p:pic>
      <p:pic>
        <p:nvPicPr>
          <p:cNvPr id="44" name="Obrázek 43">
            <a:extLst>
              <a:ext uri="{FF2B5EF4-FFF2-40B4-BE49-F238E27FC236}">
                <a16:creationId xmlns:a16="http://schemas.microsoft.com/office/drawing/2014/main" id="{BDDCBC89-5CD0-41F9-89A0-2A2C82491928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6347" y="3209906"/>
            <a:ext cx="2286196" cy="1572134"/>
          </a:xfrm>
          <a:prstGeom prst="rect">
            <a:avLst/>
          </a:prstGeom>
        </p:spPr>
      </p:pic>
      <p:pic>
        <p:nvPicPr>
          <p:cNvPr id="45" name="Obrázek 44">
            <a:extLst>
              <a:ext uri="{FF2B5EF4-FFF2-40B4-BE49-F238E27FC236}">
                <a16:creationId xmlns:a16="http://schemas.microsoft.com/office/drawing/2014/main" id="{9EC0E5C8-A127-42DA-B23C-AFF5E82701E5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9310" y="3203451"/>
            <a:ext cx="2188653" cy="1579688"/>
          </a:xfrm>
          <a:prstGeom prst="rect">
            <a:avLst/>
          </a:prstGeom>
        </p:spPr>
      </p:pic>
      <p:pic>
        <p:nvPicPr>
          <p:cNvPr id="46" name="Obrázek 45">
            <a:extLst>
              <a:ext uri="{FF2B5EF4-FFF2-40B4-BE49-F238E27FC236}">
                <a16:creationId xmlns:a16="http://schemas.microsoft.com/office/drawing/2014/main" id="{C2AAB3F2-5DEF-47D6-BCC4-BC6C0E9220A7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0948" y="3207228"/>
            <a:ext cx="2286196" cy="1572134"/>
          </a:xfrm>
          <a:prstGeom prst="rect">
            <a:avLst/>
          </a:prstGeom>
        </p:spPr>
      </p:pic>
      <p:pic>
        <p:nvPicPr>
          <p:cNvPr id="47" name="Obrázek 46">
            <a:extLst>
              <a:ext uri="{FF2B5EF4-FFF2-40B4-BE49-F238E27FC236}">
                <a16:creationId xmlns:a16="http://schemas.microsoft.com/office/drawing/2014/main" id="{916842C1-F364-4308-A881-B00CE5A1E0B8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745" y="5254787"/>
            <a:ext cx="2188653" cy="1573659"/>
          </a:xfrm>
          <a:prstGeom prst="rect">
            <a:avLst/>
          </a:prstGeom>
        </p:spPr>
      </p:pic>
      <p:pic>
        <p:nvPicPr>
          <p:cNvPr id="48" name="Obrázek 47">
            <a:extLst>
              <a:ext uri="{FF2B5EF4-FFF2-40B4-BE49-F238E27FC236}">
                <a16:creationId xmlns:a16="http://schemas.microsoft.com/office/drawing/2014/main" id="{F59FCE87-38C4-47E6-B750-C793676DEDF9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3550" y="5271712"/>
            <a:ext cx="2286196" cy="1566134"/>
          </a:xfrm>
          <a:prstGeom prst="rect">
            <a:avLst/>
          </a:prstGeom>
        </p:spPr>
      </p:pic>
      <p:pic>
        <p:nvPicPr>
          <p:cNvPr id="49" name="Obrázek 48">
            <a:extLst>
              <a:ext uri="{FF2B5EF4-FFF2-40B4-BE49-F238E27FC236}">
                <a16:creationId xmlns:a16="http://schemas.microsoft.com/office/drawing/2014/main" id="{C94422A6-B6FA-4CC8-BB0C-D72D90F707ED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6346" y="5268883"/>
            <a:ext cx="2188653" cy="1573659"/>
          </a:xfrm>
          <a:prstGeom prst="rect">
            <a:avLst/>
          </a:prstGeom>
        </p:spPr>
      </p:pic>
      <p:pic>
        <p:nvPicPr>
          <p:cNvPr id="50" name="Obrázek 49">
            <a:extLst>
              <a:ext uri="{FF2B5EF4-FFF2-40B4-BE49-F238E27FC236}">
                <a16:creationId xmlns:a16="http://schemas.microsoft.com/office/drawing/2014/main" id="{852FF228-4734-4460-A535-40556E80B5D4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0539" y="5272646"/>
            <a:ext cx="2286196" cy="156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9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9E55-C476-492A-96CC-E18EF895523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86515" y="26817"/>
            <a:ext cx="11543560" cy="576000"/>
          </a:xfrm>
        </p:spPr>
        <p:txBody>
          <a:bodyPr/>
          <a:lstStyle/>
          <a:p>
            <a:pPr algn="ctr"/>
            <a:r>
              <a:rPr lang="cs-CZ" dirty="0"/>
              <a:t>Testy ve školách – průběžné výsledky dle krajů (přepočet na 100tis. testů): ZAMĚSTNANCI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E7B7BF9C-A8C5-4F77-B27E-5BD853320F3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71295" y="1329361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Počet </a:t>
            </a:r>
            <a:r>
              <a:rPr lang="cs-CZ" sz="1200" dirty="0" err="1"/>
              <a:t>pozit</a:t>
            </a:r>
            <a:r>
              <a:rPr lang="cs-CZ" sz="1200" dirty="0"/>
              <a:t>. </a:t>
            </a:r>
            <a:r>
              <a:rPr lang="cs-CZ" sz="1200" dirty="0" err="1"/>
              <a:t>zaměstnaců</a:t>
            </a:r>
            <a:r>
              <a:rPr lang="cs-CZ" sz="1200" dirty="0"/>
              <a:t> </a:t>
            </a:r>
          </a:p>
          <a:p>
            <a:r>
              <a:rPr lang="cs-CZ" sz="1200" dirty="0"/>
              <a:t>na 100 000 testů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27B17EE-36F1-4666-86D3-051B7FB7117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24852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HMP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3577065-92DE-4AD3-AAE1-0A135D1BBF0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815589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SCK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231C5CE-498E-49AF-A82A-C9886886AD5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097982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JHC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A2DD5F9-45FE-41FB-A021-BD86799DBF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116126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PLK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75450C0-57EE-4978-ABDE-87834EE795E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531853" y="635732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KVK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BC49786-37BE-4610-AA3C-ACC6F822C12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571297" y="3529638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Počet </a:t>
            </a:r>
            <a:r>
              <a:rPr lang="cs-CZ" sz="1200" dirty="0" err="1"/>
              <a:t>pozit</a:t>
            </a:r>
            <a:r>
              <a:rPr lang="cs-CZ" sz="1200" dirty="0"/>
              <a:t>. </a:t>
            </a:r>
            <a:r>
              <a:rPr lang="cs-CZ" sz="1200" dirty="0" err="1"/>
              <a:t>zaměstnaců</a:t>
            </a:r>
            <a:r>
              <a:rPr lang="cs-CZ" sz="1200" dirty="0"/>
              <a:t> </a:t>
            </a:r>
          </a:p>
          <a:p>
            <a:r>
              <a:rPr lang="cs-CZ" sz="1200" dirty="0"/>
              <a:t>na 100 000 testů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EA6A183-6D1C-4DDE-9F9B-5B86BDA78FE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 rot="16200000">
            <a:off x="-571298" y="5663237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Počet </a:t>
            </a:r>
            <a:r>
              <a:rPr lang="cs-CZ" sz="1200" dirty="0" err="1"/>
              <a:t>pozit</a:t>
            </a:r>
            <a:r>
              <a:rPr lang="cs-CZ" sz="1200" dirty="0"/>
              <a:t>. </a:t>
            </a:r>
            <a:r>
              <a:rPr lang="cs-CZ" sz="1200" dirty="0" err="1"/>
              <a:t>zaměstnaců</a:t>
            </a:r>
            <a:r>
              <a:rPr lang="cs-CZ" sz="1200" dirty="0"/>
              <a:t> </a:t>
            </a:r>
          </a:p>
          <a:p>
            <a:r>
              <a:rPr lang="cs-CZ" sz="1200" dirty="0"/>
              <a:t>na 100 000 testů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87971F6D-FEF1-419E-B425-FF15CA46767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24852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ULK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A2DBE2BB-85D3-4704-A4A5-E3220D1C3C2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815589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LBK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99C0EE4D-F316-4BAD-B03E-D62778D4997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103691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KHK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0F1744-A848-4586-844E-1081D3232AF0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116126" y="2765632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PAK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AE3CB9CF-00ED-45DF-A0B6-0BE17F7F601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531853" y="2807434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VYS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909BAF25-CB6F-48CA-91CF-8809AB1F8DB4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24852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JMK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A3178B9A-BBF7-4D5C-9D13-F19FDF5D8D31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815589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OLK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A8923BFE-A086-436F-A617-0727AB0D8A5F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5097982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ZLK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64ADC04-3CCA-42FF-A4D4-86B50BCD5A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7116126" y="488667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MSK</a:t>
            </a:r>
          </a:p>
        </p:txBody>
      </p:sp>
      <p:sp>
        <p:nvSpPr>
          <p:cNvPr id="34" name="TextovéPole 33"/>
          <p:cNvSpPr txBox="1"/>
          <p:nvPr>
            <p:custDataLst>
              <p:tags r:id="rId19"/>
            </p:custDataLst>
          </p:nvPr>
        </p:nvSpPr>
        <p:spPr>
          <a:xfrm>
            <a:off x="10011433" y="5201571"/>
            <a:ext cx="2144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Podkladem pro grafy jsou agregované výsledky testů hlášené přímo ze škol. Jde tedy o průběžná data bez následných konfirmací. </a:t>
            </a:r>
          </a:p>
        </p:txBody>
      </p:sp>
      <p:pic>
        <p:nvPicPr>
          <p:cNvPr id="32" name="Obrázek 31">
            <a:extLst>
              <a:ext uri="{FF2B5EF4-FFF2-40B4-BE49-F238E27FC236}">
                <a16:creationId xmlns:a16="http://schemas.microsoft.com/office/drawing/2014/main" id="{364F0ACA-690A-4CFC-BEAA-8B25ED5998E6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925" y="1050537"/>
            <a:ext cx="2200845" cy="1556696"/>
          </a:xfrm>
          <a:prstGeom prst="rect">
            <a:avLst/>
          </a:prstGeom>
        </p:spPr>
      </p:pic>
      <p:pic>
        <p:nvPicPr>
          <p:cNvPr id="33" name="Obrázek 32">
            <a:extLst>
              <a:ext uri="{FF2B5EF4-FFF2-40B4-BE49-F238E27FC236}">
                <a16:creationId xmlns:a16="http://schemas.microsoft.com/office/drawing/2014/main" id="{3BF0701C-2FDA-4672-9523-4A4027C4C8F5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1733" y="1054504"/>
            <a:ext cx="2225232" cy="1548762"/>
          </a:xfrm>
          <a:prstGeom prst="rect">
            <a:avLst/>
          </a:prstGeom>
        </p:spPr>
      </p:pic>
      <p:pic>
        <p:nvPicPr>
          <p:cNvPr id="38" name="Obrázek 37">
            <a:extLst>
              <a:ext uri="{FF2B5EF4-FFF2-40B4-BE49-F238E27FC236}">
                <a16:creationId xmlns:a16="http://schemas.microsoft.com/office/drawing/2014/main" id="{62AB26B2-5C89-4D58-90F8-8EA3B08B96C6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2929" y="1053586"/>
            <a:ext cx="2200845" cy="1556696"/>
          </a:xfrm>
          <a:prstGeom prst="rect">
            <a:avLst/>
          </a:prstGeom>
        </p:spPr>
      </p:pic>
      <p:pic>
        <p:nvPicPr>
          <p:cNvPr id="39" name="Obrázek 38">
            <a:extLst>
              <a:ext uri="{FF2B5EF4-FFF2-40B4-BE49-F238E27FC236}">
                <a16:creationId xmlns:a16="http://schemas.microsoft.com/office/drawing/2014/main" id="{2D33D102-1862-48DB-896D-954113CE5304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6125" y="1074870"/>
            <a:ext cx="2225232" cy="1548762"/>
          </a:xfrm>
          <a:prstGeom prst="rect">
            <a:avLst/>
          </a:prstGeom>
        </p:spPr>
      </p:pic>
      <p:pic>
        <p:nvPicPr>
          <p:cNvPr id="40" name="Obrázek 39">
            <a:extLst>
              <a:ext uri="{FF2B5EF4-FFF2-40B4-BE49-F238E27FC236}">
                <a16:creationId xmlns:a16="http://schemas.microsoft.com/office/drawing/2014/main" id="{4D70A89F-BA33-4040-8630-9375CB680357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1359" y="1088344"/>
            <a:ext cx="2200845" cy="1556696"/>
          </a:xfrm>
          <a:prstGeom prst="rect">
            <a:avLst/>
          </a:prstGeom>
        </p:spPr>
      </p:pic>
      <p:pic>
        <p:nvPicPr>
          <p:cNvPr id="41" name="Obrázek 40">
            <a:extLst>
              <a:ext uri="{FF2B5EF4-FFF2-40B4-BE49-F238E27FC236}">
                <a16:creationId xmlns:a16="http://schemas.microsoft.com/office/drawing/2014/main" id="{6B9D3581-0027-49A8-9A7E-AB9062ECF3D9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571" y="3174387"/>
            <a:ext cx="2225232" cy="1548762"/>
          </a:xfrm>
          <a:prstGeom prst="rect">
            <a:avLst/>
          </a:prstGeom>
        </p:spPr>
      </p:pic>
      <p:pic>
        <p:nvPicPr>
          <p:cNvPr id="49" name="Obrázek 48">
            <a:extLst>
              <a:ext uri="{FF2B5EF4-FFF2-40B4-BE49-F238E27FC236}">
                <a16:creationId xmlns:a16="http://schemas.microsoft.com/office/drawing/2014/main" id="{449EC570-372C-4BFD-8B5B-54ECE52CC1AB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589" y="3164390"/>
            <a:ext cx="2200846" cy="1562660"/>
          </a:xfrm>
          <a:prstGeom prst="rect">
            <a:avLst/>
          </a:prstGeom>
        </p:spPr>
      </p:pic>
      <p:pic>
        <p:nvPicPr>
          <p:cNvPr id="50" name="Obrázek 49">
            <a:extLst>
              <a:ext uri="{FF2B5EF4-FFF2-40B4-BE49-F238E27FC236}">
                <a16:creationId xmlns:a16="http://schemas.microsoft.com/office/drawing/2014/main" id="{5A09F269-30BF-4F64-B730-E4CA8C89C0F3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3384" y="3200816"/>
            <a:ext cx="2225231" cy="1554695"/>
          </a:xfrm>
          <a:prstGeom prst="rect">
            <a:avLst/>
          </a:prstGeom>
        </p:spPr>
      </p:pic>
      <p:pic>
        <p:nvPicPr>
          <p:cNvPr id="51" name="Obrázek 50">
            <a:extLst>
              <a:ext uri="{FF2B5EF4-FFF2-40B4-BE49-F238E27FC236}">
                <a16:creationId xmlns:a16="http://schemas.microsoft.com/office/drawing/2014/main" id="{740202B8-D52B-49F6-B1D2-43653D57688C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3348" y="3230266"/>
            <a:ext cx="2200846" cy="1562660"/>
          </a:xfrm>
          <a:prstGeom prst="rect">
            <a:avLst/>
          </a:prstGeom>
        </p:spPr>
      </p:pic>
      <p:pic>
        <p:nvPicPr>
          <p:cNvPr id="52" name="Obrázek 51">
            <a:extLst>
              <a:ext uri="{FF2B5EF4-FFF2-40B4-BE49-F238E27FC236}">
                <a16:creationId xmlns:a16="http://schemas.microsoft.com/office/drawing/2014/main" id="{E3345337-4720-4F17-AB65-CB42A4472A23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1116" y="3234248"/>
            <a:ext cx="2225231" cy="1554695"/>
          </a:xfrm>
          <a:prstGeom prst="rect">
            <a:avLst/>
          </a:prstGeom>
        </p:spPr>
      </p:pic>
      <p:pic>
        <p:nvPicPr>
          <p:cNvPr id="53" name="Obrázek 52">
            <a:extLst>
              <a:ext uri="{FF2B5EF4-FFF2-40B4-BE49-F238E27FC236}">
                <a16:creationId xmlns:a16="http://schemas.microsoft.com/office/drawing/2014/main" id="{86FB5690-A58F-4A3F-A59B-A0DC2130BB49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56" y="5231971"/>
            <a:ext cx="2200845" cy="1556696"/>
          </a:xfrm>
          <a:prstGeom prst="rect">
            <a:avLst/>
          </a:prstGeom>
        </p:spPr>
      </p:pic>
      <p:pic>
        <p:nvPicPr>
          <p:cNvPr id="54" name="Obrázek 53">
            <a:extLst>
              <a:ext uri="{FF2B5EF4-FFF2-40B4-BE49-F238E27FC236}">
                <a16:creationId xmlns:a16="http://schemas.microsoft.com/office/drawing/2014/main" id="{BBF6040A-6EA2-43BB-8EE2-BE4B1D134657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7334" y="5222469"/>
            <a:ext cx="2225232" cy="1548762"/>
          </a:xfrm>
          <a:prstGeom prst="rect">
            <a:avLst/>
          </a:prstGeom>
        </p:spPr>
      </p:pic>
      <p:pic>
        <p:nvPicPr>
          <p:cNvPr id="56" name="Obrázek 55">
            <a:extLst>
              <a:ext uri="{FF2B5EF4-FFF2-40B4-BE49-F238E27FC236}">
                <a16:creationId xmlns:a16="http://schemas.microsoft.com/office/drawing/2014/main" id="{2D277971-78BE-49D1-B191-0DBA7E92FA6D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0823" y="5226760"/>
            <a:ext cx="2200845" cy="1556696"/>
          </a:xfrm>
          <a:prstGeom prst="rect">
            <a:avLst/>
          </a:prstGeom>
        </p:spPr>
      </p:pic>
      <p:pic>
        <p:nvPicPr>
          <p:cNvPr id="57" name="Obrázek 56">
            <a:extLst>
              <a:ext uri="{FF2B5EF4-FFF2-40B4-BE49-F238E27FC236}">
                <a16:creationId xmlns:a16="http://schemas.microsoft.com/office/drawing/2014/main" id="{00BE8919-9E30-41AA-AA7C-9816686B6DA2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1366" y="5248394"/>
            <a:ext cx="2225232" cy="154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770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6092a72d3433424d4497ed13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Fals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Fals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Fals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Fals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True"/>
  <p:tag name="SLIDEFAB_EXPORTMODE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  <p:tag name="SLIDEFAB_RESIZEMOD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  <p:tag name="SLIDEFAB_RESIZEMOD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1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2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5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4202</Words>
  <Application>Microsoft Office PowerPoint</Application>
  <PresentationFormat>Širokoúhlá obrazovka</PresentationFormat>
  <Paragraphs>845</Paragraphs>
  <Slides>30</Slides>
  <Notes>16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4</vt:i4>
      </vt:variant>
      <vt:variant>
        <vt:lpstr>Nadpisy snímků</vt:lpstr>
      </vt:variant>
      <vt:variant>
        <vt:i4>30</vt:i4>
      </vt:variant>
    </vt:vector>
  </HeadingPairs>
  <TitlesOfParts>
    <vt:vector size="38" baseType="lpstr">
      <vt:lpstr>Arial</vt:lpstr>
      <vt:lpstr>Arial (Základní text)</vt:lpstr>
      <vt:lpstr>Calibri</vt:lpstr>
      <vt:lpstr>Calibri Light</vt:lpstr>
      <vt:lpstr>1_Motiv systému Office</vt:lpstr>
      <vt:lpstr>5_Motiv Office</vt:lpstr>
      <vt:lpstr>1_Motiv Office</vt:lpstr>
      <vt:lpstr>12_Motiv Office</vt:lpstr>
      <vt:lpstr>Datová a informační základna  pro management pandemie COVID-19</vt:lpstr>
      <vt:lpstr>Prezentace aplikace PowerPoint</vt:lpstr>
      <vt:lpstr>Harmonogram otevírání školských zařízení v krajích ČR 2021</vt:lpstr>
      <vt:lpstr>Kumulativní počet testů provedených přímo ve školách </vt:lpstr>
      <vt:lpstr>Testy ve školách – průběžné výsledky (dle CFA) 12.4–2.7.2021 </vt:lpstr>
      <vt:lpstr>Testy ve školách – průběžné výsledky (dle CFA) 12.4–2.7.2021 </vt:lpstr>
      <vt:lpstr>Testy ve školách – průběžné výsledky dle krajů (přepočet na 100tis. testů)</vt:lpstr>
      <vt:lpstr>Testy ve školách – průběžné výsledky dle krajů (přepočet na 100tis. testů): ŽÁCI</vt:lpstr>
      <vt:lpstr>Testy ve školách – průběžné výsledky dle krajů (přepočet na 100tis. testů): ZAMĚSTNANCI</vt:lpstr>
      <vt:lpstr>Testy ve školách – souhrnné hodnocení </vt:lpstr>
      <vt:lpstr>Datová a informační základna  pro management pandemie COVID-19</vt:lpstr>
      <vt:lpstr>Prezentace aplikace PowerPoint</vt:lpstr>
      <vt:lpstr>Testy hlášení ze škol – průběžné výsledky</vt:lpstr>
      <vt:lpstr>Populační záchyty nákazy u dětí různých věkových kategorií</vt:lpstr>
      <vt:lpstr>Výsledky testů u dětí 5-15 let mezi 12.4 – 2.7.2021</vt:lpstr>
      <vt:lpstr>Výsledky testů u dětí 5-11 let mezi 12.4 – 2.7.2021</vt:lpstr>
      <vt:lpstr>Výsledky testů u dětí 12-15 let mezi 12.4 – 2.7.2021</vt:lpstr>
      <vt:lpstr>Výsledky testů u dětí 5-15 let mezi 14.6 – 2.7.2021</vt:lpstr>
      <vt:lpstr>Výsledky testů u dětí 5-11 let mezi 14.6 – 2.7.2021</vt:lpstr>
      <vt:lpstr>Výsledky testů u dětí 12-15 let mezi 14.6 – 2.7.2021</vt:lpstr>
      <vt:lpstr>Výsledky testů u dětí  - celkový přehled</vt:lpstr>
      <vt:lpstr>Datová a informační základna  pro management pandemie COVID-19</vt:lpstr>
      <vt:lpstr>Počty COVID-19 pozitivních v ČR na 100 000 v populaci</vt:lpstr>
      <vt:lpstr>Počty testů na 100 tis. dětí v čase</vt:lpstr>
      <vt:lpstr>Počty nově COVID-19 pozitivních na 100 testů u dětí v čase</vt:lpstr>
      <vt:lpstr>Nové případy za 7 dní na 100 000 obyvatel: srovnání krajů k 2.7.: 0–4 let</vt:lpstr>
      <vt:lpstr>Nové případy za 7 dní na 100 000 obyvatel: srovnání krajů k 2.7.: 5–11 let</vt:lpstr>
      <vt:lpstr>Nové případy za 7 dní na 100 000 obyvatel: srovnání krajů k 2.7.: 12–19 let</vt:lpstr>
      <vt:lpstr>Nové případy za 7 dní na 100 000 obyvatel: srovnání krajů k 2.7.: 12–15 let</vt:lpstr>
      <vt:lpstr>Nové případy za 7 dní na 100 000 obyvatel: srovnání krajů k 2.7.: 16–19 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Ladislav Dušek</cp:lastModifiedBy>
  <cp:revision>3357</cp:revision>
  <dcterms:created xsi:type="dcterms:W3CDTF">2020-03-16T10:06:11Z</dcterms:created>
  <dcterms:modified xsi:type="dcterms:W3CDTF">2021-07-06T19:25:29Z</dcterms:modified>
</cp:coreProperties>
</file>