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1277" r:id="rId3"/>
    <p:sldId id="1293" r:id="rId4"/>
    <p:sldId id="1294" r:id="rId5"/>
    <p:sldId id="1298" r:id="rId6"/>
    <p:sldId id="1295" r:id="rId7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8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16.18.175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2289084141560391"/>
          <c:y val="1.01975801222665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'[Obsazenost lůžek.xlsx]List1'!$D$4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lůžek.xlsx]List1'!$C$5:$C$67</c:f>
              <c:numCache>
                <c:formatCode>m/d/yyyy</c:formatCode>
                <c:ptCount val="63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  <c:pt idx="50">
                  <c:v>44322</c:v>
                </c:pt>
                <c:pt idx="51">
                  <c:v>44323</c:v>
                </c:pt>
                <c:pt idx="52">
                  <c:v>44326</c:v>
                </c:pt>
                <c:pt idx="53">
                  <c:v>44327</c:v>
                </c:pt>
                <c:pt idx="54">
                  <c:v>44328</c:v>
                </c:pt>
                <c:pt idx="55">
                  <c:v>44329</c:v>
                </c:pt>
                <c:pt idx="56">
                  <c:v>44330</c:v>
                </c:pt>
                <c:pt idx="57">
                  <c:v>44333</c:v>
                </c:pt>
                <c:pt idx="58">
                  <c:v>44334</c:v>
                </c:pt>
                <c:pt idx="59">
                  <c:v>44335</c:v>
                </c:pt>
                <c:pt idx="60">
                  <c:v>44336</c:v>
                </c:pt>
              </c:numCache>
            </c:numRef>
          </c:cat>
          <c:val>
            <c:numRef>
              <c:f>'[Obsazenost lůžek.xlsx]List1'!$D$5:$D$67</c:f>
              <c:numCache>
                <c:formatCode>#,##0</c:formatCode>
                <c:ptCount val="63"/>
                <c:pt idx="0">
                  <c:v>6602</c:v>
                </c:pt>
                <c:pt idx="1">
                  <c:v>7115</c:v>
                </c:pt>
                <c:pt idx="2">
                  <c:v>7150</c:v>
                </c:pt>
                <c:pt idx="3">
                  <c:v>7071</c:v>
                </c:pt>
                <c:pt idx="4">
                  <c:v>6936</c:v>
                </c:pt>
                <c:pt idx="5">
                  <c:v>6814</c:v>
                </c:pt>
                <c:pt idx="6">
                  <c:v>6376</c:v>
                </c:pt>
                <c:pt idx="7">
                  <c:v>6239</c:v>
                </c:pt>
                <c:pt idx="8">
                  <c:v>6746</c:v>
                </c:pt>
                <c:pt idx="9">
                  <c:v>6640</c:v>
                </c:pt>
                <c:pt idx="10">
                  <c:v>6384</c:v>
                </c:pt>
                <c:pt idx="11">
                  <c:v>6242</c:v>
                </c:pt>
                <c:pt idx="12">
                  <c:v>6215</c:v>
                </c:pt>
                <c:pt idx="13">
                  <c:v>5696</c:v>
                </c:pt>
                <c:pt idx="14">
                  <c:v>5570</c:v>
                </c:pt>
                <c:pt idx="15">
                  <c:v>6118</c:v>
                </c:pt>
                <c:pt idx="16">
                  <c:v>5980</c:v>
                </c:pt>
                <c:pt idx="17">
                  <c:v>5751</c:v>
                </c:pt>
                <c:pt idx="18">
                  <c:v>5548</c:v>
                </c:pt>
                <c:pt idx="19">
                  <c:v>5084</c:v>
                </c:pt>
                <c:pt idx="20">
                  <c:v>4968</c:v>
                </c:pt>
                <c:pt idx="21">
                  <c:v>4475</c:v>
                </c:pt>
                <c:pt idx="22">
                  <c:v>4457</c:v>
                </c:pt>
                <c:pt idx="23">
                  <c:v>5460</c:v>
                </c:pt>
                <c:pt idx="24">
                  <c:v>5189</c:v>
                </c:pt>
                <c:pt idx="25">
                  <c:v>4832</c:v>
                </c:pt>
                <c:pt idx="26">
                  <c:v>4586</c:v>
                </c:pt>
                <c:pt idx="27">
                  <c:v>4030</c:v>
                </c:pt>
                <c:pt idx="28">
                  <c:v>3880</c:v>
                </c:pt>
                <c:pt idx="29">
                  <c:v>4182</c:v>
                </c:pt>
                <c:pt idx="30">
                  <c:v>3963</c:v>
                </c:pt>
                <c:pt idx="31">
                  <c:v>3757</c:v>
                </c:pt>
                <c:pt idx="32">
                  <c:v>3574</c:v>
                </c:pt>
                <c:pt idx="33">
                  <c:v>3379</c:v>
                </c:pt>
                <c:pt idx="34">
                  <c:v>3041</c:v>
                </c:pt>
                <c:pt idx="35">
                  <c:v>2951</c:v>
                </c:pt>
                <c:pt idx="36">
                  <c:v>3125</c:v>
                </c:pt>
                <c:pt idx="37">
                  <c:v>3120</c:v>
                </c:pt>
                <c:pt idx="38">
                  <c:v>2986</c:v>
                </c:pt>
                <c:pt idx="39">
                  <c:v>2841</c:v>
                </c:pt>
                <c:pt idx="40">
                  <c:v>2668</c:v>
                </c:pt>
                <c:pt idx="41">
                  <c:v>2378</c:v>
                </c:pt>
                <c:pt idx="42">
                  <c:v>2351</c:v>
                </c:pt>
                <c:pt idx="43">
                  <c:v>2463</c:v>
                </c:pt>
                <c:pt idx="44">
                  <c:v>2374</c:v>
                </c:pt>
                <c:pt idx="45">
                  <c:v>2270</c:v>
                </c:pt>
                <c:pt idx="46">
                  <c:v>2151</c:v>
                </c:pt>
                <c:pt idx="47">
                  <c:v>1847</c:v>
                </c:pt>
                <c:pt idx="48">
                  <c:v>2020</c:v>
                </c:pt>
                <c:pt idx="49">
                  <c:v>1944</c:v>
                </c:pt>
                <c:pt idx="50">
                  <c:v>1844</c:v>
                </c:pt>
                <c:pt idx="51">
                  <c:v>1717</c:v>
                </c:pt>
                <c:pt idx="52">
                  <c:v>1410</c:v>
                </c:pt>
                <c:pt idx="53">
                  <c:v>1487</c:v>
                </c:pt>
                <c:pt idx="54">
                  <c:v>1400</c:v>
                </c:pt>
                <c:pt idx="55">
                  <c:v>1324</c:v>
                </c:pt>
                <c:pt idx="56">
                  <c:v>1208</c:v>
                </c:pt>
                <c:pt idx="57">
                  <c:v>1015</c:v>
                </c:pt>
                <c:pt idx="58">
                  <c:v>1059</c:v>
                </c:pt>
                <c:pt idx="59">
                  <c:v>979</c:v>
                </c:pt>
                <c:pt idx="60">
                  <c:v>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CB-43BA-BF70-63C33A53A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'[Obsazenost lůžek.xlsx]List1'!$E$4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lůžek.xlsx]List1'!$C$5:$C$67</c:f>
              <c:numCache>
                <c:formatCode>m/d/yyyy</c:formatCode>
                <c:ptCount val="63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  <c:pt idx="50">
                  <c:v>44322</c:v>
                </c:pt>
                <c:pt idx="51">
                  <c:v>44323</c:v>
                </c:pt>
                <c:pt idx="52">
                  <c:v>44326</c:v>
                </c:pt>
                <c:pt idx="53">
                  <c:v>44327</c:v>
                </c:pt>
                <c:pt idx="54">
                  <c:v>44328</c:v>
                </c:pt>
                <c:pt idx="55">
                  <c:v>44329</c:v>
                </c:pt>
                <c:pt idx="56">
                  <c:v>44330</c:v>
                </c:pt>
                <c:pt idx="57">
                  <c:v>44333</c:v>
                </c:pt>
                <c:pt idx="58">
                  <c:v>44334</c:v>
                </c:pt>
                <c:pt idx="59">
                  <c:v>44335</c:v>
                </c:pt>
                <c:pt idx="60">
                  <c:v>44336</c:v>
                </c:pt>
              </c:numCache>
            </c:numRef>
          </c:cat>
          <c:val>
            <c:numRef>
              <c:f>'[Obsazenost lůžek.xlsx]List1'!$E$5:$E$67</c:f>
              <c:numCache>
                <c:formatCode>#,##0</c:formatCode>
                <c:ptCount val="63"/>
                <c:pt idx="0">
                  <c:v>1760</c:v>
                </c:pt>
                <c:pt idx="1">
                  <c:v>1824</c:v>
                </c:pt>
                <c:pt idx="2">
                  <c:v>1856</c:v>
                </c:pt>
                <c:pt idx="3">
                  <c:v>1839</c:v>
                </c:pt>
                <c:pt idx="4">
                  <c:v>1837</c:v>
                </c:pt>
                <c:pt idx="5">
                  <c:v>1818</c:v>
                </c:pt>
                <c:pt idx="6">
                  <c:v>1792</c:v>
                </c:pt>
                <c:pt idx="7">
                  <c:v>1768</c:v>
                </c:pt>
                <c:pt idx="8">
                  <c:v>1799</c:v>
                </c:pt>
                <c:pt idx="9">
                  <c:v>1762</c:v>
                </c:pt>
                <c:pt idx="10">
                  <c:v>1739</c:v>
                </c:pt>
                <c:pt idx="11">
                  <c:v>1723</c:v>
                </c:pt>
                <c:pt idx="12">
                  <c:v>1682</c:v>
                </c:pt>
                <c:pt idx="13">
                  <c:v>1641</c:v>
                </c:pt>
                <c:pt idx="14">
                  <c:v>1618</c:v>
                </c:pt>
                <c:pt idx="15">
                  <c:v>1606</c:v>
                </c:pt>
                <c:pt idx="16">
                  <c:v>1600</c:v>
                </c:pt>
                <c:pt idx="17">
                  <c:v>1547</c:v>
                </c:pt>
                <c:pt idx="18">
                  <c:v>1504</c:v>
                </c:pt>
                <c:pt idx="19">
                  <c:v>1446</c:v>
                </c:pt>
                <c:pt idx="20">
                  <c:v>1416</c:v>
                </c:pt>
                <c:pt idx="21">
                  <c:v>1312</c:v>
                </c:pt>
                <c:pt idx="22">
                  <c:v>1365</c:v>
                </c:pt>
                <c:pt idx="23">
                  <c:v>1315</c:v>
                </c:pt>
                <c:pt idx="24">
                  <c:v>1315</c:v>
                </c:pt>
                <c:pt idx="25">
                  <c:v>1312</c:v>
                </c:pt>
                <c:pt idx="26">
                  <c:v>1275</c:v>
                </c:pt>
                <c:pt idx="27">
                  <c:v>1241</c:v>
                </c:pt>
                <c:pt idx="28">
                  <c:v>1190</c:v>
                </c:pt>
                <c:pt idx="29">
                  <c:v>1166</c:v>
                </c:pt>
                <c:pt idx="30">
                  <c:v>1166</c:v>
                </c:pt>
                <c:pt idx="31">
                  <c:v>1131</c:v>
                </c:pt>
                <c:pt idx="32">
                  <c:v>1077</c:v>
                </c:pt>
                <c:pt idx="33">
                  <c:v>1042</c:v>
                </c:pt>
                <c:pt idx="34">
                  <c:v>1011</c:v>
                </c:pt>
                <c:pt idx="35">
                  <c:v>962</c:v>
                </c:pt>
                <c:pt idx="36">
                  <c:v>983</c:v>
                </c:pt>
                <c:pt idx="37">
                  <c:v>943</c:v>
                </c:pt>
                <c:pt idx="38">
                  <c:v>923</c:v>
                </c:pt>
                <c:pt idx="39">
                  <c:v>852</c:v>
                </c:pt>
                <c:pt idx="40">
                  <c:v>798</c:v>
                </c:pt>
                <c:pt idx="41">
                  <c:v>780</c:v>
                </c:pt>
                <c:pt idx="42">
                  <c:v>747</c:v>
                </c:pt>
                <c:pt idx="43">
                  <c:v>735</c:v>
                </c:pt>
                <c:pt idx="44">
                  <c:v>728</c:v>
                </c:pt>
                <c:pt idx="45">
                  <c:v>696</c:v>
                </c:pt>
                <c:pt idx="46">
                  <c:v>631</c:v>
                </c:pt>
                <c:pt idx="47">
                  <c:v>531</c:v>
                </c:pt>
                <c:pt idx="48">
                  <c:v>544</c:v>
                </c:pt>
                <c:pt idx="49">
                  <c:v>540</c:v>
                </c:pt>
                <c:pt idx="50">
                  <c:v>504</c:v>
                </c:pt>
                <c:pt idx="51">
                  <c:v>470</c:v>
                </c:pt>
                <c:pt idx="52">
                  <c:v>409</c:v>
                </c:pt>
                <c:pt idx="53">
                  <c:v>397</c:v>
                </c:pt>
                <c:pt idx="54">
                  <c:v>396</c:v>
                </c:pt>
                <c:pt idx="55">
                  <c:v>373</c:v>
                </c:pt>
                <c:pt idx="56">
                  <c:v>370</c:v>
                </c:pt>
                <c:pt idx="57">
                  <c:v>295</c:v>
                </c:pt>
                <c:pt idx="58">
                  <c:v>292</c:v>
                </c:pt>
                <c:pt idx="59">
                  <c:v>277</c:v>
                </c:pt>
                <c:pt idx="60">
                  <c:v>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CB-43BA-BF70-63C33A53A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in val="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  <c:majorUnit val="700"/>
        <c:minorUnit val="200"/>
      </c:valAx>
      <c:valAx>
        <c:axId val="592080960"/>
        <c:scaling>
          <c:orientation val="minMax"/>
          <c:max val="2000"/>
          <c:min val="2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  <c:majorUnit val="150"/>
        <c:minorUnit val="50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21.05.2021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21.05.2021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21. května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851703" y="265145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21.5.2021 00:18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220</a:t>
            </a:r>
            <a:endParaRPr lang="cs-CZ" sz="2000" b="1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10134"/>
              </p:ext>
            </p:extLst>
          </p:nvPr>
        </p:nvGraphicFramePr>
        <p:xfrm>
          <a:off x="332819" y="958361"/>
          <a:ext cx="8652809" cy="5279182"/>
        </p:xfrm>
        <a:graphic>
          <a:graphicData uri="http://schemas.openxmlformats.org/drawingml/2006/table">
            <a:tbl>
              <a:tblPr/>
              <a:tblGrid>
                <a:gridCol w="1891394">
                  <a:extLst>
                    <a:ext uri="{9D8B030D-6E8A-4147-A177-3AD203B41FA5}">
                      <a16:colId xmlns:a16="http://schemas.microsoft.com/office/drawing/2014/main" val="257388996"/>
                    </a:ext>
                  </a:extLst>
                </a:gridCol>
                <a:gridCol w="1157997">
                  <a:extLst>
                    <a:ext uri="{9D8B030D-6E8A-4147-A177-3AD203B41FA5}">
                      <a16:colId xmlns:a16="http://schemas.microsoft.com/office/drawing/2014/main" val="4239763611"/>
                    </a:ext>
                  </a:extLst>
                </a:gridCol>
                <a:gridCol w="1071146">
                  <a:extLst>
                    <a:ext uri="{9D8B030D-6E8A-4147-A177-3AD203B41FA5}">
                      <a16:colId xmlns:a16="http://schemas.microsoft.com/office/drawing/2014/main" val="505953556"/>
                    </a:ext>
                  </a:extLst>
                </a:gridCol>
                <a:gridCol w="1067930">
                  <a:extLst>
                    <a:ext uri="{9D8B030D-6E8A-4147-A177-3AD203B41FA5}">
                      <a16:colId xmlns:a16="http://schemas.microsoft.com/office/drawing/2014/main" val="576236502"/>
                    </a:ext>
                  </a:extLst>
                </a:gridCol>
                <a:gridCol w="1106531">
                  <a:extLst>
                    <a:ext uri="{9D8B030D-6E8A-4147-A177-3AD203B41FA5}">
                      <a16:colId xmlns:a16="http://schemas.microsoft.com/office/drawing/2014/main" val="1428547711"/>
                    </a:ext>
                  </a:extLst>
                </a:gridCol>
                <a:gridCol w="1109747">
                  <a:extLst>
                    <a:ext uri="{9D8B030D-6E8A-4147-A177-3AD203B41FA5}">
                      <a16:colId xmlns:a16="http://schemas.microsoft.com/office/drawing/2014/main" val="838234140"/>
                    </a:ext>
                  </a:extLst>
                </a:gridCol>
                <a:gridCol w="1248064">
                  <a:extLst>
                    <a:ext uri="{9D8B030D-6E8A-4147-A177-3AD203B41FA5}">
                      <a16:colId xmlns:a16="http://schemas.microsoft.com/office/drawing/2014/main" val="3711795386"/>
                    </a:ext>
                  </a:extLst>
                </a:gridCol>
              </a:tblGrid>
              <a:tr h="21487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21.5. 2021,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 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877676"/>
                  </a:ext>
                </a:extLst>
              </a:tr>
              <a:tr h="187642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08527"/>
                  </a:ext>
                </a:extLst>
              </a:tr>
              <a:tr h="21487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116631"/>
                  </a:ext>
                </a:extLst>
              </a:tr>
              <a:tr h="62158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006850"/>
                  </a:ext>
                </a:extLst>
              </a:tr>
              <a:tr h="1918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823377"/>
                  </a:ext>
                </a:extLst>
              </a:tr>
              <a:tr h="1918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57410"/>
                  </a:ext>
                </a:extLst>
              </a:tr>
              <a:tr h="1918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1410"/>
                  </a:ext>
                </a:extLst>
              </a:tr>
              <a:tr h="1918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692795"/>
                  </a:ext>
                </a:extLst>
              </a:tr>
              <a:tr h="1918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924106"/>
                  </a:ext>
                </a:extLst>
              </a:tr>
              <a:tr h="1918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137596"/>
                  </a:ext>
                </a:extLst>
              </a:tr>
              <a:tr h="1918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126378"/>
                  </a:ext>
                </a:extLst>
              </a:tr>
              <a:tr h="1918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769057"/>
                  </a:ext>
                </a:extLst>
              </a:tr>
              <a:tr h="1918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4467"/>
                  </a:ext>
                </a:extLst>
              </a:tr>
              <a:tr h="1918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763848"/>
                  </a:ext>
                </a:extLst>
              </a:tr>
              <a:tr h="1918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990201"/>
                  </a:ext>
                </a:extLst>
              </a:tr>
              <a:tr h="1918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844066"/>
                  </a:ext>
                </a:extLst>
              </a:tr>
              <a:tr h="1918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009542"/>
                  </a:ext>
                </a:extLst>
              </a:tr>
              <a:tr h="2071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14636"/>
                  </a:ext>
                </a:extLst>
              </a:tr>
              <a:tr h="2225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3 836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10797"/>
                  </a:ext>
                </a:extLst>
              </a:tr>
              <a:tr h="367610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962742"/>
                  </a:ext>
                </a:extLst>
              </a:tr>
              <a:tr h="187642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454059"/>
                  </a:ext>
                </a:extLst>
              </a:tr>
              <a:tr h="36761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483506"/>
                  </a:ext>
                </a:extLst>
              </a:tr>
              <a:tr h="191848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30x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826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7867414" y="2488474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21.5.2021 00:18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811</a:t>
            </a:r>
            <a:endParaRPr lang="cs-CZ" sz="2000" b="1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6636"/>
              </p:ext>
            </p:extLst>
          </p:nvPr>
        </p:nvGraphicFramePr>
        <p:xfrm>
          <a:off x="332822" y="993537"/>
          <a:ext cx="7826440" cy="5240622"/>
        </p:xfrm>
        <a:graphic>
          <a:graphicData uri="http://schemas.openxmlformats.org/drawingml/2006/table">
            <a:tbl>
              <a:tblPr/>
              <a:tblGrid>
                <a:gridCol w="1845369">
                  <a:extLst>
                    <a:ext uri="{9D8B030D-6E8A-4147-A177-3AD203B41FA5}">
                      <a16:colId xmlns:a16="http://schemas.microsoft.com/office/drawing/2014/main" val="1067553504"/>
                    </a:ext>
                  </a:extLst>
                </a:gridCol>
                <a:gridCol w="1040068">
                  <a:extLst>
                    <a:ext uri="{9D8B030D-6E8A-4147-A177-3AD203B41FA5}">
                      <a16:colId xmlns:a16="http://schemas.microsoft.com/office/drawing/2014/main" val="2407163380"/>
                    </a:ext>
                  </a:extLst>
                </a:gridCol>
                <a:gridCol w="1031878">
                  <a:extLst>
                    <a:ext uri="{9D8B030D-6E8A-4147-A177-3AD203B41FA5}">
                      <a16:colId xmlns:a16="http://schemas.microsoft.com/office/drawing/2014/main" val="1288154831"/>
                    </a:ext>
                  </a:extLst>
                </a:gridCol>
                <a:gridCol w="974551">
                  <a:extLst>
                    <a:ext uri="{9D8B030D-6E8A-4147-A177-3AD203B41FA5}">
                      <a16:colId xmlns:a16="http://schemas.microsoft.com/office/drawing/2014/main" val="2841717089"/>
                    </a:ext>
                  </a:extLst>
                </a:gridCol>
                <a:gridCol w="892657">
                  <a:extLst>
                    <a:ext uri="{9D8B030D-6E8A-4147-A177-3AD203B41FA5}">
                      <a16:colId xmlns:a16="http://schemas.microsoft.com/office/drawing/2014/main" val="769703980"/>
                    </a:ext>
                  </a:extLst>
                </a:gridCol>
                <a:gridCol w="949982">
                  <a:extLst>
                    <a:ext uri="{9D8B030D-6E8A-4147-A177-3AD203B41FA5}">
                      <a16:colId xmlns:a16="http://schemas.microsoft.com/office/drawing/2014/main" val="2317037117"/>
                    </a:ext>
                  </a:extLst>
                </a:gridCol>
                <a:gridCol w="1091935">
                  <a:extLst>
                    <a:ext uri="{9D8B030D-6E8A-4147-A177-3AD203B41FA5}">
                      <a16:colId xmlns:a16="http://schemas.microsoft.com/office/drawing/2014/main" val="1071160362"/>
                    </a:ext>
                  </a:extLst>
                </a:gridCol>
              </a:tblGrid>
              <a:tr h="40610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21.5. 2021, 12:30 h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322183"/>
                  </a:ext>
                </a:extLst>
              </a:tr>
              <a:tr h="1744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078355"/>
                  </a:ext>
                </a:extLst>
              </a:tr>
              <a:tr h="20879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614107"/>
                  </a:ext>
                </a:extLst>
              </a:tr>
              <a:tr h="60401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185310"/>
                  </a:ext>
                </a:extLst>
              </a:tr>
              <a:tr h="186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1 312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442426"/>
                  </a:ext>
                </a:extLst>
              </a:tr>
              <a:tr h="186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2 031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059775"/>
                  </a:ext>
                </a:extLst>
              </a:tr>
              <a:tr h="186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318007"/>
                  </a:ext>
                </a:extLst>
              </a:tr>
              <a:tr h="186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9990"/>
                  </a:ext>
                </a:extLst>
              </a:tr>
              <a:tr h="186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2 738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5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851616"/>
                  </a:ext>
                </a:extLst>
              </a:tr>
              <a:tr h="186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190700"/>
                  </a:ext>
                </a:extLst>
              </a:tr>
              <a:tr h="186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1 579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839276"/>
                  </a:ext>
                </a:extLst>
              </a:tr>
              <a:tr h="186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84424"/>
                  </a:ext>
                </a:extLst>
              </a:tr>
              <a:tr h="186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57315"/>
                  </a:ext>
                </a:extLst>
              </a:tr>
              <a:tr h="186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1 535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72453"/>
                  </a:ext>
                </a:extLst>
              </a:tr>
              <a:tr h="186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1 777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785546"/>
                  </a:ext>
                </a:extLst>
              </a:tr>
              <a:tr h="186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964958"/>
                  </a:ext>
                </a:extLst>
              </a:tr>
              <a:tr h="1864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2 844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956698"/>
                  </a:ext>
                </a:extLst>
              </a:tr>
              <a:tr h="2013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55387"/>
                  </a:ext>
                </a:extLst>
              </a:tr>
              <a:tr h="2162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22 744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1 675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191083"/>
                  </a:ext>
                </a:extLst>
              </a:tr>
              <a:tr h="253538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050032"/>
                  </a:ext>
                </a:extLst>
              </a:tr>
              <a:tr h="174494"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522310"/>
                  </a:ext>
                </a:extLst>
              </a:tr>
              <a:tr h="341531">
                <a:tc>
                  <a:txBody>
                    <a:bodyPr/>
                    <a:lstStyle/>
                    <a:p>
                      <a:pPr algn="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724330"/>
                  </a:ext>
                </a:extLst>
              </a:tr>
              <a:tr h="186425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30x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72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3" name="Graf 2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5628031"/>
              </p:ext>
            </p:extLst>
          </p:nvPr>
        </p:nvGraphicFramePr>
        <p:xfrm>
          <a:off x="1584814" y="1073150"/>
          <a:ext cx="7562850" cy="4981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20.5</a:t>
            </a:r>
            <a:r>
              <a:rPr lang="cs-CZ" sz="1800" b="1" i="1" dirty="0">
                <a:solidFill>
                  <a:srgbClr val="FF0000"/>
                </a:solidFill>
              </a:rPr>
              <a:t>. 2021</a:t>
            </a:r>
          </a:p>
          <a:p>
            <a:pPr marL="0" indent="0">
              <a:buNone/>
            </a:pPr>
            <a:r>
              <a:rPr lang="cs-CZ" sz="1800" b="1" i="1" dirty="0" smtClean="0"/>
              <a:t>Nebyl požadován žádný transport pacientů</a:t>
            </a:r>
          </a:p>
          <a:p>
            <a:pPr marL="0" indent="0">
              <a:buNone/>
            </a:pPr>
            <a:endParaRPr lang="cs-CZ" sz="1800" b="1" i="1" dirty="0"/>
          </a:p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21.5. 2021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Zatím nebyl 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17251</TotalTime>
  <Words>446</Words>
  <Application>Microsoft Office PowerPoint</Application>
  <PresentationFormat>Širokoúhlá obrazovka</PresentationFormat>
  <Paragraphs>239</Paragraphs>
  <Slides>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vývoj obsazenosti C+ lůžek v ČR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1262</cp:revision>
  <cp:lastPrinted>2020-10-20T04:21:56Z</cp:lastPrinted>
  <dcterms:created xsi:type="dcterms:W3CDTF">2020-07-15T10:33:32Z</dcterms:created>
  <dcterms:modified xsi:type="dcterms:W3CDTF">2021-05-21T10:07:41Z</dcterms:modified>
</cp:coreProperties>
</file>