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42" Type="http://schemas.openxmlformats.org/officeDocument/2006/relationships/slide" Target="slides/slide38.xml"/><Relationship Id="rId86" Type="http://schemas.openxmlformats.org/officeDocument/2006/relationships/slide" Target="slides/slide82.xml"/><Relationship Id="rId41" Type="http://schemas.openxmlformats.org/officeDocument/2006/relationships/slide" Target="slides/slide37.xml"/><Relationship Id="rId85" Type="http://schemas.openxmlformats.org/officeDocument/2006/relationships/slide" Target="slides/slide81.xml"/><Relationship Id="rId44" Type="http://schemas.openxmlformats.org/officeDocument/2006/relationships/slide" Target="slides/slide40.xml"/><Relationship Id="rId88" Type="http://schemas.openxmlformats.org/officeDocument/2006/relationships/slide" Target="slides/slide84.xml"/><Relationship Id="rId43" Type="http://schemas.openxmlformats.org/officeDocument/2006/relationships/slide" Target="slides/slide39.xml"/><Relationship Id="rId87" Type="http://schemas.openxmlformats.org/officeDocument/2006/relationships/slide" Target="slides/slide8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94" Type="http://schemas.openxmlformats.org/officeDocument/2006/relationships/slide" Target="slides/slide9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" name="Shape 4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" name="Shape 4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" name="Shape 4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" name="Shape 4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" name="Shape 5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" name="Shape 5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" name="Shape 5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" name="Shape 5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" name="Shape 5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" name="Shape 5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" name="Shape 5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" name="Shape 5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" name="Shape 5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" name="Shape 5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" name="Shape 5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" name="Shape 6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" name="Shape 6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" name="Shape 6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2" name="Shape 6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AndClipArt">
  <p:cSld name="Title, Text and Clip Ar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Shape 30"/>
          <p:cNvSpPr/>
          <p:nvPr>
            <p:ph idx="2" type="clipArt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–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–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–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–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1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1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–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1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1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–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0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4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6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számítógép-hálózatok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Készítette: Pető László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Sín (busz) topológia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1981200"/>
            <a:ext cx="3886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gépek egy közös átviteli közegre csatlakoznak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jel egyik géptől a másikig haladva jut el a legtávolabbi géphez is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Előnye az egyszerűsége és olcsósága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hátránya viszont, hogy érzékeny a kábelhibákra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2438400"/>
            <a:ext cx="3657600" cy="223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3716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Csillag topológia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0" y="0"/>
            <a:ext cx="52196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minden munkaállomás egy központi berendezéssel (HUB, switch) van összekötve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kábelhiba esetén csak az a munkaállomás válik használhatatlanná, amelyik a kábelre volt csatlakoztatva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Hátránya, hogy ha az egyik gép üzen a másiknak, előbb a központi berendezés kapja meg a csomagot, majd azt a célállomásnak továbbítja. Emiatt a központi gép gyakran túlterhelt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Strukturált kábelezéssel csökkenthető a központi berendezés és a hálózati szegmensek leterheltsége. (HUB: multiport repeater, switch: kapcsoló)</a:t>
            </a:r>
          </a:p>
          <a:p>
            <a:pPr indent="-342900" lvl="0" marL="342900" marR="0" rtl="0" algn="l">
              <a:spcBef>
                <a:spcPts val="10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5600" y="2349500"/>
            <a:ext cx="3200399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 topológia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Több csillag összekapcsolásával kaphatjuk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Egy-egy ilyen ágat alhálózatnak is nevezünk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kis kábelezési költség, valamint, nagyobb hálózatok is kialakíthatók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egy kábel kiesése egy egész alhálózatot tönkretehet.</a:t>
            </a:r>
          </a:p>
          <a:p>
            <a:pPr indent="-342900" lvl="0" marL="342900" marR="0" rtl="0" algn="l">
              <a:spcBef>
                <a:spcPts val="10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Shape 160"/>
          <p:cNvPicPr preferRelativeResize="0"/>
          <p:nvPr>
            <p:ph idx="2" type="clipArt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1752600"/>
            <a:ext cx="3929062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Gyűrű topológia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9906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minden állomás, beleértve a szervert is, két szomszédos állomással áll közvetlen kapcsolatban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 üzeneteket a gépek mindig a szomszédjuknak adják át, s ha az nem a szomszédnak szólt, akkor az is továbbítja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csomagok mindig egy irányban haladnak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Hátránya, hogy egyetlen kábel hibájából a rendszer működésképtelenné válik.</a:t>
            </a:r>
          </a:p>
          <a:p>
            <a:pPr indent="-342900" lvl="0" marL="342900" marR="0" rtl="0" algn="l">
              <a:spcBef>
                <a:spcPts val="9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Shape 167"/>
          <p:cNvPicPr preferRelativeResize="0"/>
          <p:nvPr>
            <p:ph idx="2" type="clipArt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2047875"/>
            <a:ext cx="3809999" cy="3979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Közeghozzáférés szerinti csoportosítás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1" i="1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CSMA-CD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(vivő érzékelés / ütközésfigyelés) (</a:t>
            </a:r>
            <a:r>
              <a:rPr b="0" i="0" lang="en-US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Ethernet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1" i="1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 Ring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(vezérjeles gyűrű)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CSMA/CD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hálózati kártya hallgatja a vonalat és érzékeli, ha egy másik felhasználó adatot ad a LAN-on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véletlenszerű késleltetések után kapcsolhatnak adásra, ha nem érzékelnek más gépek által fizikai közegre adott jeleket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Amennyiben egyszerre szólal meg két gép, hálózati kártyáik megfelelő áramkörei érzékelik az eseményt (ütközésérzékelés) és abbahagyják az adást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következő kísérletre a kártyákba beépített késleltetés után kerül sor</a:t>
            </a:r>
          </a:p>
          <a:p>
            <a:pPr indent="-342900" lvl="0" marL="342900" marR="0" rtl="0" algn="l">
              <a:spcBef>
                <a:spcPts val="10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 Ring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990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 egy gép adásba kapcsol, csak a közvetlen szomszédja érzékeli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 egyes állomások vezérjelet továbbítanak a hurok mentén egymásnak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Amelyik ezt veszi, az lefoglalhatja a hurkot adatátvitelre. </a:t>
            </a:r>
          </a:p>
          <a:p>
            <a:pPr indent="-342900" lvl="0" marL="342900" marR="0" rtl="0" algn="l">
              <a:spcBef>
                <a:spcPts val="10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Csoportosítás átviteli módszer alapján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04800" y="1066800"/>
            <a:ext cx="8458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1" i="1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Alapsávú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(baseband): modulálatlan jeleket továbbít, tehát az átviteli közegben haladó jel frekvenciája közel azonos a bitsorozat frekvenciájával. Jellemzői az olcsó, egyszerű telepítés és fenntartás, csak rövidtávra alkalmas hang és adat átvitel biztosítása. Szinte az összes LAN hálózat ilyen.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1" i="1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Szélessávú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(broadband): az adatátvitel modulált, tehát a vivő frekvenciája jóval nagyobb, mint a bitsorozat frekvenciája. Általában az átviteli sávot több csatornára osztják. Egy tipikus alkalmazása a kábeltelevízió. Jellemzői, hogy drága, szaktudást igényel még a fenntartása is. A nagy sávszélesség miatt mehet rajta pl. videó is.</a:t>
            </a:r>
          </a:p>
          <a:p>
            <a:pPr indent="-342900" lvl="0" marL="342900" marR="0" rtl="0" algn="l">
              <a:spcBef>
                <a:spcPts val="10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Csoportosítás kapcsolási technika alapján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0" y="1219200"/>
            <a:ext cx="914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1" i="1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Vonalkapcsolt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két kommunikáló állomás között állandó kapcsolat épül ki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1" i="1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Üzenetkapcsolt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két állomás között az átvivő hálózat tárolva továbbító egységekből áll. Ezek továbbítják az üzenetet egy címinformáció alapján. Az üzenet hossza nincs korlátozva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1" i="1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Csomagkapcsolt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hasonló az üzenetkapcsolthoz, ám a csomag mérete maximálva van, ezért a hosszabb üzeneteket szét kell tördelni. Az átvivő hálózatnak (pl. Ethernet) nem szükséges tárolva továbbítónak lennie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Csomagkapcsolás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0" y="990600"/>
            <a:ext cx="914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1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Összeköttetés nélküli: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csomagok átvitelét az un. datagram service végzi. Minden csomag tartalmazza a teljes rendeltetési címet. A csomagok külön továbbítódnak, mely közben a sorrendjük is változhat. Hátránya a bonyolult csomag-összeépítés.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1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Virtuális összeköttetés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 csomagok átvitelét egy virtuális adatáramkör (virtual circuit) biztosítja. Bontásig fennálló, hívás útján létrejövő logikai összeköttetés. Ezen a rögzített adatúton kerülnek át a csomagok, melyeknek csak az adatáramkör azonosítóját kell tartalmazniuk a teljes cím helyett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hálózatok kialakulása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Kezdeti idők: Központi gép, terminálok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Kettőnél több számítógép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 internet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sávszélesség fogalma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1066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 adatátviteli vonalak kapacitását a sávszélességgel jellemezzük.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időegység alatt átvitt adatok mennyisége, mértékegysége a bit/s (bps)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távolságtól független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hagyományos sebességgel csak a távolság és az átvitt adatmennyiség ismeretében mérhető össze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</a:pPr>
            <a:r>
              <a:rPr b="0" i="1" lang="en-US" sz="2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Példa: Egy mai szélessávú ADSL vagy kábelmodemes kapcsolat 512kbps vagy 1Mbps sávszélességű.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Csoportosítás átviteli sebesség alapján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1" i="1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Lassú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(~30 kbit/sec-ig)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1" i="1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Közepes sebességű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(~1-20 Mbit/sec)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1" i="1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Gyors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(50 Mbit/sec fölött)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Mára a 100 Mbit/sec-os lokális hálózatok robbanásszerűen terjednek, s elkezdődött a Gigabit/sec-os hálózatok terjedése is.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Fejlesztik a 10Gbps-es hálózatokat is.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Nyílt és zárt rendszerek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1" i="1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Zárt rendszer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egységeit csak a gyártó által ismert módon lehet hálózatba kötni. Általában homogén - minden egység a gyártótól van.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1" i="1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Nyílt rendszer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általános érvényű szabályokat, illetve ajánlásokat követ. Általában heterogén - viszonylag hardware független.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hálózat alkalmazási módjai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228600" y="1219200"/>
            <a:ext cx="868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Egyenrangú </a:t>
            </a:r>
            <a:r>
              <a:rPr b="0" i="1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vagy 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kliens-szerver szerepű gépek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Távoli bejelentkezés (telnet) - a távoli processzor használata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Fájl átvitel (fogadás vagy küldés)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Fájl szolgáltatás (pl. Samba szerver)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Adatbázisrendszerek (pl. Oracle adatbáziskezelő)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Levelezés (és hirdetőtáblák: usenet news)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Hypertext, Multimédia információs rendszerek (WWW)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Hálózati struktúrák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hálózat feladata az üzenetek szállítása a végberendezések (hostok) között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Minden host egy alhálózathoz csatlakozik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hálózat az összekötött alhálózatok összessége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 alhálózatokat forgalomirányító eszközök (routerek) kötik össze egymással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Hálózati struktúrák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14478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 alhálózat lehet pont-pont kapcsolat vagy broadcast típusú. </a:t>
            </a:r>
          </a:p>
          <a:p>
            <a:pPr indent="-342900" lvl="0" marL="342900" marR="0" rtl="0" algn="l">
              <a:spcBef>
                <a:spcPts val="10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0" name="Shape 240"/>
          <p:cNvPicPr preferRelativeResize="0"/>
          <p:nvPr>
            <p:ph idx="2" type="clipArt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3124200"/>
            <a:ext cx="6019799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Pont-pont kapcsolat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nagy távolságú, valamint az egyes routerek közötti összeköttetések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Pont-pont összeköttetésekből felépülő nagyobb hálózat struktúrája lehet: csillag, gyűrű, fa, teljes, vagy szabálytalan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Broadcast típusú alhálózat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egy csatornán (átviteli közegen) sok állomás osztozik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Minden adás minden eszközhöz eljut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 állomások a csomagban levő cím alapján választják ki a nekik szólókat, a többit figyelmen kívül hagyják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például ilyen volt az alap Ethernet hálózat, ahol a közeg a gépeket összekötő 50 ohmos koaxiális kábel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Broadcast típusú alhálózat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1295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Modernebb változata egy hub-ból és az abból csillagszerűen kifutó sodrott érpáras vezetékekből áll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Itt az osztott közeg a hub és a vezetékek együttesen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Topológiai kialakítása lehet busz, gyűrű, vagy csillag (pl. rádiós, műholdas)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valamilyen csatornafoglalási algoritmusra van szükség (statikus vagy dinamikus; ethernet dinamikus)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Rétegezett kommunikáció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hálózatok túl bonyolultak ahhoz, hogy minden részletét egyszerre tárgyaljuk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cél a bonyolultság csökkentése, és a funkciók cserélhetősége, továbbá a szabványosítás lehetősége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szervezés alapja a rétegekre bontás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04800" y="609600"/>
            <a:ext cx="8534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számítógép hálózatok főbb céljai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1000" y="1981200"/>
            <a:ext cx="41909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Erőforrás-megosztás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Megbízhatóság növelése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Gazdaságosság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Kommunikáció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Elosztott intelligenciájú rendszerek 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2971800"/>
            <a:ext cx="3467099" cy="2265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Rétegezett kommunikáció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 egyes rétegek egymásra épülnek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Minden réteg igénybe veszi az alatta levőt feladata végrehajtásához, és szolgáltatást nyújt a felette levőnek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Az, hogy hány réteg van, mi az egyes rétegek feladata és működése, minden hálózatban más lehet.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 egyes rétegek lefelé és fölfelé interface-eken kommunikálnak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Rétegezett kommunikáció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 interface tulajdonképpen az adott kapcsolódási felületen nyújtott szolgáltatások definíciója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cél, hogy ezek minél egyszerűbbek és világosabbak legyenek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réteget ténylegesen megvalósító hardver vagy szoftver elem neve </a:t>
            </a:r>
            <a:r>
              <a:rPr b="0" i="1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entitás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rétegezett kommunikáció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 egymással párbeszédben álló két végberendezés megfelelő rétegei a processz párok (társentitások), amelyek egymással virtuális kommunikációt valósítanak meg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Virtuális, mert miközben logikailag egymással beszélnek, fizikailag az alattuk levő réteggel állnak kapcsolatban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processz párok egymás közötti nyelve a protokoll. 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rétegezett kommunikáció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legalsó réteg alatt a fizikai közeg található, végső soron minden kommunikáció ezen zajlik</a:t>
            </a:r>
          </a:p>
          <a:p>
            <a:pPr indent="-342900" lvl="0" marL="342900" marR="0" rtl="0" algn="l">
              <a:spcBef>
                <a:spcPts val="10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9" name="Shape 289"/>
          <p:cNvPicPr preferRelativeResize="0"/>
          <p:nvPr>
            <p:ph idx="2" type="clipArt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ISO-OSI modell</a:t>
            </a:r>
          </a:p>
        </p:txBody>
      </p:sp>
      <p:pic>
        <p:nvPicPr>
          <p:cNvPr id="295" name="Shape 2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057400"/>
            <a:ext cx="6781800" cy="39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ISO-OSI modell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eltérő gyártóktól származó, eltérő céllal készült hálózatok összekapcsolásakor elengedhetetlen követelmény lett a szabványosítás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'nyílt rendszerek' összekapcsolását definiálja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kommunikációs folyamatokat funkciók szerint csoportosítva rétegekbe sorolta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ISO-OSI modell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rétegek egy-egy absztrakciós szintet képviselnek és külön-külön jól definiált feladatot látnak el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eltérő feladatok ne kerüljenek egy rétegbe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hét különböző, egymással interface segítségével kommunikáló réteget határozott meg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ISO-OSI modell</a:t>
            </a: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990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kialakított rétegek az egész hálózatra kiterjednek, és minden egyes réteg csak a közvetlenül felette és alatta levő rétegekkel képes kommunikálni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Egy rétegben egy vagy több, hardver, illetve szoftver elemet reprezentáló és egy meghatározott feladatot ellátó entitás működik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 egy rétegen belüli, de különböző rendszerekben elhelyezkedő entitásokat nevezzük társentitásnak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Fizikai réteg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biztosítja a bitek átvitelét a kommunikációs csatornán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Definiálja a hálózat elektromos és mechanikai tulajdonságait, és hogy miként épüljön fel és bomoljon le egy (fizikai) kapcsolat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egyik fontos jellemzője az alkalmazott kábel fajtája és típusa; ismétlő, hub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Adatkapcsolati réteg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feladata, hogy a hálózat csomópontjai között hibamentes átvitelt biztosítson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hálózati réteg által küldött bemenő adatok néhány száz vagy egy-két ezer byte hosszúságú keretekké történő kiegészítésével látja el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MAC-cím, hálózati kártya; híd, kapcsoló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Erőforrásmegosztás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szoftver erőforrások a hálózat valamelyik számítógépének merevlemezén tárolt adatok és programok, amelyeket egy időben egyszerre többen is használhatunk bizonyos kötöttség mellett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Hardver erőforrásként például egy nagyobb teljesítményű nyomtatót, vagy egy fax-modem kártyát használhatunk egyszerre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Hálózati réteg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kommunikációs alhálózatok működését vezérli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csomagok forrás és célállomás közötti útvonalát határozza meg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 alhálózatokra bontással biztosítja a torlódás elkerülését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 cím, forgalomirányító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Szállítási réteg</a:t>
            </a: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990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feladata, hogy a viszony rétegből érkező adatokat kisebb darabokra, szegmensekre szétvágva továbbítsa azokat a hálózati rétegnek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További feladata a hibátlan adatátvitel biztosítása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viszony réteg kérésére hálózati összeköttetést hoz létre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nem az egyes gépek és azok szomszédai között, hanem a két végpont között teremt kapcsolatot 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Viszonyréteg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Két végfelhasználó közötti viszonyt biztosítja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Gondoskodik a közöttük kialakuló dialógusról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felhasználó számára lehetővé válik, hogy egy távoli időosztásos rendszerbe bejelentkezzen, illetve állományokat továbbítson két gép között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Megjelenítési réteg</a:t>
            </a: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feladatai közé tartozik többek között adatok szabványos kódolása, protokoll konverzió, adattranszformáció, titkosítás, grafikus utasítások kezelése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Alkalmazási réteg</a:t>
            </a: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felhasználók számára kizárólag ezen réteg nyújtotta szolgáltatások érhetők el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feladata például az állománytovábbítás, terminál emulációs szolgáltatás, valamint az elektronikus levelezési rendszerek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Gyakorlati példa</a:t>
            </a:r>
          </a:p>
        </p:txBody>
      </p:sp>
      <p:pic>
        <p:nvPicPr>
          <p:cNvPr id="361" name="Shape 3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81200"/>
            <a:ext cx="5181600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 txBox="1"/>
          <p:nvPr/>
        </p:nvSpPr>
        <p:spPr>
          <a:xfrm>
            <a:off x="5486400" y="1752600"/>
            <a:ext cx="3429000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Ethernet: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fizikai és MAC protokoll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IP: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Internet Protokoll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TCP: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Transmission Control Protokoll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FTP: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File Transfer Protokoll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SMTP: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Simple Mail Transfer Protokoll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POP: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Post Office Protokoll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Hypertext Transfer Protokoll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Protokoll</a:t>
            </a:r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714375" y="1143000"/>
            <a:ext cx="7772400" cy="4500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 azonos szintű rétegek csak egymással kommunikálnak. E kommunikáció szabályait protokollnak nevezzük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 áthaladás során minden protokoll hozzácsatolja a saját információs fejrészét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rétegek és protokollok halmazát </a:t>
            </a:r>
            <a:r>
              <a:rPr b="1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hálózati architektúrának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nevezzük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1E100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rgbClr val="E1E1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TCP/IP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IPX/SPX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Fizikai közeg</a:t>
            </a:r>
          </a:p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vezetékes (árnyékolt vagy árnyékolatlan csavart érpárú, koaxális vagy száloptikás)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vezeték nélküli, elektromágneses (mikro-, ultrarövid-, rövidhullámú, stb. vagy lézersugaras) 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Koaxiális kábelek</a:t>
            </a: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belsejében tömör rézhuzal található, amelyet szigetelőréteg vesz körül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Erre henger alakban árnyékoló harisnyát húznak (vékony, szigeteletlen huzalokból fonják össze)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 egész kábelt külső szigetelő réteggel látják el.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Shape 3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2" y="0"/>
            <a:ext cx="8748712" cy="684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Erőforrásmegosztás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gépek és kiegészítő eszközök összehangolt működését hálózati szoftverek biztosítják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hálózatban azokat a gépeket, amelyek másoknak szolgáltatásokat, erőforrásokat biztosítanak, </a:t>
            </a:r>
            <a:r>
              <a:rPr b="1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szervernek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nevezzük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Koaxiális kábelek</a:t>
            </a:r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egyik jellemzője a kábel hullámellenállása (impedenciája).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30-300 Ohm-os tartományban gyártanak ilyen kábeleket, de leggyakoribb az 50, 75 és a 93 Ohm-os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Ethernet hálózatokban az 50 Ohm-os kábelt használják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Vékony (kb. 6mm) és vastag (kb. 15 mm) változata ismeretes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Koaxiális kábelek</a:t>
            </a:r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0" y="762000"/>
            <a:ext cx="9144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vékony koaxális kábelre (10 Base2) a gép hálózati kártyája T alakú elosztó idommal csatlakoztatható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Egy kábelszegmensre maximum 100 gép csatlakoztatható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szegmens hossza vékony kábel esetén legfeljebb 185 m lehet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kábelszegmenseket az alkalmazott kábelnek megfelelő impedenciájú lezáró ellenállással kell lezárni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Vastag kábel esetén (10Base5) 500 m-es kábelszegmens is kialakítható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Koaxiális kábelek</a:t>
            </a:r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Előnye a nagy sávszélesség, nagy távolság, zajérzéketlenség és az, hogy olcsó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Hátránya lehallgathatóságából adódó sérülékenysége és nehézkes szerelhetősége.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Csavart érpár</a:t>
            </a:r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két, egymástól és környezetétől elszigetelt rézhuzal árnyékoló-harisnyában (STP) vagy anélkül (UTP).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integrált kommunikációt is lehetővé tesz, helyet adva az adatátvitel mellett például telefonvonalaknak vagy videó hálózatnak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Csavart érpár</a:t>
            </a:r>
          </a:p>
        </p:txBody>
      </p:sp>
      <p:pic>
        <p:nvPicPr>
          <p:cNvPr id="415" name="Shape 4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895600"/>
            <a:ext cx="7467600" cy="2370137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Shape 416"/>
          <p:cNvSpPr txBox="1"/>
          <p:nvPr/>
        </p:nvSpPr>
        <p:spPr>
          <a:xfrm>
            <a:off x="1676400" y="1981200"/>
            <a:ext cx="541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Osztályozás: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Shape 4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6" y="0"/>
            <a:ext cx="8748712" cy="684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Shape 4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6" y="0"/>
            <a:ext cx="8820149" cy="68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Optikai szálas közeg</a:t>
            </a:r>
          </a:p>
        </p:txBody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 optikai rendszer három részből áll: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átviteli közeg,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fényforrás (fényemittáló dióda - LED),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fényérzékelő (fotodióda).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 átviendő adatokat hajszálvékony, üvegből vagy szilikátból készült szálon keresztül, fény formájában továbbítják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Optikai szálas közeg</a:t>
            </a:r>
          </a:p>
        </p:txBody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Nagysebességű adatátvitelt biztosít, mely jelenleg elérheti az 10 Gbit/sec-ot is.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előnye, hogy nem érzékeny az elektromos és az elektromágneses zavarokra, valamint, hogy nagy távolságok hidalhatók át vele.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Shape 4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25" y="642937"/>
            <a:ext cx="6804024" cy="542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hálózatok csoportosítása méret szerint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438400"/>
            <a:ext cx="7696199" cy="3084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Shape 4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04812"/>
            <a:ext cx="9144000" cy="6065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lokális hálózatok elemei</a:t>
            </a:r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önálló számítógépek, bennük hálózati kártya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hálózati kártya típusok (Ethernet; Token Ring 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Egy kábelre csak azonos típusú kártyák csatlakozhatnak.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lokális hálózatok elemei</a:t>
            </a:r>
          </a:p>
        </p:txBody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Repeater: Túl nagy hálózat esetén (Ethernetnél hosszabb, mint 185 m) felerősíti és újraformázza a jeleket. Ezzel a hálózat mérete tovább növelhető.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Aktív HUB: elosztja a jelet több kábel között, és fel is erősíti.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Passzív HUB: csak eloszt; nem lehet belőlük többet összekapcsolni, mert minden osztás felére csökkenti a jel erősségét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lokális hálózatok elemei</a:t>
            </a:r>
          </a:p>
        </p:txBody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990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1" i="0" lang="en-US" sz="32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Híd (Bridge):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hálózat szegmenseit összekötő berendezés.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hálózat egyik szegmenséről a másik szegmensére továbbítja a csomagokat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úgy köt össze két hálózatot, hogy a forgalmat MAC-cím szerint szűri, az OSI </a:t>
            </a:r>
            <a:r>
              <a:rPr b="0" i="0" lang="en-US" sz="32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adatkapcsolati réteg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szintjén valósítva meg az összeköttetést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 a címzés nem indokolja, akkor az egyik hálózat forgalma nem jut át a másikba.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lokális hálózatok elemei</a:t>
            </a:r>
          </a:p>
        </p:txBody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Kapcsoló (Switch):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Többportú híd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Minden portján szűrést végez az adatkapcsolati rétegben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Teljes sávszélességet biztosít minden eszköz számára.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lokális hálózatok elemei</a:t>
            </a:r>
          </a:p>
        </p:txBody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1" i="0" lang="en-US" sz="32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Forgalomirányító (Router)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olyan berendezés, amely utasításokat fogad a különböző topológiákon alapuló hálózatok felé továbbítandó csomagokkal kapcsolatban, és ki tudja választani a leghatékonyabb útvonalat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 OSI </a:t>
            </a:r>
            <a:r>
              <a:rPr b="0" i="0" lang="en-US" sz="32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hálózati réteg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szintjén biztosítja a kapcsolatot a különböző topológiájú hálózatok között. (IP cím szerint szűr)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lokális hálózatok elemei</a:t>
            </a:r>
          </a:p>
        </p:txBody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1676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1" i="0" lang="en-US" sz="32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Átjáró (Gateway)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LAN összekapcsolható más típusú és más eljárást alkalmazó hálózatokkal is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Ekkor a </a:t>
            </a:r>
            <a:r>
              <a:rPr b="0" i="0" lang="en-US" sz="32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fizikai közeg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eltérésén kívül az adatok formátuma, esetleg kódkészlete is eltérhet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Pl: az Internet felé haladó összes csomagnak rajta kell keresztül mennie.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lokális hálózatok elemei</a:t>
            </a:r>
          </a:p>
        </p:txBody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1" i="0" lang="en-US" sz="32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Boot Eprom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Akkor használjuk, ha a munkaállomás winchester nélküli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Ekkor Boot Epromról indul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hálózati kártyán helyezkedik el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működéséhez szükséges feltételeket a szervertől kapott információkkal építi ki.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 hálózati szabványok</a:t>
            </a:r>
          </a:p>
        </p:txBody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685800" y="990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(Institute of Electrical and Electronic Engineers) adta ki 1985-ben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802 néven, melyet az ISO 8802 néven tette nemzetközivé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 ISO elfogadott 3, egymással nem kompatíbilis hálózatot, de a hálózati hardver logikai kezelését azonossá tette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 </a:t>
            </a:r>
            <a:r>
              <a:rPr b="0" i="0" lang="en-US" sz="28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adatkapcsolati réteget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két alrétegre bontotta (LLC - Logical Link Control és MAC - Media Access Control). Így sikerült elérnie, hogy a különböző hardware elemek fölé egységes logikai kezelést helyezett el.</a:t>
            </a:r>
          </a:p>
          <a:p>
            <a:pPr indent="-342900" lvl="0" marL="342900" marR="0" rtl="0" algn="l">
              <a:spcBef>
                <a:spcPts val="10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szabványok felosztása</a:t>
            </a:r>
          </a:p>
        </p:txBody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228600" y="1447800"/>
            <a:ext cx="8534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1" i="1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802.1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Bevezetés és interface-ek meghatározása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1" i="1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802.2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Adatkapcsolat felső szintje, az LLC protokoll, mely az összes MAC rétegre nézve azonos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Kétféle összeköttetést tud kezelni: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1-es műveleti típus: kapcsolat nélküli összeköttetés, mikor nincs az állomások között állandó kapcsolat, sem sorszámellenőrzés, nyugta, hibajavítás. (UDP)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2-es műveleti típus: kapcsolatorientált összeköttetés. Az adó és a vevő között logikai kapcsolat áll fenn. Sorszámellenőrzést tartalmaz, erről nyugtát küld. (TCP)</a:t>
            </a:r>
          </a:p>
          <a:p>
            <a:pPr indent="-342900" lvl="0" marL="342900" marR="0" rtl="0" algn="l">
              <a:spcBef>
                <a:spcPts val="9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hálózatok csoportosítása az operációs rendszer szolgáltatása szempontjából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2362200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Hierarchikus szervezésű (szerver-kliens) (Novell, Windows NT/2000/2003, Linux, Unix)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Egyenrangú (Peer to peer) (Windows 3.11/95/98/Me/NT/2000/XP; Linux, Unix)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Szabványok felosztása</a:t>
            </a:r>
          </a:p>
        </p:txBody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1" i="1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802.3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CSMA/CD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1980-ban DEC, Intel, Xerox együttműködéssel létrejött Ethernet szabvány alapján készült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Tipikus képviselője az Ethernet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Szabványok felosztása</a:t>
            </a:r>
          </a:p>
        </p:txBody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1" i="1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802.4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 bus-t (Vezérjeles sín)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General Motors és támogatói vezették be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szabvány 1-10 Mbit/sec átvitelű, </a:t>
            </a:r>
            <a:r>
              <a:rPr b="0" i="0" lang="en-US" sz="32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busz topológiájú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hálózatot engedélyez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 átvivő közeg 75 Ohm-os koaxális kábel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 átvitel szélessávú, maximális csomagméret 8191 byte.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Szabványok felosztása</a:t>
            </a:r>
          </a:p>
        </p:txBody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1" i="1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802.5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 ring (Vezérjeles gyűrű)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 IBM saját LAN hálózatát szabványosította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 átvivő közeg sodort érpár vagy optikai kábel.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Ethernet</a:t>
            </a:r>
          </a:p>
        </p:txBody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legelterjedtebb LAN hálózat az Ethernet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Szabványa az </a:t>
            </a:r>
            <a:r>
              <a:rPr b="0" i="0" lang="en-US" sz="32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802.3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szervezési alapegysége a szegmens, melyeket a </a:t>
            </a:r>
            <a:r>
              <a:rPr b="0" i="0" lang="en-US" sz="32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hubok, kapcsolók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kötnek össze, így alakul ki a teljes hálózat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Sebessége 10, 100, 1000 Mbit/sec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type="title"/>
          </p:nvPr>
        </p:nvSpPr>
        <p:spPr>
          <a:xfrm>
            <a:off x="71437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Ethernet</a:t>
            </a:r>
          </a:p>
        </p:txBody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714375" y="100012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busz topológiájú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véletlen közeghozzáférésű (</a:t>
            </a:r>
            <a:r>
              <a:rPr b="0" i="0" lang="en-US" sz="32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CSMA/CD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hálózati csatotolók címei (MAC-cím) 6 byte hosszúak,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bármely 2 Ethernet kártya esetén egyediek, amit úgy érnek el, hogy az első 3 byte-ot a Xerox adja - ez a kártya gyártójának azonosítója -, a második 3 byte-ban pedig a gyártónak kell a különbözőséget megtartania.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 Ethernet szegmenstípusai</a:t>
            </a:r>
          </a:p>
        </p:txBody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1" i="1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Thick Ethernet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(vastag Ethernet, 10BASE5, sárga Ethernet),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1" i="1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 Ethernet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(vékony Ethernet, 10BASE2, thin koax),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1" i="1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Csavart érpár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(twisted pair, 10BASE-T, 100Base-TX, 1000Base-T),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1" i="1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Üvegszálas kábel 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Thick Ethernet</a:t>
            </a:r>
          </a:p>
        </p:txBody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 Ohm-os hullámellenállású, általában sárga köpenyű, 0.4 inch átmérőjű, </a:t>
            </a:r>
            <a:r>
              <a:rPr b="0" i="0" lang="en-US" sz="32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koaxális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alapú szegmens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Hossza maximum kb. 500 méter, az állomásszám maximum 100 lehet, egymástól 2,5 méterre.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kábelre való csatlakozást a koaxra szerelhető transceiver nevű készülék biztosítja, amely lényegében egy adó-vevő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 Ethernet</a:t>
            </a:r>
          </a:p>
        </p:txBody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 Ohm hullámellenállású, 0.2 inch átmérőjű, </a:t>
            </a:r>
            <a:r>
              <a:rPr b="0" i="0" lang="en-US" sz="32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koaxális kábel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alapú szegmens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hossza maximum 185 méter, az állomásszám pedig 30 lehet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szegmensre való kapcsolódás T elosztókon keresztül történik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 adó-vevőt a hálózati kártyára integrálták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Csavart érpár</a:t>
            </a:r>
          </a:p>
        </p:txBody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eres, </a:t>
            </a:r>
            <a:r>
              <a:rPr b="0" i="0" lang="en-US" sz="32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csavart érpáras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vezetéken alapuló, RJ45 csatlakozós </a:t>
            </a:r>
            <a:r>
              <a:rPr b="0" i="0" lang="en-US" sz="32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csillag topológiájú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struktúra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vezetékből csak két párat használ fel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100 méter hosszú ágak lehetségesek.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Üvegszálas kábel</a:t>
            </a:r>
          </a:p>
        </p:txBody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több eres, </a:t>
            </a:r>
            <a:r>
              <a:rPr b="0" i="0" lang="en-US" sz="32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üvegszálas kábelen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alapuló szegmens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vezető szál átmérője 50/125, illetve 62.5/125 mikron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Egy szegmenshez két ér szükséges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Kültéri vagy beltéri kivitelű, 4,6,8,10 vagy 12 eresek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maximális hossza 2 km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Hálózatok csoportosítása az adatátvitel iránya szerint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0" y="1981200"/>
            <a:ext cx="914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1" i="1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Simplex: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az adatforgalom egyirányú, vagyis az adó csak adni tud, a vevő csak fogadni képes és sosem cserélnek szerepet. Ilyen például a teletext.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1" i="1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Half duplex (félduplex)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az adatforgalom kétirányú. Mindkét állomás képes az adatok adására és vételére, de nem egy időben, tehát egyszerre mindig csak az egyik irány foglalja a csatornát. Ilyen például a hagyományos Ethernet hálózat vagy a CB rádió.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1" i="1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Duplex (full duplex):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mindkét állomás képes egyszerre az adatok adására és vételére, tehát egyidejűleg két irányban történhet az átvitel. Ilyen lehet például a modemes kapcsolt hálózat vagy a telefon</a:t>
            </a:r>
          </a:p>
          <a:p>
            <a:pPr indent="-342900" lvl="0" marL="342900" marR="0" rtl="0" algn="l">
              <a:spcBef>
                <a:spcPts val="9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Közeghozzáférés</a:t>
            </a:r>
          </a:p>
        </p:txBody>
      </p:sp>
      <p:sp>
        <p:nvSpPr>
          <p:cNvPr id="568" name="Shape 56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véletlen közeghozzáférésű, az alkalmazott módszer a </a:t>
            </a:r>
            <a:r>
              <a:rPr b="0" i="0" lang="en-US" sz="32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CSMA/CD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 adni kívánó kártya addig vár, míg a csatorna felszabadul, utána rögtön adni kezd (CSMA, vagyis a vivő érzékelésétől függő várakozás)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 két ilyen várakozó kártya egyszerre kezd adni, akkor adatütközés következik be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Közeghozzáférés</a:t>
            </a:r>
          </a:p>
        </p:txBody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Mindkét adás érthetetlen lesz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ütközésfeloldási folyamat indul el (CD)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mindkét üköző visszalép, majd egy 0 vagy 1 résidőnyit várnak véletlenszerűen, majd újra adnak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 mindkettő ugyanannyit várt, újra ütközés lesz, ekkor a 0 és a 22 intervallumból választanak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Közeghozzáférés</a:t>
            </a:r>
          </a:p>
        </p:txBody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ismételt ütközés esetén a 10. ütközésig, majd a 16. ütközésig folytatják az algoritmust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Ezután viszont már a hibajavítást a felsőbb rétegekre bízza a kártya.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Shape 5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6" y="0"/>
            <a:ext cx="8748712" cy="684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Keretformátum</a:t>
            </a:r>
          </a:p>
        </p:txBody>
      </p:sp>
      <p:sp>
        <p:nvSpPr>
          <p:cNvPr id="591" name="Shape 59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csomagkapcsolt hálózat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csomagokat frame-eknek (keret) nevezi az Ethernet, melyek minimális hossza 64 byte, maximális hossza pedig 1518 byte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Keret felépítése</a:t>
            </a:r>
          </a:p>
        </p:txBody>
      </p:sp>
      <p:sp>
        <p:nvSpPr>
          <p:cNvPr id="597" name="Shape 597"/>
          <p:cNvSpPr txBox="1"/>
          <p:nvPr>
            <p:ph idx="1" type="body"/>
          </p:nvPr>
        </p:nvSpPr>
        <p:spPr>
          <a:xfrm>
            <a:off x="762000" y="990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1" i="1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előtag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- 8 byte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1" i="1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cél címe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- 6 byte, </a:t>
            </a:r>
            <a:r>
              <a:rPr b="1" i="1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forrás címe</a:t>
            </a:r>
            <a:r>
              <a:rPr b="0" i="1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- 6 byte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1" i="1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típusmező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- 2 byte: az Ethernet itt a felsőbb </a:t>
            </a:r>
            <a:r>
              <a:rPr b="0" i="0" lang="en-US" sz="32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hálózati réteg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protokollját adta meg régebben, ez az Ethernet_II keretformátum. AZ IEEE 802 szabványa ezt az LLC-re bízza.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1" i="1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adatmező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- 46-1500 byte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1" i="1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CRC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- 4 byte: ellenőrző összeg az átvitel helyességének megállapításához</a:t>
            </a:r>
          </a:p>
          <a:p>
            <a:pPr indent="-342900" lvl="0" marL="342900" marR="0" rtl="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Shape 6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437" y="1143000"/>
            <a:ext cx="6696074" cy="52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Ethernet kártyák</a:t>
            </a:r>
          </a:p>
        </p:txBody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Sok gyártója létezik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szabvány miatt bármely gyártó kártyája bármely másikkal összeköthető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más-más drivert kell használnunk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3COM, SMC, Eicon, Intel, Compaq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Protokollok</a:t>
            </a:r>
          </a:p>
        </p:txBody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x="685800" y="1295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réteg architektúrában a társelemek közötti hálózati kapcsolat megteremtésére, fenntartására, bontására irányuló eljárásgyűjteményt protokollnak nevezzük. 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Shape 6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3375"/>
            <a:ext cx="9144000" cy="628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kialakítás során keletkező elrendezés (TOPOLÓGIA)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Sín (busz)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Csillag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Gyűrű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99CC"/>
            </a:gs>
            <a:gs pos="100000">
              <a:srgbClr val="003366"/>
            </a:gs>
          </a:gsLst>
          <a:lin ang="5400000" scaled="0"/>
        </a:grad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/>
          <p:nvPr>
            <p:ph type="title"/>
          </p:nvPr>
        </p:nvSpPr>
        <p:spPr>
          <a:xfrm>
            <a:off x="755650" y="2852736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VÉGE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apértelmezett terv">
  <a:themeElements>
    <a:clrScheme name="Alapértelmezett terv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