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29" r:id="rId3"/>
    <p:sldId id="320" r:id="rId4"/>
    <p:sldId id="312" r:id="rId5"/>
    <p:sldId id="266" r:id="rId6"/>
    <p:sldId id="262" r:id="rId7"/>
    <p:sldId id="267" r:id="rId8"/>
    <p:sldId id="268" r:id="rId9"/>
    <p:sldId id="314" r:id="rId10"/>
    <p:sldId id="313" r:id="rId11"/>
    <p:sldId id="319" r:id="rId12"/>
    <p:sldId id="318" r:id="rId13"/>
    <p:sldId id="296" r:id="rId14"/>
    <p:sldId id="269" r:id="rId15"/>
    <p:sldId id="321" r:id="rId16"/>
    <p:sldId id="322" r:id="rId17"/>
    <p:sldId id="323" r:id="rId18"/>
    <p:sldId id="324" r:id="rId19"/>
    <p:sldId id="273" r:id="rId20"/>
    <p:sldId id="280" r:id="rId21"/>
    <p:sldId id="336" r:id="rId22"/>
    <p:sldId id="326" r:id="rId23"/>
    <p:sldId id="325" r:id="rId24"/>
    <p:sldId id="281" r:id="rId25"/>
    <p:sldId id="307" r:id="rId26"/>
    <p:sldId id="309" r:id="rId27"/>
    <p:sldId id="317" r:id="rId28"/>
    <p:sldId id="279" r:id="rId29"/>
    <p:sldId id="335" r:id="rId30"/>
    <p:sldId id="330" r:id="rId31"/>
    <p:sldId id="331" r:id="rId32"/>
    <p:sldId id="337" r:id="rId33"/>
    <p:sldId id="332" r:id="rId34"/>
    <p:sldId id="338" r:id="rId35"/>
    <p:sldId id="333" r:id="rId36"/>
    <p:sldId id="334" r:id="rId37"/>
    <p:sldId id="328" r:id="rId38"/>
  </p:sldIdLst>
  <p:sldSz cx="9144000" cy="6858000" type="screen4x3"/>
  <p:notesSz cx="6858000" cy="9144000"/>
  <p:defaultTextStyle>
    <a:defPPr>
      <a:defRPr lang="hu-H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2" autoAdjust="0"/>
    <p:restoredTop sz="93051" autoAdjust="0"/>
  </p:normalViewPr>
  <p:slideViewPr>
    <p:cSldViewPr>
      <p:cViewPr varScale="1">
        <p:scale>
          <a:sx n="101" d="100"/>
          <a:sy n="101" d="100"/>
        </p:scale>
        <p:origin x="-27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hu-HU"/>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hu-HU"/>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hu-HU"/>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5B45EBC-EAFE-4A88-AD74-DD073927CE46}" type="slidenum">
              <a:rPr lang="hu-HU"/>
              <a:pPr>
                <a:defRPr/>
              </a:pPr>
              <a:t>‹#›</a:t>
            </a:fld>
            <a:endParaRPr lang="hu-HU"/>
          </a:p>
        </p:txBody>
      </p:sp>
    </p:spTree>
    <p:extLst>
      <p:ext uri="{BB962C8B-B14F-4D97-AF65-F5344CB8AC3E}">
        <p14:creationId xmlns:p14="http://schemas.microsoft.com/office/powerpoint/2010/main" val="3497486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hu-HU" sz="1200" kern="1200" baseline="0" dirty="0" smtClean="0">
                <a:solidFill>
                  <a:schemeClr val="tx1"/>
                </a:solidFill>
                <a:latin typeface="Arial" charset="0"/>
                <a:ea typeface="+mn-ea"/>
                <a:cs typeface="+mn-cs"/>
              </a:rPr>
              <a:t>Az adatok kezelése komoly figyelmet érdemel. Ennek szükségességét már a hagyományos, papír alapú adatkezelés során felismerték és gyakorolták, törvényekkel szabályozták. Az adatfeldolgozás technológiája megváltozott a számítástechnika fejlődésével. Az adatokat digitálisan gyűjtik, tárolják (adatbázisokban, adattárházakban) és továbbítják. Adatszolgáltatók jöttek létre.</a:t>
            </a:r>
          </a:p>
          <a:p>
            <a:r>
              <a:rPr lang="hu-HU" sz="1200" kern="1200" baseline="0" dirty="0" smtClean="0">
                <a:solidFill>
                  <a:schemeClr val="tx1"/>
                </a:solidFill>
                <a:latin typeface="Arial" charset="0"/>
                <a:ea typeface="+mn-ea"/>
                <a:cs typeface="+mn-cs"/>
              </a:rPr>
              <a:t>Személyes adatainkat - az államigazgatás szervezetei mellett - sok helyen tartják nyilván: egészségügyi és oktatási intézmények, bankok, biztosító társaságok, szolgáltatók, egyesületek, hogy csak néhány példát említsünk. Összekapcsolva ezeket életünkről olyan részletes elemzés készíthető, amely már a magánélet sérthetetlenségét is veszélyezteti. Bizonyos személyes adatok, pl. az egészségi állapotra, anyagi helyzetre, vallásra, párttagságra vonatkozó adatok kezelése engedélyhez kötött és különös gondosságot kíván.</a:t>
            </a:r>
          </a:p>
          <a:p>
            <a:r>
              <a:rPr lang="hu-HU" sz="1200" kern="1200" baseline="0" dirty="0" smtClean="0">
                <a:solidFill>
                  <a:schemeClr val="tx1"/>
                </a:solidFill>
                <a:latin typeface="Arial" charset="0"/>
                <a:ea typeface="+mn-ea"/>
                <a:cs typeface="+mn-cs"/>
              </a:rPr>
              <a:t>Az infokommunikációs hálózatokon nagy távolságba nagy mennyiségű adatot lehet olcsón és gyorsan eljuttatni, illetve adatokhoz hozzáférni. A hálózatok azonban nyilvános csatornának minősülnek, az adatcsomagokhoz illetéktelenek is hozzáférhetnek. Egyrészt a nemkívánatos hozzáférés lehetőségét minimálisra kell csökkenteni, másrészt olykor bizalmasan kezelendő adatokat kell rajtuk továbbítani. Szóval, a hálózatokon is védeni kell az adatainkat. </a:t>
            </a:r>
          </a:p>
          <a:p>
            <a:r>
              <a:rPr lang="hu-HU" sz="1200" kern="1200" baseline="0" dirty="0" smtClean="0">
                <a:solidFill>
                  <a:schemeClr val="tx1"/>
                </a:solidFill>
                <a:latin typeface="Arial" charset="0"/>
                <a:ea typeface="+mn-ea"/>
                <a:cs typeface="+mn-cs"/>
              </a:rPr>
              <a:t>Az elektronikus adatfeldolgozás óriási előnye a hagyományos, papír alapúval szemben, hogy az adatokat egységes formában, digitálisan ábrázoljuk és tároljuk.</a:t>
            </a:r>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4</a:t>
            </a:fld>
            <a:endParaRPr lang="hu-H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55000" lnSpcReduction="20000"/>
          </a:bodyPr>
          <a:lstStyle/>
          <a:p>
            <a:pPr algn="just"/>
            <a:r>
              <a:rPr lang="hu-HU" sz="1200" kern="1200" baseline="0" dirty="0" smtClean="0">
                <a:solidFill>
                  <a:schemeClr val="tx1"/>
                </a:solidFill>
                <a:latin typeface="Arial" charset="0"/>
                <a:ea typeface="+mn-ea"/>
                <a:cs typeface="+mn-cs"/>
              </a:rPr>
              <a:t>A jó biztonsági rendszer, a biztonsági intézkedések, a szoftverek és a berendezések megtervezése illetve hatásos alkalmazása bonyolult feladat. Sok különböző szempontot kell egyszerre értékelni és figyelembe venni. A feladatot megkönnyíti egy strukturált megközelítés, a folyamat lépésekre bontása. A tervezési fázis minden lépését egy kérdéssel ragadhatjuk meg (BS):</a:t>
            </a:r>
          </a:p>
          <a:p>
            <a:pPr algn="just"/>
            <a:r>
              <a:rPr lang="hu-HU" sz="1200" kern="1200" baseline="0" dirty="0" smtClean="0">
                <a:solidFill>
                  <a:schemeClr val="tx1"/>
                </a:solidFill>
                <a:latin typeface="Arial" charset="0"/>
                <a:ea typeface="+mn-ea"/>
                <a:cs typeface="+mn-cs"/>
              </a:rPr>
              <a:t>1) </a:t>
            </a:r>
            <a:r>
              <a:rPr lang="hu-HU" sz="1200" i="1" kern="1200" baseline="0" dirty="0" smtClean="0">
                <a:solidFill>
                  <a:schemeClr val="tx1"/>
                </a:solidFill>
                <a:latin typeface="Arial" charset="0"/>
                <a:ea typeface="+mn-ea"/>
                <a:cs typeface="+mn-cs"/>
              </a:rPr>
              <a:t>Mik azok az eszközök illetve erőforrások, amiket meg akarunk védeni? </a:t>
            </a:r>
          </a:p>
          <a:p>
            <a:pPr algn="just"/>
            <a:r>
              <a:rPr lang="hu-HU" sz="1200" kern="1200" baseline="0" dirty="0" smtClean="0">
                <a:solidFill>
                  <a:schemeClr val="tx1"/>
                </a:solidFill>
                <a:latin typeface="Arial" charset="0"/>
                <a:ea typeface="+mn-ea"/>
                <a:cs typeface="+mn-cs"/>
              </a:rPr>
              <a:t>Ez a kérdés elsőre triviálisnak tűnhet, mégis alapvető fontosságú, hogy a célt meghatározzuk és azután ne is tévesszük szem elől. Az egyik legalapvetőbb hiba ennek a kérdésnek az elhanyagolása, mégis sokan követik el. Ez a kérdés magában foglalja az egész biztonsági probléma </a:t>
            </a:r>
            <a:r>
              <a:rPr lang="hu-HU" sz="1200" b="1" kern="1200" baseline="0" dirty="0" smtClean="0">
                <a:solidFill>
                  <a:schemeClr val="tx1"/>
                </a:solidFill>
                <a:latin typeface="Arial" charset="0"/>
                <a:ea typeface="+mn-ea"/>
                <a:cs typeface="+mn-cs"/>
              </a:rPr>
              <a:t>megértését és definiálását. </a:t>
            </a:r>
          </a:p>
          <a:p>
            <a:pPr algn="just"/>
            <a:r>
              <a:rPr lang="hu-HU" sz="1200" kern="1200" baseline="0" dirty="0" smtClean="0">
                <a:solidFill>
                  <a:schemeClr val="tx1"/>
                </a:solidFill>
                <a:latin typeface="Arial" charset="0"/>
                <a:ea typeface="+mn-ea"/>
                <a:cs typeface="+mn-cs"/>
              </a:rPr>
              <a:t>2) </a:t>
            </a:r>
            <a:r>
              <a:rPr lang="hu-HU" sz="1200" i="1" kern="1200" baseline="0" dirty="0" smtClean="0">
                <a:solidFill>
                  <a:schemeClr val="tx1"/>
                </a:solidFill>
                <a:latin typeface="Arial" charset="0"/>
                <a:ea typeface="+mn-ea"/>
                <a:cs typeface="+mn-cs"/>
              </a:rPr>
              <a:t>Milyen veszélyek fenyegetik az adott erőforrásokat? </a:t>
            </a:r>
          </a:p>
          <a:p>
            <a:pPr algn="just"/>
            <a:r>
              <a:rPr lang="hu-HU" sz="1200" kern="1200" baseline="0" dirty="0" smtClean="0">
                <a:solidFill>
                  <a:schemeClr val="tx1"/>
                </a:solidFill>
                <a:latin typeface="Arial" charset="0"/>
                <a:ea typeface="+mn-ea"/>
                <a:cs typeface="+mn-cs"/>
              </a:rPr>
              <a:t>A biztonsági kérdések rendszerint magukban foglalják az egy vagy több potenciális támadó elleni védelmet is. Ennek a kérdésnek a megválaszolásakor kell megadnunk, hogy milyen erőforrásainkat akarjuk megvédeni, milyen következményekkel kell szembenéznünk, ha ez nem sikerül. Ennél a lépésnél kell végiggondolni azt is, hogy kik ellen akarjuk a védelmet megtervezni és hogy az egyes potenciális támadók milyen lehetőségekkel és erőforrásokkal rendelkezhetnek illetve, hogy mennyit hajlandóak kockáztatni, mekkora áldozatot hajlandóak meghozni a támadás során. </a:t>
            </a:r>
          </a:p>
          <a:p>
            <a:pPr algn="just"/>
            <a:r>
              <a:rPr lang="hu-HU" sz="1200" kern="1200" baseline="0" dirty="0" smtClean="0">
                <a:solidFill>
                  <a:schemeClr val="tx1"/>
                </a:solidFill>
                <a:latin typeface="Arial" charset="0"/>
                <a:ea typeface="+mn-ea"/>
                <a:cs typeface="+mn-cs"/>
              </a:rPr>
              <a:t>3) </a:t>
            </a:r>
            <a:r>
              <a:rPr lang="hu-HU" sz="1200" i="1" kern="1200" baseline="0" dirty="0" smtClean="0">
                <a:solidFill>
                  <a:schemeClr val="tx1"/>
                </a:solidFill>
                <a:latin typeface="Arial" charset="0"/>
                <a:ea typeface="+mn-ea"/>
                <a:cs typeface="+mn-cs"/>
              </a:rPr>
              <a:t>Milyen hatásfokkal kezeli ezeket a kockázatokat a választott biztonsági megoldás? </a:t>
            </a:r>
          </a:p>
          <a:p>
            <a:pPr algn="just"/>
            <a:r>
              <a:rPr lang="hu-HU" sz="1200" kern="1200" baseline="0" dirty="0" smtClean="0">
                <a:solidFill>
                  <a:schemeClr val="tx1"/>
                </a:solidFill>
                <a:latin typeface="Arial" charset="0"/>
                <a:ea typeface="+mn-ea"/>
                <a:cs typeface="+mn-cs"/>
              </a:rPr>
              <a:t>Minden egyes alkalmazni kívánt biztonsági megoldás esetén mérlegelnünk kell, hogy az milyen hatásfokkal képes védekezni azon támadások ellen, amelyek ellen szántuk. Ez nem csak a biztonsági megoldás sikerességének a vizsgálatát jelenti, hanem annak a felmérését is, hogy hogyan hat a környezetére illetve milyen kölcsönhatásra lép azzal. Fontos annak a felmérése is, hogy a biztonsági megoldás milyen gyakorisággal és milyen következményekkel vallhat </a:t>
            </a:r>
            <a:r>
              <a:rPr lang="hu-HU" sz="1200" b="1" kern="1200" baseline="0" dirty="0" smtClean="0">
                <a:solidFill>
                  <a:schemeClr val="tx1"/>
                </a:solidFill>
                <a:latin typeface="Arial" charset="0"/>
                <a:ea typeface="+mn-ea"/>
                <a:cs typeface="+mn-cs"/>
              </a:rPr>
              <a:t>kudarcot</a:t>
            </a:r>
            <a:r>
              <a:rPr lang="hu-HU" sz="1200" kern="1200" baseline="0" dirty="0" smtClean="0">
                <a:solidFill>
                  <a:schemeClr val="tx1"/>
                </a:solidFill>
                <a:latin typeface="Arial" charset="0"/>
                <a:ea typeface="+mn-ea"/>
                <a:cs typeface="+mn-cs"/>
              </a:rPr>
              <a:t>. </a:t>
            </a:r>
          </a:p>
          <a:p>
            <a:pPr algn="just"/>
            <a:r>
              <a:rPr lang="hu-HU" sz="1200" kern="1200" baseline="0" dirty="0" smtClean="0">
                <a:solidFill>
                  <a:schemeClr val="tx1"/>
                </a:solidFill>
                <a:latin typeface="Arial" charset="0"/>
                <a:ea typeface="+mn-ea"/>
                <a:cs typeface="+mn-cs"/>
              </a:rPr>
              <a:t>4) </a:t>
            </a:r>
            <a:r>
              <a:rPr lang="hu-HU" sz="1200" i="1" kern="1200" baseline="0" dirty="0" smtClean="0">
                <a:solidFill>
                  <a:schemeClr val="tx1"/>
                </a:solidFill>
                <a:latin typeface="Arial" charset="0"/>
                <a:ea typeface="+mn-ea"/>
                <a:cs typeface="+mn-cs"/>
              </a:rPr>
              <a:t>A választott megoldás milyen új biztonsági réseket okoz? </a:t>
            </a:r>
          </a:p>
          <a:p>
            <a:pPr algn="just"/>
            <a:r>
              <a:rPr lang="hu-HU" sz="1200" kern="1200" baseline="0" dirty="0" smtClean="0">
                <a:solidFill>
                  <a:schemeClr val="tx1"/>
                </a:solidFill>
                <a:latin typeface="Arial" charset="0"/>
                <a:ea typeface="+mn-ea"/>
                <a:cs typeface="+mn-cs"/>
              </a:rPr>
              <a:t>Az erőforrások, amiket meg akarunk védeni rendszerint szintén összetett entitások, nagy bonyolultságú rendszerek, és mint ilyenekre egy alkalmazott módosításnak nem várt hatásai lehetnek. Gyakran a biztonsági rendszer okozta működésbeli módosítások dominószerűen hullámzanak végig az adott rendszeren. Minden ilyen közvetett hatást is figyelembe kell vennünk a biztonsági megoldás értékelésekor és mérlegelnünk kell, hogy az okozott problémák kisebbek-e mint, amit a megoldás kiküszöbölni hivatott. </a:t>
            </a:r>
          </a:p>
          <a:p>
            <a:pPr algn="just"/>
            <a:r>
              <a:rPr lang="it-IT" sz="1200" kern="1200" baseline="0" dirty="0" smtClean="0">
                <a:solidFill>
                  <a:schemeClr val="tx1"/>
                </a:solidFill>
                <a:latin typeface="Arial" charset="0"/>
                <a:ea typeface="+mn-ea"/>
                <a:cs typeface="+mn-cs"/>
              </a:rPr>
              <a:t>5) </a:t>
            </a:r>
            <a:r>
              <a:rPr lang="it-IT" sz="1200" i="1" kern="1200" baseline="0" dirty="0" smtClean="0">
                <a:solidFill>
                  <a:schemeClr val="tx1"/>
                </a:solidFill>
                <a:latin typeface="Arial" charset="0"/>
                <a:ea typeface="+mn-ea"/>
                <a:cs typeface="+mn-cs"/>
              </a:rPr>
              <a:t>Megéri-e alkalmazni a megoldást? </a:t>
            </a:r>
          </a:p>
          <a:p>
            <a:pPr algn="just"/>
            <a:r>
              <a:rPr lang="hu-HU" sz="1200" kern="1200" baseline="0" dirty="0" smtClean="0">
                <a:solidFill>
                  <a:schemeClr val="tx1"/>
                </a:solidFill>
                <a:latin typeface="Arial" charset="0"/>
                <a:ea typeface="+mn-ea"/>
                <a:cs typeface="+mn-cs"/>
              </a:rPr>
              <a:t>Minden egyes megoldásnak ára van. Mint ahogy az a korábbiakban már említésre került, ez lehet pénz, idő, az alkalmazás kényelmetlensége, az alkalmazottak személyes jogai, csökkenő teljesítmény. Mindezekkel a tervezés folyamán számolnunk kell. </a:t>
            </a:r>
          </a:p>
          <a:p>
            <a:pPr algn="just"/>
            <a:endParaRPr lang="hu-HU" sz="1200" kern="1200" baseline="0" dirty="0" smtClean="0">
              <a:solidFill>
                <a:schemeClr val="tx1"/>
              </a:solidFill>
              <a:latin typeface="Arial" charset="0"/>
              <a:ea typeface="+mn-ea"/>
              <a:cs typeface="+mn-cs"/>
            </a:endParaRPr>
          </a:p>
          <a:p>
            <a:pPr algn="just"/>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16</a:t>
            </a:fld>
            <a:endParaRPr 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hu-HU" sz="1200" kern="1200" baseline="0" dirty="0" smtClean="0">
                <a:solidFill>
                  <a:schemeClr val="tx1"/>
                </a:solidFill>
                <a:latin typeface="Arial" charset="0"/>
                <a:ea typeface="+mn-ea"/>
                <a:cs typeface="+mn-cs"/>
              </a:rPr>
              <a:t>A költségesebb biztonsági megoldásokat rendszerint szervezetek, leggyakrabban üzleti társaságok alkalmazzák. Az üzleti szereplők számára egy biztonsági kockázat semmiben sem különbözik attól a számos egyéb kockázattól, amikkel egy vállalatnak szembe kell néznie az üzleti működés során. A kockázat kezelése elemi fontosságú számukra, ezért jól bevált módszereket és szakértőket alkalmaznak a probléma megoldására. Például, ha a vállalat alkalmazottai </a:t>
            </a:r>
            <a:r>
              <a:rPr lang="hu-HU" sz="1200" kern="1200" baseline="0" dirty="0" err="1" smtClean="0">
                <a:solidFill>
                  <a:schemeClr val="tx1"/>
                </a:solidFill>
                <a:latin typeface="Arial" charset="0"/>
                <a:ea typeface="+mn-ea"/>
                <a:cs typeface="+mn-cs"/>
              </a:rPr>
              <a:t>pendrive-okat</a:t>
            </a:r>
            <a:r>
              <a:rPr lang="hu-HU" sz="1200" kern="1200" baseline="0" dirty="0" smtClean="0">
                <a:solidFill>
                  <a:schemeClr val="tx1"/>
                </a:solidFill>
                <a:latin typeface="Arial" charset="0"/>
                <a:ea typeface="+mn-ea"/>
                <a:cs typeface="+mn-cs"/>
              </a:rPr>
              <a:t>, </a:t>
            </a:r>
            <a:r>
              <a:rPr lang="hu-HU" sz="1200" kern="1200" baseline="0" dirty="0" err="1" smtClean="0">
                <a:solidFill>
                  <a:schemeClr val="tx1"/>
                </a:solidFill>
                <a:latin typeface="Arial" charset="0"/>
                <a:ea typeface="+mn-ea"/>
                <a:cs typeface="+mn-cs"/>
              </a:rPr>
              <a:t>dvd-ket</a:t>
            </a:r>
            <a:r>
              <a:rPr lang="hu-HU" sz="1200" kern="1200" baseline="0" dirty="0" smtClean="0">
                <a:solidFill>
                  <a:schemeClr val="tx1"/>
                </a:solidFill>
                <a:latin typeface="Arial" charset="0"/>
                <a:ea typeface="+mn-ea"/>
                <a:cs typeface="+mn-cs"/>
              </a:rPr>
              <a:t> lopnak haza rendszeresen, akkor azt szemrebbenés nélkül hagyni fogják mindaddig, amíg az okozott kár kisebb, mint egy esetleges ellenintézkedés ára. Az alkalmazottak táskáiban meg zsebeiben </a:t>
            </a:r>
            <a:r>
              <a:rPr lang="hu-HU" sz="1200" kern="1200" baseline="0" dirty="0" err="1" smtClean="0">
                <a:solidFill>
                  <a:schemeClr val="tx1"/>
                </a:solidFill>
                <a:latin typeface="Arial" charset="0"/>
                <a:ea typeface="+mn-ea"/>
                <a:cs typeface="+mn-cs"/>
              </a:rPr>
              <a:t>dvd-k</a:t>
            </a:r>
            <a:r>
              <a:rPr lang="hu-HU" sz="1200" kern="1200" baseline="0" dirty="0" smtClean="0">
                <a:solidFill>
                  <a:schemeClr val="tx1"/>
                </a:solidFill>
                <a:latin typeface="Arial" charset="0"/>
                <a:ea typeface="+mn-ea"/>
                <a:cs typeface="+mn-cs"/>
              </a:rPr>
              <a:t> és tűzőgépek után kutató biztonsági őröknek például meglehetősen rossz hatása van mind a munkamorálra, mind a cég megítélésére.</a:t>
            </a:r>
          </a:p>
          <a:p>
            <a:r>
              <a:rPr lang="hu-HU" sz="1200" kern="1200" baseline="0" dirty="0" smtClean="0">
                <a:solidFill>
                  <a:schemeClr val="tx1"/>
                </a:solidFill>
                <a:latin typeface="Arial" charset="0"/>
                <a:ea typeface="+mn-ea"/>
                <a:cs typeface="+mn-cs"/>
              </a:rPr>
              <a:t>Mivel ebből a szemszögből a biztonsági kockázatok is egyszerű pénzügyi kérdést jelentenek, egy drága ám hatékony biztonsági megoldás helyett sokkal kedvezőbb lehet egy olcsóbb megoldás egy megfelelő biztosítással kiegészítve. </a:t>
            </a:r>
          </a:p>
          <a:p>
            <a:r>
              <a:rPr lang="hu-HU" sz="1200" kern="1200" baseline="0" dirty="0" smtClean="0">
                <a:solidFill>
                  <a:schemeClr val="tx1"/>
                </a:solidFill>
                <a:latin typeface="Arial" charset="0"/>
                <a:ea typeface="+mn-ea"/>
                <a:cs typeface="+mn-cs"/>
              </a:rPr>
              <a:t>Az ötödik lépésben, a végén történik a kockázatok kiértékelése és az elfogadható ellenintézkedések előnyeinek és hátrányainak mérlegelése.</a:t>
            </a:r>
          </a:p>
          <a:p>
            <a:r>
              <a:rPr lang="hu-HU" sz="1200" kern="1200" baseline="0" dirty="0" smtClean="0">
                <a:solidFill>
                  <a:schemeClr val="tx1"/>
                </a:solidFill>
                <a:latin typeface="Arial" charset="0"/>
                <a:ea typeface="+mn-ea"/>
                <a:cs typeface="+mn-cs"/>
              </a:rPr>
              <a:t>Szintén figyelembe kell vennünk, hogy a rendszer vagy erőforrás, amit meg akarunk védeni, legtöbbször nem áll önmagában, hanem folytonosan vagy épp csak időről időre interakcióba lép más környező rendszerekkel, amik többnyire más személyek, szervezetek irányítása alatt állnak. Gyakran az alkalmazott megoldások rájuk is hatással lehetnek, és az indítékaiktól és az erőviszonyoktól függően ezeknek a szereplőknek is lehet beleszólása az adott biztonsági döntés meghozásába. </a:t>
            </a:r>
          </a:p>
          <a:p>
            <a:endParaRPr lang="hu-HU" sz="1200" kern="1200" baseline="0" dirty="0" smtClean="0">
              <a:solidFill>
                <a:schemeClr val="tx1"/>
              </a:solidFill>
              <a:latin typeface="Arial" charset="0"/>
              <a:ea typeface="+mn-ea"/>
              <a:cs typeface="+mn-cs"/>
            </a:endParaRPr>
          </a:p>
          <a:p>
            <a:endParaRPr lang="hu-HU" sz="1200" kern="1200" baseline="0" dirty="0" smtClean="0">
              <a:solidFill>
                <a:schemeClr val="tx1"/>
              </a:solidFill>
              <a:latin typeface="Arial" charset="0"/>
              <a:ea typeface="+mn-ea"/>
              <a:cs typeface="+mn-cs"/>
            </a:endParaRPr>
          </a:p>
          <a:p>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18</a:t>
            </a:fld>
            <a:endParaRPr 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sz="1200" kern="1200" baseline="0" dirty="0" smtClean="0">
                <a:solidFill>
                  <a:schemeClr val="tx1"/>
                </a:solidFill>
                <a:latin typeface="Arial" charset="0"/>
                <a:ea typeface="+mn-ea"/>
                <a:cs typeface="+mn-cs"/>
              </a:rPr>
              <a:t>Az a tényleges állapot, amikor egy informatikai rendszer szolgáltatásai - amely szolgáltatások különbözők lehetnek - állandóan vagy egy meghatározott időben rendelkezésre állnak, és a rendszer működőképessége sem átmenetileg, sem pedig tartósan nincs akadályozva. Ebben az összefüggésben jelentősége van az információ vagy adatok rendelkezésre állásának, elérhetőségének is. </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19</a:t>
            </a:fld>
            <a:endParaRPr 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sz="1200" kern="1200" baseline="0" dirty="0" smtClean="0">
                <a:solidFill>
                  <a:schemeClr val="tx1"/>
                </a:solidFill>
                <a:latin typeface="Arial" charset="0"/>
                <a:ea typeface="+mn-ea"/>
                <a:cs typeface="+mn-cs"/>
              </a:rPr>
              <a:t>Ez az alap-veszélyforrás a programokat is érinti, mivel az adatok sértetlenségét csak rendeltetésszerű feldolgozás és átvitel esetén lehet biztosítani. A sértetlenség fogalma alatt gyakran értik a sértetlenségen túli teljességet továbbá az ellentmondás-mentességet és a korrektséget is, együttesen: az integritást. Az integritás ebben az összefüggésben azt jelenti, hogy az információ valamennyi része rendelkezésre áll, elérhető. Korrektek azok az információk, amelyek a valós dologi vagy (pl. modellezésnél) a feltételezett állapotot helyesen írják le. </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20</a:t>
            </a:fld>
            <a:endParaRPr 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sz="1200" kern="1200" baseline="0" dirty="0" smtClean="0">
              <a:solidFill>
                <a:schemeClr val="tx1"/>
              </a:solidFill>
              <a:latin typeface="Arial" charset="0"/>
              <a:ea typeface="+mn-ea"/>
              <a:cs typeface="+mn-cs"/>
            </a:endParaRPr>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21</a:t>
            </a:fld>
            <a:endParaRPr lang="hu-H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sz="1200" kern="1200" baseline="0" dirty="0" smtClean="0">
                <a:solidFill>
                  <a:schemeClr val="tx1"/>
                </a:solidFill>
                <a:latin typeface="Arial" charset="0"/>
                <a:ea typeface="+mn-ea"/>
                <a:cs typeface="+mn-cs"/>
              </a:rPr>
              <a:t>Egy dokumentum eredetiségének és sértetlenségének bizonyítására használjuk a </a:t>
            </a:r>
            <a:r>
              <a:rPr lang="hu-HU" sz="1200" b="1" kern="1200" baseline="0" dirty="0" smtClean="0">
                <a:solidFill>
                  <a:schemeClr val="tx1"/>
                </a:solidFill>
                <a:latin typeface="Arial" charset="0"/>
                <a:ea typeface="+mn-ea"/>
                <a:cs typeface="+mn-cs"/>
              </a:rPr>
              <a:t>digitális aláírást</a:t>
            </a:r>
            <a:r>
              <a:rPr lang="hu-HU" sz="1200" kern="1200" baseline="0" dirty="0" smtClean="0">
                <a:solidFill>
                  <a:schemeClr val="tx1"/>
                </a:solidFill>
                <a:latin typeface="Arial" charset="0"/>
                <a:ea typeface="+mn-ea"/>
                <a:cs typeface="+mn-cs"/>
              </a:rPr>
              <a:t>, amelyről később részletesen beszélünk. </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22</a:t>
            </a:fld>
            <a:endParaRPr lang="hu-H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sz="1200" kern="1200" baseline="0" dirty="0" smtClean="0">
                <a:solidFill>
                  <a:schemeClr val="tx1"/>
                </a:solidFill>
                <a:latin typeface="Arial" charset="0"/>
                <a:ea typeface="+mn-ea"/>
                <a:cs typeface="+mn-cs"/>
              </a:rPr>
              <a:t>Közvetlen információcsere esetén ezt úgy biztosíthatjuk, hogy vagy ismerjük az információ forrását vagy a forrás az azonosságát és jogosultságát valamilyen módon (például igazolvánnyal) tanúsítja.</a:t>
            </a:r>
          </a:p>
          <a:p>
            <a:r>
              <a:rPr lang="hu-HU" sz="1200" kern="1200" baseline="0" dirty="0" smtClean="0">
                <a:solidFill>
                  <a:schemeClr val="tx1"/>
                </a:solidFill>
                <a:latin typeface="Arial" charset="0"/>
                <a:ea typeface="+mn-ea"/>
                <a:cs typeface="+mn-cs"/>
              </a:rPr>
              <a:t>Digitális információcsere esetén a szereplők, mint arra korábban már rámutattunk, térben és időben is távol lehetnek egymástól. A hiteles információszolgáltatást azonban ilyen feltételek mellett is biztosítani kell, és ezt meg is tudjuk tenni. </a:t>
            </a:r>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23</a:t>
            </a:fld>
            <a:endParaRPr lang="hu-H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sz="1200" kern="1200" baseline="0" dirty="0" smtClean="0">
                <a:solidFill>
                  <a:schemeClr val="tx1"/>
                </a:solidFill>
                <a:latin typeface="Arial" charset="0"/>
                <a:ea typeface="+mn-ea"/>
                <a:cs typeface="+mn-cs"/>
              </a:rPr>
              <a:t>Az adathalászok például eredetinek tűnő hamisítványokra irányítják a gyanútlan felhasználót, aki ott a szokásos módon azonosítja magát. Az azonosító adatok így az adathalászokhoz jutnak, akik ezek után, mint sajátjukat felhasználhatják azt (például megcsapolhatják a felhasználó bankszámláját). Digitális világunkban szaporodik az álhíreket vagy félrevezető információkat tartalmazó honlapok száma. Ezeket is a digitális aláírás alkalmazásával lehet kiszűrni. </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24</a:t>
            </a:fld>
            <a:endParaRPr lang="hu-H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92500" lnSpcReduction="10000"/>
          </a:bodyPr>
          <a:lstStyle/>
          <a:p>
            <a:r>
              <a:rPr lang="hu-HU" sz="1200" kern="1200" baseline="0" dirty="0" smtClean="0">
                <a:solidFill>
                  <a:schemeClr val="tx1"/>
                </a:solidFill>
                <a:latin typeface="Arial" charset="0"/>
                <a:ea typeface="+mn-ea"/>
                <a:cs typeface="+mn-cs"/>
              </a:rPr>
              <a:t>Ez vonatkozhat programokra, mint szélesebb értelemben vett információkra is (például, ha valamely eljárás előírásait egy programmal írjuk le, és azt titokban kívánjuk tartani). </a:t>
            </a:r>
          </a:p>
          <a:p>
            <a:r>
              <a:rPr lang="hu-HU" sz="1200" kern="1200" baseline="0" dirty="0" smtClean="0">
                <a:solidFill>
                  <a:schemeClr val="tx1"/>
                </a:solidFill>
                <a:latin typeface="Arial" charset="0"/>
                <a:ea typeface="+mn-ea"/>
                <a:cs typeface="+mn-cs"/>
              </a:rPr>
              <a:t>Mindennapi életünkben ritkán kell bizalmas üzenetet továbbítani. Ugyanakkor – mint azt korábban már hangsúlyoztuk - az információcsere és tárolás jellemzően nyílt csatornán és szabványos eszközökkel történik. Bizalmas információkat kell azonban néha ilyen esetekben is küldeni (jelszó, személyes-és vállalati titok, stb.), amit az üzenetek kódolásával, titkosításával lehet elérni. Amikor például banki tranzakciót hajtunk végre, akkor a banki és a saját számítógépünk a háttérben kicserél egy, csak kettejük által ismert, szimmetrikus titkosító kulcsot, és azt használva kerül sor az üzenetek bizalmas cseréjére. </a:t>
            </a:r>
          </a:p>
          <a:p>
            <a:r>
              <a:rPr lang="hu-HU" sz="1200" kern="1200" baseline="0" dirty="0" smtClean="0">
                <a:solidFill>
                  <a:schemeClr val="tx1"/>
                </a:solidFill>
                <a:latin typeface="Arial" charset="0"/>
                <a:ea typeface="+mn-ea"/>
                <a:cs typeface="+mn-cs"/>
              </a:rPr>
              <a:t>Nyílt csatorna pl. az internet vagy a mobiltelefonos hálózat, ahonnan bárki, bármikor legális adatokhoz tud hozzáférni. Zárt csatorna pl. két intézmény közötti közvetlen kapcsolat. Szabványos eszközök pl. cd-k, </a:t>
            </a:r>
            <a:r>
              <a:rPr lang="hu-HU" sz="1200" kern="1200" baseline="0" dirty="0" err="1" smtClean="0">
                <a:solidFill>
                  <a:schemeClr val="tx1"/>
                </a:solidFill>
                <a:latin typeface="Arial" charset="0"/>
                <a:ea typeface="+mn-ea"/>
                <a:cs typeface="+mn-cs"/>
              </a:rPr>
              <a:t>dvd-k</a:t>
            </a:r>
            <a:r>
              <a:rPr lang="hu-HU" sz="1200" kern="1200" baseline="0" dirty="0" smtClean="0">
                <a:solidFill>
                  <a:schemeClr val="tx1"/>
                </a:solidFill>
                <a:latin typeface="Arial" charset="0"/>
                <a:ea typeface="+mn-ea"/>
                <a:cs typeface="+mn-cs"/>
              </a:rPr>
              <a:t>, memória kártyák, hidegháború idején „forró drót”. </a:t>
            </a:r>
          </a:p>
          <a:p>
            <a:r>
              <a:rPr lang="hu-HU" sz="1200" kern="1200" baseline="0" dirty="0" smtClean="0">
                <a:solidFill>
                  <a:schemeClr val="tx1"/>
                </a:solidFill>
                <a:latin typeface="Arial" charset="0"/>
                <a:ea typeface="+mn-ea"/>
                <a:cs typeface="+mn-cs"/>
              </a:rPr>
              <a:t> </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28</a:t>
            </a:fld>
            <a:endParaRPr lang="hu-H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29</a:t>
            </a:fld>
            <a:endParaRPr 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5</a:t>
            </a:fld>
            <a:endParaRPr lang="hu-H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Természetes igény van a lazítására, </a:t>
            </a:r>
            <a:r>
              <a:rPr lang="hu-HU" dirty="0" err="1" smtClean="0"/>
              <a:t>offilen</a:t>
            </a:r>
            <a:r>
              <a:rPr lang="hu-HU" dirty="0" smtClean="0"/>
              <a:t> működnek bizonyos szolgáltatások, átmenet a kétfajta</a:t>
            </a:r>
            <a:r>
              <a:rPr lang="hu-HU" baseline="0" dirty="0" smtClean="0"/>
              <a:t> adatszolgáltatás között.</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31</a:t>
            </a:fld>
            <a:endParaRPr lang="hu-H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Irodában személyes</a:t>
            </a:r>
            <a:r>
              <a:rPr lang="hu-HU" baseline="0" dirty="0" smtClean="0"/>
              <a:t> a találkozás…</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33</a:t>
            </a:fld>
            <a:endParaRPr lang="hu-H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környezet: redundáns </a:t>
            </a:r>
            <a:r>
              <a:rPr lang="hu-HU" dirty="0" err="1" smtClean="0"/>
              <a:t>betáp</a:t>
            </a:r>
            <a:r>
              <a:rPr lang="hu-HU" dirty="0" smtClean="0"/>
              <a:t>, szünetmentes áramforrás, generátor, </a:t>
            </a:r>
            <a:r>
              <a:rPr lang="hu-HU" dirty="0" err="1" smtClean="0"/>
              <a:t>klimatizálás</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34</a:t>
            </a:fld>
            <a:endParaRPr lang="hu-H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lgn="just"/>
            <a:r>
              <a:rPr lang="hu-HU" sz="1200" kern="1200" baseline="0" dirty="0" smtClean="0">
                <a:solidFill>
                  <a:schemeClr val="tx1"/>
                </a:solidFill>
                <a:latin typeface="Arial" charset="0"/>
                <a:ea typeface="+mn-ea"/>
                <a:cs typeface="+mn-cs"/>
              </a:rPr>
              <a:t>Manapság gyakori, hogy az adat tulajdonosa és szolgáltatója nem ugyanaz a szervezet, így szerződésben szabályozzák a jogaikat és kötelezettségeiket. A szerződésben szerepel, hogy a szolgáltató az év </a:t>
            </a:r>
            <a:r>
              <a:rPr lang="hu-HU" sz="1200" b="1" kern="1200" baseline="0" dirty="0" smtClean="0">
                <a:solidFill>
                  <a:schemeClr val="tx1"/>
                </a:solidFill>
                <a:latin typeface="Arial" charset="0"/>
                <a:ea typeface="+mn-ea"/>
                <a:cs typeface="+mn-cs"/>
              </a:rPr>
              <a:t>legalább hány százalékában biztosítja az adatok elérését</a:t>
            </a:r>
            <a:r>
              <a:rPr lang="hu-HU" sz="1200" kern="1200" baseline="0" dirty="0" smtClean="0">
                <a:solidFill>
                  <a:schemeClr val="tx1"/>
                </a:solidFill>
                <a:latin typeface="Arial" charset="0"/>
                <a:ea typeface="+mn-ea"/>
                <a:cs typeface="+mn-cs"/>
              </a:rPr>
              <a:t>. Attól függően, hogy a százalékot hány kilences írja le beszélünk 2, 3, 4, </a:t>
            </a:r>
            <a:r>
              <a:rPr lang="hu-HU" sz="1200" kern="1200" baseline="0" dirty="0" err="1" smtClean="0">
                <a:solidFill>
                  <a:schemeClr val="tx1"/>
                </a:solidFill>
                <a:latin typeface="Arial" charset="0"/>
                <a:ea typeface="+mn-ea"/>
                <a:cs typeface="+mn-cs"/>
              </a:rPr>
              <a:t>stb</a:t>
            </a:r>
            <a:r>
              <a:rPr lang="hu-HU" sz="1200" kern="1200" baseline="0" dirty="0" smtClean="0">
                <a:solidFill>
                  <a:schemeClr val="tx1"/>
                </a:solidFill>
                <a:latin typeface="Arial" charset="0"/>
                <a:ea typeface="+mn-ea"/>
                <a:cs typeface="+mn-cs"/>
              </a:rPr>
              <a:t> kilences üzembiztonságról, ami 99; </a:t>
            </a:r>
            <a:r>
              <a:rPr lang="hu-HU" sz="1200" kern="1200" baseline="0" dirty="0" err="1" smtClean="0">
                <a:solidFill>
                  <a:schemeClr val="tx1"/>
                </a:solidFill>
                <a:latin typeface="Arial" charset="0"/>
                <a:ea typeface="+mn-ea"/>
                <a:cs typeface="+mn-cs"/>
              </a:rPr>
              <a:t>99</a:t>
            </a:r>
            <a:r>
              <a:rPr lang="hu-HU" sz="1200" kern="1200" baseline="0" dirty="0" smtClean="0">
                <a:solidFill>
                  <a:schemeClr val="tx1"/>
                </a:solidFill>
                <a:latin typeface="Arial" charset="0"/>
                <a:ea typeface="+mn-ea"/>
                <a:cs typeface="+mn-cs"/>
              </a:rPr>
              <a:t>,9; 99,</a:t>
            </a:r>
            <a:r>
              <a:rPr lang="hu-HU" sz="1200" kern="1200" baseline="0" dirty="0" err="1" smtClean="0">
                <a:solidFill>
                  <a:schemeClr val="tx1"/>
                </a:solidFill>
                <a:latin typeface="Arial" charset="0"/>
                <a:ea typeface="+mn-ea"/>
                <a:cs typeface="+mn-cs"/>
              </a:rPr>
              <a:t>99</a:t>
            </a:r>
            <a:r>
              <a:rPr lang="hu-HU" sz="1200" kern="1200" baseline="0" dirty="0" smtClean="0">
                <a:solidFill>
                  <a:schemeClr val="tx1"/>
                </a:solidFill>
                <a:latin typeface="Arial" charset="0"/>
                <a:ea typeface="+mn-ea"/>
                <a:cs typeface="+mn-cs"/>
              </a:rPr>
              <a:t>; stb. százalékot jelent. Könnyen kiszámítható, hogy egy évben 525600 perc van. A 99 %-os üzembiztonság azt jelenti, hogy a szolgáltatás egy évben összesen legfeljebb 3,65 napon keresztül szünetelhet; a 99,9 %-os üzembiztonság esetén 8,76 órán végül a 99,</a:t>
            </a:r>
            <a:r>
              <a:rPr lang="hu-HU" sz="1200" kern="1200" baseline="0" dirty="0" err="1" smtClean="0">
                <a:solidFill>
                  <a:schemeClr val="tx1"/>
                </a:solidFill>
                <a:latin typeface="Arial" charset="0"/>
                <a:ea typeface="+mn-ea"/>
                <a:cs typeface="+mn-cs"/>
              </a:rPr>
              <a:t>99</a:t>
            </a:r>
            <a:r>
              <a:rPr lang="hu-HU" sz="1200" kern="1200" baseline="0" dirty="0" smtClean="0">
                <a:solidFill>
                  <a:schemeClr val="tx1"/>
                </a:solidFill>
                <a:latin typeface="Arial" charset="0"/>
                <a:ea typeface="+mn-ea"/>
                <a:cs typeface="+mn-cs"/>
              </a:rPr>
              <a:t> %-os azt, hogy legfeljebb 52,56 percig, tehát egy óránál rövidebb ideig szünetelhet. </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35</a:t>
            </a:fld>
            <a:endParaRPr lang="hu-H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Nincs</a:t>
            </a:r>
            <a:r>
              <a:rPr lang="hu-HU" baseline="0" dirty="0" smtClean="0"/>
              <a:t> személyes találkozás. Biztosítani kell emiatt az azonosításokat (mindkét fél részére)</a:t>
            </a:r>
          </a:p>
          <a:p>
            <a:r>
              <a:rPr lang="hu-HU" baseline="0" dirty="0" smtClean="0"/>
              <a:t>szerepkörök, jogosultságok</a:t>
            </a:r>
          </a:p>
          <a:p>
            <a:r>
              <a:rPr lang="hu-HU" baseline="0" dirty="0" smtClean="0"/>
              <a:t>transzparens: lekérdezhető az ügyintézés stádiuma (</a:t>
            </a:r>
            <a:r>
              <a:rPr lang="hu-HU" baseline="0" dirty="0" err="1" smtClean="0"/>
              <a:t>pl</a:t>
            </a:r>
            <a:r>
              <a:rPr lang="hu-HU" baseline="0" dirty="0" smtClean="0"/>
              <a:t> tudományos folyóirat)</a:t>
            </a:r>
          </a:p>
          <a:p>
            <a:endParaRPr lang="hu-HU" baseline="0" dirty="0" smtClean="0"/>
          </a:p>
          <a:p>
            <a:r>
              <a:rPr lang="hu-HU" baseline="0" dirty="0" smtClean="0"/>
              <a:t>hátrány még: nehezen kezelik a gépet (idősek), biztonságos jelszó megválasztása</a:t>
            </a:r>
            <a:r>
              <a:rPr lang="hu-HU" baseline="0" smtClean="0"/>
              <a:t>, nyilvántartása</a:t>
            </a:r>
            <a:endParaRPr lang="hu-HU" baseline="0" dirty="0" smtClean="0"/>
          </a:p>
          <a:p>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36</a:t>
            </a:fld>
            <a:endParaRPr lang="hu-H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sz="1200" kern="1200" baseline="0" dirty="0" smtClean="0">
                <a:solidFill>
                  <a:schemeClr val="tx1"/>
                </a:solidFill>
                <a:latin typeface="Arial" charset="0"/>
                <a:ea typeface="+mn-ea"/>
                <a:cs typeface="+mn-cs"/>
              </a:rPr>
              <a:t>A digitális ábrázolás, az elektronikus tárolási mód és az egyre magasabb színvonalú szoftverek nagyon egyszerűvé teszik az adatok kiegészítését, másolását, módosítását, a hivatkozást a dokumentum valamely részére vagy másik dokumentumra vagy különböző típusú adatok egymással párhuzamos szerkesztését is.</a:t>
            </a:r>
          </a:p>
          <a:p>
            <a:r>
              <a:rPr lang="hu-HU" sz="1200" kern="1200" baseline="0" dirty="0" smtClean="0">
                <a:solidFill>
                  <a:schemeClr val="tx1"/>
                </a:solidFill>
                <a:latin typeface="Arial" charset="0"/>
                <a:ea typeface="+mn-ea"/>
                <a:cs typeface="+mn-cs"/>
              </a:rPr>
              <a:t>A digitális ábrázolás lehetővé teszi az adatok nagy sűrűségű tárolását. </a:t>
            </a:r>
          </a:p>
          <a:p>
            <a:r>
              <a:rPr lang="hu-HU" sz="1200" kern="1200" baseline="0" dirty="0" smtClean="0">
                <a:solidFill>
                  <a:schemeClr val="tx1"/>
                </a:solidFill>
                <a:latin typeface="Arial" charset="0"/>
                <a:ea typeface="+mn-ea"/>
                <a:cs typeface="+mn-cs"/>
              </a:rPr>
              <a:t>Az adatfeldolgozás szempontjából előnyös tulajdonságok azonban az adatok védelme szempontjából hátrányosak. </a:t>
            </a:r>
          </a:p>
          <a:p>
            <a:r>
              <a:rPr lang="hu-HU" sz="1200" kern="1200" baseline="0" dirty="0" smtClean="0">
                <a:solidFill>
                  <a:schemeClr val="tx1"/>
                </a:solidFill>
                <a:latin typeface="Arial" charset="0"/>
                <a:ea typeface="+mn-ea"/>
                <a:cs typeface="+mn-cs"/>
              </a:rPr>
              <a:t>A fizikailag egységes tárolás egyszerűvé teszi az állományok illetéktelen kiegészítését, másolását, módosítását vagy hamisítását. A kis területen való tárolás pedig megkönnyíti az adatok ellopását. A hálózatok átviteli sebességének folyamatos növekedése is rejt magában biztonsági kockázatot; nagy mennyiségű adatot lehet gyorsan és észrevétlenül (az eredeti tárolási helyen – a művelet végrehajtása után nem érzékelhető - másolat készítésével) egy távoli felhasználóhoz eljuttatni. </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9</a:t>
            </a:fld>
            <a:endParaRPr lang="hu-H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sz="1200" kern="1200" baseline="0" dirty="0" smtClean="0">
                <a:solidFill>
                  <a:schemeClr val="tx1"/>
                </a:solidFill>
                <a:latin typeface="Arial" charset="0"/>
                <a:ea typeface="+mn-ea"/>
                <a:cs typeface="+mn-cs"/>
              </a:rPr>
              <a:t>Az adatok gyűjtése, tárolása és felhasználása elválik egymástól. Mindegyik másféle védelmet igényel. Az elkülönülés kétféle lehet: </a:t>
            </a:r>
          </a:p>
          <a:p>
            <a:r>
              <a:rPr lang="hu-HU" sz="1200" b="1" kern="1200" baseline="0" dirty="0" smtClean="0">
                <a:solidFill>
                  <a:schemeClr val="tx1"/>
                </a:solidFill>
                <a:latin typeface="Arial" charset="0"/>
                <a:ea typeface="+mn-ea"/>
                <a:cs typeface="+mn-cs"/>
              </a:rPr>
              <a:t>Térbeli elkülönülés: </a:t>
            </a:r>
            <a:r>
              <a:rPr lang="hu-HU" sz="1200" kern="1200" baseline="0" dirty="0" smtClean="0">
                <a:solidFill>
                  <a:schemeClr val="tx1"/>
                </a:solidFill>
                <a:latin typeface="Arial" charset="0"/>
                <a:ea typeface="+mn-ea"/>
                <a:cs typeface="+mn-cs"/>
              </a:rPr>
              <a:t>az infokommunikációs hálózatok korában, például az ügyfélszolgálati rendszereknél vagy a banki ügyintézésnél a tárolás jellemzően központi szerveren történik, az adatgyűjtés és a felhasználás azonban akár több száz kilométer távolságban is történhet.</a:t>
            </a:r>
          </a:p>
          <a:p>
            <a:r>
              <a:rPr lang="hu-HU" sz="1200" b="1" kern="1200" baseline="0" dirty="0" smtClean="0">
                <a:solidFill>
                  <a:schemeClr val="tx1"/>
                </a:solidFill>
                <a:latin typeface="Arial" charset="0"/>
                <a:ea typeface="+mn-ea"/>
                <a:cs typeface="+mn-cs"/>
              </a:rPr>
              <a:t>Időbeli elkülönülés:</a:t>
            </a:r>
            <a:r>
              <a:rPr lang="hu-HU" sz="1200" kern="1200" baseline="0" dirty="0" smtClean="0">
                <a:solidFill>
                  <a:schemeClr val="tx1"/>
                </a:solidFill>
                <a:latin typeface="Arial" charset="0"/>
                <a:ea typeface="+mn-ea"/>
                <a:cs typeface="+mn-cs"/>
              </a:rPr>
              <a:t> bizonyos információkat csak jóval azok keletkezése után használják fel illetve kötelező azokat bizonyos ideig megőrizni. Például a személyi jövedelemadó bevallásánál használt adatokat 5 évig, az egészségi állapotra vonatkozó adatokat 50 évig kell megőrizni. </a:t>
            </a:r>
          </a:p>
          <a:p>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10</a:t>
            </a:fld>
            <a:endParaRPr 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lgn="just"/>
            <a:r>
              <a:rPr lang="hu-HU" sz="1200" kern="1200" baseline="0" dirty="0" smtClean="0">
                <a:solidFill>
                  <a:schemeClr val="tx1"/>
                </a:solidFill>
                <a:latin typeface="Arial" charset="0"/>
                <a:ea typeface="+mn-ea"/>
                <a:cs typeface="+mn-cs"/>
              </a:rPr>
              <a:t>A védelmi stratégiák és technológiák kidolgozásakor érdemes több biztonsági fokozatot kialakítani az adatok fontosságától függően.</a:t>
            </a:r>
          </a:p>
          <a:p>
            <a:pPr marL="0" marR="0" indent="0" algn="just" defTabSz="914400" rtl="0" eaLnBrk="0" fontAlgn="base" latinLnBrk="0" hangingPunct="0">
              <a:lnSpc>
                <a:spcPct val="100000"/>
              </a:lnSpc>
              <a:spcBef>
                <a:spcPct val="30000"/>
              </a:spcBef>
              <a:spcAft>
                <a:spcPct val="0"/>
              </a:spcAft>
              <a:buClrTx/>
              <a:buSzTx/>
              <a:buFontTx/>
              <a:buNone/>
              <a:tabLst/>
              <a:defRPr/>
            </a:pPr>
            <a:r>
              <a:rPr lang="hu-HU" sz="1200" kern="1200" baseline="0" dirty="0" smtClean="0">
                <a:solidFill>
                  <a:schemeClr val="tx1"/>
                </a:solidFill>
                <a:latin typeface="Arial" charset="0"/>
                <a:ea typeface="+mn-ea"/>
                <a:cs typeface="+mn-cs"/>
              </a:rPr>
              <a:t>Így különböző biztonsági kategóriába sorolhatjuk a személyes, illetve pénzügyi adatokat, egy másikba a szolgálati titkokat, a nagy mennyiségű személyes adatokat, és egy újabb kategóriát képezhetnek az államtitkok valamint az emberek személyes adatait tartalmazó különféle adatbázisokhoz való hozzáférés. </a:t>
            </a:r>
            <a:endParaRPr lang="hu-HU" dirty="0" smtClean="0"/>
          </a:p>
          <a:p>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11</a:t>
            </a:fld>
            <a:endParaRPr lang="hu-H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sz="1200" kern="1200" baseline="0" dirty="0" smtClean="0">
                <a:solidFill>
                  <a:schemeClr val="tx1"/>
                </a:solidFill>
                <a:latin typeface="Arial" charset="0"/>
                <a:ea typeface="+mn-ea"/>
                <a:cs typeface="+mn-cs"/>
              </a:rPr>
              <a:t>Miután röviden áttekintettük, hogy miért kell az adatokat védeni, összefoglaljuk az </a:t>
            </a:r>
            <a:r>
              <a:rPr lang="hu-HU" sz="1200" b="1" kern="1200" baseline="0" dirty="0" smtClean="0">
                <a:solidFill>
                  <a:schemeClr val="tx1"/>
                </a:solidFill>
                <a:latin typeface="Arial" charset="0"/>
                <a:ea typeface="+mn-ea"/>
                <a:cs typeface="+mn-cs"/>
              </a:rPr>
              <a:t>illetéktelen beavatkozások tipikus eseteit.</a:t>
            </a:r>
            <a:endParaRPr lang="hu-HU" b="1"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12</a:t>
            </a:fld>
            <a:endParaRPr lang="hu-H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lgn="just"/>
            <a:r>
              <a:rPr lang="hu-HU" sz="1200" kern="1200" baseline="0" dirty="0" smtClean="0">
                <a:solidFill>
                  <a:schemeClr val="tx1"/>
                </a:solidFill>
                <a:latin typeface="Arial" charset="0"/>
                <a:ea typeface="+mn-ea"/>
                <a:cs typeface="+mn-cs"/>
              </a:rPr>
              <a:t>Az előzőekből látható, hogy az adatvédelem egy nagyon bonyolult tevékenység, amelynek sokféle követelménynek kell eleget tennie és sokféle technológiát kell alkalmaznia. A bonyolult viszonyrendszer egy sematikus ábrázolása a háromoldalú COBIT</a:t>
            </a:r>
            <a:r>
              <a:rPr lang="hu-HU" sz="1200" b="1" kern="1200" baseline="0" dirty="0" smtClean="0">
                <a:solidFill>
                  <a:schemeClr val="tx1"/>
                </a:solidFill>
                <a:latin typeface="Arial" charset="0"/>
                <a:ea typeface="+mn-ea"/>
                <a:cs typeface="+mn-cs"/>
              </a:rPr>
              <a:t>® kocka. </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13</a:t>
            </a:fld>
            <a:endParaRPr 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sz="1200" kern="1200" baseline="0" dirty="0" smtClean="0">
                <a:solidFill>
                  <a:schemeClr val="tx1"/>
                </a:solidFill>
                <a:latin typeface="Arial" charset="0"/>
                <a:ea typeface="+mn-ea"/>
                <a:cs typeface="+mn-cs"/>
              </a:rPr>
              <a:t>Az adatvédelem célja az üzleti folyamatok hatékony támogatása, ezeket a követelményeket tekintjük át az alábbiakban. Az egyes pontoknál megadjuk azokat az algoritmikus technológiákat, amelyek a védelem fő komponensei. </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14</a:t>
            </a:fld>
            <a:endParaRPr 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lgn="just"/>
            <a:r>
              <a:rPr lang="hu-HU" sz="1200" kern="1200" baseline="0" dirty="0" smtClean="0">
                <a:solidFill>
                  <a:schemeClr val="tx1"/>
                </a:solidFill>
                <a:latin typeface="Arial" charset="0"/>
                <a:ea typeface="+mn-ea"/>
                <a:cs typeface="+mn-cs"/>
              </a:rPr>
              <a:t>Minden óvintézkedésnek ára van. Az ár lehet egyszeri, a biztonsági intézkedések foganatosításakor fellépő vagy az üzemeltetés során folyamatosan jelentkező költség. </a:t>
            </a:r>
          </a:p>
          <a:p>
            <a:pPr algn="just"/>
            <a:r>
              <a:rPr lang="hu-HU" sz="1200" kern="1200" baseline="0" dirty="0" smtClean="0">
                <a:solidFill>
                  <a:schemeClr val="tx1"/>
                </a:solidFill>
                <a:latin typeface="Arial" charset="0"/>
                <a:ea typeface="+mn-ea"/>
                <a:cs typeface="+mn-cs"/>
              </a:rPr>
              <a:t>Az óvintézkedések általában a rendszert támadó, az elvárttól eltérő, rosszindulatú szereplők ellen irányulnak.</a:t>
            </a:r>
          </a:p>
          <a:p>
            <a:pPr algn="just"/>
            <a:r>
              <a:rPr lang="hu-HU" sz="1200" kern="1200" baseline="0" dirty="0" smtClean="0">
                <a:solidFill>
                  <a:schemeClr val="tx1"/>
                </a:solidFill>
                <a:latin typeface="Arial" charset="0"/>
                <a:ea typeface="+mn-ea"/>
                <a:cs typeface="+mn-cs"/>
              </a:rPr>
              <a:t>Ugyanúgy időbe és pénzbe kerül a foganatosításuk, ugyanúgy (vagy még jobban) akadályozzák a rendszer működését és még mindemellett hamis biztonságérzetbe is ringatnak. </a:t>
            </a:r>
          </a:p>
          <a:p>
            <a:pPr algn="just"/>
            <a:r>
              <a:rPr lang="hu-HU" sz="1200" kern="1200" baseline="0" dirty="0" smtClean="0">
                <a:solidFill>
                  <a:schemeClr val="tx1"/>
                </a:solidFill>
                <a:latin typeface="Arial" charset="0"/>
                <a:ea typeface="+mn-ea"/>
                <a:cs typeface="+mn-cs"/>
              </a:rPr>
              <a:t>Egy bizonyos fokon túli biztonság nem praktikus, mert egyszerűen túl nagy az ár. A biztonság kérdése bonyolult és nagy kihívást jelent, az egyszerű megoldások rendszerint súlyos hiányosságokat hordoznak. A hibás biztonsági intézkedések rendszerint rosszabbak, mintha egyáltalán nem lennének.</a:t>
            </a:r>
            <a:endParaRPr lang="hu-HU" dirty="0"/>
          </a:p>
        </p:txBody>
      </p:sp>
      <p:sp>
        <p:nvSpPr>
          <p:cNvPr id="4" name="Dia számának helye 3"/>
          <p:cNvSpPr>
            <a:spLocks noGrp="1"/>
          </p:cNvSpPr>
          <p:nvPr>
            <p:ph type="sldNum" sz="quarter" idx="10"/>
          </p:nvPr>
        </p:nvSpPr>
        <p:spPr/>
        <p:txBody>
          <a:bodyPr/>
          <a:lstStyle/>
          <a:p>
            <a:pPr>
              <a:defRPr/>
            </a:pPr>
            <a:fld id="{25B45EBC-EAFE-4A88-AD74-DD073927CE46}" type="slidenum">
              <a:rPr lang="hu-HU" smtClean="0"/>
              <a:pPr>
                <a:defRPr/>
              </a:pPr>
              <a:t>15</a:t>
            </a:fld>
            <a:endParaRPr 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Ref idx="1001">
        <a:schemeClr val="bg2"/>
      </p:bgRef>
    </p:bg>
    <p:spTree>
      <p:nvGrpSpPr>
        <p:cNvPr id="1" name=""/>
        <p:cNvGrpSpPr/>
        <p:nvPr/>
      </p:nvGrpSpPr>
      <p:grpSpPr>
        <a:xfrm>
          <a:off x="0" y="0"/>
          <a:ext cx="0" cy="0"/>
          <a:chOff x="0" y="0"/>
          <a:chExt cx="0" cy="0"/>
        </a:xfrm>
      </p:grpSpPr>
      <p:sp>
        <p:nvSpPr>
          <p:cNvPr id="7" name="Téglalap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églalap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églalap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Cím 7"/>
          <p:cNvSpPr>
            <a:spLocks noGrp="1"/>
          </p:cNvSpPr>
          <p:nvPr>
            <p:ph type="ctrTitle"/>
          </p:nvPr>
        </p:nvSpPr>
        <p:spPr>
          <a:xfrm>
            <a:off x="2362200" y="4038600"/>
            <a:ext cx="6477000" cy="1828800"/>
          </a:xfrm>
        </p:spPr>
        <p:txBody>
          <a:bodyPr anchor="b"/>
          <a:lstStyle>
            <a:lvl1pPr>
              <a:defRPr cap="all" baseline="0"/>
            </a:lvl1pPr>
          </a:lstStyle>
          <a:p>
            <a:r>
              <a:rPr kumimoji="0" lang="hu-HU" smtClean="0"/>
              <a:t>Mintacím szerkesztése</a:t>
            </a:r>
            <a:endParaRPr kumimoji="0" lang="en-US"/>
          </a:p>
        </p:txBody>
      </p:sp>
      <p:sp>
        <p:nvSpPr>
          <p:cNvPr id="9" name="Alcím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u-HU" smtClean="0"/>
              <a:t>Alcím mintájának szerkesztése</a:t>
            </a:r>
            <a:endParaRPr kumimoji="0" lang="en-US"/>
          </a:p>
        </p:txBody>
      </p:sp>
      <p:sp>
        <p:nvSpPr>
          <p:cNvPr id="28" name="Dátum hely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endParaRPr lang="hu-HU"/>
          </a:p>
        </p:txBody>
      </p:sp>
      <p:sp>
        <p:nvSpPr>
          <p:cNvPr id="17" name="Élőláb hely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hu-HU"/>
          </a:p>
        </p:txBody>
      </p:sp>
      <p:sp>
        <p:nvSpPr>
          <p:cNvPr id="29" name="Dia számának helye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BB4AAC77-03A6-4E10-8EA5-5A5375F20D33}" type="slidenum">
              <a:rPr lang="hu-HU" smtClean="0"/>
              <a:pPr>
                <a:defRPr/>
              </a:pPr>
              <a:t>‹#›</a:t>
            </a:fld>
            <a:endParaRPr lang="hu-H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Függőleges szöveg helye 2"/>
          <p:cNvSpPr>
            <a:spLocks noGrp="1"/>
          </p:cNvSpPr>
          <p:nvPr>
            <p:ph type="body" orient="vert" idx="1"/>
          </p:nvPr>
        </p:nvSpPr>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p:txBody>
          <a:bodyPr/>
          <a:lstStyle/>
          <a:p>
            <a:pPr>
              <a:defRPr/>
            </a:pPr>
            <a:endParaRPr lang="hu-HU"/>
          </a:p>
        </p:txBody>
      </p:sp>
      <p:sp>
        <p:nvSpPr>
          <p:cNvPr id="5" name="Élőláb helye 4"/>
          <p:cNvSpPr>
            <a:spLocks noGrp="1"/>
          </p:cNvSpPr>
          <p:nvPr>
            <p:ph type="ftr" sz="quarter" idx="11"/>
          </p:nvPr>
        </p:nvSpPr>
        <p:spPr/>
        <p:txBody>
          <a:bodyPr/>
          <a:lstStyle/>
          <a:p>
            <a:pPr>
              <a:defRPr/>
            </a:pPr>
            <a:endParaRPr lang="hu-HU"/>
          </a:p>
        </p:txBody>
      </p:sp>
      <p:sp>
        <p:nvSpPr>
          <p:cNvPr id="6" name="Dia számának helye 5"/>
          <p:cNvSpPr>
            <a:spLocks noGrp="1"/>
          </p:cNvSpPr>
          <p:nvPr>
            <p:ph type="sldNum" sz="quarter" idx="12"/>
          </p:nvPr>
        </p:nvSpPr>
        <p:spPr/>
        <p:txBody>
          <a:bodyPr/>
          <a:lstStyle/>
          <a:p>
            <a:pPr>
              <a:defRPr/>
            </a:pPr>
            <a:fld id="{68698997-9BCC-46C2-9AEF-9C7D2F6C885A}" type="slidenum">
              <a:rPr lang="hu-HU" smtClean="0"/>
              <a:pPr>
                <a:defRPr/>
              </a:pPr>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bg>
      <p:bgRef idx="1001">
        <a:schemeClr val="bg1"/>
      </p:bgRef>
    </p:b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53200" y="609600"/>
            <a:ext cx="2057400" cy="5516563"/>
          </a:xfrm>
        </p:spPr>
        <p:txBody>
          <a:bodyPr vert="eaVert"/>
          <a:lstStyle/>
          <a:p>
            <a:r>
              <a:rPr kumimoji="0" lang="hu-HU" smtClean="0"/>
              <a:t>Mintacím szerkesztése</a:t>
            </a:r>
            <a:endParaRPr kumimoji="0" lang="en-US"/>
          </a:p>
        </p:txBody>
      </p:sp>
      <p:sp>
        <p:nvSpPr>
          <p:cNvPr id="3" name="Függőleges szöveg helye 2"/>
          <p:cNvSpPr>
            <a:spLocks noGrp="1"/>
          </p:cNvSpPr>
          <p:nvPr>
            <p:ph type="body" orient="vert" idx="1"/>
          </p:nvPr>
        </p:nvSpPr>
        <p:spPr>
          <a:xfrm>
            <a:off x="457200" y="609600"/>
            <a:ext cx="5562600" cy="5516564"/>
          </a:xfrm>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a:xfrm>
            <a:off x="6553200" y="6248402"/>
            <a:ext cx="2209800" cy="365125"/>
          </a:xfrm>
        </p:spPr>
        <p:txBody>
          <a:bodyPr/>
          <a:lstStyle/>
          <a:p>
            <a:pPr>
              <a:defRPr/>
            </a:pPr>
            <a:endParaRPr lang="hu-HU"/>
          </a:p>
        </p:txBody>
      </p:sp>
      <p:sp>
        <p:nvSpPr>
          <p:cNvPr id="5" name="Élőláb helye 4"/>
          <p:cNvSpPr>
            <a:spLocks noGrp="1"/>
          </p:cNvSpPr>
          <p:nvPr>
            <p:ph type="ftr" sz="quarter" idx="11"/>
          </p:nvPr>
        </p:nvSpPr>
        <p:spPr>
          <a:xfrm>
            <a:off x="457201" y="6248207"/>
            <a:ext cx="5573483" cy="365125"/>
          </a:xfrm>
        </p:spPr>
        <p:txBody>
          <a:bodyPr/>
          <a:lstStyle/>
          <a:p>
            <a:pPr>
              <a:defRPr/>
            </a:pPr>
            <a:endParaRPr lang="hu-HU"/>
          </a:p>
        </p:txBody>
      </p:sp>
      <p:sp>
        <p:nvSpPr>
          <p:cNvPr id="7" name="Téglalap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Téglalap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Téglalap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Dia számának helye 5"/>
          <p:cNvSpPr>
            <a:spLocks noGrp="1"/>
          </p:cNvSpPr>
          <p:nvPr>
            <p:ph type="sldNum" sz="quarter" idx="12"/>
          </p:nvPr>
        </p:nvSpPr>
        <p:spPr>
          <a:xfrm rot="5400000">
            <a:off x="5989638" y="144462"/>
            <a:ext cx="533400" cy="244476"/>
          </a:xfrm>
        </p:spPr>
        <p:txBody>
          <a:bodyPr/>
          <a:lstStyle/>
          <a:p>
            <a:pPr>
              <a:defRPr/>
            </a:pPr>
            <a:fld id="{72051AFA-92D6-4696-B494-D23D9C284280}" type="slidenum">
              <a:rPr lang="hu-HU" smtClean="0"/>
              <a:pPr>
                <a:defRPr/>
              </a:pPr>
              <a:t>‹#›</a:t>
            </a:fld>
            <a:endParaRPr lang="hu-H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612648" y="228600"/>
            <a:ext cx="8153400" cy="990600"/>
          </a:xfrm>
        </p:spPr>
        <p:txBody>
          <a:bodyPr/>
          <a:lstStyle/>
          <a:p>
            <a:r>
              <a:rPr kumimoji="0" lang="hu-HU" smtClean="0"/>
              <a:t>Mintacím szerkesztése</a:t>
            </a:r>
            <a:endParaRPr kumimoji="0" lang="en-US"/>
          </a:p>
        </p:txBody>
      </p:sp>
      <p:sp>
        <p:nvSpPr>
          <p:cNvPr id="4" name="Dátum helye 3"/>
          <p:cNvSpPr>
            <a:spLocks noGrp="1"/>
          </p:cNvSpPr>
          <p:nvPr>
            <p:ph type="dt" sz="half" idx="10"/>
          </p:nvPr>
        </p:nvSpPr>
        <p:spPr/>
        <p:txBody>
          <a:bodyPr/>
          <a:lstStyle/>
          <a:p>
            <a:pPr>
              <a:defRPr/>
            </a:pPr>
            <a:endParaRPr lang="hu-HU"/>
          </a:p>
        </p:txBody>
      </p:sp>
      <p:sp>
        <p:nvSpPr>
          <p:cNvPr id="5" name="Élőláb helye 4"/>
          <p:cNvSpPr>
            <a:spLocks noGrp="1"/>
          </p:cNvSpPr>
          <p:nvPr>
            <p:ph type="ftr" sz="quarter" idx="11"/>
          </p:nvPr>
        </p:nvSpPr>
        <p:spPr/>
        <p:txBody>
          <a:bodyPr/>
          <a:lstStyle/>
          <a:p>
            <a:pPr>
              <a:defRPr/>
            </a:pPr>
            <a:endParaRPr lang="hu-HU"/>
          </a:p>
        </p:txBody>
      </p:sp>
      <p:sp>
        <p:nvSpPr>
          <p:cNvPr id="6" name="Dia számának helye 5"/>
          <p:cNvSpPr>
            <a:spLocks noGrp="1"/>
          </p:cNvSpPr>
          <p:nvPr>
            <p:ph type="sldNum" sz="quarter" idx="12"/>
          </p:nvPr>
        </p:nvSpPr>
        <p:spPr/>
        <p:txBody>
          <a:bodyPr/>
          <a:lstStyle>
            <a:lvl1pPr>
              <a:defRPr>
                <a:solidFill>
                  <a:srgbClr val="FFFFFF"/>
                </a:solidFill>
              </a:defRPr>
            </a:lvl1pPr>
          </a:lstStyle>
          <a:p>
            <a:pPr>
              <a:defRPr/>
            </a:pPr>
            <a:fld id="{0D5291C6-EB64-471E-8FB2-4BFCDD5C6BFF}" type="slidenum">
              <a:rPr lang="hu-HU" smtClean="0"/>
              <a:pPr>
                <a:defRPr/>
              </a:pPr>
              <a:t>‹#›</a:t>
            </a:fld>
            <a:endParaRPr lang="hu-HU"/>
          </a:p>
        </p:txBody>
      </p:sp>
      <p:sp>
        <p:nvSpPr>
          <p:cNvPr id="8" name="Tartalom helye 7"/>
          <p:cNvSpPr>
            <a:spLocks noGrp="1"/>
          </p:cNvSpPr>
          <p:nvPr>
            <p:ph sz="quarter" idx="1"/>
          </p:nvPr>
        </p:nvSpPr>
        <p:spPr>
          <a:xfrm>
            <a:off x="612648" y="1600200"/>
            <a:ext cx="8153400" cy="44958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3">
        <a:schemeClr val="bg1"/>
      </p:bgRef>
    </p:bg>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u-HU" smtClean="0"/>
              <a:t>Mintaszöveg szerkesztése</a:t>
            </a:r>
          </a:p>
        </p:txBody>
      </p:sp>
      <p:sp>
        <p:nvSpPr>
          <p:cNvPr id="7" name="Téglalap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églalap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Cím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u-HU" smtClean="0"/>
              <a:t>Mintacím szerkesztése</a:t>
            </a:r>
            <a:endParaRPr kumimoji="0" lang="en-US"/>
          </a:p>
        </p:txBody>
      </p:sp>
      <p:sp>
        <p:nvSpPr>
          <p:cNvPr id="12" name="Dátum helye 11"/>
          <p:cNvSpPr>
            <a:spLocks noGrp="1"/>
          </p:cNvSpPr>
          <p:nvPr>
            <p:ph type="dt" sz="half" idx="10"/>
          </p:nvPr>
        </p:nvSpPr>
        <p:spPr/>
        <p:txBody>
          <a:bodyPr/>
          <a:lstStyle/>
          <a:p>
            <a:pPr>
              <a:defRPr/>
            </a:pPr>
            <a:endParaRPr lang="hu-HU"/>
          </a:p>
        </p:txBody>
      </p:sp>
      <p:sp>
        <p:nvSpPr>
          <p:cNvPr id="13" name="Dia számának hely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39666923-D2B1-409D-A8EF-A2C399AB7C12}" type="slidenum">
              <a:rPr lang="hu-HU" smtClean="0"/>
              <a:pPr>
                <a:defRPr/>
              </a:pPr>
              <a:t>‹#›</a:t>
            </a:fld>
            <a:endParaRPr lang="hu-HU"/>
          </a:p>
        </p:txBody>
      </p:sp>
      <p:sp>
        <p:nvSpPr>
          <p:cNvPr id="14" name="Élőláb helye 13"/>
          <p:cNvSpPr>
            <a:spLocks noGrp="1"/>
          </p:cNvSpPr>
          <p:nvPr>
            <p:ph type="ftr" sz="quarter" idx="12"/>
          </p:nvPr>
        </p:nvSpPr>
        <p:spPr/>
        <p:txBody>
          <a:bodyPr/>
          <a:lstStyle/>
          <a:p>
            <a:pPr>
              <a:defRPr/>
            </a:pPr>
            <a:endParaRPr lang="hu-H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9" name="Tartalom helye 8"/>
          <p:cNvSpPr>
            <a:spLocks noGrp="1"/>
          </p:cNvSpPr>
          <p:nvPr>
            <p:ph sz="quarter" idx="1"/>
          </p:nvPr>
        </p:nvSpPr>
        <p:spPr>
          <a:xfrm>
            <a:off x="609600" y="1589567"/>
            <a:ext cx="3886200" cy="45720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1" name="Tartalom helye 10"/>
          <p:cNvSpPr>
            <a:spLocks noGrp="1"/>
          </p:cNvSpPr>
          <p:nvPr>
            <p:ph sz="quarter" idx="2"/>
          </p:nvPr>
        </p:nvSpPr>
        <p:spPr>
          <a:xfrm>
            <a:off x="4844901" y="1589567"/>
            <a:ext cx="3886200" cy="45720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8" name="Dátum helye 7"/>
          <p:cNvSpPr>
            <a:spLocks noGrp="1"/>
          </p:cNvSpPr>
          <p:nvPr>
            <p:ph type="dt" sz="half" idx="15"/>
          </p:nvPr>
        </p:nvSpPr>
        <p:spPr/>
        <p:txBody>
          <a:bodyPr rtlCol="0"/>
          <a:lstStyle/>
          <a:p>
            <a:pPr>
              <a:defRPr/>
            </a:pPr>
            <a:endParaRPr lang="hu-HU"/>
          </a:p>
        </p:txBody>
      </p:sp>
      <p:sp>
        <p:nvSpPr>
          <p:cNvPr id="10" name="Dia számának helye 9"/>
          <p:cNvSpPr>
            <a:spLocks noGrp="1"/>
          </p:cNvSpPr>
          <p:nvPr>
            <p:ph type="sldNum" sz="quarter" idx="16"/>
          </p:nvPr>
        </p:nvSpPr>
        <p:spPr/>
        <p:txBody>
          <a:bodyPr rtlCol="0"/>
          <a:lstStyle/>
          <a:p>
            <a:pPr>
              <a:defRPr/>
            </a:pPr>
            <a:fld id="{821DEBCE-7602-4D6C-826E-7040AD838E53}" type="slidenum">
              <a:rPr lang="hu-HU" smtClean="0"/>
              <a:pPr>
                <a:defRPr/>
              </a:pPr>
              <a:t>‹#›</a:t>
            </a:fld>
            <a:endParaRPr lang="hu-HU"/>
          </a:p>
        </p:txBody>
      </p:sp>
      <p:sp>
        <p:nvSpPr>
          <p:cNvPr id="12" name="Élőláb helye 11"/>
          <p:cNvSpPr>
            <a:spLocks noGrp="1"/>
          </p:cNvSpPr>
          <p:nvPr>
            <p:ph type="ftr" sz="quarter" idx="17"/>
          </p:nvPr>
        </p:nvSpPr>
        <p:spPr/>
        <p:txBody>
          <a:bodyPr rtlCol="0"/>
          <a:lstStyle/>
          <a:p>
            <a:pPr>
              <a:defRPr/>
            </a:pPr>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533400" y="273050"/>
            <a:ext cx="8153400" cy="869950"/>
          </a:xfrm>
        </p:spPr>
        <p:txBody>
          <a:bodyPr anchor="ctr"/>
          <a:lstStyle>
            <a:lvl1pPr>
              <a:defRPr/>
            </a:lvl1pPr>
          </a:lstStyle>
          <a:p>
            <a:r>
              <a:rPr kumimoji="0" lang="hu-HU" smtClean="0"/>
              <a:t>Mintacím szerkesztése</a:t>
            </a:r>
            <a:endParaRPr kumimoji="0" lang="en-US"/>
          </a:p>
        </p:txBody>
      </p:sp>
      <p:sp>
        <p:nvSpPr>
          <p:cNvPr id="11" name="Tartalom helye 10"/>
          <p:cNvSpPr>
            <a:spLocks noGrp="1"/>
          </p:cNvSpPr>
          <p:nvPr>
            <p:ph sz="quarter" idx="2"/>
          </p:nvPr>
        </p:nvSpPr>
        <p:spPr>
          <a:xfrm>
            <a:off x="609600" y="2438400"/>
            <a:ext cx="3886200" cy="35814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3" name="Tartalom helye 12"/>
          <p:cNvSpPr>
            <a:spLocks noGrp="1"/>
          </p:cNvSpPr>
          <p:nvPr>
            <p:ph sz="quarter" idx="4"/>
          </p:nvPr>
        </p:nvSpPr>
        <p:spPr>
          <a:xfrm>
            <a:off x="4800600" y="2438400"/>
            <a:ext cx="3886200" cy="35814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0" name="Dátum helye 9"/>
          <p:cNvSpPr>
            <a:spLocks noGrp="1"/>
          </p:cNvSpPr>
          <p:nvPr>
            <p:ph type="dt" sz="half" idx="15"/>
          </p:nvPr>
        </p:nvSpPr>
        <p:spPr/>
        <p:txBody>
          <a:bodyPr rtlCol="0"/>
          <a:lstStyle/>
          <a:p>
            <a:pPr>
              <a:defRPr/>
            </a:pPr>
            <a:endParaRPr lang="hu-HU"/>
          </a:p>
        </p:txBody>
      </p:sp>
      <p:sp>
        <p:nvSpPr>
          <p:cNvPr id="12" name="Dia számának helye 11"/>
          <p:cNvSpPr>
            <a:spLocks noGrp="1"/>
          </p:cNvSpPr>
          <p:nvPr>
            <p:ph type="sldNum" sz="quarter" idx="16"/>
          </p:nvPr>
        </p:nvSpPr>
        <p:spPr/>
        <p:txBody>
          <a:bodyPr rtlCol="0"/>
          <a:lstStyle/>
          <a:p>
            <a:pPr>
              <a:defRPr/>
            </a:pPr>
            <a:fld id="{296846BA-4D02-4A90-B469-3A2EC7A24E7E}" type="slidenum">
              <a:rPr lang="hu-HU" smtClean="0"/>
              <a:pPr>
                <a:defRPr/>
              </a:pPr>
              <a:t>‹#›</a:t>
            </a:fld>
            <a:endParaRPr lang="hu-HU"/>
          </a:p>
        </p:txBody>
      </p:sp>
      <p:sp>
        <p:nvSpPr>
          <p:cNvPr id="14" name="Élőláb helye 13"/>
          <p:cNvSpPr>
            <a:spLocks noGrp="1"/>
          </p:cNvSpPr>
          <p:nvPr>
            <p:ph type="ftr" sz="quarter" idx="17"/>
          </p:nvPr>
        </p:nvSpPr>
        <p:spPr/>
        <p:txBody>
          <a:bodyPr rtlCol="0"/>
          <a:lstStyle/>
          <a:p>
            <a:pPr>
              <a:defRPr/>
            </a:pPr>
            <a:endParaRPr lang="hu-HU"/>
          </a:p>
        </p:txBody>
      </p:sp>
      <p:sp>
        <p:nvSpPr>
          <p:cNvPr id="16" name="Szöveg hely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u-HU" smtClean="0"/>
              <a:t>Mintaszöveg szerkesztése</a:t>
            </a:r>
          </a:p>
        </p:txBody>
      </p:sp>
      <p:sp>
        <p:nvSpPr>
          <p:cNvPr id="15" name="Szöveg hely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u-HU" smtClean="0"/>
              <a:t>Mintaszöveg szerkesztése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Dátum helye 2"/>
          <p:cNvSpPr>
            <a:spLocks noGrp="1"/>
          </p:cNvSpPr>
          <p:nvPr>
            <p:ph type="dt" sz="half" idx="10"/>
          </p:nvPr>
        </p:nvSpPr>
        <p:spPr/>
        <p:txBody>
          <a:bodyPr/>
          <a:lstStyle/>
          <a:p>
            <a:pPr>
              <a:defRPr/>
            </a:pPr>
            <a:endParaRPr lang="hu-HU"/>
          </a:p>
        </p:txBody>
      </p:sp>
      <p:sp>
        <p:nvSpPr>
          <p:cNvPr id="4" name="Élőláb helye 3"/>
          <p:cNvSpPr>
            <a:spLocks noGrp="1"/>
          </p:cNvSpPr>
          <p:nvPr>
            <p:ph type="ftr" sz="quarter" idx="11"/>
          </p:nvPr>
        </p:nvSpPr>
        <p:spPr/>
        <p:txBody>
          <a:bodyPr/>
          <a:lstStyle/>
          <a:p>
            <a:pPr>
              <a:defRPr/>
            </a:pPr>
            <a:endParaRPr lang="hu-HU"/>
          </a:p>
        </p:txBody>
      </p:sp>
      <p:sp>
        <p:nvSpPr>
          <p:cNvPr id="5" name="Dia számának helye 4"/>
          <p:cNvSpPr>
            <a:spLocks noGrp="1"/>
          </p:cNvSpPr>
          <p:nvPr>
            <p:ph type="sldNum" sz="quarter" idx="12"/>
          </p:nvPr>
        </p:nvSpPr>
        <p:spPr/>
        <p:txBody>
          <a:bodyPr/>
          <a:lstStyle>
            <a:lvl1pPr>
              <a:defRPr>
                <a:solidFill>
                  <a:srgbClr val="FFFFFF"/>
                </a:solidFill>
              </a:defRPr>
            </a:lvl1pPr>
          </a:lstStyle>
          <a:p>
            <a:pPr>
              <a:defRPr/>
            </a:pPr>
            <a:fld id="{8A9D701A-0B10-49B5-9CF2-A5704C92C9A6}" type="slidenum">
              <a:rPr lang="hu-HU" smtClean="0"/>
              <a:pPr>
                <a:defRPr/>
              </a:pPr>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pPr>
              <a:defRPr/>
            </a:pPr>
            <a:endParaRPr lang="hu-HU"/>
          </a:p>
        </p:txBody>
      </p:sp>
      <p:sp>
        <p:nvSpPr>
          <p:cNvPr id="3" name="Élőláb helye 2"/>
          <p:cNvSpPr>
            <a:spLocks noGrp="1"/>
          </p:cNvSpPr>
          <p:nvPr>
            <p:ph type="ftr" sz="quarter" idx="11"/>
          </p:nvPr>
        </p:nvSpPr>
        <p:spPr/>
        <p:txBody>
          <a:bodyPr/>
          <a:lstStyle/>
          <a:p>
            <a:pPr>
              <a:defRPr/>
            </a:pPr>
            <a:endParaRPr lang="hu-HU"/>
          </a:p>
        </p:txBody>
      </p:sp>
      <p:sp>
        <p:nvSpPr>
          <p:cNvPr id="4" name="Dia számának helye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2BBF4751-8E76-47B0-9B96-919C2D204B4D}" type="slidenum">
              <a:rPr lang="hu-HU" smtClean="0"/>
              <a:pPr>
                <a:defRPr/>
              </a:pPr>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09600" y="273050"/>
            <a:ext cx="8077200" cy="869950"/>
          </a:xfrm>
        </p:spPr>
        <p:txBody>
          <a:bodyPr anchor="ctr"/>
          <a:lstStyle>
            <a:lvl1pPr algn="l">
              <a:buNone/>
              <a:defRPr sz="4400" b="0"/>
            </a:lvl1pPr>
          </a:lstStyle>
          <a:p>
            <a:r>
              <a:rPr kumimoji="0" lang="hu-HU" smtClean="0"/>
              <a:t>Mintacím szerkesztése</a:t>
            </a:r>
            <a:endParaRPr kumimoji="0" lang="en-US"/>
          </a:p>
        </p:txBody>
      </p:sp>
      <p:sp>
        <p:nvSpPr>
          <p:cNvPr id="5" name="Dátum helye 4"/>
          <p:cNvSpPr>
            <a:spLocks noGrp="1"/>
          </p:cNvSpPr>
          <p:nvPr>
            <p:ph type="dt" sz="half" idx="10"/>
          </p:nvPr>
        </p:nvSpPr>
        <p:spPr/>
        <p:txBody>
          <a:bodyPr/>
          <a:lstStyle/>
          <a:p>
            <a:pPr>
              <a:defRPr/>
            </a:pPr>
            <a:endParaRPr lang="hu-HU"/>
          </a:p>
        </p:txBody>
      </p:sp>
      <p:sp>
        <p:nvSpPr>
          <p:cNvPr id="6" name="Élőláb helye 5"/>
          <p:cNvSpPr>
            <a:spLocks noGrp="1"/>
          </p:cNvSpPr>
          <p:nvPr>
            <p:ph type="ftr" sz="quarter" idx="11"/>
          </p:nvPr>
        </p:nvSpPr>
        <p:spPr/>
        <p:txBody>
          <a:bodyPr/>
          <a:lstStyle/>
          <a:p>
            <a:pPr>
              <a:defRPr/>
            </a:pPr>
            <a:endParaRPr lang="hu-HU"/>
          </a:p>
        </p:txBody>
      </p:sp>
      <p:sp>
        <p:nvSpPr>
          <p:cNvPr id="7" name="Dia számának helye 6"/>
          <p:cNvSpPr>
            <a:spLocks noGrp="1"/>
          </p:cNvSpPr>
          <p:nvPr>
            <p:ph type="sldNum" sz="quarter" idx="12"/>
          </p:nvPr>
        </p:nvSpPr>
        <p:spPr/>
        <p:txBody>
          <a:bodyPr/>
          <a:lstStyle>
            <a:lvl1pPr>
              <a:defRPr>
                <a:solidFill>
                  <a:srgbClr val="FFFFFF"/>
                </a:solidFill>
              </a:defRPr>
            </a:lvl1pPr>
          </a:lstStyle>
          <a:p>
            <a:pPr>
              <a:defRPr/>
            </a:pPr>
            <a:fld id="{7BF72D8D-1E39-480D-A2C3-5E956502DE4D}" type="slidenum">
              <a:rPr lang="hu-HU" smtClean="0"/>
              <a:pPr>
                <a:defRPr/>
              </a:pPr>
              <a:t>‹#›</a:t>
            </a:fld>
            <a:endParaRPr lang="hu-HU"/>
          </a:p>
        </p:txBody>
      </p:sp>
      <p:sp>
        <p:nvSpPr>
          <p:cNvPr id="3" name="Szöveg hely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u-HU" smtClean="0"/>
              <a:t>Mintaszöveg szerkesztése</a:t>
            </a:r>
          </a:p>
        </p:txBody>
      </p:sp>
      <p:sp>
        <p:nvSpPr>
          <p:cNvPr id="9" name="Tartalom helye 8"/>
          <p:cNvSpPr>
            <a:spLocks noGrp="1"/>
          </p:cNvSpPr>
          <p:nvPr>
            <p:ph sz="quarter" idx="1"/>
          </p:nvPr>
        </p:nvSpPr>
        <p:spPr>
          <a:xfrm>
            <a:off x="2362200" y="1752600"/>
            <a:ext cx="6400800" cy="44196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bg>
      <p:bgRef idx="1003">
        <a:schemeClr val="bg2"/>
      </p:bgRef>
    </p:bg>
    <p:spTree>
      <p:nvGrpSpPr>
        <p:cNvPr id="1" name=""/>
        <p:cNvGrpSpPr/>
        <p:nvPr/>
      </p:nvGrpSpPr>
      <p:grpSpPr>
        <a:xfrm>
          <a:off x="0" y="0"/>
          <a:ext cx="0" cy="0"/>
          <a:chOff x="0" y="0"/>
          <a:chExt cx="0" cy="0"/>
        </a:xfrm>
      </p:grpSpPr>
      <p:sp>
        <p:nvSpPr>
          <p:cNvPr id="4" name="Szöveg hely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u-HU" smtClean="0"/>
              <a:t>Mintaszöveg szerkesztése</a:t>
            </a:r>
          </a:p>
        </p:txBody>
      </p:sp>
      <p:sp>
        <p:nvSpPr>
          <p:cNvPr id="8" name="Téglalap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églalap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Cím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u-HU" smtClean="0"/>
              <a:t>Mintacím szerkesztése</a:t>
            </a:r>
            <a:endParaRPr kumimoji="0" lang="en-US"/>
          </a:p>
        </p:txBody>
      </p:sp>
      <p:sp>
        <p:nvSpPr>
          <p:cNvPr id="11" name="Téglalap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átum helye 11"/>
          <p:cNvSpPr>
            <a:spLocks noGrp="1"/>
          </p:cNvSpPr>
          <p:nvPr>
            <p:ph type="dt" sz="half" idx="10"/>
          </p:nvPr>
        </p:nvSpPr>
        <p:spPr>
          <a:xfrm>
            <a:off x="6248400" y="6248400"/>
            <a:ext cx="2667000" cy="365125"/>
          </a:xfrm>
        </p:spPr>
        <p:txBody>
          <a:bodyPr rtlCol="0"/>
          <a:lstStyle/>
          <a:p>
            <a:pPr>
              <a:defRPr/>
            </a:pPr>
            <a:endParaRPr lang="hu-HU"/>
          </a:p>
        </p:txBody>
      </p:sp>
      <p:sp>
        <p:nvSpPr>
          <p:cNvPr id="13" name="Dia számának helye 12"/>
          <p:cNvSpPr>
            <a:spLocks noGrp="1"/>
          </p:cNvSpPr>
          <p:nvPr>
            <p:ph type="sldNum" sz="quarter" idx="11"/>
          </p:nvPr>
        </p:nvSpPr>
        <p:spPr>
          <a:xfrm>
            <a:off x="0" y="4667249"/>
            <a:ext cx="1447800" cy="663578"/>
          </a:xfrm>
        </p:spPr>
        <p:txBody>
          <a:bodyPr rtlCol="0"/>
          <a:lstStyle>
            <a:lvl1pPr>
              <a:defRPr sz="2800"/>
            </a:lvl1pPr>
          </a:lstStyle>
          <a:p>
            <a:pPr>
              <a:defRPr/>
            </a:pPr>
            <a:fld id="{C79A373B-E1DA-4997-840A-37BBAADEA5F7}" type="slidenum">
              <a:rPr lang="hu-HU" smtClean="0"/>
              <a:pPr>
                <a:defRPr/>
              </a:pPr>
              <a:t>‹#›</a:t>
            </a:fld>
            <a:endParaRPr lang="hu-HU"/>
          </a:p>
        </p:txBody>
      </p:sp>
      <p:sp>
        <p:nvSpPr>
          <p:cNvPr id="14" name="Élőláb helye 13"/>
          <p:cNvSpPr>
            <a:spLocks noGrp="1"/>
          </p:cNvSpPr>
          <p:nvPr>
            <p:ph type="ftr" sz="quarter" idx="12"/>
          </p:nvPr>
        </p:nvSpPr>
        <p:spPr>
          <a:xfrm>
            <a:off x="1600200" y="6248206"/>
            <a:ext cx="4572000" cy="365125"/>
          </a:xfrm>
        </p:spPr>
        <p:txBody>
          <a:bodyPr rtlCol="0"/>
          <a:lstStyle/>
          <a:p>
            <a:pPr>
              <a:defRPr/>
            </a:pPr>
            <a:endParaRPr lang="hu-HU"/>
          </a:p>
        </p:txBody>
      </p:sp>
      <p:sp>
        <p:nvSpPr>
          <p:cNvPr id="3" name="Kép hely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u-HU" smtClean="0"/>
              <a:t>Kép beszúrásához kattintson az ikonra</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Cím helye 21"/>
          <p:cNvSpPr>
            <a:spLocks noGrp="1"/>
          </p:cNvSpPr>
          <p:nvPr>
            <p:ph type="title"/>
          </p:nvPr>
        </p:nvSpPr>
        <p:spPr>
          <a:xfrm>
            <a:off x="609600" y="228600"/>
            <a:ext cx="8153400" cy="990600"/>
          </a:xfrm>
          <a:prstGeom prst="rect">
            <a:avLst/>
          </a:prstGeom>
        </p:spPr>
        <p:txBody>
          <a:bodyPr vert="horz" anchor="ctr">
            <a:normAutofit/>
          </a:bodyPr>
          <a:lstStyle/>
          <a:p>
            <a:r>
              <a:rPr kumimoji="0" lang="hu-HU" smtClean="0"/>
              <a:t>Mintacím szerkesztése</a:t>
            </a:r>
            <a:endParaRPr kumimoji="0" lang="en-US"/>
          </a:p>
        </p:txBody>
      </p:sp>
      <p:sp>
        <p:nvSpPr>
          <p:cNvPr id="13" name="Szöveg hely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u-HU" smtClean="0"/>
              <a:t>Mintaszöveg szerkesztése</a:t>
            </a:r>
          </a:p>
          <a:p>
            <a:pPr lvl="1" eaLnBrk="1" latinLnBrk="0" hangingPunct="1"/>
            <a:r>
              <a:rPr kumimoji="0" lang="hu-HU" smtClean="0"/>
              <a:t>Második szint</a:t>
            </a:r>
          </a:p>
          <a:p>
            <a:pPr lvl="2" eaLnBrk="1" latinLnBrk="0" hangingPunct="1"/>
            <a:r>
              <a:rPr kumimoji="0" lang="hu-HU" smtClean="0"/>
              <a:t>Harmadik szint</a:t>
            </a:r>
          </a:p>
          <a:p>
            <a:pPr lvl="3" eaLnBrk="1" latinLnBrk="0" hangingPunct="1"/>
            <a:r>
              <a:rPr kumimoji="0" lang="hu-HU" smtClean="0"/>
              <a:t>Negyedik szint</a:t>
            </a:r>
          </a:p>
          <a:p>
            <a:pPr lvl="4" eaLnBrk="1" latinLnBrk="0" hangingPunct="1"/>
            <a:r>
              <a:rPr kumimoji="0" lang="hu-HU" smtClean="0"/>
              <a:t>Ötödik szint</a:t>
            </a:r>
            <a:endParaRPr kumimoji="0" lang="en-US"/>
          </a:p>
        </p:txBody>
      </p:sp>
      <p:sp>
        <p:nvSpPr>
          <p:cNvPr id="14" name="Dátum hely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hu-HU"/>
          </a:p>
        </p:txBody>
      </p:sp>
      <p:sp>
        <p:nvSpPr>
          <p:cNvPr id="3" name="Élőláb hely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hu-HU"/>
          </a:p>
        </p:txBody>
      </p:sp>
      <p:sp>
        <p:nvSpPr>
          <p:cNvPr id="7" name="Téglalap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églalap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Dia számának hely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B29F84C3-454E-4429-81E5-AA055CFFE604}" type="slidenum">
              <a:rPr lang="hu-HU" smtClean="0"/>
              <a:pPr>
                <a:defRPr/>
              </a:pPr>
              <a:t>‹#›</a:t>
            </a:fld>
            <a:endParaRPr lang="hu-H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inf.unideb.hu/~ahuszti/inf_bizt_al/Inf_biztonsag_1_ha.p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normAutofit/>
          </a:bodyPr>
          <a:lstStyle/>
          <a:p>
            <a:r>
              <a:rPr lang="hu-HU" sz="2400" dirty="0" smtClean="0"/>
              <a:t>ILBK451</a:t>
            </a:r>
            <a:r>
              <a:rPr lang="hu-HU" sz="2400" smtClean="0"/>
              <a:t>,  </a:t>
            </a:r>
            <a:r>
              <a:rPr lang="hu-HU" sz="2400" smtClean="0"/>
              <a:t>2016/2017. </a:t>
            </a:r>
            <a:r>
              <a:rPr lang="hu-HU" sz="2400" dirty="0" smtClean="0"/>
              <a:t>I. félév, Kovács Zita</a:t>
            </a:r>
          </a:p>
        </p:txBody>
      </p:sp>
      <p:sp>
        <p:nvSpPr>
          <p:cNvPr id="4" name="Alcím 2"/>
          <p:cNvSpPr txBox="1">
            <a:spLocks/>
          </p:cNvSpPr>
          <p:nvPr/>
        </p:nvSpPr>
        <p:spPr>
          <a:xfrm>
            <a:off x="642910" y="3857628"/>
            <a:ext cx="6400800" cy="1928826"/>
          </a:xfrm>
          <a:prstGeom prst="rect">
            <a:avLst/>
          </a:prstGeom>
        </p:spPr>
        <p:txBody>
          <a:bodyPr vert="horz" anchor="ctr">
            <a:normAutofit/>
          </a:bodyPr>
          <a:lstStyle/>
          <a:p>
            <a:pPr marL="514350" indent="-514350">
              <a:buAutoNum type="arabicPeriod"/>
            </a:pPr>
            <a:r>
              <a:rPr lang="hu-HU" sz="2800" i="1" dirty="0" smtClean="0"/>
              <a:t>Az adatvédelem szükségessége és legfontosabb céljai</a:t>
            </a:r>
          </a:p>
        </p:txBody>
      </p:sp>
      <p:sp>
        <p:nvSpPr>
          <p:cNvPr id="6" name="Rectangle 2"/>
          <p:cNvSpPr txBox="1">
            <a:spLocks noChangeArrowheads="1"/>
          </p:cNvSpPr>
          <p:nvPr/>
        </p:nvSpPr>
        <p:spPr>
          <a:xfrm>
            <a:off x="611188" y="692150"/>
            <a:ext cx="7772400" cy="252095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hu-HU" sz="4000" b="0" i="0" u="none" strike="noStrike" kern="1200" cap="all" spc="0" normalizeH="0" baseline="0" noProof="0" dirty="0" smtClean="0">
                <a:ln>
                  <a:noFill/>
                </a:ln>
                <a:solidFill>
                  <a:schemeClr val="tx2"/>
                </a:solidFill>
                <a:effectLst/>
                <a:uLnTx/>
                <a:uFillTx/>
                <a:latin typeface="+mj-lt"/>
                <a:ea typeface="+mj-ea"/>
                <a:cs typeface="+mj-cs"/>
              </a:rPr>
              <a:t>Az Informatikai biztonság alapjai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3"/>
          <p:cNvSpPr>
            <a:spLocks noGrp="1" noChangeArrowheads="1"/>
          </p:cNvSpPr>
          <p:nvPr>
            <p:ph sz="quarter" idx="1"/>
          </p:nvPr>
        </p:nvSpPr>
        <p:spPr/>
        <p:txBody>
          <a:bodyPr/>
          <a:lstStyle/>
          <a:p>
            <a:pPr eaLnBrk="1" hangingPunct="1"/>
            <a:r>
              <a:rPr lang="hu-HU" dirty="0" smtClean="0"/>
              <a:t>Adatgyűjtés</a:t>
            </a:r>
          </a:p>
          <a:p>
            <a:pPr eaLnBrk="1" hangingPunct="1"/>
            <a:r>
              <a:rPr lang="hu-HU" dirty="0" smtClean="0"/>
              <a:t>Tárolás</a:t>
            </a:r>
          </a:p>
          <a:p>
            <a:pPr eaLnBrk="1" hangingPunct="1"/>
            <a:r>
              <a:rPr lang="hu-HU" dirty="0" smtClean="0"/>
              <a:t>Felhasználás</a:t>
            </a:r>
          </a:p>
          <a:p>
            <a:pPr eaLnBrk="1" hangingPunct="1">
              <a:buFontTx/>
              <a:buNone/>
            </a:pPr>
            <a:endParaRPr lang="hu-HU" b="1" dirty="0" smtClean="0"/>
          </a:p>
          <a:p>
            <a:pPr eaLnBrk="1" hangingPunct="1">
              <a:buFontTx/>
              <a:buNone/>
            </a:pPr>
            <a:r>
              <a:rPr lang="hu-HU" b="1" dirty="0" smtClean="0"/>
              <a:t>elválik</a:t>
            </a:r>
          </a:p>
          <a:p>
            <a:pPr eaLnBrk="1" hangingPunct="1"/>
            <a:r>
              <a:rPr lang="hu-HU" dirty="0" smtClean="0"/>
              <a:t>térben</a:t>
            </a:r>
          </a:p>
          <a:p>
            <a:pPr eaLnBrk="1" hangingPunct="1"/>
            <a:r>
              <a:rPr lang="hu-HU" dirty="0" smtClean="0"/>
              <a:t>időben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Adatvédelem</a:t>
            </a:r>
            <a:endParaRPr lang="hu-HU" dirty="0"/>
          </a:p>
        </p:txBody>
      </p:sp>
      <p:sp>
        <p:nvSpPr>
          <p:cNvPr id="3" name="Tartalom helye 2"/>
          <p:cNvSpPr>
            <a:spLocks noGrp="1"/>
          </p:cNvSpPr>
          <p:nvPr>
            <p:ph sz="quarter" idx="1"/>
          </p:nvPr>
        </p:nvSpPr>
        <p:spPr>
          <a:xfrm>
            <a:off x="612648" y="2571744"/>
            <a:ext cx="8153400" cy="3524256"/>
          </a:xfrm>
        </p:spPr>
        <p:txBody>
          <a:bodyPr/>
          <a:lstStyle/>
          <a:p>
            <a:pPr marL="0" indent="0" algn="just">
              <a:buNone/>
            </a:pPr>
            <a:r>
              <a:rPr lang="hu-HU" dirty="0" smtClean="0"/>
              <a:t>Egy természetes vagy jogi személy valamely rendszerben tárolt, nem publikus adatainak illetéktelen hozzáféréstől való védelmét valamint a fontos – pl. üzleti jellegű – információk folyamatos rendelkezésre állásának biztosítását </a:t>
            </a:r>
            <a:r>
              <a:rPr lang="hu-HU" b="1" i="1" dirty="0" smtClean="0"/>
              <a:t>adatvédelemnek</a:t>
            </a:r>
            <a:r>
              <a:rPr lang="hu-HU" i="1" dirty="0" smtClean="0"/>
              <a:t> </a:t>
            </a:r>
            <a:r>
              <a:rPr lang="hu-HU" dirty="0" smtClean="0"/>
              <a:t>nevezzük</a:t>
            </a:r>
            <a:r>
              <a:rPr lang="hu-HU" i="1" dirty="0" smtClean="0"/>
              <a:t>. </a:t>
            </a:r>
            <a:endParaRPr lang="hu-H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Az adatokat védeni kell különösen</a:t>
            </a:r>
            <a:endParaRPr lang="hu-HU" dirty="0"/>
          </a:p>
        </p:txBody>
      </p:sp>
      <p:sp>
        <p:nvSpPr>
          <p:cNvPr id="3" name="Tartalom helye 2"/>
          <p:cNvSpPr>
            <a:spLocks noGrp="1"/>
          </p:cNvSpPr>
          <p:nvPr>
            <p:ph sz="quarter" idx="1"/>
          </p:nvPr>
        </p:nvSpPr>
        <p:spPr/>
        <p:txBody>
          <a:bodyPr/>
          <a:lstStyle/>
          <a:p>
            <a:r>
              <a:rPr lang="hu-HU" dirty="0" smtClean="0"/>
              <a:t>jogosulatlan hozzáférés (értékes, személyes)</a:t>
            </a:r>
          </a:p>
          <a:p>
            <a:r>
              <a:rPr lang="hu-HU" dirty="0" smtClean="0"/>
              <a:t>megváltoztatás (egyedi, pótolhatatlan)</a:t>
            </a:r>
          </a:p>
          <a:p>
            <a:r>
              <a:rPr lang="hu-HU" dirty="0" smtClean="0"/>
              <a:t>nyilvánosságra hozás (bizalmas)</a:t>
            </a:r>
          </a:p>
          <a:p>
            <a:r>
              <a:rPr lang="hu-HU" dirty="0" smtClean="0"/>
              <a:t>törlés, illetve sérülés vagy megsemmisülés ellen (sérülékeny)</a:t>
            </a:r>
          </a:p>
          <a:p>
            <a:r>
              <a:rPr lang="hu-HU" dirty="0" smtClean="0"/>
              <a:t>továbbítás során</a:t>
            </a:r>
          </a:p>
          <a:p>
            <a:r>
              <a:rPr lang="hu-HU" dirty="0" smtClean="0"/>
              <a:t>tároláskor (itt speciális problémát jelent a hosszú távú tárolás, azaz archiválás)</a:t>
            </a:r>
            <a:endParaRPr lang="hu-H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hu-HU" sz="3600" b="1" smtClean="0"/>
              <a:t>A Cobit kocka</a:t>
            </a:r>
            <a:r>
              <a:rPr lang="hu-HU" sz="3200" smtClean="0"/>
              <a:t> </a:t>
            </a:r>
            <a:br>
              <a:rPr lang="hu-HU" sz="3200" smtClean="0"/>
            </a:br>
            <a:r>
              <a:rPr lang="hu-HU" sz="2400" smtClean="0"/>
              <a:t>Control Objectives for Information and related Technology</a:t>
            </a:r>
            <a:r>
              <a:rPr lang="hu-HU" sz="4000" smtClean="0"/>
              <a:t> </a:t>
            </a:r>
          </a:p>
        </p:txBody>
      </p:sp>
      <p:pic>
        <p:nvPicPr>
          <p:cNvPr id="11267" name="Picture 4"/>
          <p:cNvPicPr>
            <a:picLocks noGrp="1" noChangeAspect="1" noChangeArrowheads="1"/>
          </p:cNvPicPr>
          <p:nvPr>
            <p:ph sz="quarter" idx="1"/>
          </p:nvPr>
        </p:nvPicPr>
        <p:blipFill>
          <a:blip r:embed="rId3"/>
          <a:stretch>
            <a:fillRect/>
          </a:stretch>
        </p:blipFill>
        <p:spPr>
          <a:xfrm>
            <a:off x="1088361" y="1600200"/>
            <a:ext cx="7202227" cy="4495800"/>
          </a:xfrm>
          <a:solidFill>
            <a:srgbClr val="FFFFFF"/>
          </a:solid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hu-HU" sz="4000" smtClean="0"/>
              <a:t>Az adatvédelem céljai és eszközei</a:t>
            </a:r>
          </a:p>
        </p:txBody>
      </p:sp>
      <p:sp>
        <p:nvSpPr>
          <p:cNvPr id="22531" name="Rectangle 3"/>
          <p:cNvSpPr>
            <a:spLocks noGrp="1" noChangeArrowheads="1"/>
          </p:cNvSpPr>
          <p:nvPr>
            <p:ph sz="quarter" idx="1"/>
          </p:nvPr>
        </p:nvSpPr>
        <p:spPr/>
        <p:txBody>
          <a:bodyPr/>
          <a:lstStyle/>
          <a:p>
            <a:pPr lvl="1" eaLnBrk="1" hangingPunct="1"/>
            <a:endParaRPr lang="hu-HU" dirty="0" smtClean="0"/>
          </a:p>
          <a:p>
            <a:pPr eaLnBrk="1" hangingPunct="1"/>
            <a:r>
              <a:rPr lang="hu-HU" dirty="0" smtClean="0"/>
              <a:t>működőképesség</a:t>
            </a:r>
          </a:p>
          <a:p>
            <a:pPr eaLnBrk="1" hangingPunct="1"/>
            <a:r>
              <a:rPr lang="hu-HU" dirty="0" smtClean="0"/>
              <a:t>rendelkezésre állás (elérhetőség) </a:t>
            </a:r>
            <a:r>
              <a:rPr lang="hu-HU" dirty="0" smtClean="0">
                <a:sym typeface="Wingdings" pitchFamily="2" charset="2"/>
              </a:rPr>
              <a:t> </a:t>
            </a:r>
            <a:r>
              <a:rPr lang="hu-HU" dirty="0" smtClean="0">
                <a:solidFill>
                  <a:srgbClr val="EF2C27"/>
                </a:solidFill>
                <a:sym typeface="Wingdings" pitchFamily="2" charset="2"/>
              </a:rPr>
              <a:t>azonosítás</a:t>
            </a:r>
            <a:endParaRPr lang="hu-HU" dirty="0" smtClean="0"/>
          </a:p>
          <a:p>
            <a:pPr eaLnBrk="1" hangingPunct="1"/>
            <a:r>
              <a:rPr lang="hu-HU" dirty="0" smtClean="0"/>
              <a:t>sértetlenség, hitelesség </a:t>
            </a:r>
            <a:r>
              <a:rPr lang="hu-HU" dirty="0" smtClean="0">
                <a:sym typeface="Wingdings" pitchFamily="2" charset="2"/>
              </a:rPr>
              <a:t> </a:t>
            </a:r>
            <a:r>
              <a:rPr lang="hu-HU" dirty="0" smtClean="0">
                <a:solidFill>
                  <a:srgbClr val="EF2C27"/>
                </a:solidFill>
                <a:sym typeface="Wingdings" pitchFamily="2" charset="2"/>
              </a:rPr>
              <a:t>digitális aláírás</a:t>
            </a:r>
            <a:endParaRPr lang="hu-HU" dirty="0" smtClean="0"/>
          </a:p>
          <a:p>
            <a:pPr eaLnBrk="1" hangingPunct="1"/>
            <a:r>
              <a:rPr lang="hu-HU" dirty="0" smtClean="0"/>
              <a:t>bizalmasság </a:t>
            </a:r>
            <a:r>
              <a:rPr lang="hu-HU" dirty="0" smtClean="0">
                <a:sym typeface="Wingdings" pitchFamily="2" charset="2"/>
              </a:rPr>
              <a:t> </a:t>
            </a:r>
            <a:r>
              <a:rPr lang="hu-HU" dirty="0" smtClean="0">
                <a:solidFill>
                  <a:srgbClr val="EF2C27"/>
                </a:solidFill>
                <a:sym typeface="Wingdings" pitchFamily="2" charset="2"/>
              </a:rPr>
              <a:t>titkosítás</a:t>
            </a:r>
            <a:endParaRPr lang="hu-HU" dirty="0" smtClean="0">
              <a:solidFill>
                <a:srgbClr val="EF2C27"/>
              </a:solidFill>
            </a:endParaRPr>
          </a:p>
          <a:p>
            <a:pPr eaLnBrk="1" hangingPunct="1">
              <a:buFontTx/>
              <a:buNone/>
            </a:pPr>
            <a:endParaRPr lang="hu-HU"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Működőképesség</a:t>
            </a:r>
            <a:endParaRPr lang="hu-HU" dirty="0"/>
          </a:p>
        </p:txBody>
      </p:sp>
      <p:sp>
        <p:nvSpPr>
          <p:cNvPr id="3" name="Tartalom helye 2"/>
          <p:cNvSpPr>
            <a:spLocks noGrp="1"/>
          </p:cNvSpPr>
          <p:nvPr>
            <p:ph sz="quarter" idx="1"/>
          </p:nvPr>
        </p:nvSpPr>
        <p:spPr/>
        <p:txBody>
          <a:bodyPr>
            <a:normAutofit/>
          </a:bodyPr>
          <a:lstStyle/>
          <a:p>
            <a:endParaRPr lang="hu-HU" dirty="0" smtClean="0"/>
          </a:p>
          <a:p>
            <a:pPr algn="just"/>
            <a:r>
              <a:rPr lang="hu-HU" dirty="0" smtClean="0"/>
              <a:t>A rendszernek és a rendszer elemeinek az elvárt és igényelt üzemelési állapotban való fennmaradása. (üzembiztonság)</a:t>
            </a:r>
          </a:p>
          <a:p>
            <a:pPr algn="just"/>
            <a:r>
              <a:rPr lang="hu-HU" dirty="0" smtClean="0"/>
              <a:t>rendszeradminisztrátor (rendszer menedzser) feladata</a:t>
            </a:r>
          </a:p>
          <a:p>
            <a:endParaRPr lang="hu-H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Biztonsági kérdések</a:t>
            </a:r>
            <a:endParaRPr lang="hu-HU" dirty="0"/>
          </a:p>
        </p:txBody>
      </p:sp>
      <p:sp>
        <p:nvSpPr>
          <p:cNvPr id="3" name="Tartalom helye 2"/>
          <p:cNvSpPr>
            <a:spLocks noGrp="1"/>
          </p:cNvSpPr>
          <p:nvPr>
            <p:ph sz="quarter" idx="1"/>
          </p:nvPr>
        </p:nvSpPr>
        <p:spPr>
          <a:xfrm>
            <a:off x="428596" y="1600200"/>
            <a:ext cx="8337452" cy="4495800"/>
          </a:xfrm>
        </p:spPr>
        <p:txBody>
          <a:bodyPr>
            <a:normAutofit lnSpcReduction="10000"/>
          </a:bodyPr>
          <a:lstStyle/>
          <a:p>
            <a:pPr marL="514350" indent="-514350" algn="just">
              <a:buAutoNum type="arabicPeriod"/>
            </a:pPr>
            <a:r>
              <a:rPr lang="hu-HU" dirty="0" smtClean="0"/>
              <a:t>Mik azok az eszközök illetve erőforrások, amiket meg akarunk védeni?</a:t>
            </a:r>
          </a:p>
          <a:p>
            <a:pPr marL="514350" indent="-514350" algn="just">
              <a:buFont typeface="+mj-lt"/>
              <a:buAutoNum type="arabicPeriod"/>
            </a:pPr>
            <a:r>
              <a:rPr lang="hu-HU" dirty="0" smtClean="0"/>
              <a:t>Milyen veszélyek fenyegetik az adott erőforrásokat?</a:t>
            </a:r>
          </a:p>
          <a:p>
            <a:pPr marL="514350" indent="-514350" algn="just">
              <a:buFont typeface="+mj-lt"/>
              <a:buAutoNum type="arabicPeriod"/>
            </a:pPr>
            <a:r>
              <a:rPr lang="hu-HU" dirty="0" smtClean="0"/>
              <a:t>Milyen hatásfokkal kezeli ezeket a kockázatokat a választott biztonsági megoldás?</a:t>
            </a:r>
          </a:p>
          <a:p>
            <a:pPr marL="514350" indent="-514350" algn="just">
              <a:buFont typeface="+mj-lt"/>
              <a:buAutoNum type="arabicPeriod"/>
            </a:pPr>
            <a:r>
              <a:rPr lang="hu-HU" dirty="0" smtClean="0"/>
              <a:t>A választott megoldás milyen új biztonsági réseket okoz?</a:t>
            </a:r>
          </a:p>
          <a:p>
            <a:pPr marL="514350" indent="-514350" algn="just">
              <a:buFont typeface="+mj-lt"/>
              <a:buAutoNum type="arabicPeriod"/>
            </a:pPr>
            <a:r>
              <a:rPr lang="hu-HU" dirty="0" smtClean="0"/>
              <a:t>Megéri-e alkalmazni a megoldást? </a:t>
            </a:r>
          </a:p>
          <a:p>
            <a:pPr marL="514350" indent="-514350">
              <a:buFont typeface="+mj-lt"/>
              <a:buAutoNum type="arabicPeriod"/>
            </a:pPr>
            <a:endParaRPr lang="hu-HU" i="1" dirty="0" smtClean="0"/>
          </a:p>
          <a:p>
            <a:endParaRPr lang="hu-HU" i="1" dirty="0" smtClean="0"/>
          </a:p>
          <a:p>
            <a:pPr marL="514350" indent="-514350">
              <a:buAutoNum type="arabicPeriod"/>
            </a:pPr>
            <a:endParaRPr lang="hu-HU" i="1" dirty="0" smtClean="0"/>
          </a:p>
          <a:p>
            <a:pPr marL="514350" indent="-514350">
              <a:buAutoNum type="arabicPeriod"/>
            </a:pPr>
            <a:endParaRPr lang="hu-HU" i="1" dirty="0" smtClean="0"/>
          </a:p>
          <a:p>
            <a:pPr marL="514350" indent="-514350">
              <a:buAutoNum type="arabicPeriod"/>
            </a:pPr>
            <a:endParaRPr lang="hu-HU" i="1" dirty="0" smtClean="0"/>
          </a:p>
          <a:p>
            <a:pPr>
              <a:buNone/>
            </a:pPr>
            <a:endParaRPr lang="hu-H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Fenyegetés vs. kockázat</a:t>
            </a:r>
            <a:endParaRPr lang="hu-HU" dirty="0"/>
          </a:p>
        </p:txBody>
      </p:sp>
      <p:sp>
        <p:nvSpPr>
          <p:cNvPr id="3" name="Tartalom helye 2"/>
          <p:cNvSpPr>
            <a:spLocks noGrp="1"/>
          </p:cNvSpPr>
          <p:nvPr>
            <p:ph sz="quarter" idx="1"/>
          </p:nvPr>
        </p:nvSpPr>
        <p:spPr>
          <a:xfrm>
            <a:off x="612648" y="1600200"/>
            <a:ext cx="8153400" cy="4900634"/>
          </a:xfrm>
        </p:spPr>
        <p:txBody>
          <a:bodyPr>
            <a:normAutofit/>
          </a:bodyPr>
          <a:lstStyle/>
          <a:p>
            <a:pPr algn="just"/>
            <a:r>
              <a:rPr lang="hu-HU" dirty="0" smtClean="0"/>
              <a:t>A </a:t>
            </a:r>
            <a:r>
              <a:rPr lang="hu-HU" b="1" dirty="0" smtClean="0"/>
              <a:t>fenyegetés</a:t>
            </a:r>
            <a:r>
              <a:rPr lang="hu-HU" dirty="0" smtClean="0"/>
              <a:t> egy lehetséges módját jelenti a rendszer megtámadásának, amit egy támadó alkalmazhat. </a:t>
            </a:r>
          </a:p>
          <a:p>
            <a:pPr algn="just"/>
            <a:r>
              <a:rPr lang="hu-HU" dirty="0" smtClean="0"/>
              <a:t>A </a:t>
            </a:r>
            <a:r>
              <a:rPr lang="hu-HU" b="1" dirty="0" smtClean="0"/>
              <a:t>kockázat</a:t>
            </a:r>
            <a:r>
              <a:rPr lang="hu-HU" dirty="0" smtClean="0"/>
              <a:t> ellenben azt jelenti, amikor ehhez hozzászámoljuk és mérlegeljük a siker valószínűségét, a szükséges erőforrásokat és áldozatokat, amit a támadónak meg kell hoznia a siker érdekében illetve, hogy az adott sikeres támadás milyen következményekkel jár a megvédeni kívánt erőforrásainkra nézve. </a:t>
            </a:r>
          </a:p>
          <a:p>
            <a:endParaRPr lang="hu-H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Kockázatelemezés</a:t>
            </a:r>
            <a:endParaRPr lang="hu-HU" dirty="0"/>
          </a:p>
        </p:txBody>
      </p:sp>
      <p:sp>
        <p:nvSpPr>
          <p:cNvPr id="3" name="Tartalom helye 2"/>
          <p:cNvSpPr>
            <a:spLocks noGrp="1"/>
          </p:cNvSpPr>
          <p:nvPr>
            <p:ph sz="quarter" idx="1"/>
          </p:nvPr>
        </p:nvSpPr>
        <p:spPr/>
        <p:txBody>
          <a:bodyPr/>
          <a:lstStyle/>
          <a:p>
            <a:pPr algn="just"/>
            <a:r>
              <a:rPr lang="hu-HU" dirty="0" smtClean="0"/>
              <a:t>szervezetek, üzleti társaságok – költségesebb biztonsági megoldások (szakértők alkalmazása)</a:t>
            </a:r>
          </a:p>
          <a:p>
            <a:pPr algn="just"/>
            <a:r>
              <a:rPr lang="hu-HU" dirty="0" smtClean="0"/>
              <a:t>okozott kár mértéke &lt; ellenintézkedés ára</a:t>
            </a:r>
          </a:p>
          <a:p>
            <a:pPr algn="just"/>
            <a:r>
              <a:rPr lang="hu-HU" dirty="0" smtClean="0"/>
              <a:t>ötödik lépés: kockázatok kiértékelése, ellenintézkedések előnyei, hátrányai</a:t>
            </a:r>
          </a:p>
          <a:p>
            <a:pPr algn="just"/>
            <a:r>
              <a:rPr lang="hu-HU" dirty="0" smtClean="0"/>
              <a:t> szubjektív a kockázattűrő képesség</a:t>
            </a:r>
          </a:p>
          <a:p>
            <a:pPr algn="just"/>
            <a:r>
              <a:rPr lang="hu-HU" dirty="0" smtClean="0"/>
              <a:t>interaktivitás a környező rendszerekkel 	</a:t>
            </a:r>
          </a:p>
          <a:p>
            <a:pPr algn="just"/>
            <a:endParaRPr lang="hu-HU" dirty="0" smtClean="0"/>
          </a:p>
          <a:p>
            <a:pPr algn="just"/>
            <a:endParaRPr lang="hu-HU" dirty="0" smtClean="0"/>
          </a:p>
          <a:p>
            <a:endParaRPr lang="hu-H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hu-HU" dirty="0" smtClean="0"/>
              <a:t>Rendelkezésre állás (elérhetőség)</a:t>
            </a:r>
          </a:p>
        </p:txBody>
      </p:sp>
      <p:sp>
        <p:nvSpPr>
          <p:cNvPr id="27651" name="Rectangle 3"/>
          <p:cNvSpPr>
            <a:spLocks noGrp="1" noChangeArrowheads="1"/>
          </p:cNvSpPr>
          <p:nvPr>
            <p:ph sz="quarter" idx="1"/>
          </p:nvPr>
        </p:nvSpPr>
        <p:spPr/>
        <p:txBody>
          <a:bodyPr/>
          <a:lstStyle/>
          <a:p>
            <a:pPr algn="just"/>
            <a:r>
              <a:rPr lang="hu-HU" dirty="0" smtClean="0">
                <a:latin typeface="Arial" charset="0"/>
              </a:rPr>
              <a:t>Olyan tulajdonság, amely lehetővé teszi, hogy a feljogosított entitás által támasztott igény alapján az adott objektum elérhető és használható legyen.</a:t>
            </a:r>
            <a:endParaRPr lang="hu-HU" dirty="0" smtClean="0"/>
          </a:p>
          <a:p>
            <a:pPr eaLnBrk="1" hangingPunct="1"/>
            <a:endParaRPr lang="hu-HU" dirty="0" smtClean="0"/>
          </a:p>
          <a:p>
            <a:pPr eaLnBrk="1" hangingPunct="1"/>
            <a:r>
              <a:rPr lang="hu-HU" dirty="0" smtClean="0"/>
              <a:t>A szolgáltatás </a:t>
            </a:r>
          </a:p>
          <a:p>
            <a:pPr lvl="1" eaLnBrk="1" hangingPunct="1"/>
            <a:r>
              <a:rPr lang="hu-HU" dirty="0" smtClean="0"/>
              <a:t>minél hosszabb ideig (bármikor) és</a:t>
            </a:r>
          </a:p>
          <a:p>
            <a:pPr lvl="1" eaLnBrk="1" hangingPunct="1"/>
            <a:r>
              <a:rPr lang="hu-HU" dirty="0" smtClean="0"/>
              <a:t>minél több helyről (bárhonnan) elérhető legyen és</a:t>
            </a:r>
          </a:p>
          <a:p>
            <a:pPr lvl="1" eaLnBrk="1" hangingPunct="1"/>
            <a:r>
              <a:rPr lang="hu-HU" dirty="0" smtClean="0"/>
              <a:t>a végrehajtás folyamata követhető legyen.</a:t>
            </a:r>
          </a:p>
          <a:p>
            <a:pPr eaLnBrk="1" hangingPunct="1"/>
            <a:endParaRPr lang="hu-HU"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Tartalom</a:t>
            </a:r>
            <a:endParaRPr lang="hu-HU" dirty="0"/>
          </a:p>
        </p:txBody>
      </p:sp>
      <p:sp>
        <p:nvSpPr>
          <p:cNvPr id="3" name="Tartalom helye 2"/>
          <p:cNvSpPr>
            <a:spLocks noGrp="1"/>
          </p:cNvSpPr>
          <p:nvPr>
            <p:ph sz="quarter" idx="1"/>
          </p:nvPr>
        </p:nvSpPr>
        <p:spPr/>
        <p:txBody>
          <a:bodyPr/>
          <a:lstStyle/>
          <a:p>
            <a:pPr marL="514350" indent="-514350">
              <a:lnSpc>
                <a:spcPct val="150000"/>
              </a:lnSpc>
              <a:buFont typeface="Wingdings" pitchFamily="2" charset="2"/>
              <a:buChar char="Ø"/>
            </a:pPr>
            <a:r>
              <a:rPr lang="hu-HU" i="1" dirty="0" smtClean="0"/>
              <a:t>Miért kell védeni az adatokat?</a:t>
            </a:r>
          </a:p>
          <a:p>
            <a:pPr marL="514350" indent="-514350">
              <a:lnSpc>
                <a:spcPct val="150000"/>
              </a:lnSpc>
              <a:buFont typeface="Wingdings" pitchFamily="2" charset="2"/>
              <a:buChar char="Ø"/>
            </a:pPr>
            <a:r>
              <a:rPr lang="hu-HU" i="1" dirty="0" smtClean="0"/>
              <a:t>Az adatvédelem céljai és eszközei</a:t>
            </a:r>
          </a:p>
          <a:p>
            <a:pPr marL="514350" indent="-514350">
              <a:lnSpc>
                <a:spcPct val="150000"/>
              </a:lnSpc>
              <a:buFont typeface="Wingdings" pitchFamily="2" charset="2"/>
              <a:buChar char="Ø"/>
            </a:pPr>
            <a:r>
              <a:rPr lang="hu-HU" i="1" dirty="0" smtClean="0"/>
              <a:t>A hagyományos és a modern szolgáltatás összehasonlítása</a:t>
            </a:r>
            <a:endParaRPr lang="hu-HU"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hu-HU" dirty="0" smtClean="0"/>
              <a:t>Sértetlenség</a:t>
            </a:r>
          </a:p>
        </p:txBody>
      </p:sp>
      <p:sp>
        <p:nvSpPr>
          <p:cNvPr id="35843" name="Rectangle 3"/>
          <p:cNvSpPr>
            <a:spLocks noGrp="1" noChangeArrowheads="1"/>
          </p:cNvSpPr>
          <p:nvPr>
            <p:ph sz="quarter" idx="1"/>
          </p:nvPr>
        </p:nvSpPr>
        <p:spPr/>
        <p:txBody>
          <a:bodyPr>
            <a:normAutofit/>
          </a:bodyPr>
          <a:lstStyle/>
          <a:p>
            <a:pPr algn="just"/>
            <a:r>
              <a:rPr lang="hu-HU" sz="3200" dirty="0" smtClean="0">
                <a:latin typeface="Arial" charset="0"/>
              </a:rPr>
              <a:t>általában az információkra, adatokra illetve a programokra értelmezik</a:t>
            </a:r>
          </a:p>
          <a:p>
            <a:pPr algn="just"/>
            <a:r>
              <a:rPr lang="hu-HU" sz="3200" dirty="0" smtClean="0">
                <a:latin typeface="Arial" charset="0"/>
              </a:rPr>
              <a:t>Az információkat csak az arra jogosultak változtathatják meg, egyébként véletlenül sem módosulhatnak.</a:t>
            </a:r>
          </a:p>
          <a:p>
            <a:pPr algn="just"/>
            <a:r>
              <a:rPr lang="hu-HU" sz="3200" dirty="0" smtClean="0">
                <a:latin typeface="Arial" charset="0"/>
              </a:rPr>
              <a:t>teljesség, ellentmondás-mentesség, korrektség, röviden </a:t>
            </a:r>
            <a:r>
              <a:rPr lang="hu-HU" sz="3200" b="1" dirty="0" smtClean="0">
                <a:latin typeface="Arial" charset="0"/>
              </a:rPr>
              <a:t>integritás</a:t>
            </a:r>
            <a:endParaRPr lang="hu-HU" b="1" dirty="0" smtClean="0"/>
          </a:p>
          <a:p>
            <a:pPr eaLnBrk="1" hangingPunct="1"/>
            <a:endParaRPr lang="hu-HU"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Sértetlenség</a:t>
            </a:r>
            <a:endParaRPr lang="hu-HU" dirty="0"/>
          </a:p>
        </p:txBody>
      </p:sp>
      <p:sp>
        <p:nvSpPr>
          <p:cNvPr id="3" name="Tartalom helye 2"/>
          <p:cNvSpPr>
            <a:spLocks noGrp="1"/>
          </p:cNvSpPr>
          <p:nvPr>
            <p:ph sz="quarter" idx="1"/>
          </p:nvPr>
        </p:nvSpPr>
        <p:spPr/>
        <p:txBody>
          <a:bodyPr>
            <a:normAutofit/>
          </a:bodyPr>
          <a:lstStyle/>
          <a:p>
            <a:pPr algn="just"/>
            <a:r>
              <a:rPr lang="hu-HU" sz="3200" dirty="0" smtClean="0"/>
              <a:t>A dokumentumok készítése, feldolgozása és felhasználása időben és térben elválik. Rögzíteni kell, hogy ki és mikor fért hozzá az adatokhoz, módosította-e azokat.</a:t>
            </a:r>
          </a:p>
          <a:p>
            <a:pPr algn="just"/>
            <a:r>
              <a:rPr lang="hu-HU" sz="3200" dirty="0" smtClean="0">
                <a:latin typeface="Arial" charset="0"/>
              </a:rPr>
              <a:t>Visszakereshetővé kell tenni, hogy mely adatok lettek módosítva, és mi volt az eredeti tartalmuk (javíthatóság, visszaállíthatóság).</a:t>
            </a:r>
            <a:endParaRPr lang="hu-HU"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Sértetlenség</a:t>
            </a:r>
            <a:endParaRPr lang="hu-HU" dirty="0"/>
          </a:p>
        </p:txBody>
      </p:sp>
      <p:sp>
        <p:nvSpPr>
          <p:cNvPr id="3" name="Tartalom helye 2"/>
          <p:cNvSpPr>
            <a:spLocks noGrp="1"/>
          </p:cNvSpPr>
          <p:nvPr>
            <p:ph sz="quarter" idx="1"/>
          </p:nvPr>
        </p:nvSpPr>
        <p:spPr/>
        <p:txBody>
          <a:bodyPr>
            <a:normAutofit/>
          </a:bodyPr>
          <a:lstStyle/>
          <a:p>
            <a:pPr algn="just"/>
            <a:r>
              <a:rPr lang="hu-HU" sz="3200" dirty="0" smtClean="0"/>
              <a:t>Biztosítani kell, hogy bármikor és bárhol azonosítani lehessen a készítő(</a:t>
            </a:r>
            <a:r>
              <a:rPr lang="hu-HU" sz="3200" dirty="0" err="1" smtClean="0"/>
              <a:t>ke</a:t>
            </a:r>
            <a:r>
              <a:rPr lang="hu-HU" sz="3200" dirty="0" smtClean="0"/>
              <a:t>)t és módosító(</a:t>
            </a:r>
            <a:r>
              <a:rPr lang="hu-HU" sz="3200" dirty="0" err="1" smtClean="0"/>
              <a:t>ka</a:t>
            </a:r>
            <a:r>
              <a:rPr lang="hu-HU" sz="3200" dirty="0" smtClean="0"/>
              <a:t>)t.</a:t>
            </a:r>
          </a:p>
          <a:p>
            <a:pPr algn="just"/>
            <a:r>
              <a:rPr lang="hu-HU" sz="3200" dirty="0" smtClean="0"/>
              <a:t>A hibás vagy illegális másolatot, változatot fel kell ismerni.</a:t>
            </a:r>
            <a:endParaRPr lang="hu-HU"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Hitelesség</a:t>
            </a:r>
            <a:endParaRPr lang="hu-HU" dirty="0"/>
          </a:p>
        </p:txBody>
      </p:sp>
      <p:sp>
        <p:nvSpPr>
          <p:cNvPr id="3" name="Tartalom helye 2"/>
          <p:cNvSpPr>
            <a:spLocks noGrp="1"/>
          </p:cNvSpPr>
          <p:nvPr>
            <p:ph sz="quarter" idx="1"/>
          </p:nvPr>
        </p:nvSpPr>
        <p:spPr/>
        <p:txBody>
          <a:bodyPr/>
          <a:lstStyle/>
          <a:p>
            <a:pPr algn="just"/>
            <a:r>
              <a:rPr lang="hu-HU" sz="3200" dirty="0" smtClean="0">
                <a:latin typeface="Arial" charset="0"/>
              </a:rPr>
              <a:t>A számítógépes adat, információ valódiságára vonatkozik.</a:t>
            </a:r>
          </a:p>
          <a:p>
            <a:pPr algn="just"/>
            <a:r>
              <a:rPr lang="hu-HU" sz="3200" dirty="0" smtClean="0">
                <a:latin typeface="Arial" charset="0"/>
              </a:rPr>
              <a:t>A hiteles adatot tehát tényleg az hozta létre, aki azt magáról állítja. </a:t>
            </a:r>
          </a:p>
          <a:p>
            <a:pPr lvl="1" algn="just"/>
            <a:r>
              <a:rPr lang="hu-HU" dirty="0" smtClean="0">
                <a:latin typeface="Arial" charset="0"/>
              </a:rPr>
              <a:t>közvetlen információcsere esetén: ismerjük a forrást vagy azonosította magát, jogosultságát</a:t>
            </a:r>
          </a:p>
          <a:p>
            <a:pPr lvl="1" algn="just"/>
            <a:r>
              <a:rPr lang="hu-HU" dirty="0" smtClean="0">
                <a:latin typeface="Arial" charset="0"/>
              </a:rPr>
              <a:t>digitális információcsere esetén (tér, idő elválik) is biztosítani kell a hitelességet</a:t>
            </a:r>
            <a:endParaRPr lang="hu-H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nn2"/>
          <p:cNvPicPr>
            <a:picLocks noChangeAspect="1" noChangeArrowheads="1"/>
          </p:cNvPicPr>
          <p:nvPr/>
        </p:nvPicPr>
        <p:blipFill>
          <a:blip r:embed="rId3"/>
          <a:srcRect/>
          <a:stretch>
            <a:fillRect/>
          </a:stretch>
        </p:blipFill>
        <p:spPr bwMode="auto">
          <a:xfrm>
            <a:off x="1763713" y="333375"/>
            <a:ext cx="5405437" cy="6335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sz="quarter" idx="1"/>
          </p:nvPr>
        </p:nvSpPr>
        <p:spPr>
          <a:xfrm>
            <a:off x="539750" y="333375"/>
            <a:ext cx="8229600" cy="6335713"/>
          </a:xfrm>
        </p:spPr>
        <p:txBody>
          <a:bodyPr>
            <a:normAutofit fontScale="92500" lnSpcReduction="10000"/>
          </a:bodyPr>
          <a:lstStyle/>
          <a:p>
            <a:pPr eaLnBrk="1" hangingPunct="1">
              <a:lnSpc>
                <a:spcPct val="80000"/>
              </a:lnSpc>
              <a:buFontTx/>
              <a:buNone/>
            </a:pPr>
            <a:r>
              <a:rPr lang="hu-HU" sz="1000" b="1" dirty="0" smtClean="0"/>
              <a:t>          </a:t>
            </a:r>
            <a:r>
              <a:rPr lang="hu-HU" sz="1000" b="1" dirty="0" err="1" smtClean="0"/>
              <a:t>From</a:t>
            </a:r>
            <a:r>
              <a:rPr lang="hu-HU" sz="1000" b="1" dirty="0" smtClean="0"/>
              <a:t> </a:t>
            </a:r>
            <a:r>
              <a:rPr lang="hu-HU" sz="1000" b="1" dirty="0" err="1" smtClean="0"/>
              <a:t>the</a:t>
            </a:r>
            <a:r>
              <a:rPr lang="hu-HU" sz="1000" b="1" dirty="0" smtClean="0"/>
              <a:t> </a:t>
            </a:r>
            <a:r>
              <a:rPr lang="hu-HU" sz="1000" b="1" dirty="0" err="1" smtClean="0"/>
              <a:t>desk</a:t>
            </a:r>
            <a:r>
              <a:rPr lang="hu-HU" sz="1000" b="1" dirty="0" smtClean="0"/>
              <a:t> of: </a:t>
            </a:r>
            <a:br>
              <a:rPr lang="hu-HU" sz="1000" b="1" dirty="0" smtClean="0"/>
            </a:br>
            <a:endParaRPr lang="hu-HU" sz="1000" dirty="0" smtClean="0"/>
          </a:p>
          <a:p>
            <a:pPr eaLnBrk="1" hangingPunct="1">
              <a:lnSpc>
                <a:spcPct val="80000"/>
              </a:lnSpc>
            </a:pPr>
            <a:r>
              <a:rPr lang="hu-HU" sz="1000" b="1" dirty="0" err="1" smtClean="0"/>
              <a:t>Dr</a:t>
            </a:r>
            <a:r>
              <a:rPr lang="hu-HU" sz="1000" b="1" dirty="0" smtClean="0"/>
              <a:t> Collins Brown</a:t>
            </a:r>
            <a:endParaRPr lang="hu-HU" sz="1000" dirty="0" smtClean="0"/>
          </a:p>
          <a:p>
            <a:pPr eaLnBrk="1" hangingPunct="1">
              <a:lnSpc>
                <a:spcPct val="80000"/>
              </a:lnSpc>
            </a:pPr>
            <a:r>
              <a:rPr lang="hu-HU" sz="1000" b="1" dirty="0" err="1" smtClean="0"/>
              <a:t>Foreign</a:t>
            </a:r>
            <a:r>
              <a:rPr lang="hu-HU" sz="1000" b="1" dirty="0" smtClean="0"/>
              <a:t> </a:t>
            </a:r>
            <a:r>
              <a:rPr lang="hu-HU" sz="1000" b="1" dirty="0" err="1" smtClean="0"/>
              <a:t>Settlement</a:t>
            </a:r>
            <a:r>
              <a:rPr lang="hu-HU" sz="1000" b="1" dirty="0" smtClean="0"/>
              <a:t> </a:t>
            </a:r>
            <a:r>
              <a:rPr lang="hu-HU" sz="1000" b="1" dirty="0" err="1" smtClean="0"/>
              <a:t>Dept</a:t>
            </a:r>
            <a:r>
              <a:rPr lang="hu-HU" sz="1000" b="1" dirty="0" smtClean="0"/>
              <a:t>.</a:t>
            </a:r>
            <a:r>
              <a:rPr lang="hu-HU" sz="1000" dirty="0" smtClean="0"/>
              <a:t/>
            </a:r>
            <a:br>
              <a:rPr lang="hu-HU" sz="1000" dirty="0" smtClean="0"/>
            </a:br>
            <a:r>
              <a:rPr lang="hu-HU" sz="1000" b="1" dirty="0" err="1" smtClean="0"/>
              <a:t>Skye</a:t>
            </a:r>
            <a:r>
              <a:rPr lang="hu-HU" sz="1000" b="1" dirty="0" smtClean="0"/>
              <a:t> Bank </a:t>
            </a:r>
            <a:endParaRPr lang="hu-HU" sz="1000" dirty="0" smtClean="0"/>
          </a:p>
          <a:p>
            <a:pPr eaLnBrk="1" hangingPunct="1">
              <a:lnSpc>
                <a:spcPct val="80000"/>
              </a:lnSpc>
            </a:pPr>
            <a:r>
              <a:rPr lang="hu-HU" sz="1000" b="1" dirty="0" smtClean="0"/>
              <a:t/>
            </a:r>
            <a:br>
              <a:rPr lang="hu-HU" sz="1000" b="1" dirty="0" smtClean="0"/>
            </a:br>
            <a:r>
              <a:rPr lang="hu-HU" sz="1000" b="1" dirty="0" smtClean="0"/>
              <a:t>Instant </a:t>
            </a:r>
            <a:r>
              <a:rPr lang="hu-HU" sz="1000" b="1" dirty="0" err="1" smtClean="0"/>
              <a:t>payment</a:t>
            </a:r>
            <a:r>
              <a:rPr lang="hu-HU" sz="1000" b="1" dirty="0" smtClean="0"/>
              <a:t> </a:t>
            </a:r>
            <a:r>
              <a:rPr lang="hu-HU" sz="1000" b="1" dirty="0" err="1" smtClean="0"/>
              <a:t>via</a:t>
            </a:r>
            <a:r>
              <a:rPr lang="hu-HU" sz="1000" b="1" dirty="0" smtClean="0"/>
              <a:t> ATM </a:t>
            </a:r>
            <a:r>
              <a:rPr lang="hu-HU" sz="1000" b="1" dirty="0" err="1" smtClean="0"/>
              <a:t>card</a:t>
            </a:r>
            <a:r>
              <a:rPr lang="hu-HU" sz="1000" b="1" dirty="0" smtClean="0"/>
              <a:t> </a:t>
            </a:r>
            <a:r>
              <a:rPr lang="hu-HU" sz="1000" b="1" dirty="0" err="1" smtClean="0"/>
              <a:t>notification</a:t>
            </a:r>
            <a:r>
              <a:rPr lang="hu-HU" sz="1000" b="1" dirty="0" smtClean="0"/>
              <a:t> </a:t>
            </a:r>
          </a:p>
          <a:p>
            <a:pPr eaLnBrk="1" hangingPunct="1">
              <a:lnSpc>
                <a:spcPct val="80000"/>
              </a:lnSpc>
            </a:pPr>
            <a:r>
              <a:rPr lang="hu-HU" sz="1000" b="1" dirty="0" smtClean="0"/>
              <a:t> </a:t>
            </a:r>
          </a:p>
          <a:p>
            <a:pPr eaLnBrk="1" hangingPunct="1">
              <a:lnSpc>
                <a:spcPct val="80000"/>
              </a:lnSpc>
            </a:pPr>
            <a:r>
              <a:rPr lang="hu-HU" sz="1000" b="1" dirty="0" err="1" smtClean="0"/>
              <a:t>Your</a:t>
            </a:r>
            <a:r>
              <a:rPr lang="hu-HU" sz="1000" b="1" dirty="0" smtClean="0"/>
              <a:t> </a:t>
            </a:r>
            <a:r>
              <a:rPr lang="hu-HU" sz="1000" b="1" dirty="0" err="1" smtClean="0"/>
              <a:t>name</a:t>
            </a:r>
            <a:r>
              <a:rPr lang="hu-HU" sz="1000" b="1" dirty="0" smtClean="0"/>
              <a:t> and </a:t>
            </a:r>
            <a:r>
              <a:rPr lang="hu-HU" sz="1000" b="1" dirty="0" err="1" smtClean="0"/>
              <a:t>your</a:t>
            </a:r>
            <a:r>
              <a:rPr lang="hu-HU" sz="1000" b="1" dirty="0" smtClean="0"/>
              <a:t> </a:t>
            </a:r>
            <a:r>
              <a:rPr lang="hu-HU" sz="1000" b="1" dirty="0" err="1" smtClean="0"/>
              <a:t>contact</a:t>
            </a:r>
            <a:r>
              <a:rPr lang="hu-HU" sz="1000" b="1" dirty="0" smtClean="0"/>
              <a:t> </a:t>
            </a:r>
            <a:r>
              <a:rPr lang="hu-HU" sz="1000" b="1" dirty="0" err="1" smtClean="0"/>
              <a:t>details</a:t>
            </a:r>
            <a:r>
              <a:rPr lang="hu-HU" sz="1000" b="1" dirty="0" smtClean="0"/>
              <a:t> </a:t>
            </a:r>
            <a:r>
              <a:rPr lang="hu-HU" sz="1000" b="1" dirty="0" err="1" smtClean="0"/>
              <a:t>was</a:t>
            </a:r>
            <a:r>
              <a:rPr lang="hu-HU" sz="1000" b="1" dirty="0" smtClean="0"/>
              <a:t> </a:t>
            </a:r>
            <a:r>
              <a:rPr lang="hu-HU" sz="1000" b="1" dirty="0" err="1" smtClean="0"/>
              <a:t>given</a:t>
            </a:r>
            <a:r>
              <a:rPr lang="hu-HU" sz="1000" b="1" dirty="0" smtClean="0"/>
              <a:t> </a:t>
            </a:r>
            <a:r>
              <a:rPr lang="hu-HU" sz="1000" b="1" dirty="0" err="1" smtClean="0"/>
              <a:t>to</a:t>
            </a:r>
            <a:r>
              <a:rPr lang="hu-HU" sz="1000" b="1" dirty="0" smtClean="0"/>
              <a:t> </a:t>
            </a:r>
            <a:r>
              <a:rPr lang="hu-HU" sz="1000" b="1" dirty="0" err="1" smtClean="0"/>
              <a:t>this</a:t>
            </a:r>
            <a:r>
              <a:rPr lang="hu-HU" sz="1000" b="1" dirty="0" smtClean="0"/>
              <a:t> </a:t>
            </a:r>
            <a:r>
              <a:rPr lang="hu-HU" sz="1000" b="1" dirty="0" err="1" smtClean="0"/>
              <a:t>office</a:t>
            </a:r>
            <a:r>
              <a:rPr lang="hu-HU" sz="1000" b="1" dirty="0" smtClean="0"/>
              <a:t> </a:t>
            </a:r>
            <a:r>
              <a:rPr lang="hu-HU" sz="1000" b="1" dirty="0" err="1" smtClean="0"/>
              <a:t>in</a:t>
            </a:r>
            <a:r>
              <a:rPr lang="hu-HU" sz="1000" b="1" dirty="0" smtClean="0"/>
              <a:t> </a:t>
            </a:r>
            <a:r>
              <a:rPr lang="hu-HU" sz="1000" b="1" dirty="0" err="1" smtClean="0"/>
              <a:t>respect</a:t>
            </a:r>
            <a:r>
              <a:rPr lang="hu-HU" sz="1000" b="1" dirty="0" smtClean="0"/>
              <a:t> of </a:t>
            </a:r>
            <a:r>
              <a:rPr lang="hu-HU" sz="1000" b="1" dirty="0" err="1" smtClean="0"/>
              <a:t>your</a:t>
            </a:r>
            <a:r>
              <a:rPr lang="hu-HU" sz="1000" b="1" dirty="0" smtClean="0"/>
              <a:t> </a:t>
            </a:r>
            <a:r>
              <a:rPr lang="hu-HU" sz="1000" b="1" dirty="0" err="1" smtClean="0"/>
              <a:t>total</a:t>
            </a:r>
            <a:r>
              <a:rPr lang="hu-HU" sz="1000" b="1" dirty="0" smtClean="0"/>
              <a:t> </a:t>
            </a:r>
            <a:r>
              <a:rPr lang="hu-HU" sz="1000" b="1" dirty="0" err="1" smtClean="0"/>
              <a:t>inherited</a:t>
            </a:r>
            <a:r>
              <a:rPr lang="hu-HU" sz="1000" b="1" dirty="0" smtClean="0"/>
              <a:t>/</a:t>
            </a:r>
            <a:r>
              <a:rPr lang="hu-HU" sz="1000" b="1" dirty="0" err="1" smtClean="0"/>
              <a:t>contract</a:t>
            </a:r>
            <a:r>
              <a:rPr lang="hu-HU" sz="1000" b="1" dirty="0" smtClean="0"/>
              <a:t> sum </a:t>
            </a:r>
            <a:r>
              <a:rPr lang="hu-HU" sz="1000" b="1" dirty="0" err="1" smtClean="0"/>
              <a:t>owed</a:t>
            </a:r>
            <a:r>
              <a:rPr lang="hu-HU" sz="1000" b="1" dirty="0" smtClean="0"/>
              <a:t> </a:t>
            </a:r>
            <a:r>
              <a:rPr lang="hu-HU" sz="1000" b="1" dirty="0" err="1" smtClean="0"/>
              <a:t>to</a:t>
            </a:r>
            <a:r>
              <a:rPr lang="hu-HU" sz="1000" b="1" dirty="0" smtClean="0"/>
              <a:t> </a:t>
            </a:r>
            <a:r>
              <a:rPr lang="hu-HU" sz="1000" b="1" dirty="0" err="1" smtClean="0"/>
              <a:t>you</a:t>
            </a:r>
            <a:r>
              <a:rPr lang="hu-HU" sz="1000" b="1" dirty="0" smtClean="0"/>
              <a:t> </a:t>
            </a:r>
            <a:r>
              <a:rPr lang="hu-HU" sz="1000" b="1" dirty="0" err="1" smtClean="0"/>
              <a:t>which</a:t>
            </a:r>
            <a:r>
              <a:rPr lang="hu-HU" sz="1000" b="1" dirty="0" smtClean="0"/>
              <a:t> </a:t>
            </a:r>
            <a:r>
              <a:rPr lang="hu-HU" sz="1000" b="1" dirty="0" err="1" smtClean="0"/>
              <a:t>you</a:t>
            </a:r>
            <a:r>
              <a:rPr lang="hu-HU" sz="1000" b="1" dirty="0" smtClean="0"/>
              <a:t> </a:t>
            </a:r>
            <a:r>
              <a:rPr lang="hu-HU" sz="1000" b="1" dirty="0" err="1" smtClean="0"/>
              <a:t>have</a:t>
            </a:r>
            <a:r>
              <a:rPr lang="hu-HU" sz="1000" b="1" dirty="0" smtClean="0"/>
              <a:t> </a:t>
            </a:r>
            <a:r>
              <a:rPr lang="hu-HU" sz="1000" b="1" dirty="0" err="1" smtClean="0"/>
              <a:t>failed</a:t>
            </a:r>
            <a:r>
              <a:rPr lang="hu-HU" sz="1000" b="1" dirty="0" smtClean="0"/>
              <a:t> </a:t>
            </a:r>
            <a:r>
              <a:rPr lang="hu-HU" sz="1000" b="1" dirty="0" err="1" smtClean="0"/>
              <a:t>to</a:t>
            </a:r>
            <a:r>
              <a:rPr lang="hu-HU" sz="1000" b="1" dirty="0" smtClean="0"/>
              <a:t> </a:t>
            </a:r>
            <a:r>
              <a:rPr lang="hu-HU" sz="1000" b="1" dirty="0" err="1" smtClean="0"/>
              <a:t>claim</a:t>
            </a:r>
            <a:r>
              <a:rPr lang="hu-HU" sz="1000" b="1" dirty="0" smtClean="0"/>
              <a:t> </a:t>
            </a:r>
            <a:r>
              <a:rPr lang="hu-HU" sz="1000" b="1" dirty="0" err="1" smtClean="0"/>
              <a:t>because</a:t>
            </a:r>
            <a:r>
              <a:rPr lang="hu-HU" sz="1000" b="1" dirty="0" smtClean="0"/>
              <a:t> of </a:t>
            </a:r>
            <a:r>
              <a:rPr lang="hu-HU" sz="1000" b="1" dirty="0" err="1" smtClean="0"/>
              <a:t>either</a:t>
            </a:r>
            <a:r>
              <a:rPr lang="hu-HU" sz="1000" b="1" dirty="0" smtClean="0"/>
              <a:t> </a:t>
            </a:r>
            <a:r>
              <a:rPr lang="hu-HU" sz="1000" b="1" dirty="0" err="1" smtClean="0"/>
              <a:t>non-compliance</a:t>
            </a:r>
            <a:r>
              <a:rPr lang="hu-HU" sz="1000" b="1" dirty="0" smtClean="0"/>
              <a:t> </a:t>
            </a:r>
            <a:r>
              <a:rPr lang="hu-HU" sz="1000" b="1" dirty="0" err="1" smtClean="0"/>
              <a:t>of</a:t>
            </a:r>
            <a:r>
              <a:rPr lang="hu-HU" sz="1000" b="1" dirty="0" smtClean="0"/>
              <a:t> </a:t>
            </a:r>
            <a:r>
              <a:rPr lang="hu-HU" sz="1000" b="1" dirty="0" err="1" smtClean="0"/>
              <a:t>official</a:t>
            </a:r>
            <a:r>
              <a:rPr lang="hu-HU" sz="1000" b="1" dirty="0" smtClean="0"/>
              <a:t> </a:t>
            </a:r>
            <a:r>
              <a:rPr lang="hu-HU" sz="1000" b="1" dirty="0" err="1" smtClean="0"/>
              <a:t>processes</a:t>
            </a:r>
            <a:r>
              <a:rPr lang="hu-HU" sz="1000" b="1" dirty="0" smtClean="0"/>
              <a:t> </a:t>
            </a:r>
            <a:r>
              <a:rPr lang="hu-HU" sz="1000" b="1" dirty="0" err="1" smtClean="0"/>
              <a:t>or</a:t>
            </a:r>
            <a:r>
              <a:rPr lang="hu-HU" sz="1000" b="1" dirty="0" smtClean="0"/>
              <a:t> </a:t>
            </a:r>
            <a:r>
              <a:rPr lang="hu-HU" sz="1000" b="1" dirty="0" err="1" smtClean="0"/>
              <a:t>because</a:t>
            </a:r>
            <a:r>
              <a:rPr lang="hu-HU" sz="1000" b="1" dirty="0" smtClean="0"/>
              <a:t> </a:t>
            </a:r>
            <a:r>
              <a:rPr lang="hu-HU" sz="1000" b="1" dirty="0" err="1" smtClean="0"/>
              <a:t>of</a:t>
            </a:r>
            <a:r>
              <a:rPr lang="hu-HU" sz="1000" b="1" dirty="0" smtClean="0"/>
              <a:t> </a:t>
            </a:r>
            <a:r>
              <a:rPr lang="hu-HU" sz="1000" b="1" dirty="0" err="1" smtClean="0"/>
              <a:t>your</a:t>
            </a:r>
            <a:r>
              <a:rPr lang="hu-HU" sz="1000" b="1" dirty="0" smtClean="0"/>
              <a:t> </a:t>
            </a:r>
            <a:r>
              <a:rPr lang="hu-HU" sz="1000" b="1" dirty="0" err="1" smtClean="0"/>
              <a:t>unbelief</a:t>
            </a:r>
            <a:r>
              <a:rPr lang="hu-HU" sz="1000" b="1" dirty="0" smtClean="0"/>
              <a:t> </a:t>
            </a:r>
            <a:r>
              <a:rPr lang="hu-HU" sz="1000" b="1" dirty="0" err="1" smtClean="0"/>
              <a:t>of</a:t>
            </a:r>
            <a:r>
              <a:rPr lang="hu-HU" sz="1000" b="1" dirty="0" smtClean="0"/>
              <a:t> </a:t>
            </a:r>
            <a:r>
              <a:rPr lang="hu-HU" sz="1000" b="1" dirty="0" err="1" smtClean="0"/>
              <a:t>the</a:t>
            </a:r>
            <a:r>
              <a:rPr lang="hu-HU" sz="1000" b="1" dirty="0" smtClean="0"/>
              <a:t> </a:t>
            </a:r>
            <a:r>
              <a:rPr lang="hu-HU" sz="1000" b="1" dirty="0" err="1" smtClean="0"/>
              <a:t>reality</a:t>
            </a:r>
            <a:r>
              <a:rPr lang="hu-HU" sz="1000" b="1" dirty="0" smtClean="0"/>
              <a:t> </a:t>
            </a:r>
            <a:r>
              <a:rPr lang="hu-HU" sz="1000" b="1" dirty="0" err="1" smtClean="0"/>
              <a:t>of</a:t>
            </a:r>
            <a:r>
              <a:rPr lang="hu-HU" sz="1000" b="1" dirty="0" smtClean="0"/>
              <a:t> </a:t>
            </a:r>
            <a:r>
              <a:rPr lang="hu-HU" sz="1000" b="1" dirty="0" err="1" smtClean="0"/>
              <a:t>your</a:t>
            </a:r>
            <a:r>
              <a:rPr lang="hu-HU" sz="1000" b="1" dirty="0" smtClean="0"/>
              <a:t> </a:t>
            </a:r>
            <a:r>
              <a:rPr lang="hu-HU" sz="1000" b="1" dirty="0" err="1" smtClean="0"/>
              <a:t>genuine</a:t>
            </a:r>
            <a:r>
              <a:rPr lang="hu-HU" sz="1000" b="1" dirty="0" smtClean="0"/>
              <a:t> </a:t>
            </a:r>
            <a:r>
              <a:rPr lang="hu-HU" sz="1000" b="1" dirty="0" err="1" smtClean="0"/>
              <a:t>payment</a:t>
            </a:r>
            <a:r>
              <a:rPr lang="hu-HU" sz="1000" b="1" dirty="0" smtClean="0"/>
              <a:t>. </a:t>
            </a:r>
          </a:p>
          <a:p>
            <a:pPr eaLnBrk="1" hangingPunct="1">
              <a:lnSpc>
                <a:spcPct val="80000"/>
              </a:lnSpc>
            </a:pPr>
            <a:r>
              <a:rPr lang="hu-HU" sz="1000" b="1" dirty="0" err="1" smtClean="0"/>
              <a:t>We</a:t>
            </a:r>
            <a:r>
              <a:rPr lang="hu-HU" sz="1000" b="1" dirty="0" smtClean="0"/>
              <a:t> </a:t>
            </a:r>
            <a:r>
              <a:rPr lang="hu-HU" sz="1000" b="1" dirty="0" err="1" smtClean="0"/>
              <a:t>wish</a:t>
            </a:r>
            <a:r>
              <a:rPr lang="hu-HU" sz="1000" b="1" dirty="0" smtClean="0"/>
              <a:t> </a:t>
            </a:r>
            <a:r>
              <a:rPr lang="hu-HU" sz="1000" b="1" dirty="0" err="1" smtClean="0"/>
              <a:t>to</a:t>
            </a:r>
            <a:r>
              <a:rPr lang="hu-HU" sz="1000" b="1" dirty="0" smtClean="0"/>
              <a:t> </a:t>
            </a:r>
            <a:r>
              <a:rPr lang="hu-HU" sz="1000" b="1" dirty="0" err="1" smtClean="0"/>
              <a:t>bring</a:t>
            </a:r>
            <a:r>
              <a:rPr lang="hu-HU" sz="1000" b="1" dirty="0" smtClean="0"/>
              <a:t> </a:t>
            </a:r>
            <a:r>
              <a:rPr lang="hu-HU" sz="1000" b="1" dirty="0" err="1" smtClean="0"/>
              <a:t>to</a:t>
            </a:r>
            <a:r>
              <a:rPr lang="hu-HU" sz="1000" b="1" dirty="0" smtClean="0"/>
              <a:t> </a:t>
            </a:r>
            <a:r>
              <a:rPr lang="hu-HU" sz="1000" b="1" dirty="0" err="1" smtClean="0"/>
              <a:t>you</a:t>
            </a:r>
            <a:r>
              <a:rPr lang="hu-HU" sz="1000" b="1" dirty="0" smtClean="0"/>
              <a:t> </a:t>
            </a:r>
            <a:r>
              <a:rPr lang="hu-HU" sz="1000" b="1" dirty="0" err="1" smtClean="0"/>
              <a:t>the</a:t>
            </a:r>
            <a:r>
              <a:rPr lang="hu-HU" sz="1000" b="1" dirty="0" smtClean="0"/>
              <a:t> </a:t>
            </a:r>
            <a:r>
              <a:rPr lang="hu-HU" sz="1000" b="1" dirty="0" err="1" smtClean="0"/>
              <a:t>solution</a:t>
            </a:r>
            <a:r>
              <a:rPr lang="hu-HU" sz="1000" b="1" dirty="0" smtClean="0"/>
              <a:t> </a:t>
            </a:r>
            <a:r>
              <a:rPr lang="hu-HU" sz="1000" b="1" dirty="0" err="1" smtClean="0"/>
              <a:t>to</a:t>
            </a:r>
            <a:r>
              <a:rPr lang="hu-HU" sz="1000" b="1" dirty="0" smtClean="0"/>
              <a:t> </a:t>
            </a:r>
            <a:r>
              <a:rPr lang="hu-HU" sz="1000" b="1" dirty="0" err="1" smtClean="0"/>
              <a:t>this</a:t>
            </a:r>
            <a:r>
              <a:rPr lang="hu-HU" sz="1000" b="1" dirty="0" smtClean="0"/>
              <a:t> </a:t>
            </a:r>
            <a:r>
              <a:rPr lang="hu-HU" sz="1000" b="1" dirty="0" err="1" smtClean="0"/>
              <a:t>problem</a:t>
            </a:r>
            <a:r>
              <a:rPr lang="hu-HU" sz="1000" b="1" dirty="0" smtClean="0"/>
              <a:t>. </a:t>
            </a:r>
          </a:p>
          <a:p>
            <a:pPr eaLnBrk="1" hangingPunct="1">
              <a:lnSpc>
                <a:spcPct val="80000"/>
              </a:lnSpc>
            </a:pPr>
            <a:r>
              <a:rPr lang="hu-HU" sz="1000" b="1" dirty="0" smtClean="0"/>
              <a:t> </a:t>
            </a:r>
          </a:p>
          <a:p>
            <a:pPr eaLnBrk="1" hangingPunct="1">
              <a:lnSpc>
                <a:spcPct val="80000"/>
              </a:lnSpc>
            </a:pPr>
            <a:r>
              <a:rPr lang="hu-HU" sz="1000" b="1" dirty="0" smtClean="0"/>
              <a:t>Right </a:t>
            </a:r>
            <a:r>
              <a:rPr lang="hu-HU" sz="1000" b="1" dirty="0" err="1" smtClean="0"/>
              <a:t>now</a:t>
            </a:r>
            <a:r>
              <a:rPr lang="hu-HU" sz="1000" b="1" dirty="0" smtClean="0"/>
              <a:t> </a:t>
            </a:r>
            <a:r>
              <a:rPr lang="hu-HU" sz="1000" b="1" dirty="0" err="1" smtClean="0"/>
              <a:t>we</a:t>
            </a:r>
            <a:r>
              <a:rPr lang="hu-HU" sz="1000" b="1" dirty="0" smtClean="0"/>
              <a:t> </a:t>
            </a:r>
            <a:r>
              <a:rPr lang="hu-HU" sz="1000" b="1" dirty="0" err="1" smtClean="0"/>
              <a:t>have</a:t>
            </a:r>
            <a:r>
              <a:rPr lang="hu-HU" sz="1000" b="1" dirty="0" smtClean="0"/>
              <a:t> </a:t>
            </a:r>
            <a:r>
              <a:rPr lang="hu-HU" sz="1000" b="1" dirty="0" err="1" smtClean="0"/>
              <a:t>arranged</a:t>
            </a:r>
            <a:r>
              <a:rPr lang="hu-HU" sz="1000" b="1" dirty="0" smtClean="0"/>
              <a:t> </a:t>
            </a:r>
            <a:r>
              <a:rPr lang="hu-HU" sz="1000" b="1" dirty="0" err="1" smtClean="0"/>
              <a:t>your</a:t>
            </a:r>
            <a:r>
              <a:rPr lang="hu-HU" sz="1000" b="1" dirty="0" smtClean="0"/>
              <a:t> </a:t>
            </a:r>
            <a:r>
              <a:rPr lang="hu-HU" sz="1000" b="1" dirty="0" err="1" smtClean="0"/>
              <a:t>payment</a:t>
            </a:r>
            <a:r>
              <a:rPr lang="hu-HU" sz="1000" b="1" dirty="0" smtClean="0"/>
              <a:t> </a:t>
            </a:r>
            <a:r>
              <a:rPr lang="hu-HU" sz="1000" b="1" dirty="0" err="1" smtClean="0"/>
              <a:t>through</a:t>
            </a:r>
            <a:r>
              <a:rPr lang="hu-HU" sz="1000" b="1" dirty="0" smtClean="0"/>
              <a:t> </a:t>
            </a:r>
            <a:r>
              <a:rPr lang="hu-HU" sz="1000" b="1" dirty="0" err="1" smtClean="0"/>
              <a:t>our</a:t>
            </a:r>
            <a:r>
              <a:rPr lang="hu-HU" sz="1000" b="1" dirty="0" smtClean="0"/>
              <a:t> ATM </a:t>
            </a:r>
            <a:r>
              <a:rPr lang="hu-HU" sz="1000" b="1" dirty="0" err="1" smtClean="0"/>
              <a:t>card</a:t>
            </a:r>
            <a:r>
              <a:rPr lang="hu-HU" sz="1000" b="1" dirty="0" smtClean="0"/>
              <a:t> </a:t>
            </a:r>
            <a:r>
              <a:rPr lang="hu-HU" sz="1000" b="1" dirty="0" err="1" smtClean="0"/>
              <a:t>payment</a:t>
            </a:r>
            <a:r>
              <a:rPr lang="hu-HU" sz="1000" b="1" dirty="0" smtClean="0"/>
              <a:t> </a:t>
            </a:r>
            <a:r>
              <a:rPr lang="hu-HU" sz="1000" b="1" dirty="0" err="1" smtClean="0"/>
              <a:t>centers</a:t>
            </a:r>
            <a:r>
              <a:rPr lang="hu-HU" sz="1000" b="1" dirty="0" smtClean="0"/>
              <a:t>, </a:t>
            </a:r>
            <a:r>
              <a:rPr lang="hu-HU" sz="1000" b="1" dirty="0" err="1" smtClean="0"/>
              <a:t>That</a:t>
            </a:r>
            <a:r>
              <a:rPr lang="hu-HU" sz="1000" b="1" dirty="0" smtClean="0"/>
              <a:t> is </a:t>
            </a:r>
            <a:r>
              <a:rPr lang="hu-HU" sz="1000" b="1" dirty="0" err="1" smtClean="0"/>
              <a:t>the</a:t>
            </a:r>
            <a:r>
              <a:rPr lang="hu-HU" sz="1000" b="1" dirty="0" smtClean="0"/>
              <a:t> </a:t>
            </a:r>
            <a:r>
              <a:rPr lang="hu-HU" sz="1000" b="1" dirty="0" err="1" smtClean="0"/>
              <a:t>latest</a:t>
            </a:r>
            <a:r>
              <a:rPr lang="hu-HU" sz="1000" b="1" dirty="0" smtClean="0"/>
              <a:t> </a:t>
            </a:r>
            <a:r>
              <a:rPr lang="hu-HU" sz="1000" b="1" dirty="0" err="1" smtClean="0"/>
              <a:t>instruction</a:t>
            </a:r>
            <a:r>
              <a:rPr lang="hu-HU" sz="1000" b="1" dirty="0" smtClean="0"/>
              <a:t> </a:t>
            </a:r>
            <a:r>
              <a:rPr lang="hu-HU" sz="1000" b="1" dirty="0" err="1" smtClean="0"/>
              <a:t>from</a:t>
            </a:r>
            <a:r>
              <a:rPr lang="hu-HU" sz="1000" b="1" dirty="0" smtClean="0"/>
              <a:t> </a:t>
            </a:r>
            <a:r>
              <a:rPr lang="hu-HU" sz="1000" b="1" dirty="0" err="1" smtClean="0"/>
              <a:t>the</a:t>
            </a:r>
            <a:r>
              <a:rPr lang="hu-HU" sz="1000" b="1" dirty="0" smtClean="0"/>
              <a:t> </a:t>
            </a:r>
            <a:r>
              <a:rPr lang="hu-HU" sz="1000" b="1" dirty="0" err="1" smtClean="0"/>
              <a:t>president</a:t>
            </a:r>
            <a:r>
              <a:rPr lang="hu-HU" sz="1000" b="1" dirty="0" smtClean="0"/>
              <a:t> of </a:t>
            </a:r>
            <a:r>
              <a:rPr lang="hu-HU" sz="1000" b="1" dirty="0" err="1" smtClean="0"/>
              <a:t>the</a:t>
            </a:r>
            <a:r>
              <a:rPr lang="hu-HU" sz="1000" b="1" dirty="0" smtClean="0"/>
              <a:t> </a:t>
            </a:r>
            <a:r>
              <a:rPr lang="hu-HU" sz="1000" b="1" dirty="0" err="1" smtClean="0"/>
              <a:t>Federal</a:t>
            </a:r>
            <a:r>
              <a:rPr lang="hu-HU" sz="1000" b="1" dirty="0" smtClean="0"/>
              <a:t> </a:t>
            </a:r>
            <a:r>
              <a:rPr lang="hu-HU" sz="1000" b="1" dirty="0" err="1" smtClean="0"/>
              <a:t>republic</a:t>
            </a:r>
            <a:r>
              <a:rPr lang="hu-HU" sz="1000" b="1" dirty="0" smtClean="0"/>
              <a:t> </a:t>
            </a:r>
            <a:r>
              <a:rPr lang="hu-HU" sz="1000" b="1" dirty="0" err="1" smtClean="0"/>
              <a:t>of</a:t>
            </a:r>
            <a:r>
              <a:rPr lang="hu-HU" sz="1000" b="1" dirty="0" smtClean="0"/>
              <a:t> </a:t>
            </a:r>
            <a:r>
              <a:rPr lang="hu-HU" sz="1000" b="1" dirty="0" err="1" smtClean="0"/>
              <a:t>Nigeria</a:t>
            </a:r>
            <a:r>
              <a:rPr lang="hu-HU" sz="1000" b="1" dirty="0" smtClean="0"/>
              <a:t> (</a:t>
            </a:r>
            <a:r>
              <a:rPr lang="hu-HU" sz="1000" b="1" dirty="0" err="1" smtClean="0"/>
              <a:t>Alhaji</a:t>
            </a:r>
            <a:r>
              <a:rPr lang="hu-HU" sz="1000" b="1" dirty="0" smtClean="0"/>
              <a:t> </a:t>
            </a:r>
            <a:r>
              <a:rPr lang="hu-HU" sz="1000" b="1" dirty="0" err="1" smtClean="0"/>
              <a:t>Umaru</a:t>
            </a:r>
            <a:r>
              <a:rPr lang="hu-HU" sz="1000" b="1" dirty="0" smtClean="0"/>
              <a:t> </a:t>
            </a:r>
            <a:r>
              <a:rPr lang="hu-HU" sz="1000" b="1" dirty="0" err="1" smtClean="0"/>
              <a:t>Musa</a:t>
            </a:r>
            <a:r>
              <a:rPr lang="hu-HU" sz="1000" b="1" dirty="0" smtClean="0"/>
              <a:t> </a:t>
            </a:r>
            <a:r>
              <a:rPr lang="hu-HU" sz="1000" b="1" dirty="0" err="1" smtClean="0"/>
              <a:t>Yar'adua</a:t>
            </a:r>
            <a:r>
              <a:rPr lang="hu-HU" sz="1000" b="1" dirty="0" smtClean="0"/>
              <a:t>. GCFR)</a:t>
            </a:r>
          </a:p>
          <a:p>
            <a:pPr eaLnBrk="1" hangingPunct="1">
              <a:lnSpc>
                <a:spcPct val="80000"/>
              </a:lnSpc>
            </a:pPr>
            <a:r>
              <a:rPr lang="hu-HU" sz="1000" b="1" dirty="0" smtClean="0"/>
              <a:t> </a:t>
            </a:r>
          </a:p>
          <a:p>
            <a:pPr eaLnBrk="1" hangingPunct="1">
              <a:lnSpc>
                <a:spcPct val="80000"/>
              </a:lnSpc>
            </a:pPr>
            <a:r>
              <a:rPr lang="hu-HU" sz="1000" b="1" dirty="0" err="1" smtClean="0"/>
              <a:t>This</a:t>
            </a:r>
            <a:r>
              <a:rPr lang="hu-HU" sz="1000" b="1" dirty="0" smtClean="0"/>
              <a:t> </a:t>
            </a:r>
            <a:r>
              <a:rPr lang="hu-HU" sz="1000" b="1" dirty="0" err="1" smtClean="0"/>
              <a:t>card</a:t>
            </a:r>
            <a:r>
              <a:rPr lang="hu-HU" sz="1000" b="1" dirty="0" smtClean="0"/>
              <a:t> center </a:t>
            </a:r>
            <a:r>
              <a:rPr lang="hu-HU" sz="1000" b="1" dirty="0" err="1" smtClean="0"/>
              <a:t>will</a:t>
            </a:r>
            <a:r>
              <a:rPr lang="hu-HU" sz="1000" b="1" dirty="0" smtClean="0"/>
              <a:t> </a:t>
            </a:r>
            <a:r>
              <a:rPr lang="hu-HU" sz="1000" b="1" dirty="0" err="1" smtClean="0"/>
              <a:t>send</a:t>
            </a:r>
            <a:r>
              <a:rPr lang="hu-HU" sz="1000" b="1" dirty="0" smtClean="0"/>
              <a:t> </a:t>
            </a:r>
            <a:r>
              <a:rPr lang="hu-HU" sz="1000" b="1" dirty="0" err="1" smtClean="0"/>
              <a:t>to</a:t>
            </a:r>
            <a:r>
              <a:rPr lang="hu-HU" sz="1000" b="1" dirty="0" smtClean="0"/>
              <a:t> </a:t>
            </a:r>
            <a:r>
              <a:rPr lang="hu-HU" sz="1000" b="1" dirty="0" err="1" smtClean="0"/>
              <a:t>you</a:t>
            </a:r>
            <a:r>
              <a:rPr lang="hu-HU" sz="1000" b="1" dirty="0" smtClean="0"/>
              <a:t> an ATM DEBIT </a:t>
            </a:r>
            <a:r>
              <a:rPr lang="hu-HU" sz="1000" b="1" dirty="0" err="1" smtClean="0"/>
              <a:t>Card</a:t>
            </a:r>
            <a:r>
              <a:rPr lang="hu-HU" sz="1000" b="1" dirty="0" smtClean="0"/>
              <a:t> </a:t>
            </a:r>
            <a:r>
              <a:rPr lang="hu-HU" sz="1000" b="1" dirty="0" err="1" smtClean="0"/>
              <a:t>which</a:t>
            </a:r>
            <a:r>
              <a:rPr lang="hu-HU" sz="1000" b="1" dirty="0" smtClean="0"/>
              <a:t> </a:t>
            </a:r>
            <a:r>
              <a:rPr lang="hu-HU" sz="1000" b="1" dirty="0" err="1" smtClean="0"/>
              <a:t>you</a:t>
            </a:r>
            <a:r>
              <a:rPr lang="hu-HU" sz="1000" b="1" dirty="0" smtClean="0"/>
              <a:t> </a:t>
            </a:r>
            <a:r>
              <a:rPr lang="hu-HU" sz="1000" b="1" dirty="0" err="1" smtClean="0"/>
              <a:t>will</a:t>
            </a:r>
            <a:r>
              <a:rPr lang="hu-HU" sz="1000" b="1" dirty="0" smtClean="0"/>
              <a:t> </a:t>
            </a:r>
            <a:r>
              <a:rPr lang="hu-HU" sz="1000" b="1" dirty="0" err="1" smtClean="0"/>
              <a:t>use</a:t>
            </a:r>
            <a:r>
              <a:rPr lang="hu-HU" sz="1000" b="1" dirty="0" smtClean="0"/>
              <a:t> </a:t>
            </a:r>
            <a:r>
              <a:rPr lang="hu-HU" sz="1000" b="1" dirty="0" err="1" smtClean="0"/>
              <a:t>to</a:t>
            </a:r>
            <a:r>
              <a:rPr lang="hu-HU" sz="1000" b="1" dirty="0" smtClean="0"/>
              <a:t> </a:t>
            </a:r>
            <a:r>
              <a:rPr lang="hu-HU" sz="1000" b="1" dirty="0" err="1" smtClean="0"/>
              <a:t>withdraw</a:t>
            </a:r>
            <a:r>
              <a:rPr lang="hu-HU" sz="1000" b="1" dirty="0" smtClean="0"/>
              <a:t> </a:t>
            </a:r>
            <a:r>
              <a:rPr lang="hu-HU" sz="1000" b="1" dirty="0" err="1" smtClean="0"/>
              <a:t>your</a:t>
            </a:r>
            <a:r>
              <a:rPr lang="hu-HU" sz="1000" b="1" dirty="0" smtClean="0"/>
              <a:t> </a:t>
            </a:r>
            <a:r>
              <a:rPr lang="hu-HU" sz="1000" b="1" dirty="0" err="1" smtClean="0"/>
              <a:t>money</a:t>
            </a:r>
            <a:r>
              <a:rPr lang="hu-HU" sz="1000" b="1" dirty="0" smtClean="0"/>
              <a:t> </a:t>
            </a:r>
            <a:r>
              <a:rPr lang="hu-HU" sz="1000" b="1" dirty="0" err="1" smtClean="0"/>
              <a:t>in</a:t>
            </a:r>
            <a:r>
              <a:rPr lang="hu-HU" sz="1000" b="1" dirty="0" smtClean="0"/>
              <a:t> </a:t>
            </a:r>
            <a:r>
              <a:rPr lang="hu-HU" sz="1000" b="1" dirty="0" err="1" smtClean="0"/>
              <a:t>any</a:t>
            </a:r>
            <a:r>
              <a:rPr lang="hu-HU" sz="1000" b="1" dirty="0" smtClean="0"/>
              <a:t> ATM </a:t>
            </a:r>
            <a:r>
              <a:rPr lang="hu-HU" sz="1000" b="1" dirty="0" err="1" smtClean="0"/>
              <a:t>machine</a:t>
            </a:r>
            <a:r>
              <a:rPr lang="hu-HU" sz="1000" b="1" dirty="0" smtClean="0"/>
              <a:t> </a:t>
            </a:r>
            <a:r>
              <a:rPr lang="hu-HU" sz="1000" b="1" dirty="0" err="1" smtClean="0"/>
              <a:t>in</a:t>
            </a:r>
            <a:r>
              <a:rPr lang="hu-HU" sz="1000" b="1" dirty="0" smtClean="0"/>
              <a:t> </a:t>
            </a:r>
            <a:r>
              <a:rPr lang="hu-HU" sz="1000" b="1" dirty="0" err="1" smtClean="0"/>
              <a:t>any</a:t>
            </a:r>
            <a:r>
              <a:rPr lang="hu-HU" sz="1000" b="1" dirty="0" smtClean="0"/>
              <a:t> part of </a:t>
            </a:r>
            <a:r>
              <a:rPr lang="hu-HU" sz="1000" b="1" dirty="0" err="1" smtClean="0"/>
              <a:t>the</a:t>
            </a:r>
            <a:r>
              <a:rPr lang="hu-HU" sz="1000" b="1" dirty="0" smtClean="0"/>
              <a:t> </a:t>
            </a:r>
            <a:r>
              <a:rPr lang="hu-HU" sz="1000" b="1" dirty="0" err="1" smtClean="0"/>
              <a:t>world</a:t>
            </a:r>
            <a:r>
              <a:rPr lang="hu-HU" sz="1000" b="1" dirty="0" smtClean="0"/>
              <a:t>, </a:t>
            </a:r>
            <a:r>
              <a:rPr lang="hu-HU" sz="1000" b="1" dirty="0" err="1" smtClean="0"/>
              <a:t>so</a:t>
            </a:r>
            <a:r>
              <a:rPr lang="hu-HU" sz="1000" b="1" dirty="0" smtClean="0"/>
              <a:t> </a:t>
            </a:r>
            <a:r>
              <a:rPr lang="hu-HU" sz="1000" b="1" dirty="0" err="1" smtClean="0"/>
              <a:t>if</a:t>
            </a:r>
            <a:r>
              <a:rPr lang="hu-HU" sz="1000" b="1" dirty="0" smtClean="0"/>
              <a:t> </a:t>
            </a:r>
            <a:r>
              <a:rPr lang="hu-HU" sz="1000" b="1" dirty="0" err="1" smtClean="0"/>
              <a:t>you</a:t>
            </a:r>
            <a:r>
              <a:rPr lang="hu-HU" sz="1000" b="1" dirty="0" smtClean="0"/>
              <a:t> </a:t>
            </a:r>
            <a:r>
              <a:rPr lang="hu-HU" sz="1000" b="1" dirty="0" err="1" smtClean="0"/>
              <a:t>like</a:t>
            </a:r>
            <a:r>
              <a:rPr lang="hu-HU" sz="1000" b="1" dirty="0" smtClean="0"/>
              <a:t> </a:t>
            </a:r>
            <a:r>
              <a:rPr lang="hu-HU" sz="1000" b="1" dirty="0" err="1" smtClean="0"/>
              <a:t>to</a:t>
            </a:r>
            <a:r>
              <a:rPr lang="hu-HU" sz="1000" b="1" dirty="0" smtClean="0"/>
              <a:t> </a:t>
            </a:r>
            <a:r>
              <a:rPr lang="hu-HU" sz="1000" b="1" dirty="0" err="1" smtClean="0"/>
              <a:t>receive</a:t>
            </a:r>
            <a:r>
              <a:rPr lang="hu-HU" sz="1000" b="1" dirty="0" smtClean="0"/>
              <a:t> </a:t>
            </a:r>
            <a:r>
              <a:rPr lang="hu-HU" sz="1000" b="1" dirty="0" err="1" smtClean="0"/>
              <a:t>your</a:t>
            </a:r>
            <a:r>
              <a:rPr lang="hu-HU" sz="1000" b="1" dirty="0" smtClean="0"/>
              <a:t> </a:t>
            </a:r>
            <a:r>
              <a:rPr lang="hu-HU" sz="1000" b="1" dirty="0" err="1" smtClean="0"/>
              <a:t>fund</a:t>
            </a:r>
            <a:r>
              <a:rPr lang="hu-HU" sz="1000" b="1" dirty="0" smtClean="0"/>
              <a:t> </a:t>
            </a:r>
            <a:r>
              <a:rPr lang="hu-HU" sz="1000" b="1" dirty="0" err="1" smtClean="0"/>
              <a:t>in</a:t>
            </a:r>
            <a:r>
              <a:rPr lang="hu-HU" sz="1000" b="1" dirty="0" smtClean="0"/>
              <a:t> </a:t>
            </a:r>
            <a:r>
              <a:rPr lang="hu-HU" sz="1000" b="1" dirty="0" err="1" smtClean="0"/>
              <a:t>this</a:t>
            </a:r>
            <a:r>
              <a:rPr lang="hu-HU" sz="1000" b="1" dirty="0" smtClean="0"/>
              <a:t> </a:t>
            </a:r>
            <a:r>
              <a:rPr lang="hu-HU" sz="1000" b="1" dirty="0" err="1" smtClean="0"/>
              <a:t>way</a:t>
            </a:r>
            <a:r>
              <a:rPr lang="hu-HU" sz="1000" b="1" dirty="0" smtClean="0"/>
              <a:t>, </a:t>
            </a:r>
            <a:r>
              <a:rPr lang="hu-HU" sz="1000" b="1" dirty="0" err="1" smtClean="0"/>
              <a:t>Please</a:t>
            </a:r>
            <a:r>
              <a:rPr lang="hu-HU" sz="1000" b="1" dirty="0" smtClean="0"/>
              <a:t> </a:t>
            </a:r>
            <a:r>
              <a:rPr lang="hu-HU" sz="1000" b="1" dirty="0" err="1" smtClean="0"/>
              <a:t>let</a:t>
            </a:r>
            <a:r>
              <a:rPr lang="hu-HU" sz="1000" b="1" dirty="0" smtClean="0"/>
              <a:t> </a:t>
            </a:r>
            <a:r>
              <a:rPr lang="hu-HU" sz="1000" b="1" dirty="0" err="1" smtClean="0"/>
              <a:t>us</a:t>
            </a:r>
            <a:r>
              <a:rPr lang="hu-HU" sz="1000" b="1" dirty="0" smtClean="0"/>
              <a:t> </a:t>
            </a:r>
            <a:r>
              <a:rPr lang="hu-HU" sz="1000" b="1" dirty="0" err="1" smtClean="0"/>
              <a:t>know</a:t>
            </a:r>
            <a:r>
              <a:rPr lang="hu-HU" sz="1000" b="1" dirty="0" smtClean="0"/>
              <a:t> </a:t>
            </a:r>
            <a:r>
              <a:rPr lang="hu-HU" sz="1000" b="1" dirty="0" err="1" smtClean="0"/>
              <a:t>by</a:t>
            </a:r>
            <a:r>
              <a:rPr lang="hu-HU" sz="1000" b="1" dirty="0" smtClean="0"/>
              <a:t> </a:t>
            </a:r>
            <a:r>
              <a:rPr lang="hu-HU" sz="1000" b="1" dirty="0" err="1" smtClean="0"/>
              <a:t>contacting</a:t>
            </a:r>
            <a:r>
              <a:rPr lang="hu-HU" sz="1000" b="1" dirty="0" smtClean="0"/>
              <a:t> </a:t>
            </a:r>
            <a:r>
              <a:rPr lang="hu-HU" sz="1000" b="1" dirty="0" err="1" smtClean="0"/>
              <a:t>us</a:t>
            </a:r>
            <a:r>
              <a:rPr lang="hu-HU" sz="1000" b="1" dirty="0" smtClean="0"/>
              <a:t> back and </a:t>
            </a:r>
            <a:r>
              <a:rPr lang="hu-HU" sz="1000" b="1" dirty="0" err="1" smtClean="0"/>
              <a:t>also</a:t>
            </a:r>
            <a:r>
              <a:rPr lang="hu-HU" sz="1000" b="1" dirty="0" smtClean="0"/>
              <a:t> </a:t>
            </a:r>
            <a:r>
              <a:rPr lang="hu-HU" sz="1000" b="1" dirty="0" err="1" smtClean="0"/>
              <a:t>send</a:t>
            </a:r>
            <a:r>
              <a:rPr lang="hu-HU" sz="1000" b="1" dirty="0" smtClean="0"/>
              <a:t> </a:t>
            </a:r>
            <a:r>
              <a:rPr lang="hu-HU" sz="1000" b="1" dirty="0" err="1" smtClean="0"/>
              <a:t>the</a:t>
            </a:r>
            <a:r>
              <a:rPr lang="hu-HU" sz="1000" b="1" dirty="0" smtClean="0"/>
              <a:t> </a:t>
            </a:r>
            <a:r>
              <a:rPr lang="hu-HU" sz="1000" b="1" dirty="0" err="1" smtClean="0"/>
              <a:t>following</a:t>
            </a:r>
            <a:r>
              <a:rPr lang="hu-HU" sz="1000" b="1" dirty="0" smtClean="0"/>
              <a:t> </a:t>
            </a:r>
            <a:r>
              <a:rPr lang="hu-HU" sz="1000" b="1" dirty="0" err="1" smtClean="0"/>
              <a:t>information</a:t>
            </a:r>
            <a:r>
              <a:rPr lang="hu-HU" sz="1000" b="1" dirty="0" smtClean="0"/>
              <a:t> </a:t>
            </a:r>
            <a:r>
              <a:rPr lang="hu-HU" sz="1000" b="1" dirty="0" err="1" smtClean="0"/>
              <a:t>as</a:t>
            </a:r>
            <a:r>
              <a:rPr lang="hu-HU" sz="1000" b="1" dirty="0" smtClean="0"/>
              <a:t> </a:t>
            </a:r>
            <a:r>
              <a:rPr lang="hu-HU" sz="1000" b="1" dirty="0" err="1" smtClean="0"/>
              <a:t>listed</a:t>
            </a:r>
            <a:r>
              <a:rPr lang="hu-HU" sz="1000" b="1" dirty="0" smtClean="0"/>
              <a:t> </a:t>
            </a:r>
            <a:r>
              <a:rPr lang="hu-HU" sz="1000" b="1" dirty="0" err="1" smtClean="0"/>
              <a:t>Below</a:t>
            </a:r>
            <a:r>
              <a:rPr lang="hu-HU" sz="1000" b="1" dirty="0" smtClean="0"/>
              <a:t>.</a:t>
            </a:r>
          </a:p>
          <a:p>
            <a:pPr eaLnBrk="1" hangingPunct="1">
              <a:lnSpc>
                <a:spcPct val="80000"/>
              </a:lnSpc>
            </a:pPr>
            <a:r>
              <a:rPr lang="hu-HU" sz="1000" b="1" dirty="0" smtClean="0"/>
              <a:t> </a:t>
            </a:r>
          </a:p>
          <a:p>
            <a:pPr eaLnBrk="1" hangingPunct="1">
              <a:lnSpc>
                <a:spcPct val="80000"/>
              </a:lnSpc>
            </a:pPr>
            <a:r>
              <a:rPr lang="hu-HU" sz="1000" b="1" dirty="0" smtClean="0"/>
              <a:t>1. </a:t>
            </a:r>
            <a:r>
              <a:rPr lang="hu-HU" sz="1000" b="1" dirty="0" err="1" smtClean="0"/>
              <a:t>Full</a:t>
            </a:r>
            <a:r>
              <a:rPr lang="hu-HU" sz="1000" b="1" dirty="0" smtClean="0"/>
              <a:t> </a:t>
            </a:r>
            <a:r>
              <a:rPr lang="hu-HU" sz="1000" b="1" dirty="0" err="1" smtClean="0"/>
              <a:t>name</a:t>
            </a:r>
            <a:r>
              <a:rPr lang="hu-HU" sz="1000" b="1" dirty="0" smtClean="0"/>
              <a:t> </a:t>
            </a:r>
            <a:br>
              <a:rPr lang="hu-HU" sz="1000" b="1" dirty="0" smtClean="0"/>
            </a:br>
            <a:r>
              <a:rPr lang="hu-HU" sz="1000" b="1" dirty="0" smtClean="0"/>
              <a:t>2. </a:t>
            </a:r>
            <a:r>
              <a:rPr lang="hu-HU" sz="1000" b="1" dirty="0" err="1" smtClean="0"/>
              <a:t>Phone</a:t>
            </a:r>
            <a:r>
              <a:rPr lang="hu-HU" sz="1000" b="1" dirty="0" smtClean="0"/>
              <a:t> and Fax </a:t>
            </a:r>
            <a:r>
              <a:rPr lang="hu-HU" sz="1000" b="1" dirty="0" err="1" smtClean="0"/>
              <a:t>number</a:t>
            </a:r>
            <a:r>
              <a:rPr lang="hu-HU" sz="1000" b="1" dirty="0" smtClean="0"/>
              <a:t> </a:t>
            </a:r>
            <a:br>
              <a:rPr lang="hu-HU" sz="1000" b="1" dirty="0" smtClean="0"/>
            </a:br>
            <a:r>
              <a:rPr lang="hu-HU" sz="1000" b="1" dirty="0" smtClean="0"/>
              <a:t>3. </a:t>
            </a:r>
            <a:r>
              <a:rPr lang="hu-HU" sz="1000" b="1" dirty="0" err="1" smtClean="0"/>
              <a:t>Address</a:t>
            </a:r>
            <a:r>
              <a:rPr lang="hu-HU" sz="1000" b="1" dirty="0" smtClean="0"/>
              <a:t> </a:t>
            </a:r>
            <a:r>
              <a:rPr lang="hu-HU" sz="1000" b="1" dirty="0" err="1" smtClean="0"/>
              <a:t>were</a:t>
            </a:r>
            <a:r>
              <a:rPr lang="hu-HU" sz="1000" b="1" dirty="0" smtClean="0"/>
              <a:t> </a:t>
            </a:r>
            <a:r>
              <a:rPr lang="hu-HU" sz="1000" b="1" dirty="0" err="1" smtClean="0"/>
              <a:t>you</a:t>
            </a:r>
            <a:r>
              <a:rPr lang="hu-HU" sz="1000" b="1" dirty="0" smtClean="0"/>
              <a:t> </a:t>
            </a:r>
            <a:r>
              <a:rPr lang="hu-HU" sz="1000" b="1" dirty="0" err="1" smtClean="0"/>
              <a:t>want</a:t>
            </a:r>
            <a:r>
              <a:rPr lang="hu-HU" sz="1000" b="1" dirty="0" smtClean="0"/>
              <a:t> </a:t>
            </a:r>
            <a:r>
              <a:rPr lang="hu-HU" sz="1000" b="1" dirty="0" err="1" smtClean="0"/>
              <a:t>them</a:t>
            </a:r>
            <a:r>
              <a:rPr lang="hu-HU" sz="1000" b="1" dirty="0" smtClean="0"/>
              <a:t> </a:t>
            </a:r>
            <a:r>
              <a:rPr lang="hu-HU" sz="1000" b="1" dirty="0" err="1" smtClean="0"/>
              <a:t>to</a:t>
            </a:r>
            <a:r>
              <a:rPr lang="hu-HU" sz="1000" b="1" dirty="0" smtClean="0"/>
              <a:t> </a:t>
            </a:r>
            <a:r>
              <a:rPr lang="hu-HU" sz="1000" b="1" dirty="0" err="1" smtClean="0"/>
              <a:t>send</a:t>
            </a:r>
            <a:r>
              <a:rPr lang="hu-HU" sz="1000" b="1" dirty="0" smtClean="0"/>
              <a:t> </a:t>
            </a:r>
            <a:r>
              <a:rPr lang="hu-HU" sz="1000" b="1" dirty="0" err="1" smtClean="0"/>
              <a:t>the</a:t>
            </a:r>
            <a:r>
              <a:rPr lang="hu-HU" sz="1000" b="1" dirty="0" smtClean="0"/>
              <a:t> ATM </a:t>
            </a:r>
            <a:r>
              <a:rPr lang="hu-HU" sz="1000" b="1" dirty="0" err="1" smtClean="0"/>
              <a:t>Card</a:t>
            </a:r>
            <a:r>
              <a:rPr lang="hu-HU" sz="1000" b="1" dirty="0" smtClean="0"/>
              <a:t> </a:t>
            </a:r>
            <a:r>
              <a:rPr lang="hu-HU" sz="1000" b="1" dirty="0" err="1" smtClean="0"/>
              <a:t>to</a:t>
            </a:r>
            <a:r>
              <a:rPr lang="hu-HU" sz="1000" b="1" dirty="0" smtClean="0"/>
              <a:t> </a:t>
            </a:r>
            <a:br>
              <a:rPr lang="hu-HU" sz="1000" b="1" dirty="0" smtClean="0"/>
            </a:br>
            <a:r>
              <a:rPr lang="hu-HU" sz="1000" b="1" dirty="0" smtClean="0"/>
              <a:t>(P.O </a:t>
            </a:r>
            <a:r>
              <a:rPr lang="hu-HU" sz="1000" b="1" dirty="0" err="1" smtClean="0"/>
              <a:t>Box</a:t>
            </a:r>
            <a:r>
              <a:rPr lang="hu-HU" sz="1000" b="1" dirty="0" smtClean="0"/>
              <a:t> </a:t>
            </a:r>
            <a:r>
              <a:rPr lang="hu-HU" sz="1000" b="1" dirty="0" err="1" smtClean="0"/>
              <a:t>not</a:t>
            </a:r>
            <a:r>
              <a:rPr lang="hu-HU" sz="1000" b="1" dirty="0" smtClean="0"/>
              <a:t> </a:t>
            </a:r>
            <a:r>
              <a:rPr lang="hu-HU" sz="1000" b="1" dirty="0" err="1" smtClean="0"/>
              <a:t>acceptable</a:t>
            </a:r>
            <a:r>
              <a:rPr lang="hu-HU" sz="1000" b="1" dirty="0" smtClean="0"/>
              <a:t>) </a:t>
            </a:r>
            <a:br>
              <a:rPr lang="hu-HU" sz="1000" b="1" dirty="0" smtClean="0"/>
            </a:br>
            <a:r>
              <a:rPr lang="hu-HU" sz="1000" b="1" dirty="0" smtClean="0"/>
              <a:t>4. </a:t>
            </a:r>
            <a:r>
              <a:rPr lang="hu-HU" sz="1000" b="1" dirty="0" err="1" smtClean="0"/>
              <a:t>Your</a:t>
            </a:r>
            <a:r>
              <a:rPr lang="hu-HU" sz="1000" b="1" dirty="0" smtClean="0"/>
              <a:t> </a:t>
            </a:r>
            <a:r>
              <a:rPr lang="hu-HU" sz="1000" b="1" dirty="0" err="1" smtClean="0"/>
              <a:t>age</a:t>
            </a:r>
            <a:r>
              <a:rPr lang="hu-HU" sz="1000" b="1" dirty="0" smtClean="0"/>
              <a:t> and </a:t>
            </a:r>
            <a:r>
              <a:rPr lang="hu-HU" sz="1000" b="1" dirty="0" err="1" smtClean="0"/>
              <a:t>current</a:t>
            </a:r>
            <a:r>
              <a:rPr lang="hu-HU" sz="1000" b="1" dirty="0" smtClean="0"/>
              <a:t> </a:t>
            </a:r>
            <a:r>
              <a:rPr lang="hu-HU" sz="1000" b="1" dirty="0" err="1" smtClean="0"/>
              <a:t>occupation</a:t>
            </a:r>
            <a:r>
              <a:rPr lang="hu-HU" sz="1000" b="1" dirty="0" smtClean="0"/>
              <a:t> </a:t>
            </a:r>
            <a:br>
              <a:rPr lang="hu-HU" sz="1000" b="1" dirty="0" smtClean="0"/>
            </a:br>
            <a:r>
              <a:rPr lang="hu-HU" sz="1000" b="1" dirty="0" smtClean="0"/>
              <a:t>5. </a:t>
            </a:r>
            <a:r>
              <a:rPr lang="hu-HU" sz="1000" b="1" dirty="0" err="1" smtClean="0"/>
              <a:t>Attach</a:t>
            </a:r>
            <a:r>
              <a:rPr lang="hu-HU" sz="1000" b="1" dirty="0" smtClean="0"/>
              <a:t> </a:t>
            </a:r>
            <a:r>
              <a:rPr lang="hu-HU" sz="1000" b="1" dirty="0" err="1" smtClean="0"/>
              <a:t>copy</a:t>
            </a:r>
            <a:r>
              <a:rPr lang="hu-HU" sz="1000" b="1" dirty="0" smtClean="0"/>
              <a:t> of </a:t>
            </a:r>
            <a:r>
              <a:rPr lang="hu-HU" sz="1000" b="1" dirty="0" err="1" smtClean="0"/>
              <a:t>your</a:t>
            </a:r>
            <a:r>
              <a:rPr lang="hu-HU" sz="1000" b="1" dirty="0" smtClean="0"/>
              <a:t> </a:t>
            </a:r>
            <a:r>
              <a:rPr lang="hu-HU" sz="1000" b="1" dirty="0" err="1" smtClean="0"/>
              <a:t>identification</a:t>
            </a:r>
            <a:r>
              <a:rPr lang="hu-HU" sz="1000" b="1" dirty="0" smtClean="0"/>
              <a:t> </a:t>
            </a:r>
          </a:p>
          <a:p>
            <a:pPr eaLnBrk="1" hangingPunct="1">
              <a:lnSpc>
                <a:spcPct val="80000"/>
              </a:lnSpc>
            </a:pPr>
            <a:r>
              <a:rPr lang="hu-HU" sz="1000" b="1" dirty="0" smtClean="0"/>
              <a:t> </a:t>
            </a:r>
          </a:p>
          <a:p>
            <a:pPr eaLnBrk="1" hangingPunct="1">
              <a:lnSpc>
                <a:spcPct val="80000"/>
              </a:lnSpc>
            </a:pPr>
            <a:r>
              <a:rPr lang="hu-HU" sz="1000" b="1" dirty="0" err="1" smtClean="0"/>
              <a:t>We</a:t>
            </a:r>
            <a:r>
              <a:rPr lang="hu-HU" sz="1000" b="1" dirty="0" smtClean="0"/>
              <a:t> </a:t>
            </a:r>
            <a:r>
              <a:rPr lang="hu-HU" sz="1000" b="1" dirty="0" err="1" smtClean="0"/>
              <a:t>have</a:t>
            </a:r>
            <a:r>
              <a:rPr lang="hu-HU" sz="1000" b="1" dirty="0" smtClean="0"/>
              <a:t> </a:t>
            </a:r>
            <a:r>
              <a:rPr lang="hu-HU" sz="1000" b="1" dirty="0" err="1" smtClean="0"/>
              <a:t>been</a:t>
            </a:r>
            <a:r>
              <a:rPr lang="hu-HU" sz="1000" b="1" dirty="0" smtClean="0"/>
              <a:t> </a:t>
            </a:r>
            <a:r>
              <a:rPr lang="hu-HU" sz="1000" b="1" dirty="0" err="1" smtClean="0"/>
              <a:t>mandated</a:t>
            </a:r>
            <a:r>
              <a:rPr lang="hu-HU" sz="1000" b="1" dirty="0" smtClean="0"/>
              <a:t> </a:t>
            </a:r>
            <a:r>
              <a:rPr lang="hu-HU" sz="1000" b="1" dirty="0" err="1" smtClean="0"/>
              <a:t>by</a:t>
            </a:r>
            <a:r>
              <a:rPr lang="hu-HU" sz="1000" b="1" dirty="0" smtClean="0"/>
              <a:t> </a:t>
            </a:r>
            <a:r>
              <a:rPr lang="hu-HU" sz="1000" b="1" dirty="0" err="1" smtClean="0"/>
              <a:t>the</a:t>
            </a:r>
            <a:r>
              <a:rPr lang="hu-HU" sz="1000" b="1" dirty="0" smtClean="0"/>
              <a:t> </a:t>
            </a:r>
            <a:r>
              <a:rPr lang="hu-HU" sz="1000" b="1" dirty="0" err="1" smtClean="0"/>
              <a:t>president</a:t>
            </a:r>
            <a:r>
              <a:rPr lang="hu-HU" sz="1000" b="1" dirty="0" smtClean="0"/>
              <a:t> of </a:t>
            </a:r>
            <a:r>
              <a:rPr lang="hu-HU" sz="1000" b="1" dirty="0" err="1" smtClean="0"/>
              <a:t>the</a:t>
            </a:r>
            <a:r>
              <a:rPr lang="hu-HU" sz="1000" b="1" dirty="0" smtClean="0"/>
              <a:t> </a:t>
            </a:r>
            <a:r>
              <a:rPr lang="hu-HU" sz="1000" b="1" dirty="0" err="1" smtClean="0"/>
              <a:t>Federal</a:t>
            </a:r>
            <a:r>
              <a:rPr lang="hu-HU" sz="1000" b="1" dirty="0" smtClean="0"/>
              <a:t> </a:t>
            </a:r>
            <a:r>
              <a:rPr lang="hu-HU" sz="1000" b="1" dirty="0" err="1" smtClean="0"/>
              <a:t>Republic</a:t>
            </a:r>
            <a:r>
              <a:rPr lang="hu-HU" sz="1000" b="1" dirty="0" smtClean="0"/>
              <a:t> </a:t>
            </a:r>
            <a:r>
              <a:rPr lang="hu-HU" sz="1000" b="1" dirty="0" err="1" smtClean="0"/>
              <a:t>of</a:t>
            </a:r>
            <a:r>
              <a:rPr lang="hu-HU" sz="1000" b="1" dirty="0" smtClean="0"/>
              <a:t> </a:t>
            </a:r>
            <a:r>
              <a:rPr lang="hu-HU" sz="1000" b="1" dirty="0" err="1" smtClean="0"/>
              <a:t>Nigeria</a:t>
            </a:r>
            <a:r>
              <a:rPr lang="hu-HU" sz="1000" b="1" dirty="0" smtClean="0"/>
              <a:t> (</a:t>
            </a:r>
            <a:r>
              <a:rPr lang="hu-HU" sz="1000" b="1" dirty="0" err="1" smtClean="0"/>
              <a:t>Alhaji</a:t>
            </a:r>
            <a:r>
              <a:rPr lang="hu-HU" sz="1000" b="1" dirty="0" smtClean="0"/>
              <a:t> </a:t>
            </a:r>
            <a:r>
              <a:rPr lang="hu-HU" sz="1000" b="1" dirty="0" err="1" smtClean="0"/>
              <a:t>Umaru</a:t>
            </a:r>
            <a:r>
              <a:rPr lang="hu-HU" sz="1000" b="1" dirty="0" smtClean="0"/>
              <a:t> </a:t>
            </a:r>
            <a:r>
              <a:rPr lang="hu-HU" sz="1000" b="1" dirty="0" err="1" smtClean="0"/>
              <a:t>Musa</a:t>
            </a:r>
            <a:r>
              <a:rPr lang="hu-HU" sz="1000" b="1" dirty="0" smtClean="0"/>
              <a:t> </a:t>
            </a:r>
            <a:r>
              <a:rPr lang="hu-HU" sz="1000" b="1" dirty="0" err="1" smtClean="0"/>
              <a:t>Yar'adua</a:t>
            </a:r>
            <a:r>
              <a:rPr lang="hu-HU" sz="1000" b="1" dirty="0" smtClean="0"/>
              <a:t>. GCFR) </a:t>
            </a:r>
            <a:r>
              <a:rPr lang="hu-HU" sz="1000" b="1" dirty="0" err="1" smtClean="0"/>
              <a:t>parliament</a:t>
            </a:r>
            <a:r>
              <a:rPr lang="hu-HU" sz="1000" b="1" dirty="0" smtClean="0"/>
              <a:t> </a:t>
            </a:r>
            <a:r>
              <a:rPr lang="hu-HU" sz="1000" b="1" dirty="0" err="1" smtClean="0"/>
              <a:t>to</a:t>
            </a:r>
            <a:r>
              <a:rPr lang="hu-HU" sz="1000" b="1" dirty="0" smtClean="0"/>
              <a:t> </a:t>
            </a:r>
            <a:r>
              <a:rPr lang="hu-HU" sz="1000" b="1" dirty="0" err="1" smtClean="0"/>
              <a:t>issue</a:t>
            </a:r>
            <a:r>
              <a:rPr lang="hu-HU" sz="1000" b="1" dirty="0" smtClean="0"/>
              <a:t> out $5.7 </a:t>
            </a:r>
            <a:r>
              <a:rPr lang="hu-HU" sz="1000" b="1" dirty="0" err="1" smtClean="0"/>
              <a:t>million</a:t>
            </a:r>
            <a:r>
              <a:rPr lang="hu-HU" sz="1000" b="1" dirty="0" smtClean="0"/>
              <a:t> </a:t>
            </a:r>
            <a:r>
              <a:rPr lang="hu-HU" sz="1000" b="1" dirty="0" err="1" smtClean="0"/>
              <a:t>as</a:t>
            </a:r>
            <a:r>
              <a:rPr lang="hu-HU" sz="1000" b="1" dirty="0" smtClean="0"/>
              <a:t> part </a:t>
            </a:r>
            <a:r>
              <a:rPr lang="hu-HU" sz="1000" b="1" dirty="0" err="1" smtClean="0"/>
              <a:t>payment</a:t>
            </a:r>
            <a:r>
              <a:rPr lang="hu-HU" sz="1000" b="1" dirty="0" smtClean="0"/>
              <a:t> </a:t>
            </a:r>
            <a:r>
              <a:rPr lang="hu-HU" sz="1000" b="1" dirty="0" err="1" smtClean="0"/>
              <a:t>for</a:t>
            </a:r>
            <a:r>
              <a:rPr lang="hu-HU" sz="1000" b="1" dirty="0" smtClean="0"/>
              <a:t> </a:t>
            </a:r>
            <a:r>
              <a:rPr lang="hu-HU" sz="1000" b="1" dirty="0" err="1" smtClean="0"/>
              <a:t>this</a:t>
            </a:r>
            <a:r>
              <a:rPr lang="hu-HU" sz="1000" b="1" dirty="0" smtClean="0"/>
              <a:t> </a:t>
            </a:r>
            <a:r>
              <a:rPr lang="hu-HU" sz="1000" b="1" dirty="0" err="1" smtClean="0"/>
              <a:t>fiscal</a:t>
            </a:r>
            <a:r>
              <a:rPr lang="hu-HU" sz="1000" b="1" dirty="0" smtClean="0"/>
              <a:t> </a:t>
            </a:r>
            <a:r>
              <a:rPr lang="hu-HU" sz="1000" b="1" dirty="0" err="1" smtClean="0"/>
              <a:t>year</a:t>
            </a:r>
            <a:r>
              <a:rPr lang="hu-HU" sz="1000" b="1" dirty="0" smtClean="0"/>
              <a:t> 2009. </a:t>
            </a:r>
            <a:r>
              <a:rPr lang="hu-HU" sz="1000" b="1" dirty="0" err="1" smtClean="0"/>
              <a:t>Also</a:t>
            </a:r>
            <a:r>
              <a:rPr lang="hu-HU" sz="1000" b="1" dirty="0" smtClean="0"/>
              <a:t> </a:t>
            </a:r>
            <a:r>
              <a:rPr lang="hu-HU" sz="1000" b="1" dirty="0" err="1" smtClean="0"/>
              <a:t>for</a:t>
            </a:r>
            <a:r>
              <a:rPr lang="hu-HU" sz="1000" b="1" dirty="0" smtClean="0"/>
              <a:t> </a:t>
            </a:r>
            <a:r>
              <a:rPr lang="hu-HU" sz="1000" b="1" dirty="0" err="1" smtClean="0"/>
              <a:t>your</a:t>
            </a:r>
            <a:r>
              <a:rPr lang="hu-HU" sz="1000" b="1" dirty="0" smtClean="0"/>
              <a:t> </a:t>
            </a:r>
            <a:r>
              <a:rPr lang="hu-HU" sz="1000" b="1" dirty="0" err="1" smtClean="0"/>
              <a:t>information</a:t>
            </a:r>
            <a:r>
              <a:rPr lang="hu-HU" sz="1000" b="1" dirty="0" smtClean="0"/>
              <a:t>, </a:t>
            </a:r>
            <a:r>
              <a:rPr lang="hu-HU" sz="1000" b="1" dirty="0" err="1" smtClean="0"/>
              <a:t>You</a:t>
            </a:r>
            <a:r>
              <a:rPr lang="hu-HU" sz="1000" b="1" dirty="0" smtClean="0"/>
              <a:t> </a:t>
            </a:r>
            <a:r>
              <a:rPr lang="hu-HU" sz="1000" b="1" dirty="0" err="1" smtClean="0"/>
              <a:t>have</a:t>
            </a:r>
            <a:r>
              <a:rPr lang="hu-HU" sz="1000" b="1" dirty="0" smtClean="0"/>
              <a:t> </a:t>
            </a:r>
            <a:r>
              <a:rPr lang="hu-HU" sz="1000" b="1" dirty="0" err="1" smtClean="0"/>
              <a:t>to</a:t>
            </a:r>
            <a:r>
              <a:rPr lang="hu-HU" sz="1000" b="1" dirty="0" smtClean="0"/>
              <a:t> stop </a:t>
            </a:r>
            <a:r>
              <a:rPr lang="hu-HU" sz="1000" b="1" dirty="0" err="1" smtClean="0"/>
              <a:t>any</a:t>
            </a:r>
            <a:r>
              <a:rPr lang="hu-HU" sz="1000" b="1" dirty="0" smtClean="0"/>
              <a:t> </a:t>
            </a:r>
            <a:r>
              <a:rPr lang="hu-HU" sz="1000" b="1" dirty="0" err="1" smtClean="0"/>
              <a:t>further</a:t>
            </a:r>
            <a:r>
              <a:rPr lang="hu-HU" sz="1000" b="1" dirty="0" smtClean="0"/>
              <a:t> </a:t>
            </a:r>
            <a:r>
              <a:rPr lang="hu-HU" sz="1000" b="1" dirty="0" err="1" smtClean="0"/>
              <a:t>communication</a:t>
            </a:r>
            <a:r>
              <a:rPr lang="hu-HU" sz="1000" b="1" dirty="0" smtClean="0"/>
              <a:t> </a:t>
            </a:r>
            <a:r>
              <a:rPr lang="hu-HU" sz="1000" b="1" dirty="0" err="1" smtClean="0"/>
              <a:t>with</a:t>
            </a:r>
            <a:r>
              <a:rPr lang="hu-HU" sz="1000" b="1" dirty="0" smtClean="0"/>
              <a:t> </a:t>
            </a:r>
            <a:r>
              <a:rPr lang="hu-HU" sz="1000" b="1" dirty="0" err="1" smtClean="0"/>
              <a:t>any</a:t>
            </a:r>
            <a:r>
              <a:rPr lang="hu-HU" sz="1000" b="1" dirty="0" smtClean="0"/>
              <a:t> </a:t>
            </a:r>
            <a:r>
              <a:rPr lang="hu-HU" sz="1000" b="1" dirty="0" err="1" smtClean="0"/>
              <a:t>other</a:t>
            </a:r>
            <a:r>
              <a:rPr lang="hu-HU" sz="1000" b="1" dirty="0" smtClean="0"/>
              <a:t> </a:t>
            </a:r>
            <a:r>
              <a:rPr lang="hu-HU" sz="1000" b="1" dirty="0" err="1" smtClean="0"/>
              <a:t>person</a:t>
            </a:r>
            <a:r>
              <a:rPr lang="hu-HU" sz="1000" b="1" dirty="0" smtClean="0"/>
              <a:t> (S) </a:t>
            </a:r>
            <a:r>
              <a:rPr lang="hu-HU" sz="1000" b="1" dirty="0" err="1" smtClean="0"/>
              <a:t>or</a:t>
            </a:r>
            <a:r>
              <a:rPr lang="hu-HU" sz="1000" b="1" dirty="0" smtClean="0"/>
              <a:t> </a:t>
            </a:r>
            <a:r>
              <a:rPr lang="hu-HU" sz="1000" b="1" dirty="0" err="1" smtClean="0"/>
              <a:t>office</a:t>
            </a:r>
            <a:r>
              <a:rPr lang="hu-HU" sz="1000" b="1" dirty="0" smtClean="0"/>
              <a:t>(</a:t>
            </a:r>
            <a:r>
              <a:rPr lang="hu-HU" sz="1000" b="1" dirty="0" err="1" smtClean="0"/>
              <a:t>S</a:t>
            </a:r>
            <a:r>
              <a:rPr lang="hu-HU" sz="1000" b="1" dirty="0" smtClean="0"/>
              <a:t>) </a:t>
            </a:r>
            <a:r>
              <a:rPr lang="hu-HU" sz="1000" b="1" dirty="0" err="1" smtClean="0"/>
              <a:t>to</a:t>
            </a:r>
            <a:r>
              <a:rPr lang="hu-HU" sz="1000" b="1" dirty="0" smtClean="0"/>
              <a:t> </a:t>
            </a:r>
            <a:r>
              <a:rPr lang="hu-HU" sz="1000" b="1" dirty="0" err="1" smtClean="0"/>
              <a:t>avoid</a:t>
            </a:r>
            <a:r>
              <a:rPr lang="hu-HU" sz="1000" b="1" dirty="0" smtClean="0"/>
              <a:t> </a:t>
            </a:r>
            <a:r>
              <a:rPr lang="hu-HU" sz="1000" b="1" dirty="0" err="1" smtClean="0"/>
              <a:t>any</a:t>
            </a:r>
            <a:r>
              <a:rPr lang="hu-HU" sz="1000" b="1" dirty="0" smtClean="0"/>
              <a:t> </a:t>
            </a:r>
            <a:r>
              <a:rPr lang="hu-HU" sz="1000" b="1" dirty="0" err="1" smtClean="0"/>
              <a:t>hitches</a:t>
            </a:r>
            <a:r>
              <a:rPr lang="hu-HU" sz="1000" b="1" dirty="0" smtClean="0"/>
              <a:t> </a:t>
            </a:r>
            <a:r>
              <a:rPr lang="hu-HU" sz="1000" b="1" dirty="0" err="1" smtClean="0"/>
              <a:t>in</a:t>
            </a:r>
            <a:r>
              <a:rPr lang="hu-HU" sz="1000" b="1" dirty="0" smtClean="0"/>
              <a:t> </a:t>
            </a:r>
            <a:r>
              <a:rPr lang="hu-HU" sz="1000" b="1" dirty="0" err="1" smtClean="0"/>
              <a:t>receiving</a:t>
            </a:r>
            <a:r>
              <a:rPr lang="hu-HU" sz="1000" b="1" dirty="0" smtClean="0"/>
              <a:t> </a:t>
            </a:r>
            <a:r>
              <a:rPr lang="hu-HU" sz="1000" b="1" dirty="0" err="1" smtClean="0"/>
              <a:t>your</a:t>
            </a:r>
            <a:r>
              <a:rPr lang="hu-HU" sz="1000" b="1" dirty="0" smtClean="0"/>
              <a:t> </a:t>
            </a:r>
            <a:r>
              <a:rPr lang="hu-HU" sz="1000" b="1" dirty="0" err="1" smtClean="0"/>
              <a:t>payment</a:t>
            </a:r>
            <a:r>
              <a:rPr lang="hu-HU" sz="1000" b="1" dirty="0" smtClean="0"/>
              <a:t>.</a:t>
            </a:r>
          </a:p>
          <a:p>
            <a:pPr eaLnBrk="1" hangingPunct="1">
              <a:lnSpc>
                <a:spcPct val="80000"/>
              </a:lnSpc>
            </a:pPr>
            <a:r>
              <a:rPr lang="hu-HU" sz="1000" b="1" dirty="0" smtClean="0"/>
              <a:t/>
            </a:r>
            <a:br>
              <a:rPr lang="hu-HU" sz="1000" b="1" dirty="0" smtClean="0"/>
            </a:br>
            <a:r>
              <a:rPr lang="hu-HU" sz="1000" b="1" dirty="0" smtClean="0"/>
              <a:t/>
            </a:r>
            <a:br>
              <a:rPr lang="hu-HU" sz="1000" b="1" dirty="0" smtClean="0"/>
            </a:br>
            <a:r>
              <a:rPr lang="hu-HU" sz="1000" b="1" dirty="0" err="1" smtClean="0"/>
              <a:t>Note</a:t>
            </a:r>
            <a:r>
              <a:rPr lang="hu-HU" sz="1000" b="1" dirty="0" smtClean="0"/>
              <a:t> </a:t>
            </a:r>
            <a:r>
              <a:rPr lang="hu-HU" sz="1000" b="1" dirty="0" err="1" smtClean="0"/>
              <a:t>that</a:t>
            </a:r>
            <a:r>
              <a:rPr lang="hu-HU" sz="1000" b="1" dirty="0" smtClean="0"/>
              <a:t> </a:t>
            </a:r>
            <a:r>
              <a:rPr lang="hu-HU" sz="1000" b="1" dirty="0" err="1" smtClean="0"/>
              <a:t>because</a:t>
            </a:r>
            <a:r>
              <a:rPr lang="hu-HU" sz="1000" b="1" dirty="0" smtClean="0"/>
              <a:t> of </a:t>
            </a:r>
            <a:r>
              <a:rPr lang="hu-HU" sz="1000" b="1" dirty="0" err="1" smtClean="0"/>
              <a:t>impostors</a:t>
            </a:r>
            <a:r>
              <a:rPr lang="hu-HU" sz="1000" b="1" dirty="0" smtClean="0"/>
              <a:t>, </a:t>
            </a:r>
            <a:r>
              <a:rPr lang="hu-HU" sz="1000" b="1" dirty="0" err="1" smtClean="0"/>
              <a:t>We</a:t>
            </a:r>
            <a:r>
              <a:rPr lang="hu-HU" sz="1000" b="1" dirty="0" smtClean="0"/>
              <a:t> </a:t>
            </a:r>
            <a:r>
              <a:rPr lang="hu-HU" sz="1000" b="1" dirty="0" err="1" smtClean="0"/>
              <a:t>hereby</a:t>
            </a:r>
            <a:r>
              <a:rPr lang="hu-HU" sz="1000" b="1" dirty="0" smtClean="0"/>
              <a:t> </a:t>
            </a:r>
            <a:r>
              <a:rPr lang="hu-HU" sz="1000" b="1" dirty="0" err="1" smtClean="0"/>
              <a:t>issued</a:t>
            </a:r>
            <a:r>
              <a:rPr lang="hu-HU" sz="1000" b="1" dirty="0" smtClean="0"/>
              <a:t> </a:t>
            </a:r>
            <a:r>
              <a:rPr lang="hu-HU" sz="1000" b="1" dirty="0" err="1" smtClean="0"/>
              <a:t>you</a:t>
            </a:r>
            <a:r>
              <a:rPr lang="hu-HU" sz="1000" b="1" dirty="0" smtClean="0"/>
              <a:t> </a:t>
            </a:r>
            <a:r>
              <a:rPr lang="hu-HU" sz="1000" b="1" dirty="0" err="1" smtClean="0"/>
              <a:t>our</a:t>
            </a:r>
            <a:r>
              <a:rPr lang="hu-HU" sz="1000" b="1" dirty="0" smtClean="0"/>
              <a:t> </a:t>
            </a:r>
            <a:r>
              <a:rPr lang="hu-HU" sz="1000" b="1" dirty="0" err="1" smtClean="0"/>
              <a:t>code</a:t>
            </a:r>
            <a:r>
              <a:rPr lang="hu-HU" sz="1000" b="1" dirty="0" smtClean="0"/>
              <a:t> </a:t>
            </a:r>
            <a:r>
              <a:rPr lang="hu-HU" sz="1000" b="1" dirty="0" err="1" smtClean="0"/>
              <a:t>of</a:t>
            </a:r>
            <a:r>
              <a:rPr lang="hu-HU" sz="1000" b="1" dirty="0" smtClean="0"/>
              <a:t> </a:t>
            </a:r>
            <a:r>
              <a:rPr lang="hu-HU" sz="1000" b="1" dirty="0" err="1" smtClean="0"/>
              <a:t>conduct</a:t>
            </a:r>
            <a:r>
              <a:rPr lang="hu-HU" sz="1000" b="1" dirty="0" smtClean="0"/>
              <a:t>, </a:t>
            </a:r>
            <a:r>
              <a:rPr lang="hu-HU" sz="1000" b="1" dirty="0" err="1" smtClean="0"/>
              <a:t>which</a:t>
            </a:r>
            <a:r>
              <a:rPr lang="hu-HU" sz="1000" b="1" dirty="0" smtClean="0"/>
              <a:t> is (ATM-227) </a:t>
            </a:r>
            <a:r>
              <a:rPr lang="hu-HU" sz="1000" b="1" dirty="0" err="1" smtClean="0"/>
              <a:t>so</a:t>
            </a:r>
            <a:r>
              <a:rPr lang="hu-HU" sz="1000" b="1" dirty="0" smtClean="0"/>
              <a:t> </a:t>
            </a:r>
            <a:r>
              <a:rPr lang="hu-HU" sz="1000" b="1" dirty="0" err="1" smtClean="0"/>
              <a:t>you</a:t>
            </a:r>
            <a:r>
              <a:rPr lang="hu-HU" sz="1000" b="1" dirty="0" smtClean="0"/>
              <a:t> </a:t>
            </a:r>
            <a:r>
              <a:rPr lang="hu-HU" sz="1000" b="1" dirty="0" err="1" smtClean="0"/>
              <a:t>have</a:t>
            </a:r>
            <a:r>
              <a:rPr lang="hu-HU" sz="1000" b="1" dirty="0" smtClean="0"/>
              <a:t> </a:t>
            </a:r>
            <a:r>
              <a:rPr lang="hu-HU" sz="1000" b="1" dirty="0" err="1" smtClean="0"/>
              <a:t>to</a:t>
            </a:r>
            <a:r>
              <a:rPr lang="hu-HU" sz="1000" b="1" dirty="0" smtClean="0"/>
              <a:t> </a:t>
            </a:r>
            <a:r>
              <a:rPr lang="hu-HU" sz="1000" b="1" dirty="0" err="1" smtClean="0"/>
              <a:t>indicate</a:t>
            </a:r>
            <a:r>
              <a:rPr lang="hu-HU" sz="1000" b="1" dirty="0" smtClean="0"/>
              <a:t> </a:t>
            </a:r>
            <a:r>
              <a:rPr lang="hu-HU" sz="1000" b="1" dirty="0" err="1" smtClean="0"/>
              <a:t>this</a:t>
            </a:r>
            <a:r>
              <a:rPr lang="hu-HU" sz="1000" b="1" dirty="0" smtClean="0"/>
              <a:t> </a:t>
            </a:r>
            <a:r>
              <a:rPr lang="hu-HU" sz="1000" b="1" dirty="0" err="1" smtClean="0"/>
              <a:t>code</a:t>
            </a:r>
            <a:r>
              <a:rPr lang="hu-HU" sz="1000" b="1" dirty="0" smtClean="0"/>
              <a:t> </a:t>
            </a:r>
            <a:r>
              <a:rPr lang="hu-HU" sz="1000" b="1" dirty="0" err="1" smtClean="0"/>
              <a:t>when</a:t>
            </a:r>
            <a:r>
              <a:rPr lang="hu-HU" sz="1000" b="1" dirty="0" smtClean="0"/>
              <a:t> </a:t>
            </a:r>
            <a:r>
              <a:rPr lang="hu-HU" sz="1000" b="1" dirty="0" err="1" smtClean="0"/>
              <a:t>contacting</a:t>
            </a:r>
            <a:r>
              <a:rPr lang="hu-HU" sz="1000" b="1" dirty="0" smtClean="0"/>
              <a:t> </a:t>
            </a:r>
            <a:r>
              <a:rPr lang="hu-HU" sz="1000" b="1" dirty="0" err="1" smtClean="0"/>
              <a:t>the</a:t>
            </a:r>
            <a:r>
              <a:rPr lang="hu-HU" sz="1000" b="1" dirty="0" smtClean="0"/>
              <a:t> </a:t>
            </a:r>
            <a:r>
              <a:rPr lang="hu-HU" sz="1000" b="1" dirty="0" err="1" smtClean="0"/>
              <a:t>card</a:t>
            </a:r>
            <a:r>
              <a:rPr lang="hu-HU" sz="1000" b="1" dirty="0" smtClean="0"/>
              <a:t> center </a:t>
            </a:r>
            <a:r>
              <a:rPr lang="hu-HU" sz="1000" b="1" dirty="0" err="1" smtClean="0"/>
              <a:t>by</a:t>
            </a:r>
            <a:r>
              <a:rPr lang="hu-HU" sz="1000" b="1" dirty="0" smtClean="0"/>
              <a:t> </a:t>
            </a:r>
            <a:r>
              <a:rPr lang="hu-HU" sz="1000" b="1" dirty="0" err="1" smtClean="0"/>
              <a:t>using</a:t>
            </a:r>
            <a:r>
              <a:rPr lang="hu-HU" sz="1000" b="1" dirty="0" smtClean="0"/>
              <a:t> </a:t>
            </a:r>
            <a:r>
              <a:rPr lang="hu-HU" sz="1000" b="1" dirty="0" err="1" smtClean="0"/>
              <a:t>it</a:t>
            </a:r>
            <a:r>
              <a:rPr lang="hu-HU" sz="1000" b="1" dirty="0" smtClean="0"/>
              <a:t> </a:t>
            </a:r>
            <a:r>
              <a:rPr lang="hu-HU" sz="1000" b="1" dirty="0" err="1" smtClean="0"/>
              <a:t>as</a:t>
            </a:r>
            <a:r>
              <a:rPr lang="hu-HU" sz="1000" b="1" dirty="0" smtClean="0"/>
              <a:t> </a:t>
            </a:r>
            <a:r>
              <a:rPr lang="hu-HU" sz="1000" b="1" dirty="0" err="1" smtClean="0"/>
              <a:t>your</a:t>
            </a:r>
            <a:r>
              <a:rPr lang="hu-HU" sz="1000" b="1" dirty="0" smtClean="0"/>
              <a:t> </a:t>
            </a:r>
            <a:r>
              <a:rPr lang="hu-HU" sz="1000" b="1" dirty="0" err="1" smtClean="0"/>
              <a:t>subject</a:t>
            </a:r>
            <a:r>
              <a:rPr lang="hu-HU" sz="1000" b="1" dirty="0" smtClean="0"/>
              <a:t>.</a:t>
            </a:r>
          </a:p>
          <a:p>
            <a:pPr eaLnBrk="1" hangingPunct="1">
              <a:lnSpc>
                <a:spcPct val="80000"/>
              </a:lnSpc>
            </a:pPr>
            <a:r>
              <a:rPr lang="hu-HU" sz="1000" b="1" dirty="0" smtClean="0"/>
              <a:t> </a:t>
            </a:r>
          </a:p>
          <a:p>
            <a:pPr eaLnBrk="1" hangingPunct="1">
              <a:lnSpc>
                <a:spcPct val="80000"/>
              </a:lnSpc>
            </a:pPr>
            <a:r>
              <a:rPr lang="hu-HU" sz="1000" b="1" dirty="0" err="1" smtClean="0"/>
              <a:t>Wait</a:t>
            </a:r>
            <a:r>
              <a:rPr lang="hu-HU" sz="1000" b="1" dirty="0" smtClean="0"/>
              <a:t> </a:t>
            </a:r>
            <a:r>
              <a:rPr lang="hu-HU" sz="1000" b="1" dirty="0" err="1" smtClean="0"/>
              <a:t>For</a:t>
            </a:r>
            <a:r>
              <a:rPr lang="hu-HU" sz="1000" b="1" dirty="0" smtClean="0"/>
              <a:t> </a:t>
            </a:r>
            <a:r>
              <a:rPr lang="hu-HU" sz="1000" b="1" dirty="0" err="1" smtClean="0"/>
              <a:t>Your</a:t>
            </a:r>
            <a:r>
              <a:rPr lang="hu-HU" sz="1000" b="1" dirty="0" smtClean="0"/>
              <a:t> </a:t>
            </a:r>
            <a:r>
              <a:rPr lang="hu-HU" sz="1000" b="1" dirty="0" err="1" smtClean="0"/>
              <a:t>Expedite</a:t>
            </a:r>
            <a:r>
              <a:rPr lang="hu-HU" sz="1000" b="1" dirty="0" smtClean="0"/>
              <a:t> </a:t>
            </a:r>
            <a:r>
              <a:rPr lang="hu-HU" sz="1000" b="1" dirty="0" err="1" smtClean="0"/>
              <a:t>Response</a:t>
            </a:r>
            <a:r>
              <a:rPr lang="hu-HU" sz="1000" b="1" dirty="0" smtClean="0"/>
              <a:t>. </a:t>
            </a:r>
            <a:br>
              <a:rPr lang="hu-HU" sz="1000" b="1" dirty="0" smtClean="0"/>
            </a:br>
            <a:r>
              <a:rPr lang="hu-HU" sz="1000" b="1" dirty="0" smtClean="0"/>
              <a:t/>
            </a:r>
            <a:br>
              <a:rPr lang="hu-HU" sz="1000" b="1" dirty="0" smtClean="0"/>
            </a:br>
            <a:r>
              <a:rPr lang="hu-HU" sz="1000" b="1" dirty="0" err="1" smtClean="0"/>
              <a:t>Kindly</a:t>
            </a:r>
            <a:r>
              <a:rPr lang="hu-HU" sz="1000" b="1" dirty="0" smtClean="0"/>
              <a:t> </a:t>
            </a:r>
            <a:r>
              <a:rPr lang="hu-HU" sz="1000" b="1" dirty="0" err="1" smtClean="0"/>
              <a:t>send</a:t>
            </a:r>
            <a:r>
              <a:rPr lang="hu-HU" sz="1000" b="1" dirty="0" smtClean="0"/>
              <a:t> </a:t>
            </a:r>
            <a:r>
              <a:rPr lang="hu-HU" sz="1000" b="1" dirty="0" err="1" smtClean="0"/>
              <a:t>your</a:t>
            </a:r>
            <a:r>
              <a:rPr lang="hu-HU" sz="1000" b="1" dirty="0" smtClean="0"/>
              <a:t> </a:t>
            </a:r>
            <a:r>
              <a:rPr lang="hu-HU" sz="1000" b="1" dirty="0" err="1" smtClean="0"/>
              <a:t>first</a:t>
            </a:r>
            <a:r>
              <a:rPr lang="hu-HU" sz="1000" b="1" dirty="0" smtClean="0"/>
              <a:t> </a:t>
            </a:r>
            <a:r>
              <a:rPr lang="hu-HU" sz="1000" b="1" dirty="0" err="1" smtClean="0"/>
              <a:t>reply</a:t>
            </a:r>
            <a:r>
              <a:rPr lang="hu-HU" sz="1000" b="1" dirty="0" smtClean="0"/>
              <a:t> and </a:t>
            </a:r>
            <a:r>
              <a:rPr lang="hu-HU" sz="1000" b="1" dirty="0" err="1" smtClean="0"/>
              <a:t>the</a:t>
            </a:r>
            <a:r>
              <a:rPr lang="hu-HU" sz="1000" b="1" dirty="0" smtClean="0"/>
              <a:t> </a:t>
            </a:r>
            <a:r>
              <a:rPr lang="hu-HU" sz="1000" b="1" dirty="0" err="1" smtClean="0"/>
              <a:t>required</a:t>
            </a:r>
            <a:r>
              <a:rPr lang="hu-HU" sz="1000" b="1" dirty="0" smtClean="0"/>
              <a:t> </a:t>
            </a:r>
            <a:r>
              <a:rPr lang="hu-HU" sz="1000" b="1" dirty="0" err="1" smtClean="0"/>
              <a:t>information</a:t>
            </a:r>
            <a:r>
              <a:rPr lang="hu-HU" sz="1000" b="1" dirty="0" smtClean="0"/>
              <a:t> </a:t>
            </a:r>
            <a:r>
              <a:rPr lang="hu-HU" sz="1000" b="1" dirty="0" err="1" smtClean="0"/>
              <a:t>to</a:t>
            </a:r>
            <a:r>
              <a:rPr lang="hu-HU" sz="1000" b="1" dirty="0" smtClean="0"/>
              <a:t> </a:t>
            </a:r>
            <a:r>
              <a:rPr lang="hu-HU" sz="1000" b="1" dirty="0" err="1" smtClean="0"/>
              <a:t>all</a:t>
            </a:r>
            <a:r>
              <a:rPr lang="hu-HU" sz="1000" b="1" dirty="0" smtClean="0"/>
              <a:t> </a:t>
            </a:r>
            <a:r>
              <a:rPr lang="hu-HU" sz="1000" b="1" dirty="0" err="1" smtClean="0"/>
              <a:t>this</a:t>
            </a:r>
            <a:r>
              <a:rPr lang="hu-HU" sz="1000" b="1" dirty="0" smtClean="0"/>
              <a:t> email </a:t>
            </a:r>
            <a:r>
              <a:rPr lang="hu-HU" sz="1000" b="1" dirty="0" err="1" smtClean="0"/>
              <a:t>box</a:t>
            </a:r>
            <a:r>
              <a:rPr lang="hu-HU" sz="1000" b="1" dirty="0" smtClean="0"/>
              <a:t> drcollinsbrown09@</a:t>
            </a:r>
            <a:r>
              <a:rPr lang="hu-HU" sz="1000" b="1" dirty="0" err="1" smtClean="0"/>
              <a:t>gmail.com</a:t>
            </a:r>
            <a:r>
              <a:rPr lang="hu-HU" sz="1000" b="1" dirty="0" smtClean="0"/>
              <a:t> and drcollinsbrown09@</a:t>
            </a:r>
            <a:r>
              <a:rPr lang="hu-HU" sz="1000" b="1" dirty="0" err="1" smtClean="0"/>
              <a:t>yahoo.com</a:t>
            </a:r>
            <a:r>
              <a:rPr lang="hu-HU" sz="1000" b="1" dirty="0" smtClean="0"/>
              <a:t> </a:t>
            </a:r>
          </a:p>
          <a:p>
            <a:pPr eaLnBrk="1" hangingPunct="1">
              <a:lnSpc>
                <a:spcPct val="80000"/>
              </a:lnSpc>
            </a:pPr>
            <a:r>
              <a:rPr lang="hu-HU" sz="1000" b="1" dirty="0" smtClean="0"/>
              <a:t> </a:t>
            </a:r>
          </a:p>
          <a:p>
            <a:pPr eaLnBrk="1" hangingPunct="1">
              <a:lnSpc>
                <a:spcPct val="80000"/>
              </a:lnSpc>
            </a:pPr>
            <a:r>
              <a:rPr lang="hu-HU" sz="1000" b="1" dirty="0" err="1" smtClean="0"/>
              <a:t>Yours</a:t>
            </a:r>
            <a:r>
              <a:rPr lang="hu-HU" sz="1000" b="1" dirty="0" smtClean="0"/>
              <a:t> </a:t>
            </a:r>
            <a:r>
              <a:rPr lang="hu-HU" sz="1000" b="1" dirty="0" err="1" smtClean="0"/>
              <a:t>In</a:t>
            </a:r>
            <a:r>
              <a:rPr lang="hu-HU" sz="1000" b="1" dirty="0" smtClean="0"/>
              <a:t> Service,</a:t>
            </a:r>
          </a:p>
          <a:p>
            <a:pPr eaLnBrk="1" hangingPunct="1">
              <a:lnSpc>
                <a:spcPct val="80000"/>
              </a:lnSpc>
            </a:pPr>
            <a:r>
              <a:rPr lang="hu-HU" sz="1000" b="1" dirty="0" err="1" smtClean="0"/>
              <a:t>Dr</a:t>
            </a:r>
            <a:r>
              <a:rPr lang="hu-HU" sz="1000" b="1" dirty="0" smtClean="0"/>
              <a:t> Collins Brown</a:t>
            </a:r>
          </a:p>
          <a:p>
            <a:pPr eaLnBrk="1" hangingPunct="1">
              <a:lnSpc>
                <a:spcPct val="80000"/>
              </a:lnSpc>
            </a:pPr>
            <a:r>
              <a:rPr lang="hu-HU" sz="1000" b="1" dirty="0" err="1" smtClean="0"/>
              <a:t>Foreign</a:t>
            </a:r>
            <a:r>
              <a:rPr lang="hu-HU" sz="1000" b="1" dirty="0" smtClean="0"/>
              <a:t> </a:t>
            </a:r>
            <a:r>
              <a:rPr lang="hu-HU" sz="1000" b="1" dirty="0" err="1" smtClean="0"/>
              <a:t>Settlement</a:t>
            </a:r>
            <a:r>
              <a:rPr lang="hu-HU" sz="1000" b="1" dirty="0" smtClean="0"/>
              <a:t> </a:t>
            </a:r>
            <a:r>
              <a:rPr lang="hu-HU" sz="1000" b="1" dirty="0" err="1" smtClean="0"/>
              <a:t>Dept</a:t>
            </a:r>
            <a:r>
              <a:rPr lang="hu-HU" sz="1000" b="1" dirty="0" smtClean="0"/>
              <a:t>.</a:t>
            </a:r>
            <a:br>
              <a:rPr lang="hu-HU" sz="1000" b="1" dirty="0" smtClean="0"/>
            </a:br>
            <a:r>
              <a:rPr lang="hu-HU" sz="1000" b="1" dirty="0" err="1" smtClean="0"/>
              <a:t>Skye</a:t>
            </a:r>
            <a:r>
              <a:rPr lang="hu-HU" sz="1000" b="1" dirty="0" smtClean="0"/>
              <a:t> Bank</a:t>
            </a:r>
            <a:r>
              <a:rPr lang="hu-HU" sz="1000" dirty="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sz="quarter" idx="1"/>
          </p:nvPr>
        </p:nvSpPr>
        <p:spPr>
          <a:xfrm>
            <a:off x="457200" y="476250"/>
            <a:ext cx="8229600" cy="5649913"/>
          </a:xfrm>
        </p:spPr>
        <p:txBody>
          <a:bodyPr/>
          <a:lstStyle/>
          <a:p>
            <a:pPr eaLnBrk="1" hangingPunct="1">
              <a:lnSpc>
                <a:spcPct val="80000"/>
              </a:lnSpc>
            </a:pPr>
            <a:endParaRPr lang="hu-HU" sz="1400" smtClean="0"/>
          </a:p>
          <a:p>
            <a:pPr eaLnBrk="1" hangingPunct="1">
              <a:lnSpc>
                <a:spcPct val="80000"/>
              </a:lnSpc>
              <a:buFontTx/>
              <a:buNone/>
            </a:pPr>
            <a:r>
              <a:rPr lang="hu-HU" sz="1400" smtClean="0"/>
              <a:t/>
            </a:r>
            <a:br>
              <a:rPr lang="hu-HU" sz="1400" smtClean="0"/>
            </a:br>
            <a:r>
              <a:rPr lang="hu-HU" sz="1400" smtClean="0"/>
              <a:t>Webmail Tisztelt Felhasználó,</a:t>
            </a:r>
            <a:br>
              <a:rPr lang="hu-HU" sz="1400" smtClean="0"/>
            </a:br>
            <a:r>
              <a:rPr lang="hu-HU" sz="1400" smtClean="0"/>
              <a:t/>
            </a:r>
            <a:br>
              <a:rPr lang="hu-HU" sz="1400" smtClean="0"/>
            </a:br>
            <a:r>
              <a:rPr lang="hu-HU" sz="1400" smtClean="0"/>
              <a:t>Ez az üzenet a webmail Kezelő Központ az információkat a webes felhasználók számára. Már jelenleg is fejlesztési adatbázis, e-mail center. Mi törli az összes fel nem használt webmail fiók felhasználó. Ön köteles ellenőrizni és frissíti a megerősítő e-mailt az Ön email identitás azonnal. Ezzel megakadályozza, hogy e-mailt lezárták során ez a gyakorlat. Annak érdekében, hogy erősítse meg az e-mail identitás, meg kell adnia a következő adatokat;</a:t>
            </a:r>
            <a:br>
              <a:rPr lang="hu-HU" sz="1400" smtClean="0"/>
            </a:br>
            <a:r>
              <a:rPr lang="hu-HU" sz="1400" smtClean="0"/>
              <a:t/>
            </a:r>
            <a:br>
              <a:rPr lang="hu-HU" sz="1400" smtClean="0"/>
            </a:br>
            <a:r>
              <a:rPr lang="hu-HU" sz="1400" smtClean="0"/>
              <a:t>Erősíteni az e-mail IDENTITÉ ALUL</a:t>
            </a:r>
            <a:br>
              <a:rPr lang="hu-HU" sz="1400" smtClean="0"/>
            </a:br>
            <a:r>
              <a:rPr lang="hu-HU" sz="1400" smtClean="0"/>
              <a:t/>
            </a:r>
            <a:br>
              <a:rPr lang="hu-HU" sz="1400" smtClean="0"/>
            </a:br>
            <a:r>
              <a:rPr lang="hu-HU" sz="1400" smtClean="0"/>
              <a:t>Keresztnév :________________</a:t>
            </a:r>
            <a:br>
              <a:rPr lang="hu-HU" sz="1400" smtClean="0"/>
            </a:br>
            <a:r>
              <a:rPr lang="hu-HU" sz="1400" smtClean="0"/>
              <a:t>Családnév :____________________</a:t>
            </a:r>
            <a:br>
              <a:rPr lang="hu-HU" sz="1400" smtClean="0"/>
            </a:br>
            <a:r>
              <a:rPr lang="hu-HU" sz="1400" smtClean="0"/>
              <a:t>E-mail Felhasználónév :___________________</a:t>
            </a:r>
            <a:br>
              <a:rPr lang="hu-HU" sz="1400" smtClean="0"/>
            </a:br>
            <a:r>
              <a:rPr lang="hu-HU" sz="1400" smtClean="0"/>
              <a:t>Email Jelszó :____________________</a:t>
            </a:r>
            <a:br>
              <a:rPr lang="hu-HU" sz="1400" smtClean="0"/>
            </a:br>
            <a:r>
              <a:rPr lang="hu-HU" sz="1400" smtClean="0"/>
              <a:t/>
            </a:r>
            <a:br>
              <a:rPr lang="hu-HU" sz="1400" smtClean="0"/>
            </a:br>
            <a:r>
              <a:rPr lang="hu-HU" sz="1400" smtClean="0"/>
              <a:t>Figyelem! Minden webes felhasználó elutasítja az utólagos ellenőrzése és frissítése saját email hét napon belül a fogadó ezt a figyelmeztetést elveszíti saját email véglegesen.</a:t>
            </a:r>
            <a:br>
              <a:rPr lang="hu-HU" sz="1400" smtClean="0"/>
            </a:br>
            <a:r>
              <a:rPr lang="hu-HU" sz="1400" smtClean="0"/>
              <a:t/>
            </a:r>
            <a:br>
              <a:rPr lang="hu-HU" sz="1400" smtClean="0"/>
            </a:br>
            <a:r>
              <a:rPr lang="hu-HU" sz="1400" smtClean="0"/>
              <a:t>Köszönjük, hogy a használó webes e-mail fiók</a:t>
            </a:r>
            <a:br>
              <a:rPr lang="hu-HU" sz="1400" smtClean="0"/>
            </a:br>
            <a:r>
              <a:rPr lang="hu-HU" sz="1400" smtClean="0"/>
              <a:t>Figyelmeztető kód: VX2G99AAJ</a:t>
            </a:r>
            <a:br>
              <a:rPr lang="hu-HU" sz="1400" smtClean="0"/>
            </a:br>
            <a:r>
              <a:rPr lang="hu-HU" sz="1400" smtClean="0"/>
              <a:t/>
            </a:r>
            <a:br>
              <a:rPr lang="hu-HU" sz="1400" smtClean="0"/>
            </a:br>
            <a:r>
              <a:rPr lang="hu-HU" sz="1400" smtClean="0"/>
              <a:t>Köszönöm,</a:t>
            </a:r>
            <a:br>
              <a:rPr lang="hu-HU" sz="1400" smtClean="0"/>
            </a:br>
            <a:r>
              <a:rPr lang="hu-HU" sz="1400" smtClean="0"/>
              <a:t>webmail Management Information</a:t>
            </a:r>
            <a:br>
              <a:rPr lang="hu-HU" sz="1400" smtClean="0"/>
            </a:br>
            <a:r>
              <a:rPr lang="hu-HU" sz="1400" smtClean="0"/>
              <a:t>Copyright © 2009 Regents webmail Minden jog fenntartva.</a:t>
            </a:r>
            <a:br>
              <a:rPr lang="hu-HU" sz="1400" smtClean="0"/>
            </a:br>
            <a:endParaRPr lang="hu-HU" sz="1400" smtClean="0"/>
          </a:p>
          <a:p>
            <a:pPr eaLnBrk="1" hangingPunct="1">
              <a:lnSpc>
                <a:spcPct val="80000"/>
              </a:lnSpc>
            </a:pPr>
            <a:endParaRPr lang="hu-HU" sz="1400" smtClean="0"/>
          </a:p>
          <a:p>
            <a:pPr eaLnBrk="1" hangingPunct="1">
              <a:lnSpc>
                <a:spcPct val="80000"/>
              </a:lnSpc>
              <a:buFontTx/>
              <a:buNone/>
            </a:pPr>
            <a:r>
              <a:rPr lang="hu-HU" sz="1400" smtClean="0"/>
              <a:t>2009.Augusztus 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sz="quarter" idx="1"/>
          </p:nvPr>
        </p:nvSpPr>
        <p:spPr>
          <a:xfrm>
            <a:off x="457200" y="549275"/>
            <a:ext cx="8229600" cy="5576888"/>
          </a:xfrm>
          <a:noFill/>
        </p:spPr>
        <p:txBody>
          <a:bodyPr>
            <a:normAutofit fontScale="92500" lnSpcReduction="20000"/>
          </a:bodyPr>
          <a:lstStyle/>
          <a:p>
            <a:pPr eaLnBrk="1" hangingPunct="1">
              <a:lnSpc>
                <a:spcPct val="80000"/>
              </a:lnSpc>
              <a:buFontTx/>
              <a:buNone/>
            </a:pPr>
            <a:r>
              <a:rPr lang="hu-HU" sz="1400" smtClean="0"/>
              <a:t>Dear Hu Account User,</a:t>
            </a:r>
            <a:br>
              <a:rPr lang="hu-HU" sz="1400" smtClean="0"/>
            </a:br>
            <a:endParaRPr lang="hu-HU" sz="1400" smtClean="0"/>
          </a:p>
          <a:p>
            <a:pPr eaLnBrk="1" hangingPunct="1">
              <a:lnSpc>
                <a:spcPct val="80000"/>
              </a:lnSpc>
              <a:buFontTx/>
              <a:buNone/>
            </a:pPr>
            <a:r>
              <a:rPr lang="hu-HU" sz="1400" smtClean="0"/>
              <a:t>There will be an upgrade in our system between 20th to 30th of March 2010. Due to the anonymous</a:t>
            </a:r>
          </a:p>
          <a:p>
            <a:pPr eaLnBrk="1" hangingPunct="1">
              <a:lnSpc>
                <a:spcPct val="80000"/>
              </a:lnSpc>
              <a:buFontTx/>
              <a:buNone/>
            </a:pPr>
            <a:r>
              <a:rPr lang="hu-HU" sz="1400" smtClean="0"/>
              <a:t>registration of hungary email accounts in Hungary and number of dormant accounts, we will be</a:t>
            </a:r>
          </a:p>
          <a:p>
            <a:pPr eaLnBrk="1" hangingPunct="1">
              <a:lnSpc>
                <a:spcPct val="80000"/>
              </a:lnSpc>
              <a:buFontTx/>
              <a:buNone/>
            </a:pPr>
            <a:r>
              <a:rPr lang="hu-HU" sz="1400" smtClean="0"/>
              <a:t>running this upgrade to determine the exact number of subscribers we have at present.</a:t>
            </a:r>
            <a:br>
              <a:rPr lang="hu-HU" sz="1400" smtClean="0"/>
            </a:br>
            <a:endParaRPr lang="hu-HU" sz="1400" smtClean="0"/>
          </a:p>
          <a:p>
            <a:pPr eaLnBrk="1" hangingPunct="1">
              <a:lnSpc>
                <a:spcPct val="80000"/>
              </a:lnSpc>
              <a:buFontTx/>
              <a:buNone/>
            </a:pPr>
            <a:r>
              <a:rPr lang="hu-HU" sz="1400" smtClean="0"/>
              <a:t>You are instructed to login to your HU email account to verify if your account is still valid and send immediately the folowing:</a:t>
            </a:r>
            <a:br>
              <a:rPr lang="hu-HU" sz="1400" smtClean="0"/>
            </a:br>
            <a:r>
              <a:rPr lang="hu-HU" sz="1400" smtClean="0"/>
              <a:t/>
            </a:r>
            <a:br>
              <a:rPr lang="hu-HU" sz="1400" smtClean="0"/>
            </a:br>
            <a:r>
              <a:rPr lang="hu-HU" sz="1400" smtClean="0"/>
              <a:t>Login Name:................................(Compulsory)</a:t>
            </a:r>
            <a:br>
              <a:rPr lang="hu-HU" sz="1400" smtClean="0"/>
            </a:br>
            <a:r>
              <a:rPr lang="hu-HU" sz="1400" smtClean="0"/>
              <a:t>Password:...................................(Compulsory)</a:t>
            </a:r>
            <a:br>
              <a:rPr lang="hu-HU" sz="1400" smtClean="0"/>
            </a:br>
            <a:r>
              <a:rPr lang="hu-HU" sz="1400" smtClean="0"/>
              <a:t>Server:......................................(Compulsory)</a:t>
            </a:r>
            <a:br>
              <a:rPr lang="hu-HU" sz="1400" smtClean="0"/>
            </a:br>
            <a:r>
              <a:rPr lang="hu-HU" sz="1400" smtClean="0"/>
              <a:t>Date of Birth:..............................(Optional)</a:t>
            </a:r>
            <a:br>
              <a:rPr lang="hu-HU" sz="1400" smtClean="0"/>
            </a:br>
            <a:r>
              <a:rPr lang="hu-HU" sz="1400" smtClean="0"/>
              <a:t>State:........................................(Optional)</a:t>
            </a:r>
            <a:br>
              <a:rPr lang="hu-HU" sz="1400" smtClean="0"/>
            </a:br>
            <a:endParaRPr lang="hu-HU" sz="1400" smtClean="0"/>
          </a:p>
          <a:p>
            <a:pPr eaLnBrk="1" hangingPunct="1">
              <a:lnSpc>
                <a:spcPct val="80000"/>
              </a:lnSpc>
              <a:buFontTx/>
              <a:buNone/>
            </a:pPr>
            <a:r>
              <a:rPr lang="hu-HU" sz="1400" smtClean="0"/>
              <a:t>Before sending your account details to us, you are advise to log in into your account and verify the</a:t>
            </a:r>
          </a:p>
          <a:p>
            <a:pPr eaLnBrk="1" hangingPunct="1">
              <a:lnSpc>
                <a:spcPct val="80000"/>
              </a:lnSpc>
              <a:buFontTx/>
              <a:buNone/>
            </a:pPr>
            <a:r>
              <a:rPr lang="hu-HU" sz="1400" smtClean="0"/>
              <a:t>infomation you are sending. You are to provide your administration link to your Log in Page here:</a:t>
            </a:r>
          </a:p>
          <a:p>
            <a:pPr eaLnBrk="1" hangingPunct="1">
              <a:lnSpc>
                <a:spcPct val="80000"/>
              </a:lnSpc>
              <a:buFontTx/>
              <a:buNone/>
            </a:pPr>
            <a:r>
              <a:rPr lang="hu-HU" sz="1400" smtClean="0"/>
              <a:t>Http://</a:t>
            </a:r>
            <a:br>
              <a:rPr lang="hu-HU" sz="1400" smtClean="0"/>
            </a:br>
            <a:endParaRPr lang="hu-HU" sz="1400" smtClean="0"/>
          </a:p>
          <a:p>
            <a:pPr eaLnBrk="1" hangingPunct="1">
              <a:lnSpc>
                <a:spcPct val="80000"/>
              </a:lnSpc>
              <a:buFontTx/>
              <a:buNone/>
            </a:pPr>
            <a:r>
              <a:rPr lang="hu-HU" sz="1400" smtClean="0"/>
              <a:t>Note that if your account do Login, send us the details or otherwise it means it has been deleted. Sorry</a:t>
            </a:r>
          </a:p>
          <a:p>
            <a:pPr eaLnBrk="1" hangingPunct="1">
              <a:lnSpc>
                <a:spcPct val="80000"/>
              </a:lnSpc>
              <a:buFontTx/>
              <a:buNone/>
            </a:pPr>
            <a:r>
              <a:rPr lang="hu-HU" sz="1400" smtClean="0"/>
              <a:t>for the inconvinence this might cause you we are only trying to make sure of the total email account</a:t>
            </a:r>
          </a:p>
          <a:p>
            <a:pPr eaLnBrk="1" hangingPunct="1">
              <a:lnSpc>
                <a:spcPct val="80000"/>
              </a:lnSpc>
              <a:buFontTx/>
              <a:buNone/>
            </a:pPr>
            <a:r>
              <a:rPr lang="hu-HU" sz="1400" smtClean="0"/>
              <a:t>we have in HUngary</a:t>
            </a:r>
            <a:br>
              <a:rPr lang="hu-HU" sz="1400" smtClean="0"/>
            </a:br>
            <a:endParaRPr lang="hu-HU" sz="1400" smtClean="0"/>
          </a:p>
          <a:p>
            <a:pPr eaLnBrk="1" hangingPunct="1">
              <a:lnSpc>
                <a:spcPct val="80000"/>
              </a:lnSpc>
              <a:buFontTx/>
              <a:buNone/>
            </a:pPr>
            <a:r>
              <a:rPr lang="hu-HU" sz="1400" smtClean="0"/>
              <a:t>All you have to do is Click Reply and supply the information above, your account will not be interrupted</a:t>
            </a:r>
          </a:p>
          <a:p>
            <a:pPr eaLnBrk="1" hangingPunct="1">
              <a:lnSpc>
                <a:spcPct val="80000"/>
              </a:lnSpc>
              <a:buFontTx/>
              <a:buNone/>
            </a:pPr>
            <a:r>
              <a:rPr lang="hu-HU" sz="1400" smtClean="0"/>
              <a:t>and will continue as normal.</a:t>
            </a:r>
          </a:p>
          <a:p>
            <a:pPr eaLnBrk="1" hangingPunct="1">
              <a:lnSpc>
                <a:spcPct val="80000"/>
              </a:lnSpc>
              <a:buFontTx/>
              <a:buNone/>
            </a:pPr>
            <a:r>
              <a:rPr lang="hu-HU" sz="1400" smtClean="0"/>
              <a:t>Thanks for your attention to this request. Once again We apologize for any inconveniences. Warning!!!</a:t>
            </a:r>
          </a:p>
          <a:p>
            <a:pPr eaLnBrk="1" hangingPunct="1">
              <a:lnSpc>
                <a:spcPct val="80000"/>
              </a:lnSpc>
              <a:buFontTx/>
              <a:buNone/>
            </a:pPr>
            <a:r>
              <a:rPr lang="hu-HU" sz="1400" smtClean="0"/>
              <a:t>Account users that refuse to update their account after 5 Days of receiving this warning, user will lose</a:t>
            </a:r>
          </a:p>
          <a:p>
            <a:pPr eaLnBrk="1" hangingPunct="1">
              <a:lnSpc>
                <a:spcPct val="80000"/>
              </a:lnSpc>
              <a:buFontTx/>
              <a:buNone/>
            </a:pPr>
            <a:r>
              <a:rPr lang="hu-HU" sz="1400" smtClean="0"/>
              <a:t>his/her account permanently.</a:t>
            </a:r>
            <a:br>
              <a:rPr lang="hu-HU" sz="1400" smtClean="0"/>
            </a:br>
            <a:endParaRPr lang="hu-HU" sz="1400" smtClean="0"/>
          </a:p>
          <a:p>
            <a:pPr eaLnBrk="1" hangingPunct="1">
              <a:lnSpc>
                <a:spcPct val="80000"/>
              </a:lnSpc>
              <a:buFontTx/>
              <a:buNone/>
            </a:pPr>
            <a:r>
              <a:rPr lang="hu-HU" sz="1400" smtClean="0"/>
              <a:t>©2010 Hungary Webmail Network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hu-HU" smtClean="0"/>
              <a:t>Bizalmasság</a:t>
            </a:r>
          </a:p>
        </p:txBody>
      </p:sp>
      <p:sp>
        <p:nvSpPr>
          <p:cNvPr id="25603" name="Rectangle 3"/>
          <p:cNvSpPr>
            <a:spLocks noGrp="1" noChangeArrowheads="1"/>
          </p:cNvSpPr>
          <p:nvPr>
            <p:ph sz="quarter" idx="1"/>
          </p:nvPr>
        </p:nvSpPr>
        <p:spPr/>
        <p:txBody>
          <a:bodyPr>
            <a:normAutofit fontScale="92500"/>
          </a:bodyPr>
          <a:lstStyle/>
          <a:p>
            <a:pPr algn="just"/>
            <a:r>
              <a:rPr lang="hu-HU" dirty="0" smtClean="0"/>
              <a:t>Az információkhoz, adatokhoz, csak </a:t>
            </a:r>
            <a:r>
              <a:rPr lang="hu-HU" dirty="0" smtClean="0">
                <a:latin typeface="Arial" charset="0"/>
              </a:rPr>
              <a:t>az arra feljogosítottak és csak az előírt módokon férhetnek hozzá.</a:t>
            </a:r>
          </a:p>
          <a:p>
            <a:pPr algn="just"/>
            <a:r>
              <a:rPr lang="hu-HU" dirty="0" smtClean="0">
                <a:latin typeface="Arial" charset="0"/>
              </a:rPr>
              <a:t>Nem fordulhat elő úgynevezett jogosulatlan információszerzés.</a:t>
            </a:r>
            <a:endParaRPr lang="hu-HU" dirty="0" smtClean="0"/>
          </a:p>
          <a:p>
            <a:pPr algn="just" eaLnBrk="1" hangingPunct="1"/>
            <a:r>
              <a:rPr lang="hu-HU" dirty="0" smtClean="0"/>
              <a:t>Az információcsere és tárolás </a:t>
            </a:r>
            <a:r>
              <a:rPr lang="hu-HU" dirty="0" smtClean="0">
                <a:solidFill>
                  <a:srgbClr val="FF0066"/>
                </a:solidFill>
              </a:rPr>
              <a:t>nyílt csatornán és szabványos eszközökkel</a:t>
            </a:r>
            <a:r>
              <a:rPr lang="hu-HU" dirty="0" smtClean="0"/>
              <a:t> történik, de ezen néha bizalmas információt kell küldeni (jelszó, személyes- és vállalati titok, stb.) ezt az üzenetek kódolásával, titkosításával lehet elérni.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pPr algn="ctr"/>
            <a:r>
              <a:rPr lang="hu-HU" sz="3200" dirty="0" smtClean="0"/>
              <a:t>A hagyományos és a modern szolgáltatás összehasonlítása</a:t>
            </a:r>
            <a:endParaRPr lang="hu-HU" sz="3200" dirty="0"/>
          </a:p>
        </p:txBody>
      </p:sp>
      <p:sp>
        <p:nvSpPr>
          <p:cNvPr id="3" name="Tartalom helye 2"/>
          <p:cNvSpPr>
            <a:spLocks noGrp="1"/>
          </p:cNvSpPr>
          <p:nvPr>
            <p:ph sz="quarter" idx="1"/>
          </p:nvPr>
        </p:nvSpPr>
        <p:spPr>
          <a:xfrm>
            <a:off x="612648" y="1928802"/>
            <a:ext cx="8153400" cy="4167198"/>
          </a:xfrm>
        </p:spPr>
        <p:txBody>
          <a:bodyPr/>
          <a:lstStyle/>
          <a:p>
            <a:r>
              <a:rPr lang="hu-HU" dirty="0" smtClean="0"/>
              <a:t>papír alapú</a:t>
            </a:r>
          </a:p>
          <a:p>
            <a:r>
              <a:rPr lang="hu-HU" dirty="0" smtClean="0"/>
              <a:t>sok, értékes tapasztalat</a:t>
            </a:r>
          </a:p>
          <a:p>
            <a:r>
              <a:rPr lang="hu-HU" dirty="0" smtClean="0"/>
              <a:t>régóta szabályozzák</a:t>
            </a:r>
          </a:p>
          <a:p>
            <a:endParaRPr lang="hu-H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Bevezetés – az adatvédelemről</a:t>
            </a:r>
            <a:endParaRPr lang="hu-HU" dirty="0"/>
          </a:p>
        </p:txBody>
      </p:sp>
      <p:sp>
        <p:nvSpPr>
          <p:cNvPr id="3" name="Tartalom helye 2"/>
          <p:cNvSpPr>
            <a:spLocks noGrp="1"/>
          </p:cNvSpPr>
          <p:nvPr>
            <p:ph sz="quarter" idx="1"/>
          </p:nvPr>
        </p:nvSpPr>
        <p:spPr/>
        <p:txBody>
          <a:bodyPr/>
          <a:lstStyle/>
          <a:p>
            <a:pPr algn="just"/>
            <a:r>
              <a:rPr lang="hu-HU" dirty="0" smtClean="0"/>
              <a:t>Az adatvédelem meghatározza, hogy </a:t>
            </a:r>
            <a:r>
              <a:rPr lang="hu-HU" i="1" dirty="0" smtClean="0"/>
              <a:t>ki, milyen adatokkal, mit</a:t>
            </a:r>
            <a:r>
              <a:rPr lang="hu-HU" dirty="0" smtClean="0"/>
              <a:t> tehet.</a:t>
            </a:r>
          </a:p>
          <a:p>
            <a:pPr algn="just"/>
            <a:endParaRPr lang="hu-HU" dirty="0" smtClean="0"/>
          </a:p>
          <a:p>
            <a:pPr algn="just"/>
            <a:r>
              <a:rPr lang="hu-HU" dirty="0" smtClean="0"/>
              <a:t>Az adatvédelemmel elsősorban jogászok foglalkoznak.</a:t>
            </a:r>
          </a:p>
          <a:p>
            <a:pPr algn="just"/>
            <a:endParaRPr lang="hu-HU" dirty="0" smtClean="0"/>
          </a:p>
          <a:p>
            <a:pPr algn="just"/>
            <a:r>
              <a:rPr lang="hu-HU" dirty="0" smtClean="0"/>
              <a:t>Nemzetközi ajánlások, egyezmények, nemzeti jogszabályok születtek.</a:t>
            </a:r>
            <a:endParaRPr lang="hu-H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hu-HU" dirty="0" smtClean="0"/>
              <a:t>Hagyományos szolgáltatás</a:t>
            </a:r>
          </a:p>
        </p:txBody>
      </p:sp>
      <p:sp>
        <p:nvSpPr>
          <p:cNvPr id="30723" name="Rectangle 3"/>
          <p:cNvSpPr>
            <a:spLocks noGrp="1" noChangeArrowheads="1"/>
          </p:cNvSpPr>
          <p:nvPr>
            <p:ph sz="quarter" idx="1"/>
          </p:nvPr>
        </p:nvSpPr>
        <p:spPr>
          <a:xfrm>
            <a:off x="612648" y="1714488"/>
            <a:ext cx="8153400" cy="4381512"/>
          </a:xfrm>
        </p:spPr>
        <p:txBody>
          <a:bodyPr/>
          <a:lstStyle/>
          <a:p>
            <a:pPr algn="just" eaLnBrk="1" hangingPunct="1"/>
            <a:r>
              <a:rPr lang="hu-HU" dirty="0" smtClean="0"/>
              <a:t>meghatározott helye(</a:t>
            </a:r>
            <a:r>
              <a:rPr lang="hu-HU" dirty="0" err="1" smtClean="0"/>
              <a:t>ke</a:t>
            </a:r>
            <a:r>
              <a:rPr lang="hu-HU" dirty="0" smtClean="0"/>
              <a:t>)n vehető igénybe </a:t>
            </a:r>
            <a:r>
              <a:rPr lang="hu-HU" dirty="0" smtClean="0">
                <a:sym typeface="Wingdings" pitchFamily="2" charset="2"/>
              </a:rPr>
              <a:t> iroda, ügyfélszolgálat,</a:t>
            </a:r>
          </a:p>
          <a:p>
            <a:pPr algn="just" eaLnBrk="1" hangingPunct="1"/>
            <a:r>
              <a:rPr lang="hu-HU" dirty="0" smtClean="0">
                <a:sym typeface="Wingdings" pitchFamily="2" charset="2"/>
              </a:rPr>
              <a:t>meghatározott időben vehető igénybe (munkaidő rögzített),</a:t>
            </a:r>
          </a:p>
          <a:p>
            <a:pPr algn="just" eaLnBrk="1" hangingPunct="1"/>
            <a:r>
              <a:rPr lang="hu-HU" dirty="0" smtClean="0">
                <a:sym typeface="Wingdings" pitchFamily="2" charset="2"/>
              </a:rPr>
              <a:t>személyes vagy meghatalmazott általi megjelenés  jogosultság ellenőrzés</a:t>
            </a:r>
            <a:endParaRPr lang="hu-HU" dirty="0" smtClean="0"/>
          </a:p>
          <a:p>
            <a:pPr eaLnBrk="1" hangingPunct="1"/>
            <a:endParaRPr lang="hu-HU"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1" name="Rectangle 3"/>
          <p:cNvSpPr>
            <a:spLocks noGrp="1" noChangeArrowheads="1"/>
          </p:cNvSpPr>
          <p:nvPr>
            <p:ph sz="quarter" idx="1"/>
          </p:nvPr>
        </p:nvSpPr>
        <p:spPr>
          <a:xfrm>
            <a:off x="500034" y="857232"/>
            <a:ext cx="8229600" cy="5505450"/>
          </a:xfrm>
        </p:spPr>
        <p:txBody>
          <a:bodyPr/>
          <a:lstStyle/>
          <a:p>
            <a:pPr eaLnBrk="1" hangingPunct="1"/>
            <a:r>
              <a:rPr lang="hu-HU" dirty="0" smtClean="0"/>
              <a:t>A hagyományos szolgáltatások időkorlátja:</a:t>
            </a:r>
          </a:p>
          <a:p>
            <a:pPr lvl="1" eaLnBrk="1" hangingPunct="1"/>
            <a:r>
              <a:rPr lang="hu-HU" dirty="0" smtClean="0"/>
              <a:t>munkaidő</a:t>
            </a:r>
          </a:p>
          <a:p>
            <a:pPr lvl="1" eaLnBrk="1" hangingPunct="1"/>
            <a:r>
              <a:rPr lang="hu-HU" dirty="0" smtClean="0"/>
              <a:t>ügyfelek érdeklődése</a:t>
            </a:r>
          </a:p>
          <a:p>
            <a:pPr lvl="1" eaLnBrk="1" hangingPunct="1"/>
            <a:r>
              <a:rPr lang="hu-HU" dirty="0" smtClean="0"/>
              <a:t>fogadóterek karbantartása</a:t>
            </a:r>
          </a:p>
          <a:p>
            <a:pPr lvl="1" eaLnBrk="1" hangingPunct="1">
              <a:buFontTx/>
              <a:buNone/>
            </a:pPr>
            <a:endParaRPr lang="hu-HU" dirty="0" smtClean="0"/>
          </a:p>
          <a:p>
            <a:pPr eaLnBrk="1" hangingPunct="1">
              <a:buFontTx/>
              <a:buNone/>
            </a:pPr>
            <a:r>
              <a:rPr lang="hu-HU" dirty="0" smtClean="0">
                <a:solidFill>
                  <a:srgbClr val="FF0066"/>
                </a:solidFill>
              </a:rPr>
              <a:t>Ma is így működik a közszolgáltatás – állami és önkormányzati hivatalok - döntő része, </a:t>
            </a:r>
          </a:p>
          <a:p>
            <a:pPr eaLnBrk="1" hangingPunct="1">
              <a:buFontTx/>
              <a:buNone/>
            </a:pPr>
            <a:r>
              <a:rPr lang="hu-HU" dirty="0" smtClean="0">
                <a:solidFill>
                  <a:srgbClr val="FF0066"/>
                </a:solidFill>
              </a:rPr>
              <a:t>de bizonyos boltok és könyvtárak régen folyamatos üzemben dolgoznak.</a:t>
            </a:r>
          </a:p>
          <a:p>
            <a:pPr eaLnBrk="1" hangingPunct="1"/>
            <a:endParaRPr lang="hu-HU"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Adatok tárolása, továbbítása</a:t>
            </a:r>
            <a:endParaRPr lang="hu-HU" dirty="0"/>
          </a:p>
        </p:txBody>
      </p:sp>
      <p:sp>
        <p:nvSpPr>
          <p:cNvPr id="3" name="Tartalom helye 2"/>
          <p:cNvSpPr>
            <a:spLocks noGrp="1"/>
          </p:cNvSpPr>
          <p:nvPr>
            <p:ph sz="quarter" idx="1"/>
          </p:nvPr>
        </p:nvSpPr>
        <p:spPr/>
        <p:txBody>
          <a:bodyPr/>
          <a:lstStyle/>
          <a:p>
            <a:r>
              <a:rPr lang="hu-HU" dirty="0" smtClean="0"/>
              <a:t>analóg adathordozókon (papíron; hanganyag, fénykép, film mágnes- vagy celluloid szalagon)</a:t>
            </a:r>
          </a:p>
          <a:p>
            <a:r>
              <a:rPr lang="hu-HU" dirty="0" smtClean="0"/>
              <a:t>teljesség: könnyen ellenőrizhető (oldalszámozás)</a:t>
            </a:r>
          </a:p>
          <a:p>
            <a:r>
              <a:rPr lang="hu-HU" dirty="0" smtClean="0"/>
              <a:t>nehezen lehet észrevétlenül megváltoztatni</a:t>
            </a:r>
          </a:p>
          <a:p>
            <a:r>
              <a:rPr lang="hu-HU" dirty="0" smtClean="0"/>
              <a:t>dokumentumokra: keltezés, aláírással hitelesítés -&gt; dátum: akkor már létezett, aláírás: ismeri az aláíró, egyetért, magára nézve kötelezőnek tartja</a:t>
            </a:r>
            <a:endParaRPr lang="hu-H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5" name="Rectangle 3"/>
          <p:cNvSpPr>
            <a:spLocks noGrp="1" noChangeArrowheads="1"/>
          </p:cNvSpPr>
          <p:nvPr>
            <p:ph sz="quarter" idx="1"/>
          </p:nvPr>
        </p:nvSpPr>
        <p:spPr>
          <a:xfrm>
            <a:off x="468313" y="620713"/>
            <a:ext cx="8229600" cy="5688012"/>
          </a:xfrm>
        </p:spPr>
        <p:txBody>
          <a:bodyPr/>
          <a:lstStyle/>
          <a:p>
            <a:pPr eaLnBrk="1" hangingPunct="1">
              <a:lnSpc>
                <a:spcPct val="90000"/>
              </a:lnSpc>
            </a:pPr>
            <a:r>
              <a:rPr lang="hu-HU" dirty="0" smtClean="0"/>
              <a:t>Előnyei:</a:t>
            </a:r>
          </a:p>
          <a:p>
            <a:pPr lvl="1" eaLnBrk="1" hangingPunct="1">
              <a:lnSpc>
                <a:spcPct val="90000"/>
              </a:lnSpc>
            </a:pPr>
            <a:r>
              <a:rPr lang="hu-HU" dirty="0" smtClean="0"/>
              <a:t>régóta használják: kiforrottak az eljárások,</a:t>
            </a:r>
          </a:p>
          <a:p>
            <a:pPr lvl="1" eaLnBrk="1" hangingPunct="1">
              <a:lnSpc>
                <a:spcPct val="90000"/>
              </a:lnSpc>
            </a:pPr>
            <a:r>
              <a:rPr lang="hu-HU" dirty="0" smtClean="0"/>
              <a:t>megszokott,</a:t>
            </a:r>
          </a:p>
          <a:p>
            <a:pPr lvl="1" eaLnBrk="1" hangingPunct="1">
              <a:lnSpc>
                <a:spcPct val="90000"/>
              </a:lnSpc>
            </a:pPr>
            <a:r>
              <a:rPr lang="hu-HU" dirty="0" smtClean="0"/>
              <a:t>egyszerű,</a:t>
            </a:r>
          </a:p>
          <a:p>
            <a:pPr lvl="1" eaLnBrk="1" hangingPunct="1">
              <a:lnSpc>
                <a:spcPct val="90000"/>
              </a:lnSpc>
            </a:pPr>
            <a:r>
              <a:rPr lang="hu-HU" dirty="0" smtClean="0">
                <a:solidFill>
                  <a:srgbClr val="FF0066"/>
                </a:solidFill>
              </a:rPr>
              <a:t>emberi kapcsolat </a:t>
            </a:r>
            <a:r>
              <a:rPr lang="hu-HU" dirty="0" smtClean="0"/>
              <a:t>(tanácsot is tud adni),</a:t>
            </a:r>
          </a:p>
          <a:p>
            <a:pPr lvl="1" eaLnBrk="1" hangingPunct="1">
              <a:lnSpc>
                <a:spcPct val="90000"/>
              </a:lnSpc>
            </a:pPr>
            <a:r>
              <a:rPr lang="hu-HU" dirty="0" smtClean="0"/>
              <a:t>az adatfeldolgozás (bizonyos határig) könnyen ellenőrizhető </a:t>
            </a:r>
            <a:r>
              <a:rPr lang="hu-HU" dirty="0" smtClean="0">
                <a:sym typeface="Wingdings" pitchFamily="2" charset="2"/>
              </a:rPr>
              <a:t> fizikai védelem</a:t>
            </a:r>
          </a:p>
          <a:p>
            <a:pPr eaLnBrk="1" hangingPunct="1">
              <a:lnSpc>
                <a:spcPct val="90000"/>
              </a:lnSpc>
            </a:pPr>
            <a:r>
              <a:rPr lang="hu-HU" dirty="0" smtClean="0">
                <a:sym typeface="Wingdings" pitchFamily="2" charset="2"/>
              </a:rPr>
              <a:t>Hátrányai:</a:t>
            </a:r>
          </a:p>
          <a:p>
            <a:pPr lvl="1" eaLnBrk="1" hangingPunct="1">
              <a:lnSpc>
                <a:spcPct val="90000"/>
              </a:lnSpc>
            </a:pPr>
            <a:r>
              <a:rPr lang="hu-HU" dirty="0" smtClean="0">
                <a:sym typeface="Wingdings" pitchFamily="2" charset="2"/>
              </a:rPr>
              <a:t>lassú,</a:t>
            </a:r>
          </a:p>
          <a:p>
            <a:pPr lvl="1" eaLnBrk="1" hangingPunct="1">
              <a:lnSpc>
                <a:spcPct val="90000"/>
              </a:lnSpc>
            </a:pPr>
            <a:r>
              <a:rPr lang="hu-HU" dirty="0" smtClean="0">
                <a:sym typeface="Wingdings" pitchFamily="2" charset="2"/>
              </a:rPr>
              <a:t>sok kötöttség (időbeli, térbeli),</a:t>
            </a:r>
          </a:p>
          <a:p>
            <a:pPr lvl="1" eaLnBrk="1" hangingPunct="1">
              <a:lnSpc>
                <a:spcPct val="90000"/>
              </a:lnSpc>
            </a:pPr>
            <a:r>
              <a:rPr lang="hu-HU" dirty="0" smtClean="0">
                <a:sym typeface="Wingdings" pitchFamily="2" charset="2"/>
              </a:rPr>
              <a:t>az ügyfél számára ellenőrizhetetlen,</a:t>
            </a:r>
          </a:p>
          <a:p>
            <a:pPr lvl="1" eaLnBrk="1" hangingPunct="1">
              <a:lnSpc>
                <a:spcPct val="90000"/>
              </a:lnSpc>
            </a:pPr>
            <a:r>
              <a:rPr lang="hu-HU" dirty="0" smtClean="0"/>
              <a:t>drága a munkabér,</a:t>
            </a:r>
          </a:p>
          <a:p>
            <a:pPr lvl="1" eaLnBrk="1" hangingPunct="1">
              <a:lnSpc>
                <a:spcPct val="90000"/>
              </a:lnSpc>
            </a:pPr>
            <a:r>
              <a:rPr lang="hu-HU" dirty="0" smtClean="0"/>
              <a:t>nagy adathalmazra nem használható.</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Modern, digitális adatszolgáltatás</a:t>
            </a:r>
            <a:endParaRPr lang="hu-HU" dirty="0"/>
          </a:p>
        </p:txBody>
      </p:sp>
      <p:sp>
        <p:nvSpPr>
          <p:cNvPr id="3" name="Tartalom helye 2"/>
          <p:cNvSpPr>
            <a:spLocks noGrp="1"/>
          </p:cNvSpPr>
          <p:nvPr>
            <p:ph sz="quarter" idx="1"/>
          </p:nvPr>
        </p:nvSpPr>
        <p:spPr/>
        <p:txBody>
          <a:bodyPr/>
          <a:lstStyle/>
          <a:p>
            <a:r>
              <a:rPr lang="hu-HU" dirty="0" smtClean="0"/>
              <a:t>alapvető különbség: adathordozók jellege és a munkafolyamat szervezése</a:t>
            </a:r>
          </a:p>
          <a:p>
            <a:r>
              <a:rPr lang="hu-HU" dirty="0" smtClean="0"/>
              <a:t>bárhonnan, bármikor elérhető</a:t>
            </a:r>
          </a:p>
          <a:p>
            <a:r>
              <a:rPr lang="hu-HU" dirty="0" smtClean="0"/>
              <a:t>internet mellett más is, pl. mobilhálózatok</a:t>
            </a:r>
          </a:p>
          <a:p>
            <a:r>
              <a:rPr lang="hu-HU" dirty="0" smtClean="0"/>
              <a:t>üzembiztonság növelhető jelentősen (pl. </a:t>
            </a:r>
            <a:r>
              <a:rPr lang="hu-HU" dirty="0" err="1" smtClean="0"/>
              <a:t>sztgek</a:t>
            </a:r>
            <a:r>
              <a:rPr lang="hu-HU" dirty="0" smtClean="0"/>
              <a:t> duplikálása, adatbázisok tükrözése, megfelelő környezet)</a:t>
            </a:r>
          </a:p>
          <a:p>
            <a:r>
              <a:rPr lang="hu-HU" dirty="0" smtClean="0"/>
              <a:t>hálózati infrastruktúra üzembiztonsága (alternatív útvonalak) – gyorsan kiépült</a:t>
            </a:r>
            <a:endParaRPr lang="hu-H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hu-HU" smtClean="0"/>
              <a:t>Folyamatos üzem</a:t>
            </a:r>
          </a:p>
        </p:txBody>
      </p:sp>
      <p:sp>
        <p:nvSpPr>
          <p:cNvPr id="28675" name="Rectangle 3"/>
          <p:cNvSpPr>
            <a:spLocks noGrp="1" noChangeArrowheads="1"/>
          </p:cNvSpPr>
          <p:nvPr>
            <p:ph sz="quarter" idx="1"/>
          </p:nvPr>
        </p:nvSpPr>
        <p:spPr/>
        <p:txBody>
          <a:bodyPr/>
          <a:lstStyle/>
          <a:p>
            <a:pPr eaLnBrk="1" hangingPunct="1">
              <a:lnSpc>
                <a:spcPct val="90000"/>
              </a:lnSpc>
            </a:pPr>
            <a:r>
              <a:rPr lang="hu-HU" sz="2800" dirty="0" smtClean="0"/>
              <a:t>Az elektronikus szolgáltatások időkorlátja a szerverek, tárolók és hálózat üzembiztonsága </a:t>
            </a:r>
            <a:r>
              <a:rPr lang="hu-HU" sz="2800" dirty="0" smtClean="0">
                <a:sym typeface="Wingdings" pitchFamily="2" charset="2"/>
              </a:rPr>
              <a:t> hány 9-es szolgáltatás.</a:t>
            </a:r>
          </a:p>
          <a:p>
            <a:pPr eaLnBrk="1" hangingPunct="1">
              <a:lnSpc>
                <a:spcPct val="90000"/>
              </a:lnSpc>
            </a:pPr>
            <a:r>
              <a:rPr lang="hu-HU" sz="2800" dirty="0" smtClean="0">
                <a:sym typeface="Wingdings" pitchFamily="2" charset="2"/>
              </a:rPr>
              <a:t>Folyamatos üzemhez biztosítani kell:</a:t>
            </a:r>
          </a:p>
          <a:p>
            <a:pPr lvl="1" eaLnBrk="1" hangingPunct="1">
              <a:lnSpc>
                <a:spcPct val="90000"/>
              </a:lnSpc>
            </a:pPr>
            <a:r>
              <a:rPr lang="hu-HU" sz="2400" dirty="0" smtClean="0">
                <a:sym typeface="Wingdings" pitchFamily="2" charset="2"/>
              </a:rPr>
              <a:t>a szerverfunkciót másik eszköz átvehesse  duplikálás,</a:t>
            </a:r>
          </a:p>
          <a:p>
            <a:pPr lvl="1" eaLnBrk="1" hangingPunct="1">
              <a:lnSpc>
                <a:spcPct val="90000"/>
              </a:lnSpc>
            </a:pPr>
            <a:r>
              <a:rPr lang="hu-HU" sz="2400" dirty="0" smtClean="0">
                <a:sym typeface="Wingdings" pitchFamily="2" charset="2"/>
              </a:rPr>
              <a:t>adatbázis tükrözése: az adatokat több, független tárolón helyezzük el és ezek tartalmát folyamatosan frissítjük, </a:t>
            </a:r>
            <a:r>
              <a:rPr lang="hu-HU" sz="2400" dirty="0" smtClean="0">
                <a:solidFill>
                  <a:srgbClr val="FF0066"/>
                </a:solidFill>
                <a:sym typeface="Wingdings" pitchFamily="2" charset="2"/>
              </a:rPr>
              <a:t>szinkronizálás</a:t>
            </a:r>
            <a:r>
              <a:rPr lang="hu-HU" sz="2400" dirty="0" smtClean="0">
                <a:sym typeface="Wingdings" pitchFamily="2" charset="2"/>
              </a:rPr>
              <a:t>,</a:t>
            </a:r>
          </a:p>
          <a:p>
            <a:pPr lvl="1" eaLnBrk="1" hangingPunct="1">
              <a:lnSpc>
                <a:spcPct val="90000"/>
              </a:lnSpc>
            </a:pPr>
            <a:r>
              <a:rPr lang="hu-HU" sz="2400" dirty="0" smtClean="0">
                <a:sym typeface="Wingdings" pitchFamily="2" charset="2"/>
              </a:rPr>
              <a:t>alternatív elérési útvonalak biztosítása a hálózaton,</a:t>
            </a:r>
          </a:p>
          <a:p>
            <a:pPr lvl="1" eaLnBrk="1" hangingPunct="1">
              <a:lnSpc>
                <a:spcPct val="90000"/>
              </a:lnSpc>
            </a:pPr>
            <a:r>
              <a:rPr lang="hu-HU" sz="2400" dirty="0" smtClean="0">
                <a:sym typeface="Wingdings" pitchFamily="2" charset="2"/>
              </a:rPr>
              <a:t>jogosultság ellenőrzés automatizálása(!).</a:t>
            </a:r>
            <a:endParaRPr lang="hu-HU"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7" name="Rectangle 3"/>
          <p:cNvSpPr>
            <a:spLocks noGrp="1" noChangeArrowheads="1"/>
          </p:cNvSpPr>
          <p:nvPr>
            <p:ph sz="quarter" idx="1"/>
          </p:nvPr>
        </p:nvSpPr>
        <p:spPr>
          <a:xfrm>
            <a:off x="457200" y="620713"/>
            <a:ext cx="8229600" cy="5505450"/>
          </a:xfrm>
        </p:spPr>
        <p:txBody>
          <a:bodyPr/>
          <a:lstStyle/>
          <a:p>
            <a:pPr eaLnBrk="1" hangingPunct="1">
              <a:lnSpc>
                <a:spcPct val="90000"/>
              </a:lnSpc>
            </a:pPr>
            <a:r>
              <a:rPr lang="hu-HU" smtClean="0"/>
              <a:t>Előnyei:</a:t>
            </a:r>
          </a:p>
          <a:p>
            <a:pPr lvl="1" eaLnBrk="1" hangingPunct="1">
              <a:lnSpc>
                <a:spcPct val="90000"/>
              </a:lnSpc>
            </a:pPr>
            <a:r>
              <a:rPr lang="hu-HU" smtClean="0"/>
              <a:t>bármikor igénybe vehető,</a:t>
            </a:r>
          </a:p>
          <a:p>
            <a:pPr lvl="1" eaLnBrk="1" hangingPunct="1">
              <a:lnSpc>
                <a:spcPct val="90000"/>
              </a:lnSpc>
            </a:pPr>
            <a:r>
              <a:rPr lang="hu-HU" smtClean="0"/>
              <a:t>bármelyik hálózati végpontról elérhető,</a:t>
            </a:r>
          </a:p>
          <a:p>
            <a:pPr lvl="1" eaLnBrk="1" hangingPunct="1">
              <a:lnSpc>
                <a:spcPct val="90000"/>
              </a:lnSpc>
            </a:pPr>
            <a:r>
              <a:rPr lang="hu-HU" smtClean="0"/>
              <a:t>gyors, </a:t>
            </a:r>
          </a:p>
          <a:p>
            <a:pPr lvl="1" eaLnBrk="1" hangingPunct="1">
              <a:lnSpc>
                <a:spcPct val="90000"/>
              </a:lnSpc>
            </a:pPr>
            <a:r>
              <a:rPr lang="hu-HU" smtClean="0"/>
              <a:t>transzparens (távlati cél),</a:t>
            </a:r>
          </a:p>
          <a:p>
            <a:pPr lvl="1" eaLnBrk="1" hangingPunct="1">
              <a:lnSpc>
                <a:spcPct val="90000"/>
              </a:lnSpc>
            </a:pPr>
            <a:r>
              <a:rPr lang="hu-HU" smtClean="0"/>
              <a:t>olcsó (kevesebb iroda és ügyintéző).</a:t>
            </a:r>
          </a:p>
          <a:p>
            <a:pPr eaLnBrk="1" hangingPunct="1">
              <a:lnSpc>
                <a:spcPct val="90000"/>
              </a:lnSpc>
            </a:pPr>
            <a:r>
              <a:rPr lang="hu-HU" smtClean="0"/>
              <a:t>Hátrányai:</a:t>
            </a:r>
          </a:p>
          <a:p>
            <a:pPr lvl="1" eaLnBrk="1" hangingPunct="1">
              <a:lnSpc>
                <a:spcPct val="90000"/>
              </a:lnSpc>
            </a:pPr>
            <a:r>
              <a:rPr lang="hu-HU" smtClean="0"/>
              <a:t>személytelen,</a:t>
            </a:r>
          </a:p>
          <a:p>
            <a:pPr lvl="1" eaLnBrk="1" hangingPunct="1">
              <a:lnSpc>
                <a:spcPct val="90000"/>
              </a:lnSpc>
            </a:pPr>
            <a:r>
              <a:rPr lang="hu-HU" smtClean="0"/>
              <a:t>nem használható mindenre,</a:t>
            </a:r>
          </a:p>
          <a:p>
            <a:pPr lvl="1" eaLnBrk="1" hangingPunct="1">
              <a:lnSpc>
                <a:spcPct val="90000"/>
              </a:lnSpc>
            </a:pPr>
            <a:r>
              <a:rPr lang="hu-HU" smtClean="0"/>
              <a:t>könnyű a jogosultságokkal visszaélni,</a:t>
            </a:r>
          </a:p>
          <a:p>
            <a:pPr lvl="1" eaLnBrk="1" hangingPunct="1">
              <a:lnSpc>
                <a:spcPct val="90000"/>
              </a:lnSpc>
            </a:pPr>
            <a:r>
              <a:rPr lang="hu-HU" smtClean="0"/>
              <a:t>kulcserőforrások védelme bonyolult.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Források:</a:t>
            </a:r>
            <a:endParaRPr lang="hu-HU" dirty="0"/>
          </a:p>
        </p:txBody>
      </p:sp>
      <p:sp>
        <p:nvSpPr>
          <p:cNvPr id="3" name="Tartalom helye 2"/>
          <p:cNvSpPr>
            <a:spLocks noGrp="1"/>
          </p:cNvSpPr>
          <p:nvPr>
            <p:ph sz="quarter" idx="1"/>
          </p:nvPr>
        </p:nvSpPr>
        <p:spPr/>
        <p:txBody>
          <a:bodyPr>
            <a:normAutofit/>
          </a:bodyPr>
          <a:lstStyle/>
          <a:p>
            <a:pPr algn="just"/>
            <a:r>
              <a:rPr lang="hu-HU" sz="2800" dirty="0" smtClean="0"/>
              <a:t>Dr. Pethő Attila, Dr. Huszti Andrea, </a:t>
            </a:r>
            <a:r>
              <a:rPr lang="hu-HU" sz="2800" dirty="0" err="1" smtClean="0"/>
              <a:t>Folláth</a:t>
            </a:r>
            <a:r>
              <a:rPr lang="hu-HU" sz="2800" dirty="0" smtClean="0"/>
              <a:t> János: </a:t>
            </a:r>
            <a:r>
              <a:rPr lang="hu-HU" sz="2800" b="1" dirty="0" smtClean="0"/>
              <a:t>Informatikai biztonság és kriptográfia jegyzet </a:t>
            </a:r>
            <a:r>
              <a:rPr lang="hu-HU" sz="2800" dirty="0" smtClean="0"/>
              <a:t>(http://www.inf.unideb.hu/~pethoe/Jegyzet_PA_20110508.pdf)</a:t>
            </a:r>
          </a:p>
          <a:p>
            <a:pPr algn="just"/>
            <a:endParaRPr lang="hu-HU" sz="2800" dirty="0" smtClean="0"/>
          </a:p>
          <a:p>
            <a:pPr algn="just"/>
            <a:r>
              <a:rPr lang="hu-HU" sz="2800" dirty="0" smtClean="0"/>
              <a:t>Dr. Pethő Attila: Informatikai biztonság előadás (</a:t>
            </a:r>
            <a:r>
              <a:rPr lang="hu-HU" sz="2800" dirty="0" smtClean="0">
                <a:hlinkClick r:id="rId2"/>
              </a:rPr>
              <a:t>http://www.inf.unideb.hu/~ahuszti/inf_bizt_al/Inf_biztonsag_1_ha.ppt</a:t>
            </a:r>
            <a:r>
              <a:rPr lang="hu-HU" sz="2800" dirty="0" smtClean="0"/>
              <a:t>)</a:t>
            </a:r>
          </a:p>
          <a:p>
            <a:endParaRPr lang="hu-H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hu-HU" dirty="0" smtClean="0"/>
              <a:t>Miért kell védeni az adatokat?</a:t>
            </a:r>
          </a:p>
        </p:txBody>
      </p:sp>
      <p:sp>
        <p:nvSpPr>
          <p:cNvPr id="91139" name="Rectangle 3"/>
          <p:cNvSpPr>
            <a:spLocks noGrp="1" noChangeArrowheads="1"/>
          </p:cNvSpPr>
          <p:nvPr>
            <p:ph sz="quarter" idx="1"/>
          </p:nvPr>
        </p:nvSpPr>
        <p:spPr/>
        <p:txBody>
          <a:bodyPr/>
          <a:lstStyle/>
          <a:p>
            <a:pPr eaLnBrk="1" hangingPunct="1">
              <a:lnSpc>
                <a:spcPct val="90000"/>
              </a:lnSpc>
            </a:pPr>
            <a:r>
              <a:rPr lang="hu-HU" dirty="0" smtClean="0"/>
              <a:t>Értékes </a:t>
            </a:r>
          </a:p>
          <a:p>
            <a:pPr eaLnBrk="1" hangingPunct="1">
              <a:lnSpc>
                <a:spcPct val="90000"/>
              </a:lnSpc>
            </a:pPr>
            <a:r>
              <a:rPr lang="hu-HU" dirty="0" smtClean="0"/>
              <a:t>Egyedi</a:t>
            </a:r>
          </a:p>
          <a:p>
            <a:pPr eaLnBrk="1" hangingPunct="1">
              <a:lnSpc>
                <a:spcPct val="90000"/>
              </a:lnSpc>
            </a:pPr>
            <a:r>
              <a:rPr lang="hu-HU" dirty="0" smtClean="0"/>
              <a:t>Bizalmas </a:t>
            </a:r>
            <a:r>
              <a:rPr lang="hu-HU" dirty="0" smtClean="0">
                <a:sym typeface="Wingdings" pitchFamily="2" charset="2"/>
              </a:rPr>
              <a:t> </a:t>
            </a:r>
          </a:p>
          <a:p>
            <a:pPr lvl="1" eaLnBrk="1" hangingPunct="1">
              <a:lnSpc>
                <a:spcPct val="90000"/>
              </a:lnSpc>
            </a:pPr>
            <a:r>
              <a:rPr lang="hu-HU" dirty="0" smtClean="0">
                <a:sym typeface="Wingdings" pitchFamily="2" charset="2"/>
              </a:rPr>
              <a:t>személyes adatok</a:t>
            </a:r>
          </a:p>
          <a:p>
            <a:pPr lvl="1" eaLnBrk="1" hangingPunct="1">
              <a:lnSpc>
                <a:spcPct val="90000"/>
              </a:lnSpc>
            </a:pPr>
            <a:r>
              <a:rPr lang="hu-HU" dirty="0" smtClean="0">
                <a:sym typeface="Wingdings" pitchFamily="2" charset="2"/>
              </a:rPr>
              <a:t>tervek</a:t>
            </a:r>
          </a:p>
          <a:p>
            <a:pPr lvl="1" eaLnBrk="1" hangingPunct="1">
              <a:lnSpc>
                <a:spcPct val="90000"/>
              </a:lnSpc>
            </a:pPr>
            <a:r>
              <a:rPr lang="hu-HU" dirty="0" smtClean="0">
                <a:sym typeface="Wingdings" pitchFamily="2" charset="2"/>
              </a:rPr>
              <a:t>gazdálkodási adatok</a:t>
            </a:r>
            <a:endParaRPr lang="hu-HU" dirty="0" smtClean="0"/>
          </a:p>
          <a:p>
            <a:pPr eaLnBrk="1" hangingPunct="1">
              <a:lnSpc>
                <a:spcPct val="90000"/>
              </a:lnSpc>
            </a:pPr>
            <a:r>
              <a:rPr lang="hu-HU" dirty="0" smtClean="0"/>
              <a:t>Sérülékeny</a:t>
            </a:r>
          </a:p>
          <a:p>
            <a:pPr lvl="1" eaLnBrk="1" hangingPunct="1">
              <a:lnSpc>
                <a:spcPct val="90000"/>
              </a:lnSpc>
            </a:pPr>
            <a:r>
              <a:rPr lang="hu-HU" dirty="0" smtClean="0"/>
              <a:t>továbbítás</a:t>
            </a:r>
          </a:p>
          <a:p>
            <a:pPr lvl="1" eaLnBrk="1" hangingPunct="1">
              <a:lnSpc>
                <a:spcPct val="90000"/>
              </a:lnSpc>
            </a:pPr>
            <a:r>
              <a:rPr lang="hu-HU" dirty="0" smtClean="0"/>
              <a:t>tárolás</a:t>
            </a:r>
          </a:p>
          <a:p>
            <a:pPr eaLnBrk="1" hangingPunct="1">
              <a:lnSpc>
                <a:spcPct val="90000"/>
              </a:lnSpc>
            </a:pPr>
            <a:endParaRPr lang="hu-HU"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hu-HU" dirty="0" smtClean="0"/>
              <a:t>Értékes adat </a:t>
            </a:r>
          </a:p>
        </p:txBody>
      </p:sp>
      <p:sp>
        <p:nvSpPr>
          <p:cNvPr id="19459" name="Rectangle 3"/>
          <p:cNvSpPr>
            <a:spLocks noGrp="1" noChangeArrowheads="1"/>
          </p:cNvSpPr>
          <p:nvPr>
            <p:ph sz="quarter" idx="1"/>
          </p:nvPr>
        </p:nvSpPr>
        <p:spPr/>
        <p:txBody>
          <a:bodyPr/>
          <a:lstStyle/>
          <a:p>
            <a:pPr eaLnBrk="1" hangingPunct="1"/>
            <a:r>
              <a:rPr lang="hu-HU" dirty="0" smtClean="0"/>
              <a:t>Rögzített és tárolt adatok:</a:t>
            </a:r>
          </a:p>
          <a:p>
            <a:pPr lvl="1" eaLnBrk="1" hangingPunct="1"/>
            <a:r>
              <a:rPr lang="hu-HU" dirty="0" smtClean="0"/>
              <a:t>könyv kézirata, </a:t>
            </a:r>
          </a:p>
          <a:p>
            <a:pPr lvl="1" eaLnBrk="1" hangingPunct="1"/>
            <a:r>
              <a:rPr lang="hu-HU" dirty="0" smtClean="0"/>
              <a:t>tervdokumentáció, </a:t>
            </a:r>
          </a:p>
          <a:p>
            <a:pPr lvl="1" eaLnBrk="1" hangingPunct="1"/>
            <a:r>
              <a:rPr lang="hu-HU" dirty="0" smtClean="0"/>
              <a:t>zenei CD, </a:t>
            </a:r>
          </a:p>
          <a:p>
            <a:pPr lvl="1" eaLnBrk="1" hangingPunct="1"/>
            <a:r>
              <a:rPr lang="hu-HU" dirty="0" err="1" smtClean="0"/>
              <a:t>hangoskönyv</a:t>
            </a:r>
            <a:r>
              <a:rPr lang="hu-HU" smtClean="0"/>
              <a:t>, </a:t>
            </a:r>
          </a:p>
          <a:p>
            <a:pPr lvl="1" eaLnBrk="1" hangingPunct="1"/>
            <a:r>
              <a:rPr lang="hu-HU" smtClean="0"/>
              <a:t>film, stb. </a:t>
            </a:r>
          </a:p>
          <a:p>
            <a:pPr eaLnBrk="1" hangingPunct="1"/>
            <a:r>
              <a:rPr lang="hu-HU" smtClean="0"/>
              <a:t>önmagukban is komoly (szellemi) értéket képviselnek.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hu-HU" dirty="0" smtClean="0"/>
              <a:t>Az adat értéke </a:t>
            </a:r>
          </a:p>
        </p:txBody>
      </p:sp>
      <p:sp>
        <p:nvSpPr>
          <p:cNvPr id="15363" name="Rectangle 3"/>
          <p:cNvSpPr>
            <a:spLocks noGrp="1" noChangeArrowheads="1"/>
          </p:cNvSpPr>
          <p:nvPr>
            <p:ph sz="quarter" idx="1"/>
          </p:nvPr>
        </p:nvSpPr>
        <p:spPr/>
        <p:txBody>
          <a:bodyPr/>
          <a:lstStyle/>
          <a:p>
            <a:pPr eaLnBrk="1" hangingPunct="1"/>
            <a:r>
              <a:rPr lang="hu-HU" dirty="0" smtClean="0"/>
              <a:t>Jelentős változás a történelem során</a:t>
            </a:r>
          </a:p>
          <a:p>
            <a:pPr eaLnBrk="1" hangingPunct="1"/>
            <a:r>
              <a:rPr lang="hu-HU" dirty="0" smtClean="0"/>
              <a:t>Gazdasági érték</a:t>
            </a:r>
          </a:p>
          <a:p>
            <a:pPr lvl="1" eaLnBrk="1" hangingPunct="1"/>
            <a:r>
              <a:rPr lang="hu-HU" dirty="0" smtClean="0"/>
              <a:t>Adatbázisok</a:t>
            </a:r>
          </a:p>
          <a:p>
            <a:pPr lvl="1" eaLnBrk="1" hangingPunct="1"/>
            <a:r>
              <a:rPr lang="hu-HU" dirty="0" smtClean="0"/>
              <a:t>Térinformatikai adatok</a:t>
            </a:r>
          </a:p>
          <a:p>
            <a:pPr lvl="1" eaLnBrk="1" hangingPunct="1"/>
            <a:r>
              <a:rPr lang="hu-HU" dirty="0" smtClean="0"/>
              <a:t>Adatvagyon</a:t>
            </a:r>
          </a:p>
          <a:p>
            <a:pPr eaLnBrk="1" hangingPunct="1"/>
            <a:r>
              <a:rPr lang="hu-HU" dirty="0" smtClean="0"/>
              <a:t>Személyes érték</a:t>
            </a:r>
          </a:p>
          <a:p>
            <a:pPr lvl="1" eaLnBrk="1" hangingPunct="1"/>
            <a:r>
              <a:rPr lang="hu-HU" dirty="0" smtClean="0"/>
              <a:t>Személyes, családi és közösségi adatok</a:t>
            </a:r>
          </a:p>
          <a:p>
            <a:pPr lvl="1" eaLnBrk="1" hangingPunct="1"/>
            <a:r>
              <a:rPr lang="hu-HU" dirty="0" smtClean="0"/>
              <a:t>Jelszavak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hu-HU" dirty="0" smtClean="0"/>
              <a:t>Adatvagyon 1</a:t>
            </a:r>
          </a:p>
        </p:txBody>
      </p:sp>
      <p:sp>
        <p:nvSpPr>
          <p:cNvPr id="20483" name="Rectangle 3"/>
          <p:cNvSpPr>
            <a:spLocks noGrp="1" noChangeArrowheads="1"/>
          </p:cNvSpPr>
          <p:nvPr>
            <p:ph sz="quarter" idx="1"/>
          </p:nvPr>
        </p:nvSpPr>
        <p:spPr/>
        <p:txBody>
          <a:bodyPr/>
          <a:lstStyle/>
          <a:p>
            <a:pPr algn="just" eaLnBrk="1" hangingPunct="1"/>
            <a:r>
              <a:rPr lang="hu-HU" dirty="0" smtClean="0"/>
              <a:t>Az információs társadalomban kialakuló terminus.</a:t>
            </a:r>
          </a:p>
          <a:p>
            <a:pPr algn="just" eaLnBrk="1" hangingPunct="1"/>
            <a:r>
              <a:rPr lang="hu-HU" dirty="0" smtClean="0"/>
              <a:t>Államigazgatásban, önkormányzatoknál és a vállalkozásoknál nagy mennyiségű adat gyűlt össze, amelyeket strukturált formában adatbázisokban tárolnak.</a:t>
            </a:r>
          </a:p>
          <a:p>
            <a:pPr algn="just" eaLnBrk="1" hangingPunct="1"/>
            <a:r>
              <a:rPr lang="hu-HU" dirty="0" smtClean="0"/>
              <a:t>Tárolása, karbantartása és védelme komoly szakértelmet kíván.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hu-HU" dirty="0" smtClean="0"/>
              <a:t>Adatvagyon 2</a:t>
            </a:r>
          </a:p>
        </p:txBody>
      </p:sp>
      <p:sp>
        <p:nvSpPr>
          <p:cNvPr id="10243" name="Rectangle 3"/>
          <p:cNvSpPr>
            <a:spLocks noGrp="1" noChangeArrowheads="1"/>
          </p:cNvSpPr>
          <p:nvPr>
            <p:ph sz="quarter" idx="1"/>
          </p:nvPr>
        </p:nvSpPr>
        <p:spPr/>
        <p:txBody>
          <a:bodyPr/>
          <a:lstStyle/>
          <a:p>
            <a:pPr eaLnBrk="1" hangingPunct="1"/>
            <a:endParaRPr lang="hu-HU" dirty="0" smtClean="0"/>
          </a:p>
          <a:p>
            <a:pPr eaLnBrk="1" hangingPunct="1"/>
            <a:r>
              <a:rPr lang="hu-HU" dirty="0" smtClean="0"/>
              <a:t>Termelő érték, ha biztosítják: </a:t>
            </a:r>
          </a:p>
          <a:p>
            <a:pPr lvl="1" eaLnBrk="1" hangingPunct="1"/>
            <a:r>
              <a:rPr lang="hu-HU" dirty="0" smtClean="0"/>
              <a:t>széleskörű elérhetőségét,</a:t>
            </a:r>
          </a:p>
          <a:p>
            <a:pPr lvl="1" eaLnBrk="1" hangingPunct="1"/>
            <a:r>
              <a:rPr lang="hu-HU" dirty="0" smtClean="0"/>
              <a:t>másodlagos felhasználását. </a:t>
            </a:r>
          </a:p>
          <a:p>
            <a:pPr lvl="1" eaLnBrk="1" hangingPunct="1">
              <a:buFontTx/>
              <a:buNone/>
            </a:pPr>
            <a:endParaRPr lang="hu-HU"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00034" y="228600"/>
            <a:ext cx="8266014" cy="990600"/>
          </a:xfrm>
        </p:spPr>
        <p:txBody>
          <a:bodyPr>
            <a:normAutofit/>
          </a:bodyPr>
          <a:lstStyle/>
          <a:p>
            <a:pPr eaLnBrk="1" hangingPunct="1"/>
            <a:r>
              <a:rPr lang="hu-HU" sz="4000" dirty="0" smtClean="0"/>
              <a:t>Az adatfeldolgozás speciális jellege</a:t>
            </a:r>
          </a:p>
        </p:txBody>
      </p:sp>
      <p:sp>
        <p:nvSpPr>
          <p:cNvPr id="93187" name="Rectangle 3"/>
          <p:cNvSpPr>
            <a:spLocks noGrp="1" noChangeArrowheads="1"/>
          </p:cNvSpPr>
          <p:nvPr>
            <p:ph sz="quarter" idx="1"/>
          </p:nvPr>
        </p:nvSpPr>
        <p:spPr/>
        <p:txBody>
          <a:bodyPr/>
          <a:lstStyle/>
          <a:p>
            <a:pPr eaLnBrk="1" hangingPunct="1">
              <a:lnSpc>
                <a:spcPct val="90000"/>
              </a:lnSpc>
            </a:pPr>
            <a:r>
              <a:rPr lang="hu-HU" sz="2800" dirty="0" smtClean="0"/>
              <a:t>Digitális dokumentumok</a:t>
            </a:r>
          </a:p>
          <a:p>
            <a:pPr eaLnBrk="1" hangingPunct="1">
              <a:lnSpc>
                <a:spcPct val="90000"/>
              </a:lnSpc>
            </a:pPr>
            <a:r>
              <a:rPr lang="hu-HU" sz="2800" dirty="0" smtClean="0"/>
              <a:t>Fizikailag egységes tárolás, ezért könnyű </a:t>
            </a:r>
          </a:p>
          <a:p>
            <a:pPr lvl="1" eaLnBrk="1" hangingPunct="1">
              <a:lnSpc>
                <a:spcPct val="90000"/>
              </a:lnSpc>
            </a:pPr>
            <a:r>
              <a:rPr lang="hu-HU" sz="2400" dirty="0" smtClean="0"/>
              <a:t>kiegészíteni</a:t>
            </a:r>
          </a:p>
          <a:p>
            <a:pPr lvl="1" eaLnBrk="1" hangingPunct="1">
              <a:lnSpc>
                <a:spcPct val="90000"/>
              </a:lnSpc>
            </a:pPr>
            <a:r>
              <a:rPr lang="hu-HU" sz="2400" dirty="0" smtClean="0"/>
              <a:t>másolni</a:t>
            </a:r>
          </a:p>
          <a:p>
            <a:pPr lvl="1" eaLnBrk="1" hangingPunct="1">
              <a:lnSpc>
                <a:spcPct val="90000"/>
              </a:lnSpc>
            </a:pPr>
            <a:r>
              <a:rPr lang="hu-HU" sz="2400" dirty="0" smtClean="0"/>
              <a:t>módosítani</a:t>
            </a:r>
          </a:p>
          <a:p>
            <a:pPr lvl="1" eaLnBrk="1" hangingPunct="1">
              <a:lnSpc>
                <a:spcPct val="90000"/>
              </a:lnSpc>
            </a:pPr>
            <a:r>
              <a:rPr lang="hu-HU" sz="2400" dirty="0" smtClean="0"/>
              <a:t>hamisítani</a:t>
            </a:r>
          </a:p>
          <a:p>
            <a:pPr eaLnBrk="1" hangingPunct="1">
              <a:lnSpc>
                <a:spcPct val="90000"/>
              </a:lnSpc>
            </a:pPr>
            <a:r>
              <a:rPr lang="hu-HU" sz="2800" dirty="0" smtClean="0"/>
              <a:t>Nagy sűrűségű tárolás</a:t>
            </a:r>
          </a:p>
          <a:p>
            <a:pPr lvl="1" eaLnBrk="1" hangingPunct="1">
              <a:lnSpc>
                <a:spcPct val="90000"/>
              </a:lnSpc>
            </a:pPr>
            <a:r>
              <a:rPr lang="hu-HU" sz="2400" dirty="0" smtClean="0"/>
              <a:t>könnyű ellopni</a:t>
            </a:r>
          </a:p>
          <a:p>
            <a:pPr eaLnBrk="1" hangingPunct="1">
              <a:lnSpc>
                <a:spcPct val="90000"/>
              </a:lnSpc>
            </a:pPr>
            <a:r>
              <a:rPr lang="hu-HU" sz="2800" dirty="0" smtClean="0"/>
              <a:t>Hálózatokon sok adatot lehet nagy távolságra, gyorsan eljuttatni.</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án">
  <a:themeElements>
    <a:clrScheme name="Origó">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ediá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á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3298</TotalTime>
  <Words>3202</Words>
  <Application>Microsoft Office PowerPoint</Application>
  <PresentationFormat>Diavetítés a képernyőre (4:3 oldalarány)</PresentationFormat>
  <Paragraphs>314</Paragraphs>
  <Slides>37</Slides>
  <Notes>24</Notes>
  <HiddenSlides>0</HiddenSlides>
  <MMClips>0</MMClips>
  <ScaleCrop>false</ScaleCrop>
  <HeadingPairs>
    <vt:vector size="4" baseType="variant">
      <vt:variant>
        <vt:lpstr>Téma</vt:lpstr>
      </vt:variant>
      <vt:variant>
        <vt:i4>1</vt:i4>
      </vt:variant>
      <vt:variant>
        <vt:lpstr>Diacímek</vt:lpstr>
      </vt:variant>
      <vt:variant>
        <vt:i4>37</vt:i4>
      </vt:variant>
    </vt:vector>
  </HeadingPairs>
  <TitlesOfParts>
    <vt:vector size="38" baseType="lpstr">
      <vt:lpstr>Medián</vt:lpstr>
      <vt:lpstr>PowerPoint bemutató</vt:lpstr>
      <vt:lpstr>Tartalom</vt:lpstr>
      <vt:lpstr>Bevezetés – az adatvédelemről</vt:lpstr>
      <vt:lpstr>Miért kell védeni az adatokat?</vt:lpstr>
      <vt:lpstr>Értékes adat </vt:lpstr>
      <vt:lpstr>Az adat értéke </vt:lpstr>
      <vt:lpstr>Adatvagyon 1</vt:lpstr>
      <vt:lpstr>Adatvagyon 2</vt:lpstr>
      <vt:lpstr>Az adatfeldolgozás speciális jellege</vt:lpstr>
      <vt:lpstr>PowerPoint bemutató</vt:lpstr>
      <vt:lpstr>Adatvédelem</vt:lpstr>
      <vt:lpstr>Az adatokat védeni kell különösen</vt:lpstr>
      <vt:lpstr>A Cobit kocka  Control Objectives for Information and related Technology </vt:lpstr>
      <vt:lpstr>Az adatvédelem céljai és eszközei</vt:lpstr>
      <vt:lpstr>Működőképesség</vt:lpstr>
      <vt:lpstr>Biztonsági kérdések</vt:lpstr>
      <vt:lpstr>Fenyegetés vs. kockázat</vt:lpstr>
      <vt:lpstr>Kockázatelemezés</vt:lpstr>
      <vt:lpstr>Rendelkezésre állás (elérhetőség)</vt:lpstr>
      <vt:lpstr>Sértetlenség</vt:lpstr>
      <vt:lpstr>Sértetlenség</vt:lpstr>
      <vt:lpstr>Sértetlenség</vt:lpstr>
      <vt:lpstr>Hitelesség</vt:lpstr>
      <vt:lpstr>PowerPoint bemutató</vt:lpstr>
      <vt:lpstr>PowerPoint bemutató</vt:lpstr>
      <vt:lpstr>PowerPoint bemutató</vt:lpstr>
      <vt:lpstr>PowerPoint bemutató</vt:lpstr>
      <vt:lpstr>Bizalmasság</vt:lpstr>
      <vt:lpstr>A hagyományos és a modern szolgáltatás összehasonlítása</vt:lpstr>
      <vt:lpstr>Hagyományos szolgáltatás</vt:lpstr>
      <vt:lpstr>PowerPoint bemutató</vt:lpstr>
      <vt:lpstr>Adatok tárolása, továbbítása</vt:lpstr>
      <vt:lpstr>PowerPoint bemutató</vt:lpstr>
      <vt:lpstr>Modern, digitális adatszolgáltatás</vt:lpstr>
      <vt:lpstr>Folyamatos üzem</vt:lpstr>
      <vt:lpstr>PowerPoint bemutató</vt:lpstr>
      <vt:lpstr>Források:</vt:lpstr>
    </vt:vector>
  </TitlesOfParts>
  <Company>DE 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Adatbiztonság</dc:title>
  <dc:creator>Dr. Pethő Attila</dc:creator>
  <cp:lastModifiedBy>Zitu</cp:lastModifiedBy>
  <cp:revision>80</cp:revision>
  <dcterms:created xsi:type="dcterms:W3CDTF">2008-02-05T20:11:46Z</dcterms:created>
  <dcterms:modified xsi:type="dcterms:W3CDTF">2016-10-13T16:46:22Z</dcterms:modified>
</cp:coreProperties>
</file>