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03" r:id="rId3"/>
    <p:sldId id="283" r:id="rId4"/>
    <p:sldId id="304" r:id="rId5"/>
    <p:sldId id="284" r:id="rId6"/>
    <p:sldId id="286" r:id="rId7"/>
    <p:sldId id="285" r:id="rId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74746" autoAdjust="0"/>
  </p:normalViewPr>
  <p:slideViewPr>
    <p:cSldViewPr>
      <p:cViewPr varScale="1">
        <p:scale>
          <a:sx n="81" d="100"/>
          <a:sy n="81" d="100"/>
        </p:scale>
        <p:origin x="-8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smtClean="0"/>
              <a:t>Mintaszöveg szerkesztése</a:t>
            </a:r>
          </a:p>
          <a:p>
            <a:pPr lvl="1"/>
            <a:r>
              <a:rPr lang="hu-HU" noProof="0" smtClean="0"/>
              <a:t>Második szint</a:t>
            </a:r>
          </a:p>
          <a:p>
            <a:pPr lvl="2"/>
            <a:r>
              <a:rPr lang="hu-HU" noProof="0" smtClean="0"/>
              <a:t>Harmadik szint</a:t>
            </a:r>
          </a:p>
          <a:p>
            <a:pPr lvl="3"/>
            <a:r>
              <a:rPr lang="hu-HU" noProof="0" smtClean="0"/>
              <a:t>Negyedik szint</a:t>
            </a:r>
          </a:p>
          <a:p>
            <a:pPr lvl="4"/>
            <a:r>
              <a:rPr lang="hu-HU" noProof="0" smtClean="0"/>
              <a:t>Ötödik szint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B45EBC-EAFE-4A88-AD74-DD073927CE4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77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Lényeges különbség, hogy természetes</a:t>
            </a:r>
            <a:r>
              <a:rPr lang="hu-HU" baseline="0" dirty="0" smtClean="0"/>
              <a:t> vagy jogi személyről van szó. (anyagi kár keletkezik vagy személyiségi jog sérül)</a:t>
            </a:r>
          </a:p>
          <a:p>
            <a:r>
              <a:rPr lang="hu-HU" baseline="0" dirty="0" smtClean="0"/>
              <a:t>Vállalat esetén:</a:t>
            </a:r>
          </a:p>
          <a:p>
            <a:pPr>
              <a:buFontTx/>
              <a:buChar char="-"/>
            </a:pPr>
            <a:r>
              <a:rPr lang="hu-HU" baseline="0" dirty="0" smtClean="0"/>
              <a:t>nyilvános; törvény által (pl. vállalat tulajdonosi szerkezete, éves mérlegbeszámolója, közbeszerzési eljárás során keletkezett szerződések) vagy érdekből (cégtáblák, reklámok, honlapok)</a:t>
            </a:r>
          </a:p>
          <a:p>
            <a:pPr>
              <a:buFontTx/>
              <a:buChar char="-"/>
            </a:pPr>
            <a:r>
              <a:rPr lang="hu-HU" baseline="0" dirty="0" smtClean="0"/>
              <a:t>személyes (vállalat belső felépítése, dolgozók létszáma), általában intraneten terjesztik</a:t>
            </a:r>
          </a:p>
          <a:p>
            <a:pPr>
              <a:buFontTx/>
              <a:buChar char="-"/>
            </a:pPr>
            <a:r>
              <a:rPr lang="hu-HU" baseline="0" dirty="0" smtClean="0"/>
              <a:t>bizalmas (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tenderfelhívásra készített árajánlat, bérek nagysága, archivált infók)</a:t>
            </a:r>
          </a:p>
          <a:p>
            <a:pPr>
              <a:buFontTx/>
              <a:buChar char="-"/>
            </a:pPr>
            <a:r>
              <a:rPr lang="hu-HU" baseline="0" dirty="0" smtClean="0"/>
              <a:t>titkos; jelentős értéket képviselnek, komoly veszteséget, bizalomvesztést okoz a kitudódásuk (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a vezetés stratégiai döntései, termékek készítésének technológiai leírásai, szerződések); jelszóállományok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Lényeges különbség, hogy természetes</a:t>
            </a:r>
            <a:r>
              <a:rPr lang="hu-HU" baseline="0" dirty="0" smtClean="0"/>
              <a:t> vagy jogi személyről van szó. (anyagi kár keletkezik vagy személyiségi jog sérül)</a:t>
            </a:r>
          </a:p>
          <a:p>
            <a:r>
              <a:rPr lang="hu-HU" baseline="0" dirty="0" smtClean="0"/>
              <a:t>Vállalat esetén:</a:t>
            </a:r>
          </a:p>
          <a:p>
            <a:pPr>
              <a:buFontTx/>
              <a:buChar char="-"/>
            </a:pPr>
            <a:r>
              <a:rPr lang="hu-HU" baseline="0" dirty="0" smtClean="0"/>
              <a:t>nyilvános; törvény által (pl. vállalat tulajdonosi szerkezete, éves mérlegbeszámolója, közbeszerzési eljárás során keletkezett szerződések) vagy érdekből (cégtáblák, reklámok, honlapok)</a:t>
            </a:r>
          </a:p>
          <a:p>
            <a:pPr>
              <a:buFontTx/>
              <a:buChar char="-"/>
            </a:pPr>
            <a:r>
              <a:rPr lang="hu-HU" baseline="0" dirty="0" smtClean="0"/>
              <a:t>személyes (vállalat belső felépítése, dolgozók létszáma), általában intraneten terjesztik</a:t>
            </a:r>
          </a:p>
          <a:p>
            <a:pPr>
              <a:buFontTx/>
              <a:buChar char="-"/>
            </a:pPr>
            <a:r>
              <a:rPr lang="hu-HU" baseline="0" dirty="0" smtClean="0"/>
              <a:t>bizalmas (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tenderfelhívásra készített árajánlat, bérek nagysága, archivált infók)</a:t>
            </a:r>
          </a:p>
          <a:p>
            <a:pPr>
              <a:buFontTx/>
              <a:buChar char="-"/>
            </a:pPr>
            <a:r>
              <a:rPr lang="hu-HU" baseline="0" dirty="0" smtClean="0"/>
              <a:t>titkos; jelentős értéket képviselnek, komoly veszteséget, bizalomvesztést okoz a kitudódásuk (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a vezetés stratégiai döntései, termékek készítésének technológiai leírásai, szerződések); jelszóállományok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Adatvédelmi törvény</a:t>
            </a:r>
            <a:r>
              <a:rPr lang="hu-HU" baseline="0" dirty="0" smtClean="0"/>
              <a:t> rendelkezései.</a:t>
            </a:r>
          </a:p>
          <a:p>
            <a:r>
              <a:rPr lang="hu-HU" baseline="0" dirty="0" err="1" smtClean="0"/>
              <a:t>-nyilvános</a:t>
            </a:r>
            <a:r>
              <a:rPr lang="hu-HU" baseline="0" dirty="0" smtClean="0"/>
              <a:t> (gond: közösségi oldalak…) részletes személyi profil; törvény erejénél fogva: vállalati </a:t>
            </a:r>
            <a:r>
              <a:rPr lang="hu-HU" baseline="0" dirty="0" err="1" smtClean="0"/>
              <a:t>résztul</a:t>
            </a:r>
            <a:r>
              <a:rPr lang="hu-HU" baseline="0" dirty="0" smtClean="0"/>
              <a:t>, egyes. tagság</a:t>
            </a:r>
          </a:p>
          <a:p>
            <a:r>
              <a:rPr lang="hu-HU" baseline="0" dirty="0" err="1" smtClean="0"/>
              <a:t>-bizalmas</a:t>
            </a:r>
            <a:r>
              <a:rPr lang="hu-HU" baseline="0" dirty="0" smtClean="0"/>
              <a:t> (hitelnél, utalásnál)</a:t>
            </a:r>
          </a:p>
          <a:p>
            <a:r>
              <a:rPr lang="hu-HU" baseline="0" dirty="0" err="1" smtClean="0"/>
              <a:t>-személyesnek</a:t>
            </a:r>
            <a:r>
              <a:rPr lang="hu-HU" baseline="0" dirty="0" smtClean="0"/>
              <a:t> számít a jövedelem, de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közfeladatot ellátó személyek esetén nyilvánosságra kell hozni az anyagi helyzetükre vonatkozó adatokat</a:t>
            </a:r>
          </a:p>
          <a:p>
            <a:r>
              <a:rPr lang="hu-HU" baseline="0" dirty="0" err="1" smtClean="0"/>
              <a:t>-titkos</a:t>
            </a:r>
            <a:r>
              <a:rPr lang="hu-HU" baseline="0" dirty="0" smtClean="0"/>
              <a:t>, különleges adatok: </a:t>
            </a:r>
            <a:r>
              <a:rPr lang="hu-HU" baseline="0" dirty="0" err="1" smtClean="0"/>
              <a:t>eg</a:t>
            </a:r>
            <a:r>
              <a:rPr lang="hu-HU" baseline="0" dirty="0" smtClean="0"/>
              <a:t> áll, párttagság, etnikai </a:t>
            </a:r>
            <a:r>
              <a:rPr lang="hu-HU" baseline="0" dirty="0" err="1" smtClean="0"/>
              <a:t>hovatart</a:t>
            </a:r>
            <a:r>
              <a:rPr lang="hu-HU" baseline="0" dirty="0" smtClean="0"/>
              <a:t>, vallás – kezelése különös gondosságot igényel törvény szerint</a:t>
            </a:r>
          </a:p>
          <a:p>
            <a:endParaRPr lang="hu-HU" baseline="0" dirty="0" smtClean="0"/>
          </a:p>
          <a:p>
            <a:endParaRPr lang="hu-HU" baseline="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támadó rendelkezésére álló eszközöket és azok költségét is figyelembe kell venni. Ismert támadások ellen tudunk csak védekezni.</a:t>
            </a:r>
          </a:p>
          <a:p>
            <a:r>
              <a:rPr lang="hu-HU" dirty="0" err="1" smtClean="0"/>
              <a:t>-lényegtelen</a:t>
            </a:r>
            <a:r>
              <a:rPr lang="hu-HU" dirty="0" smtClean="0"/>
              <a:t>: nem vezet közelebb a célhoz,</a:t>
            </a:r>
            <a:r>
              <a:rPr lang="hu-HU" baseline="0" dirty="0" smtClean="0"/>
              <a:t> tehát értéktelen, azonban felértékelődhet, ha változik a cél, technológia; pl. másik vállalatra vonatkozó adatok, amikor egy adott vállalathoz akar betörni</a:t>
            </a:r>
            <a:br>
              <a:rPr lang="hu-HU" baseline="0" dirty="0" smtClean="0"/>
            </a:br>
            <a:r>
              <a:rPr lang="hu-HU" baseline="0" dirty="0" smtClean="0"/>
              <a:t>- fontos: felhasználó jelszava- ebből azonban következtethet</a:t>
            </a:r>
          </a:p>
          <a:p>
            <a:r>
              <a:rPr lang="hu-HU" baseline="0" dirty="0" err="1" smtClean="0"/>
              <a:t>-lényeges</a:t>
            </a:r>
            <a:r>
              <a:rPr lang="hu-HU" baseline="0" dirty="0" smtClean="0"/>
              <a:t>: sok adatot fel kell dolgozni, mire </a:t>
            </a:r>
            <a:r>
              <a:rPr lang="hu-HU" baseline="0" smtClean="0"/>
              <a:t>ilyet talál</a:t>
            </a:r>
            <a:endParaRPr lang="hu-HU" baseline="0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B45EBC-EAFE-4A88-AD74-DD073927CE46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B4AAC77-03A6-4E10-8EA5-5A5375F20D3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98997-9BCC-46C2-9AEF-9C7D2F6C885A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2051AFA-92D6-4696-B494-D23D9C284280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5291C6-EB64-471E-8FB2-4BFCDD5C6BFF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666923-D2B1-409D-A8EF-A2C399AB7C12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21DEBCE-7602-4D6C-826E-7040AD838E53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96846BA-4D02-4A90-B469-3A2EC7A24E7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9D701A-0B10-49B5-9CF2-A5704C92C9A6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BF4751-8E76-47B0-9B96-919C2D204B4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BF72D8D-1E39-480D-A2C3-5E956502DE4D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79A373B-E1DA-4997-840A-37BBAADEA5F7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9F84C3-454E-4429-81E5-AA055CFFE604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ILBK451</a:t>
            </a:r>
            <a:r>
              <a:rPr lang="hu-HU" sz="2400" smtClean="0"/>
              <a:t>, 2016/2017. </a:t>
            </a:r>
            <a:r>
              <a:rPr lang="hu-HU" sz="2400" dirty="0" smtClean="0"/>
              <a:t>I. félév, </a:t>
            </a:r>
            <a:r>
              <a:rPr lang="hu-HU" sz="2400" dirty="0" err="1" smtClean="0"/>
              <a:t>ea</a:t>
            </a:r>
            <a:r>
              <a:rPr lang="hu-HU" sz="2400" dirty="0" smtClean="0"/>
              <a:t>: Kovács Zita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642910" y="3857628"/>
            <a:ext cx="6400800" cy="192882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hu-HU" sz="2800" i="1" dirty="0" smtClean="0"/>
              <a:t>Az adatok osztályozása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11188" y="692150"/>
            <a:ext cx="7772400" cy="25209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Az Informatikai biztonság alapjai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adatok értéke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nagy különbség van az adatok értéke között</a:t>
            </a:r>
          </a:p>
          <a:p>
            <a:r>
              <a:rPr lang="hu-HU" i="1" dirty="0" smtClean="0"/>
              <a:t>„100 forint értéket nem érdemes 101 forint költséggel védeni.”</a:t>
            </a:r>
          </a:p>
          <a:p>
            <a:r>
              <a:rPr lang="hu-HU" dirty="0" smtClean="0"/>
              <a:t>mérésére nincsenek egzakt módszerek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Információ osztályozása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hu-HU" b="1" dirty="0" smtClean="0">
                <a:solidFill>
                  <a:schemeClr val="accent2"/>
                </a:solidFill>
              </a:rPr>
              <a:t>Érzékenység</a:t>
            </a:r>
            <a:r>
              <a:rPr lang="hu-HU" dirty="0" smtClean="0"/>
              <a:t> – információ tulajdonosának szempontjai szerint</a:t>
            </a:r>
          </a:p>
          <a:p>
            <a:pPr algn="just" eaLnBrk="1" hangingPunct="1"/>
            <a:r>
              <a:rPr lang="hu-HU" b="1" dirty="0" smtClean="0">
                <a:solidFill>
                  <a:schemeClr val="accent2"/>
                </a:solidFill>
              </a:rPr>
              <a:t>Fontosság</a:t>
            </a:r>
            <a:r>
              <a:rPr lang="hu-HU" dirty="0" smtClean="0"/>
              <a:t> – támadó szempontjai szerint</a:t>
            </a:r>
          </a:p>
          <a:p>
            <a:pPr eaLnBrk="1" hangingPunct="1"/>
            <a:endParaRPr lang="hu-HU" dirty="0" smtClean="0"/>
          </a:p>
          <a:p>
            <a:pPr algn="just" eaLnBrk="1" hangingPunct="1"/>
            <a:r>
              <a:rPr lang="hu-HU" dirty="0" smtClean="0"/>
              <a:t>egy szervezetben célszerű </a:t>
            </a:r>
            <a:r>
              <a:rPr lang="hu-HU" b="1" dirty="0" smtClean="0"/>
              <a:t>mindkét szempont</a:t>
            </a:r>
            <a:r>
              <a:rPr lang="hu-HU" dirty="0" smtClean="0"/>
              <a:t> szerint áttekinteni az adatokat (értéktelen – értékes)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28600"/>
            <a:ext cx="8480328" cy="990600"/>
          </a:xfrm>
        </p:spPr>
        <p:txBody>
          <a:bodyPr>
            <a:noAutofit/>
          </a:bodyPr>
          <a:lstStyle/>
          <a:p>
            <a:pPr eaLnBrk="1" hangingPunct="1"/>
            <a:r>
              <a:rPr lang="hu-HU" sz="4000" dirty="0" smtClean="0"/>
              <a:t>Információ érzékenysége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259632" y="2204864"/>
            <a:ext cx="295232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accent5">
                    <a:lumMod val="50000"/>
                  </a:schemeClr>
                </a:solidFill>
              </a:rPr>
              <a:t>anyagi kár keletkezik?</a:t>
            </a:r>
            <a:endParaRPr lang="hu-H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292080" y="2204864"/>
            <a:ext cx="2808312" cy="36933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>
                <a:solidFill>
                  <a:schemeClr val="accent3">
                    <a:lumMod val="50000"/>
                  </a:schemeClr>
                </a:solidFill>
              </a:rPr>
              <a:t>személyiségi jog sérül?</a:t>
            </a:r>
            <a:endParaRPr lang="hu-HU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Egyenes összekötő nyíllal 6"/>
          <p:cNvCxnSpPr>
            <a:stCxn id="3" idx="2"/>
            <a:endCxn id="10" idx="0"/>
          </p:cNvCxnSpPr>
          <p:nvPr/>
        </p:nvCxnSpPr>
        <p:spPr>
          <a:xfrm>
            <a:off x="2735796" y="2574196"/>
            <a:ext cx="835" cy="1565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>
            <a:stCxn id="4" idx="2"/>
            <a:endCxn id="11" idx="0"/>
          </p:cNvCxnSpPr>
          <p:nvPr/>
        </p:nvCxnSpPr>
        <p:spPr>
          <a:xfrm>
            <a:off x="6696236" y="2574196"/>
            <a:ext cx="25116" cy="15631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/>
          <p:cNvSpPr txBox="1"/>
          <p:nvPr/>
        </p:nvSpPr>
        <p:spPr>
          <a:xfrm>
            <a:off x="1512495" y="41397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vállalat szempontjából</a:t>
            </a:r>
            <a:endParaRPr lang="hu-HU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4669124" y="413735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természetes személy szempontjából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15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hu-HU" sz="3200" b="1" dirty="0" smtClean="0"/>
              <a:t>1. Vállalatok szempontjából</a:t>
            </a:r>
          </a:p>
          <a:p>
            <a:pPr algn="just" eaLnBrk="1" hangingPunct="1"/>
            <a:r>
              <a:rPr lang="hu-HU" sz="2800" b="1" dirty="0" smtClean="0">
                <a:solidFill>
                  <a:srgbClr val="FF0000"/>
                </a:solidFill>
              </a:rPr>
              <a:t>Nyilvános</a:t>
            </a:r>
            <a:r>
              <a:rPr lang="hu-HU" sz="2800" dirty="0" smtClean="0"/>
              <a:t> – mindenki számára megismerhető</a:t>
            </a:r>
          </a:p>
          <a:p>
            <a:pPr algn="just" eaLnBrk="1" hangingPunct="1"/>
            <a:r>
              <a:rPr lang="hu-HU" sz="2800" b="1" dirty="0" smtClean="0">
                <a:solidFill>
                  <a:srgbClr val="FF0000"/>
                </a:solidFill>
              </a:rPr>
              <a:t>Személyes</a:t>
            </a:r>
            <a:r>
              <a:rPr lang="hu-HU" sz="2800" dirty="0" smtClean="0"/>
              <a:t> – nem tartozik a nyilvánosságra, de ha megtudják nem okoz nagy problémát</a:t>
            </a:r>
          </a:p>
          <a:p>
            <a:pPr algn="just" eaLnBrk="1" hangingPunct="1"/>
            <a:r>
              <a:rPr lang="hu-HU" sz="2800" b="1" dirty="0" smtClean="0">
                <a:solidFill>
                  <a:srgbClr val="FF0000"/>
                </a:solidFill>
              </a:rPr>
              <a:t>Bizalmas</a:t>
            </a:r>
            <a:r>
              <a:rPr lang="hu-HU" sz="2800" dirty="0" smtClean="0"/>
              <a:t> – olyan információ, amelynek kitudódása komoly problémát okozhat, a versenytársaknak gazdasági előnyt jelenthet</a:t>
            </a:r>
          </a:p>
          <a:p>
            <a:pPr algn="just" eaLnBrk="1" hangingPunct="1"/>
            <a:r>
              <a:rPr lang="hu-HU" sz="2800" b="1" dirty="0" smtClean="0">
                <a:solidFill>
                  <a:srgbClr val="FF0000"/>
                </a:solidFill>
              </a:rPr>
              <a:t>Titkos</a:t>
            </a:r>
            <a:r>
              <a:rPr lang="hu-HU" sz="2800" dirty="0" smtClean="0"/>
              <a:t> – ha illetéktelenekhez jut, akkor a vállalat versenyhelyzetét jelentősen rontja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28600"/>
            <a:ext cx="8480328" cy="990600"/>
          </a:xfrm>
        </p:spPr>
        <p:txBody>
          <a:bodyPr>
            <a:noAutofit/>
          </a:bodyPr>
          <a:lstStyle/>
          <a:p>
            <a:pPr eaLnBrk="1" hangingPunct="1"/>
            <a:r>
              <a:rPr lang="hu-HU" sz="4000" dirty="0" smtClean="0"/>
              <a:t>Információ érzékenysége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28600"/>
            <a:ext cx="8480328" cy="990600"/>
          </a:xfrm>
        </p:spPr>
        <p:txBody>
          <a:bodyPr>
            <a:noAutofit/>
          </a:bodyPr>
          <a:lstStyle/>
          <a:p>
            <a:pPr eaLnBrk="1" hangingPunct="1"/>
            <a:r>
              <a:rPr lang="hu-HU" sz="4000" dirty="0" smtClean="0"/>
              <a:t>Információ érzékenysége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buNone/>
            </a:pPr>
            <a:r>
              <a:rPr lang="hu-HU" sz="3200" b="1" dirty="0" smtClean="0"/>
              <a:t>2. természetes személyek szempontjából</a:t>
            </a:r>
          </a:p>
          <a:p>
            <a:pPr algn="just" eaLnBrk="1" hangingPunct="1"/>
            <a:r>
              <a:rPr lang="hu-HU" b="1" dirty="0" smtClean="0">
                <a:solidFill>
                  <a:srgbClr val="FF0000"/>
                </a:solidFill>
              </a:rPr>
              <a:t>Nyilvános</a:t>
            </a:r>
            <a:r>
              <a:rPr lang="hu-HU" dirty="0" smtClean="0">
                <a:solidFill>
                  <a:srgbClr val="FF0000"/>
                </a:solidFill>
              </a:rPr>
              <a:t>: </a:t>
            </a:r>
            <a:r>
              <a:rPr lang="hu-HU" dirty="0" smtClean="0"/>
              <a:t>amit a tulajdonos nyilvánosságra hoz; pl. természetes azonosítók (nem, hajszín), név,  vállalati (rész)tulajdon, egyesületi tagság,…</a:t>
            </a:r>
          </a:p>
          <a:p>
            <a:pPr algn="just" eaLnBrk="1" hangingPunct="1"/>
            <a:r>
              <a:rPr lang="hu-HU" b="1" dirty="0" smtClean="0">
                <a:solidFill>
                  <a:srgbClr val="FF0000"/>
                </a:solidFill>
              </a:rPr>
              <a:t>Bizalmas</a:t>
            </a:r>
            <a:r>
              <a:rPr lang="hu-HU" dirty="0" smtClean="0">
                <a:solidFill>
                  <a:srgbClr val="FF0000"/>
                </a:solidFill>
              </a:rPr>
              <a:t>: </a:t>
            </a:r>
            <a:r>
              <a:rPr lang="hu-HU" dirty="0" smtClean="0"/>
              <a:t>nem hozzák nyilvánosságra, de az adatkezelővel közölni kell; pl. </a:t>
            </a:r>
            <a:r>
              <a:rPr lang="hu-HU" dirty="0" smtClean="0">
                <a:solidFill>
                  <a:srgbClr val="FF0000"/>
                </a:solidFill>
              </a:rPr>
              <a:t> </a:t>
            </a:r>
            <a:r>
              <a:rPr lang="hu-HU" dirty="0" smtClean="0"/>
              <a:t>jövedelem, értéktárgyak, adószám, számlaszámok,…</a:t>
            </a:r>
          </a:p>
          <a:p>
            <a:pPr algn="just" eaLnBrk="1" hangingPunct="1"/>
            <a:r>
              <a:rPr lang="hu-HU" b="1" dirty="0" smtClean="0">
                <a:solidFill>
                  <a:srgbClr val="FF0000"/>
                </a:solidFill>
              </a:rPr>
              <a:t>Titkos</a:t>
            </a:r>
            <a:r>
              <a:rPr lang="hu-HU" dirty="0" smtClean="0">
                <a:solidFill>
                  <a:srgbClr val="FF0000"/>
                </a:solidFill>
              </a:rPr>
              <a:t>: </a:t>
            </a:r>
            <a:r>
              <a:rPr lang="hu-HU" dirty="0" smtClean="0"/>
              <a:t>a tulajdonosa nem hozza nyilvánosságra; pl. egészségi állapot, vallás, azonosítók (PIN kód, jelszó),…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Információ fontossága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hu-HU" b="1" dirty="0" smtClean="0">
                <a:solidFill>
                  <a:schemeClr val="accent2"/>
                </a:solidFill>
              </a:rPr>
              <a:t>Lényegtelen</a:t>
            </a:r>
            <a:r>
              <a:rPr lang="hu-HU" dirty="0" smtClean="0"/>
              <a:t> – nem vezet közelebb a célhoz, nem érdemes foglalkozni vele,</a:t>
            </a:r>
          </a:p>
          <a:p>
            <a:pPr algn="just" eaLnBrk="1" hangingPunct="1"/>
            <a:r>
              <a:rPr lang="hu-HU" b="1" dirty="0" smtClean="0">
                <a:solidFill>
                  <a:schemeClr val="accent2"/>
                </a:solidFill>
              </a:rPr>
              <a:t>Fontos</a:t>
            </a:r>
            <a:r>
              <a:rPr lang="hu-HU" dirty="0" smtClean="0"/>
              <a:t> – közvetlenül nem használható, de lényegesen közelebb visz a cél eléréséhez lehet,</a:t>
            </a:r>
          </a:p>
          <a:p>
            <a:pPr algn="just" eaLnBrk="1" hangingPunct="1"/>
            <a:r>
              <a:rPr lang="hu-HU" b="1" dirty="0" smtClean="0">
                <a:solidFill>
                  <a:schemeClr val="accent2"/>
                </a:solidFill>
              </a:rPr>
              <a:t>Lényeges</a:t>
            </a:r>
            <a:r>
              <a:rPr lang="hu-HU" dirty="0" smtClean="0"/>
              <a:t> – közvetlen eredményre vezet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2947</TotalTime>
  <Words>595</Words>
  <Application>Microsoft Office PowerPoint</Application>
  <PresentationFormat>Diavetítés a képernyőre (4:3 oldalarány)</PresentationFormat>
  <Paragraphs>57</Paragraphs>
  <Slides>7</Slides>
  <Notes>4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Medián</vt:lpstr>
      <vt:lpstr>PowerPoint bemutató</vt:lpstr>
      <vt:lpstr>Az adatok értéke</vt:lpstr>
      <vt:lpstr>Információ osztályozása</vt:lpstr>
      <vt:lpstr>Információ érzékenysége</vt:lpstr>
      <vt:lpstr>Információ érzékenysége</vt:lpstr>
      <vt:lpstr>Információ érzékenysége</vt:lpstr>
      <vt:lpstr>Információ fontossága</vt:lpstr>
    </vt:vector>
  </TitlesOfParts>
  <Company>DE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Adatbiztonság</dc:title>
  <dc:creator>Dr. Pethő Attila</dc:creator>
  <cp:lastModifiedBy>Zitu</cp:lastModifiedBy>
  <cp:revision>76</cp:revision>
  <dcterms:created xsi:type="dcterms:W3CDTF">2008-02-05T20:11:46Z</dcterms:created>
  <dcterms:modified xsi:type="dcterms:W3CDTF">2016-10-13T18:03:09Z</dcterms:modified>
</cp:coreProperties>
</file>