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291" r:id="rId3"/>
    <p:sldId id="294" r:id="rId4"/>
    <p:sldId id="303" r:id="rId5"/>
    <p:sldId id="288" r:id="rId6"/>
    <p:sldId id="306" r:id="rId7"/>
    <p:sldId id="307" r:id="rId8"/>
    <p:sldId id="308" r:id="rId9"/>
    <p:sldId id="304" r:id="rId10"/>
    <p:sldId id="305" r:id="rId11"/>
    <p:sldId id="311" r:id="rId12"/>
    <p:sldId id="313" r:id="rId13"/>
    <p:sldId id="314" r:id="rId14"/>
    <p:sldId id="315" r:id="rId15"/>
    <p:sldId id="312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95" r:id="rId36"/>
    <p:sldId id="336" r:id="rId37"/>
    <p:sldId id="337" r:id="rId38"/>
    <p:sldId id="338" r:id="rId39"/>
    <p:sldId id="339" r:id="rId40"/>
    <p:sldId id="341" r:id="rId41"/>
    <p:sldId id="342" r:id="rId42"/>
    <p:sldId id="343" r:id="rId43"/>
    <p:sldId id="344" r:id="rId44"/>
    <p:sldId id="345" r:id="rId45"/>
    <p:sldId id="346" r:id="rId46"/>
    <p:sldId id="287" r:id="rId47"/>
    <p:sldId id="289" r:id="rId48"/>
    <p:sldId id="310" r:id="rId49"/>
    <p:sldId id="290" r:id="rId50"/>
    <p:sldId id="347" r:id="rId51"/>
    <p:sldId id="298" r:id="rId52"/>
    <p:sldId id="348" r:id="rId53"/>
    <p:sldId id="299" r:id="rId54"/>
    <p:sldId id="350" r:id="rId55"/>
    <p:sldId id="349" r:id="rId56"/>
    <p:sldId id="351" r:id="rId57"/>
    <p:sldId id="352" r:id="rId58"/>
    <p:sldId id="300" r:id="rId59"/>
    <p:sldId id="353" r:id="rId60"/>
    <p:sldId id="354" r:id="rId61"/>
    <p:sldId id="358" r:id="rId62"/>
    <p:sldId id="355" r:id="rId63"/>
    <p:sldId id="356" r:id="rId64"/>
    <p:sldId id="301" r:id="rId65"/>
    <p:sldId id="302" r:id="rId66"/>
    <p:sldId id="359" r:id="rId67"/>
    <p:sldId id="360" r:id="rId68"/>
    <p:sldId id="357" r:id="rId69"/>
    <p:sldId id="361" r:id="rId70"/>
    <p:sldId id="363" r:id="rId71"/>
    <p:sldId id="362" r:id="rId72"/>
    <p:sldId id="364" r:id="rId73"/>
    <p:sldId id="365" r:id="rId74"/>
    <p:sldId id="371" r:id="rId75"/>
    <p:sldId id="366" r:id="rId76"/>
    <p:sldId id="368" r:id="rId77"/>
    <p:sldId id="369" r:id="rId78"/>
    <p:sldId id="367" r:id="rId79"/>
    <p:sldId id="370" r:id="rId8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0252" autoAdjust="0"/>
  </p:normalViewPr>
  <p:slideViewPr>
    <p:cSldViewPr>
      <p:cViewPr>
        <p:scale>
          <a:sx n="65" d="100"/>
          <a:sy n="65" d="100"/>
        </p:scale>
        <p:origin x="-132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B45EBC-EAFE-4A88-AD74-DD073927CE4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53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8CB6-BCA8-4675-9153-A5A3B1EC5205}" type="slidenum">
              <a:rPr lang="hu-HU" smtClean="0"/>
              <a:pPr/>
              <a:t>2</a:t>
            </a:fld>
            <a:endParaRPr lang="hu-HU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 smtClean="0"/>
              <a:t>A. Tawileh, J. Hilton, S. McIntosh, Information Security Status in Organisations, in: ISSE 2008 Securing Electronic Business Processes, Eds.: N. Pohlmann, H. Reimer and W. Schneider, Viewed+Teubner, 2008. 20-29.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C6BEB-842E-4A98-8BDC-F1A26511824C}" type="slidenum">
              <a:rPr lang="hu-HU" smtClean="0"/>
              <a:pPr/>
              <a:t>3</a:t>
            </a:fld>
            <a:endParaRPr lang="hu-HU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 smtClean="0"/>
              <a:t>G. Von der Heidt, Development and Implementation of an Encryption Strategy for a global Enterprise, in: ISSE 2008 Securing Electronic Business Processes, Eds.: N. Pohlmann, H. Reimer and W. Schneider, Viewed+Teubner, 2008.  197 -207.</a:t>
            </a:r>
          </a:p>
          <a:p>
            <a:pPr eaLnBrk="1" hangingPunct="1"/>
            <a:endParaRPr lang="hu-H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4AAC77-03A6-4E10-8EA5-5A5375F20D3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98997-9BCC-46C2-9AEF-9C7D2F6C885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2051AFA-92D6-4696-B494-D23D9C28428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5291C6-EB64-471E-8FB2-4BFCDD5C6BF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666923-D2B1-409D-A8EF-A2C399AB7C1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21DEBCE-7602-4D6C-826E-7040AD838E5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96846BA-4D02-4A90-B469-3A2EC7A24E7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9D701A-0B10-49B5-9CF2-A5704C92C9A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BF4751-8E76-47B0-9B96-919C2D204B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F72D8D-1E39-480D-A2C3-5E956502DE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79A373B-E1DA-4997-840A-37BBAADEA5F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F84C3-454E-4429-81E5-AA055CFFE60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ILBK451</a:t>
            </a:r>
            <a:r>
              <a:rPr lang="hu-HU" sz="2400" smtClean="0"/>
              <a:t>, </a:t>
            </a:r>
            <a:r>
              <a:rPr lang="hu-HU" sz="2400" smtClean="0"/>
              <a:t>2016/2017. </a:t>
            </a:r>
            <a:r>
              <a:rPr lang="hu-HU" sz="2400" dirty="0" smtClean="0"/>
              <a:t>I. félév, </a:t>
            </a:r>
            <a:r>
              <a:rPr lang="hu-HU" sz="2400" dirty="0" err="1" smtClean="0"/>
              <a:t>ea</a:t>
            </a:r>
            <a:r>
              <a:rPr lang="hu-HU" sz="2400" dirty="0" smtClean="0"/>
              <a:t>: Kovács Zita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42910" y="3857628"/>
            <a:ext cx="6400800" cy="192882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hu-HU" sz="2800" i="1" dirty="0" smtClean="0"/>
              <a:t>Kockázati tényezők és védelmi intézkedések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188" y="692150"/>
            <a:ext cx="7772400" cy="25209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 Informatikai biztonság alapjai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/>
          <a:lstStyle/>
          <a:p>
            <a:pPr marL="742950" indent="-742950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hu-HU" sz="3600" b="1" dirty="0" smtClean="0"/>
              <a:t>Technikai veszélyforrások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Hardverhiba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Szoftverhiba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Kártékony programok: vírus, féreg, trójai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Kéretlen levél: spam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Számítógépek és hálózatok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Leterheléses támadás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Mobil eszközök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Kockázati tényezők – technikai, hardver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/>
          <a:lstStyle/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hu-HU" sz="3200" b="1" dirty="0" smtClean="0"/>
              <a:t>A számítógépek és hálózatok, mint veszélyforrások</a:t>
            </a:r>
          </a:p>
          <a:p>
            <a:pPr lvl="1" algn="just">
              <a:lnSpc>
                <a:spcPct val="90000"/>
              </a:lnSpc>
            </a:pPr>
            <a:r>
              <a:rPr lang="hu-HU" sz="2400" dirty="0" smtClean="0"/>
              <a:t>1-2 évtizeddel ezelőtt a </a:t>
            </a:r>
            <a:r>
              <a:rPr lang="hu-HU" sz="2400" dirty="0" err="1" smtClean="0"/>
              <a:t>sztg-ek</a:t>
            </a:r>
            <a:r>
              <a:rPr lang="hu-HU" sz="2400" dirty="0" smtClean="0"/>
              <a:t> és hálózatok üzembiztonsága lényegesen alacsonyabb volt, mint ma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a gépek meghibásodtak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csatlakozók kimozdultak (</a:t>
            </a:r>
            <a:r>
              <a:rPr lang="hu-HU" sz="2400" dirty="0" err="1" smtClean="0"/>
              <a:t>pl</a:t>
            </a:r>
            <a:r>
              <a:rPr lang="hu-HU" sz="2400" dirty="0" smtClean="0"/>
              <a:t> takarításkor)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a passzív elemeket elvágták, a rágcsálók megrágták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nagy a floppylemezek sérülékenysége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az adatbázisok tükrözése költséges</a:t>
            </a:r>
          </a:p>
          <a:p>
            <a:pPr lvl="2" algn="just">
              <a:lnSpc>
                <a:spcPct val="90000"/>
              </a:lnSpc>
            </a:pPr>
            <a:r>
              <a:rPr lang="hu-HU" sz="2400" i="1" dirty="0" smtClean="0"/>
              <a:t>ezek sok nagy adatbázis megsemmisülését okozták</a:t>
            </a:r>
          </a:p>
          <a:p>
            <a:pPr lvl="2" algn="just">
              <a:lnSpc>
                <a:spcPct val="90000"/>
              </a:lnSpc>
            </a:pPr>
            <a:r>
              <a:rPr lang="hu-HU" sz="2400" dirty="0" smtClean="0"/>
              <a:t>adatok elérhetőségével is gondok voltak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Kockázati tényezők – technikai, szoftver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/>
          <a:lstStyle/>
          <a:p>
            <a:pPr marL="514350" indent="-514350" algn="just">
              <a:lnSpc>
                <a:spcPct val="90000"/>
              </a:lnSpc>
            </a:pPr>
            <a:r>
              <a:rPr lang="hu-HU" sz="2400" dirty="0" smtClean="0"/>
              <a:t>a személyi számítógépek és hálózatok operációs rendszerei</a:t>
            </a:r>
          </a:p>
          <a:p>
            <a:pPr marL="834390" lvl="1" indent="-514350" algn="just">
              <a:lnSpc>
                <a:spcPct val="90000"/>
              </a:lnSpc>
            </a:pPr>
            <a:r>
              <a:rPr lang="hu-HU" sz="2100" dirty="0" smtClean="0"/>
              <a:t>sok hibát tartalmaztak (emiatt sokszor összeomlottak, újra kellett installálni őket)</a:t>
            </a:r>
          </a:p>
          <a:p>
            <a:pPr marL="834390" lvl="1" indent="-514350" algn="just">
              <a:lnSpc>
                <a:spcPct val="90000"/>
              </a:lnSpc>
            </a:pPr>
            <a:r>
              <a:rPr lang="hu-HU" sz="2100" dirty="0" smtClean="0"/>
              <a:t>a felhasználó azonosítás nagyon gyenge volt</a:t>
            </a:r>
          </a:p>
          <a:p>
            <a:pPr marL="834390" lvl="1" indent="-514350" algn="just">
              <a:lnSpc>
                <a:spcPct val="90000"/>
              </a:lnSpc>
            </a:pPr>
            <a:r>
              <a:rPr lang="hu-HU" sz="2100" dirty="0" smtClean="0"/>
              <a:t>hálózatba kapcsolt gépek között az adatcserét lehetővé tették (a nyilvános csatornán bizalmas információk is utaztak)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400" dirty="0" smtClean="0"/>
              <a:t>ekkor még leginkább az </a:t>
            </a:r>
            <a:r>
              <a:rPr lang="hu-HU" sz="2400" b="1" dirty="0" smtClean="0"/>
              <a:t>akadémiai szféra </a:t>
            </a:r>
            <a:r>
              <a:rPr lang="hu-HU" sz="2400" dirty="0" smtClean="0"/>
              <a:t>használta az informatikai hálózatot, az Internet növekedésével változott meg a hálózati morál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400" dirty="0" smtClean="0"/>
              <a:t>1995 február, Netscape kifejleszti az SSL protokoll-t</a:t>
            </a:r>
          </a:p>
          <a:p>
            <a:pPr marL="514350" indent="-514350" algn="just">
              <a:lnSpc>
                <a:spcPct val="90000"/>
              </a:lnSpc>
            </a:pPr>
            <a:endParaRPr lang="hu-HU" sz="2400" dirty="0" smtClean="0"/>
          </a:p>
          <a:p>
            <a:pPr marL="514350" indent="-514350" algn="just">
              <a:lnSpc>
                <a:spcPct val="90000"/>
              </a:lnSpc>
            </a:pP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Kockázati tényezők – technikai, szoftver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ma már sokkal biztonságosabban működnek a számítógépes berendezések</a:t>
            </a:r>
          </a:p>
          <a:p>
            <a:pPr marL="834390" lvl="1" indent="-514350" algn="just">
              <a:lnSpc>
                <a:spcPct val="90000"/>
              </a:lnSpc>
            </a:pPr>
            <a:r>
              <a:rPr lang="hu-HU" sz="2400" dirty="0" smtClean="0"/>
              <a:t>kevesebb a meghibásodás (hiszen az aktív időszak is lerövidült, 3-4 évenként cserére szorulnak)</a:t>
            </a:r>
          </a:p>
          <a:p>
            <a:pPr marL="834390" lvl="1" indent="-514350" algn="just">
              <a:lnSpc>
                <a:spcPct val="90000"/>
              </a:lnSpc>
            </a:pPr>
            <a:r>
              <a:rPr lang="hu-HU" sz="2400" dirty="0" smtClean="0"/>
              <a:t>az Informatikai Karon 3 évenként cserélik a terminálokat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az informatikai hálózatok sűrűsége és sebessége jelentősen megnőtt (hazánkban szinte mindenhol van szélessávú hálózat)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javult a hálózati infrastruktúra üzembiztonsága, a meghibásodások már kisebb szerepet játszanak az adatbiztonság szempontjából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Kockázati tényezők – technikai, szoftver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komoly kockázat: az eszközök heterogenitása (különböző korú, teljesítményű gépek, operációs rendszer is)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munkából kivont, de hálózatról nem lekapcsolt gépek is kockázatosak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adattárolók: kapacitás nőtt, méret csökkent (</a:t>
            </a:r>
            <a:r>
              <a:rPr lang="hu-HU" sz="2800" dirty="0" err="1" smtClean="0"/>
              <a:t>pl</a:t>
            </a:r>
            <a:r>
              <a:rPr lang="hu-HU" sz="2800" dirty="0" smtClean="0"/>
              <a:t> USB)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smtClean="0"/>
              <a:t>központi adattárolók cseréjekor biztonságos megsemmisítést kell alkalmazni, vagy visszafordíthatatlan törlést</a:t>
            </a:r>
          </a:p>
          <a:p>
            <a:pPr marL="514350" indent="-514350" algn="just">
              <a:lnSpc>
                <a:spcPct val="90000"/>
              </a:lnSpc>
            </a:pPr>
            <a:r>
              <a:rPr lang="hu-HU" sz="2800" dirty="0" err="1" smtClean="0"/>
              <a:t>oprendszerek</a:t>
            </a:r>
            <a:r>
              <a:rPr lang="hu-HU" sz="2800" dirty="0" smtClean="0"/>
              <a:t>, szoftverek frissítésével a biztonsági réseket be lehet tömni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85000" lnSpcReduction="20000"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2"/>
            </a:pPr>
            <a:r>
              <a:rPr lang="hu-HU" sz="3200" b="1" dirty="0" smtClean="0"/>
              <a:t>Kártékony</a:t>
            </a:r>
            <a:r>
              <a:rPr lang="hu-HU" sz="3500" b="1" dirty="0" smtClean="0"/>
              <a:t> programok: vírus, féreg,  trójai</a:t>
            </a:r>
          </a:p>
          <a:p>
            <a:pPr marL="560070" indent="-514350">
              <a:lnSpc>
                <a:spcPct val="90000"/>
              </a:lnSpc>
            </a:pPr>
            <a:r>
              <a:rPr lang="hu-HU" sz="3500" u="sng" dirty="0" smtClean="0"/>
              <a:t>Vírusok</a:t>
            </a:r>
            <a:endParaRPr lang="hu-HU" sz="2400" b="1" u="sng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1970-es évektől (</a:t>
            </a:r>
            <a:r>
              <a:rPr lang="hu-HU" sz="3200" dirty="0" err="1" smtClean="0"/>
              <a:t>Brain</a:t>
            </a:r>
            <a:r>
              <a:rPr lang="hu-HU" sz="3200" dirty="0" smtClean="0"/>
              <a:t>, </a:t>
            </a:r>
            <a:r>
              <a:rPr lang="hu-HU" sz="3200" dirty="0" err="1" smtClean="0"/>
              <a:t>Jerusalem</a:t>
            </a:r>
            <a:r>
              <a:rPr lang="hu-HU" sz="3200" dirty="0" smtClean="0"/>
              <a:t>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elnevezés: </a:t>
            </a:r>
            <a:r>
              <a:rPr lang="hu-HU" sz="3200" dirty="0" err="1" smtClean="0"/>
              <a:t>Fred</a:t>
            </a:r>
            <a:r>
              <a:rPr lang="hu-HU" sz="3200" dirty="0" smtClean="0"/>
              <a:t> Cohen, 1983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reprodukcióra képes számítógépes programok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felépítésük egyszerű, méretük kicsi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a lokális erőforrásokat terhelik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az Internet forgalmának jelentős hányadát lefoglalják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közvetlen kárt is okozhatnak: adatokat törölhetnek, módosíthatnak a számítógépen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futtatható állományokkal kapcsolatos hiányosságokra építenek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vírusok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500208"/>
            <a:ext cx="8715436" cy="4929188"/>
          </a:xfrm>
        </p:spPr>
        <p:txBody>
          <a:bodyPr>
            <a:normAutofit fontScale="92500" lnSpcReduction="10000"/>
          </a:bodyPr>
          <a:lstStyle/>
          <a:p>
            <a:pPr marL="560070" indent="-514350">
              <a:lnSpc>
                <a:spcPct val="90000"/>
              </a:lnSpc>
            </a:pPr>
            <a:r>
              <a:rPr lang="hu-HU" sz="3200" dirty="0" smtClean="0"/>
              <a:t>Három részből állnak: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kereső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figyeli a </a:t>
            </a:r>
            <a:r>
              <a:rPr lang="hu-HU" dirty="0" err="1" smtClean="0"/>
              <a:t>sztg</a:t>
            </a:r>
            <a:r>
              <a:rPr lang="hu-HU" dirty="0" smtClean="0"/>
              <a:t> működését és ha reprodukálásra alkalmas helyzetet talál, akcióba lép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kedvező helyzet: ha megfertőzhető állományt, állományokat talál az elérhető memóriaterületen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ettől a résztől függ a vírus terjedési sebessége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reprodukáló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a kereső rész által felkutatott állományokba bemásolja a vírus kódját, esetleg annak egy variánsát (ha az állomány még nem fertőzött)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akciót végrehajtó (ez hiányozhat)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egyszerű műveletet indít el (</a:t>
            </a:r>
            <a:r>
              <a:rPr lang="hu-HU" dirty="0" err="1" smtClean="0"/>
              <a:t>pl</a:t>
            </a:r>
            <a:r>
              <a:rPr lang="hu-HU" dirty="0" smtClean="0"/>
              <a:t> üzenet megjelenítése a képernyőn, állományok törlése, átnevezése)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err="1" smtClean="0"/>
              <a:t>pl</a:t>
            </a:r>
            <a:r>
              <a:rPr lang="hu-HU" dirty="0" smtClean="0"/>
              <a:t> „potyogtatós” vírus – lehullottak a betűk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vírusok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643050"/>
            <a:ext cx="8715436" cy="4929188"/>
          </a:xfrm>
        </p:spPr>
        <p:txBody>
          <a:bodyPr>
            <a:normAutofit fontScale="92500" lnSpcReduction="20000"/>
          </a:bodyPr>
          <a:lstStyle/>
          <a:p>
            <a:pPr marL="560070" indent="-514350">
              <a:lnSpc>
                <a:spcPct val="90000"/>
              </a:lnSpc>
            </a:pPr>
            <a:r>
              <a:rPr lang="hu-HU" dirty="0" smtClean="0"/>
              <a:t>kezdetben</a:t>
            </a:r>
            <a:r>
              <a:rPr lang="hu-HU" b="1" dirty="0" smtClean="0"/>
              <a:t>: fájlvírusok, boot szektort fertőző </a:t>
            </a:r>
            <a:r>
              <a:rPr lang="hu-HU" dirty="0" smtClean="0"/>
              <a:t>(BSI) vírusok terjedtek el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a fájlvírusok kihasználták, hogy az </a:t>
            </a:r>
            <a:r>
              <a:rPr lang="hu-HU" dirty="0" err="1" smtClean="0"/>
              <a:t>exe</a:t>
            </a:r>
            <a:r>
              <a:rPr lang="hu-HU" dirty="0" smtClean="0"/>
              <a:t> és a </a:t>
            </a:r>
            <a:r>
              <a:rPr lang="hu-HU" dirty="0" err="1" smtClean="0"/>
              <a:t>com</a:t>
            </a:r>
            <a:r>
              <a:rPr lang="hu-HU" dirty="0" smtClean="0"/>
              <a:t> kiterjesztésű fájlok futtathatók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ha a vírus bekerül a gépbe és a fertőzött fájlt elindítják, akkor a vezérlés átkerül a vírusra, módosít egy futtatható fájlt (hozzáfűzi másolatát és a fájl belépési pontját úgy módosítja, hogy a vezérlés indításakor a vírusra kerüljön, majd a vírus végrehajtása után vissza az eredeti belépési pontra), ezután még esetleg valami újabb akció és vissza az eredeti belépési pontra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ez annyira gyors, hogy a felhasználó nem érzékeli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egy idő után azonban lelassul a gép, adatvesztés is történhet – tehát észrevehető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vírusok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643050"/>
            <a:ext cx="8715436" cy="4929188"/>
          </a:xfrm>
        </p:spPr>
        <p:txBody>
          <a:bodyPr>
            <a:normAutofit/>
          </a:bodyPr>
          <a:lstStyle/>
          <a:p>
            <a:pPr marL="560070" indent="-514350">
              <a:lnSpc>
                <a:spcPct val="90000"/>
              </a:lnSpc>
            </a:pPr>
            <a:r>
              <a:rPr lang="hu-HU" dirty="0" smtClean="0"/>
              <a:t>a BSI más mechanizmusú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valamely lemez boot szektorának ritkán használt szektorába másolja magát, ha ide kerül a vezérlés, újra…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floppylemezekkel terjedt elsősorban</a:t>
            </a:r>
          </a:p>
          <a:p>
            <a:pPr marL="560070" indent="-514350">
              <a:lnSpc>
                <a:spcPct val="90000"/>
              </a:lnSpc>
            </a:pPr>
            <a:r>
              <a:rPr lang="hu-HU" dirty="0" smtClean="0"/>
              <a:t>napjainkban: </a:t>
            </a:r>
            <a:r>
              <a:rPr lang="hu-HU" b="1" dirty="0" smtClean="0"/>
              <a:t>makró és email vírusok a </a:t>
            </a:r>
            <a:r>
              <a:rPr lang="hu-HU" dirty="0" smtClean="0"/>
              <a:t>legelterjedtebbek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92500" lnSpcReduction="20000"/>
          </a:bodyPr>
          <a:lstStyle/>
          <a:p>
            <a:pPr marL="560070" indent="-514350">
              <a:lnSpc>
                <a:spcPct val="90000"/>
              </a:lnSpc>
            </a:pPr>
            <a:r>
              <a:rPr lang="hu-HU" sz="3500" u="sng" dirty="0" smtClean="0"/>
              <a:t>Férgek </a:t>
            </a:r>
            <a:r>
              <a:rPr lang="hu-HU" sz="3500" dirty="0" smtClean="0"/>
              <a:t>(</a:t>
            </a:r>
            <a:r>
              <a:rPr lang="hu-HU" sz="3500" dirty="0" err="1" smtClean="0"/>
              <a:t>worm</a:t>
            </a:r>
            <a:r>
              <a:rPr lang="hu-HU" sz="3500" dirty="0" smtClean="0"/>
              <a:t>)</a:t>
            </a:r>
            <a:endParaRPr lang="hu-HU" sz="2100" b="1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reprodukcióra képes számítógépes programok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nincs szükségük hordozó állományokra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1982-ben elkészült az első (John </a:t>
            </a:r>
            <a:r>
              <a:rPr lang="hu-HU" sz="3200" dirty="0" err="1" smtClean="0"/>
              <a:t>Shoch</a:t>
            </a:r>
            <a:r>
              <a:rPr lang="hu-HU" sz="3200" dirty="0" smtClean="0"/>
              <a:t>, </a:t>
            </a:r>
            <a:r>
              <a:rPr lang="hu-HU" sz="3200" dirty="0" err="1" smtClean="0"/>
              <a:t>John</a:t>
            </a:r>
            <a:r>
              <a:rPr lang="hu-HU" sz="3200" dirty="0" smtClean="0"/>
              <a:t> </a:t>
            </a:r>
            <a:r>
              <a:rPr lang="hu-HU" sz="3200" dirty="0" err="1" smtClean="0"/>
              <a:t>Hupp</a:t>
            </a:r>
            <a:r>
              <a:rPr lang="hu-HU" sz="3200" dirty="0" smtClean="0"/>
              <a:t>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informatikai hálózatokon terjedtek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ez ma már kiterjedt mobilhálózatokra is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leggyakrabban </a:t>
            </a:r>
            <a:r>
              <a:rPr lang="hu-HU" sz="3200" dirty="0" err="1" smtClean="0"/>
              <a:t>emaillel</a:t>
            </a:r>
            <a:r>
              <a:rPr lang="hu-HU" sz="3200" dirty="0" smtClean="0"/>
              <a:t> jutnak el a felhasználókhoz („hasznos” melléklet)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van olyan is, amihez nem is kell megnyitni a mellékletet, elég a levelet elolvasni (</a:t>
            </a:r>
            <a:r>
              <a:rPr lang="hu-HU" sz="3200" dirty="0" err="1" smtClean="0"/>
              <a:t>Bubbleboy</a:t>
            </a:r>
            <a:r>
              <a:rPr lang="hu-HU" sz="3200" dirty="0" smtClean="0"/>
              <a:t>, </a:t>
            </a:r>
            <a:r>
              <a:rPr lang="hu-HU" sz="3200" dirty="0" err="1" smtClean="0"/>
              <a:t>KAKWorm</a:t>
            </a:r>
            <a:r>
              <a:rPr lang="hu-HU" sz="3200" dirty="0" smtClean="0"/>
              <a:t>)</a:t>
            </a:r>
            <a:endParaRPr lang="hu-HU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3200" dirty="0" smtClean="0"/>
              <a:t>Információbiztonsági követelmények a szervezet nagyságának függvényében, 2008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00100" y="1214422"/>
            <a:ext cx="7386664" cy="4566086"/>
          </a:xfrm>
          <a:noFill/>
        </p:spPr>
      </p:pic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90541" y="5857892"/>
            <a:ext cx="8353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dirty="0" err="1"/>
              <a:t>confidentiality</a:t>
            </a:r>
            <a:r>
              <a:rPr lang="hu-HU" sz="1600" dirty="0"/>
              <a:t>=bizalmasság, </a:t>
            </a:r>
            <a:r>
              <a:rPr lang="hu-HU" sz="1600" dirty="0" err="1"/>
              <a:t>availability</a:t>
            </a:r>
            <a:r>
              <a:rPr lang="hu-HU" sz="1600" dirty="0"/>
              <a:t>=elérhetőség, </a:t>
            </a:r>
            <a:r>
              <a:rPr lang="hu-HU" sz="1600" dirty="0" err="1"/>
              <a:t>integrity</a:t>
            </a:r>
            <a:r>
              <a:rPr lang="hu-HU" sz="1600" dirty="0"/>
              <a:t>=sértetlenség, </a:t>
            </a:r>
            <a:r>
              <a:rPr lang="hu-HU" sz="1600" dirty="0" err="1"/>
              <a:t>authentication</a:t>
            </a:r>
            <a:r>
              <a:rPr lang="hu-HU" sz="1600" dirty="0"/>
              <a:t>=azonosítás, </a:t>
            </a:r>
            <a:r>
              <a:rPr lang="hu-HU" sz="1600" dirty="0" err="1"/>
              <a:t>non-repudiation</a:t>
            </a:r>
            <a:r>
              <a:rPr lang="hu-HU" sz="1600" dirty="0"/>
              <a:t>=olyan szolgáltatás, amelyik adatok sértetlenségét és eredetiségét bizonyítja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85000" lnSpcReduction="20000"/>
          </a:bodyPr>
          <a:lstStyle/>
          <a:p>
            <a:pPr marL="560070" indent="-514350">
              <a:lnSpc>
                <a:spcPct val="90000"/>
              </a:lnSpc>
            </a:pPr>
            <a:r>
              <a:rPr lang="hu-HU" sz="3500" u="sng" dirty="0" smtClean="0"/>
              <a:t>Trójaiak</a:t>
            </a:r>
            <a:endParaRPr lang="hu-HU" sz="2100" b="1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internetes korszak termékei, csak hálózatba kapcsolt gépeken tudták kifejteni tevékenységüket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kicsi programok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reprodukcióra képtelenek (maguktól nem terjednek)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általában valamilyen hasznosnak látszó programban rejtik el őket (</a:t>
            </a:r>
            <a:r>
              <a:rPr lang="hu-HU" sz="3200" dirty="0" err="1" smtClean="0"/>
              <a:t>lsd</a:t>
            </a:r>
            <a:r>
              <a:rPr lang="hu-HU" sz="3200" dirty="0" smtClean="0"/>
              <a:t> elnevezés)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email mellékletként is megkaphatók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weboldalakról, fertőzött állományokkal, </a:t>
            </a:r>
            <a:r>
              <a:rPr lang="hu-HU" sz="3200" dirty="0" err="1" smtClean="0"/>
              <a:t>stb</a:t>
            </a:r>
            <a:endParaRPr lang="hu-HU" sz="3200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sz="3200" dirty="0" smtClean="0"/>
              <a:t>feladatuk: a fertőzött gépről információkat eljuttatni a gazdájuknak (háttérben, csendben)</a:t>
            </a:r>
            <a:endParaRPr lang="hu-HU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trójaiak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500208"/>
            <a:ext cx="8472518" cy="4929188"/>
          </a:xfrm>
        </p:spPr>
        <p:txBody>
          <a:bodyPr>
            <a:normAutofit fontScale="85000" lnSpcReduction="10000"/>
          </a:bodyPr>
          <a:lstStyle/>
          <a:p>
            <a:pPr marL="880110" lvl="1" indent="-514350">
              <a:lnSpc>
                <a:spcPct val="90000"/>
              </a:lnSpc>
            </a:pPr>
            <a:r>
              <a:rPr lang="hu-HU" sz="3200" i="1" dirty="0" smtClean="0"/>
              <a:t>jelszólopó trójaiak:</a:t>
            </a:r>
            <a:r>
              <a:rPr lang="hu-HU" sz="3200" dirty="0" smtClean="0"/>
              <a:t> figyelik a billentyűzetet, összegyűjtik a felhasználó azonosítóit, jelszavait; van amelyik jelszavakat tartalmazó állományokat keres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i="1" dirty="0" err="1" smtClean="0"/>
              <a:t>backdoor</a:t>
            </a:r>
            <a:r>
              <a:rPr lang="hu-HU" sz="3200" i="1" dirty="0" smtClean="0"/>
              <a:t> trójaiak:</a:t>
            </a:r>
            <a:r>
              <a:rPr lang="hu-HU" sz="3200" dirty="0" smtClean="0"/>
              <a:t> felderítik a nem eléggé védett és ezáltal kinyitható kommunikációs </a:t>
            </a:r>
            <a:r>
              <a:rPr lang="hu-HU" sz="3200" dirty="0" err="1" smtClean="0"/>
              <a:t>portokat</a:t>
            </a:r>
            <a:r>
              <a:rPr lang="hu-HU" sz="3200" dirty="0" smtClean="0"/>
              <a:t>. Ha találnak, kinyitják, és szólnak a gazdának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i="1" dirty="0" smtClean="0"/>
              <a:t>letöltő trójaiak:</a:t>
            </a:r>
            <a:r>
              <a:rPr lang="hu-HU" sz="3200" dirty="0" smtClean="0"/>
              <a:t> további programokat töltenek le a gépre (akár egyéb kártékonyakat)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sz="3200" i="1" dirty="0" smtClean="0"/>
              <a:t>kémprogramok (</a:t>
            </a:r>
            <a:r>
              <a:rPr lang="hu-HU" sz="3200" i="1" dirty="0" err="1" smtClean="0"/>
              <a:t>spyware</a:t>
            </a:r>
            <a:r>
              <a:rPr lang="hu-HU" sz="3200" i="1" dirty="0" smtClean="0"/>
              <a:t>):</a:t>
            </a:r>
            <a:r>
              <a:rPr lang="hu-HU" sz="3200" dirty="0" smtClean="0"/>
              <a:t> jelszólopókhoz hasonlóan települnek, de a felhasználó személyes adatait, </a:t>
            </a:r>
            <a:r>
              <a:rPr lang="hu-HU" sz="3200" dirty="0" err="1" smtClean="0"/>
              <a:t>sztg</a:t>
            </a:r>
            <a:r>
              <a:rPr lang="hu-HU" sz="3200" dirty="0" smtClean="0"/>
              <a:t> használati szokásait gyűjtik</a:t>
            </a:r>
          </a:p>
          <a:p>
            <a:pPr marL="880110" lvl="1" indent="-514350">
              <a:lnSpc>
                <a:spcPct val="90000"/>
              </a:lnSpc>
            </a:pPr>
            <a:endParaRPr lang="hu-HU" sz="3200" dirty="0" smtClean="0"/>
          </a:p>
          <a:p>
            <a:pPr marL="880110" lvl="1" indent="-514350">
              <a:lnSpc>
                <a:spcPct val="90000"/>
              </a:lnSpc>
            </a:pPr>
            <a:endParaRPr lang="hu-HU" sz="3200" dirty="0" smtClean="0"/>
          </a:p>
          <a:p>
            <a:pPr marL="1154430" lvl="2" indent="-514350">
              <a:lnSpc>
                <a:spcPct val="90000"/>
              </a:lnSpc>
            </a:pPr>
            <a:endParaRPr lang="hu-HU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2010. márciusi vírusstatisztika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286676" cy="548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 smtClean="0"/>
              <a:t>Kártékony programok elleni védekezés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nem fogadunk el fájlokat ellenőrizetlen forrásból</a:t>
            </a:r>
          </a:p>
          <a:p>
            <a:r>
              <a:rPr lang="hu-HU" dirty="0" smtClean="0"/>
              <a:t>nem nyitunk ki ismeretlen küldőtől származó, mellékletet tartalmazó levelet</a:t>
            </a:r>
          </a:p>
          <a:p>
            <a:r>
              <a:rPr lang="hu-HU" dirty="0" smtClean="0"/>
              <a:t>nem töltünk le állományokat akárhonnan</a:t>
            </a:r>
          </a:p>
          <a:p>
            <a:endParaRPr lang="hu-HU" dirty="0" smtClean="0"/>
          </a:p>
          <a:p>
            <a:r>
              <a:rPr lang="hu-HU" dirty="0" smtClean="0"/>
              <a:t>elengedhetetlen egy </a:t>
            </a:r>
            <a:r>
              <a:rPr lang="hu-HU" dirty="0" err="1" smtClean="0"/>
              <a:t>vírusírtó</a:t>
            </a:r>
            <a:r>
              <a:rPr lang="hu-HU" dirty="0" smtClean="0"/>
              <a:t>, illetve tűzfal használata</a:t>
            </a:r>
          </a:p>
          <a:p>
            <a:r>
              <a:rPr lang="hu-HU" dirty="0" err="1" smtClean="0"/>
              <a:t>vírusírtó</a:t>
            </a:r>
            <a:r>
              <a:rPr lang="hu-HU" dirty="0" smtClean="0"/>
              <a:t>: csökken a gép teljesítménye, erőforrást igényel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vírusírtót</a:t>
            </a:r>
            <a:r>
              <a:rPr lang="hu-HU" dirty="0" smtClean="0"/>
              <a:t> folyamatosan frissíteni kell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92500" lnSpcReduction="20000"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hu-HU" sz="3200" b="1" dirty="0" smtClean="0"/>
              <a:t>Kéretlen levelek (spam mail)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mindennaposak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kártékony tartalmat hordoznak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egyre hatékonyabb szűrők ellenére rengeteg érkezik ebből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Magyarországon 1989-ben indult az elektronikus levelezés, mint szocialista ország, nem vásárolhatta meg a technológiát, így az MTA munkatársai kifejlesztették </a:t>
            </a:r>
            <a:r>
              <a:rPr lang="hu-HU" dirty="0" err="1" smtClean="0"/>
              <a:t>ELLA-t</a:t>
            </a:r>
            <a:r>
              <a:rPr lang="hu-HU" dirty="0" smtClean="0"/>
              <a:t> (Elektronikus </a:t>
            </a:r>
            <a:r>
              <a:rPr lang="hu-HU" dirty="0" err="1" smtClean="0"/>
              <a:t>LeveLező</a:t>
            </a:r>
            <a:r>
              <a:rPr lang="hu-HU" dirty="0" smtClean="0"/>
              <a:t> Automata)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bekapcsolódott a nemzetközi levelezésbe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ekkor még leginkább az egyetemek használták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Netikett (internetes etikett) tiltotta az üzleti reklámok, félrevezető vagy obszcén levelek küldését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üzleti szféra: könnyű körlevelet küldeni</a:t>
            </a:r>
          </a:p>
          <a:p>
            <a:pPr marL="880110" lvl="1" indent="-514350">
              <a:lnSpc>
                <a:spcPct val="90000"/>
              </a:lnSpc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000494"/>
          </a:xfrm>
        </p:spPr>
        <p:txBody>
          <a:bodyPr>
            <a:normAutofit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hu-HU" sz="3200" b="1" dirty="0" smtClean="0"/>
              <a:t>Kéretlen levelek (spam mail)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bővült kéretlen levelek tartalmának választéka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kereső robotokkal a weblapokról egyszerűen összegyűjthetők a kirakott </a:t>
            </a:r>
            <a:r>
              <a:rPr lang="hu-HU" dirty="0" err="1" smtClean="0"/>
              <a:t>emailcímek</a:t>
            </a:r>
            <a:endParaRPr lang="hu-HU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ennek megnehezítésére: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képként teszik ki a címet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@ helyett </a:t>
            </a:r>
            <a:r>
              <a:rPr lang="hu-HU" dirty="0" err="1" smtClean="0"/>
              <a:t>at</a:t>
            </a:r>
            <a:r>
              <a:rPr lang="hu-HU" dirty="0" smtClean="0"/>
              <a:t>, . helyett </a:t>
            </a:r>
            <a:r>
              <a:rPr lang="hu-HU" dirty="0" err="1" smtClean="0"/>
              <a:t>dot</a:t>
            </a:r>
            <a:endParaRPr lang="hu-HU" dirty="0" smtClean="0"/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képekben rejtik ez a kódot, ami szükséges lehet: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643578"/>
            <a:ext cx="176349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Kéretlen levelek (spam mail)</a:t>
            </a:r>
            <a:endParaRPr lang="hu-HU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2071668"/>
          </a:xfrm>
        </p:spPr>
        <p:txBody>
          <a:bodyPr>
            <a:normAutofit/>
          </a:bodyPr>
          <a:lstStyle/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személyes bosszúság mellett fölösleges munka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internet forgalmának jelentős részét kiteszik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ábrán: 100% az internet teljes email forgalma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(tehát </a:t>
            </a:r>
            <a:r>
              <a:rPr lang="hu-HU" dirty="0" err="1" smtClean="0"/>
              <a:t>kb</a:t>
            </a:r>
            <a:r>
              <a:rPr lang="hu-HU" dirty="0" smtClean="0"/>
              <a:t> 100 levélből 90 spam)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429000"/>
            <a:ext cx="5857916" cy="325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Kéretlen levelek (spam mail)</a:t>
            </a:r>
            <a:endParaRPr lang="hu-HU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500208"/>
            <a:ext cx="8472518" cy="2071668"/>
          </a:xfrm>
        </p:spPr>
        <p:txBody>
          <a:bodyPr>
            <a:normAutofit/>
          </a:bodyPr>
          <a:lstStyle/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a felhasználói fiókba ritkábban kerül (a szolgáltató szűri alaposan)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Debreceni Egyetemre érkező levelek 90%-át nem engedi tovább a szűrőprogram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2010 áprilisi állapot: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429048"/>
            <a:ext cx="5688212" cy="342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92500" lnSpcReduction="10000"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hu-HU" sz="3200" b="1" dirty="0" smtClean="0"/>
              <a:t>Túlterheléses támadás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angol rövidítése: </a:t>
            </a:r>
            <a:r>
              <a:rPr lang="hu-HU" dirty="0" err="1" smtClean="0"/>
              <a:t>DoS</a:t>
            </a:r>
            <a:r>
              <a:rPr lang="hu-HU" dirty="0" smtClean="0"/>
              <a:t> (</a:t>
            </a:r>
            <a:r>
              <a:rPr lang="hu-HU" dirty="0" err="1" smtClean="0"/>
              <a:t>denial</a:t>
            </a:r>
            <a:r>
              <a:rPr lang="hu-HU" dirty="0" smtClean="0"/>
              <a:t> of service)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egyik legnagyobb kihívás a szerverek üzemeltetői számára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minél több szolgáltatás van, s azt minél többen veszik igénybe, annál nagyobb a leterheltség, növekszik a válaszidő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ha a beérkező igények száma átlép egy határértéket, akkor lehet, hogy a szerver már nem tud új kérést fogadni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(</a:t>
            </a:r>
            <a:r>
              <a:rPr lang="hu-HU" dirty="0" err="1" smtClean="0"/>
              <a:t>lsd</a:t>
            </a:r>
            <a:r>
              <a:rPr lang="hu-HU" dirty="0" smtClean="0"/>
              <a:t> </a:t>
            </a:r>
            <a:r>
              <a:rPr lang="hu-HU" dirty="0" err="1" smtClean="0"/>
              <a:t>Neptun</a:t>
            </a:r>
            <a:r>
              <a:rPr lang="hu-HU" dirty="0" smtClean="0"/>
              <a:t> félév elején, végén)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2010 februárban a felsőoktatási felvételire való jelentkezési határidőt meg kellett hosszabbítani (22 órával), mert a regisztrációs rendszer lelassult, leállt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fontScale="92500"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hu-HU" sz="3200" b="1" dirty="0" smtClean="0"/>
              <a:t>Túlterheléses támadás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2008. novemberében elindult az </a:t>
            </a:r>
            <a:r>
              <a:rPr lang="hu-HU" dirty="0" err="1" smtClean="0"/>
              <a:t>Europeana</a:t>
            </a:r>
            <a:r>
              <a:rPr lang="hu-HU" dirty="0" smtClean="0"/>
              <a:t> (EU internetes könyvtára), jól beharangozták, emiatt első nap óránként </a:t>
            </a:r>
            <a:r>
              <a:rPr lang="hu-HU" dirty="0" err="1" smtClean="0"/>
              <a:t>kb</a:t>
            </a:r>
            <a:r>
              <a:rPr lang="hu-HU" dirty="0" smtClean="0"/>
              <a:t> 20 millióan akarták meglátogatni az oldalt, de csak óránként 5 millióra volt felkészítve – két nappal később összeomlott (változtatások, fejlesztések újraindítás előtt, azóta rendben van)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támadási céllal is elő lehet állítani ilyen helyzetet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egy vagy valahány gépről sok kérést küldenek a célgépnek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olyan nagy a kérés, hogy a legálisakat már nem tudja kiszolgálni a szerver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esetleg összeomlik a rendszer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600" dirty="0" smtClean="0"/>
              <a:t>Információ veszélyeztetettsége, 2008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0662" y="1643050"/>
            <a:ext cx="8682602" cy="492922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hu-HU" sz="3200" b="1" dirty="0" smtClean="0"/>
              <a:t>Túlterheléses támadás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(egyetemi tanulmányi rendszerünkbe pár éve így tudott bekukkantani egy hallgató)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védekezés: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egy IP-ről érkező tömeges igényt nem veszik figyelembe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vagy egy korlátot elérve a további kérések elől lezárják a kommunikációs </a:t>
            </a:r>
            <a:r>
              <a:rPr lang="hu-HU" dirty="0" err="1" smtClean="0"/>
              <a:t>portokat</a:t>
            </a:r>
            <a:endParaRPr lang="hu-HU" dirty="0" smtClean="0"/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új támadási technika: szétosztott túlterheléses támadás </a:t>
            </a:r>
            <a:r>
              <a:rPr lang="hu-HU" dirty="0" err="1" smtClean="0"/>
              <a:t>DDoS</a:t>
            </a:r>
            <a:r>
              <a:rPr lang="hu-HU" dirty="0" smtClean="0"/>
              <a:t> (</a:t>
            </a:r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denial</a:t>
            </a:r>
            <a:r>
              <a:rPr lang="hu-HU" dirty="0" smtClean="0"/>
              <a:t> of service)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lényege: sok számítógép összehangoltan végez támadást egy szerver ellen (</a:t>
            </a:r>
            <a:r>
              <a:rPr lang="hu-HU" dirty="0" err="1" smtClean="0"/>
              <a:t>zombihálózatok</a:t>
            </a:r>
            <a:r>
              <a:rPr lang="hu-HU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 smtClean="0"/>
              <a:t>A számítógépek elleni támadások bűncselekmények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BTK 300/C paragrafusa szerint:</a:t>
            </a:r>
          </a:p>
          <a:p>
            <a:pPr lvl="1">
              <a:buNone/>
            </a:pPr>
            <a:r>
              <a:rPr lang="hu-HU" dirty="0" smtClean="0"/>
              <a:t>„</a:t>
            </a:r>
            <a:r>
              <a:rPr lang="hu-HU" b="1" i="1" dirty="0" smtClean="0"/>
              <a:t>Aki adat bevitelével, továbbításával, megváltoztatásával, törlésével, illetőleg egyéb művelet végzésével a számítástechnikai rendszer működését jogosultatlanul akadályozza, vétséget követ el,  és két évig terjedő szabadságvesztéssel büntetendő.”</a:t>
            </a:r>
            <a:endParaRPr lang="hu-H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 lnSpcReduction="10000"/>
          </a:bodyPr>
          <a:lstStyle/>
          <a:p>
            <a:pPr marL="560070" indent="-514350">
              <a:lnSpc>
                <a:spcPct val="90000"/>
              </a:lnSpc>
              <a:buFont typeface="+mj-lt"/>
              <a:buAutoNum type="arabicPeriod" startAt="5"/>
            </a:pPr>
            <a:r>
              <a:rPr lang="hu-HU" sz="3200" b="1" dirty="0" smtClean="0"/>
              <a:t>Mobil eszközök veszélyeztetettsége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mobil eszközök (telefonok, </a:t>
            </a:r>
            <a:r>
              <a:rPr lang="hu-HU" dirty="0" err="1" smtClean="0"/>
              <a:t>PDA-k</a:t>
            </a:r>
            <a:r>
              <a:rPr lang="hu-HU" dirty="0" smtClean="0"/>
              <a:t>, notebookok, </a:t>
            </a:r>
            <a:r>
              <a:rPr lang="hu-HU" dirty="0" err="1" smtClean="0"/>
              <a:t>netbookok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) elterjedése, számuk robbanásszerű növekedése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informatika és kommunikációs technológia konvergenciája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mindkét oldalon találhatók veszélyforrások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mobilon is vírusok, trójaiak, spam </a:t>
            </a:r>
            <a:r>
              <a:rPr lang="hu-HU" dirty="0" err="1" smtClean="0"/>
              <a:t>smsek</a:t>
            </a:r>
            <a:endParaRPr lang="hu-HU" dirty="0" smtClean="0"/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leggyakrabban kéretlen </a:t>
            </a:r>
            <a:r>
              <a:rPr lang="hu-HU" dirty="0" err="1" smtClean="0"/>
              <a:t>sms-sel</a:t>
            </a:r>
            <a:r>
              <a:rPr lang="hu-HU" dirty="0" smtClean="0"/>
              <a:t> vagy fertőzött szoftverekkel terjednek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anyagi kárt okoznak a tulajdonosnak</a:t>
            </a:r>
          </a:p>
          <a:p>
            <a:pPr marL="1154430" lvl="2" indent="-514350">
              <a:lnSpc>
                <a:spcPct val="90000"/>
              </a:lnSpc>
            </a:pPr>
            <a:r>
              <a:rPr lang="hu-HU" dirty="0" smtClean="0"/>
              <a:t>pl. olyan féreg, amely rendszeresen emelt díjas hívást kezdeményezett külföldre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600" dirty="0" smtClean="0"/>
              <a:t>Kockázati tényezők – mobil eszközök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/>
          </a:bodyPr>
          <a:lstStyle/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2010 november 12. </a:t>
            </a:r>
            <a:r>
              <a:rPr lang="hu-HU" i="1" dirty="0" smtClean="0"/>
              <a:t>Kínai mobilvírus</a:t>
            </a:r>
            <a:r>
              <a:rPr lang="hu-HU" dirty="0" smtClean="0"/>
              <a:t>, </a:t>
            </a:r>
            <a:r>
              <a:rPr lang="hu-HU" dirty="0" err="1" smtClean="0"/>
              <a:t>vírusírtónak</a:t>
            </a:r>
            <a:r>
              <a:rPr lang="hu-HU" dirty="0" smtClean="0"/>
              <a:t> álcázta magát.</a:t>
            </a:r>
          </a:p>
          <a:p>
            <a:pPr marL="1154430" lvl="2" indent="0" algn="just">
              <a:lnSpc>
                <a:spcPct val="90000"/>
              </a:lnSpc>
              <a:buNone/>
            </a:pPr>
            <a:r>
              <a:rPr lang="hu-HU" dirty="0" smtClean="0"/>
              <a:t>„a vírus a megfertőzött telefon SIM-kártyájáról és a névjegyzékéből elküldi a neveket és a telefonszámokat a </a:t>
            </a:r>
            <a:r>
              <a:rPr lang="hu-HU" dirty="0" err="1" smtClean="0"/>
              <a:t>hekkerek</a:t>
            </a:r>
            <a:r>
              <a:rPr lang="hu-HU" dirty="0" smtClean="0"/>
              <a:t> szerverére, majd a rendszer a begyűjtött számokra kétféle spamüzenetet küld. Az egyik fajta </a:t>
            </a:r>
            <a:r>
              <a:rPr lang="hu-HU" dirty="0" err="1" smtClean="0"/>
              <a:t>sms-ben</a:t>
            </a:r>
            <a:r>
              <a:rPr lang="hu-HU" dirty="0" smtClean="0"/>
              <a:t> egy link van, amely magát a vírust tölti le a telefonra. A másik típusú üzenet pedig egy online szoftverboltra visz el, ahol az automatikusan levont pénzért cserébe semmit sem kap a látogató.”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600" dirty="0" smtClean="0"/>
              <a:t>Kockázati tényezők – mobil eszközök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/>
          </a:bodyPr>
          <a:lstStyle/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hangfelvételre, fényképezésre alkalmas eszközökkel bizalmas adatokat lehet észrevétlenül gyűjteni és kicsempészni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fontos adatokat kezelő szervezeteknél ezért fontos megtiltani az (okos) telefonok használatát</a:t>
            </a:r>
          </a:p>
          <a:p>
            <a:pPr marL="880110" lvl="1" indent="-514350">
              <a:lnSpc>
                <a:spcPct val="90000"/>
              </a:lnSpc>
            </a:pPr>
            <a:r>
              <a:rPr lang="hu-HU" dirty="0" smtClean="0"/>
              <a:t>sok vállalatnál belépéskor elkérik a látogatók telefonját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2.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A kockázati tényezők súlya függ a szervezet 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tevékenységétől, (pénzintézetek, állam- és szolgálati titkokat kezelő szervezetek)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nagyságától, ismertségétől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elhelyezésétől, (központok)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a dolgozók képzettségétől,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szervezetétől,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szervezettségétől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Konkrét esetben ezeket fel kell mérni!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3.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b="1" dirty="0" smtClean="0"/>
              <a:t>Vezeték nélküli hálózatok</a:t>
            </a:r>
          </a:p>
          <a:p>
            <a:pPr eaLnBrk="1" hangingPunct="1">
              <a:lnSpc>
                <a:spcPct val="90000"/>
              </a:lnSpc>
            </a:pPr>
            <a:r>
              <a:rPr lang="hu-HU" i="1" dirty="0" smtClean="0"/>
              <a:t>személyi hálózatok: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kis hatótávval rendelkeznek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többnyire egy PC környezete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általában a perifériákkal való összekötésre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szabványos technológia a </a:t>
            </a:r>
            <a:r>
              <a:rPr lang="hu-HU" dirty="0" err="1" smtClean="0"/>
              <a:t>Bluetooth</a:t>
            </a:r>
            <a:endParaRPr lang="hu-HU" dirty="0" smtClean="0"/>
          </a:p>
          <a:p>
            <a:pPr>
              <a:lnSpc>
                <a:spcPct val="90000"/>
              </a:lnSpc>
            </a:pPr>
            <a:r>
              <a:rPr lang="hu-HU" i="1" dirty="0" smtClean="0"/>
              <a:t>lokális hálózatok (WLAN):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felhasználás, hatótáv tekintetében az Ethernetnek felel meg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bárki belehallgathat az adásba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esetenként módosíthatja, törölheti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600" dirty="0" smtClean="0"/>
              <a:t>Kockázati tényezők 3. – vezeték nélküli hálózatok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i="1" dirty="0" smtClean="0"/>
              <a:t>lokális hálózatok (WLAN):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kedvező a támadónak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kezdetben védelem nélküli, később gyenge biztonsági megoldásokkal (WEP, WPA)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WPA2 már kielégítő biztonságot is nyújthat (ha jól be van állítva)</a:t>
            </a:r>
          </a:p>
          <a:p>
            <a:pPr>
              <a:lnSpc>
                <a:spcPct val="90000"/>
              </a:lnSpc>
            </a:pPr>
            <a:r>
              <a:rPr lang="hu-HU" i="1" dirty="0" smtClean="0"/>
              <a:t>városi hálózatok (WMAN):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nagy hatótávolság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antennák felé forduló (irányított) antennák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célpont a támadóknak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600" dirty="0" smtClean="0"/>
              <a:t>Kockázati tényezők 3. – vezeték nélküli hálózatok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i="1" dirty="0" smtClean="0"/>
              <a:t>nagykiterjedésű hálózatok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országokra, földrészekre kiterjedő</a:t>
            </a:r>
          </a:p>
          <a:p>
            <a:pPr lvl="1">
              <a:lnSpc>
                <a:spcPct val="90000"/>
              </a:lnSpc>
            </a:pPr>
            <a:r>
              <a:rPr lang="hu-HU" dirty="0" err="1" smtClean="0"/>
              <a:t>pl</a:t>
            </a:r>
            <a:r>
              <a:rPr lang="hu-HU" dirty="0" smtClean="0"/>
              <a:t> mobilhálózatok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kiépítés, üzemeltetés, karbantartás nagy költséggel jár, sok felhasználó között oszlik meg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GSM: kölcsönös azonosítás hiánya miatt közbeékelődő támadást tesz lehetővé; a titkosító algoritmusa gyenge (A5); roaming és kis méret miatt további fenyegetések állnak fenn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3G ezek nagy részét orvosolja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számlázási adatok (a hálózat üzemeltetője sok privát információt tárol a felhasználókról)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4.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b="1" dirty="0" smtClean="0"/>
              <a:t>Tűzfalak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olyan szoftver vagy hardverelemek, amelyek a hálózat egy részének, jellemzően az intranetnek a külső támadók elleni védelmére hivatottak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erőforrásokat igényel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az általuk védett rendszer és a külvilág között áll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minden kimenő és bejövő kommunikáció rajtuk halad át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csak azokat engedi át, amely a benne lévő szabályok alapján veszélytelenek – ez a </a:t>
            </a:r>
            <a:r>
              <a:rPr lang="hu-HU" b="1" dirty="0" smtClean="0"/>
              <a:t>csomagszűrés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lehetséges veszélyforrásokat számba kell venni a védekezés miatt</a:t>
            </a:r>
          </a:p>
          <a:p>
            <a:r>
              <a:rPr lang="hu-HU" dirty="0" smtClean="0"/>
              <a:t>konkrét esetben nem mindegyik jelentkezik, s a súlyuk is különböző lehet</a:t>
            </a:r>
          </a:p>
          <a:p>
            <a:r>
              <a:rPr lang="hu-HU" dirty="0" smtClean="0"/>
              <a:t>Az informatikai rendszerek üzemeltetőinek:</a:t>
            </a:r>
          </a:p>
          <a:p>
            <a:pPr lvl="1"/>
            <a:r>
              <a:rPr lang="hu-HU" i="1" dirty="0" smtClean="0"/>
              <a:t>fel kell mérni </a:t>
            </a:r>
            <a:r>
              <a:rPr lang="hu-HU" dirty="0" smtClean="0"/>
              <a:t>a kockázati tényezőket</a:t>
            </a:r>
          </a:p>
          <a:p>
            <a:pPr lvl="1"/>
            <a:r>
              <a:rPr lang="hu-HU" i="1" dirty="0" smtClean="0"/>
              <a:t>elemezni kell</a:t>
            </a:r>
            <a:r>
              <a:rPr lang="hu-HU" dirty="0" smtClean="0"/>
              <a:t> azok hatását</a:t>
            </a:r>
          </a:p>
          <a:p>
            <a:pPr lvl="1"/>
            <a:r>
              <a:rPr lang="hu-HU" i="1" dirty="0" smtClean="0"/>
              <a:t>meg kell tervezniük</a:t>
            </a:r>
            <a:r>
              <a:rPr lang="hu-HU" dirty="0" smtClean="0"/>
              <a:t> az ellenük való védelmet</a:t>
            </a:r>
          </a:p>
          <a:p>
            <a:r>
              <a:rPr lang="hu-HU" dirty="0" smtClean="0"/>
              <a:t>változások, gyors fejlődés miatt </a:t>
            </a:r>
            <a:r>
              <a:rPr lang="hu-HU" b="1" dirty="0" smtClean="0"/>
              <a:t>rendszeresen</a:t>
            </a:r>
            <a:r>
              <a:rPr lang="hu-HU" dirty="0" smtClean="0"/>
              <a:t> ismételni kell a kockázatelemzést</a:t>
            </a:r>
            <a:endParaRPr lang="hu-H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veszélyesnek ítélt csomagok esetén minden figyelmeztetés vagy visszajelzés nélkül kiszűri, elnyeli az adott csomagot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legegyszerűbb esetben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megadhatjuk, hogy mely portokra, milyen típusú forgalmat engedélyezünk (bemenő, kimenő, TCP, UDP)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ez jellemzően a hálózati protokollverem alsó három rétegét érinti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egyes alkalmazások vagy protokollok tiltása vagy engedélyezése az általuk használt standard portok szűrésével történik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ha nem ilyen </a:t>
            </a:r>
            <a:r>
              <a:rPr lang="hu-HU" dirty="0" err="1" smtClean="0"/>
              <a:t>portot</a:t>
            </a:r>
            <a:r>
              <a:rPr lang="hu-HU" dirty="0" smtClean="0"/>
              <a:t> használ, ki tudja kerülni a tűzfalat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00200"/>
            <a:ext cx="8408890" cy="49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alkalmazás tűzfalak: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hálózati protokollverem alkalmazás rétegének szintjén dolgoznak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hozzáférhetnek az adott alkalmazás teljes forgalmához és betekinthetnek az adott protokoll által közvetített információtömegbe is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nemcsak az átmenő tartalom szűrését teszi lehetővé, hanem az ismert alkalmazás specifikus hibákat kihasználó kódrészletek kiszűrésére is módot 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00200"/>
            <a:ext cx="8408890" cy="49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alkalmazás tűzfalak: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lehet hálózatalapú vagy operációs rendszer szintű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</a:t>
            </a:r>
            <a:r>
              <a:rPr lang="hu-HU" dirty="0" err="1" smtClean="0"/>
              <a:t>oprendszer</a:t>
            </a:r>
            <a:r>
              <a:rPr lang="hu-HU" dirty="0" smtClean="0"/>
              <a:t> szintű </a:t>
            </a:r>
            <a:r>
              <a:rPr lang="hu-HU" dirty="0" err="1" smtClean="0"/>
              <a:t>alktűzfal</a:t>
            </a:r>
            <a:r>
              <a:rPr lang="hu-HU" dirty="0" smtClean="0"/>
              <a:t> az adott operációs rendszeren rendszerhívásokkal kommunikál a védett alkalmazással (és nem a hálózati protokollverem alkalmazás rétegében operál)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hátránya, hogy bonyolult, </a:t>
            </a:r>
            <a:r>
              <a:rPr lang="hu-HU" dirty="0" err="1" smtClean="0"/>
              <a:t>magasszintű</a:t>
            </a:r>
            <a:r>
              <a:rPr lang="hu-HU" dirty="0" smtClean="0"/>
              <a:t> vizsgálatok, ezáltal sok erőforrást igényel és a kommunikációt is jobban késleltetik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00200"/>
            <a:ext cx="8408890" cy="49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állapottal rendelkező csomagszűrő tűzfalak: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OSI modellben tevékenykedő tűzfalak kis erőforrásigényét ötvözik egy nagyobb fokú biztonsággal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továbbra is az alsó három rétegben működnek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nyilvántartják az egyes kapcsolatok aktuális állapotát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adott fázisban érvénytelen vagy értelmetlen csomagokat kiszűrik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00200"/>
            <a:ext cx="8408890" cy="49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állapottal rendelkező csomagszűrő tűzfalak: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összes éppen aktív kapcsolatot nyilvántartják, a túl hosszú ideig inaktívakat megszakítják (hogy ne foglaljanak felesleges helyet)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kapcsolatokat nyilvántartó táblázat szándékos telítésével válaszképtelen állapotban lehet tartani a teljes védett rendszert, ez az alapja az ilyen tűzfalak ellen irányuló </a:t>
            </a:r>
            <a:r>
              <a:rPr lang="hu-HU" dirty="0" err="1" smtClean="0"/>
              <a:t>DoS</a:t>
            </a:r>
            <a:r>
              <a:rPr lang="hu-HU" dirty="0" smtClean="0"/>
              <a:t> támadásoknak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Kockázati tényezők 4. - tűzfalak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00200"/>
            <a:ext cx="8408890" cy="49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a tűzfalak egy része </a:t>
            </a:r>
            <a:r>
              <a:rPr lang="hu-HU" b="1" dirty="0" smtClean="0"/>
              <a:t>NAT</a:t>
            </a:r>
            <a:r>
              <a:rPr lang="hu-HU" dirty="0" smtClean="0"/>
              <a:t> (Network </a:t>
            </a:r>
            <a:r>
              <a:rPr lang="hu-HU" dirty="0" err="1" smtClean="0"/>
              <a:t>Address</a:t>
            </a:r>
            <a:r>
              <a:rPr lang="hu-HU" dirty="0" smtClean="0"/>
              <a:t> </a:t>
            </a:r>
            <a:r>
              <a:rPr lang="hu-HU" dirty="0" err="1" smtClean="0"/>
              <a:t>Translation</a:t>
            </a:r>
            <a:r>
              <a:rPr lang="hu-HU" dirty="0" smtClean="0"/>
              <a:t> – Hálózati Cím Fordítás) funkcióval is rendelkezik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az ipv4 címtér szűkössége miatt dolgozták ki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elrejti a külvilág elől a rendszer elemeinek címeit, így jelentősen megnehezíti a támadás első fázisát, a hálózati felderítést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Biztonsági intézkedések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Fizikai védelem</a:t>
            </a:r>
          </a:p>
          <a:p>
            <a:pPr lvl="1" eaLnBrk="1" hangingPunct="1"/>
            <a:r>
              <a:rPr lang="hu-HU" sz="2400" smtClean="0"/>
              <a:t>Elhelyezés</a:t>
            </a:r>
          </a:p>
          <a:p>
            <a:pPr lvl="1" eaLnBrk="1" hangingPunct="1"/>
            <a:r>
              <a:rPr lang="hu-HU" sz="2400" smtClean="0"/>
              <a:t>Energia ellátás</a:t>
            </a:r>
          </a:p>
          <a:p>
            <a:pPr lvl="1" eaLnBrk="1" hangingPunct="1"/>
            <a:r>
              <a:rPr lang="hu-HU" sz="2400" smtClean="0"/>
              <a:t>Kábelezés elhelyezése</a:t>
            </a:r>
          </a:p>
          <a:p>
            <a:pPr eaLnBrk="1" hangingPunct="1"/>
            <a:r>
              <a:rPr lang="hu-HU" sz="2800" smtClean="0"/>
              <a:t>Sugárzás elleni védelem</a:t>
            </a:r>
          </a:p>
          <a:p>
            <a:pPr eaLnBrk="1" hangingPunct="1"/>
            <a:r>
              <a:rPr lang="hu-HU" sz="2800" smtClean="0"/>
              <a:t>Hardverhiba – ma már nem gyakori</a:t>
            </a:r>
          </a:p>
          <a:p>
            <a:pPr eaLnBrk="1" hangingPunct="1"/>
            <a:r>
              <a:rPr lang="hu-HU" sz="2800" smtClean="0"/>
              <a:t>Szoftver biztonsága – a felhasználók csak arra használhassák, amire jogosultságuk van. Nem kívánt szolgáltatások, weboldalak szűrése.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4000" smtClean="0"/>
              <a:t>Emberi beavatkozás elleni védelem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Felhasználó/ügyintéző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szűk jogkör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adatbevitelt végez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 hozzárendelt, korlátozott erőforrásokat használhatja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ha gyakorlatlan, akkor például nem érzi az azonosítás fontosságát (egyszerű jelszó, </a:t>
            </a:r>
            <a:r>
              <a:rPr lang="hu-HU" sz="2400" dirty="0" err="1" smtClean="0"/>
              <a:t>stb</a:t>
            </a:r>
            <a:r>
              <a:rPr lang="hu-HU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Üzemeltető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széleskörű ismerete és jogosítványa van a rendszer felhasználásával kapcsolatban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titoktartási kötelezettsége van (fontos információk)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beállítások végrehajtása, módosítása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felhasználók nyilvántartása, jogosultságok beállítása, jogosultságok életciklusának nyomkövetése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utasítások alapján dolgozik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4000" smtClean="0"/>
              <a:t>Emberi beavatkozás elleni védelem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Mérnök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magas szintű informatikai végzettsége van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bizalmas információk – titoktartási kötelezettsége van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rendszer beállítása, módosítása, javítása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széles hatáskör 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Programozó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rendszer készítése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teljes hatáskör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komoly minőségbiztosítási rendszerrel felügyelik a programot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785794"/>
            <a:ext cx="8229600" cy="5576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today's</a:t>
            </a:r>
            <a:r>
              <a:rPr lang="hu-HU" sz="2400" dirty="0" smtClean="0"/>
              <a:t> </a:t>
            </a:r>
            <a:r>
              <a:rPr lang="hu-HU" sz="2400" dirty="0" err="1" smtClean="0"/>
              <a:t>economic</a:t>
            </a:r>
            <a:r>
              <a:rPr lang="hu-HU" sz="2400" dirty="0" smtClean="0"/>
              <a:t> </a:t>
            </a:r>
            <a:r>
              <a:rPr lang="hu-HU" sz="2400" dirty="0" err="1" smtClean="0"/>
              <a:t>climate</a:t>
            </a:r>
            <a:r>
              <a:rPr lang="hu-HU" sz="2400" dirty="0" smtClean="0"/>
              <a:t>,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threats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your</a:t>
            </a:r>
            <a:r>
              <a:rPr lang="hu-HU" sz="2400" dirty="0" smtClean="0"/>
              <a:t> </a:t>
            </a:r>
            <a:r>
              <a:rPr lang="hu-HU" sz="2400" dirty="0" err="1" smtClean="0"/>
              <a:t>vital</a:t>
            </a:r>
            <a:r>
              <a:rPr lang="hu-HU" sz="2400" dirty="0" smtClean="0"/>
              <a:t> </a:t>
            </a:r>
            <a:r>
              <a:rPr lang="hu-HU" sz="2400" dirty="0" err="1" smtClean="0"/>
              <a:t>information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greater</a:t>
            </a:r>
            <a:r>
              <a:rPr lang="hu-HU" sz="2400" dirty="0" smtClean="0"/>
              <a:t> </a:t>
            </a:r>
            <a:r>
              <a:rPr lang="hu-HU" sz="2400" dirty="0" err="1" smtClean="0"/>
              <a:t>than</a:t>
            </a:r>
            <a:r>
              <a:rPr lang="hu-HU" sz="2400" dirty="0" smtClean="0"/>
              <a:t> </a:t>
            </a:r>
            <a:r>
              <a:rPr lang="hu-HU" sz="2400" dirty="0" err="1" smtClean="0"/>
              <a:t>ever</a:t>
            </a:r>
            <a:r>
              <a:rPr lang="hu-HU" sz="2400" dirty="0" smtClean="0"/>
              <a:t> </a:t>
            </a:r>
            <a:r>
              <a:rPr lang="hu-HU" sz="2400" dirty="0" err="1" smtClean="0"/>
              <a:t>before</a:t>
            </a:r>
            <a:r>
              <a:rPr lang="hu-HU" sz="2400" dirty="0" smtClean="0"/>
              <a:t>.</a:t>
            </a:r>
            <a:br>
              <a:rPr lang="hu-HU" sz="2400" dirty="0" smtClean="0"/>
            </a:br>
            <a:r>
              <a:rPr lang="hu-HU" sz="2400" dirty="0" err="1" smtClean="0"/>
              <a:t>In</a:t>
            </a:r>
            <a:r>
              <a:rPr lang="hu-HU" sz="2400" dirty="0" smtClean="0"/>
              <a:t> 2008 </a:t>
            </a:r>
            <a:r>
              <a:rPr lang="hu-HU" sz="2400" dirty="0" err="1" smtClean="0"/>
              <a:t>there</a:t>
            </a:r>
            <a:r>
              <a:rPr lang="hu-HU" sz="2400" dirty="0" smtClean="0"/>
              <a:t> </a:t>
            </a:r>
            <a:r>
              <a:rPr lang="hu-HU" sz="2400" dirty="0" err="1" smtClean="0"/>
              <a:t>were</a:t>
            </a:r>
            <a:r>
              <a:rPr lang="hu-HU" sz="2400" dirty="0" smtClean="0"/>
              <a:t> 277 </a:t>
            </a:r>
            <a:r>
              <a:rPr lang="hu-HU" sz="2400" dirty="0" err="1" smtClean="0"/>
              <a:t>data</a:t>
            </a:r>
            <a:r>
              <a:rPr lang="hu-HU" sz="2400" dirty="0" smtClean="0"/>
              <a:t> </a:t>
            </a:r>
            <a:r>
              <a:rPr lang="hu-HU" sz="2400" dirty="0" err="1" smtClean="0"/>
              <a:t>breaches</a:t>
            </a:r>
            <a:r>
              <a:rPr lang="hu-HU" sz="2400" dirty="0" smtClean="0"/>
              <a:t> </a:t>
            </a:r>
            <a:r>
              <a:rPr lang="hu-HU" sz="2400" dirty="0" err="1" smtClean="0"/>
              <a:t>reported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UK - and </a:t>
            </a:r>
            <a:r>
              <a:rPr lang="hu-HU" sz="2400" dirty="0" err="1" smtClean="0"/>
              <a:t>it's</a:t>
            </a:r>
            <a:r>
              <a:rPr lang="hu-HU" sz="2400" dirty="0" smtClean="0"/>
              <a:t> </a:t>
            </a:r>
            <a:r>
              <a:rPr lang="hu-HU" sz="2400" dirty="0" err="1" smtClean="0"/>
              <a:t>not</a:t>
            </a:r>
            <a:r>
              <a:rPr lang="hu-HU" sz="2400" dirty="0" smtClean="0"/>
              <a:t> </a:t>
            </a:r>
            <a:r>
              <a:rPr lang="hu-HU" sz="2400" dirty="0" err="1" smtClean="0"/>
              <a:t>just</a:t>
            </a:r>
            <a:r>
              <a:rPr lang="hu-HU" sz="2400" dirty="0" smtClean="0"/>
              <a:t> </a:t>
            </a:r>
            <a:r>
              <a:rPr lang="hu-HU" sz="2400" dirty="0" err="1" smtClean="0"/>
              <a:t>information</a:t>
            </a:r>
            <a:r>
              <a:rPr lang="hu-HU" sz="2400" dirty="0" smtClean="0"/>
              <a:t> </a:t>
            </a:r>
            <a:r>
              <a:rPr lang="hu-HU" sz="2400" dirty="0" err="1" smtClean="0"/>
              <a:t>that</a:t>
            </a:r>
            <a:r>
              <a:rPr lang="hu-HU" sz="2400" dirty="0" smtClean="0"/>
              <a:t> is </a:t>
            </a:r>
            <a:r>
              <a:rPr lang="hu-HU" sz="2400" dirty="0" err="1" smtClean="0"/>
              <a:t>lost</a:t>
            </a:r>
            <a:r>
              <a:rPr lang="hu-HU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dirty="0" smtClean="0"/>
              <a:t>The </a:t>
            </a:r>
            <a:r>
              <a:rPr lang="hu-HU" sz="2400" dirty="0" err="1" smtClean="0"/>
              <a:t>costs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an </a:t>
            </a:r>
            <a:r>
              <a:rPr lang="hu-HU" sz="2400" dirty="0" err="1" smtClean="0"/>
              <a:t>organization</a:t>
            </a:r>
            <a:r>
              <a:rPr lang="hu-HU" sz="2400" dirty="0" smtClean="0"/>
              <a:t> </a:t>
            </a:r>
            <a:r>
              <a:rPr lang="hu-HU" sz="2400" dirty="0" err="1" smtClean="0"/>
              <a:t>have</a:t>
            </a:r>
            <a:r>
              <a:rPr lang="hu-HU" sz="2400" dirty="0" smtClean="0"/>
              <a:t> </a:t>
            </a:r>
            <a:r>
              <a:rPr lang="hu-HU" sz="2400" dirty="0" err="1" smtClean="0"/>
              <a:t>dramatically</a:t>
            </a:r>
            <a:r>
              <a:rPr lang="hu-HU" sz="2400" dirty="0" smtClean="0"/>
              <a:t> </a:t>
            </a:r>
            <a:r>
              <a:rPr lang="hu-HU" sz="2400" dirty="0" err="1" smtClean="0"/>
              <a:t>increased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hu-HU" sz="2400" b="1" dirty="0" smtClean="0"/>
              <a:t>&gt;&gt; £1.73 </a:t>
            </a:r>
            <a:r>
              <a:rPr lang="hu-HU" sz="2400" b="1" dirty="0" err="1" smtClean="0"/>
              <a:t>million</a:t>
            </a:r>
            <a:r>
              <a:rPr lang="hu-HU" sz="2400" b="1" dirty="0" smtClean="0"/>
              <a:t> is </a:t>
            </a:r>
            <a:r>
              <a:rPr lang="hu-HU" sz="2400" b="1" dirty="0" err="1" smtClean="0"/>
              <a:t>the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average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cost</a:t>
            </a:r>
            <a:r>
              <a:rPr lang="hu-HU" sz="2400" b="1" dirty="0" smtClean="0"/>
              <a:t> of a </a:t>
            </a:r>
            <a:r>
              <a:rPr lang="hu-HU" sz="2400" b="1" dirty="0" err="1" smtClean="0"/>
              <a:t>data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breach</a:t>
            </a:r>
            <a:r>
              <a:rPr lang="hu-HU" sz="2400" b="1" dirty="0" smtClean="0"/>
              <a:t>*</a:t>
            </a:r>
            <a:br>
              <a:rPr lang="hu-HU" sz="2400" b="1" dirty="0" smtClean="0"/>
            </a:br>
            <a:r>
              <a:rPr lang="hu-HU" sz="2400" b="1" dirty="0" smtClean="0"/>
              <a:t>&gt;&gt; </a:t>
            </a:r>
            <a:r>
              <a:rPr lang="hu-HU" sz="2400" b="1" dirty="0" err="1" smtClean="0"/>
              <a:t>Lost</a:t>
            </a:r>
            <a:r>
              <a:rPr lang="hu-HU" sz="2400" b="1" dirty="0" smtClean="0"/>
              <a:t> business </a:t>
            </a:r>
            <a:r>
              <a:rPr lang="hu-HU" sz="2400" b="1" dirty="0" err="1" smtClean="0"/>
              <a:t>now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accounts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for</a:t>
            </a:r>
            <a:r>
              <a:rPr lang="hu-HU" sz="2400" b="1" dirty="0" smtClean="0"/>
              <a:t> more </a:t>
            </a:r>
            <a:r>
              <a:rPr lang="hu-HU" sz="2400" b="1" dirty="0" err="1" smtClean="0"/>
              <a:t>than</a:t>
            </a:r>
            <a:r>
              <a:rPr lang="hu-HU" sz="2400" b="1" dirty="0" smtClean="0"/>
              <a:t> 50% of </a:t>
            </a:r>
            <a:r>
              <a:rPr lang="hu-HU" sz="2400" b="1" dirty="0" err="1" smtClean="0"/>
              <a:t>the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cost</a:t>
            </a:r>
            <a:r>
              <a:rPr lang="hu-HU" sz="2400" b="1" dirty="0" smtClean="0"/>
              <a:t>**</a:t>
            </a:r>
            <a:endParaRPr lang="hu-HU" sz="2400" dirty="0" smtClean="0"/>
          </a:p>
          <a:p>
            <a:pPr eaLnBrk="1" hangingPunct="1">
              <a:lnSpc>
                <a:spcPct val="80000"/>
              </a:lnSpc>
            </a:pPr>
            <a:r>
              <a:rPr lang="hu-HU" sz="2400" dirty="0" err="1" smtClean="0"/>
              <a:t>One</a:t>
            </a:r>
            <a:r>
              <a:rPr lang="hu-HU" sz="2400" dirty="0" smtClean="0"/>
              <a:t> major </a:t>
            </a:r>
            <a:r>
              <a:rPr lang="hu-HU" sz="2400" dirty="0" err="1" smtClean="0"/>
              <a:t>cause</a:t>
            </a:r>
            <a:r>
              <a:rPr lang="hu-HU" sz="2400" dirty="0" smtClean="0"/>
              <a:t> of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rise</a:t>
            </a:r>
            <a:r>
              <a:rPr lang="hu-HU" sz="2400" dirty="0" smtClean="0"/>
              <a:t> </a:t>
            </a:r>
            <a:r>
              <a:rPr lang="hu-HU" sz="2400" dirty="0" err="1" smtClean="0"/>
              <a:t>of</a:t>
            </a:r>
            <a:r>
              <a:rPr lang="hu-HU" sz="2400" dirty="0" smtClean="0"/>
              <a:t> </a:t>
            </a:r>
            <a:r>
              <a:rPr lang="hu-HU" sz="2400" dirty="0" err="1" smtClean="0"/>
              <a:t>breaches</a:t>
            </a:r>
            <a:r>
              <a:rPr lang="hu-HU" sz="2400" dirty="0" smtClean="0"/>
              <a:t> has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do</a:t>
            </a:r>
            <a:r>
              <a:rPr lang="hu-HU" sz="2400" dirty="0" smtClean="0"/>
              <a:t> </a:t>
            </a:r>
            <a:r>
              <a:rPr lang="hu-HU" sz="2400" dirty="0" err="1" smtClean="0"/>
              <a:t>with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rise</a:t>
            </a:r>
            <a:r>
              <a:rPr lang="hu-HU" sz="2400" dirty="0" smtClean="0"/>
              <a:t> of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insider</a:t>
            </a:r>
            <a:r>
              <a:rPr lang="hu-HU" sz="2400" dirty="0" smtClean="0"/>
              <a:t> </a:t>
            </a:r>
            <a:r>
              <a:rPr lang="hu-HU" sz="2400" dirty="0" err="1" smtClean="0"/>
              <a:t>threat</a:t>
            </a:r>
            <a:r>
              <a:rPr lang="hu-HU" sz="2400" dirty="0" smtClean="0"/>
              <a:t>.</a:t>
            </a:r>
            <a:br>
              <a:rPr lang="hu-HU" sz="2400" dirty="0" smtClean="0"/>
            </a:br>
            <a:r>
              <a:rPr lang="hu-HU" sz="2400" dirty="0" smtClean="0"/>
              <a:t>  </a:t>
            </a:r>
            <a:r>
              <a:rPr lang="hu-HU" sz="2400" b="1" dirty="0" smtClean="0"/>
              <a:t>    &gt;&gt; 67% of </a:t>
            </a:r>
            <a:r>
              <a:rPr lang="hu-HU" sz="2400" b="1" dirty="0" err="1" smtClean="0"/>
              <a:t>organizations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do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nothing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prevent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confidential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data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leaving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the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premises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on</a:t>
            </a:r>
            <a:r>
              <a:rPr lang="hu-HU" sz="2400" b="1" dirty="0" smtClean="0"/>
              <a:t> USB </a:t>
            </a:r>
            <a:r>
              <a:rPr lang="hu-HU" sz="2400" b="1" dirty="0" err="1" smtClean="0"/>
              <a:t>sticks</a:t>
            </a:r>
            <a:r>
              <a:rPr lang="hu-HU" sz="2400" b="1" dirty="0" smtClean="0"/>
              <a:t> and </a:t>
            </a:r>
            <a:r>
              <a:rPr lang="hu-HU" sz="2400" b="1" dirty="0" err="1" smtClean="0"/>
              <a:t>other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removable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devices</a:t>
            </a:r>
            <a:r>
              <a:rPr lang="hu-HU" sz="2400" b="1" dirty="0" smtClean="0"/>
              <a:t>.**</a:t>
            </a:r>
            <a:br>
              <a:rPr lang="hu-HU" sz="2400" b="1" dirty="0" smtClean="0"/>
            </a:br>
            <a:r>
              <a:rPr lang="hu-HU" sz="2400" b="1" dirty="0" smtClean="0"/>
              <a:t>      &gt;&gt; 53% of </a:t>
            </a:r>
            <a:r>
              <a:rPr lang="hu-HU" sz="2400" b="1" dirty="0" err="1" smtClean="0"/>
              <a:t>employees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would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take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sensitive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information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with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them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if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they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were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laid</a:t>
            </a:r>
            <a:r>
              <a:rPr lang="hu-HU" sz="2400" b="1" dirty="0" smtClean="0"/>
              <a:t> </a:t>
            </a:r>
            <a:r>
              <a:rPr lang="hu-HU" sz="2400" b="1" dirty="0" err="1" smtClean="0"/>
              <a:t>off</a:t>
            </a:r>
            <a:r>
              <a:rPr lang="hu-HU" sz="2400" b="1" dirty="0" smtClean="0"/>
              <a:t>.***</a:t>
            </a: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hu-HU" sz="3600" b="1" dirty="0" smtClean="0"/>
              <a:t>Fizikai veszélyforrások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Víz, tűz, sugárzás, elemi csapás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Lopás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Rongálás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hu-HU" sz="2000" dirty="0" smtClean="0"/>
          </a:p>
          <a:p>
            <a:pPr marL="457200" indent="-457200" algn="just">
              <a:lnSpc>
                <a:spcPct val="90000"/>
              </a:lnSpc>
            </a:pPr>
            <a:r>
              <a:rPr lang="hu-HU" sz="2400" dirty="0" smtClean="0"/>
              <a:t>elektromos árammal működnek (tűzveszélyes) -&gt; </a:t>
            </a:r>
            <a:r>
              <a:rPr lang="hu-HU" sz="2400" i="1" dirty="0" smtClean="0"/>
              <a:t>általános tűz- és vagyonvédelmi szabályok</a:t>
            </a:r>
            <a:r>
              <a:rPr lang="hu-HU" sz="2400" dirty="0" smtClean="0"/>
              <a:t> alkalmazása (ne tartsunk a számítógép közelében gyúlékony anyagokat)</a:t>
            </a:r>
          </a:p>
          <a:p>
            <a:pPr marL="457200" indent="-457200" algn="just">
              <a:lnSpc>
                <a:spcPct val="90000"/>
              </a:lnSpc>
            </a:pPr>
            <a:r>
              <a:rPr lang="hu-HU" sz="2400" dirty="0" smtClean="0"/>
              <a:t>hőtermelés miatt </a:t>
            </a:r>
            <a:r>
              <a:rPr lang="hu-HU" sz="2400" i="1" dirty="0" smtClean="0"/>
              <a:t>hűtésre</a:t>
            </a:r>
            <a:r>
              <a:rPr lang="hu-HU" sz="2400" dirty="0" smtClean="0"/>
              <a:t> van szükség, a nagy teljesítményű szervereket </a:t>
            </a:r>
            <a:r>
              <a:rPr lang="hu-HU" sz="2400" dirty="0" err="1" smtClean="0"/>
              <a:t>klímatizált</a:t>
            </a:r>
            <a:r>
              <a:rPr lang="hu-HU" sz="2400" dirty="0" smtClean="0"/>
              <a:t> helységben kell elhelyezni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Ügyviteli védelem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Az informatikai rendszert üzemeltető szervezet ügymenetébe épített </a:t>
            </a:r>
          </a:p>
          <a:p>
            <a:pPr lvl="1" eaLnBrk="1" hangingPunct="1"/>
            <a:r>
              <a:rPr lang="hu-HU" dirty="0" smtClean="0"/>
              <a:t>védelmi intézkedések,</a:t>
            </a:r>
          </a:p>
          <a:p>
            <a:pPr lvl="1" eaLnBrk="1" hangingPunct="1"/>
            <a:r>
              <a:rPr lang="hu-HU" dirty="0" smtClean="0"/>
              <a:t>biztonsági szabályok és</a:t>
            </a:r>
          </a:p>
          <a:p>
            <a:pPr lvl="1" eaLnBrk="1" hangingPunct="1"/>
            <a:r>
              <a:rPr lang="hu-HU" dirty="0" smtClean="0"/>
              <a:t>tevékenységi formák együttese.</a:t>
            </a:r>
          </a:p>
          <a:p>
            <a:r>
              <a:rPr lang="hu-HU" dirty="0" err="1" smtClean="0"/>
              <a:t>másnéven</a:t>
            </a:r>
            <a:r>
              <a:rPr lang="hu-HU" dirty="0" smtClean="0"/>
              <a:t> ez az </a:t>
            </a:r>
            <a:r>
              <a:rPr lang="hu-HU" b="1" dirty="0" smtClean="0">
                <a:solidFill>
                  <a:srgbClr val="FF0000"/>
                </a:solidFill>
              </a:rPr>
              <a:t>adminisztratív védelem</a:t>
            </a:r>
          </a:p>
          <a:p>
            <a:r>
              <a:rPr lang="hu-HU" dirty="0" smtClean="0"/>
              <a:t>a szabályozás alapját a törvények és jogszabályok jelentik, ezeket pontosítják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Ügyviteli védelem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8856984" cy="4997152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Két szintje van:</a:t>
            </a:r>
          </a:p>
          <a:p>
            <a:pPr lvl="1"/>
            <a:r>
              <a:rPr lang="hu-HU" dirty="0" smtClean="0"/>
              <a:t>stratégiai, tervezési szint:</a:t>
            </a:r>
          </a:p>
          <a:p>
            <a:pPr algn="ctr" eaLnBrk="1" hangingPunct="1"/>
            <a:r>
              <a:rPr lang="hu-HU" i="1" dirty="0" smtClean="0">
                <a:solidFill>
                  <a:srgbClr val="FF0000"/>
                </a:solidFill>
              </a:rPr>
              <a:t>Informatikai Biztonsági Koncepció (</a:t>
            </a:r>
            <a:r>
              <a:rPr lang="hu-HU" b="1" i="1" dirty="0" smtClean="0">
                <a:solidFill>
                  <a:srgbClr val="FF0000"/>
                </a:solidFill>
              </a:rPr>
              <a:t>IBK</a:t>
            </a:r>
            <a:r>
              <a:rPr lang="hu-HU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hu-HU" dirty="0" smtClean="0"/>
              <a:t>mindennapi gyakorlatot érintő és szabályozó szint:</a:t>
            </a:r>
          </a:p>
          <a:p>
            <a:pPr algn="ctr" eaLnBrk="1" hangingPunct="1"/>
            <a:r>
              <a:rPr lang="hu-HU" i="1" dirty="0" smtClean="0">
                <a:solidFill>
                  <a:srgbClr val="FF0000"/>
                </a:solidFill>
              </a:rPr>
              <a:t>Informatikai Biztonsági Szabályzat (</a:t>
            </a:r>
            <a:r>
              <a:rPr lang="hu-HU" b="1" i="1" dirty="0" smtClean="0">
                <a:solidFill>
                  <a:srgbClr val="FF0000"/>
                </a:solidFill>
              </a:rPr>
              <a:t>IBSZ</a:t>
            </a:r>
            <a:r>
              <a:rPr lang="hu-HU" i="1" dirty="0" smtClean="0">
                <a:solidFill>
                  <a:srgbClr val="FF0000"/>
                </a:solidFill>
              </a:rPr>
              <a:t>)</a:t>
            </a:r>
          </a:p>
          <a:p>
            <a:pPr algn="just" eaLnBrk="1" hangingPunct="1"/>
            <a:r>
              <a:rPr lang="hu-HU" dirty="0" smtClean="0"/>
              <a:t>ez a két szint szorosan összefügg egymással és a szervezet más szabályaival</a:t>
            </a:r>
          </a:p>
          <a:p>
            <a:pPr algn="just" eaLnBrk="1" hangingPunct="1"/>
            <a:r>
              <a:rPr lang="hu-HU" dirty="0" smtClean="0"/>
              <a:t>a szabályozás uniformizál, csökkenti a kreativitást, kényelmetlenségeket okoz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Ügyviteli védelem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hu-HU" dirty="0" smtClean="0"/>
              <a:t>például előírhatjuk, hogy ki jogosult a hardver- vagy szoftverhibák elhárítására, s az ügyintézőnek meg kell várnia az illetékest, hiába tudná esetleg ő is elvégezni a javítást</a:t>
            </a:r>
          </a:p>
          <a:p>
            <a:pPr algn="just" eaLnBrk="1" hangingPunct="1"/>
            <a:r>
              <a:rPr lang="hu-HU" i="1" dirty="0" smtClean="0"/>
              <a:t>biztonságot</a:t>
            </a:r>
            <a:r>
              <a:rPr lang="hu-HU" dirty="0" smtClean="0"/>
              <a:t> is nyújt a szabályozás a dolgozóknak: a szabályok betartása esetén nem lehet őket felelősségre vonni</a:t>
            </a:r>
          </a:p>
          <a:p>
            <a:pPr algn="just" eaLnBrk="1" hangingPunct="1"/>
            <a:r>
              <a:rPr lang="hu-HU" dirty="0" smtClean="0"/>
              <a:t>ha a szabályozás nem megfelelő, akkor a rendszergazdákra hárul a felelősség</a:t>
            </a:r>
          </a:p>
          <a:p>
            <a:pPr algn="just" eaLnBrk="1" hangingPunct="1"/>
            <a:r>
              <a:rPr lang="hu-HU" dirty="0" smtClean="0"/>
              <a:t>a szabályozás eredményességéhez hozzájárul a dolgozók együttműködése</a:t>
            </a:r>
          </a:p>
          <a:p>
            <a:pPr algn="just" eaLnBrk="1" hangingPunct="1"/>
            <a:r>
              <a:rPr lang="hu-HU" dirty="0" smtClean="0"/>
              <a:t>nemcsak betanulási időszakban, hanem rendszeresen képezni kell a munkatársakat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hu-HU" sz="3200" b="1" dirty="0" smtClean="0">
                <a:solidFill>
                  <a:srgbClr val="FF0000"/>
                </a:solidFill>
              </a:rPr>
              <a:t>Informatikai Biztonsági Koncepció - IBK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8784976" cy="478112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hu-HU" i="1" dirty="0" smtClean="0"/>
              <a:t>A szervezet felső vezetésének informatikai biztonsággal kapcsolatos </a:t>
            </a:r>
            <a:r>
              <a:rPr lang="hu-HU" b="1" i="1" dirty="0" smtClean="0"/>
              <a:t>stratégiai</a:t>
            </a:r>
            <a:r>
              <a:rPr lang="hu-HU" i="1" dirty="0" smtClean="0"/>
              <a:t> </a:t>
            </a:r>
            <a:r>
              <a:rPr lang="hu-HU" b="1" i="1" dirty="0" smtClean="0"/>
              <a:t>elképzeléseit</a:t>
            </a:r>
            <a:r>
              <a:rPr lang="hu-HU" i="1" dirty="0" smtClean="0"/>
              <a:t> foglalja össze.</a:t>
            </a:r>
          </a:p>
          <a:p>
            <a:pPr algn="just" eaLnBrk="1" hangingPunct="1"/>
            <a:r>
              <a:rPr lang="hu-HU" dirty="0" smtClean="0"/>
              <a:t>A koncepció tartalmazza a szervezet informatikai biztonságának </a:t>
            </a:r>
            <a:r>
              <a:rPr lang="hu-HU" b="1" dirty="0" smtClean="0"/>
              <a:t>követelményeit</a:t>
            </a:r>
            <a:r>
              <a:rPr lang="hu-HU" dirty="0" smtClean="0"/>
              <a:t>, az informatikai biztonság megteremtése érdekében szükséges hosszú távú </a:t>
            </a:r>
            <a:r>
              <a:rPr lang="hu-HU" b="1" dirty="0" smtClean="0"/>
              <a:t>intézkedéseket</a:t>
            </a:r>
            <a:r>
              <a:rPr lang="hu-HU" dirty="0" smtClean="0"/>
              <a:t>, ezek </a:t>
            </a:r>
            <a:r>
              <a:rPr lang="hu-HU" b="1" dirty="0" smtClean="0"/>
              <a:t>kölcsönhatásait</a:t>
            </a:r>
            <a:r>
              <a:rPr lang="hu-HU" dirty="0" smtClean="0"/>
              <a:t> és </a:t>
            </a:r>
            <a:r>
              <a:rPr lang="hu-HU" b="1" dirty="0" smtClean="0"/>
              <a:t>következményeit</a:t>
            </a:r>
            <a:r>
              <a:rPr lang="hu-HU" dirty="0" smtClean="0"/>
              <a:t>.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Koncepció – IBK</a:t>
            </a:r>
            <a:br>
              <a:rPr lang="hu-HU" sz="3200" dirty="0" smtClean="0"/>
            </a:br>
            <a:r>
              <a:rPr lang="hu-HU" sz="2800" i="1" dirty="0"/>
              <a:t>Fontosabb tartalmi </a:t>
            </a:r>
            <a:r>
              <a:rPr lang="hu-HU" sz="2800" i="1" dirty="0" smtClean="0"/>
              <a:t>összetevői</a:t>
            </a:r>
            <a:endParaRPr lang="hu-HU" sz="32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hu-HU" b="1" dirty="0" smtClean="0"/>
              <a:t>a védelmi igény leírása: </a:t>
            </a:r>
            <a:r>
              <a:rPr lang="hu-HU" dirty="0" smtClean="0"/>
              <a:t>jelenlegi állapot, fenyegetettségek, fennálló kockázatok,</a:t>
            </a:r>
          </a:p>
          <a:p>
            <a:pPr algn="just" eaLnBrk="1" hangingPunct="1"/>
            <a:r>
              <a:rPr lang="hu-HU" b="1" dirty="0" smtClean="0"/>
              <a:t>az intézkedések fő irányai: </a:t>
            </a:r>
            <a:r>
              <a:rPr lang="hu-HU" dirty="0" smtClean="0"/>
              <a:t>a kockázatok menedzselése,</a:t>
            </a:r>
          </a:p>
          <a:p>
            <a:pPr algn="just" eaLnBrk="1" hangingPunct="1"/>
            <a:r>
              <a:rPr lang="hu-HU" b="1" dirty="0" smtClean="0"/>
              <a:t>a feladatok és felelősségek </a:t>
            </a:r>
            <a:r>
              <a:rPr lang="hu-HU" dirty="0" smtClean="0"/>
              <a:t>meghatározása és felosztása a védelmi intézkedésekben,</a:t>
            </a:r>
          </a:p>
          <a:p>
            <a:pPr algn="just" eaLnBrk="1" hangingPunct="1"/>
            <a:r>
              <a:rPr lang="hu-HU" b="1" dirty="0" smtClean="0"/>
              <a:t>idő- és költségterv </a:t>
            </a:r>
            <a:r>
              <a:rPr lang="hu-HU" dirty="0" smtClean="0"/>
              <a:t>a megvalósításra és időterv az IBK felülvizsgálatára.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00200"/>
            <a:ext cx="8928992" cy="506916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Font typeface="+mj-lt"/>
              <a:buAutoNum type="arabicPeriod"/>
            </a:pPr>
            <a:r>
              <a:rPr lang="hu-HU" sz="3200" b="1" dirty="0" smtClean="0"/>
              <a:t>Védelmi igény feltárása:</a:t>
            </a:r>
          </a:p>
          <a:p>
            <a:pPr lvl="1" eaLnBrk="1" hangingPunct="1"/>
            <a:r>
              <a:rPr lang="hu-HU" sz="2800" dirty="0" smtClean="0"/>
              <a:t>lényeges informatikai rendszerek és alkalmazások kiválasztása (amiket védenénk)</a:t>
            </a:r>
          </a:p>
          <a:p>
            <a:pPr lvl="1"/>
            <a:r>
              <a:rPr lang="hu-HU" sz="2800" dirty="0" smtClean="0"/>
              <a:t>vállalat szerverei, tárolóegységei, lokális hálózata</a:t>
            </a:r>
          </a:p>
          <a:p>
            <a:pPr lvl="1"/>
            <a:r>
              <a:rPr lang="hu-HU" sz="2800" dirty="0" smtClean="0"/>
              <a:t>a vállalat tágabb környezete: világhálón való megjelenés, beszállítókkal, alvállalkozókkal szembeni követelmények</a:t>
            </a:r>
          </a:p>
          <a:p>
            <a:pPr lvl="1"/>
            <a:r>
              <a:rPr lang="hu-HU" sz="2800" dirty="0" smtClean="0"/>
              <a:t>az aktuális, a közép, esetleg a hosszú távú technológiai és szervezeti fejlesztéseket és változtatásokat is át kell gondolni</a:t>
            </a:r>
          </a:p>
          <a:p>
            <a:pPr eaLnBrk="1" hangingPunct="1"/>
            <a:endParaRPr lang="hu-HU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78497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Informatikai Biztonsági Koncepció – IBK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2800" i="1" dirty="0"/>
              <a:t>A koncepció elkészítésének főbb </a:t>
            </a:r>
            <a:r>
              <a:rPr lang="hu-HU" sz="2800" i="1" dirty="0" smtClean="0"/>
              <a:t>szakaszai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78497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Informatikai Biztonsági Koncepció – IBK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2800" i="1" dirty="0"/>
              <a:t>A koncepció elkészítésének főbb </a:t>
            </a:r>
            <a:r>
              <a:rPr lang="hu-HU" sz="2800" i="1" dirty="0" smtClean="0"/>
              <a:t>szakaszai</a:t>
            </a:r>
            <a:endParaRPr lang="hu-HU" sz="32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00200"/>
            <a:ext cx="8928992" cy="4997152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Font typeface="+mj-lt"/>
              <a:buAutoNum type="arabicPeriod" startAt="2"/>
            </a:pPr>
            <a:r>
              <a:rPr lang="hu-HU" sz="3600" b="1" dirty="0" smtClean="0"/>
              <a:t>Fenyegetettség elemzés:</a:t>
            </a:r>
          </a:p>
          <a:p>
            <a:pPr lvl="1" eaLnBrk="1" hangingPunct="1"/>
            <a:r>
              <a:rPr lang="hu-HU" sz="3200" dirty="0" smtClean="0"/>
              <a:t>veszélyforrások feltárása</a:t>
            </a:r>
          </a:p>
          <a:p>
            <a:pPr lvl="1" eaLnBrk="1" hangingPunct="1"/>
            <a:r>
              <a:rPr lang="hu-HU" sz="3200" dirty="0" smtClean="0"/>
              <a:t>a rendszerek gyenge pontjai</a:t>
            </a:r>
          </a:p>
          <a:p>
            <a:pPr lvl="2"/>
            <a:r>
              <a:rPr lang="hu-HU" sz="2800" dirty="0" smtClean="0"/>
              <a:t>belső munkatársak…</a:t>
            </a:r>
          </a:p>
          <a:p>
            <a:pPr lvl="2"/>
            <a:r>
              <a:rPr lang="hu-HU" sz="2800" dirty="0" smtClean="0"/>
              <a:t>az eszközökhöz és az adatokhoz való hozzáférés irányelveit is meg kell határozni</a:t>
            </a:r>
          </a:p>
          <a:p>
            <a:pPr lvl="2"/>
            <a:r>
              <a:rPr lang="hu-HU" sz="2800" dirty="0" smtClean="0"/>
              <a:t>hozzáférések naplózásának módja</a:t>
            </a:r>
          </a:p>
          <a:p>
            <a:pPr lvl="1"/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527202"/>
            <a:ext cx="8517384" cy="5259384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ClrTx/>
              <a:buFont typeface="+mj-lt"/>
              <a:buAutoNum type="arabicPeriod" startAt="3"/>
            </a:pPr>
            <a:r>
              <a:rPr lang="hu-HU" sz="3600" b="1" dirty="0" smtClean="0"/>
              <a:t>Kockázatelemzés: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3200" dirty="0" smtClean="0"/>
              <a:t>a fenyegető tényezők károk hatása az informatikai rendszerekre és a szervezetre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3200" dirty="0" smtClean="0"/>
              <a:t>lehetséges károk várható bekövetkezési gyakorisága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3200" dirty="0" smtClean="0"/>
              <a:t>kárérték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3200" dirty="0" smtClean="0"/>
              <a:t>ezeknek függvényében a szükséges védelem technológiáját és mértékét</a:t>
            </a:r>
          </a:p>
          <a:p>
            <a:pPr lvl="1" eaLnBrk="1" hangingPunct="1">
              <a:lnSpc>
                <a:spcPct val="90000"/>
              </a:lnSpc>
            </a:pPr>
            <a:endParaRPr lang="hu-HU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78497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Informatikai Biztonsági Koncepció – IBK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2800" i="1" dirty="0"/>
              <a:t>A koncepció elkészítésének főbb </a:t>
            </a:r>
            <a:r>
              <a:rPr lang="hu-HU" sz="2800" i="1" dirty="0" smtClean="0"/>
              <a:t>szakaszai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527202"/>
            <a:ext cx="8856984" cy="5259384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ClrTx/>
              <a:buFont typeface="+mj-lt"/>
              <a:buAutoNum type="arabicPeriod" startAt="4"/>
            </a:pPr>
            <a:r>
              <a:rPr lang="hu-HU" sz="3200" b="1" dirty="0" smtClean="0"/>
              <a:t>Kockázat menedzselés: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veszélyforrások elleni védekezés módjainak kiválasztása (megelőzés)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intézkedési tervek, illetve ezek hasznossága, költsége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váratlan helyzetekre adott lépések meghatározása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felelősök kijelölése, felelősségi körük definiálása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időterv az intézkedések bevezetésére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intézkedések hatása felülvizsgálatának ütemezése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/>
              <a:t>IBK felülvizsgálatának ütemezése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78497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Informatikai Biztonsági Koncepció – IBK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2800" i="1" dirty="0"/>
              <a:t>A koncepció elkészítésének főbb </a:t>
            </a:r>
            <a:r>
              <a:rPr lang="hu-HU" sz="2800" i="1" dirty="0" smtClean="0"/>
              <a:t>szakaszai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b="1" dirty="0" smtClean="0">
                <a:solidFill>
                  <a:srgbClr val="FF0000"/>
                </a:solidFill>
              </a:rPr>
              <a:t>Informatikai Biztonsági Szabályzat - IBSZ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925144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hu-HU" dirty="0" smtClean="0">
                <a:solidFill>
                  <a:srgbClr val="FF0000"/>
                </a:solidFill>
              </a:rPr>
              <a:t>Célja</a:t>
            </a:r>
            <a:r>
              <a:rPr lang="hu-HU" dirty="0" smtClean="0"/>
              <a:t> a technológiai megoldások részletezése nélkül, általánosan meghatározni az informatikai erőforrások biztonságos működéséhez szükséges </a:t>
            </a:r>
            <a:r>
              <a:rPr lang="hu-HU" b="1" dirty="0" smtClean="0"/>
              <a:t>feltételeket</a:t>
            </a:r>
            <a:r>
              <a:rPr lang="hu-HU" dirty="0" smtClean="0"/>
              <a:t>, a </a:t>
            </a:r>
            <a:r>
              <a:rPr lang="hu-HU" b="1" dirty="0" smtClean="0"/>
              <a:t>feladat-</a:t>
            </a:r>
            <a:r>
              <a:rPr lang="hu-HU" dirty="0" smtClean="0"/>
              <a:t> és </a:t>
            </a:r>
            <a:r>
              <a:rPr lang="hu-HU" b="1" dirty="0" smtClean="0"/>
              <a:t>felelősségi</a:t>
            </a:r>
            <a:r>
              <a:rPr lang="hu-HU" dirty="0" smtClean="0"/>
              <a:t> </a:t>
            </a:r>
            <a:r>
              <a:rPr lang="hu-HU" b="1" dirty="0" smtClean="0"/>
              <a:t>köröket</a:t>
            </a:r>
            <a:r>
              <a:rPr lang="hu-HU" dirty="0" smtClean="0"/>
              <a:t>.</a:t>
            </a:r>
          </a:p>
          <a:p>
            <a:pPr algn="just" eaLnBrk="1" hangingPunct="1"/>
            <a:r>
              <a:rPr lang="hu-HU" dirty="0" smtClean="0"/>
              <a:t>Az informatikai vezető és az informatikai biztonsági ellenőr készíti el, a vállalat vezetője </a:t>
            </a:r>
            <a:r>
              <a:rPr lang="hu-HU" dirty="0" smtClean="0">
                <a:solidFill>
                  <a:srgbClr val="FF0000"/>
                </a:solidFill>
              </a:rPr>
              <a:t>adja ki</a:t>
            </a:r>
            <a:r>
              <a:rPr lang="hu-HU" dirty="0" smtClean="0"/>
              <a:t>.</a:t>
            </a:r>
          </a:p>
          <a:p>
            <a:pPr algn="just" eaLnBrk="1" hangingPunct="1"/>
            <a:r>
              <a:rPr lang="hu-HU" dirty="0" smtClean="0"/>
              <a:t>Az általános élethelyzetekre vonatkozik.</a:t>
            </a:r>
          </a:p>
          <a:p>
            <a:pPr algn="just" eaLnBrk="1" hangingPunct="1"/>
            <a:r>
              <a:rPr lang="hu-HU" dirty="0" smtClean="0"/>
              <a:t>A szervezet többi szabályzatát is figyelembe kell venni.</a:t>
            </a:r>
          </a:p>
          <a:p>
            <a:pPr algn="just" eaLnBrk="1" hangingPunct="1"/>
            <a:r>
              <a:rPr lang="hu-HU" dirty="0" smtClean="0"/>
              <a:t>Rendszeresen felül kell vizsgálni.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fizikai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90000"/>
              </a:lnSpc>
            </a:pPr>
            <a:r>
              <a:rPr lang="hu-HU" sz="2400" dirty="0" smtClean="0"/>
              <a:t>váratlan </a:t>
            </a:r>
            <a:r>
              <a:rPr lang="hu-HU" sz="2400" i="1" dirty="0" smtClean="0"/>
              <a:t>áramkimaradás</a:t>
            </a:r>
            <a:r>
              <a:rPr lang="hu-HU" sz="2400" dirty="0" smtClean="0"/>
              <a:t> okozta károkat csökkenteni kell – például szünetmentes áramforrás (</a:t>
            </a:r>
            <a:r>
              <a:rPr lang="hu-HU" sz="2400" b="1" dirty="0" smtClean="0"/>
              <a:t>UPS</a:t>
            </a:r>
            <a:r>
              <a:rPr lang="hu-HU" sz="2400" dirty="0" smtClean="0"/>
              <a:t> – </a:t>
            </a:r>
            <a:r>
              <a:rPr lang="hu-HU" sz="2400" dirty="0" err="1" smtClean="0"/>
              <a:t>Uninterrupted</a:t>
            </a:r>
            <a:r>
              <a:rPr lang="hu-HU" sz="2400" dirty="0" smtClean="0"/>
              <a:t> </a:t>
            </a:r>
            <a:r>
              <a:rPr lang="hu-HU" sz="2400" dirty="0" err="1" smtClean="0"/>
              <a:t>Power</a:t>
            </a:r>
            <a:r>
              <a:rPr lang="hu-HU" sz="2400" dirty="0" smtClean="0"/>
              <a:t> </a:t>
            </a:r>
            <a:r>
              <a:rPr lang="hu-HU" sz="2400" dirty="0" err="1" smtClean="0"/>
              <a:t>Supply</a:t>
            </a:r>
            <a:r>
              <a:rPr lang="hu-HU" sz="2400" dirty="0" smtClean="0"/>
              <a:t>) használatával. Ezekben akkumulátorok vannak, ha áramkimaradás van, innen kapnak áramot a berendezések. (nagyobb költség: saját áramfejlesztő generátor használata)</a:t>
            </a:r>
          </a:p>
          <a:p>
            <a:pPr marL="457200" indent="-457200" algn="just">
              <a:lnSpc>
                <a:spcPct val="90000"/>
              </a:lnSpc>
            </a:pPr>
            <a:r>
              <a:rPr lang="hu-HU" sz="2400" dirty="0" smtClean="0"/>
              <a:t>az </a:t>
            </a:r>
            <a:r>
              <a:rPr lang="hu-HU" sz="2400" b="1" i="1" dirty="0" smtClean="0"/>
              <a:t>elhelyezése</a:t>
            </a:r>
            <a:r>
              <a:rPr lang="hu-HU" sz="2400" dirty="0" smtClean="0"/>
              <a:t> az informatikai berendezéseknek nagyon fontos</a:t>
            </a:r>
          </a:p>
          <a:p>
            <a:pPr marL="777240" lvl="1" indent="-457200" algn="just">
              <a:lnSpc>
                <a:spcPct val="90000"/>
              </a:lnSpc>
            </a:pPr>
            <a:r>
              <a:rPr lang="hu-HU" sz="2400" dirty="0" smtClean="0"/>
              <a:t>nagyobb épület központjában, mely által nincs a külvilággal érintkező fala. A belépéseket szabályozni, naplózni kell.</a:t>
            </a:r>
          </a:p>
          <a:p>
            <a:pPr marL="777240" lvl="1" indent="-457200" algn="just">
              <a:lnSpc>
                <a:spcPct val="90000"/>
              </a:lnSpc>
            </a:pPr>
            <a:r>
              <a:rPr lang="hu-HU" sz="2400" dirty="0" smtClean="0"/>
              <a:t>nedves környezettől távol, azaz ne legyen a környékén vizes helyiség, mosdó, konyha, vízvezeték</a:t>
            </a:r>
          </a:p>
          <a:p>
            <a:pPr marL="457200" indent="-457200" algn="just">
              <a:lnSpc>
                <a:spcPct val="90000"/>
              </a:lnSpc>
            </a:pPr>
            <a:endParaRPr lang="hu-HU" sz="2400" dirty="0" smtClean="0"/>
          </a:p>
          <a:p>
            <a:pPr marL="457200" indent="-457200" algn="just">
              <a:lnSpc>
                <a:spcPct val="90000"/>
              </a:lnSpc>
            </a:pP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dirty="0" smtClean="0">
                <a:solidFill>
                  <a:schemeClr val="tx1"/>
                </a:solidFill>
              </a:rPr>
              <a:t>Informatikai Biztonsági Szabályzat - IBSZ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678198" cy="504351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hu-HU" sz="3200" b="1" dirty="0" smtClean="0"/>
              <a:t>Személyi hatálya </a:t>
            </a:r>
            <a:r>
              <a:rPr lang="hu-HU" sz="3200" dirty="0" smtClean="0"/>
              <a:t>kiterjed a vállalat informatikai szolgáltatásaiban részt vevő munkatársaira (szolgáltató, felhasználó).</a:t>
            </a:r>
          </a:p>
          <a:p>
            <a:pPr algn="just" eaLnBrk="1" hangingPunct="1"/>
            <a:r>
              <a:rPr lang="hu-HU" sz="3200" dirty="0" smtClean="0"/>
              <a:t>Különösen fontosak a rendszer-, valamint az adatgazdák jogait és kötelességeit meghatározó fejezetei.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Informatikai Biztonsági Szabályzat - IBSZ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00200"/>
            <a:ext cx="8928992" cy="504351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hu-HU" b="1" dirty="0" smtClean="0"/>
              <a:t>Tárgyi hatálya </a:t>
            </a:r>
            <a:r>
              <a:rPr lang="hu-HU" dirty="0" smtClean="0"/>
              <a:t>alá tartoznak a</a:t>
            </a:r>
          </a:p>
          <a:p>
            <a:pPr lvl="1" algn="just"/>
            <a:r>
              <a:rPr lang="hu-HU" dirty="0" smtClean="0"/>
              <a:t>vállalat tulajdonában lévő, illetve általa használt számítástechnikai berendezések, szoftverek, adatok, adathordozók.</a:t>
            </a:r>
          </a:p>
          <a:p>
            <a:pPr lvl="1" algn="just"/>
            <a:r>
              <a:rPr lang="hu-HU" dirty="0" smtClean="0"/>
              <a:t>passzív adatátviteli vonalak (Ethernet, </a:t>
            </a:r>
            <a:r>
              <a:rPr lang="hu-HU" dirty="0" err="1" smtClean="0"/>
              <a:t>Token</a:t>
            </a:r>
            <a:r>
              <a:rPr lang="hu-HU" dirty="0" smtClean="0"/>
              <a:t> Ring, FDDI, ATM szegmensek, optikai és hagyományos összeköttetések), csatlakozók</a:t>
            </a:r>
          </a:p>
          <a:p>
            <a:pPr lvl="1" algn="just"/>
            <a:r>
              <a:rPr lang="hu-HU" dirty="0" smtClean="0"/>
              <a:t>hálózati aktív elemek (</a:t>
            </a:r>
            <a:r>
              <a:rPr lang="hu-HU" dirty="0" err="1" smtClean="0"/>
              <a:t>repeaterek</a:t>
            </a:r>
            <a:r>
              <a:rPr lang="hu-HU" dirty="0" smtClean="0"/>
              <a:t>, </a:t>
            </a:r>
            <a:r>
              <a:rPr lang="hu-HU" dirty="0" err="1" smtClean="0"/>
              <a:t>bridge-k</a:t>
            </a:r>
            <a:r>
              <a:rPr lang="hu-HU" dirty="0" smtClean="0"/>
              <a:t>, </a:t>
            </a:r>
            <a:r>
              <a:rPr lang="hu-HU" dirty="0" err="1" smtClean="0"/>
              <a:t>switchek</a:t>
            </a:r>
            <a:r>
              <a:rPr lang="hu-HU" dirty="0" smtClean="0"/>
              <a:t>, </a:t>
            </a:r>
            <a:r>
              <a:rPr lang="hu-HU" dirty="0" err="1" smtClean="0"/>
              <a:t>routerek</a:t>
            </a:r>
            <a:r>
              <a:rPr lang="hu-HU" dirty="0" smtClean="0"/>
              <a:t>, </a:t>
            </a:r>
            <a:r>
              <a:rPr lang="hu-HU" dirty="0" err="1" smtClean="0"/>
              <a:t>transceiverek</a:t>
            </a:r>
            <a:r>
              <a:rPr lang="hu-HU" dirty="0" smtClean="0"/>
              <a:t>, modemek, terminálszerverek)</a:t>
            </a:r>
          </a:p>
          <a:p>
            <a:pPr lvl="1" algn="just"/>
            <a:r>
              <a:rPr lang="hu-HU" dirty="0" smtClean="0"/>
              <a:t>minden hálózatra kötött számítógépes munkahely (PC, </a:t>
            </a:r>
            <a:r>
              <a:rPr lang="hu-HU" dirty="0" err="1" smtClean="0"/>
              <a:t>workstation</a:t>
            </a:r>
            <a:r>
              <a:rPr lang="hu-HU" dirty="0" smtClean="0"/>
              <a:t>, terminál, hálózati nyomtató) és szerver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Informatikai Biztonsági Szabályzat - IBSZ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00200"/>
            <a:ext cx="8822214" cy="504351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hu-HU" dirty="0" smtClean="0"/>
              <a:t>Az </a:t>
            </a:r>
            <a:r>
              <a:rPr lang="hu-HU" dirty="0" err="1" smtClean="0"/>
              <a:t>IBSz</a:t>
            </a:r>
            <a:r>
              <a:rPr lang="hu-HU" dirty="0" smtClean="0"/>
              <a:t> előírja minden érintett dolgozó felelősségét a gondjaira bízott nagy értékű eszköz vagyonvédelmével kapcsolatban.</a:t>
            </a:r>
          </a:p>
          <a:p>
            <a:pPr algn="just" eaLnBrk="1" hangingPunct="1"/>
            <a:r>
              <a:rPr lang="hu-HU" dirty="0" smtClean="0"/>
              <a:t>Ügyviteli szoftverek esetében tesztelési folyamatot kell lefolytatni.</a:t>
            </a:r>
          </a:p>
          <a:p>
            <a:pPr algn="just" eaLnBrk="1" hangingPunct="1"/>
            <a:r>
              <a:rPr lang="hu-HU" dirty="0" smtClean="0"/>
              <a:t>Csak jogtiszta forrásból származó szoftver telepíthető. Amit az informatikai felelős végez el (vagy az ő tudtával és írásbeli beegyezésével).</a:t>
            </a:r>
          </a:p>
          <a:p>
            <a:pPr algn="just" eaLnBrk="1" hangingPunct="1"/>
            <a:r>
              <a:rPr lang="hu-HU" dirty="0" smtClean="0"/>
              <a:t>Nem jogtiszta vagy vírusos programok tudatos feltelepítéséből származó károkért az azt okozó dolgozó felelősséggel tartozik.</a:t>
            </a:r>
          </a:p>
          <a:p>
            <a:pPr algn="just" eaLnBrk="1" hangingPunct="1"/>
            <a:endParaRPr lang="hu-HU" dirty="0" smtClean="0"/>
          </a:p>
          <a:p>
            <a:pPr algn="just"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Informatikai Biztonsági Szabályzat - </a:t>
            </a:r>
            <a:r>
              <a:rPr lang="hu-HU" sz="3200" dirty="0" err="1" smtClean="0"/>
              <a:t>IBSz</a:t>
            </a:r>
            <a:endParaRPr lang="hu-HU" sz="32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600200"/>
            <a:ext cx="8501122" cy="504351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hu-HU" sz="3200" dirty="0" smtClean="0"/>
              <a:t>Az adatbázis elemeit </a:t>
            </a:r>
            <a:r>
              <a:rPr lang="hu-HU" sz="3200" i="1" dirty="0" smtClean="0"/>
              <a:t>két zavar </a:t>
            </a:r>
            <a:r>
              <a:rPr lang="hu-HU" sz="3200" dirty="0" smtClean="0"/>
              <a:t>fenyegeti:</a:t>
            </a:r>
          </a:p>
          <a:p>
            <a:pPr lvl="1" algn="just"/>
            <a:r>
              <a:rPr lang="hu-HU" sz="2800" dirty="0" smtClean="0"/>
              <a:t>hardver meghibásodásakor sérül az adathordozó és az adat, ez adatvesztést jelenthet;</a:t>
            </a:r>
          </a:p>
          <a:p>
            <a:pPr lvl="1" algn="just"/>
            <a:r>
              <a:rPr lang="hu-HU" sz="2800" dirty="0" smtClean="0"/>
              <a:t>másrészt a szoftver meghibásodása miatt logikailag sérülhet az adatbázis (adat vesztést, adat meghibásodást eredményezhet).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Informatikai Biztonsági Szabályzat - </a:t>
            </a:r>
            <a:r>
              <a:rPr lang="hu-HU" sz="3200" dirty="0" err="1" smtClean="0"/>
              <a:t>IBSz</a:t>
            </a:r>
            <a:endParaRPr lang="hu-HU" sz="32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/>
          <a:lstStyle/>
          <a:p>
            <a:pPr eaLnBrk="1" hangingPunct="1"/>
            <a:r>
              <a:rPr lang="hu-HU" dirty="0" smtClean="0"/>
              <a:t>Biztonsági osztályba sorolás részleg szinten is (informatikai berendezések és adatok).</a:t>
            </a:r>
          </a:p>
          <a:p>
            <a:pPr lvl="1" eaLnBrk="1" hangingPunct="1"/>
            <a:r>
              <a:rPr lang="hu-HU" sz="2400" dirty="0" smtClean="0">
                <a:solidFill>
                  <a:srgbClr val="FF0000"/>
                </a:solidFill>
              </a:rPr>
              <a:t>Alapbiztonság: </a:t>
            </a:r>
            <a:r>
              <a:rPr lang="hu-HU" sz="2400" dirty="0" smtClean="0"/>
              <a:t>általános informatikai feldolgozás (nyilvános és személyes adatok)</a:t>
            </a:r>
          </a:p>
          <a:p>
            <a:pPr lvl="1" eaLnBrk="1" hangingPunct="1"/>
            <a:r>
              <a:rPr lang="hu-HU" sz="2400" dirty="0" smtClean="0">
                <a:solidFill>
                  <a:srgbClr val="FF0000"/>
                </a:solidFill>
              </a:rPr>
              <a:t>Fokozott biztonság: </a:t>
            </a:r>
            <a:r>
              <a:rPr lang="hu-HU" sz="2400" dirty="0" smtClean="0"/>
              <a:t>szolgálati titok, átlagos mennyiségű különleges adat (bizalmas adatok)</a:t>
            </a:r>
          </a:p>
          <a:p>
            <a:pPr lvl="1" eaLnBrk="1" hangingPunct="1"/>
            <a:r>
              <a:rPr lang="hu-HU" sz="2400" dirty="0" smtClean="0">
                <a:solidFill>
                  <a:srgbClr val="FF0000"/>
                </a:solidFill>
              </a:rPr>
              <a:t>Kiemelt biztonság: </a:t>
            </a:r>
            <a:r>
              <a:rPr lang="hu-HU" sz="2400" dirty="0" smtClean="0"/>
              <a:t>államtitok, nagy mennyiségű különleges adat. (titkos adatok)</a:t>
            </a:r>
          </a:p>
          <a:p>
            <a:pPr eaLnBrk="1" hangingPunct="1"/>
            <a:r>
              <a:rPr lang="hu-HU" dirty="0" smtClean="0"/>
              <a:t>Feladatkörök, felelősségi- és hatáskörök az informatikai biztonság területén.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36739"/>
            <a:ext cx="8928992" cy="5032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Infrastruktúra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Eszközök megközelítése az épület belseje felől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Kulcs, naplózott belépés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Rács, biztonsági üveg a földszinti ablakokon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Ki- és beviteli engedélyek az eszközökre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Hibaelhárítás felelősei, módjai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Selejtezés módja (adatok végleges törlése)</a:t>
            </a:r>
          </a:p>
          <a:p>
            <a:pPr lvl="1"/>
            <a:r>
              <a:rPr lang="hu-HU" b="1" dirty="0"/>
              <a:t>Azokat az </a:t>
            </a:r>
            <a:r>
              <a:rPr lang="hu-HU" b="1" dirty="0" smtClean="0"/>
              <a:t>adathordozókat</a:t>
            </a:r>
            <a:r>
              <a:rPr lang="hu-HU" b="1" dirty="0"/>
              <a:t>, amelyeken </a:t>
            </a:r>
            <a:r>
              <a:rPr lang="hu-HU" b="1" dirty="0" smtClean="0"/>
              <a:t>érzékeny </a:t>
            </a:r>
            <a:r>
              <a:rPr lang="hu-HU" b="1" dirty="0"/>
              <a:t>adatokat tároltak </a:t>
            </a:r>
            <a:r>
              <a:rPr lang="hu-HU" b="1" dirty="0" smtClean="0"/>
              <a:t>nem </a:t>
            </a:r>
            <a:r>
              <a:rPr lang="hu-HU" b="1" dirty="0"/>
              <a:t>ajánlatos törlés után </a:t>
            </a:r>
            <a:r>
              <a:rPr lang="hu-HU" b="1" dirty="0" smtClean="0"/>
              <a:t>tovább </a:t>
            </a:r>
            <a:r>
              <a:rPr lang="hu-HU" b="1" dirty="0"/>
              <a:t>adni, hanem </a:t>
            </a:r>
            <a:r>
              <a:rPr lang="hu-HU" b="1" dirty="0" smtClean="0"/>
              <a:t>ellenőrzött </a:t>
            </a:r>
            <a:r>
              <a:rPr lang="hu-HU" b="1" dirty="0"/>
              <a:t>módon meg kell </a:t>
            </a:r>
            <a:r>
              <a:rPr lang="hu-HU" b="1" dirty="0" smtClean="0"/>
              <a:t>semmisíteni!</a:t>
            </a:r>
            <a:endParaRPr lang="hu-HU" sz="25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36739"/>
            <a:ext cx="8928992" cy="5032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Hozzáférési jogosultságok meghatározása/Felhasználói jogok kezelése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Jogok </a:t>
            </a:r>
            <a:r>
              <a:rPr lang="hu-HU" sz="2800" dirty="0"/>
              <a:t>kiosztásáért felelős </a:t>
            </a:r>
            <a:r>
              <a:rPr lang="hu-HU" sz="2800" dirty="0" smtClean="0"/>
              <a:t>≠ Végrehajtásért felelős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Naplózni és visszakereshetővé tenni minden akciót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Felhasználói életciklus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Intézkedési terv az illetéktelen hozzáférés illetve a jogosultságokkal való visszaélés eseteire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Biztonsági eseménynapló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Automatikus </a:t>
            </a:r>
            <a:r>
              <a:rPr lang="hu-HU" sz="2800" dirty="0" smtClean="0"/>
              <a:t>naplózás</a:t>
            </a:r>
            <a:endParaRPr lang="hu-HU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622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36739"/>
            <a:ext cx="8928992" cy="50326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Hozzáférési jogosultságok meghatározása/Felhasználói jogok kezelése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</a:t>
            </a:r>
            <a:r>
              <a:rPr lang="hu-HU" sz="2800" dirty="0"/>
              <a:t>rendszert csak illetékes vezető engedélyével szabad megváltoztatni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Külső személy a kezelt adatokhoz nem férhet hozzá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Jelszómenedzsment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Felhasználók listájának rendszeres aktualizálása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Ideiglenesen v. tartósan távol levő munkatárs helyettesítése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Külső partnerek hozzáférési jogosultsága (</a:t>
            </a:r>
            <a:r>
              <a:rPr lang="hu-HU" sz="2800" dirty="0" err="1"/>
              <a:t>federation</a:t>
            </a:r>
            <a:r>
              <a:rPr lang="hu-HU" sz="2800" dirty="0" smtClean="0"/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9861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Szoftver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Informatikáért felelős egység szerzi be, telepíti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egység rendszergazdája végzi, vezetői utasításra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Szoftverek jogvédelmét figyelembe kell venni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Munkamásolatokat kell készíteni (</a:t>
            </a:r>
            <a:r>
              <a:rPr lang="hu-HU" sz="2800" dirty="0" err="1" smtClean="0"/>
              <a:t>elkülőnített</a:t>
            </a:r>
            <a:r>
              <a:rPr lang="hu-HU" sz="2800" dirty="0" smtClean="0"/>
              <a:t> helyen kell tárolni)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Jogtiszta szoftver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vállalat tulajdonát tilos eltulajdonítani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Szabad szoftver használata esetén kártékony programokat kerülni kell</a:t>
            </a:r>
          </a:p>
          <a:p>
            <a:pPr lvl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Adathordozó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Nem használható személyes célokra a vállalati adathordozó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Sajátot sem ajánlatos munkacélra használni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Fizikai védelemre ügyelni kell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Minősített adatot csak nyilvántartott adathordozóra szabad felvinni 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melyeknek külön azonosítója van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tilos felügyelet nélkül nyílt helyen tárolni</a:t>
            </a:r>
          </a:p>
          <a:p>
            <a:pPr lvl="2">
              <a:lnSpc>
                <a:spcPct val="90000"/>
              </a:lnSpc>
            </a:pPr>
            <a:r>
              <a:rPr lang="hu-HU" sz="2500" dirty="0"/>
              <a:t>m</a:t>
            </a:r>
            <a:r>
              <a:rPr lang="hu-HU" sz="2500" dirty="0" smtClean="0"/>
              <a:t>ásolat készítése engedéllyel</a:t>
            </a:r>
          </a:p>
          <a:p>
            <a:pPr lvl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009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fizikai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571612"/>
            <a:ext cx="8643998" cy="4857784"/>
          </a:xfrm>
        </p:spPr>
        <p:txBody>
          <a:bodyPr>
            <a:normAutofit lnSpcReduction="10000"/>
          </a:bodyPr>
          <a:lstStyle/>
          <a:p>
            <a:pPr marL="777240" lvl="1" indent="-457200" algn="just">
              <a:lnSpc>
                <a:spcPct val="90000"/>
              </a:lnSpc>
            </a:pPr>
            <a:r>
              <a:rPr lang="hu-HU" sz="2800" dirty="0" smtClean="0"/>
              <a:t>a mágneses térre és az elektromágneses sugárzásra érzékenyek a berendezések, ezektől is óvni kell.</a:t>
            </a:r>
          </a:p>
          <a:p>
            <a:pPr marL="1051560" lvl="2" indent="-457200" algn="just">
              <a:lnSpc>
                <a:spcPct val="90000"/>
              </a:lnSpc>
            </a:pPr>
            <a:r>
              <a:rPr lang="hu-HU" sz="2400" dirty="0" smtClean="0"/>
              <a:t>Ez kétirányú hatás, ugyanis az erős mágneses tér vagy sugárzás károsíthatja a tárolt adatokat, s mivel a berendezések maguk is sugárforrások, ezek mérésével esetleges támadás is indítható. A tárolt adatok főképp a mágnesszalagokon és a mágneslemezeken eshettek áldozatul, a mai CD-k, DVD-k már nem mágneses elven tárolnak adatokat. Ezeken az adatok azonban nagy sűrűségben helyezkednek el, amely miatt a kozmikus sugárzás által néhány bit változhat, ezek ellen hibajavító kódokkal lehet védekezni.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Adathordozó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Sérült, hibás – tilos használni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Ha csak olvassuk, akkor legyen írásvédett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Használaton kívül elzárni, esetleg raktárban tárolni, archiválni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Selejtezéskor megsemmisíteni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Minősített adatot tartalmazókat </a:t>
            </a:r>
            <a:r>
              <a:rPr lang="hu-HU" sz="2500" b="1" dirty="0" smtClean="0"/>
              <a:t>zúzással</a:t>
            </a:r>
          </a:p>
          <a:p>
            <a:pPr lvl="2">
              <a:lnSpc>
                <a:spcPct val="90000"/>
              </a:lnSpc>
            </a:pPr>
            <a:endParaRPr lang="hu-HU" sz="2500" dirty="0" smtClean="0"/>
          </a:p>
          <a:p>
            <a:pPr lvl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8361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Dokumentum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Védelmére a hardver és szoftver védelmi eljárások vonatkoznak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Ezek adatok is, tehát adatként kell rájuk vigyázni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Papíron -&gt; levéltárban (biztonsági rendszerrel őrzött szobában)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visszakövethetőség miatt: folyamatosan dokumentálni kell, naplóállományokat megfelelően kezelni kell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Minden olyan eseményt, amely eltér a megszokott üzemviteltől naplózni kell (tartalmaznia kell az esemény pontos leírását)</a:t>
            </a:r>
          </a:p>
          <a:p>
            <a:pPr lvl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Adatok </a:t>
            </a:r>
            <a:endParaRPr lang="hu-HU" sz="3100" dirty="0"/>
          </a:p>
          <a:p>
            <a:pPr lvl="1">
              <a:lnSpc>
                <a:spcPct val="90000"/>
              </a:lnSpc>
            </a:pPr>
            <a:r>
              <a:rPr lang="hu-HU" sz="2800" dirty="0" smtClean="0"/>
              <a:t>hozzáférés védelem,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rendszeres mentés,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tükrözés,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biztonsági mentés,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adatállományok védelme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input adatok helyességének biztosítása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feldolgozás helyességének védelme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Archiválás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771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Hálózati védelem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szervezet belső hálózatának és központi levelező szerverének üzemeltetése, valamint a világhálóra való csatlakozás a </a:t>
            </a:r>
            <a:r>
              <a:rPr lang="hu-HU" sz="2800" b="1" dirty="0" smtClean="0"/>
              <a:t>központi informatikai egység</a:t>
            </a:r>
            <a:r>
              <a:rPr lang="hu-HU" sz="2800" dirty="0" smtClean="0"/>
              <a:t> feladata</a:t>
            </a:r>
            <a:endParaRPr lang="hu-HU" sz="2500" dirty="0"/>
          </a:p>
          <a:p>
            <a:pPr lvl="2">
              <a:lnSpc>
                <a:spcPct val="90000"/>
              </a:lnSpc>
            </a:pPr>
            <a:r>
              <a:rPr lang="hu-HU" sz="2200" dirty="0" smtClean="0"/>
              <a:t>Ők szűrik a kártékony programokat, leveleket</a:t>
            </a:r>
          </a:p>
          <a:p>
            <a:pPr lvl="1">
              <a:lnSpc>
                <a:spcPct val="90000"/>
              </a:lnSpc>
            </a:pPr>
            <a:r>
              <a:rPr lang="hu-HU" sz="2500" b="1" dirty="0" smtClean="0"/>
              <a:t>Hálózati rendszeradminisztrátor: </a:t>
            </a:r>
            <a:r>
              <a:rPr lang="hu-HU" sz="2500" dirty="0" smtClean="0"/>
              <a:t>az informatikai egység vezetője által megbízott személy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A hálózat mindenkori kiépítettségét és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A hálózatra kötött minden eszköz naprakész nyilvántartását vezeti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Csak a hozzájárulásával lehet a hálózatra eszközt kötni, továbbá több egységet érintő </a:t>
            </a:r>
            <a:r>
              <a:rPr lang="hu-HU" sz="2500" dirty="0" err="1" smtClean="0"/>
              <a:t>szerverszolgáltatlást</a:t>
            </a:r>
            <a:r>
              <a:rPr lang="hu-HU" sz="2500" dirty="0" smtClean="0"/>
              <a:t> indítani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Jogkörét részben átadhatja valamely egység rendszeradminisztrátorának (az átadott jogok és kötelezettségek pontos leírásával)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7230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hu-HU" sz="2800" dirty="0" smtClean="0"/>
              <a:t>A felhasználó kötelességeit rögzíti az IBSZ,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általa elvégezhető és tiltott tevékenységeket,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számonkérés formáját,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biztonsági események jelentésével kapcsolatos kötelezettségeket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internet szolgáltatásait, böngészést, levelezést munkavégzés céljából lehet igénybe venni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Tilos olyan adatok továbbítása (küldése, letöltése), amely alkalmas kártékony kódnak a vállalat informatikai rendszerébe juttatására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Tilos minden olyan tevékenység, amely szerzői- és társjogok megsértését vonja maga után</a:t>
            </a:r>
          </a:p>
          <a:p>
            <a:pPr lvl="2">
              <a:lnSpc>
                <a:spcPct val="90000"/>
              </a:lnSpc>
            </a:pPr>
            <a:endParaRPr lang="hu-HU" sz="25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3089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A belső elektronikus levelezés</a:t>
            </a:r>
          </a:p>
          <a:p>
            <a:pPr lvl="1">
              <a:lnSpc>
                <a:spcPct val="90000"/>
              </a:lnSpc>
            </a:pPr>
            <a:r>
              <a:rPr lang="hu-HU" sz="2500" dirty="0" smtClean="0"/>
              <a:t>Leghasznosabb és leggyakrabban használt szolgáltatás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Növeli a vállalat belső és külső információ forgalmának sebességét és hatékonyságát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Dolgozók együttműködését is egyszerűbbé teszi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Negatív hatások is vannak (pl. kéretlen levelek)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786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/>
              <a:t>A belső elektronikus </a:t>
            </a:r>
            <a:r>
              <a:rPr lang="hu-HU" sz="3100" dirty="0" smtClean="0"/>
              <a:t>levelezés szabályozása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 dolgozók milyen célra használhatják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elektronikus levelezési cím és a hozzátartozó elektronikus láda a vállalat tulajdona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Iktatni kell és ellenőrizhetik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Ha a dolgozó kiesik, beteg, más is hozzáférhessen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Projekttel kapcsolatos leveleket külön mappában tárolni, lezárás után archiválni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Az informatikáért felelős egységnek rendszeres mentést kell végeznie a dolgozók e-postaládájáról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6164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 smtClean="0"/>
              <a:t>Felelősség és ellenőrzés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Az IBSZ intézkedéseinek végrehajtásához felelősöket kell kijelölni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Lehet konkrét feladathoz kötött</a:t>
            </a:r>
          </a:p>
          <a:p>
            <a:pPr lvl="1">
              <a:lnSpc>
                <a:spcPct val="90000"/>
              </a:lnSpc>
            </a:pPr>
            <a:r>
              <a:rPr lang="hu-HU" sz="2800" dirty="0" smtClean="0"/>
              <a:t>Általános utasítási jogkör is (előre nem látható helyzet, </a:t>
            </a:r>
            <a:r>
              <a:rPr lang="hu-HU" sz="2800" dirty="0" err="1" smtClean="0"/>
              <a:t>pl</a:t>
            </a:r>
            <a:r>
              <a:rPr lang="hu-HU" sz="2800" dirty="0" smtClean="0"/>
              <a:t> katasztrófa)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hu-HU" sz="2800" dirty="0" smtClean="0"/>
              <a:t>A felelős joga és kötelessége: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Az előírások betartásának ellenőrzése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Figyelmeztessen a betartásra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Fegyelmi </a:t>
            </a:r>
            <a:r>
              <a:rPr lang="hu-HU" sz="2500" dirty="0" err="1" smtClean="0"/>
              <a:t>felelősségrevonást</a:t>
            </a:r>
            <a:r>
              <a:rPr lang="hu-HU" sz="2500" dirty="0" smtClean="0"/>
              <a:t> kezdeményezhet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Az általa észlelt, tudomására jutott veszélyhelyzetnek megfelelően védekező lépéseket meghozza</a:t>
            </a:r>
          </a:p>
          <a:p>
            <a:pPr lvl="3">
              <a:lnSpc>
                <a:spcPct val="90000"/>
              </a:lnSpc>
            </a:pPr>
            <a:r>
              <a:rPr lang="hu-HU" sz="2200" dirty="0" smtClean="0"/>
              <a:t>Az adott gépek külső elérhetőségének letiltása</a:t>
            </a:r>
          </a:p>
          <a:p>
            <a:pPr lvl="3">
              <a:lnSpc>
                <a:spcPct val="90000"/>
              </a:lnSpc>
            </a:pPr>
            <a:r>
              <a:rPr lang="hu-HU" sz="2200" dirty="0" smtClean="0"/>
              <a:t>Az adott gépek hálózatról való eltávolítása</a:t>
            </a:r>
          </a:p>
          <a:p>
            <a:pPr lvl="3">
              <a:lnSpc>
                <a:spcPct val="90000"/>
              </a:lnSpc>
            </a:pPr>
            <a:r>
              <a:rPr lang="hu-HU" sz="2200" dirty="0" smtClean="0"/>
              <a:t>Egyebek</a:t>
            </a:r>
          </a:p>
          <a:p>
            <a:pPr lvl="3">
              <a:lnSpc>
                <a:spcPct val="90000"/>
              </a:lnSpc>
            </a:pPr>
            <a:r>
              <a:rPr lang="hu-HU" sz="2200" dirty="0" smtClean="0"/>
              <a:t>Az incidensekről beszámolót készíteni, azt az illetékes vezetőknek eljuttatni</a:t>
            </a:r>
          </a:p>
          <a:p>
            <a:pPr lvl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3786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43050"/>
            <a:ext cx="8856984" cy="521495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hu-HU" sz="2800" dirty="0" smtClean="0"/>
              <a:t>Minden felhasználónak kötelessége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Betörésgyanús esetek jelentése	a biztonsági csoport felé</a:t>
            </a:r>
          </a:p>
          <a:p>
            <a:pPr lvl="2">
              <a:lnSpc>
                <a:spcPct val="90000"/>
              </a:lnSpc>
            </a:pPr>
            <a:r>
              <a:rPr lang="hu-HU" sz="2500" dirty="0" smtClean="0"/>
              <a:t>Együttműködés a károk elhárításában</a:t>
            </a:r>
          </a:p>
          <a:p>
            <a:pPr lvl="2">
              <a:lnSpc>
                <a:spcPct val="90000"/>
              </a:lnSpc>
            </a:pPr>
            <a:endParaRPr lang="hu-HU" sz="25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Informatikai Biztonsági Szabályzat – </a:t>
            </a:r>
            <a:r>
              <a:rPr lang="hu-HU" sz="3200" dirty="0" err="1" smtClean="0"/>
              <a:t>IBSz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b="1" dirty="0"/>
              <a:t>Védelmi </a:t>
            </a:r>
            <a:r>
              <a:rPr lang="hu-HU" sz="3200" b="1" dirty="0" smtClean="0"/>
              <a:t>intézkedések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126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 - fizikai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pPr marL="777240" lvl="1" indent="-457200" algn="just">
              <a:lnSpc>
                <a:spcPct val="90000"/>
              </a:lnSpc>
            </a:pPr>
            <a:r>
              <a:rPr lang="hu-HU" sz="2400" dirty="0" smtClean="0"/>
              <a:t>a processzorok, katódsugárcsöves monitorok elektromágneses sugárzását (mely az egészségre ártalmatlan) mérve, illetéktelen megfigyeléssel néhány méterről megismerhetővé válnak a munkafolyamatok</a:t>
            </a:r>
          </a:p>
          <a:p>
            <a:pPr marL="777240" lvl="1" indent="-457200" algn="just">
              <a:lnSpc>
                <a:spcPct val="90000"/>
              </a:lnSpc>
            </a:pPr>
            <a:r>
              <a:rPr lang="hu-HU" sz="2400" dirty="0" smtClean="0"/>
              <a:t>különösen érzékeny adatok kezelése esetén (pl. banki rendszerek, hitelesítő szervezetek) biztosítani kell, az elektromágneses sugárzást leárnyékoló berendezéseket</a:t>
            </a:r>
          </a:p>
          <a:p>
            <a:pPr marL="777240" lvl="1" indent="-457200" algn="just">
              <a:lnSpc>
                <a:spcPct val="90000"/>
              </a:lnSpc>
            </a:pPr>
            <a:r>
              <a:rPr lang="hu-HU" sz="2400" dirty="0" err="1" smtClean="0"/>
              <a:t>smart</a:t>
            </a:r>
            <a:r>
              <a:rPr lang="hu-HU" sz="2400" dirty="0" smtClean="0"/>
              <a:t> kártya is bocsát ki sugárzást, amely által a tulajdonos privát kulcsa is kompromittálódhat</a:t>
            </a:r>
          </a:p>
          <a:p>
            <a:pPr marL="457200" indent="-457200" algn="just">
              <a:lnSpc>
                <a:spcPct val="90000"/>
              </a:lnSpc>
            </a:pP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Kockázati tényezők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208"/>
            <a:ext cx="8229600" cy="492918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hu-HU" sz="3600" b="1" dirty="0" smtClean="0"/>
              <a:t>Emberi veszélyforrások, </a:t>
            </a:r>
            <a:r>
              <a:rPr lang="hu-HU" sz="3600" b="1" dirty="0" err="1" smtClean="0"/>
              <a:t>social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engineering</a:t>
            </a:r>
            <a:endParaRPr lang="hu-HU" sz="3600" b="1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Tapasztalatlanság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Adatlopás – bennfentes, külső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Rendszergazda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hu-HU" sz="3200" dirty="0" smtClean="0"/>
              <a:t>Mérnök</a:t>
            </a:r>
          </a:p>
          <a:p>
            <a:pPr lvl="1" eaLnBrk="1" hangingPunct="1">
              <a:lnSpc>
                <a:spcPct val="90000"/>
              </a:lnSpc>
            </a:pPr>
            <a:endParaRPr lang="hu-HU" sz="3200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3799</TotalTime>
  <Words>4354</Words>
  <Application>Microsoft Office PowerPoint</Application>
  <PresentationFormat>Diavetítés a képernyőre (4:3 oldalarány)</PresentationFormat>
  <Paragraphs>557</Paragraphs>
  <Slides>79</Slides>
  <Notes>29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79</vt:i4>
      </vt:variant>
    </vt:vector>
  </HeadingPairs>
  <TitlesOfParts>
    <vt:vector size="80" baseType="lpstr">
      <vt:lpstr>Medián</vt:lpstr>
      <vt:lpstr>PowerPoint bemutató</vt:lpstr>
      <vt:lpstr>Információbiztonsági követelmények a szervezet nagyságának függvényében, 2008</vt:lpstr>
      <vt:lpstr>Információ veszélyeztetettsége, 2008</vt:lpstr>
      <vt:lpstr>Kockázati tényezők</vt:lpstr>
      <vt:lpstr>Kockázati tényezők</vt:lpstr>
      <vt:lpstr>Kockázati tényezők - fizikai</vt:lpstr>
      <vt:lpstr>Kockázati tényezők - fizikai</vt:lpstr>
      <vt:lpstr>Kockázati tényezők - fizikai</vt:lpstr>
      <vt:lpstr>Kockázati tényezők</vt:lpstr>
      <vt:lpstr>Kockázati tényezők</vt:lpstr>
      <vt:lpstr>Kockázati tényezők – technikai, hardver</vt:lpstr>
      <vt:lpstr>Kockázati tényezők – technikai, szoftver</vt:lpstr>
      <vt:lpstr>Kockázati tényezők – technikai, szoftver</vt:lpstr>
      <vt:lpstr>Kockázati tényezők – technikai, szoftver</vt:lpstr>
      <vt:lpstr>Kockázati tényezők</vt:lpstr>
      <vt:lpstr>Kockázati tényezők - vírusok</vt:lpstr>
      <vt:lpstr>Kockázati tényezők - vírusok</vt:lpstr>
      <vt:lpstr>Kockázati tényezők - vírusok</vt:lpstr>
      <vt:lpstr>Kockázati tényezők</vt:lpstr>
      <vt:lpstr>Kockázati tényezők</vt:lpstr>
      <vt:lpstr>Kockázati tényezők - trójaiak</vt:lpstr>
      <vt:lpstr>2010. márciusi vírusstatisztika</vt:lpstr>
      <vt:lpstr>Kártékony programok elleni védekezés</vt:lpstr>
      <vt:lpstr>Kockázati tényezők</vt:lpstr>
      <vt:lpstr>Kockázati tényezők</vt:lpstr>
      <vt:lpstr>Kéretlen levelek (spam mail)</vt:lpstr>
      <vt:lpstr>Kéretlen levelek (spam mail)</vt:lpstr>
      <vt:lpstr>Kockázati tényezők</vt:lpstr>
      <vt:lpstr>Kockázati tényezők</vt:lpstr>
      <vt:lpstr>Kockázati tényezők</vt:lpstr>
      <vt:lpstr>A számítógépek elleni támadások bűncselekmények</vt:lpstr>
      <vt:lpstr>Kockázati tényezők</vt:lpstr>
      <vt:lpstr>Kockázati tényezők – mobil eszközök</vt:lpstr>
      <vt:lpstr>Kockázati tényezők – mobil eszközök</vt:lpstr>
      <vt:lpstr>Kockázati tényezők 2.</vt:lpstr>
      <vt:lpstr>Kockázati tényezők 3.</vt:lpstr>
      <vt:lpstr>Kockázati tényezők 3. – vezeték nélküli hálózatok</vt:lpstr>
      <vt:lpstr>Kockázati tényezők 3. – vezeték nélküli hálózatok</vt:lpstr>
      <vt:lpstr>Kockázati tényezők 4.</vt:lpstr>
      <vt:lpstr>Kockázati tényezők 4. - tűzfalak</vt:lpstr>
      <vt:lpstr>Kockázati tényezők 4. - tűzfalak</vt:lpstr>
      <vt:lpstr>Kockázati tényezők 4. - tűzfalak</vt:lpstr>
      <vt:lpstr>Kockázati tényezők 4. - tűzfalak</vt:lpstr>
      <vt:lpstr>Kockázati tényezők 4. - tűzfalak</vt:lpstr>
      <vt:lpstr>Kockázati tényezők 4. - tűzfalak</vt:lpstr>
      <vt:lpstr>Biztonsági intézkedések</vt:lpstr>
      <vt:lpstr>Emberi beavatkozás elleni védelem</vt:lpstr>
      <vt:lpstr>Emberi beavatkozás elleni védelem</vt:lpstr>
      <vt:lpstr>PowerPoint bemutató</vt:lpstr>
      <vt:lpstr>Ügyviteli védelem</vt:lpstr>
      <vt:lpstr>Ügyviteli védelem</vt:lpstr>
      <vt:lpstr>Ügyviteli védelem</vt:lpstr>
      <vt:lpstr>Informatikai Biztonsági Koncepció - IBK</vt:lpstr>
      <vt:lpstr>Informatikai Biztonsági Koncepció – IBK Fontosabb tartalmi összetevői</vt:lpstr>
      <vt:lpstr>Informatikai Biztonsági Koncepció – IBK A koncepció elkészítésének főbb szakaszai</vt:lpstr>
      <vt:lpstr>Informatikai Biztonsági Koncepció – IBK A koncepció elkészítésének főbb szakaszai</vt:lpstr>
      <vt:lpstr>Informatikai Biztonsági Koncepció – IBK A koncepció elkészítésének főbb szakaszai</vt:lpstr>
      <vt:lpstr>Informatikai Biztonsági Koncepció – IBK A koncepció elkészítésének főbb szakaszai</vt:lpstr>
      <vt:lpstr>Informatikai Biztonsági Szabályzat - IBSZ</vt:lpstr>
      <vt:lpstr>Informatikai Biztonsági Szabályzat - IBSZ</vt:lpstr>
      <vt:lpstr>Informatikai Biztonsági Szabályzat - IBSZ</vt:lpstr>
      <vt:lpstr>Informatikai Biztonsági Szabályzat - IBSZ</vt:lpstr>
      <vt:lpstr>Informatikai Biztonsági Szabályzat - IBSz</vt:lpstr>
      <vt:lpstr>Informatikai Biztonsági Szabályzat - IBSz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  <vt:lpstr>Informatikai Biztonsági Szabályzat – IBSz Védelmi intézkedések</vt:lpstr>
    </vt:vector>
  </TitlesOfParts>
  <Company>DE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Adatbiztonság</dc:title>
  <dc:creator>Dr. Pethő Attila</dc:creator>
  <cp:lastModifiedBy>Zitu</cp:lastModifiedBy>
  <cp:revision>113</cp:revision>
  <dcterms:created xsi:type="dcterms:W3CDTF">2008-02-05T20:11:46Z</dcterms:created>
  <dcterms:modified xsi:type="dcterms:W3CDTF">2016-10-13T16:47:06Z</dcterms:modified>
</cp:coreProperties>
</file>