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76" r:id="rId2"/>
    <p:sldId id="257" r:id="rId3"/>
    <p:sldId id="275" r:id="rId4"/>
    <p:sldId id="258" r:id="rId5"/>
    <p:sldId id="259" r:id="rId6"/>
    <p:sldId id="277" r:id="rId7"/>
    <p:sldId id="267" r:id="rId8"/>
    <p:sldId id="278" r:id="rId9"/>
    <p:sldId id="279" r:id="rId10"/>
    <p:sldId id="260" r:id="rId11"/>
    <p:sldId id="261" r:id="rId12"/>
    <p:sldId id="262" r:id="rId13"/>
    <p:sldId id="272" r:id="rId14"/>
    <p:sldId id="273" r:id="rId15"/>
    <p:sldId id="274" r:id="rId16"/>
    <p:sldId id="280" r:id="rId17"/>
    <p:sldId id="281" r:id="rId18"/>
    <p:sldId id="282" r:id="rId19"/>
    <p:sldId id="283" r:id="rId20"/>
    <p:sldId id="284" r:id="rId21"/>
    <p:sldId id="263" r:id="rId22"/>
    <p:sldId id="264" r:id="rId2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EED020-5875-40B8-8846-FC115E78ABD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3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256B5-D230-444D-8808-EFA0BF9C5749}" type="slidenum">
              <a:rPr lang="hu-HU" smtClean="0"/>
              <a:pPr/>
              <a:t>3</a:t>
            </a:fld>
            <a:endParaRPr lang="hu-HU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 smtClean="0"/>
              <a:t>Európa Könyvkiadó, 1981. Fordította: Somogyi Pál László. 181. old.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68DC19-83AC-4CB5-B53B-D4D4AFF012A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95F98-053A-426C-91E6-801582ADA42C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19C3079C-E0EE-43C7-A745-53DE5CED7611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647AA-733A-4081-B538-9C0AF5122DC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965F43-3CEE-4A98-9FA7-7A07A6B18B8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E72D3D-5B6D-4667-AB65-452780B3B48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A5432A4-17BC-4C31-8D41-17FA236F3AF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500BA37-BE86-40A1-9891-DA4C726CE4B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A157EBD-312B-47B7-82D2-CC6F3ABD9BC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AF2E5F-0E6C-4060-86B4-C84D6472458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19CBA8-DBB4-4E19-9882-565FFAFC460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D629605-8350-44A3-9F22-AF394B59B727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27B1B5-C1F4-4304-B3ED-F6C13A8A2F8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ILBK451</a:t>
            </a:r>
            <a:r>
              <a:rPr lang="hu-HU" sz="2400" smtClean="0"/>
              <a:t>, 2016/2017. </a:t>
            </a:r>
            <a:r>
              <a:rPr lang="hu-HU" sz="2400" dirty="0" smtClean="0"/>
              <a:t>I. félév, </a:t>
            </a:r>
            <a:r>
              <a:rPr lang="hu-HU" sz="2400" dirty="0" err="1" smtClean="0"/>
              <a:t>ea</a:t>
            </a:r>
            <a:r>
              <a:rPr lang="hu-HU" sz="2400" dirty="0" smtClean="0"/>
              <a:t>: Kovács Zita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42910" y="3857628"/>
            <a:ext cx="6400800" cy="192882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hu-HU" sz="2800" i="1" dirty="0" smtClean="0"/>
              <a:t>Felhasználó hitelesítés</a:t>
            </a:r>
            <a:endParaRPr lang="hu-HU" sz="2800" i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1188" y="692150"/>
            <a:ext cx="7772400" cy="25209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 Informatikai biztonság alapjai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hu-HU" sz="3200" dirty="0" smtClean="0"/>
              <a:t>A felhasználó hitelesítés mechanizmusa </a:t>
            </a:r>
            <a:r>
              <a:rPr lang="hu-HU" sz="3200" dirty="0" smtClean="0"/>
              <a:t>1.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mtClean="0"/>
              <a:t>Inicializálás: felhasználónév + azonosító(k) megadása és tárolása.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/>
              <a:t>Azonosítás:</a:t>
            </a:r>
          </a:p>
          <a:p>
            <a:pPr lvl="1" eaLnBrk="1" hangingPunct="1">
              <a:lnSpc>
                <a:spcPct val="90000"/>
              </a:lnSpc>
            </a:pPr>
            <a:r>
              <a:rPr lang="hu-HU" smtClean="0">
                <a:solidFill>
                  <a:schemeClr val="accent2"/>
                </a:solidFill>
              </a:rPr>
              <a:t>Felhasználónév megadása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mtClean="0">
                <a:solidFill>
                  <a:schemeClr val="folHlink"/>
                </a:solidFill>
              </a:rPr>
              <a:t>Ha van ilyen felhasználó, akkor tovább, különben elutasítás</a:t>
            </a:r>
          </a:p>
          <a:p>
            <a:pPr lvl="1" eaLnBrk="1" hangingPunct="1">
              <a:lnSpc>
                <a:spcPct val="90000"/>
              </a:lnSpc>
            </a:pPr>
            <a:r>
              <a:rPr lang="hu-HU" smtClean="0">
                <a:solidFill>
                  <a:schemeClr val="accent2"/>
                </a:solidFill>
              </a:rPr>
              <a:t>Azonosító megadása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mtClean="0">
                <a:solidFill>
                  <a:schemeClr val="folHlink"/>
                </a:solidFill>
              </a:rPr>
              <a:t>Ha a felhasználóhoz tartozik ilyen azonosító, akkor tovább, különben elutasítás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400" smtClean="0"/>
              <a:t>Egyirányú függvény – h - használata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smtClean="0"/>
              <a:t>Inicializálás: felhasználónév + h(azonosító)(k) megadása és tárolása.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smtClean="0"/>
              <a:t>Azonosítás: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smtClean="0">
                <a:solidFill>
                  <a:schemeClr val="accent2"/>
                </a:solidFill>
              </a:rPr>
              <a:t>Felhasználónév megadása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smtClean="0">
                <a:solidFill>
                  <a:schemeClr val="folHlink"/>
                </a:solidFill>
              </a:rPr>
              <a:t>Ha van ilyen felhasználó, akkor tovább, különben elutasítás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smtClean="0">
                <a:solidFill>
                  <a:schemeClr val="accent2"/>
                </a:solidFill>
              </a:rPr>
              <a:t>Azonosító  - a – megadása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smtClean="0">
                <a:solidFill>
                  <a:schemeClr val="folHlink"/>
                </a:solidFill>
              </a:rPr>
              <a:t>h(a) kiszámítása</a:t>
            </a:r>
            <a:r>
              <a:rPr lang="hu-HU" sz="200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smtClean="0">
                <a:solidFill>
                  <a:schemeClr val="folHlink"/>
                </a:solidFill>
              </a:rPr>
              <a:t>Ha a felhasználóhoz tartozik ilyen h(a), akkor tovább, különben elutasítás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smtClean="0">
                <a:solidFill>
                  <a:srgbClr val="FF0066"/>
                </a:solidFill>
              </a:rPr>
              <a:t>A mai azonosító mechanizmusok nagy része így működik.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hu-HU" sz="3200" dirty="0" smtClean="0"/>
              <a:t>A felhasználó hitelesítés mechanizmusa 2.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Egyirányú függvény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213"/>
            <a:ext cx="8229600" cy="44259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dirty="0" smtClean="0"/>
              <a:t>Olyan h függvény, amelynek értékét h(x)</a:t>
            </a:r>
            <a:r>
              <a:rPr lang="hu-HU" dirty="0" err="1" smtClean="0"/>
              <a:t>-et</a:t>
            </a:r>
            <a:r>
              <a:rPr lang="hu-HU" dirty="0" smtClean="0"/>
              <a:t> könnyen ki lehet számítani, de a h-t kiszámító algoritmus és h(x) ismeretében x-et nagyon nehéz meghatározni. Pl. </a:t>
            </a:r>
            <a:r>
              <a:rPr lang="hu-HU" dirty="0" smtClean="0">
                <a:solidFill>
                  <a:schemeClr val="folHlink"/>
                </a:solidFill>
              </a:rPr>
              <a:t>telefonkönyv</a:t>
            </a:r>
            <a:r>
              <a:rPr lang="hu-HU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algn="just" eaLnBrk="1" hangingPunct="1">
              <a:lnSpc>
                <a:spcPct val="90000"/>
              </a:lnSpc>
            </a:pPr>
            <a:r>
              <a:rPr lang="hu-HU" dirty="0" smtClean="0"/>
              <a:t>Példa. Legyen p egy nagy prímszám, 1&lt;g&lt;p-1 olyan, hogy </a:t>
            </a:r>
            <a:r>
              <a:rPr lang="hu-HU" sz="2800" dirty="0" smtClean="0"/>
              <a:t>{1,g,g</a:t>
            </a:r>
            <a:r>
              <a:rPr lang="hu-HU" sz="2800" baseline="30000" dirty="0" smtClean="0"/>
              <a:t>2 </a:t>
            </a:r>
            <a:r>
              <a:rPr lang="hu-HU" sz="2800" dirty="0" err="1" smtClean="0"/>
              <a:t>mod</a:t>
            </a:r>
            <a:r>
              <a:rPr lang="hu-HU" sz="2800" dirty="0" smtClean="0"/>
              <a:t> p,…,g</a:t>
            </a:r>
            <a:r>
              <a:rPr lang="hu-HU" sz="2800" baseline="30000" dirty="0" smtClean="0"/>
              <a:t>p-2 </a:t>
            </a:r>
            <a:r>
              <a:rPr lang="hu-HU" sz="2800" dirty="0" smtClean="0"/>
              <a:t> </a:t>
            </a:r>
            <a:r>
              <a:rPr lang="hu-HU" sz="2800" dirty="0" err="1" smtClean="0"/>
              <a:t>mod</a:t>
            </a:r>
            <a:r>
              <a:rPr lang="hu-HU" sz="2800" dirty="0" smtClean="0"/>
              <a:t> p} = {1,2,…,p-1}, </a:t>
            </a:r>
            <a:r>
              <a:rPr lang="hu-HU" dirty="0" smtClean="0"/>
              <a:t>0&lt;x&lt;p-2 és h(x) =  </a:t>
            </a:r>
            <a:r>
              <a:rPr lang="hu-HU" dirty="0" err="1" smtClean="0"/>
              <a:t>g</a:t>
            </a:r>
            <a:r>
              <a:rPr lang="hu-HU" baseline="30000" dirty="0" err="1" smtClean="0"/>
              <a:t>x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p. Akkor h(x) egyirányú függvény.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smtClean="0"/>
              <a:t>Azonosító kódolása a szervernél</a:t>
            </a:r>
          </a:p>
        </p:txBody>
      </p:sp>
      <p:pic>
        <p:nvPicPr>
          <p:cNvPr id="14340" name="Picture 4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924175"/>
            <a:ext cx="1333500" cy="1247775"/>
          </a:xfrm>
          <a:noFill/>
        </p:spPr>
      </p:pic>
      <p:pic>
        <p:nvPicPr>
          <p:cNvPr id="14339" name="Picture 3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732588" y="3068638"/>
            <a:ext cx="1333500" cy="1076325"/>
          </a:xfr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067175" y="3425825"/>
            <a:ext cx="1225550" cy="39687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Csatorna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84438" y="3573463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292725" y="35734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859338" y="19891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4345" name="Oval 11"/>
          <p:cNvSpPr>
            <a:spLocks noChangeArrowheads="1"/>
          </p:cNvSpPr>
          <p:nvPr/>
        </p:nvSpPr>
        <p:spPr bwMode="auto">
          <a:xfrm>
            <a:off x="5508625" y="2060575"/>
            <a:ext cx="7207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4859338" y="1844675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/>
              <a:t>Hash függvény</a:t>
            </a:r>
          </a:p>
        </p:txBody>
      </p:sp>
      <p:sp>
        <p:nvSpPr>
          <p:cNvPr id="14347" name="Line 14"/>
          <p:cNvSpPr>
            <a:spLocks noChangeShapeType="1"/>
          </p:cNvSpPr>
          <p:nvPr/>
        </p:nvSpPr>
        <p:spPr bwMode="auto">
          <a:xfrm>
            <a:off x="5867400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971550" y="4365625"/>
            <a:ext cx="1439863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Azonosító+ jelszó</a:t>
            </a: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680402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4350" name="Text Box 17"/>
          <p:cNvSpPr txBox="1">
            <a:spLocks noChangeArrowheads="1"/>
          </p:cNvSpPr>
          <p:nvPr/>
        </p:nvSpPr>
        <p:spPr bwMode="auto">
          <a:xfrm>
            <a:off x="6372225" y="4221163"/>
            <a:ext cx="2016125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összehasonlítás</a:t>
            </a:r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900113" y="5589588"/>
            <a:ext cx="67675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u-HU"/>
              <a:t>Probléma: a jelszót a csatornán le lehet hallgatni!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smtClean="0"/>
              <a:t>Azonosító kódolása a kliensnél</a:t>
            </a:r>
          </a:p>
        </p:txBody>
      </p:sp>
      <p:pic>
        <p:nvPicPr>
          <p:cNvPr id="15364" name="Picture 4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924175"/>
            <a:ext cx="1333500" cy="1247775"/>
          </a:xfrm>
          <a:noFill/>
        </p:spPr>
      </p:pic>
      <p:pic>
        <p:nvPicPr>
          <p:cNvPr id="15363" name="Picture 3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732588" y="3068638"/>
            <a:ext cx="1333500" cy="1076325"/>
          </a:xfr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067175" y="3425825"/>
            <a:ext cx="1225550" cy="39687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Csatorna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484438" y="3573463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292725" y="35734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859338" y="19891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916238" y="2060575"/>
            <a:ext cx="7207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484438" y="1844675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/>
              <a:t>Hash függvény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76600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971550" y="4365625"/>
            <a:ext cx="1439863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Azonosító+ jelszó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80402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372225" y="4221163"/>
            <a:ext cx="2016125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összehasonlítás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900113" y="5589588"/>
            <a:ext cx="63357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u-HU">
                <a:solidFill>
                  <a:srgbClr val="FF0000"/>
                </a:solidFill>
              </a:rPr>
              <a:t>Szótáras támadás gyenge jelszavak ellen</a:t>
            </a:r>
            <a:r>
              <a:rPr lang="hu-HU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Szótáras támadás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2400" smtClean="0"/>
              <a:t>Éva összeállít egy bőséges szótárt a lehetséges jelszavakból.</a:t>
            </a:r>
          </a:p>
          <a:p>
            <a:pPr eaLnBrk="1" hangingPunct="1">
              <a:lnSpc>
                <a:spcPct val="80000"/>
              </a:lnSpc>
            </a:pPr>
            <a:r>
              <a:rPr lang="hu-HU" sz="2400" smtClean="0"/>
              <a:t>A szótári bejegyzések mindegyikére alkalmazza az egyirányú függvényt. Előállítja a kódolt jelszavak szótárát.</a:t>
            </a:r>
          </a:p>
          <a:p>
            <a:pPr eaLnBrk="1" hangingPunct="1">
              <a:lnSpc>
                <a:spcPct val="80000"/>
              </a:lnSpc>
            </a:pPr>
            <a:r>
              <a:rPr lang="hu-HU" sz="2400" smtClean="0"/>
              <a:t>Kriszta kódolva elküldi a jelszavát Aladárnak.</a:t>
            </a:r>
          </a:p>
          <a:p>
            <a:pPr eaLnBrk="1" hangingPunct="1">
              <a:lnSpc>
                <a:spcPct val="80000"/>
              </a:lnSpc>
            </a:pPr>
            <a:r>
              <a:rPr lang="hu-HU" sz="2400" smtClean="0"/>
              <a:t>Ezt Éva lehallgatja és megkeresi a megfelelő bejegyzést a kódolt szótárban. </a:t>
            </a:r>
          </a:p>
          <a:p>
            <a:pPr eaLnBrk="1" hangingPunct="1">
              <a:lnSpc>
                <a:spcPct val="80000"/>
              </a:lnSpc>
            </a:pPr>
            <a:r>
              <a:rPr lang="hu-HU" sz="2400" smtClean="0"/>
              <a:t>Ha talál ilyet, akkor megvan Kriszta jelszava és a nevében bejelentkezhet.</a:t>
            </a:r>
          </a:p>
          <a:p>
            <a:pPr eaLnBrk="1" hangingPunct="1">
              <a:lnSpc>
                <a:spcPct val="80000"/>
              </a:lnSpc>
            </a:pPr>
            <a:r>
              <a:rPr lang="hu-HU" sz="2400" smtClean="0">
                <a:solidFill>
                  <a:srgbClr val="FF0000"/>
                </a:solidFill>
              </a:rPr>
              <a:t>Jelszavak legalább 7 karakterből álljanak és tartalmazzanak különleges karaktereket (számok, írásjelek, stb.)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smtClean="0"/>
              <a:t>Azonosító kódolása a kliensnél</a:t>
            </a:r>
          </a:p>
        </p:txBody>
      </p:sp>
      <p:pic>
        <p:nvPicPr>
          <p:cNvPr id="15364" name="Picture 4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924175"/>
            <a:ext cx="1333500" cy="1247775"/>
          </a:xfrm>
          <a:noFill/>
        </p:spPr>
      </p:pic>
      <p:pic>
        <p:nvPicPr>
          <p:cNvPr id="15363" name="Picture 3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732588" y="3068638"/>
            <a:ext cx="1333500" cy="1076325"/>
          </a:xfr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067175" y="3425825"/>
            <a:ext cx="1225550" cy="39687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Csatorna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484438" y="3573463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292725" y="35734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859338" y="19891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285984" y="2060575"/>
            <a:ext cx="7207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357290" y="1714488"/>
            <a:ext cx="1871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 err="1"/>
              <a:t>Hash</a:t>
            </a:r>
            <a:r>
              <a:rPr lang="hu-HU" sz="1600" b="1" dirty="0"/>
              <a:t> függvény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643174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971550" y="4365625"/>
            <a:ext cx="1439863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Azonosító+ jelszó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80402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372225" y="4221163"/>
            <a:ext cx="2016125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összehasonlítás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857224" y="5572140"/>
            <a:ext cx="63357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u-HU" dirty="0" smtClean="0"/>
              <a:t>Jelentős költségei vannak.</a:t>
            </a:r>
            <a:endParaRPr lang="hu-HU" dirty="0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3279771" y="2065333"/>
            <a:ext cx="720725" cy="7207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643306" y="2786058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071802" y="1704965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 smtClean="0"/>
              <a:t>Nyilvános kulcs</a:t>
            </a:r>
            <a:endParaRPr lang="hu-HU" sz="1600" b="1" dirty="0"/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auto">
          <a:xfrm>
            <a:off x="5708663" y="2071678"/>
            <a:ext cx="720725" cy="7207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6072198" y="2786058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5214942" y="1714488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 smtClean="0"/>
              <a:t>Titkos kulcs</a:t>
            </a:r>
            <a:endParaRPr lang="hu-H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Azonosítók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hu-HU" i="1" dirty="0" smtClean="0">
                <a:solidFill>
                  <a:srgbClr val="7030A0"/>
                </a:solidFill>
              </a:rPr>
              <a:t>Azonosítók pótlása és visszavonása</a:t>
            </a:r>
          </a:p>
          <a:p>
            <a:pPr marL="834390" lvl="1" indent="-514350"/>
            <a:r>
              <a:rPr lang="hu-HU" dirty="0" smtClean="0"/>
              <a:t>a birtoklás alapú azonosítót elveszíthetjük, ellophatják, károsodhat, érvényességi idő lejárhat</a:t>
            </a:r>
          </a:p>
          <a:p>
            <a:pPr marL="834390" lvl="1" indent="-514350"/>
            <a:r>
              <a:rPr lang="hu-HU" dirty="0" smtClean="0"/>
              <a:t>visszavonás  és új azonosító</a:t>
            </a:r>
          </a:p>
          <a:p>
            <a:pPr marL="1108710" lvl="2" indent="-514350"/>
            <a:r>
              <a:rPr lang="hu-HU" dirty="0" smtClean="0"/>
              <a:t>visszavonáshoz igazolni kell, hogy a miénk volt</a:t>
            </a:r>
          </a:p>
          <a:p>
            <a:pPr marL="1108710" lvl="2" indent="-514350"/>
            <a:r>
              <a:rPr lang="hu-HU" dirty="0" smtClean="0"/>
              <a:t>a visszavonás végleges is lehet (haláleset, stb., ekkor is tárolni kell a másolatot)</a:t>
            </a:r>
          </a:p>
          <a:p>
            <a:pPr marL="1108710" lvl="2" indent="-514350"/>
            <a:r>
              <a:rPr lang="hu-HU" dirty="0" smtClean="0"/>
              <a:t>új azonosító előállítása azonos az eredeti azonosító elkészítési folyamatával</a:t>
            </a:r>
          </a:p>
          <a:p>
            <a:pPr marL="1108710" lvl="2" indent="-514350"/>
            <a:endParaRPr lang="hu-HU" dirty="0" smtClean="0"/>
          </a:p>
          <a:p>
            <a:pPr marL="834390" lvl="1" indent="-514350"/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Azonosítók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hu-HU" i="1" dirty="0" smtClean="0">
                <a:solidFill>
                  <a:srgbClr val="7030A0"/>
                </a:solidFill>
              </a:rPr>
              <a:t>Azonosítók pótlása és visszavonása</a:t>
            </a:r>
          </a:p>
          <a:p>
            <a:pPr marL="834390" lvl="1" indent="-514350"/>
            <a:r>
              <a:rPr lang="hu-HU" dirty="0" smtClean="0"/>
              <a:t>a tudás alapú érvényességi ideje is lejárhat, munkahelyet elhagyva nem érvényes, kompromittálódhat, elfelejthetjük, ez esetben is szükséges lehet a pótlás, csere, törlés (több szinten)</a:t>
            </a:r>
          </a:p>
          <a:p>
            <a:pPr marL="834390" lvl="1" indent="-514350"/>
            <a:r>
              <a:rPr lang="hu-HU" dirty="0" smtClean="0"/>
              <a:t>jelszavak rendszeres módosítás, nem lehet azonos az előzővel</a:t>
            </a:r>
          </a:p>
          <a:p>
            <a:pPr marL="834390" lvl="1" indent="-514350"/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Azonosítók kompromittálódása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fizikailag sérülhetnek, megsemmisülhetnek, ellophatják (</a:t>
            </a:r>
            <a:r>
              <a:rPr lang="hu-HU" dirty="0" err="1" smtClean="0"/>
              <a:t>pl</a:t>
            </a:r>
            <a:r>
              <a:rPr lang="hu-HU" dirty="0" smtClean="0"/>
              <a:t> trójai)</a:t>
            </a:r>
          </a:p>
          <a:p>
            <a:r>
              <a:rPr lang="hu-HU" dirty="0" smtClean="0"/>
              <a:t>ki is lehet találni (szótáras)</a:t>
            </a:r>
          </a:p>
          <a:p>
            <a:r>
              <a:rPr lang="hu-HU" dirty="0" smtClean="0"/>
              <a:t>monitorra ragasztják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Azonosítás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smtClean="0"/>
              <a:t>Személyi igazolvány, van, tehát én létezem</a:t>
            </a:r>
          </a:p>
          <a:p>
            <a:pPr eaLnBrk="1" hangingPunct="1">
              <a:buFontTx/>
              <a:buNone/>
            </a:pPr>
            <a:r>
              <a:rPr lang="hu-HU" smtClean="0"/>
              <a:t>Személyi igazolvány, az egyetlen igazolvány</a:t>
            </a:r>
          </a:p>
          <a:p>
            <a:pPr eaLnBrk="1" hangingPunct="1">
              <a:buFontTx/>
              <a:buNone/>
            </a:pPr>
            <a:r>
              <a:rPr lang="hu-HU" smtClean="0"/>
              <a:t>Mellyel hitelt érdemlően</a:t>
            </a:r>
          </a:p>
          <a:p>
            <a:pPr eaLnBrk="1" hangingPunct="1">
              <a:buFontTx/>
              <a:buNone/>
            </a:pPr>
            <a:r>
              <a:rPr lang="hu-HU" smtClean="0"/>
              <a:t>Igazolhatom, hogy azonos vagyok velem</a:t>
            </a:r>
          </a:p>
          <a:p>
            <a:pPr eaLnBrk="1" hangingPunct="1">
              <a:buFontTx/>
              <a:buNone/>
            </a:pPr>
            <a:endParaRPr lang="hu-HU" smtClean="0"/>
          </a:p>
          <a:p>
            <a:pPr eaLnBrk="1" hangingPunct="1">
              <a:buFontTx/>
              <a:buNone/>
            </a:pPr>
            <a:r>
              <a:rPr lang="hu-HU" smtClean="0"/>
              <a:t>(</a:t>
            </a:r>
            <a:r>
              <a:rPr lang="hu-HU" i="1" smtClean="0"/>
              <a:t>Bródy János, Személyi igazolvány, 1980</a:t>
            </a:r>
            <a:r>
              <a:rPr lang="hu-HU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Összefoglaló táblázatok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A következő két táblázat összefoglalja a biztonsági osztályok és a hozzájuk tartozó azonosító, valamint jogosultságkezelővel szemben támasztott </a:t>
            </a:r>
            <a:r>
              <a:rPr lang="hu-HU" i="1" dirty="0" smtClean="0"/>
              <a:t>követelményeket</a:t>
            </a:r>
            <a:r>
              <a:rPr lang="hu-HU" dirty="0" smtClean="0"/>
              <a:t>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Group 2"/>
          <p:cNvGraphicFramePr>
            <a:graphicFrameLocks noGrp="1"/>
          </p:cNvGraphicFramePr>
          <p:nvPr>
            <p:ph type="tbl" idx="1"/>
          </p:nvPr>
        </p:nvGraphicFramePr>
        <p:xfrm>
          <a:off x="250825" y="549275"/>
          <a:ext cx="8302625" cy="5719217"/>
        </p:xfrm>
        <a:graphic>
          <a:graphicData uri="http://schemas.openxmlformats.org/drawingml/2006/table">
            <a:tbl>
              <a:tblPr/>
              <a:tblGrid>
                <a:gridCol w="1754188"/>
                <a:gridCol w="3124200"/>
                <a:gridCol w="3424237"/>
              </a:tblGrid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Osztály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Meghatározás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Hozzáférési feltételek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Nyilvános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Nyilvános információ.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Mindenki hozzáférhet.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3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Személyes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Védett információ, amelyeknek illetéktelenekhez jutása esetleg veszélyt okozhat.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szervezet minden dolgozója hozzáférhet.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 információ külsők számára tiltott, de partnerek hozzáférést kaphatnak.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 IBSz-ben nem kell jogosultsági szabályokat megadni.</a:t>
                      </a:r>
                    </a:p>
                  </a:txBody>
                  <a:tcPr marL="90000" marR="90000" marT="540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Bizalmas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Jelentős üzleti értékű védett információ.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Illetéktelenekhez jutása lényeges gazdasági kárt okozhat.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Csak meghatározott felhasználói csoport jogosult a hozzáféréshez.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jogosultak csoportját az információ tulajdonosa (pl. az IBSz-ben) határozza meg.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Titkos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Nagyon jelentős üzleti értékű védett információ.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Illetéktelenekhez jutása megsemmisítő gazdasági kárt okozhat.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Csak egy megnevezett felhasználói csoport jogosult a hozzáféréshez.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jogosultak csoportját az információ tulajdonosa (pl. az IBSz-ben) határozza meg.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>
            <p:ph type="tbl" idx="1"/>
          </p:nvPr>
        </p:nvGraphicFramePr>
        <p:xfrm>
          <a:off x="250825" y="549275"/>
          <a:ext cx="8302625" cy="5943728"/>
        </p:xfrm>
        <a:graphic>
          <a:graphicData uri="http://schemas.openxmlformats.org/drawingml/2006/table">
            <a:tbl>
              <a:tblPr/>
              <a:tblGrid>
                <a:gridCol w="1754188"/>
                <a:gridCol w="3124200"/>
                <a:gridCol w="3424237"/>
              </a:tblGrid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Osztály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Biztonsági szint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7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Hozzáférési szabályok</a:t>
                      </a:r>
                      <a:endParaRPr kumimoji="0" lang="hu-H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Azonosítás/jogosultságkezelés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Nyilvános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Nincsenek követelmények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Nincsenek követelmények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3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Személyes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Jogosultsági szabályok csak az „egyszerű” felhasználókra vonatkoznak.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Vannak kivételezett felhasználók (rendszergazdák), az információ tulajdonosa nem ellenőrzi a hozzáférési szabályokat.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Egyszerű azonosítási eljárások, p.l. eszköz birtoklása.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Elegendő hozzáférési joggal rendelkező felhasználók meghatározhatják a jogosultságokat.</a:t>
                      </a:r>
                    </a:p>
                  </a:txBody>
                  <a:tcPr marL="90000" marR="90000" marT="540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Bizalmas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Jogosultsági szabályok minden felhasználóra vonatkoznak.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Lehetnek kivételezett felhasználók, de akcióikat korlátozottak és nyomon követhetőek.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Explicit azonosítás szükséges, a digitális azonosítót hozzá kell rendelni a személyekhez, csoportokhoz, stb.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Világos jogosultsági szabályrendszer.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Csak az információ tulajdonosa által kinevezett csoport határozhatja meg a jogosultsági szabályokat.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Titkos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Jogosultsági szabályok minden felhasználóra vonatkoznak.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Nincsenek kivételezett felhasználók.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Minden hozzáférési döntés nyomon követhető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Explicit azonosítás szükséges, digitális azonosítót személyhez kell hozzárendelni.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Világos jogosultsági szabályrendszer.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Csak az információ tulajdonosa határozhatja meg a jogosultsági szabályokat.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Robert Merle, Madrapur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hu-HU" sz="2800" dirty="0" smtClean="0"/>
              <a:t>…És főképp mivel magyarázom azt a kínzó és a lelkem mélyén erős nyomot hagyó érzést, hogy az útlevelemmel együtt a személyazonosságomat is elvesztettem?</a:t>
            </a:r>
          </a:p>
          <a:p>
            <a:pPr algn="just" eaLnBrk="1" hangingPunct="1">
              <a:buNone/>
            </a:pPr>
            <a:r>
              <a:rPr lang="hu-HU" sz="2800" dirty="0" smtClean="0"/>
              <a:t>	Nem tudom megfejteni ezt a lelkiállapotot. Csak körülírni. És ha jól meggondolom, nem is olyan képtelenség, mert </a:t>
            </a:r>
            <a:r>
              <a:rPr lang="hu-HU" sz="2800" dirty="0" smtClean="0">
                <a:solidFill>
                  <a:srgbClr val="FF0000"/>
                </a:solidFill>
              </a:rPr>
              <a:t>aki nem tudja igazolni a többi ember előtt, hogy ki, rögtön semmivé válik, elmerül a sokmilliós egyforma tömegben</a:t>
            </a:r>
            <a:r>
              <a:rPr lang="hu-H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28596" y="1731969"/>
            <a:ext cx="8229600" cy="4697427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hu-HU" dirty="0" smtClean="0">
                <a:solidFill>
                  <a:srgbClr val="FF0066"/>
                </a:solidFill>
              </a:rPr>
              <a:t>Közösséghez való tartozás bizonyítása</a:t>
            </a:r>
          </a:p>
          <a:p>
            <a:pPr lvl="2">
              <a:buNone/>
            </a:pPr>
            <a:r>
              <a:rPr lang="hu-HU" dirty="0" smtClean="0"/>
              <a:t>pl. a személyi igazolvány, az útlevél, klubok, társaságok, stb. által kiadott azonosítók.</a:t>
            </a:r>
          </a:p>
          <a:p>
            <a:pPr lvl="1" eaLnBrk="1" hangingPunct="1"/>
            <a:r>
              <a:rPr lang="hu-HU" dirty="0" smtClean="0">
                <a:solidFill>
                  <a:srgbClr val="FF0066"/>
                </a:solidFill>
              </a:rPr>
              <a:t>Képesség bizonyítása</a:t>
            </a:r>
          </a:p>
          <a:p>
            <a:pPr lvl="2">
              <a:buNone/>
            </a:pPr>
            <a:r>
              <a:rPr lang="hu-HU" dirty="0" smtClean="0"/>
              <a:t>például gépjármű vezetői engedély, érettségi bizonyítvány, diploma, nyelvvizsga bizonyítvány, stb.</a:t>
            </a:r>
          </a:p>
          <a:p>
            <a:pPr lvl="1" eaLnBrk="1" hangingPunct="1"/>
            <a:r>
              <a:rPr lang="hu-HU" dirty="0" smtClean="0">
                <a:solidFill>
                  <a:srgbClr val="FF0066"/>
                </a:solidFill>
              </a:rPr>
              <a:t>Szolgáltatás igénybevétele</a:t>
            </a:r>
          </a:p>
          <a:p>
            <a:pPr lvl="2">
              <a:buNone/>
            </a:pPr>
            <a:r>
              <a:rPr lang="hu-HU" dirty="0" smtClean="0"/>
              <a:t>bank-, hitel- és városkártyák, bérletek, stb.</a:t>
            </a:r>
          </a:p>
          <a:p>
            <a:pPr lvl="1" eaLnBrk="1" hangingPunct="1"/>
            <a:r>
              <a:rPr lang="hu-HU" dirty="0" smtClean="0">
                <a:solidFill>
                  <a:srgbClr val="FF0066"/>
                </a:solidFill>
              </a:rPr>
              <a:t>Védett térbe való belépés</a:t>
            </a:r>
            <a:endParaRPr lang="hu-HU" dirty="0" smtClean="0"/>
          </a:p>
          <a:p>
            <a:pPr lvl="1"/>
            <a:r>
              <a:rPr lang="hu-HU" dirty="0" smtClean="0">
                <a:solidFill>
                  <a:srgbClr val="FF0066"/>
                </a:solidFill>
              </a:rPr>
              <a:t>Informatikai rendszerekhez való hozzáférés</a:t>
            </a:r>
            <a:r>
              <a:rPr lang="hu-HU" dirty="0" smtClean="0"/>
              <a:t> (védett ez is, csak virtuális)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hu-HU" sz="3200" dirty="0" smtClean="0"/>
              <a:t>Azonosítás fontosabb alkalmazási területei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dirty="0" smtClean="0"/>
              <a:t>Felhasználó hitelesítési </a:t>
            </a:r>
            <a:r>
              <a:rPr lang="hu-HU" dirty="0" smtClean="0"/>
              <a:t>technikák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dirty="0" smtClean="0">
                <a:solidFill>
                  <a:srgbClr val="FF0066"/>
                </a:solidFill>
              </a:rPr>
              <a:t>Birtoklás alapú</a:t>
            </a:r>
            <a:r>
              <a:rPr lang="hu-HU" dirty="0" smtClean="0"/>
              <a:t>: kulcs, pecsét, jelvény, igazolvány, kártya, </a:t>
            </a:r>
            <a:r>
              <a:rPr lang="hu-HU" dirty="0" err="1" smtClean="0"/>
              <a:t>token</a:t>
            </a:r>
            <a:r>
              <a:rPr lang="hu-HU" dirty="0" smtClean="0"/>
              <a:t>, RFID</a:t>
            </a:r>
          </a:p>
          <a:p>
            <a:pPr eaLnBrk="1" hangingPunct="1"/>
            <a:r>
              <a:rPr lang="hu-HU" dirty="0" smtClean="0">
                <a:solidFill>
                  <a:srgbClr val="FF0066"/>
                </a:solidFill>
              </a:rPr>
              <a:t>Viselkedés</a:t>
            </a:r>
            <a:r>
              <a:rPr lang="hu-HU" dirty="0" smtClean="0"/>
              <a:t>: aláírás, kézírás, beszédhang, gépelési ritmus, járási mód, szóhasználat, testbeszéd, arcmimika</a:t>
            </a:r>
          </a:p>
          <a:p>
            <a:r>
              <a:rPr lang="hu-HU" dirty="0" err="1" smtClean="0">
                <a:solidFill>
                  <a:srgbClr val="FF0066"/>
                </a:solidFill>
              </a:rPr>
              <a:t>Biometrikus</a:t>
            </a:r>
            <a:r>
              <a:rPr lang="hu-HU" dirty="0" smtClean="0"/>
              <a:t>: ujjlenyomat, írisz, DNS</a:t>
            </a:r>
          </a:p>
          <a:p>
            <a:r>
              <a:rPr lang="hu-HU" dirty="0" smtClean="0">
                <a:solidFill>
                  <a:srgbClr val="FF0066"/>
                </a:solidFill>
              </a:rPr>
              <a:t>Tudás alapú</a:t>
            </a:r>
            <a:r>
              <a:rPr lang="hu-HU" dirty="0" smtClean="0"/>
              <a:t>: jelszó, PIN kód (</a:t>
            </a:r>
            <a:r>
              <a:rPr lang="hu-HU" b="1" dirty="0" err="1" smtClean="0"/>
              <a:t>p</a:t>
            </a:r>
            <a:r>
              <a:rPr lang="hu-HU" dirty="0" err="1" smtClean="0"/>
              <a:t>ersonal</a:t>
            </a:r>
            <a:r>
              <a:rPr lang="hu-HU" dirty="0" smtClean="0"/>
              <a:t> </a:t>
            </a:r>
            <a:r>
              <a:rPr lang="hu-HU" b="1" dirty="0" err="1" smtClean="0"/>
              <a:t>i</a:t>
            </a:r>
            <a:r>
              <a:rPr lang="hu-HU" dirty="0" err="1" smtClean="0"/>
              <a:t>dentification</a:t>
            </a:r>
            <a:r>
              <a:rPr lang="hu-HU" dirty="0" smtClean="0"/>
              <a:t> </a:t>
            </a:r>
            <a:r>
              <a:rPr lang="hu-HU" b="1" dirty="0" err="1" smtClean="0"/>
              <a:t>n</a:t>
            </a:r>
            <a:r>
              <a:rPr lang="hu-HU" dirty="0" err="1" smtClean="0"/>
              <a:t>umber</a:t>
            </a:r>
            <a:r>
              <a:rPr lang="hu-HU" dirty="0" smtClean="0"/>
              <a:t>), aszimmetrikus kulcs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i="1" dirty="0" smtClean="0"/>
              <a:t>Egyszerű</a:t>
            </a:r>
          </a:p>
          <a:p>
            <a:pPr lvl="1">
              <a:buNone/>
            </a:pPr>
            <a:r>
              <a:rPr lang="hu-HU" dirty="0" smtClean="0"/>
              <a:t>egyetlen ellenőrzésre alkalmas jegyet tartalmaz</a:t>
            </a:r>
          </a:p>
          <a:p>
            <a:pPr>
              <a:buNone/>
            </a:pPr>
            <a:endParaRPr lang="hu-HU" i="1" dirty="0" smtClean="0"/>
          </a:p>
          <a:p>
            <a:r>
              <a:rPr lang="hu-HU" i="1" dirty="0" smtClean="0"/>
              <a:t>Összetett</a:t>
            </a:r>
            <a:r>
              <a:rPr lang="hu-HU" dirty="0" smtClean="0"/>
              <a:t> (több szintű vagy többcsatornás)</a:t>
            </a:r>
          </a:p>
          <a:p>
            <a:pPr lvl="1">
              <a:buNone/>
            </a:pPr>
            <a:r>
              <a:rPr lang="hu-HU" dirty="0" smtClean="0"/>
              <a:t>több, egymástól független ellenőrzésre alkalmas jegyet tartalmaz</a:t>
            </a:r>
          </a:p>
          <a:p>
            <a:pPr lvl="2">
              <a:buFont typeface="Wingdings" pitchFamily="2" charset="2"/>
              <a:buChar char="§"/>
            </a:pPr>
            <a:r>
              <a:rPr lang="hu-HU" sz="2000" dirty="0" smtClean="0"/>
              <a:t>pl. a személyi szám és születés dátuma nem független</a:t>
            </a:r>
          </a:p>
          <a:p>
            <a:pPr lvl="2">
              <a:buFont typeface="Wingdings" pitchFamily="2" charset="2"/>
              <a:buChar char="§"/>
            </a:pPr>
            <a:r>
              <a:rPr lang="hu-HU" sz="2000" dirty="0" smtClean="0"/>
              <a:t>függetlenek erősítik egymást (</a:t>
            </a:r>
            <a:r>
              <a:rPr lang="hu-HU" sz="2000" dirty="0" err="1" smtClean="0"/>
              <a:t>pl</a:t>
            </a:r>
            <a:r>
              <a:rPr lang="hu-HU" sz="2000" dirty="0" smtClean="0"/>
              <a:t> banki azonosítás)</a:t>
            </a:r>
          </a:p>
          <a:p>
            <a:pPr>
              <a:buNone/>
            </a:pPr>
            <a:endParaRPr lang="hu-HU" sz="2400" dirty="0" smtClean="0"/>
          </a:p>
          <a:p>
            <a:pPr>
              <a:buNone/>
            </a:pPr>
            <a:endParaRPr lang="hu-HU" dirty="0" smtClean="0"/>
          </a:p>
          <a:p>
            <a:pPr>
              <a:buFont typeface="Wingdings" pitchFamily="2" charset="2"/>
              <a:buChar char="q"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Felhasználók életciklusa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1071546"/>
            <a:ext cx="7843423" cy="5429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Azonosítók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i="1" dirty="0" smtClean="0">
                <a:solidFill>
                  <a:srgbClr val="7030A0"/>
                </a:solidFill>
              </a:rPr>
              <a:t>Regisztráció</a:t>
            </a:r>
          </a:p>
          <a:p>
            <a:pPr marL="834390" lvl="1" indent="-514350"/>
            <a:r>
              <a:rPr lang="hu-HU" dirty="0" smtClean="0"/>
              <a:t>szolgáltatás igénybevételkor: kapcsolatfelvétel és azonosító készítése</a:t>
            </a:r>
          </a:p>
          <a:p>
            <a:pPr marL="834390" lvl="1" indent="-514350"/>
            <a:r>
              <a:rPr lang="hu-HU" dirty="0" smtClean="0"/>
              <a:t>meg kell adni az előírt természetes azonosítókat</a:t>
            </a:r>
          </a:p>
          <a:p>
            <a:pPr marL="834390" lvl="1" indent="-514350"/>
            <a:r>
              <a:rPr lang="hu-HU" dirty="0" smtClean="0"/>
              <a:t>ezeket a szolgáltató ellenőrzi</a:t>
            </a:r>
          </a:p>
          <a:p>
            <a:pPr marL="834390" lvl="1" indent="-514350"/>
            <a:r>
              <a:rPr lang="hu-HU" dirty="0" smtClean="0"/>
              <a:t>ezután készül el az azonosító</a:t>
            </a:r>
          </a:p>
          <a:p>
            <a:pPr marL="834390" lvl="1" indent="-514350"/>
            <a:r>
              <a:rPr lang="hu-HU" dirty="0" smtClean="0"/>
              <a:t>szükség esetén tárolja az azonosító másolatát</a:t>
            </a:r>
          </a:p>
          <a:p>
            <a:pPr marL="834390" lvl="1" indent="-514350"/>
            <a:r>
              <a:rPr lang="hu-HU" dirty="0" smtClean="0"/>
              <a:t>tárolhatják </a:t>
            </a:r>
            <a:r>
              <a:rPr lang="hu-HU" dirty="0" err="1" smtClean="0"/>
              <a:t>pl</a:t>
            </a:r>
            <a:r>
              <a:rPr lang="hu-HU" dirty="0" smtClean="0"/>
              <a:t> az azonosító érvényességi idejét, a felhasználó szerepét, jogosultságainak listáját</a:t>
            </a:r>
          </a:p>
          <a:p>
            <a:pPr marL="834390" lvl="1" indent="-514350"/>
            <a:r>
              <a:rPr lang="hu-HU" dirty="0" smtClean="0"/>
              <a:t>Egy felhasználóhoz tartozó rekord standard kereső kulcsát </a:t>
            </a:r>
            <a:r>
              <a:rPr lang="hu-HU" b="1" dirty="0" smtClean="0">
                <a:solidFill>
                  <a:srgbClr val="FF0000"/>
                </a:solidFill>
              </a:rPr>
              <a:t>felhasználó név</a:t>
            </a:r>
            <a:r>
              <a:rPr lang="hu-HU" dirty="0" smtClean="0"/>
              <a:t>nek</a:t>
            </a:r>
            <a:r>
              <a:rPr lang="hu-HU" b="1" dirty="0" smtClean="0"/>
              <a:t> </a:t>
            </a:r>
            <a:r>
              <a:rPr lang="hu-HU" dirty="0" smtClean="0"/>
              <a:t>nevezzük.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Azonosítók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hu-HU" i="1" dirty="0" smtClean="0">
                <a:solidFill>
                  <a:srgbClr val="7030A0"/>
                </a:solidFill>
              </a:rPr>
              <a:t>Ellenőrzés</a:t>
            </a:r>
          </a:p>
          <a:p>
            <a:pPr marL="834390" lvl="1" indent="-514350"/>
            <a:r>
              <a:rPr lang="hu-HU" dirty="0" smtClean="0"/>
              <a:t>szolgáltatás igénybevételekor történik</a:t>
            </a:r>
          </a:p>
          <a:p>
            <a:pPr marL="834390" lvl="1" indent="-514350"/>
            <a:r>
              <a:rPr lang="hu-HU" dirty="0" smtClean="0"/>
              <a:t>az ügyfél megadja a felhasználói nevét (ez azonosítja a felhasználót) és a jelszavát (ez hitelesíti)</a:t>
            </a:r>
          </a:p>
          <a:p>
            <a:pPr marL="834390" lvl="1" indent="-514350"/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943</TotalTime>
  <Words>1086</Words>
  <Application>Microsoft Office PowerPoint</Application>
  <PresentationFormat>Diavetítés a képernyőre (4:3 oldalarány)</PresentationFormat>
  <Paragraphs>164</Paragraphs>
  <Slides>22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3" baseType="lpstr">
      <vt:lpstr>Medián</vt:lpstr>
      <vt:lpstr>PowerPoint bemutató</vt:lpstr>
      <vt:lpstr>Azonosítás</vt:lpstr>
      <vt:lpstr>Robert Merle, Madrapur</vt:lpstr>
      <vt:lpstr>Azonosítás fontosabb alkalmazási területei</vt:lpstr>
      <vt:lpstr>Felhasználó hitelesítési technikák</vt:lpstr>
      <vt:lpstr>Azonosítók</vt:lpstr>
      <vt:lpstr>Felhasználók életciklusa</vt:lpstr>
      <vt:lpstr>Azonosítók életciklusa</vt:lpstr>
      <vt:lpstr>Azonosítók életciklusa</vt:lpstr>
      <vt:lpstr>A felhasználó hitelesítés mechanizmusa 1.</vt:lpstr>
      <vt:lpstr>A felhasználó hitelesítés mechanizmusa 2.</vt:lpstr>
      <vt:lpstr>Egyirányú függvény</vt:lpstr>
      <vt:lpstr>Azonosító kódolása a szervernél</vt:lpstr>
      <vt:lpstr>Azonosító kódolása a kliensnél</vt:lpstr>
      <vt:lpstr>Szótáras támadás</vt:lpstr>
      <vt:lpstr>Azonosító kódolása a kliensnél</vt:lpstr>
      <vt:lpstr>Azonosítók életciklusa</vt:lpstr>
      <vt:lpstr>Azonosítók életciklusa</vt:lpstr>
      <vt:lpstr>Azonosítók kompromittálódása</vt:lpstr>
      <vt:lpstr>Összefoglaló táblázatok</vt:lpstr>
      <vt:lpstr>PowerPoint bemutató</vt:lpstr>
      <vt:lpstr>PowerPoint bemutató</vt:lpstr>
    </vt:vector>
  </TitlesOfParts>
  <Company>DEIK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biztonság alapjai   2. Azonosítás</dc:title>
  <dc:creator>Dr. Pethő Attila</dc:creator>
  <cp:lastModifiedBy>Zitu</cp:lastModifiedBy>
  <cp:revision>23</cp:revision>
  <dcterms:created xsi:type="dcterms:W3CDTF">2009-03-31T17:54:59Z</dcterms:created>
  <dcterms:modified xsi:type="dcterms:W3CDTF">2016-12-01T19:04:37Z</dcterms:modified>
</cp:coreProperties>
</file>