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9"/>
  </p:notesMasterIdLst>
  <p:sldIdLst>
    <p:sldId id="305" r:id="rId2"/>
    <p:sldId id="306" r:id="rId3"/>
    <p:sldId id="308" r:id="rId4"/>
    <p:sldId id="309" r:id="rId5"/>
    <p:sldId id="310" r:id="rId6"/>
    <p:sldId id="311" r:id="rId7"/>
    <p:sldId id="307" r:id="rId8"/>
    <p:sldId id="354" r:id="rId9"/>
    <p:sldId id="313" r:id="rId10"/>
    <p:sldId id="355" r:id="rId11"/>
    <p:sldId id="356" r:id="rId12"/>
    <p:sldId id="315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16" r:id="rId22"/>
    <p:sldId id="353" r:id="rId23"/>
    <p:sldId id="320" r:id="rId24"/>
    <p:sldId id="31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2" r:id="rId36"/>
    <p:sldId id="331" r:id="rId37"/>
    <p:sldId id="317" r:id="rId38"/>
    <p:sldId id="333" r:id="rId39"/>
    <p:sldId id="334" r:id="rId40"/>
    <p:sldId id="258" r:id="rId41"/>
    <p:sldId id="259" r:id="rId42"/>
    <p:sldId id="340" r:id="rId43"/>
    <p:sldId id="341" r:id="rId44"/>
    <p:sldId id="342" r:id="rId45"/>
    <p:sldId id="373" r:id="rId46"/>
    <p:sldId id="275" r:id="rId47"/>
    <p:sldId id="276" r:id="rId48"/>
    <p:sldId id="343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357" r:id="rId57"/>
    <p:sldId id="358" r:id="rId58"/>
    <p:sldId id="359" r:id="rId59"/>
    <p:sldId id="360" r:id="rId60"/>
    <p:sldId id="257" r:id="rId61"/>
    <p:sldId id="361" r:id="rId62"/>
    <p:sldId id="285" r:id="rId63"/>
    <p:sldId id="261" r:id="rId64"/>
    <p:sldId id="262" r:id="rId65"/>
    <p:sldId id="352" r:id="rId66"/>
    <p:sldId id="286" r:id="rId67"/>
    <p:sldId id="287" r:id="rId68"/>
    <p:sldId id="288" r:id="rId69"/>
    <p:sldId id="289" r:id="rId70"/>
    <p:sldId id="273" r:id="rId71"/>
    <p:sldId id="274" r:id="rId72"/>
    <p:sldId id="364" r:id="rId73"/>
    <p:sldId id="365" r:id="rId74"/>
    <p:sldId id="366" r:id="rId75"/>
    <p:sldId id="367" r:id="rId76"/>
    <p:sldId id="264" r:id="rId77"/>
    <p:sldId id="265" r:id="rId78"/>
    <p:sldId id="290" r:id="rId79"/>
    <p:sldId id="292" r:id="rId80"/>
    <p:sldId id="372" r:id="rId81"/>
    <p:sldId id="267" r:id="rId82"/>
    <p:sldId id="369" r:id="rId83"/>
    <p:sldId id="268" r:id="rId84"/>
    <p:sldId id="269" r:id="rId85"/>
    <p:sldId id="270" r:id="rId86"/>
    <p:sldId id="271" r:id="rId87"/>
    <p:sldId id="272" r:id="rId88"/>
    <p:sldId id="294" r:id="rId89"/>
    <p:sldId id="295" r:id="rId90"/>
    <p:sldId id="296" r:id="rId91"/>
    <p:sldId id="297" r:id="rId92"/>
    <p:sldId id="298" r:id="rId93"/>
    <p:sldId id="299" r:id="rId94"/>
    <p:sldId id="300" r:id="rId95"/>
    <p:sldId id="301" r:id="rId96"/>
    <p:sldId id="302" r:id="rId97"/>
    <p:sldId id="303" r:id="rId9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94622" autoAdjust="0"/>
  </p:normalViewPr>
  <p:slideViewPr>
    <p:cSldViewPr>
      <p:cViewPr>
        <p:scale>
          <a:sx n="81" d="100"/>
          <a:sy n="81" d="100"/>
        </p:scale>
        <p:origin x="-86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Munka1!$A$1:$A$35</c:f>
              <c:strCache>
                <c:ptCount val="35"/>
                <c:pt idx="0">
                  <c:v>a</c:v>
                </c:pt>
                <c:pt idx="1">
                  <c:v>á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é</c:v>
                </c:pt>
                <c:pt idx="7">
                  <c:v>f</c:v>
                </c:pt>
                <c:pt idx="8">
                  <c:v>g</c:v>
                </c:pt>
                <c:pt idx="9">
                  <c:v>h</c:v>
                </c:pt>
                <c:pt idx="10">
                  <c:v>i</c:v>
                </c:pt>
                <c:pt idx="11">
                  <c:v>í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ó</c:v>
                </c:pt>
                <c:pt idx="19">
                  <c:v>ö</c:v>
                </c:pt>
                <c:pt idx="20">
                  <c:v>ő</c:v>
                </c:pt>
                <c:pt idx="21">
                  <c:v>p</c:v>
                </c:pt>
                <c:pt idx="22">
                  <c:v>q</c:v>
                </c:pt>
                <c:pt idx="23">
                  <c:v>r</c:v>
                </c:pt>
                <c:pt idx="24">
                  <c:v>s</c:v>
                </c:pt>
                <c:pt idx="25">
                  <c:v>t</c:v>
                </c:pt>
                <c:pt idx="26">
                  <c:v>u</c:v>
                </c:pt>
                <c:pt idx="27">
                  <c:v>ú</c:v>
                </c:pt>
                <c:pt idx="28">
                  <c:v>ü</c:v>
                </c:pt>
                <c:pt idx="29">
                  <c:v>ű</c:v>
                </c:pt>
                <c:pt idx="30">
                  <c:v>v</c:v>
                </c:pt>
                <c:pt idx="31">
                  <c:v>w</c:v>
                </c:pt>
                <c:pt idx="32">
                  <c:v>x</c:v>
                </c:pt>
                <c:pt idx="33">
                  <c:v>y</c:v>
                </c:pt>
                <c:pt idx="34">
                  <c:v>z</c:v>
                </c:pt>
              </c:strCache>
            </c:strRef>
          </c:cat>
          <c:val>
            <c:numRef>
              <c:f>Munka1!$B$1:$B$35</c:f>
              <c:numCache>
                <c:formatCode>General</c:formatCode>
                <c:ptCount val="35"/>
                <c:pt idx="0">
                  <c:v>9.2779999999999987</c:v>
                </c:pt>
                <c:pt idx="1">
                  <c:v>3.1589999999999998</c:v>
                </c:pt>
                <c:pt idx="2">
                  <c:v>1.887</c:v>
                </c:pt>
                <c:pt idx="3">
                  <c:v>0.84900000000000053</c:v>
                </c:pt>
                <c:pt idx="4">
                  <c:v>2.2840000000000011</c:v>
                </c:pt>
                <c:pt idx="5">
                  <c:v>10.189</c:v>
                </c:pt>
                <c:pt idx="6">
                  <c:v>2.9789999999999988</c:v>
                </c:pt>
                <c:pt idx="7">
                  <c:v>1.0980000000000001</c:v>
                </c:pt>
                <c:pt idx="8">
                  <c:v>3.5270000000000001</c:v>
                </c:pt>
                <c:pt idx="9">
                  <c:v>1.8080000000000001</c:v>
                </c:pt>
                <c:pt idx="10">
                  <c:v>3.6669999999999998</c:v>
                </c:pt>
                <c:pt idx="11">
                  <c:v>0.43900000000000028</c:v>
                </c:pt>
                <c:pt idx="12">
                  <c:v>1.179</c:v>
                </c:pt>
                <c:pt idx="13">
                  <c:v>4.5860000000000003</c:v>
                </c:pt>
                <c:pt idx="14">
                  <c:v>6.5229999999999952</c:v>
                </c:pt>
                <c:pt idx="15">
                  <c:v>3.8189999999999977</c:v>
                </c:pt>
                <c:pt idx="16">
                  <c:v>5.6710000000000003</c:v>
                </c:pt>
                <c:pt idx="17">
                  <c:v>4.3639999999999954</c:v>
                </c:pt>
                <c:pt idx="18">
                  <c:v>8.7100000000000025E-2</c:v>
                </c:pt>
                <c:pt idx="19">
                  <c:v>1.83</c:v>
                </c:pt>
                <c:pt idx="20">
                  <c:v>9.2000000000000026E-2</c:v>
                </c:pt>
                <c:pt idx="21">
                  <c:v>0.93400000000000005</c:v>
                </c:pt>
                <c:pt idx="22">
                  <c:v>3.0000000000000035E-4</c:v>
                </c:pt>
                <c:pt idx="23">
                  <c:v>4.3460000000000001</c:v>
                </c:pt>
                <c:pt idx="24">
                  <c:v>5.2119999999999997</c:v>
                </c:pt>
                <c:pt idx="25">
                  <c:v>9.213000000000001</c:v>
                </c:pt>
                <c:pt idx="26">
                  <c:v>1.0429999999999988</c:v>
                </c:pt>
                <c:pt idx="27">
                  <c:v>0.34300000000000036</c:v>
                </c:pt>
                <c:pt idx="28">
                  <c:v>0.5890000000000003</c:v>
                </c:pt>
                <c:pt idx="29">
                  <c:v>0.17700000000000013</c:v>
                </c:pt>
                <c:pt idx="30">
                  <c:v>1.9219999999999982</c:v>
                </c:pt>
                <c:pt idx="31">
                  <c:v>4.7000000000000049E-2</c:v>
                </c:pt>
                <c:pt idx="32">
                  <c:v>2.7000000000000038E-2</c:v>
                </c:pt>
                <c:pt idx="33">
                  <c:v>2.3049999999999997</c:v>
                </c:pt>
                <c:pt idx="34">
                  <c:v>3.7210000000000001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046976"/>
        <c:axId val="108056960"/>
      </c:barChart>
      <c:catAx>
        <c:axId val="108046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hu-HU"/>
          </a:p>
        </c:txPr>
        <c:crossAx val="108056960"/>
        <c:crosses val="autoZero"/>
        <c:auto val="1"/>
        <c:lblAlgn val="ctr"/>
        <c:lblOffset val="100"/>
        <c:noMultiLvlLbl val="0"/>
      </c:catAx>
      <c:valAx>
        <c:axId val="10805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hu-HU"/>
          </a:p>
        </c:txPr>
        <c:crossAx val="108046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A01A3F9-20BC-4EC5-AFBA-BF3C295659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78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1A3F9-20BC-4EC5-AFBA-BF3C295659A3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68847-268D-454C-B1AB-79FE49DC3A82}" type="slidenum">
              <a:rPr lang="hu-HU" smtClean="0">
                <a:latin typeface="Arial" charset="0"/>
              </a:rPr>
              <a:pPr/>
              <a:t>50</a:t>
            </a:fld>
            <a:endParaRPr lang="hu-HU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u-HU" smtClean="0">
                <a:latin typeface="Arial" charset="0"/>
              </a:rPr>
              <a:t>Jan Pelz, Cryptoanalysis with a cost-optimized FPGA cluster,</a:t>
            </a:r>
            <a:r>
              <a:rPr lang="hu-HU" b="1" smtClean="0">
                <a:latin typeface="Arial" charset="0"/>
              </a:rPr>
              <a:t> </a:t>
            </a:r>
          </a:p>
          <a:p>
            <a:pPr eaLnBrk="1" hangingPunct="1"/>
            <a:r>
              <a:rPr lang="hu-HU" smtClean="0">
                <a:latin typeface="Arial" charset="0"/>
              </a:rPr>
              <a:t>http://www.copacobana.org/ March 15, 2007, Horst Görtz Institute for IT Security</a:t>
            </a:r>
            <a:endParaRPr lang="hu-HU" b="1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09B87-789D-44E8-A58E-150FBA1C25F1}" type="slidenum">
              <a:rPr lang="hu-HU" smtClean="0">
                <a:latin typeface="Arial" charset="0"/>
              </a:rPr>
              <a:pPr/>
              <a:t>51</a:t>
            </a:fld>
            <a:endParaRPr lang="hu-HU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357CBB-66C6-449E-830F-E163EF92D5B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FBCE3-87E7-4525-9865-89B74C8AE1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C77C372-D898-4EE9-B139-B15A7DC7816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D649-AAD8-4D58-97CE-F6D4933CB32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E4AD-62E9-4DD3-A5D5-7F193524B8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2919222-D620-4B2A-BE58-2F83417150E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E43ACD-9943-4F8A-976E-3537FC8315A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00A6FE5-1192-477B-8B4E-172BAB64246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233C759-9AE3-48F5-B52C-E6B97E3CC40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3DB87-799E-404E-BC3F-A7E98EE313F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F95795-5D83-4251-97D8-98A40B445595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DDAD93-7B90-4A21-BDAA-A74DD013F42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074ECF0-A86D-4608-96D0-C10983A53F8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3742DA-B420-42F2-B87C-824644FD87E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hyperlink" Target="http://www.sun.com/951201/feature1/photos/diffie.50R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kle.com/merkleDir/merklePhotos.html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www.marconifoundation.org/images/fellows/hellman.jpg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hyperlink" Target="http://www.sun.com/951201/feature1/photos/diffie.50R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kle.com/merkleDir/merklePhotos.html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www.marconifoundation.org/images/fellows/hellman.jp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ILBK451</a:t>
            </a:r>
            <a:r>
              <a:rPr lang="hu-HU" sz="2400" smtClean="0"/>
              <a:t>, 2016/2017. </a:t>
            </a:r>
            <a:r>
              <a:rPr lang="hu-HU" sz="2400" dirty="0" smtClean="0"/>
              <a:t>I. félév, </a:t>
            </a:r>
            <a:r>
              <a:rPr lang="hu-HU" sz="2400" dirty="0" err="1" smtClean="0"/>
              <a:t>ea</a:t>
            </a:r>
            <a:r>
              <a:rPr lang="hu-HU" sz="2400" dirty="0" smtClean="0"/>
              <a:t>: Kovács Zita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42910" y="3857628"/>
            <a:ext cx="6400800" cy="192882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hu-HU" sz="2800" i="1" dirty="0" smtClean="0"/>
              <a:t>Kriptográfiai alapismeretek (algoritmikus adatvédelem)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188" y="692150"/>
            <a:ext cx="7772400" cy="25209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 Informatikai biztonság alapjai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 smtClean="0">
                <a:solidFill>
                  <a:srgbClr val="FF0000"/>
                </a:solidFill>
              </a:rPr>
              <a:t>a Figyelő nehezen tudjon visszafejteni: </a:t>
            </a:r>
            <a:r>
              <a:rPr lang="hu-HU" dirty="0" smtClean="0"/>
              <a:t>minden p üzenetre és k kulcsra, ha c = E(p,k), akkor a Figyelő E és c ismeretében nagyon nehezen tudja p-t (esetleg k-t) meghatározni</a:t>
            </a:r>
          </a:p>
          <a:p>
            <a:pPr algn="just"/>
            <a:r>
              <a:rPr lang="hu-HU" sz="2200" dirty="0" smtClean="0"/>
              <a:t>(nagyon nehéz: igen nagy számítási erőt feltételezve több száz évig is eltart)</a:t>
            </a:r>
          </a:p>
          <a:p>
            <a:pPr algn="just"/>
            <a:r>
              <a:rPr lang="hu-HU" dirty="0" smtClean="0">
                <a:solidFill>
                  <a:srgbClr val="FF0000"/>
                </a:solidFill>
              </a:rPr>
              <a:t>a titkosítás gyorsan elvégezhető</a:t>
            </a:r>
          </a:p>
          <a:p>
            <a:pPr algn="just"/>
            <a:r>
              <a:rPr lang="hu-HU" dirty="0" smtClean="0"/>
              <a:t>a visszafejtőnek minden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t</a:t>
            </a:r>
            <a:r>
              <a:rPr lang="hu-HU" dirty="0" smtClean="0"/>
              <a:t> titkosító kulcshoz legyen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v</a:t>
            </a:r>
            <a:r>
              <a:rPr lang="hu-HU" dirty="0" smtClean="0"/>
              <a:t> visszafejtő kulcsa, úgy, hogy minden p üzenetre: </a:t>
            </a:r>
            <a:r>
              <a:rPr lang="hu-HU" dirty="0" smtClean="0">
                <a:solidFill>
                  <a:srgbClr val="FF0000"/>
                </a:solidFill>
              </a:rPr>
              <a:t>D(E(p, </a:t>
            </a:r>
            <a:r>
              <a:rPr lang="hu-HU" dirty="0" err="1" smtClean="0">
                <a:solidFill>
                  <a:srgbClr val="FF0000"/>
                </a:solidFill>
              </a:rPr>
              <a:t>k</a:t>
            </a:r>
            <a:r>
              <a:rPr lang="hu-HU" baseline="-25000" dirty="0" err="1" smtClean="0">
                <a:solidFill>
                  <a:srgbClr val="FF0000"/>
                </a:solidFill>
              </a:rPr>
              <a:t>t</a:t>
            </a:r>
            <a:r>
              <a:rPr lang="hu-HU" dirty="0" smtClean="0">
                <a:solidFill>
                  <a:srgbClr val="FF0000"/>
                </a:solidFill>
              </a:rPr>
              <a:t>), </a:t>
            </a:r>
            <a:r>
              <a:rPr lang="hu-HU" dirty="0" err="1" smtClean="0">
                <a:solidFill>
                  <a:srgbClr val="FF0000"/>
                </a:solidFill>
              </a:rPr>
              <a:t>k</a:t>
            </a:r>
            <a:r>
              <a:rPr lang="hu-HU" baseline="-25000" dirty="0" err="1" smtClean="0">
                <a:solidFill>
                  <a:srgbClr val="FF0000"/>
                </a:solidFill>
              </a:rPr>
              <a:t>v</a:t>
            </a:r>
            <a:r>
              <a:rPr lang="hu-HU" dirty="0" smtClean="0">
                <a:solidFill>
                  <a:srgbClr val="FF0000"/>
                </a:solidFill>
              </a:rPr>
              <a:t>))=</a:t>
            </a:r>
            <a:r>
              <a:rPr lang="hu-HU" dirty="0" err="1" smtClean="0">
                <a:solidFill>
                  <a:srgbClr val="FF0000"/>
                </a:solidFill>
              </a:rPr>
              <a:t>p</a:t>
            </a:r>
            <a:endParaRPr lang="hu-HU" dirty="0" smtClean="0">
              <a:solidFill>
                <a:srgbClr val="FF0000"/>
              </a:solidFill>
            </a:endParaRPr>
          </a:p>
          <a:p>
            <a:pPr algn="just"/>
            <a:r>
              <a:rPr lang="hu-HU" dirty="0" err="1" smtClean="0"/>
              <a:t>k</a:t>
            </a:r>
            <a:r>
              <a:rPr lang="hu-HU" baseline="-25000" dirty="0" err="1" smtClean="0"/>
              <a:t>v</a:t>
            </a:r>
            <a:r>
              <a:rPr lang="hu-HU" dirty="0" smtClean="0"/>
              <a:t> ismeretében a </a:t>
            </a:r>
            <a:r>
              <a:rPr lang="hu-HU" dirty="0" smtClean="0">
                <a:solidFill>
                  <a:srgbClr val="FF0000"/>
                </a:solidFill>
              </a:rPr>
              <a:t>visszafejtésnek is gyorsnak </a:t>
            </a:r>
            <a:r>
              <a:rPr lang="hu-HU" dirty="0" smtClean="0"/>
              <a:t>kell lennie</a:t>
            </a:r>
            <a:endParaRPr lang="hu-HU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hu-HU" sz="3600" dirty="0" smtClean="0"/>
              <a:t>Alkalmas titkosító/visszafejtő tulajdonságai</a:t>
            </a:r>
            <a:endParaRPr lang="hu-H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hu-HU" dirty="0" smtClean="0"/>
          </a:p>
          <a:p>
            <a:pPr algn="just"/>
            <a:r>
              <a:rPr lang="hu-HU" dirty="0" smtClean="0"/>
              <a:t>A titkosítás </a:t>
            </a:r>
            <a:r>
              <a:rPr lang="hu-HU" b="1" dirty="0" smtClean="0"/>
              <a:t>szimmetrikus</a:t>
            </a:r>
            <a:r>
              <a:rPr lang="hu-HU" dirty="0" smtClean="0"/>
              <a:t>, ha a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v</a:t>
            </a:r>
            <a:r>
              <a:rPr lang="hu-HU" dirty="0" smtClean="0"/>
              <a:t> a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t</a:t>
            </a:r>
            <a:r>
              <a:rPr lang="hu-HU" dirty="0" smtClean="0"/>
              <a:t> ismeretében </a:t>
            </a:r>
            <a:r>
              <a:rPr lang="hu-HU" b="1" dirty="0" smtClean="0">
                <a:solidFill>
                  <a:srgbClr val="FF0000"/>
                </a:solidFill>
              </a:rPr>
              <a:t>könnyen</a:t>
            </a:r>
            <a:r>
              <a:rPr lang="hu-HU" dirty="0" smtClean="0"/>
              <a:t> számítható.</a:t>
            </a:r>
          </a:p>
          <a:p>
            <a:pPr algn="just"/>
            <a:endParaRPr lang="hu-HU" dirty="0" smtClean="0"/>
          </a:p>
          <a:p>
            <a:pPr algn="just"/>
            <a:r>
              <a:rPr lang="hu-HU" dirty="0" smtClean="0"/>
              <a:t>A titkosítás </a:t>
            </a:r>
            <a:r>
              <a:rPr lang="hu-HU" b="1" dirty="0" smtClean="0"/>
              <a:t>aszimmetrikus</a:t>
            </a:r>
            <a:r>
              <a:rPr lang="hu-HU" dirty="0" smtClean="0"/>
              <a:t>, ha a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v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t</a:t>
            </a:r>
            <a:r>
              <a:rPr lang="hu-HU" dirty="0" smtClean="0"/>
              <a:t> ismeretében </a:t>
            </a:r>
            <a:r>
              <a:rPr lang="hu-HU" b="1" dirty="0" smtClean="0">
                <a:solidFill>
                  <a:srgbClr val="FF0000"/>
                </a:solidFill>
              </a:rPr>
              <a:t>nehezen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számítható.</a:t>
            </a:r>
            <a:endParaRPr lang="hu-HU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Szimmetrikus és aszimmetrikus titkosítás</a:t>
            </a:r>
            <a:endParaRPr lang="hu-H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Kódolások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b="1" dirty="0" smtClean="0"/>
              <a:t>Folyamkódolás</a:t>
            </a:r>
            <a:r>
              <a:rPr lang="hu-HU" dirty="0" smtClean="0"/>
              <a:t> (</a:t>
            </a:r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cipher</a:t>
            </a:r>
            <a:r>
              <a:rPr lang="hu-HU" dirty="0" smtClean="0"/>
              <a:t>): az egész üzenetet egyszerre kódoljuk</a:t>
            </a:r>
          </a:p>
          <a:p>
            <a:pPr marL="834390" lvl="1" indent="-514350"/>
            <a:r>
              <a:rPr lang="hu-HU" dirty="0" smtClean="0"/>
              <a:t>Példa: </a:t>
            </a:r>
            <a:r>
              <a:rPr lang="hu-HU" dirty="0" err="1" smtClean="0"/>
              <a:t>Vernam</a:t>
            </a:r>
            <a:r>
              <a:rPr lang="hu-HU" dirty="0" smtClean="0"/>
              <a:t> titkosítás</a:t>
            </a:r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b="1" dirty="0" smtClean="0"/>
              <a:t>Blokk kódolás </a:t>
            </a:r>
            <a:r>
              <a:rPr lang="hu-HU" dirty="0" smtClean="0"/>
              <a:t>(</a:t>
            </a:r>
            <a:r>
              <a:rPr lang="hu-HU" dirty="0" err="1" smtClean="0"/>
              <a:t>block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): az üzeneteket feldaraboljuk, ezeket külön-külön kódoljuk és a nyelő oldalán az eredményt ismét összefűzzük</a:t>
            </a:r>
          </a:p>
          <a:p>
            <a:pPr marL="834390" lvl="1" indent="-514350"/>
            <a:r>
              <a:rPr lang="hu-HU" dirty="0" smtClean="0"/>
              <a:t>Blokkok hossza lehet fix, vagy változó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41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hu-HU" sz="2900" b="1" dirty="0" smtClean="0">
                <a:latin typeface="+mn-lt"/>
              </a:rPr>
              <a:t>passzív</a:t>
            </a:r>
          </a:p>
          <a:p>
            <a:pPr marL="777240" lvl="1" indent="-32004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</a:pPr>
            <a:r>
              <a:rPr lang="hu-HU" sz="2900" b="1" dirty="0" smtClean="0">
                <a:solidFill>
                  <a:srgbClr val="FF0000"/>
                </a:solidFill>
                <a:latin typeface="+mn-lt"/>
              </a:rPr>
              <a:t>lehallgatás</a:t>
            </a:r>
            <a:r>
              <a:rPr lang="hu-HU" sz="2900" dirty="0" smtClean="0">
                <a:latin typeface="+mn-lt"/>
              </a:rPr>
              <a:t>, célja egy megfigyelt titkosított kapcsolatból kinyert információk felhasználásával algoritmikus támadás indítása az üzenet vagy az aktuális titkos kulcs meghatározására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aktív</a:t>
            </a:r>
          </a:p>
          <a:p>
            <a:pPr marL="777240" lvl="1" indent="-32004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</a:pPr>
            <a:r>
              <a:rPr lang="hu-HU" sz="2900" baseline="0" dirty="0" smtClean="0">
                <a:latin typeface="+mn-lt"/>
              </a:rPr>
              <a:t>a</a:t>
            </a:r>
            <a:r>
              <a:rPr lang="hu-HU" sz="2900" dirty="0" smtClean="0">
                <a:latin typeface="+mn-lt"/>
              </a:rPr>
              <a:t> titkosított üzeneteknek vagy részeinek a csatornában történő törlése, kicserélése, módosítása, célja a visszafejtett üzenet támadó szempontjából kedvező, észrevétlen módosítása (</a:t>
            </a:r>
            <a:r>
              <a:rPr lang="hu-HU" sz="2900" b="1" dirty="0" smtClean="0">
                <a:solidFill>
                  <a:srgbClr val="FF0000"/>
                </a:solidFill>
                <a:latin typeface="+mn-lt"/>
              </a:rPr>
              <a:t>üzenetmódosítás</a:t>
            </a:r>
            <a:r>
              <a:rPr lang="hu-HU" sz="2900" dirty="0" smtClean="0">
                <a:latin typeface="+mn-lt"/>
              </a:rPr>
              <a:t>)</a:t>
            </a:r>
          </a:p>
          <a:p>
            <a:pPr marL="777240" lvl="1" indent="-32004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</a:pP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másik módszer: a támadó megpróbálja egy legális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felhasználó szerepét eljátszani azért, hogy valamely másik résztvevőtől információt csaljon ki (</a:t>
            </a:r>
            <a:r>
              <a:rPr kumimoji="0" lang="hu-HU" sz="29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megszemélyesítés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hu-HU" sz="2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3200" dirty="0" smtClean="0"/>
              <a:t>Algoritmikus típusú támadási módszerek kategóriái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58" y="1785926"/>
            <a:ext cx="8408890" cy="47863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tabLst/>
              <a:defRPr/>
            </a:pPr>
            <a:r>
              <a:rPr lang="hu-HU" sz="2400" dirty="0" smtClean="0">
                <a:latin typeface="+mn-lt"/>
              </a:rPr>
              <a:t>Támadás azonos kulccsal titkosított üzenetek birtokában, amit </a:t>
            </a:r>
            <a:r>
              <a:rPr lang="hu-HU" sz="2400" b="1" dirty="0" smtClean="0">
                <a:latin typeface="+mn-lt"/>
              </a:rPr>
              <a:t>titkosított szövegű támadásnak </a:t>
            </a:r>
            <a:r>
              <a:rPr lang="hu-HU" sz="2400" dirty="0" smtClean="0">
                <a:latin typeface="+mn-lt"/>
              </a:rPr>
              <a:t>nevezünk (</a:t>
            </a:r>
            <a:r>
              <a:rPr lang="hu-HU" sz="2400" dirty="0" err="1" smtClean="0">
                <a:latin typeface="+mn-lt"/>
              </a:rPr>
              <a:t>ciphertext</a:t>
            </a:r>
            <a:r>
              <a:rPr lang="hu-HU" sz="2400" dirty="0" smtClean="0">
                <a:latin typeface="+mn-lt"/>
              </a:rPr>
              <a:t> </a:t>
            </a:r>
            <a:r>
              <a:rPr lang="hu-HU" sz="2400" dirty="0" err="1" smtClean="0">
                <a:latin typeface="+mn-lt"/>
              </a:rPr>
              <a:t>only</a:t>
            </a:r>
            <a:r>
              <a:rPr lang="hu-HU" sz="2400" dirty="0" smtClean="0">
                <a:latin typeface="+mn-lt"/>
              </a:rPr>
              <a:t> </a:t>
            </a:r>
            <a:r>
              <a:rPr lang="hu-HU" sz="2400" dirty="0" err="1" smtClean="0">
                <a:latin typeface="+mn-lt"/>
              </a:rPr>
              <a:t>attack</a:t>
            </a:r>
            <a:r>
              <a:rPr lang="hu-HU" sz="2400" dirty="0" smtClean="0">
                <a:latin typeface="+mn-lt"/>
              </a:rPr>
              <a:t> – COA)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tabLst/>
              <a:defRPr/>
            </a:pPr>
            <a:r>
              <a:rPr lang="hu-HU" sz="2400" dirty="0" smtClean="0">
                <a:latin typeface="+mn-lt"/>
              </a:rPr>
              <a:t>Támadás azonos kulccsal titkosított nyílt-titkosított párok birtokában, amit </a:t>
            </a:r>
            <a:r>
              <a:rPr lang="hu-HU" sz="2400" b="1" dirty="0" smtClean="0">
                <a:latin typeface="+mn-lt"/>
              </a:rPr>
              <a:t>ismert nyílt szövegű támadásnak </a:t>
            </a:r>
            <a:r>
              <a:rPr lang="hu-HU" sz="2400" dirty="0" smtClean="0">
                <a:latin typeface="+mn-lt"/>
              </a:rPr>
              <a:t>nevezünk (</a:t>
            </a:r>
            <a:r>
              <a:rPr lang="hu-HU" sz="2400" dirty="0" err="1" smtClean="0">
                <a:latin typeface="+mn-lt"/>
              </a:rPr>
              <a:t>known</a:t>
            </a:r>
            <a:r>
              <a:rPr lang="hu-HU" sz="2400" dirty="0" smtClean="0">
                <a:latin typeface="+mn-lt"/>
              </a:rPr>
              <a:t> </a:t>
            </a:r>
            <a:r>
              <a:rPr lang="hu-HU" sz="2400" dirty="0" err="1" smtClean="0">
                <a:latin typeface="+mn-lt"/>
              </a:rPr>
              <a:t>plaintext</a:t>
            </a:r>
            <a:r>
              <a:rPr lang="hu-HU" sz="2400" dirty="0" smtClean="0">
                <a:latin typeface="+mn-lt"/>
              </a:rPr>
              <a:t> </a:t>
            </a:r>
            <a:r>
              <a:rPr lang="hu-HU" sz="2400" dirty="0" err="1" smtClean="0">
                <a:latin typeface="+mn-lt"/>
              </a:rPr>
              <a:t>attack</a:t>
            </a:r>
            <a:r>
              <a:rPr lang="hu-HU" sz="2400" dirty="0" smtClean="0">
                <a:latin typeface="+mn-lt"/>
              </a:rPr>
              <a:t> – KPA)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tabLst/>
              <a:defRPr/>
            </a:pPr>
            <a:r>
              <a:rPr lang="hu-HU" sz="2400" dirty="0" smtClean="0">
                <a:latin typeface="+mn-lt"/>
              </a:rPr>
              <a:t>Támadás abban az esetben, ha a támadó maga választja meg a nyílt (titkosított) üzeneteket, amelynek titkosított (nyílt) párját látni szeretné, amit </a:t>
            </a:r>
            <a:r>
              <a:rPr lang="hu-HU" sz="2400" b="1" dirty="0" smtClean="0">
                <a:latin typeface="+mn-lt"/>
              </a:rPr>
              <a:t>választott szövegű támadásnak</a:t>
            </a:r>
            <a:r>
              <a:rPr lang="hu-HU" sz="2400" dirty="0" smtClean="0">
                <a:latin typeface="+mn-lt"/>
              </a:rPr>
              <a:t> nevezünk (</a:t>
            </a:r>
            <a:r>
              <a:rPr lang="hu-HU" sz="2400" dirty="0" err="1" smtClean="0">
                <a:latin typeface="+mn-lt"/>
              </a:rPr>
              <a:t>chosen</a:t>
            </a:r>
            <a:r>
              <a:rPr lang="hu-HU" sz="2400" dirty="0" smtClean="0">
                <a:latin typeface="+mn-lt"/>
              </a:rPr>
              <a:t> text </a:t>
            </a:r>
            <a:r>
              <a:rPr lang="hu-HU" sz="2400" dirty="0" err="1" smtClean="0">
                <a:latin typeface="+mn-lt"/>
              </a:rPr>
              <a:t>attack</a:t>
            </a:r>
            <a:r>
              <a:rPr lang="hu-HU" sz="240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üzenet</a:t>
            </a:r>
            <a:r>
              <a:rPr kumimoji="0" lang="hu-HU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titkossága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csak a kívánt partner számára rekonstruálható annak tartalma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visszafejtett üzenet hitelessége: </a:t>
            </a: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titkosított üzenet módosítatlanul, eredeti állapotában érkezett meg a fogadóhoz, a </a:t>
            </a:r>
            <a:r>
              <a:rPr lang="hu-HU" sz="2900" dirty="0" smtClean="0">
                <a:latin typeface="+mn-lt"/>
              </a:rPr>
              <a:t>tartalmából kiderülő partner küldte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támadó </a:t>
            </a: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feltörte a titkosító algoritmust</a:t>
            </a: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 „gyorsan” meg tudja állapítani egy lehallgatott üzenet nyílt tartalmát, a kulcstól függetlenül (amikor még sikeresen használhatja a céljaira a megszerzett információt)</a:t>
            </a:r>
            <a:endParaRPr kumimoji="0" lang="hu-HU" sz="2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titkosítás célja</a:t>
            </a: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passzív támadások megakadályozása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hu-HU" sz="2900" dirty="0" smtClean="0">
                <a:latin typeface="+mn-lt"/>
              </a:rPr>
              <a:t>aktívakat az algoritmikus eszközökkel nem lehet megakadályozni, de megfelelő kriptográfiai protokollok alkalmazásával a </a:t>
            </a:r>
            <a:r>
              <a:rPr lang="hu-HU" sz="2900" b="1" dirty="0" smtClean="0">
                <a:latin typeface="+mn-lt"/>
              </a:rPr>
              <a:t>támadást észrevehetővé </a:t>
            </a:r>
            <a:r>
              <a:rPr lang="hu-HU" sz="2900" dirty="0" smtClean="0">
                <a:latin typeface="+mn-lt"/>
              </a:rPr>
              <a:t>tehetjük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protokoll</a:t>
            </a: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egy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előre meghatározott üzenetcsere folyamatot jelent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hu-HU" sz="2900" b="1" baseline="0" dirty="0" smtClean="0">
                <a:latin typeface="+mn-lt"/>
              </a:rPr>
              <a:t>kriptográfiai</a:t>
            </a:r>
            <a:r>
              <a:rPr lang="hu-HU" sz="2900" b="1" dirty="0" smtClean="0">
                <a:latin typeface="+mn-lt"/>
              </a:rPr>
              <a:t> protokoll</a:t>
            </a:r>
            <a:r>
              <a:rPr lang="hu-HU" sz="2900" dirty="0" smtClean="0">
                <a:latin typeface="+mn-lt"/>
              </a:rPr>
              <a:t>: használják a titkosítót, biztosítják a kapcsolat védett felépülését, a kommunikáció alatti aktív támadások észlelhetőségét, azaz garantálják a partnerek és üzenetfolyamataik hitelességének ellenőrizhetőségét</a:t>
            </a:r>
            <a:endParaRPr kumimoji="0" lang="hu-HU" sz="2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Egy biztonsági algoritmus </a:t>
            </a:r>
            <a:r>
              <a:rPr kumimoji="0" lang="hu-HU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feltétel nélkül biztonságos</a:t>
            </a: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 a támadó tetszőleges számítási kapacitás mellett sem képes feltörni azt.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hu-HU" sz="2900" baseline="0" dirty="0" smtClean="0">
                <a:latin typeface="+mn-lt"/>
              </a:rPr>
              <a:t>Ellentéte</a:t>
            </a:r>
            <a:r>
              <a:rPr lang="hu-HU" sz="2900" dirty="0" smtClean="0">
                <a:latin typeface="+mn-lt"/>
              </a:rPr>
              <a:t> a </a:t>
            </a:r>
            <a:r>
              <a:rPr lang="hu-HU" sz="2900" b="1" dirty="0" smtClean="0">
                <a:latin typeface="+mn-lt"/>
              </a:rPr>
              <a:t>feltételes</a:t>
            </a:r>
            <a:r>
              <a:rPr lang="hu-HU" sz="2900" dirty="0" smtClean="0">
                <a:latin typeface="+mn-lt"/>
              </a:rPr>
              <a:t> (algoritmikus) </a:t>
            </a:r>
            <a:r>
              <a:rPr lang="hu-HU" sz="2900" b="1" dirty="0" smtClean="0">
                <a:latin typeface="+mn-lt"/>
              </a:rPr>
              <a:t>biztonság</a:t>
            </a:r>
            <a:r>
              <a:rPr lang="hu-HU" sz="2900" dirty="0" smtClean="0">
                <a:latin typeface="+mn-lt"/>
              </a:rPr>
              <a:t>, amikor az algoritmus mindaddig biztonságos, amíg a támadó erőforrása egy megadott korlát alá esik. Mindegyik ilyen törhető </a:t>
            </a:r>
            <a:r>
              <a:rPr lang="hu-HU" sz="2900" b="1" dirty="0" smtClean="0">
                <a:latin typeface="+mn-lt"/>
              </a:rPr>
              <a:t>kimerítő kulcskereséssel</a:t>
            </a:r>
            <a:r>
              <a:rPr lang="hu-HU" sz="2900" dirty="0" smtClean="0">
                <a:latin typeface="+mn-lt"/>
              </a:rPr>
              <a:t>.</a:t>
            </a:r>
            <a:endParaRPr kumimoji="0" lang="hu-HU" sz="2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>
            <a:normAutofit/>
          </a:bodyPr>
          <a:lstStyle/>
          <a:p>
            <a:r>
              <a:rPr lang="hu-HU" u="sng" dirty="0" err="1" smtClean="0"/>
              <a:t>Kriptológia</a:t>
            </a:r>
            <a:r>
              <a:rPr lang="hu-HU" dirty="0" smtClean="0"/>
              <a:t>: </a:t>
            </a:r>
            <a:r>
              <a:rPr lang="hu-HU" sz="2700" dirty="0" smtClean="0"/>
              <a:t>a titkos kommunikáció tudománya</a:t>
            </a:r>
            <a:endParaRPr lang="hu-HU" sz="3600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28363779"/>
              </p:ext>
            </p:extLst>
          </p:nvPr>
        </p:nvGraphicFramePr>
        <p:xfrm>
          <a:off x="539552" y="2656284"/>
          <a:ext cx="8153400" cy="270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81302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Kriptográfia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Kriptanalízis</a:t>
                      </a:r>
                      <a:endParaRPr lang="hu-HU" sz="2800" dirty="0"/>
                    </a:p>
                  </a:txBody>
                  <a:tcPr/>
                </a:tc>
              </a:tr>
              <a:tr h="1803006">
                <a:tc>
                  <a:txBody>
                    <a:bodyPr/>
                    <a:lstStyle/>
                    <a:p>
                      <a:pPr algn="ctr"/>
                      <a:r>
                        <a:rPr lang="hu-HU" sz="2400" i="1" dirty="0" smtClean="0"/>
                        <a:t>Azon algoritmikus</a:t>
                      </a:r>
                      <a:r>
                        <a:rPr lang="hu-HU" sz="2400" i="1" baseline="0" dirty="0" smtClean="0"/>
                        <a:t> módszerek, amelyek biztosítják az üzenetek titkosságát vagy hitelességét</a:t>
                      </a:r>
                      <a:endParaRPr lang="hu-HU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i="1" dirty="0" smtClean="0"/>
                        <a:t>A titok megfejtésére</a:t>
                      </a:r>
                      <a:r>
                        <a:rPr lang="hu-HU" sz="2400" i="1" baseline="0" dirty="0" smtClean="0"/>
                        <a:t> szolgáló módszerek tudománya</a:t>
                      </a:r>
                      <a:endParaRPr lang="hu-HU" sz="2400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gyenes összekötő nyíllal 6"/>
          <p:cNvCxnSpPr/>
          <p:nvPr/>
        </p:nvCxnSpPr>
        <p:spPr>
          <a:xfrm rot="5400000">
            <a:off x="679423" y="1750207"/>
            <a:ext cx="1499404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1428728" y="1000108"/>
            <a:ext cx="5072098" cy="15001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Algoritmikus típusú támadási módszerek</a:t>
            </a:r>
            <a:endParaRPr lang="hu-HU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hu-HU" sz="29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Egyetlen ismert feltétel nélkül biztonságos rejtjelező algoritmus</a:t>
            </a:r>
            <a:r>
              <a:rPr kumimoji="0" lang="hu-HU" sz="29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az </a:t>
            </a:r>
            <a:r>
              <a:rPr kumimoji="0" lang="hu-HU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egyszer használatos kulcsú titkosító (</a:t>
            </a:r>
            <a:r>
              <a:rPr kumimoji="0" lang="hu-HU" sz="29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hu-HU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29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hu-HU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 (OTP))</a:t>
            </a:r>
          </a:p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hu-HU" sz="2900" baseline="0" dirty="0" smtClean="0">
                <a:latin typeface="+mn-lt"/>
              </a:rPr>
              <a:t>ez</a:t>
            </a:r>
            <a:r>
              <a:rPr lang="hu-HU" sz="2900" dirty="0" smtClean="0">
                <a:latin typeface="+mn-lt"/>
              </a:rPr>
              <a:t> </a:t>
            </a:r>
            <a:r>
              <a:rPr lang="hu-HU" sz="2900" dirty="0" err="1" smtClean="0">
                <a:latin typeface="+mn-lt"/>
              </a:rPr>
              <a:t>Brute</a:t>
            </a:r>
            <a:r>
              <a:rPr lang="hu-HU" sz="2900" dirty="0" smtClean="0">
                <a:latin typeface="+mn-lt"/>
              </a:rPr>
              <a:t> </a:t>
            </a:r>
            <a:r>
              <a:rPr lang="hu-HU" sz="2900" dirty="0" err="1" smtClean="0">
                <a:latin typeface="+mn-lt"/>
              </a:rPr>
              <a:t>Force-al</a:t>
            </a:r>
            <a:r>
              <a:rPr lang="hu-HU" sz="2900" dirty="0" smtClean="0">
                <a:latin typeface="+mn-lt"/>
              </a:rPr>
              <a:t> sem törhető</a:t>
            </a:r>
            <a:endParaRPr kumimoji="0" lang="hu-HU" sz="2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Klasszikus titkosítási eljárások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több ezer éves múlt</a:t>
            </a:r>
          </a:p>
          <a:p>
            <a:r>
              <a:rPr lang="hu-HU" dirty="0" err="1" smtClean="0"/>
              <a:t>szteganográfia</a:t>
            </a:r>
            <a:endParaRPr lang="hu-HU" dirty="0" smtClean="0"/>
          </a:p>
          <a:p>
            <a:r>
              <a:rPr lang="hu-HU" dirty="0" smtClean="0"/>
              <a:t>Egyszerűbb módszerek:</a:t>
            </a:r>
          </a:p>
          <a:p>
            <a:pPr lvl="1"/>
            <a:r>
              <a:rPr lang="hu-HU" dirty="0" err="1" smtClean="0"/>
              <a:t>Monoalfabetikus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/>
              <a:t>Caesar titkosítás</a:t>
            </a:r>
          </a:p>
          <a:p>
            <a:pPr lvl="2"/>
            <a:r>
              <a:rPr lang="hu-HU" dirty="0" err="1" smtClean="0"/>
              <a:t>Affin</a:t>
            </a:r>
            <a:r>
              <a:rPr lang="hu-HU" dirty="0" smtClean="0"/>
              <a:t> titkosítás</a:t>
            </a:r>
          </a:p>
          <a:p>
            <a:pPr lvl="2"/>
            <a:r>
              <a:rPr lang="hu-HU" dirty="0" smtClean="0"/>
              <a:t>Helyettesítéses titkosítás (az előző kettő általánosítása is)</a:t>
            </a:r>
          </a:p>
          <a:p>
            <a:pPr lvl="1"/>
            <a:r>
              <a:rPr lang="hu-HU" dirty="0" err="1" smtClean="0"/>
              <a:t>Polialfabetikus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Vigenere</a:t>
            </a:r>
            <a:r>
              <a:rPr lang="hu-HU" dirty="0" smtClean="0"/>
              <a:t> titkosítás</a:t>
            </a:r>
          </a:p>
          <a:p>
            <a:pPr lvl="1"/>
            <a:r>
              <a:rPr lang="hu-HU" dirty="0" smtClean="0"/>
              <a:t>Mechanikus titkosító eszközök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97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Caesar titkosítás</a:t>
            </a:r>
            <a:endParaRPr lang="hu-HU" dirty="0"/>
          </a:p>
        </p:txBody>
      </p:sp>
      <p:pic>
        <p:nvPicPr>
          <p:cNvPr id="117762" name="Picture 2" descr="http://upload.wikimedia.org/wikipedia/commons/thumb/e/e6/Ciphrdsk.gif/220px-Ciphrds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786190"/>
            <a:ext cx="2571768" cy="2548388"/>
          </a:xfrm>
          <a:prstGeom prst="rect">
            <a:avLst/>
          </a:prstGeom>
          <a:noFill/>
        </p:spPr>
      </p:pic>
      <p:pic>
        <p:nvPicPr>
          <p:cNvPr id="117764" name="Picture 4" descr="http://upload.wikimedia.org/wikipedia/commons/thumb/2/26/Gaius_Julius_Caesar_%28100-44_BC%29.JPG/220px-Gaius_Julius_Caesar_%28100-44_BC%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57165"/>
            <a:ext cx="2667004" cy="4315697"/>
          </a:xfrm>
          <a:prstGeom prst="rect">
            <a:avLst/>
          </a:prstGeom>
          <a:noFill/>
        </p:spPr>
      </p:pic>
      <p:pic>
        <p:nvPicPr>
          <p:cNvPr id="117766" name="Picture 6" descr="https://encrypted-tbn0.gstatic.com/images?q=tbn:ANd9GcTtUrTZzBSultcSfFCLjUcdZqG26CalILDddqT0zRGJpeCvmn8h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643050"/>
            <a:ext cx="4571050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Caesar titkosítás -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/>
          <a:lstStyle/>
          <a:p>
            <a:r>
              <a:rPr lang="hu-HU" dirty="0" err="1"/>
              <a:t>k</a:t>
            </a:r>
            <a:r>
              <a:rPr lang="hu-HU" baseline="-25000" dirty="0" err="1"/>
              <a:t>t</a:t>
            </a:r>
            <a:r>
              <a:rPr lang="hu-HU" dirty="0"/>
              <a:t>=7</a:t>
            </a:r>
          </a:p>
          <a:p>
            <a:r>
              <a:rPr lang="hu-HU" dirty="0" smtClean="0"/>
              <a:t>p= </a:t>
            </a:r>
            <a:r>
              <a:rPr lang="hu-HU" dirty="0"/>
              <a:t>„tizenegy </a:t>
            </a:r>
            <a:r>
              <a:rPr lang="hu-HU" dirty="0" err="1"/>
              <a:t>orakor</a:t>
            </a:r>
            <a:r>
              <a:rPr lang="hu-HU" dirty="0"/>
              <a:t> </a:t>
            </a:r>
            <a:r>
              <a:rPr lang="hu-HU" dirty="0" err="1"/>
              <a:t>tamadunk</a:t>
            </a:r>
            <a:r>
              <a:rPr lang="hu-HU" dirty="0"/>
              <a:t>”</a:t>
            </a:r>
          </a:p>
          <a:p>
            <a:r>
              <a:rPr lang="hu-HU" dirty="0" smtClean="0"/>
              <a:t>c= </a:t>
            </a:r>
            <a:r>
              <a:rPr lang="hu-HU" dirty="0"/>
              <a:t>„</a:t>
            </a:r>
            <a:r>
              <a:rPr lang="hu-HU" dirty="0" err="1"/>
              <a:t>apglnlnf</a:t>
            </a:r>
            <a:r>
              <a:rPr lang="hu-HU" dirty="0"/>
              <a:t> </a:t>
            </a:r>
            <a:r>
              <a:rPr lang="hu-HU" dirty="0" err="1"/>
              <a:t>vyhrvy</a:t>
            </a:r>
            <a:r>
              <a:rPr lang="hu-HU" dirty="0"/>
              <a:t> </a:t>
            </a:r>
            <a:r>
              <a:rPr lang="hu-HU" dirty="0" err="1"/>
              <a:t>ahthkbur</a:t>
            </a:r>
            <a:r>
              <a:rPr lang="hu-HU" dirty="0"/>
              <a:t>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84969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Caesar 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P = C = K = {</a:t>
            </a:r>
            <a:r>
              <a:rPr lang="hu-HU" dirty="0"/>
              <a:t>0,1,2,...,25}</a:t>
            </a:r>
          </a:p>
          <a:p>
            <a:r>
              <a:rPr lang="pl-PL" dirty="0" smtClean="0"/>
              <a:t>E(p, k</a:t>
            </a:r>
            <a:r>
              <a:rPr lang="hu-HU" baseline="-25000" dirty="0"/>
              <a:t>t</a:t>
            </a:r>
            <a:r>
              <a:rPr lang="pl-PL" dirty="0" smtClean="0"/>
              <a:t>) </a:t>
            </a:r>
            <a:r>
              <a:rPr lang="pl-PL" dirty="0"/>
              <a:t>= </a:t>
            </a:r>
            <a:r>
              <a:rPr lang="pl-PL" dirty="0" smtClean="0"/>
              <a:t>p </a:t>
            </a:r>
            <a:r>
              <a:rPr lang="pl-PL" dirty="0"/>
              <a:t>+ </a:t>
            </a:r>
            <a:r>
              <a:rPr lang="pl-PL" dirty="0" smtClean="0"/>
              <a:t>k</a:t>
            </a:r>
            <a:r>
              <a:rPr lang="hu-HU" baseline="-25000" dirty="0"/>
              <a:t>t</a:t>
            </a:r>
            <a:r>
              <a:rPr lang="pl-PL" dirty="0" smtClean="0"/>
              <a:t> </a:t>
            </a:r>
            <a:r>
              <a:rPr lang="pl-PL" dirty="0"/>
              <a:t>mod 26</a:t>
            </a:r>
          </a:p>
          <a:p>
            <a:r>
              <a:rPr lang="da-DK" dirty="0" smtClean="0"/>
              <a:t>D(</a:t>
            </a:r>
            <a:r>
              <a:rPr lang="hu-HU" dirty="0" smtClean="0"/>
              <a:t>c</a:t>
            </a:r>
            <a:r>
              <a:rPr lang="da-DK" dirty="0" smtClean="0"/>
              <a:t>, k</a:t>
            </a:r>
            <a:r>
              <a:rPr lang="hu-HU" baseline="-25000" dirty="0" smtClean="0"/>
              <a:t>v</a:t>
            </a:r>
            <a:r>
              <a:rPr lang="da-DK" dirty="0" smtClean="0"/>
              <a:t>) </a:t>
            </a:r>
            <a:r>
              <a:rPr lang="da-DK" dirty="0"/>
              <a:t>= </a:t>
            </a:r>
            <a:r>
              <a:rPr lang="hu-HU" dirty="0" smtClean="0"/>
              <a:t>c</a:t>
            </a:r>
            <a:r>
              <a:rPr lang="da-DK" dirty="0" smtClean="0"/>
              <a:t> </a:t>
            </a:r>
            <a:r>
              <a:rPr lang="da-DK" dirty="0"/>
              <a:t>+ </a:t>
            </a:r>
            <a:r>
              <a:rPr lang="da-DK" dirty="0" smtClean="0"/>
              <a:t>k</a:t>
            </a:r>
            <a:r>
              <a:rPr lang="hu-HU" baseline="-25000" dirty="0" smtClean="0"/>
              <a:t>v</a:t>
            </a:r>
            <a:r>
              <a:rPr lang="da-DK" dirty="0" smtClean="0"/>
              <a:t> </a:t>
            </a:r>
            <a:r>
              <a:rPr lang="da-DK" dirty="0"/>
              <a:t>mod 26, ahol </a:t>
            </a:r>
            <a:r>
              <a:rPr lang="da-DK" dirty="0" smtClean="0"/>
              <a:t>k</a:t>
            </a:r>
            <a:r>
              <a:rPr lang="hu-HU" baseline="-25000" dirty="0" smtClean="0"/>
              <a:t>v</a:t>
            </a:r>
            <a:r>
              <a:rPr lang="da-DK" dirty="0" smtClean="0"/>
              <a:t> </a:t>
            </a:r>
            <a:r>
              <a:rPr lang="da-DK" dirty="0"/>
              <a:t>= 26 - </a:t>
            </a:r>
            <a:r>
              <a:rPr lang="da-DK" dirty="0" smtClean="0"/>
              <a:t>k</a:t>
            </a:r>
            <a:r>
              <a:rPr lang="hu-HU" baseline="-25000" dirty="0"/>
              <a:t>t</a:t>
            </a:r>
            <a:r>
              <a:rPr lang="da-DK" dirty="0" smtClean="0"/>
              <a:t> </a:t>
            </a:r>
            <a:r>
              <a:rPr lang="da-DK" dirty="0"/>
              <a:t>mod 26</a:t>
            </a:r>
          </a:p>
          <a:p>
            <a:endParaRPr lang="hu-HU" dirty="0" smtClean="0"/>
          </a:p>
          <a:p>
            <a:r>
              <a:rPr lang="hu-HU" dirty="0" smtClean="0"/>
              <a:t>Kulcstér</a:t>
            </a:r>
            <a:r>
              <a:rPr lang="hu-HU" dirty="0"/>
              <a:t>: </a:t>
            </a:r>
            <a:r>
              <a:rPr lang="hu-HU" dirty="0" smtClean="0"/>
              <a:t>26 (inkább csak 25…) - KICSI</a:t>
            </a:r>
            <a:endParaRPr lang="hu-HU" dirty="0"/>
          </a:p>
          <a:p>
            <a:r>
              <a:rPr lang="hu-HU" dirty="0" smtClean="0"/>
              <a:t>Kimerítő kulcstámadás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33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Affin</a:t>
            </a:r>
            <a:r>
              <a:rPr lang="hu-HU" dirty="0" smtClean="0"/>
              <a:t> 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P = C = {</a:t>
            </a:r>
            <a:r>
              <a:rPr lang="hu-HU" dirty="0"/>
              <a:t>0,1,2,...,25}</a:t>
            </a:r>
          </a:p>
          <a:p>
            <a:r>
              <a:rPr lang="pt-BR" dirty="0" smtClean="0"/>
              <a:t>K </a:t>
            </a:r>
            <a:r>
              <a:rPr lang="pt-BR" dirty="0"/>
              <a:t>= {(a,b) : 0 ≤ a,b, ≤ 25</a:t>
            </a:r>
            <a:r>
              <a:rPr lang="pt-BR" dirty="0" smtClean="0"/>
              <a:t>,</a:t>
            </a:r>
            <a:r>
              <a:rPr lang="hu-HU" dirty="0" smtClean="0"/>
              <a:t> </a:t>
            </a:r>
            <a:r>
              <a:rPr lang="pt-BR" dirty="0" smtClean="0"/>
              <a:t>(</a:t>
            </a:r>
            <a:r>
              <a:rPr lang="pt-BR" dirty="0"/>
              <a:t>a,26) = 1}</a:t>
            </a:r>
          </a:p>
          <a:p>
            <a:r>
              <a:rPr lang="hu-HU" dirty="0" smtClean="0"/>
              <a:t>E(p, (</a:t>
            </a:r>
            <a:r>
              <a:rPr lang="hu-HU" dirty="0"/>
              <a:t>a,b)) = </a:t>
            </a:r>
            <a:r>
              <a:rPr lang="hu-HU" dirty="0" err="1" smtClean="0"/>
              <a:t>ap</a:t>
            </a:r>
            <a:r>
              <a:rPr lang="hu-HU" dirty="0" smtClean="0"/>
              <a:t> </a:t>
            </a:r>
            <a:r>
              <a:rPr lang="hu-HU" dirty="0"/>
              <a:t>+ b </a:t>
            </a:r>
            <a:r>
              <a:rPr lang="hu-HU" dirty="0" err="1"/>
              <a:t>mod</a:t>
            </a:r>
            <a:r>
              <a:rPr lang="hu-HU" dirty="0"/>
              <a:t> 26</a:t>
            </a:r>
          </a:p>
          <a:p>
            <a:r>
              <a:rPr lang="pt-BR" dirty="0" smtClean="0"/>
              <a:t>D(</a:t>
            </a:r>
            <a:r>
              <a:rPr lang="hu-HU" dirty="0" smtClean="0"/>
              <a:t>c</a:t>
            </a:r>
            <a:r>
              <a:rPr lang="pt-BR" dirty="0" smtClean="0"/>
              <a:t>,</a:t>
            </a:r>
            <a:r>
              <a:rPr lang="hu-HU" dirty="0" smtClean="0"/>
              <a:t> </a:t>
            </a:r>
            <a:r>
              <a:rPr lang="pt-BR" dirty="0" smtClean="0"/>
              <a:t>( a</a:t>
            </a:r>
            <a:r>
              <a:rPr lang="pt-BR" baseline="30000" dirty="0" smtClean="0"/>
              <a:t>-1</a:t>
            </a:r>
            <a:r>
              <a:rPr lang="pt-BR" dirty="0" smtClean="0"/>
              <a:t>,b</a:t>
            </a:r>
            <a:r>
              <a:rPr lang="pt-BR" dirty="0"/>
              <a:t>) ) = </a:t>
            </a:r>
            <a:r>
              <a:rPr lang="pt-BR" dirty="0" smtClean="0"/>
              <a:t>a</a:t>
            </a:r>
            <a:r>
              <a:rPr lang="pt-BR" baseline="30000" dirty="0"/>
              <a:t>-1</a:t>
            </a:r>
            <a:r>
              <a:rPr lang="pt-BR" dirty="0" smtClean="0"/>
              <a:t> (</a:t>
            </a:r>
            <a:r>
              <a:rPr lang="hu-HU" dirty="0" smtClean="0"/>
              <a:t>c</a:t>
            </a:r>
            <a:r>
              <a:rPr lang="pt-BR" dirty="0" smtClean="0"/>
              <a:t>-b</a:t>
            </a:r>
            <a:r>
              <a:rPr lang="pt-BR" dirty="0"/>
              <a:t>) mod 26</a:t>
            </a:r>
          </a:p>
          <a:p>
            <a:endParaRPr lang="hu-HU" dirty="0" smtClean="0"/>
          </a:p>
          <a:p>
            <a:r>
              <a:rPr lang="hu-HU" dirty="0" smtClean="0"/>
              <a:t>Euler-fele </a:t>
            </a:r>
            <a:r>
              <a:rPr lang="el-GR" dirty="0"/>
              <a:t>φ </a:t>
            </a:r>
            <a:r>
              <a:rPr lang="hu-HU" dirty="0" smtClean="0"/>
              <a:t>függvény</a:t>
            </a:r>
            <a:endParaRPr lang="hu-HU" dirty="0"/>
          </a:p>
          <a:p>
            <a:r>
              <a:rPr lang="hu-HU" dirty="0" smtClean="0"/>
              <a:t>Kiterjesztett </a:t>
            </a:r>
            <a:r>
              <a:rPr lang="hu-HU" dirty="0"/>
              <a:t>Euklideszi algoritmus</a:t>
            </a:r>
          </a:p>
          <a:p>
            <a:r>
              <a:rPr lang="hu-HU" dirty="0" smtClean="0"/>
              <a:t>Kulcstér</a:t>
            </a:r>
            <a:r>
              <a:rPr lang="hu-HU" dirty="0"/>
              <a:t>: 26*</a:t>
            </a:r>
            <a:r>
              <a:rPr lang="el-GR" dirty="0"/>
              <a:t>φ(26) = 26*13 = 338</a:t>
            </a:r>
          </a:p>
          <a:p>
            <a:r>
              <a:rPr lang="hu-HU" dirty="0" smtClean="0"/>
              <a:t>Kimerítő kulcstámadás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42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Helyettesítéses 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P = C</a:t>
            </a:r>
          </a:p>
          <a:p>
            <a:r>
              <a:rPr lang="hu-HU" dirty="0" smtClean="0"/>
              <a:t>K = {</a:t>
            </a:r>
            <a:r>
              <a:rPr lang="el-GR" dirty="0"/>
              <a:t>π | π </a:t>
            </a:r>
            <a:r>
              <a:rPr lang="hu-HU" dirty="0"/>
              <a:t>a P halmaz egy </a:t>
            </a:r>
            <a:r>
              <a:rPr lang="hu-HU" dirty="0" smtClean="0"/>
              <a:t>permutációja</a:t>
            </a:r>
            <a:r>
              <a:rPr lang="hu-HU" dirty="0"/>
              <a:t>}</a:t>
            </a:r>
          </a:p>
          <a:p>
            <a:r>
              <a:rPr lang="hu-HU" dirty="0" smtClean="0"/>
              <a:t>E(p, </a:t>
            </a:r>
            <a:r>
              <a:rPr lang="el-GR" dirty="0" smtClean="0"/>
              <a:t>π</a:t>
            </a:r>
            <a:r>
              <a:rPr lang="el-GR" dirty="0"/>
              <a:t>) = </a:t>
            </a:r>
            <a:r>
              <a:rPr lang="el-GR" dirty="0" smtClean="0"/>
              <a:t>π(</a:t>
            </a:r>
            <a:r>
              <a:rPr lang="hu-HU" dirty="0" smtClean="0"/>
              <a:t>p)</a:t>
            </a:r>
            <a:endParaRPr lang="hu-HU" dirty="0"/>
          </a:p>
          <a:p>
            <a:r>
              <a:rPr lang="hu-HU" dirty="0" smtClean="0"/>
              <a:t>D(c, </a:t>
            </a:r>
            <a:r>
              <a:rPr lang="el-GR" dirty="0"/>
              <a:t>π</a:t>
            </a:r>
            <a:r>
              <a:rPr lang="el-GR" baseline="30000" dirty="0"/>
              <a:t>-1</a:t>
            </a:r>
            <a:r>
              <a:rPr lang="el-GR" dirty="0"/>
              <a:t> ) = π</a:t>
            </a:r>
            <a:r>
              <a:rPr lang="el-GR" baseline="30000" dirty="0"/>
              <a:t>-1</a:t>
            </a:r>
            <a:r>
              <a:rPr lang="el-GR" dirty="0"/>
              <a:t> </a:t>
            </a:r>
            <a:r>
              <a:rPr lang="el-GR" dirty="0" smtClean="0"/>
              <a:t>(</a:t>
            </a:r>
            <a:r>
              <a:rPr lang="hu-HU" dirty="0" smtClean="0"/>
              <a:t>c)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Kulcstér mérete </a:t>
            </a:r>
            <a:r>
              <a:rPr lang="hu-HU" dirty="0"/>
              <a:t>26!≈ 4,03*10</a:t>
            </a:r>
            <a:r>
              <a:rPr lang="hu-HU" baseline="30000" dirty="0"/>
              <a:t>27</a:t>
            </a:r>
          </a:p>
          <a:p>
            <a:r>
              <a:rPr lang="hu-HU" dirty="0" smtClean="0"/>
              <a:t>Statisztikai támadások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7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helyettesítéses titkosítás törése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 smtClean="0"/>
              <a:t>ha szöveget titkosítunk és ugyanazt a betűt mindig ugyanazzal a betűvel helyettesítjük, akkor a </a:t>
            </a:r>
            <a:r>
              <a:rPr lang="hu-HU" b="1" dirty="0" smtClean="0"/>
              <a:t>nyelv sajátosságait </a:t>
            </a:r>
            <a:r>
              <a:rPr lang="hu-HU" dirty="0" smtClean="0"/>
              <a:t>ki lehet használni</a:t>
            </a:r>
          </a:p>
          <a:p>
            <a:pPr algn="just"/>
            <a:r>
              <a:rPr lang="hu-HU" dirty="0" smtClean="0"/>
              <a:t>azaz az egyes betűk nem egyforma </a:t>
            </a:r>
            <a:r>
              <a:rPr lang="hu-HU" b="1" dirty="0" smtClean="0"/>
              <a:t>gyakorisággal</a:t>
            </a:r>
            <a:r>
              <a:rPr lang="hu-HU" dirty="0" smtClean="0"/>
              <a:t> fordulnak elő a szövegben</a:t>
            </a:r>
          </a:p>
          <a:p>
            <a:pPr algn="just"/>
            <a:r>
              <a:rPr lang="hu-HU" dirty="0" smtClean="0"/>
              <a:t>nemcsak az egyes betűkre vonatkozó sajátosságokat (gyakoriságokat), hanem a </a:t>
            </a:r>
            <a:r>
              <a:rPr lang="hu-HU" b="1" dirty="0" smtClean="0"/>
              <a:t>betűkettősökre</a:t>
            </a:r>
            <a:r>
              <a:rPr lang="hu-HU" dirty="0" smtClean="0"/>
              <a:t>, </a:t>
            </a:r>
            <a:r>
              <a:rPr lang="hu-HU" b="1" dirty="0" smtClean="0"/>
              <a:t>betűhármasokra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 vonatkozókat is meg lehet állapítani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4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helyettesítéses titkosítás törése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u-HU" dirty="0" smtClean="0"/>
              <a:t>Ha például egy nyelvben a </a:t>
            </a:r>
            <a:r>
              <a:rPr lang="hu-HU" b="1" dirty="0" smtClean="0"/>
              <a:t>leggyakoribb betű </a:t>
            </a:r>
            <a:r>
              <a:rPr lang="hu-HU" dirty="0" smtClean="0"/>
              <a:t>az „e” betű, akkor a titkos szöveg leggyakoribb betűjét ezzel lehet helyettesíteni töréskor, 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  <a:p>
            <a:pPr algn="just"/>
            <a:r>
              <a:rPr lang="hu-HU" dirty="0" smtClean="0"/>
              <a:t>Így </a:t>
            </a:r>
            <a:r>
              <a:rPr lang="hu-HU" b="1" dirty="0" smtClean="0"/>
              <a:t>szótöredékeket</a:t>
            </a:r>
            <a:r>
              <a:rPr lang="hu-HU" dirty="0" smtClean="0"/>
              <a:t> lehet kapni, amelyekből következtetéseket lehet levonni.</a:t>
            </a:r>
          </a:p>
          <a:p>
            <a:pPr algn="just"/>
            <a:r>
              <a:rPr lang="hu-HU" dirty="0" smtClean="0"/>
              <a:t>Minél hosszabb a titkosított szöveg, annál jobban hasonlít a betűstatisztikája az eredeti szöveg betűstatisztikájához.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52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 A magyar nyelvre jellemző betűeloszlás (%)</a:t>
            </a:r>
            <a:endParaRPr lang="hu-HU" sz="3200" dirty="0"/>
          </a:p>
        </p:txBody>
      </p:sp>
      <p:pic>
        <p:nvPicPr>
          <p:cNvPr id="4" name="Tartalom helye 3" descr="betueloszl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r="24005"/>
          <a:stretch>
            <a:fillRect/>
          </a:stretch>
        </p:blipFill>
        <p:spPr>
          <a:xfrm>
            <a:off x="1858971" y="1871662"/>
            <a:ext cx="5356235" cy="3952867"/>
          </a:xfrm>
        </p:spPr>
      </p:pic>
      <p:sp>
        <p:nvSpPr>
          <p:cNvPr id="5" name="Szövegdoboz 4"/>
          <p:cNvSpPr txBox="1"/>
          <p:nvPr/>
        </p:nvSpPr>
        <p:spPr>
          <a:xfrm>
            <a:off x="1858971" y="550070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 a t l n s </a:t>
            </a:r>
            <a:r>
              <a:rPr lang="hu-HU" dirty="0" err="1" smtClean="0"/>
              <a:t>kormzigáéydvböhjfupócüíúűőwxq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6786578" y="2143116"/>
            <a:ext cx="642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11</a:t>
            </a:r>
          </a:p>
          <a:p>
            <a:r>
              <a:rPr lang="hu-HU" dirty="0" smtClean="0"/>
              <a:t>10</a:t>
            </a:r>
          </a:p>
          <a:p>
            <a:r>
              <a:rPr lang="hu-HU" dirty="0" smtClean="0"/>
              <a:t>9</a:t>
            </a:r>
          </a:p>
          <a:p>
            <a:r>
              <a:rPr lang="hu-HU" dirty="0" smtClean="0"/>
              <a:t>8</a:t>
            </a:r>
          </a:p>
          <a:p>
            <a:r>
              <a:rPr lang="hu-HU" dirty="0" smtClean="0"/>
              <a:t>7</a:t>
            </a:r>
          </a:p>
          <a:p>
            <a:r>
              <a:rPr lang="hu-HU" dirty="0" smtClean="0"/>
              <a:t>6</a:t>
            </a:r>
          </a:p>
          <a:p>
            <a:r>
              <a:rPr lang="hu-HU" dirty="0" smtClean="0"/>
              <a:t>5</a:t>
            </a:r>
          </a:p>
          <a:p>
            <a:r>
              <a:rPr lang="hu-HU" dirty="0" smtClean="0"/>
              <a:t>4</a:t>
            </a:r>
          </a:p>
          <a:p>
            <a:r>
              <a:rPr lang="hu-HU" dirty="0" smtClean="0"/>
              <a:t>3</a:t>
            </a:r>
          </a:p>
          <a:p>
            <a:r>
              <a:rPr lang="hu-HU" dirty="0" smtClean="0"/>
              <a:t>2</a:t>
            </a:r>
          </a:p>
          <a:p>
            <a:r>
              <a:rPr lang="hu-HU" dirty="0" smtClean="0"/>
              <a:t>1</a:t>
            </a:r>
          </a:p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00034" y="607220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11 magyar regény és novella, 4 500 000 karaktere alapján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7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Algoritmusos adatvédelem</a:t>
            </a:r>
            <a:endParaRPr lang="hu-HU" dirty="0"/>
          </a:p>
        </p:txBody>
      </p:sp>
      <p:sp>
        <p:nvSpPr>
          <p:cNvPr id="4" name="Tartalom helye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számítógépes adatfeldolgozás</a:t>
            </a:r>
          </a:p>
          <a:p>
            <a:r>
              <a:rPr lang="hu-HU" dirty="0"/>
              <a:t>a</a:t>
            </a:r>
            <a:r>
              <a:rPr lang="hu-HU" dirty="0" smtClean="0"/>
              <a:t>z adatokat védeni kell, előírások</a:t>
            </a:r>
          </a:p>
          <a:p>
            <a:r>
              <a:rPr lang="hu-HU" dirty="0"/>
              <a:t>a</a:t>
            </a:r>
            <a:r>
              <a:rPr lang="hu-HU" dirty="0" smtClean="0"/>
              <a:t> számítógép nyelve: </a:t>
            </a:r>
            <a:r>
              <a:rPr lang="hu-HU" dirty="0" smtClean="0">
                <a:solidFill>
                  <a:srgbClr val="FF0000"/>
                </a:solidFill>
              </a:rPr>
              <a:t>algoritmusok és protokollok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i="1" dirty="0" smtClean="0"/>
              <a:t>számítógépes program)</a:t>
            </a:r>
          </a:p>
          <a:p>
            <a:r>
              <a:rPr lang="hu-HU" dirty="0"/>
              <a:t>a</a:t>
            </a:r>
            <a:r>
              <a:rPr lang="hu-HU" dirty="0" smtClean="0"/>
              <a:t>z adatvédelem „számítógépbarát” elemeit </a:t>
            </a:r>
            <a:r>
              <a:rPr lang="hu-HU" b="1" dirty="0" smtClean="0"/>
              <a:t>algoritmusos adatvédelemnek </a:t>
            </a:r>
            <a:r>
              <a:rPr lang="hu-HU" dirty="0" smtClean="0"/>
              <a:t>nevezzük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 magyar nyelvre jellemző betűeloszlás (%) - ábécérendben</a:t>
            </a:r>
            <a:endParaRPr lang="hu-HU" sz="3200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sz="quarter" idx="1"/>
          </p:nvPr>
        </p:nvGraphicFramePr>
        <p:xfrm>
          <a:off x="785786" y="2000240"/>
          <a:ext cx="8001056" cy="423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85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helyettesítéses titkosítás törése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Ezt </a:t>
            </a:r>
            <a:r>
              <a:rPr lang="hu-HU" b="1" dirty="0" smtClean="0"/>
              <a:t>gyakoriságanalízisnek</a:t>
            </a:r>
            <a:r>
              <a:rPr lang="hu-HU" dirty="0" smtClean="0"/>
              <a:t> vagy </a:t>
            </a:r>
            <a:r>
              <a:rPr lang="hu-HU" b="1" dirty="0" smtClean="0"/>
              <a:t>frekvenciaanalízisnek</a:t>
            </a:r>
            <a:r>
              <a:rPr lang="hu-HU" dirty="0" smtClean="0"/>
              <a:t> is szokták nevezni.</a:t>
            </a:r>
          </a:p>
          <a:p>
            <a:pPr algn="just"/>
            <a:r>
              <a:rPr lang="hu-HU" dirty="0" smtClean="0"/>
              <a:t>Az egyes eloszlások kiegyenlíthetők, ha egy adott betű helyettesítésére nem mindig ugyanazt a betűt használjuk (több különbözőt).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2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Vigenère</a:t>
            </a:r>
            <a:r>
              <a:rPr lang="hu-HU" dirty="0"/>
              <a:t> titkosítás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67544" y="2292920"/>
            <a:ext cx="8298504" cy="4279352"/>
          </a:xfrm>
        </p:spPr>
        <p:txBody>
          <a:bodyPr>
            <a:normAutofit fontScale="85000" lnSpcReduction="10000"/>
          </a:bodyPr>
          <a:lstStyle/>
          <a:p>
            <a:pPr algn="just"/>
            <a:endParaRPr lang="hu-HU" dirty="0" smtClean="0"/>
          </a:p>
          <a:p>
            <a:pPr algn="just"/>
            <a:endParaRPr lang="hu-HU" dirty="0"/>
          </a:p>
          <a:p>
            <a:pPr algn="just"/>
            <a:r>
              <a:rPr lang="hu-HU" dirty="0"/>
              <a:t>E</a:t>
            </a:r>
            <a:r>
              <a:rPr lang="hu-HU" dirty="0" smtClean="0"/>
              <a:t>lőször </a:t>
            </a:r>
            <a:r>
              <a:rPr lang="hu-HU" i="1" dirty="0" err="1" smtClean="0"/>
              <a:t>Giovan</a:t>
            </a:r>
            <a:r>
              <a:rPr lang="hu-HU" i="1" dirty="0" smtClean="0"/>
              <a:t> </a:t>
            </a:r>
            <a:r>
              <a:rPr lang="hu-HU" i="1" dirty="0" err="1" smtClean="0"/>
              <a:t>Batista</a:t>
            </a:r>
            <a:r>
              <a:rPr lang="hu-HU" i="1" dirty="0" smtClean="0"/>
              <a:t> </a:t>
            </a:r>
            <a:r>
              <a:rPr lang="hu-HU" i="1" dirty="0" err="1" smtClean="0"/>
              <a:t>Belaso</a:t>
            </a:r>
            <a:r>
              <a:rPr lang="hu-HU" i="1" dirty="0" smtClean="0"/>
              <a:t> </a:t>
            </a:r>
            <a:r>
              <a:rPr lang="hu-HU" dirty="0" smtClean="0"/>
              <a:t>írta le</a:t>
            </a:r>
            <a:r>
              <a:rPr lang="hu-HU" dirty="0"/>
              <a:t> </a:t>
            </a:r>
            <a:r>
              <a:rPr lang="hu-HU" dirty="0" smtClean="0"/>
              <a:t>1553-ban.</a:t>
            </a:r>
          </a:p>
          <a:p>
            <a:pPr algn="just"/>
            <a:r>
              <a:rPr lang="hu-HU" dirty="0" smtClean="0"/>
              <a:t>Újra felfedezték párszor.</a:t>
            </a:r>
          </a:p>
          <a:p>
            <a:pPr algn="just"/>
            <a:r>
              <a:rPr lang="hu-HU" dirty="0" smtClean="0"/>
              <a:t>Blaise de </a:t>
            </a:r>
            <a:r>
              <a:rPr lang="hu-HU" b="1" dirty="0" err="1" smtClean="0"/>
              <a:t>Vigenère</a:t>
            </a:r>
            <a:r>
              <a:rPr lang="hu-HU" dirty="0" smtClean="0"/>
              <a:t> (1523-1596) is leírta az </a:t>
            </a:r>
            <a:r>
              <a:rPr lang="hu-HU" i="1" dirty="0"/>
              <a:t>Értekezés a titkosírások módjáról</a:t>
            </a:r>
            <a:r>
              <a:rPr lang="hu-HU" dirty="0"/>
              <a:t> c</a:t>
            </a:r>
            <a:r>
              <a:rPr lang="hu-HU" dirty="0" smtClean="0"/>
              <a:t>. művében. Róla nevezték el.</a:t>
            </a:r>
          </a:p>
          <a:p>
            <a:pPr algn="just"/>
            <a:r>
              <a:rPr lang="hu-HU" i="1" dirty="0" err="1" smtClean="0"/>
              <a:t>Polialfabetikus</a:t>
            </a:r>
            <a:r>
              <a:rPr lang="hu-HU" i="1" dirty="0" smtClean="0"/>
              <a:t> titkosító</a:t>
            </a:r>
            <a:r>
              <a:rPr lang="hu-HU" dirty="0" smtClean="0"/>
              <a:t>, azaz több ábécét használunk a titkosítás során, tehát egy betű </a:t>
            </a:r>
            <a:r>
              <a:rPr lang="hu-HU" b="1" dirty="0" smtClean="0"/>
              <a:t>többféleképpen</a:t>
            </a:r>
            <a:r>
              <a:rPr lang="hu-HU" dirty="0" smtClean="0"/>
              <a:t> is </a:t>
            </a:r>
            <a:r>
              <a:rPr lang="hu-HU" dirty="0" err="1" smtClean="0"/>
              <a:t>titkosítható</a:t>
            </a:r>
            <a:r>
              <a:rPr lang="hu-HU" dirty="0"/>
              <a:t> </a:t>
            </a:r>
            <a:r>
              <a:rPr lang="hu-HU" dirty="0" smtClean="0"/>
              <a:t>(megváltozik a betűk gyakorisága)</a:t>
            </a:r>
          </a:p>
          <a:p>
            <a:pPr algn="just"/>
            <a:r>
              <a:rPr lang="hu-HU" dirty="0" smtClean="0"/>
              <a:t>A </a:t>
            </a:r>
            <a:r>
              <a:rPr lang="hu-HU" dirty="0" err="1" smtClean="0"/>
              <a:t>Ceasar</a:t>
            </a:r>
            <a:r>
              <a:rPr lang="hu-HU" dirty="0" smtClean="0"/>
              <a:t> titkosító egy általánosításának is tekinthető.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1728"/>
            <a:ext cx="2304258" cy="29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Vigenère</a:t>
            </a:r>
            <a:r>
              <a:rPr lang="hu-HU" dirty="0"/>
              <a:t> titkosítás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u-HU" dirty="0" smtClean="0"/>
              <a:t>Feltételezzük, hogy a nyílt és a titkosított szöveg is az angol ábécé betűiből áll.</a:t>
            </a:r>
          </a:p>
          <a:p>
            <a:pPr algn="just"/>
            <a:r>
              <a:rPr lang="hu-HU" dirty="0" smtClean="0"/>
              <a:t>A kulcs egy tetszőleges szó.</a:t>
            </a:r>
          </a:p>
          <a:p>
            <a:pPr algn="just"/>
            <a:r>
              <a:rPr lang="hu-HU" dirty="0" smtClean="0"/>
              <a:t>A kulcs hossza megadja, hogy hány eltolást kell használni. </a:t>
            </a:r>
          </a:p>
          <a:p>
            <a:pPr algn="just"/>
            <a:r>
              <a:rPr lang="hu-HU" dirty="0" smtClean="0"/>
              <a:t>A kulcs betűi meghatározzák, hogy melyik eltolást kell használni.</a:t>
            </a:r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2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000" y="-9872"/>
            <a:ext cx="7577336" cy="774576"/>
          </a:xfrm>
        </p:spPr>
        <p:txBody>
          <a:bodyPr/>
          <a:lstStyle/>
          <a:p>
            <a:r>
              <a:rPr lang="hu-HU" b="1" i="1" dirty="0" err="1"/>
              <a:t>Vigenère</a:t>
            </a:r>
            <a:r>
              <a:rPr lang="hu-HU" b="1" i="1" dirty="0"/>
              <a:t> </a:t>
            </a:r>
            <a:r>
              <a:rPr lang="hu-HU" b="1" i="1" dirty="0" smtClean="0"/>
              <a:t>tábla</a:t>
            </a:r>
            <a:endParaRPr lang="hu-HU" b="1" i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408712" cy="5795095"/>
          </a:xfrm>
        </p:spPr>
      </p:pic>
    </p:spTree>
    <p:extLst>
      <p:ext uri="{BB962C8B-B14F-4D97-AF65-F5344CB8AC3E}">
        <p14:creationId xmlns:p14="http://schemas.microsoft.com/office/powerpoint/2010/main" val="21811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Vigenère</a:t>
            </a:r>
            <a:r>
              <a:rPr lang="hu-HU" dirty="0"/>
              <a:t> </a:t>
            </a:r>
            <a:r>
              <a:rPr lang="hu-HU" dirty="0" smtClean="0"/>
              <a:t>titkosítás -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/>
          <a:lstStyle/>
          <a:p>
            <a:r>
              <a:rPr lang="hu-HU" dirty="0" err="1" smtClean="0"/>
              <a:t>k</a:t>
            </a:r>
            <a:r>
              <a:rPr lang="hu-HU" baseline="-25000" dirty="0" err="1" smtClean="0"/>
              <a:t>t</a:t>
            </a:r>
            <a:r>
              <a:rPr lang="hu-HU" dirty="0" smtClean="0"/>
              <a:t>= </a:t>
            </a:r>
            <a:r>
              <a:rPr lang="hu-HU" dirty="0"/>
              <a:t>„roham”</a:t>
            </a:r>
          </a:p>
          <a:p>
            <a:r>
              <a:rPr lang="hu-HU" dirty="0" smtClean="0"/>
              <a:t>p= </a:t>
            </a:r>
            <a:r>
              <a:rPr lang="hu-HU" dirty="0"/>
              <a:t>„tizenegy </a:t>
            </a:r>
            <a:r>
              <a:rPr lang="hu-HU" dirty="0" err="1"/>
              <a:t>orakor</a:t>
            </a:r>
            <a:r>
              <a:rPr lang="hu-HU" dirty="0"/>
              <a:t> </a:t>
            </a:r>
            <a:r>
              <a:rPr lang="hu-HU" dirty="0" err="1"/>
              <a:t>tamadunk</a:t>
            </a:r>
            <a:r>
              <a:rPr lang="hu-HU" dirty="0"/>
              <a:t>”</a:t>
            </a:r>
          </a:p>
          <a:p>
            <a:r>
              <a:rPr lang="hu-HU" dirty="0" smtClean="0"/>
              <a:t>c= </a:t>
            </a:r>
            <a:r>
              <a:rPr lang="hu-HU" dirty="0"/>
              <a:t>„</a:t>
            </a:r>
            <a:r>
              <a:rPr lang="hu-HU" dirty="0" err="1"/>
              <a:t>apglnlnf</a:t>
            </a:r>
            <a:r>
              <a:rPr lang="hu-HU" dirty="0"/>
              <a:t> </a:t>
            </a:r>
            <a:r>
              <a:rPr lang="hu-HU" dirty="0" err="1"/>
              <a:t>vyhrvy</a:t>
            </a:r>
            <a:r>
              <a:rPr lang="hu-HU" dirty="0"/>
              <a:t> </a:t>
            </a:r>
            <a:r>
              <a:rPr lang="hu-HU" dirty="0" err="1"/>
              <a:t>ahthkbur</a:t>
            </a:r>
            <a:r>
              <a:rPr lang="hu-HU" dirty="0"/>
              <a:t>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882047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571604" y="5429264"/>
            <a:ext cx="62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 err="1" smtClean="0"/>
              <a:t>Megj</a:t>
            </a:r>
            <a:r>
              <a:rPr lang="hu-HU" sz="2400" dirty="0" smtClean="0"/>
              <a:t>: ugyanazon betű különböző előfordulásaihoz más betűt rendeltünk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453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Vigenère</a:t>
            </a:r>
            <a:r>
              <a:rPr lang="hu-HU" dirty="0" smtClean="0"/>
              <a:t> 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 = C = K = {0,1,…,m-1}*</a:t>
            </a:r>
          </a:p>
          <a:p>
            <a:r>
              <a:rPr lang="hu-HU" dirty="0" smtClean="0"/>
              <a:t>p=p</a:t>
            </a:r>
            <a:r>
              <a:rPr lang="hu-HU" baseline="-25000" dirty="0" smtClean="0"/>
              <a:t>1</a:t>
            </a:r>
            <a:r>
              <a:rPr lang="hu-HU" dirty="0" smtClean="0"/>
              <a:t>…</a:t>
            </a:r>
            <a:r>
              <a:rPr lang="hu-HU" dirty="0" err="1" smtClean="0"/>
              <a:t>p</a:t>
            </a:r>
            <a:r>
              <a:rPr lang="hu-HU" baseline="-25000" dirty="0" err="1" smtClean="0"/>
              <a:t>k</a:t>
            </a:r>
            <a:r>
              <a:rPr lang="hu-HU" dirty="0"/>
              <a:t>, ahol |</a:t>
            </a:r>
            <a:r>
              <a:rPr lang="hu-HU" dirty="0" err="1"/>
              <a:t>k</a:t>
            </a:r>
            <a:r>
              <a:rPr lang="hu-HU" baseline="-25000" dirty="0" err="1"/>
              <a:t>t</a:t>
            </a:r>
            <a:r>
              <a:rPr lang="hu-HU" dirty="0" smtClean="0"/>
              <a:t>|=|p</a:t>
            </a:r>
            <a:r>
              <a:rPr lang="hu-HU" baseline="-25000" dirty="0" smtClean="0"/>
              <a:t>i</a:t>
            </a:r>
            <a:r>
              <a:rPr lang="hu-HU" dirty="0"/>
              <a:t>| es </a:t>
            </a:r>
            <a:r>
              <a:rPr lang="hu-HU" dirty="0" smtClean="0"/>
              <a:t>|p|=k</a:t>
            </a:r>
            <a:endParaRPr lang="hu-HU" dirty="0"/>
          </a:p>
          <a:p>
            <a:r>
              <a:rPr lang="nn-NO" dirty="0" smtClean="0"/>
              <a:t>Ha </a:t>
            </a:r>
            <a:r>
              <a:rPr lang="nn-NO" dirty="0"/>
              <a:t>k</a:t>
            </a:r>
            <a:r>
              <a:rPr lang="nn-NO" baseline="-25000" dirty="0"/>
              <a:t>t</a:t>
            </a:r>
            <a:r>
              <a:rPr lang="nn-NO" dirty="0"/>
              <a:t> = k</a:t>
            </a:r>
            <a:r>
              <a:rPr lang="nn-NO" baseline="-25000" dirty="0"/>
              <a:t>t1</a:t>
            </a:r>
            <a:r>
              <a:rPr lang="nn-NO" dirty="0"/>
              <a:t>…k</a:t>
            </a:r>
            <a:r>
              <a:rPr lang="nn-NO" baseline="-25000" dirty="0"/>
              <a:t>tn</a:t>
            </a:r>
            <a:r>
              <a:rPr lang="nn-NO" dirty="0"/>
              <a:t> </a:t>
            </a:r>
            <a:r>
              <a:rPr lang="hu-HU" dirty="0" smtClean="0"/>
              <a:t>é</a:t>
            </a:r>
            <a:r>
              <a:rPr lang="nn-NO" dirty="0" smtClean="0"/>
              <a:t>s </a:t>
            </a:r>
            <a:r>
              <a:rPr lang="hu-HU" dirty="0" smtClean="0"/>
              <a:t>p</a:t>
            </a:r>
            <a:r>
              <a:rPr lang="nn-NO" baseline="-25000" dirty="0" smtClean="0"/>
              <a:t>i</a:t>
            </a:r>
            <a:r>
              <a:rPr lang="nn-NO" dirty="0" smtClean="0"/>
              <a:t> </a:t>
            </a:r>
            <a:r>
              <a:rPr lang="nn-NO" dirty="0"/>
              <a:t>= </a:t>
            </a:r>
            <a:r>
              <a:rPr lang="hu-HU" dirty="0" smtClean="0"/>
              <a:t>p</a:t>
            </a:r>
            <a:r>
              <a:rPr lang="nn-NO" baseline="-25000" dirty="0" smtClean="0"/>
              <a:t>i1</a:t>
            </a:r>
            <a:r>
              <a:rPr lang="nn-NO" dirty="0" smtClean="0"/>
              <a:t>…</a:t>
            </a:r>
            <a:r>
              <a:rPr lang="hu-HU" dirty="0" smtClean="0"/>
              <a:t>p</a:t>
            </a:r>
            <a:r>
              <a:rPr lang="nn-NO" baseline="-25000" dirty="0" smtClean="0"/>
              <a:t>in</a:t>
            </a:r>
            <a:r>
              <a:rPr lang="nn-NO" dirty="0" smtClean="0"/>
              <a:t> </a:t>
            </a:r>
            <a:r>
              <a:rPr lang="nn-NO" dirty="0"/>
              <a:t>akkor</a:t>
            </a:r>
          </a:p>
          <a:p>
            <a:r>
              <a:rPr lang="hu-HU" dirty="0" smtClean="0"/>
              <a:t>E(p</a:t>
            </a:r>
            <a:r>
              <a:rPr lang="hu-HU" baseline="-25000" dirty="0" smtClean="0"/>
              <a:t>i</a:t>
            </a:r>
            <a:r>
              <a:rPr lang="hu-HU" dirty="0" smtClean="0"/>
              <a:t>,</a:t>
            </a:r>
            <a:r>
              <a:rPr lang="hu-HU" dirty="0" err="1" smtClean="0"/>
              <a:t>k</a:t>
            </a:r>
            <a:r>
              <a:rPr lang="hu-HU" baseline="-25000" dirty="0" err="1" smtClean="0"/>
              <a:t>t</a:t>
            </a:r>
            <a:r>
              <a:rPr lang="hu-HU" dirty="0"/>
              <a:t>) = </a:t>
            </a:r>
            <a:r>
              <a:rPr lang="hu-HU" dirty="0" smtClean="0"/>
              <a:t>(p</a:t>
            </a:r>
            <a:r>
              <a:rPr lang="hu-HU" baseline="-25000" dirty="0" smtClean="0"/>
              <a:t>i1</a:t>
            </a:r>
            <a:r>
              <a:rPr lang="hu-HU" dirty="0" smtClean="0"/>
              <a:t> </a:t>
            </a:r>
            <a:r>
              <a:rPr lang="hu-HU" dirty="0"/>
              <a:t>+ k</a:t>
            </a:r>
            <a:r>
              <a:rPr lang="hu-HU" baseline="-25000" dirty="0"/>
              <a:t>t1</a:t>
            </a:r>
            <a:r>
              <a:rPr lang="hu-HU" dirty="0"/>
              <a:t> </a:t>
            </a:r>
            <a:r>
              <a:rPr lang="hu-HU" dirty="0" err="1"/>
              <a:t>mod</a:t>
            </a:r>
            <a:r>
              <a:rPr lang="hu-HU" dirty="0"/>
              <a:t> m) … </a:t>
            </a:r>
            <a:r>
              <a:rPr lang="hu-HU" dirty="0" smtClean="0"/>
              <a:t>(p</a:t>
            </a:r>
            <a:r>
              <a:rPr lang="hu-HU" baseline="-25000" dirty="0" smtClean="0"/>
              <a:t>in</a:t>
            </a:r>
            <a:r>
              <a:rPr lang="hu-HU" dirty="0" smtClean="0"/>
              <a:t> </a:t>
            </a:r>
            <a:r>
              <a:rPr lang="hu-HU" dirty="0"/>
              <a:t>+ </a:t>
            </a:r>
            <a:r>
              <a:rPr lang="hu-HU" dirty="0" err="1"/>
              <a:t>k</a:t>
            </a:r>
            <a:r>
              <a:rPr lang="hu-HU" baseline="-25000" dirty="0" err="1"/>
              <a:t>tn</a:t>
            </a:r>
            <a:r>
              <a:rPr lang="hu-HU" dirty="0"/>
              <a:t> </a:t>
            </a:r>
            <a:r>
              <a:rPr lang="hu-HU" dirty="0" err="1"/>
              <a:t>mod</a:t>
            </a:r>
            <a:r>
              <a:rPr lang="hu-HU" dirty="0"/>
              <a:t> m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endParaRPr lang="hu-HU" dirty="0" smtClean="0"/>
          </a:p>
          <a:p>
            <a:pPr algn="just"/>
            <a:r>
              <a:rPr lang="hu-HU" dirty="0" smtClean="0"/>
              <a:t>A kódszó (kulcs) periodikus alkalmazása elegendő statisztikai információt szolgáltat a töréshez.</a:t>
            </a:r>
          </a:p>
        </p:txBody>
      </p:sp>
    </p:spTree>
    <p:extLst>
      <p:ext uri="{BB962C8B-B14F-4D97-AF65-F5344CB8AC3E}">
        <p14:creationId xmlns:p14="http://schemas.microsoft.com/office/powerpoint/2010/main" val="2583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Mechanikus titkosító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00304"/>
          </a:xfrm>
        </p:spPr>
        <p:txBody>
          <a:bodyPr>
            <a:normAutofit/>
          </a:bodyPr>
          <a:lstStyle/>
          <a:p>
            <a:r>
              <a:rPr lang="hu-HU" dirty="0" smtClean="0"/>
              <a:t>Jefferson kerék</a:t>
            </a:r>
          </a:p>
          <a:p>
            <a:r>
              <a:rPr lang="hu-HU" dirty="0" smtClean="0"/>
              <a:t>ENIGMA (németek, II. </a:t>
            </a:r>
            <a:r>
              <a:rPr lang="hu-HU" dirty="0" err="1" smtClean="0"/>
              <a:t>vh</a:t>
            </a:r>
            <a:r>
              <a:rPr lang="hu-HU" dirty="0" smtClean="0"/>
              <a:t>)</a:t>
            </a:r>
          </a:p>
          <a:p>
            <a:r>
              <a:rPr lang="hu-HU" dirty="0" smtClean="0"/>
              <a:t>3-5 rotor</a:t>
            </a:r>
          </a:p>
          <a:p>
            <a:endParaRPr lang="hu-HU" dirty="0"/>
          </a:p>
        </p:txBody>
      </p:sp>
      <p:sp>
        <p:nvSpPr>
          <p:cNvPr id="73730" name="AutoShape 2" descr="data:image/jpeg;base64,/9j/4AAQSkZJRgABAQAAAQABAAD/2wCEAAkGBxQTERQUExQVFhUXGB0XGBcWGR8YGxoaGxcaFhoaGBwaHCghGholHRkaITEhJSkrLi4vHB8zODMsNygtMCsBCgoKBQUFDgUFDisZExkrKysrKysrKysrKysrKysrKysrKysrKysrKysrKysrKysrKysrKysrKysrKysrKysrK//AABEIAL0BCwMBIgACEQEDEQH/xAAbAAADAQEBAQEAAAAAAAAAAAAABAUDAgYBB//EAEsQAAECBAQDBAcEBgcIAgMBAAECEQADEiEEEzFBBSJRMmFxgQYUIzNykaEkQrGzQ1KDssHwU2JzgpLE0RUWNFSUwtPxROFkdNIH/8QAFAEBAAAAAAAAAAAAAAAAAAAAAP/EABQRAQAAAAAAAAAAAAAAAAAAAAD/2gAMAwEAAhEDEQA/AP3GCCCAIIIl8b4xJw5k501MuuZSmotUWNh1NxaAqQQQQCWPznGVRp97q+/c3T6RkTib2ld2t7+Ja34jypQlxrFolYebMWoISlBJUbAWZ38YDNRxOWWysx++kBvxeCd6yCyMojYqd/EtY+TQ1gsWidLTMlKC0LDpUNCOo7o3gEJBxFfMJdDnR6mu3cNofgggCCJXo/xiTiErMmamZRMWlVJek1qIB6FmtFWAIIIIAggggCCCCAIIlcY4zJkTMOibNTLVNmFKEqLFZpKWHXmUn5iKsBxOJCSUhy1h1MT5M3EsmpCSdy4tpdnvqfl4PTggJ8ibiHFSEs9y+z+Nvrp325zMRS9CKn7L2AbV31f8POO+PY+XIw82bNWJaEpLrJYAnlF9rkCGsJiUTUJmS1BSFpCkqGhSQ4I7iIBFU7E7S0eFWmm++/Tr3ChJJpFQY7tHcEAQQGJXo7xiTipSlyJqZqRMWkqQXANRUB/hKT5iAqwQQQBBBBAEESvShc1OFnKkTpUhYQopmzWoQWspRU4SkakkHwjDh/rIlSvWZ8hUyoc0pBQhYLJp5lGolyXDXpt1DWX6RyFAEZxBDgjDziCDcEez0hHi8/CYnJzUT1ZM1M9H2efZaHpPuu+EeFvl4dpoT7OU6XJJGSdjZO53BpvpFNM1lJFddRIuzjlKn5QLcvTfWAb/AN4JPSf/ANNP/wDHDGA4pLnKUlFdSQkqC5a5ZZRUEkZiQ4JQrTpCGJQSkgFid3I36iM+AH7RO5qvYyr/ALXE/hp5QD0/jcpC1IOYVIICqJM1YBKQsCpCCHZQOu8J8T4lh58mbJmJnlE1Cpavs8/sqSUlvZasYSxEpSp+ICV0HPF3If7LIcNobPfbUaRTTpeAzwHFcPJlS5SEzwiWhKEj1afZKQEge66CGsPxuUtaUDMClkhNcmagEhJU1S0AOySddoyiVh5Kk4jD1Lq9t2XJp+zYjc3IPfAX8fxSXJUlK66lhRSES1zCySkKJy0lgCtOvWF/94JPSf8A9NP/APHCnH1NiJJKqQJM4vo3tcNDMAjwafhMMJolInpE2auev7NPuuYXUfd+A8AIfX6RSACTnAAOScPOAAFySTLYDvj5Ef0jU8qY0wBpU4FD9r2JP0cHzgPXwQpLUc5XOCGAo3DMX86r/wByNcLikTE1S1pWlyHQoKDixDjcQG0EERfS9c9OFWcPPkyJnK0yc1CXmJBqKnABDjQu4ZjeAsktEmX6RyFAKAnkEAg+rT7g3B93HMrOEuUJ8+UqZcqy0GWlYYJYArUfvavdVNhpEfhz0yfahIy0EpdyRks97JYl9CCw3gHOKz8LiFSFTETyZE0TkfZp3bCFID+y0FVXikRQ/wB4JPSf/wBNP/8AHCiJrKSK66nGzgsT90CzA/SNcQgkMLFxuRvfT/11gKGA4jLnVUVOlnC0Llm+llpBIsbxhO45JStSDmkpLGmRNWHYFqkoINiNDCvo97yZzVckoP1asEwjPlqVMmhC6DmqOpuyZb20I2fUOGgGeM47DYnDzZEwYiiahUtTYec4Cgzh5Wo1HfDGH4zIQhKEpnhKQEpAw0+wAYD3XSOo+GAYwvGZUxYQnMCiCRXJmSwW1YrQA/c8d47isuUoJXXUQ4CJa5lnZzlpLecReHSlJxEupdXaDOTSRLc3N9FJ+QO8McZHt9W9mA7lOs0DUbwDX+8EnpP/AOmn/wDjhDguIwuFlqlykzwlUyZNP2ad2pizMOkrQPSO4CN8JLUlAC1VKGqut42gPp9IZAuc4Dcqw84Ad5JlsB3mK0eQ44lQlzfaBiiYaNyMqm19iCdN49JJUc1fOCGAo3SRd/MKD+UA3BBBAQfTeWlWCnhWGViRlq9kgspVuykh1AnTlBMI+jeDkpw8lCMArCAKqTLmFI5gEmomWtRUo7BbKNJcCz+shHiKVVIaYEB2uWculTAfeNKVBu99oDzPCpqQiQKCo5Uq4USAcqwKTZJv9SbMYozUpUZbpHbYggWOWo3+YjHgKvYyhUD7GVyvdPJqRs/8I2/Sftf8vAdy5pEsG5uE9/apc/jHPo4RnzmTSMqUWd/02Kcvu+vnGmFUAgOWu1+9TD62jngBfETuYK9jJuC497id+7SAxCx6zPDAkz7XZmwkm4G/Tzh+EA/rM/mAGeHBPa+ySbAbn7390+T8AROzAcVJFJBE65Oinws8hvB2+cUYnOTisOcxKkGYKUj7v2bEkkl71OCDbSA29JCBPlEgkCROsCUk+0w1gRdz0303huFPSQKz5dKxLVkTwFqDgHMww6iG4BaXKStyoBXMoBw7BKimz+D+cSeOqRROTRcSprKBsn2DEEbGkAdLdYs4Tsn41/mKibx1QycQMwOJcw01XbIIYp8XVAX5chCp0wmWH0JUSarIU4SbU2Afqkwr6P8AorhMGVqw8lKFrJK13KlOai6jdn2Fu6HJKVZ63mApZ8t3IcIALbMUr8a+6GcLiUTE1S1pWlyKkEKDgsQ46GA1jzX/APoUlKsDNC8IvFjlGVLJSpXtEWCkusdeUbXbWPSwQHmeFYWUmTISnBnCgJUpMtVKaOZCi+UpSSpRZQBLmlTteE+GzEtJFBUctBcKcAiULEEsksbbXJfWPRcTSoqQ0wI1cE3VzILAb8oUnuqfaJHBFeyQKgfZy7PdPs06jZ2JgNJqUqMvlHbIIIFiJa/rHcucRLSTc8oPmoJf6vHH6T9r/l41wqwJaSSALC9tSwHmS0AejRFc0hNLpQWd95j33fVxa8YS1DPmWDmYu7sQKJZNt9B/Lwz6PH2k3mCuSWCoFwSKwS/jC6HzpnMAM1Vn7Xs0aDdtX/1gHYIIIBPCrBxSQEkEKU5P3jlAOOlgB5PvHfG1AT3IBaWCxNNxNBF+rt/G0Z4RT4qWa0qSXpCfu+ze5cu4IL2jXjL59lBPshzEsB7Tf/TeAYgggaAi8cmgpmgoLplzQF7AZSVH5u393wj0eGQnOmkIZVgpRJdXKgggaUtZ+qT3x5zjJVRP9olsuZyVOT7N9NiLFtAD3uPSSArOX7QFP6juRyoZx91mUe+sdBAOwRxKmBQdJBB0ILj5iO4AhLiNLynSVEzOViRSaFmot3Ajzh2EsctYUilSQn7wJAJ50CzjRioMLuUwEHgChlSxd8mS5ckXRYDYMzsOoO8MfpP2v+XjDgJVlS3KacmVSAbjkuVBrPZr7fPf9J+1fyyCP4H5GA+pIyg4cVDu/SBj5FjHHoupJnTShJQkyZXKbN7XEv8AWO0qIlAghN9SWDV3F+ocecffR6v1idWUlWVKunRs7FU7DQMPLeAXKU+tzXSSRP5S7U/ZJLuHu4t082elE4LUMVPAUkJM64PaV9lw5FPVrkxRaAImpSlOKw6UhmmAPrb1XEADxDfUdYpRLkrWcRhqlIUK0tSQS5wuIKiWGhs2zDQQG/pOpInSqwVJyZwIHfNwo+UMYlRCbblI/wASgk+d4z9IH9YlMqg5E5lWt7TDfrAiO8X2R8aPzEwGOFwiKTyg8y9Q594rUnWJnHEy6J/KKkypgBr09gp2TsGs39YHctZwnZPxr/MVEz0gMzKncyaDKm8pZyMizW2U58DAejCEmcsFDmhLqNwQ5YNpsTCXAPRTCYMrVh5KULmEla7qUpy55lEkB9hbuh6UtecoFSSm7JBDi0tnDO91E30UnrZyAIIIIBHiTPLdJJcsXIblcn6RE4IRlpF3ypTl3HYsB0boOr7xb4itYKaVJCWLgkAnmQLOLhioW3UnraLwQqy0OUlIlSqQDccl6rWezQGv6T9r/l4+OMlLgkOiw65iWPkWLd0ff0n7X/Lx9QoiUliEl03JYNWHF9yHHnAdei6klU0pTSmlDD+9Mf5lz5xgkJ9YW6XVmrZT6ezQC4e7vqzBurO36PFWZOrIKqUXTcM8xmsNmhVC1DETAFJCTMW6SeYshDFPVv4wD8EDQQCGBQlOJlpSGpcO7uBLYeYA7zpGnpAEmaQpJUMoWBY+9G7vbVhctZzaMuHLWcRJrUhTJ+6XvluolgNbEd0bcdWpM50qSk5YussPeaeekBvPWyVHoCfkHjJOEQwdIUdyoAk+JMd4vsL+E/gY0TpAROLTkhE9ATehdwXD5LabWSB3W6mPTSpaDNm8m4qJuCaUkWNtAPl3x53jCl5c8VCnLmcrp/oxZqX3fXfvDekkLXmrBUkp2AIcWS1mcal3O462BD0c9FcLgQv1aXQZhqWoqKionxNvAMItQQQBCXE5KDSpYJpUkJbYqmIY/wCIJ8nh2F8asgAJIBKk6t2ahVr3OPEiA816PLSZaAHqEqSFWb9ECG66w7i5QKpbv2jcEpPu17giFuBPkyuZxkymFrGi+ge9te+HJ/al/Gfy1wCgQlMkklTaXWbuvTnJF9O923jr0UKM2ZQCE5ElgrUe1xMM4QsgeJ/eMZejlefNzCCvJku2nvcS2nc0BjnAYqckguqe4I0BThJDv5Ew2rCoJcoQSdykf6Qq6hicQxSE53O/T1WQzef87GhAYyLFY2BDdzpBYd0TsHNSqfhqXYTA1wQ3q2JAYjXQnzB3ijJ7S/EfuiF1EnE4e4Kc3l0/5XEObag9/TzIHpUE5sutKlJyJzhOtpuFNvOGMX2R8aPzEx842T61JbXJnfm4brGKSvKTmEFVaHp094mA0kTAlJf9dezk+0VoBcxP4/OSZM0MXEuaB4+rlTkatSojx8odkdpPjNPnmgP8iR5mFuO1ZGIcinKmtppk2+oVAXstCJxISStSSot+zQf3U/IxN9FfSb1yv7NiJNBIqmoZC2LPLU/MPIRZrJmMCKQkuHD1Olu+wf5iN4AggggEOKSUGlSgSQQlLbErQofVCYh8BWkoAD1CXKqs36IEN187+TR6LHLISAkgEncjs/e11ta25EQuCvlS+Zxly2FrcgfQPe2vSA1xUkFUsl3qZwSn7i+hD/8AuF6EpkgkqawPOS7qFuYkX0+kOT+1L+M/lrj5hCyE+H8WgOPRUpeZQCE0oAB1sqYIyTOAxC0kF1TVkHYMhDv3/wD3DHo2V1zcwgrpluRprM6RgkqE6YxSE5qqgfgQzeZH8kQDHqqHehD9aR/pHyQWrGyTbuFCVN4OT4eEbxjI7Uz4h+WiAT4StJnyaXYJIDkG2XYAjz+ffDHHpwROqUCRlAEDvmgfLr3PHzDknFS3IKeanTTLD6a9XPys5741Vn8hAVlBirT3jQHeL7C/hP4GNE6RliSDLW2lKvwMap0gJHHZSAiaWNSpcwu9nEqnT4X+cejlSUCesgc6khSj1dk/9gjz3GSvKn3FNEy1tMpPm9T+R8I9MlZMwhxSE6Weon5i34wG8EEEAQhxCWiuUpRUFBRCCCAHKSou+oISRvr5h+EceqbUmimm1VWoFaXKf7tQ8SnwIee9HQmhLBQVkyaieyfZ8tP1eKU/tS/jP5a4ncJMzKw9NNGVLd9ewH+j+bbPFGf2pfxn8tcBxIlhUsA9X+S6h9RGfowgJnTQkKAEmUAFEE2m4obEhrW7o6RVlcva20/W7yA0d8BKvWZ1WuTK6f0uJbsltGgEcaEZmKrqYTgrlb7uFkL38IqpSwAGgtE+cpQm4unXN7v+VkN2i2rQ7MmMwAdR0GniT0A6384DmT2l+I/dEISZKE4qQE1Pmh3IIthJ6QwBsWSHcDaGpCl1rdKdQ/OT90acl4XkqWZ+Gr/pbPT/AMtiP1Sdm+rQDXHyPWZLu2TO0/tcN1jNKgZYKXbMGrH9MH0JDPp3NG3GyfWZLa5M783DQvNEygOUg1jVL2zhTooB2Z/OA7w/bH7b81MT/SJaFS5oIVUiXNCSDyuZCyXAVfl6jpFHAyz2lEEhUwBg2swk6k9BC3pA+ROZmyZtWj+6JF3fybzDMQu4aWgT5pSVVqCSoEhjYJBA1DBPdrvZnoSw6puaQqmjmYjU3TS/RgT9IdgCCCCAn8RloMyWSVBQC6SCALhNQIOrsB/IMQ+ABNNgoKy5RUTofZsKfIXi5xBU2rkpoYO+o5xU3V0k/IdYh8LVMokNTRQl+vuks3m/0gH5/al/Gfy1xxJlBUtIPcbdUqCh9RHc/tS/jP5a4yllWUmnW3TrfUi0B36MJAVMCQoAJlgBTEs8z9UkN0bZoSxaEKXOC6u2s2bQCSTru9P1ih6P1Zk2rWmXq3WYz0lnbpCc1SwufR/SL6a0yqe0RbV//UBRjGR2pnxD8tEdTZjEAByXYaaaknpcdddIXkKXVM5U9oaKJPu0aOgP8xAZcNkoRiUJQ9nBcgi0oAaGxYB3bbZoZ4y2eKnahGnXOS3k7RjgCs4iVX/W/V1y79k+H12IAY4qT6wKdctOvTND/R4DCXLSnDkIemlTPruYcTpCS1TDKU4T2Vam+7dlxo2hhiVMLhKgASHDFxZgdu8fOAm8cKEomi9cyXNbpaWH+iB9Y9Dg0IE6cUlVRUKwSGJEtDFI1HKQNogcZUvKn/q5czWnTLszXN/490X8IqbmKrpo5qSNTzWfowLeT7sAeggggCJ3FFS65ddVQNSadueWkv3OpIbdz0cUYVxwX7OgJPPzFV2TSpyL6uw84DzPCAnLw9lVCXK0ZvcqAfdmKtO7aKc/tS/jP5a4n8JSrKw/KkpEuXcgO2Vdt3en5mKE/tS/jP5a4DiTMCZYJ6t810j6mOPRqWlM+cEO2VKPMXLmdiiXPiTG2EHIPP8AeMccAq9YnVgBWTJdv7XEt4WaAR4gpAXjDMJCRNuQ2nqkl9d2du+KCveI+BX4y4Vm15uLoAJzt/8A9WQ243htXvE/Av8AelwBJ7a/EfuiJ+FloE/DFFTlaXfoMJPp0s7axQk9pfiP3RCUnM9Yw1aUgZoZmufVJ9YLE6HSAa483rMl3bJnaf2uG6xjJQlMoBNQGb9/VzPcu99SfKGONv6zJYOcmd+bhoxTVlJrSEqqQ6RoPaJ0gN8J2T8a/wAxUSPSOSgImKNdapc2luzaQsEFhezkO93ivhOyfjX+YqJ/HivIn25cqbe3Zyfid6n228DAXZBl+sLaqsg1fqmkS38wFIvu+7BqELJSvOUWSJdAu3MVOd30A69YZgCCCCAmcXMuqWV1VB6SnvXLSx6gqKA3nsCInCaaJNlVUo6MDkJ82b6x6LiAXyUBLOaioOyWLtfU6ecQOFpVlyDSmmhN7OE5IuN3qt4QD0/tS/jP5a44kTAmWkl70pt1UoJH1Mdz+1L+M/lrj5hByJ8IA9GkJCplD0lMtQqLnmMxV/nE/Hrlg4gzCQKpjkMOWmVVc6HRopej9WZNrACqZbtYfpNtrbX84UmV1z6AD7RevWmWw10Iq/mxBpfvE/Cv96XBI7Uz4h+WiBfvE/Cv96XBI7Uz4h+WiAS4OiWJ0ky6tKeboJKVJ0tou/eTDfGWzxU7UI065yW12doX4dmesSsxKU2LM2uUKtDsbeENcVf1gUgE5ademaH+jmAWkLQcOoyy6WmXO5qVV9Xhg+8R8CvxlxwaslVbVUqdvNvp4+cdn3iPgV+MuAmcdnoKJgLhYlTQnS4y6ju7d3UaWBj0OGy89dNQWp3/AFSUhCSfEAoDnUNqBaJxxKhJm0hNJlzCs7vQW8Tp5P3R6KSleYskJCLMW5jYanoC4v8A+wZggggCJnGAmqS6iCVUgAO5Kkq8jyM92BV4inCuPCuSlKVcwqcaJ3I7xaA8twxKaMNzLBolWAFJ9ipqi2mvS7RWn9qX8Z/LXE7hJXl4dpaSnKlurcezD/z5bxRn9qX8Z/LXAcSZdUsDS7/JdX8Iz9GVIM+dR2cqVs187FPba7xpJKssUhy/0rvv0eDgBV6xOqAByZNgGtm4lrOdm3gEsakGZinKh7YHl1LYWQSNRYgF4f8A0iPgVr4y9YTxJWJmLy0JWrOFlaf8LI77DbeN8Ysi4sRKmHzFBgOpU9OYtNSXcWcP2RtE/AKR6xISk8wmioMzPh8U1nLOxNrMzRTwyAlS0iwBDDupEKSQoTsKClKQJgakNzerYgqGpsCzeJ1gGePN6zJf+hnfm4aFU4iXlJpLAzARZv0we3i8Ocbf1mSwBOTOsf7XDRimrKFaUpNabJ096liPHX/TSA3wo5b2dSj5FZI8LGI/HQiie55jKmsGZ2kXu7Gyuj+QMXojceC8qeyEU5c11febIsR31OD3AQF3DhPrUxlEkJulrCoI36cltNV67U4VSFZx5E00vW16nAIPcwHy2YO1AEEEEBJ4yEmZJBUpKjUwA1pKFnex5QHvylfVxF4YlNMjmWDSmwApJ9XA5iR0uGY6x6TiAVy0pSoOyidQNXT5gfJ9QAfP8KK6JHs005aefcDKQ3i5ceQgH5/al/Gfy1xnKl1SkjpSr/CoK/hGk/tS/jP5a4zklQlppDl0/KoBR12S5/1gOvRgpKptHZpRs16pgNhpd4RxqAVT3KgQtZ5dWAkk7joLbgmKPo+TmTagxpl2AZrzGs5azbmEcQqYFTzLQlZzFdrq0q2osRV8h5g6v3ifgX+9LjKVPTXMTUl6mZw/u02Z4McpiSNRKmEH/BGmHSAZg2qAbuy0QCPByj1iWElyAaho3s2FnLWGgto25LvGWzw5I5Eadc5LfVox4fXnyKkpTylgkMxy+YamwL/OGOKv6wGAJy02PTNDnxAc+UApJIEmh1FTKSAq6iXKbs++795h2ZKdrkEaEajbe3zjjBKWZacxISrdI0FyzX6NG8BD4wBRO1eiYbps+SkWUD0DtvctZ4v4dIOInBK1BSQHYaV0quS4UGSwsGdWr2h8YChLn+zTSZcznDA+6Bc9eZx5Dpf08sKzVOlISwZQFybOD8h8u4OEv0W9HPU0qHrOIn1F2nLqSnulpbkT3OYuwQQBCeOCSpAOoNQs7gMlu660w5CuMCqkMhKg5BJF071a6WItdynYGA8vwtSMvDBSjUZcpg2+UdD9f7sVZ/al/Gfy1xN4UFZWHaWkjKlcxFx7Mb938QN3FKf2pfxn8tcBgpLyWJZyzsTqttiC/e9tdoPRhaTPmlJqBlSi7N+mxThtgDbyjbCpBQHD3P7xMcejw+0TrBPsZVgmkNm4lrHS0AljynNxNSlJBngApD3OGkMD59bHSGMYRTYuMmYx62ReMcSk52JZCVnNPaTV/wDEkEAHZyAO+GOIb/2U3/sgGlSuZ3IOhbcB2B+Z+cT5c5CsVhyk3zQ4ZrHC4hSfNj+EUzE0AjFSBQEpE4UqAar7LPd/DSA39JB7eU+mROexVbMwzsAQX8I+YLDgJTzKWAT2tyFEOepBHzvHXpEPtErlCvYzmBTUCc3DM4H8jWNMKTTcAXOgKfvHY7wG0RvSJQMqZzKDSpyaW5VEyarnRwC43174sxH42TlYnlDZUzmpY+6676M/c21w9HJpM5ZB5mCCG0KQFm/eJiflDkKykqzVuhIFiFAXU4AY3dxSXtoUdDDUAQQQQCPESmpAJuKlAM7hhLbu5piT5R53hakUyASailNIbcSEuH8C8ekx4U6WSkhlAqIcp0L66EJItuUbPHnuFhVEj2aSKEutrgZKbg+PL8vEBQn9qX8Z/LXGDPJS5a6RoTcrAGhG5F9tY3n9qX8Z/LXHzCpBlpcPob9xcfW8Bz6LqSVTCk1JKUEFm3mbbAaDwhHH01TqlKSMxQdIfUSjtvb6/Oj6Ojnm2CeWXYJp3mfdOnhCc1LzJvIlXtF9pNX3EWB2ctbfygNeIb/2Uz/shpUrmqBIO7aFtHHn/LCFuIb/ANlN/wCyHDAT8BOQvEy1ILkgk2axl8vibH8NoY417+7gCWk2Dm00HbwjHBgjFIFASkOEkBqhl7+Gnh9NuND2+gV7IWKah7wbD8dtbwGOAlgy00zFkXvb9Y9Q/dDGQf11/T/+Y6w4ZIsE9wDDXpGkBF43LSETXWajLmKCdj7KlvoS2+v3Y9IhAM1ZCiFEBJYCxSaiQ4IuFpGmwjz3Gioy5zpDCXMAUxdsoGx01KgfAW1MelkJVmTHQkCzKAuqwF+8EEeFMBL9FuCT8MlQnYybiSSSBMCQEuolklissLXURawEXYIIAibxGWM2UozFJc00AEhZAJALaMKj3gdExShTHIJKORKhVckPS3OFfNLeJT0gPL8JRy4c5ih7KVyhKmPs6tXpJZKrja2rGK0/tS/jP5a4mcG93IZA93K5qC75LPUzWDB+8iKk5BLEapLh97FJ+hMBxMwpKVBKiHOhuA6nLMyn13t9Iz9GiDPmlKqwZMkhXV5uJP8A9eUaTZ6gkkIUCNHAL3bRBJ89tYz9G3z5zy8v2UoUWsBOxQHZLXDG3WATx7ZuJJUUgTTcJUr/AOHJJeghmDm/QQ9i5fJMJJJoUA+wa4HyGr6QljSRNxRTKExQmlkt/wDiSLVaBywvqIfnhSgpNLAghyRYEM7D8IBgxKw7DEYdFdSkzuYMQz4bEEM5Nj0ezRViXInKViMPUin21lMRUPVsQdDcN02ve8Az6SD28q5AyJ7kAkgZmGdgkgv4R3gSKLKqFS7/AN9TgPsC4HcBHHpF/wARK5Qr2M5gQVAnNwzWF9d9tY0wYZHZCbqLJDC6iXZhc66C5gN4k+knuZlyPZTrMS5yVakFgGc31s2kVom+kB+zzrOMmbfp7M/jAWMHLCZ80ZilFgqggsgKJLgnUEu3wkDQxRhWUk5y3QkWDLAuXsxPUU37imGoAggggJnEUATUKMxSagUhDEpWQCoDoDerqQk7AxB4XL9wcxQaWjkZQBeVuXYmxLjwj0nEEl0ciVC4JIcotUD3DlbxKY89wk8slkC6EOqgv7kXqZugfvI2gKM/tS/jP5a44XhrEBRAd2Ogu5ZmP1tGk9BNJFyku2j2KT9D9NtY4mz1MSEKBtqAXct91RPntAHoyRVMpVWKJbK63mdb9179YRxrVTiVlAzFuaVH7iHLpUGYOfkdof8ARztzXRl8qOS1uaY2lr6+cI4wkLnlMrNVWtkt/URao2DlrHXyYg3jJbImlySUK1awYlgw0+sNKGsYTgpQUmlgXDuNDZ26tGyjAIcNYYiWiupSSp7EN7IJADk2NJOu8b8cHttW9kLgE/pOiSD57axjw+apWIlVIpPNdiKvZ99x4Xa19W24377shXshYgqvmBrD8dtdoD7gewGNV1XYi9RcMokhi412hiMMEolAdGWXVy2tzFjYkXF/ON4CRxhFMueSo80qYwYt2BqXIfl7tYu4CWEzZozFKL1UqB5Kr8pOqSGA+E97RuPJ9lMLC0qY5IuOTY7OWtv5R6CQk5swlCRoywLqBGhPcQfmIBqCCCAIWxkgqpZRSEqqLOKgNA4Is7P1Zt4ZggPI8GkEypCqyBlyjSCWtKZiHa9T6bDpFZ47xnDcMhNXq0pWgZMpJLmw20hWVKwxf7EzJKnMhLWGjt2tmgNJyXDBTXBfwUCR5gN5xlwFBTiZwKqjlSi5L6zcUQL9Hbygy8NVT6luz5KGd210bv8A9DFnC4KXLfLloQ+tCQl20dheA85PkFc7FALKPbagkG+FkAaFrO9wbgRSeNeJYaRUFLw6Zilaqy0qNm1Jv4eETkerEn7EGpBfJS7nZm6NvvAOPCCJNM/CuoqOZTck3ThcQCWJLEvfw3hgSsNS/qW5DZCHtT8wareB6QzwuXJK3RhhKUA9WUlDbMCLv/DxDgrx9BViJKQWJkTruQ3tMNoQQXjrCIKUAKXWd1GzxXxWClzGzJaFtpWkKZ9WcW0EScZhsNLXScIhQIBBRKSq7sRpbb5wGrxJ4/JVkT1ZjJEuaSnqDIKANbMebRvO8PTZeGSP+CfTSQk6hKj8qmPeCIcwfDsOsVDDS03tVKQDbewgHEyFZpWVFilgm7DqWdiT4WbvLsQQQBBBBAKY6QpVJCiAlyQHFVrAsdN28NnB8/wqQaJKq7UINLliMqliHbUvpsPGPVxJxvDsNLTV6rKUdAEykm+zsmw74Dl44nJcMFNdJfuCgojXcAjzjhMjDF/sYskr9wm4Gw/rH9XWORLw1QHqWpA9whr2udgIDTgCCmZOBNRCZdyX3mHU6tpCc2QVrnMso9ooOCQboQxsWt3j5R6LC4SXLBEtCEA3IQkJfxYQhxLDyAsFeGExS3dQlJWbMOYm/hrpAcPA8KD1Zx9iDEO+Sl36EN/GNDJwzA+pDe2SizU/jVbwMBlgZBTPkOoqLEEkk9mWASxJYkuS3d4xtxdBVPYFjlC7kfpL6EH+d4Z4SiSVEy8NlKA7WWlGuwIudPw7odxWBlTGzJaFtpWkKbwcQEvDIpSAVVG9yXNyT9NPKNHhfFysNLUUnBpU2hRJSpzZ9v6w+R6X6nSMMlRHqYLbiSgjR7fh4+UArxwewml7CTMDdXSGPkx+ceglyFCYpZU4IACbsG3Z2cl7sLN3kp4Ph2HWkLGGlovYKlJCgxZ9LaRUgCCCCAIIIIAggggCOZkwJBUogAByToALkmOo4mywpJSoOCCCDoQbEGAXmcTlAElYsUpLXZS15aQW0NRbu3aOBxeQS2ajb7wa4qBfRiN9NtY6TwuSKvZp5iFKs7qCqwo/1qmL9QOkZq4JhyCMmWxuRSLsGD+UBqOJyaUqzEAKAUHISSFBxY3uI5lcWkKamdLNTU8wu5YNe7mw6x1/syS4OUhwkIBpFkjRI7h0jI8EkOgiUlJQQUlIpIYuA6Ws+2kBQggggCCCCAIIIIAggggCCCCAIwxeMRKAMxQSCWBPWN4xxOFRMAC0hTFw/ViP4wGJ4pJBAMxIKgSHNiEqoUX0YKIHiR1Ecy+LyFaTpZsC9QYggkMdDYEx2eGSWSMtLJNSQRoaipx0LkkdIym8Ew6gQZKLppskAhLMwIuLHaA7m8WkJpeajmKQLv2g6XbQECxNjGg4jKarNlt1rDaVav8Aq38Lxl/siRvKQSQkEqFRNAZLk3Ld8dr4bKKaTLQU9CARpT+AAgPv+0ZVvaIY2BCgRZNeosOW/hHJ4pIYHOlMXY1p2Cid+iVf4T0j4rhEgpCDJllIJITSGBKaSw2dLjzPWPp4VJ1MtBN7kOeaxueot4QH1HE5JVSJiCbfeH3iUpY6EkpIYX+YhuExwqQF1iVLCx94JFWr667mHIAggggCCC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3732" name="AutoShape 4" descr="data:image/jpeg;base64,/9j/4AAQSkZJRgABAQAAAQABAAD/2wCEAAkGBxQTERQUExQVFhUXGB0XGBcWGR8YGxoaGxcaFhoaGBwaHCghGholHRkaITEhJSkrLi4vHB8zODMsNygtMCsBCgoKBQUFDgUFDisZExkrKysrKysrKysrKysrKysrKysrKysrKysrKysrKysrKysrKysrKysrKysrKysrKysrK//AABEIAL0BCwMBIgACEQEDEQH/xAAbAAADAQEBAQEAAAAAAAAAAAAABAUDAgYBB//EAEsQAAECBAQDBAcEBgcIAgMBAAECEQADEiEEEzFBBSJRMmFxgQYUIzNykaEkQrGzQ1KDssHwU2JzgpLE0RUWNFSUwtPxROFkdNIH/8QAFAEBAAAAAAAAAAAAAAAAAAAAAP/EABQRAQAAAAAAAAAAAAAAAAAAAAD/2gAMAwEAAhEDEQA/AP3GCCCAIIIl8b4xJw5k501MuuZSmotUWNh1NxaAqQQQQCWPznGVRp97q+/c3T6RkTib2ld2t7+Ja34jypQlxrFolYebMWoISlBJUbAWZ38YDNRxOWWysx++kBvxeCd6yCyMojYqd/EtY+TQ1gsWidLTMlKC0LDpUNCOo7o3gEJBxFfMJdDnR6mu3cNofgggCCJXo/xiTiErMmamZRMWlVJek1qIB6FmtFWAIIIIAggggCCCCAIIlcY4zJkTMOibNTLVNmFKEqLFZpKWHXmUn5iKsBxOJCSUhy1h1MT5M3EsmpCSdy4tpdnvqfl4PTggJ8ibiHFSEs9y+z+Nvrp325zMRS9CKn7L2AbV31f8POO+PY+XIw82bNWJaEpLrJYAnlF9rkCGsJiUTUJmS1BSFpCkqGhSQ4I7iIBFU7E7S0eFWmm++/Tr3ChJJpFQY7tHcEAQQGJXo7xiTipSlyJqZqRMWkqQXANRUB/hKT5iAqwQQQBBBBAEESvShc1OFnKkTpUhYQopmzWoQWspRU4SkakkHwjDh/rIlSvWZ8hUyoc0pBQhYLJp5lGolyXDXpt1DWX6RyFAEZxBDgjDziCDcEez0hHi8/CYnJzUT1ZM1M9H2efZaHpPuu+EeFvl4dpoT7OU6XJJGSdjZO53BpvpFNM1lJFddRIuzjlKn5QLcvTfWAb/AN4JPSf/ANNP/wDHDGA4pLnKUlFdSQkqC5a5ZZRUEkZiQ4JQrTpCGJQSkgFid3I36iM+AH7RO5qvYyr/ALXE/hp5QD0/jcpC1IOYVIICqJM1YBKQsCpCCHZQOu8J8T4lh58mbJmJnlE1Cpavs8/sqSUlvZasYSxEpSp+ICV0HPF3If7LIcNobPfbUaRTTpeAzwHFcPJlS5SEzwiWhKEj1afZKQEge66CGsPxuUtaUDMClkhNcmagEhJU1S0AOySddoyiVh5Kk4jD1Lq9t2XJp+zYjc3IPfAX8fxSXJUlK66lhRSES1zCySkKJy0lgCtOvWF/94JPSf8A9NP/APHCnH1NiJJKqQJM4vo3tcNDMAjwafhMMJolInpE2auev7NPuuYXUfd+A8AIfX6RSACTnAAOScPOAAFySTLYDvj5Ef0jU8qY0wBpU4FD9r2JP0cHzgPXwQpLUc5XOCGAo3DMX86r/wByNcLikTE1S1pWlyHQoKDixDjcQG0EERfS9c9OFWcPPkyJnK0yc1CXmJBqKnABDjQu4ZjeAsktEmX6RyFAKAnkEAg+rT7g3B93HMrOEuUJ8+UqZcqy0GWlYYJYArUfvavdVNhpEfhz0yfahIy0EpdyRks97JYl9CCw3gHOKz8LiFSFTETyZE0TkfZp3bCFID+y0FVXikRQ/wB4JPSf/wBNP/8AHCiJrKSK66nGzgsT90CzA/SNcQgkMLFxuRvfT/11gKGA4jLnVUVOlnC0Llm+llpBIsbxhO45JStSDmkpLGmRNWHYFqkoINiNDCvo97yZzVckoP1asEwjPlqVMmhC6DmqOpuyZb20I2fUOGgGeM47DYnDzZEwYiiahUtTYec4Cgzh5Wo1HfDGH4zIQhKEpnhKQEpAw0+wAYD3XSOo+GAYwvGZUxYQnMCiCRXJmSwW1YrQA/c8d47isuUoJXXUQ4CJa5lnZzlpLecReHSlJxEupdXaDOTSRLc3N9FJ+QO8McZHt9W9mA7lOs0DUbwDX+8EnpP/AOmn/wDjhDguIwuFlqlykzwlUyZNP2ad2pizMOkrQPSO4CN8JLUlAC1VKGqut42gPp9IZAuc4Dcqw84Ad5JlsB3mK0eQ44lQlzfaBiiYaNyMqm19iCdN49JJUc1fOCGAo3SRd/MKD+UA3BBBAQfTeWlWCnhWGViRlq9kgspVuykh1AnTlBMI+jeDkpw8lCMArCAKqTLmFI5gEmomWtRUo7BbKNJcCz+shHiKVVIaYEB2uWculTAfeNKVBu99oDzPCpqQiQKCo5Uq4USAcqwKTZJv9SbMYozUpUZbpHbYggWOWo3+YjHgKvYyhUD7GVyvdPJqRs/8I2/Sftf8vAdy5pEsG5uE9/apc/jHPo4RnzmTSMqUWd/02Kcvu+vnGmFUAgOWu1+9TD62jngBfETuYK9jJuC497id+7SAxCx6zPDAkz7XZmwkm4G/Tzh+EA/rM/mAGeHBPa+ySbAbn7390+T8AROzAcVJFJBE65Oinws8hvB2+cUYnOTisOcxKkGYKUj7v2bEkkl71OCDbSA29JCBPlEgkCROsCUk+0w1gRdz0303huFPSQKz5dKxLVkTwFqDgHMww6iG4BaXKStyoBXMoBw7BKimz+D+cSeOqRROTRcSprKBsn2DEEbGkAdLdYs4Tsn41/mKibx1QycQMwOJcw01XbIIYp8XVAX5chCp0wmWH0JUSarIU4SbU2Afqkwr6P8AorhMGVqw8lKFrJK13KlOai6jdn2Fu6HJKVZ63mApZ8t3IcIALbMUr8a+6GcLiUTE1S1pWlyKkEKDgsQ46GA1jzX/APoUlKsDNC8IvFjlGVLJSpXtEWCkusdeUbXbWPSwQHmeFYWUmTISnBnCgJUpMtVKaOZCi+UpSSpRZQBLmlTteE+GzEtJFBUctBcKcAiULEEsksbbXJfWPRcTSoqQ0wI1cE3VzILAb8oUnuqfaJHBFeyQKgfZy7PdPs06jZ2JgNJqUqMvlHbIIIFiJa/rHcucRLSTc8oPmoJf6vHH6T9r/l41wqwJaSSALC9tSwHmS0AejRFc0hNLpQWd95j33fVxa8YS1DPmWDmYu7sQKJZNt9B/Lwz6PH2k3mCuSWCoFwSKwS/jC6HzpnMAM1Vn7Xs0aDdtX/1gHYIIIBPCrBxSQEkEKU5P3jlAOOlgB5PvHfG1AT3IBaWCxNNxNBF+rt/G0Z4RT4qWa0qSXpCfu+ze5cu4IL2jXjL59lBPshzEsB7Tf/TeAYgggaAi8cmgpmgoLplzQF7AZSVH5u393wj0eGQnOmkIZVgpRJdXKgggaUtZ+qT3x5zjJVRP9olsuZyVOT7N9NiLFtAD3uPSSArOX7QFP6juRyoZx91mUe+sdBAOwRxKmBQdJBB0ILj5iO4AhLiNLynSVEzOViRSaFmot3Ajzh2EsctYUilSQn7wJAJ50CzjRioMLuUwEHgChlSxd8mS5ckXRYDYMzsOoO8MfpP2v+XjDgJVlS3KacmVSAbjkuVBrPZr7fPf9J+1fyyCP4H5GA+pIyg4cVDu/SBj5FjHHoupJnTShJQkyZXKbN7XEv8AWO0qIlAghN9SWDV3F+ocecffR6v1idWUlWVKunRs7FU7DQMPLeAXKU+tzXSSRP5S7U/ZJLuHu4t082elE4LUMVPAUkJM64PaV9lw5FPVrkxRaAImpSlOKw6UhmmAPrb1XEADxDfUdYpRLkrWcRhqlIUK0tSQS5wuIKiWGhs2zDQQG/pOpInSqwVJyZwIHfNwo+UMYlRCbblI/wASgk+d4z9IH9YlMqg5E5lWt7TDfrAiO8X2R8aPzEwGOFwiKTyg8y9Q594rUnWJnHEy6J/KKkypgBr09gp2TsGs39YHctZwnZPxr/MVEz0gMzKncyaDKm8pZyMizW2U58DAejCEmcsFDmhLqNwQ5YNpsTCXAPRTCYMrVh5KULmEla7qUpy55lEkB9hbuh6UtecoFSSm7JBDi0tnDO91E30UnrZyAIIIIBHiTPLdJJcsXIblcn6RE4IRlpF3ypTl3HYsB0boOr7xb4itYKaVJCWLgkAnmQLOLhioW3UnraLwQqy0OUlIlSqQDccl6rWezQGv6T9r/l4+OMlLgkOiw65iWPkWLd0ff0n7X/Lx9QoiUliEl03JYNWHF9yHHnAdei6klU0pTSmlDD+9Mf5lz5xgkJ9YW6XVmrZT6ezQC4e7vqzBurO36PFWZOrIKqUXTcM8xmsNmhVC1DETAFJCTMW6SeYshDFPVv4wD8EDQQCGBQlOJlpSGpcO7uBLYeYA7zpGnpAEmaQpJUMoWBY+9G7vbVhctZzaMuHLWcRJrUhTJ+6XvluolgNbEd0bcdWpM50qSk5YussPeaeekBvPWyVHoCfkHjJOEQwdIUdyoAk+JMd4vsL+E/gY0TpAROLTkhE9ATehdwXD5LabWSB3W6mPTSpaDNm8m4qJuCaUkWNtAPl3x53jCl5c8VCnLmcrp/oxZqX3fXfvDekkLXmrBUkp2AIcWS1mcal3O462BD0c9FcLgQv1aXQZhqWoqKionxNvAMItQQQBCXE5KDSpYJpUkJbYqmIY/wCIJ8nh2F8asgAJIBKk6t2ahVr3OPEiA816PLSZaAHqEqSFWb9ECG66w7i5QKpbv2jcEpPu17giFuBPkyuZxkymFrGi+ge9te+HJ/al/Gfy1wCgQlMkklTaXWbuvTnJF9O923jr0UKM2ZQCE5ElgrUe1xMM4QsgeJ/eMZejlefNzCCvJku2nvcS2nc0BjnAYqckguqe4I0BThJDv5Ew2rCoJcoQSdykf6Qq6hicQxSE53O/T1WQzef87GhAYyLFY2BDdzpBYd0TsHNSqfhqXYTA1wQ3q2JAYjXQnzB3ijJ7S/EfuiF1EnE4e4Kc3l0/5XEObag9/TzIHpUE5sutKlJyJzhOtpuFNvOGMX2R8aPzEx842T61JbXJnfm4brGKSvKTmEFVaHp094mA0kTAlJf9dezk+0VoBcxP4/OSZM0MXEuaB4+rlTkatSojx8odkdpPjNPnmgP8iR5mFuO1ZGIcinKmtppk2+oVAXstCJxISStSSot+zQf3U/IxN9FfSb1yv7NiJNBIqmoZC2LPLU/MPIRZrJmMCKQkuHD1Olu+wf5iN4AggggEOKSUGlSgSQQlLbErQofVCYh8BWkoAD1CXKqs36IEN187+TR6LHLISAkgEncjs/e11ta25EQuCvlS+Zxly2FrcgfQPe2vSA1xUkFUsl3qZwSn7i+hD/8AuF6EpkgkqawPOS7qFuYkX0+kOT+1L+M/lrj5hCyE+H8WgOPRUpeZQCE0oAB1sqYIyTOAxC0kF1TVkHYMhDv3/wD3DHo2V1zcwgrpluRprM6RgkqE6YxSE5qqgfgQzeZH8kQDHqqHehD9aR/pHyQWrGyTbuFCVN4OT4eEbxjI7Uz4h+WiAT4StJnyaXYJIDkG2XYAjz+ffDHHpwROqUCRlAEDvmgfLr3PHzDknFS3IKeanTTLD6a9XPys5741Vn8hAVlBirT3jQHeL7C/hP4GNE6RliSDLW2lKvwMap0gJHHZSAiaWNSpcwu9nEqnT4X+cejlSUCesgc6khSj1dk/9gjz3GSvKn3FNEy1tMpPm9T+R8I9MlZMwhxSE6Weon5i34wG8EEEAQhxCWiuUpRUFBRCCCAHKSou+oISRvr5h+EceqbUmimm1VWoFaXKf7tQ8SnwIee9HQmhLBQVkyaieyfZ8tP1eKU/tS/jP5a4ncJMzKw9NNGVLd9ewH+j+bbPFGf2pfxn8tcBxIlhUsA9X+S6h9RGfowgJnTQkKAEmUAFEE2m4obEhrW7o6RVlcva20/W7yA0d8BKvWZ1WuTK6f0uJbsltGgEcaEZmKrqYTgrlb7uFkL38IqpSwAGgtE+cpQm4unXN7v+VkN2i2rQ7MmMwAdR0GniT0A6384DmT2l+I/dEISZKE4qQE1Pmh3IIthJ6QwBsWSHcDaGpCl1rdKdQ/OT90acl4XkqWZ+Gr/pbPT/AMtiP1Sdm+rQDXHyPWZLu2TO0/tcN1jNKgZYKXbMGrH9MH0JDPp3NG3GyfWZLa5M783DQvNEygOUg1jVL2zhTooB2Z/OA7w/bH7b81MT/SJaFS5oIVUiXNCSDyuZCyXAVfl6jpFHAyz2lEEhUwBg2swk6k9BC3pA+ROZmyZtWj+6JF3fybzDMQu4aWgT5pSVVqCSoEhjYJBA1DBPdrvZnoSw6puaQqmjmYjU3TS/RgT9IdgCCCCAn8RloMyWSVBQC6SCALhNQIOrsB/IMQ+ABNNgoKy5RUTofZsKfIXi5xBU2rkpoYO+o5xU3V0k/IdYh8LVMokNTRQl+vuks3m/0gH5/al/Gfy1xxJlBUtIPcbdUqCh9RHc/tS/jP5a4yllWUmnW3TrfUi0B36MJAVMCQoAJlgBTEs8z9UkN0bZoSxaEKXOC6u2s2bQCSTru9P1ih6P1Zk2rWmXq3WYz0lnbpCc1SwufR/SL6a0yqe0RbV//UBRjGR2pnxD8tEdTZjEAByXYaaaknpcdddIXkKXVM5U9oaKJPu0aOgP8xAZcNkoRiUJQ9nBcgi0oAaGxYB3bbZoZ4y2eKnahGnXOS3k7RjgCs4iVX/W/V1y79k+H12IAY4qT6wKdctOvTND/R4DCXLSnDkIemlTPruYcTpCS1TDKU4T2Vam+7dlxo2hhiVMLhKgASHDFxZgdu8fOAm8cKEomi9cyXNbpaWH+iB9Y9Dg0IE6cUlVRUKwSGJEtDFI1HKQNogcZUvKn/q5czWnTLszXN/490X8IqbmKrpo5qSNTzWfowLeT7sAeggggCJ3FFS65ddVQNSadueWkv3OpIbdz0cUYVxwX7OgJPPzFV2TSpyL6uw84DzPCAnLw9lVCXK0ZvcqAfdmKtO7aKc/tS/jP5a4n8JSrKw/KkpEuXcgO2Vdt3en5mKE/tS/jP5a4DiTMCZYJ6t810j6mOPRqWlM+cEO2VKPMXLmdiiXPiTG2EHIPP8AeMccAq9YnVgBWTJdv7XEt4WaAR4gpAXjDMJCRNuQ2nqkl9d2du+KCveI+BX4y4Vm15uLoAJzt/8A9WQ243htXvE/Av8AelwBJ7a/EfuiJ+FloE/DFFTlaXfoMJPp0s7axQk9pfiP3RCUnM9Yw1aUgZoZmufVJ9YLE6HSAa483rMl3bJnaf2uG6xjJQlMoBNQGb9/VzPcu99SfKGONv6zJYOcmd+bhoxTVlJrSEqqQ6RoPaJ0gN8J2T8a/wAxUSPSOSgImKNdapc2luzaQsEFhezkO93ivhOyfjX+YqJ/HivIn25cqbe3Zyfid6n228DAXZBl+sLaqsg1fqmkS38wFIvu+7BqELJSvOUWSJdAu3MVOd30A69YZgCCCCAmcXMuqWV1VB6SnvXLSx6gqKA3nsCInCaaJNlVUo6MDkJ82b6x6LiAXyUBLOaioOyWLtfU6ecQOFpVlyDSmmhN7OE5IuN3qt4QD0/tS/jP5a44kTAmWkl70pt1UoJH1Mdz+1L+M/lrj5hByJ8IA9GkJCplD0lMtQqLnmMxV/nE/Hrlg4gzCQKpjkMOWmVVc6HRopej9WZNrACqZbtYfpNtrbX84UmV1z6AD7RevWmWw10Iq/mxBpfvE/Cv96XBI7Uz4h+WiBfvE/Cv96XBI7Uz4h+WiAS4OiWJ0ky6tKeboJKVJ0tou/eTDfGWzxU7UI065yW12doX4dmesSsxKU2LM2uUKtDsbeENcVf1gUgE5ademaH+jmAWkLQcOoyy6WmXO5qVV9Xhg+8R8CvxlxwaslVbVUqdvNvp4+cdn3iPgV+MuAmcdnoKJgLhYlTQnS4y6ju7d3UaWBj0OGy89dNQWp3/AFSUhCSfEAoDnUNqBaJxxKhJm0hNJlzCs7vQW8Tp5P3R6KSleYskJCLMW5jYanoC4v8A+wZggggCJnGAmqS6iCVUgAO5Kkq8jyM92BV4inCuPCuSlKVcwqcaJ3I7xaA8twxKaMNzLBolWAFJ9ipqi2mvS7RWn9qX8Z/LXE7hJXl4dpaSnKlurcezD/z5bxRn9qX8Z/LXAcSZdUsDS7/JdX8Iz9GVIM+dR2cqVs187FPba7xpJKssUhy/0rvv0eDgBV6xOqAByZNgGtm4lrOdm3gEsakGZinKh7YHl1LYWQSNRYgF4f8A0iPgVr4y9YTxJWJmLy0JWrOFlaf8LI77DbeN8Ysi4sRKmHzFBgOpU9OYtNSXcWcP2RtE/AKR6xISk8wmioMzPh8U1nLOxNrMzRTwyAlS0iwBDDupEKSQoTsKClKQJgakNzerYgqGpsCzeJ1gGePN6zJf+hnfm4aFU4iXlJpLAzARZv0we3i8Ocbf1mSwBOTOsf7XDRimrKFaUpNabJ096liPHX/TSA3wo5b2dSj5FZI8LGI/HQiie55jKmsGZ2kXu7Gyuj+QMXojceC8qeyEU5c11febIsR31OD3AQF3DhPrUxlEkJulrCoI36cltNV67U4VSFZx5E00vW16nAIPcwHy2YO1AEEEEBJ4yEmZJBUpKjUwA1pKFnex5QHvylfVxF4YlNMjmWDSmwApJ9XA5iR0uGY6x6TiAVy0pSoOyidQNXT5gfJ9QAfP8KK6JHs005aefcDKQ3i5ceQgH5/al/Gfy1xnKl1SkjpSr/CoK/hGk/tS/jP5a4zklQlppDl0/KoBR12S5/1gOvRgpKptHZpRs16pgNhpd4RxqAVT3KgQtZ5dWAkk7joLbgmKPo+TmTagxpl2AZrzGs5azbmEcQqYFTzLQlZzFdrq0q2osRV8h5g6v3ifgX+9LjKVPTXMTUl6mZw/u02Z4McpiSNRKmEH/BGmHSAZg2qAbuy0QCPByj1iWElyAaho3s2FnLWGgto25LvGWzw5I5Eadc5LfVox4fXnyKkpTylgkMxy+YamwL/OGOKv6wGAJy02PTNDnxAc+UApJIEmh1FTKSAq6iXKbs++795h2ZKdrkEaEajbe3zjjBKWZacxISrdI0FyzX6NG8BD4wBRO1eiYbps+SkWUD0DtvctZ4v4dIOInBK1BSQHYaV0quS4UGSwsGdWr2h8YChLn+zTSZcznDA+6Bc9eZx5Dpf08sKzVOlISwZQFybOD8h8u4OEv0W9HPU0qHrOIn1F2nLqSnulpbkT3OYuwQQBCeOCSpAOoNQs7gMlu660w5CuMCqkMhKg5BJF071a6WItdynYGA8vwtSMvDBSjUZcpg2+UdD9f7sVZ/al/Gfy1xN4UFZWHaWkjKlcxFx7Mb938QN3FKf2pfxn8tcBgpLyWJZyzsTqttiC/e9tdoPRhaTPmlJqBlSi7N+mxThtgDbyjbCpBQHD3P7xMcejw+0TrBPsZVgmkNm4lrHS0AljynNxNSlJBngApD3OGkMD59bHSGMYRTYuMmYx62ReMcSk52JZCVnNPaTV/wDEkEAHZyAO+GOIb/2U3/sgGlSuZ3IOhbcB2B+Z+cT5c5CsVhyk3zQ4ZrHC4hSfNj+EUzE0AjFSBQEpE4UqAar7LPd/DSA39JB7eU+mROexVbMwzsAQX8I+YLDgJTzKWAT2tyFEOepBHzvHXpEPtErlCvYzmBTUCc3DM4H8jWNMKTTcAXOgKfvHY7wG0RvSJQMqZzKDSpyaW5VEyarnRwC43174sxH42TlYnlDZUzmpY+6676M/c21w9HJpM5ZB5mCCG0KQFm/eJiflDkKykqzVuhIFiFAXU4AY3dxSXtoUdDDUAQQQQCPESmpAJuKlAM7hhLbu5piT5R53hakUyASailNIbcSEuH8C8ekx4U6WSkhlAqIcp0L66EJItuUbPHnuFhVEj2aSKEutrgZKbg+PL8vEBQn9qX8Z/LXGDPJS5a6RoTcrAGhG5F9tY3n9qX8Z/LXHzCpBlpcPob9xcfW8Bz6LqSVTCk1JKUEFm3mbbAaDwhHH01TqlKSMxQdIfUSjtvb6/Oj6Ojnm2CeWXYJp3mfdOnhCc1LzJvIlXtF9pNX3EWB2ctbfygNeIb/2Uz/shpUrmqBIO7aFtHHn/LCFuIb/ANlN/wCyHDAT8BOQvEy1ILkgk2axl8vibH8NoY417+7gCWk2Dm00HbwjHBgjFIFASkOEkBqhl7+Gnh9NuND2+gV7IWKah7wbD8dtbwGOAlgy00zFkXvb9Y9Q/dDGQf11/T/+Y6w4ZIsE9wDDXpGkBF43LSETXWajLmKCdj7KlvoS2+v3Y9IhAM1ZCiFEBJYCxSaiQ4IuFpGmwjz3Gioy5zpDCXMAUxdsoGx01KgfAW1MelkJVmTHQkCzKAuqwF+8EEeFMBL9FuCT8MlQnYybiSSSBMCQEuolklissLXURawEXYIIAibxGWM2UozFJc00AEhZAJALaMKj3gdExShTHIJKORKhVckPS3OFfNLeJT0gPL8JRy4c5ih7KVyhKmPs6tXpJZKrja2rGK0/tS/jP5a4mcG93IZA93K5qC75LPUzWDB+8iKk5BLEapLh97FJ+hMBxMwpKVBKiHOhuA6nLMyn13t9Iz9GiDPmlKqwZMkhXV5uJP8A9eUaTZ6gkkIUCNHAL3bRBJ89tYz9G3z5zy8v2UoUWsBOxQHZLXDG3WATx7ZuJJUUgTTcJUr/AOHJJeghmDm/QQ9i5fJMJJJoUA+wa4HyGr6QljSRNxRTKExQmlkt/wDiSLVaBywvqIfnhSgpNLAghyRYEM7D8IBgxKw7DEYdFdSkzuYMQz4bEEM5Nj0ezRViXInKViMPUin21lMRUPVsQdDcN02ve8Az6SD28q5AyJ7kAkgZmGdgkgv4R3gSKLKqFS7/AN9TgPsC4HcBHHpF/wARK5Qr2M5gQVAnNwzWF9d9tY0wYZHZCbqLJDC6iXZhc66C5gN4k+knuZlyPZTrMS5yVakFgGc31s2kVom+kB+zzrOMmbfp7M/jAWMHLCZ80ZilFgqggsgKJLgnUEu3wkDQxRhWUk5y3QkWDLAuXsxPUU37imGoAggggJnEUATUKMxSagUhDEpWQCoDoDerqQk7AxB4XL9wcxQaWjkZQBeVuXYmxLjwj0nEEl0ciVC4JIcotUD3DlbxKY89wk8slkC6EOqgv7kXqZugfvI2gKM/tS/jP5a44XhrEBRAd2Ogu5ZmP1tGk9BNJFyku2j2KT9D9NtY4mz1MSEKBtqAXct91RPntAHoyRVMpVWKJbK63mdb9179YRxrVTiVlAzFuaVH7iHLpUGYOfkdof8ARztzXRl8qOS1uaY2lr6+cI4wkLnlMrNVWtkt/URao2DlrHXyYg3jJbImlySUK1awYlgw0+sNKGsYTgpQUmlgXDuNDZ26tGyjAIcNYYiWiupSSp7EN7IJADk2NJOu8b8cHttW9kLgE/pOiSD57axjw+apWIlVIpPNdiKvZ99x4Xa19W24377shXshYgqvmBrD8dtdoD7gewGNV1XYi9RcMokhi412hiMMEolAdGWXVy2tzFjYkXF/ON4CRxhFMueSo80qYwYt2BqXIfl7tYu4CWEzZozFKL1UqB5Kr8pOqSGA+E97RuPJ9lMLC0qY5IuOTY7OWtv5R6CQk5swlCRoywLqBGhPcQfmIBqCCCAIWxkgqpZRSEqqLOKgNA4Is7P1Zt4ZggPI8GkEypCqyBlyjSCWtKZiHa9T6bDpFZ47xnDcMhNXq0pWgZMpJLmw20hWVKwxf7EzJKnMhLWGjt2tmgNJyXDBTXBfwUCR5gN5xlwFBTiZwKqjlSi5L6zcUQL9Hbygy8NVT6luz5KGd210bv8A9DFnC4KXLfLloQ+tCQl20dheA85PkFc7FALKPbagkG+FkAaFrO9wbgRSeNeJYaRUFLw6Zilaqy0qNm1Jv4eETkerEn7EGpBfJS7nZm6NvvAOPCCJNM/CuoqOZTck3ThcQCWJLEvfw3hgSsNS/qW5DZCHtT8wareB6QzwuXJK3RhhKUA9WUlDbMCLv/DxDgrx9BViJKQWJkTruQ3tMNoQQXjrCIKUAKXWd1GzxXxWClzGzJaFtpWkKZ9WcW0EScZhsNLXScIhQIBBRKSq7sRpbb5wGrxJ4/JVkT1ZjJEuaSnqDIKANbMebRvO8PTZeGSP+CfTSQk6hKj8qmPeCIcwfDsOsVDDS03tVKQDbewgHEyFZpWVFilgm7DqWdiT4WbvLsQQQBBBBAKY6QpVJCiAlyQHFVrAsdN28NnB8/wqQaJKq7UINLliMqliHbUvpsPGPVxJxvDsNLTV6rKUdAEykm+zsmw74Dl44nJcMFNdJfuCgojXcAjzjhMjDF/sYskr9wm4Gw/rH9XWORLw1QHqWpA9whr2udgIDTgCCmZOBNRCZdyX3mHU6tpCc2QVrnMso9ooOCQboQxsWt3j5R6LC4SXLBEtCEA3IQkJfxYQhxLDyAsFeGExS3dQlJWbMOYm/hrpAcPA8KD1Zx9iDEO+Sl36EN/GNDJwzA+pDe2SizU/jVbwMBlgZBTPkOoqLEEkk9mWASxJYkuS3d4xtxdBVPYFjlC7kfpL6EH+d4Z4SiSVEy8NlKA7WWlGuwIudPw7odxWBlTGzJaFtpWkKbwcQEvDIpSAVVG9yXNyT9NPKNHhfFysNLUUnBpU2hRJSpzZ9v6w+R6X6nSMMlRHqYLbiSgjR7fh4+UArxwewml7CTMDdXSGPkx+ceglyFCYpZU4IACbsG3Z2cl7sLN3kp4Ph2HWkLGGlovYKlJCgxZ9LaRUgCCCCAIIIIAggggCOZkwJBUogAByToALkmOo4mywpJSoOCCCDoQbEGAXmcTlAElYsUpLXZS15aQW0NRbu3aOBxeQS2ajb7wa4qBfRiN9NtY6TwuSKvZp5iFKs7qCqwo/1qmL9QOkZq4JhyCMmWxuRSLsGD+UBqOJyaUqzEAKAUHISSFBxY3uI5lcWkKamdLNTU8wu5YNe7mw6x1/syS4OUhwkIBpFkjRI7h0jI8EkOgiUlJQQUlIpIYuA6Ws+2kBQggggCCCCAIIIIAggggCCCCAIwxeMRKAMxQSCWBPWN4xxOFRMAC0hTFw/ViP4wGJ4pJBAMxIKgSHNiEqoUX0YKIHiR1Ecy+LyFaTpZsC9QYggkMdDYEx2eGSWSMtLJNSQRoaipx0LkkdIym8Ew6gQZKLppskAhLMwIuLHaA7m8WkJpeajmKQLv2g6XbQECxNjGg4jKarNlt1rDaVav8Aq38Lxl/siRvKQSQkEqFRNAZLk3Ld8dr4bKKaTLQU9CARpT+AAgPv+0ZVvaIY2BCgRZNeosOW/hHJ4pIYHOlMXY1p2Cid+iVf4T0j4rhEgpCDJllIJITSGBKaSw2dLjzPWPp4VJ1MtBN7kOeaxueot4QH1HE5JVSJiCbfeH3iUpY6EkpIYX+YhuExwqQF1iVLCx94JFWr667mHIAggggCCC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3734" name="AutoShape 6" descr="data:image/jpeg;base64,/9j/4AAQSkZJRgABAQAAAQABAAD/2wCEAAkGBxQTERQUExQVFhUXGB0XGBcWGR8YGxoaGxcaFhoaGBwaHCghGholHRkaITEhJSkrLi4vHB8zODMsNygtMCsBCgoKBQUFDgUFDisZExkrKysrKysrKysrKysrKysrKysrKysrKysrKysrKysrKysrKysrKysrKysrKysrKysrK//AABEIAL0BCwMBIgACEQEDEQH/xAAbAAADAQEBAQEAAAAAAAAAAAAABAUDAgYBB//EAEsQAAECBAQDBAcEBgcIAgMBAAECEQADEiEEEzFBBSJRMmFxgQYUIzNykaEkQrGzQ1KDssHwU2JzgpLE0RUWNFSUwtPxROFkdNIH/8QAFAEBAAAAAAAAAAAAAAAAAAAAAP/EABQRAQAAAAAAAAAAAAAAAAAAAAD/2gAMAwEAAhEDEQA/AP3GCCCAIIIl8b4xJw5k501MuuZSmotUWNh1NxaAqQQQQCWPznGVRp97q+/c3T6RkTib2ld2t7+Ja34jypQlxrFolYebMWoISlBJUbAWZ38YDNRxOWWysx++kBvxeCd6yCyMojYqd/EtY+TQ1gsWidLTMlKC0LDpUNCOo7o3gEJBxFfMJdDnR6mu3cNofgggCCJXo/xiTiErMmamZRMWlVJek1qIB6FmtFWAIIIIAggggCCCCAIIlcY4zJkTMOibNTLVNmFKEqLFZpKWHXmUn5iKsBxOJCSUhy1h1MT5M3EsmpCSdy4tpdnvqfl4PTggJ8ibiHFSEs9y+z+Nvrp325zMRS9CKn7L2AbV31f8POO+PY+XIw82bNWJaEpLrJYAnlF9rkCGsJiUTUJmS1BSFpCkqGhSQ4I7iIBFU7E7S0eFWmm++/Tr3ChJJpFQY7tHcEAQQGJXo7xiTipSlyJqZqRMWkqQXANRUB/hKT5iAqwQQQBBBBAEESvShc1OFnKkTpUhYQopmzWoQWspRU4SkakkHwjDh/rIlSvWZ8hUyoc0pBQhYLJp5lGolyXDXpt1DWX6RyFAEZxBDgjDziCDcEez0hHi8/CYnJzUT1ZM1M9H2efZaHpPuu+EeFvl4dpoT7OU6XJJGSdjZO53BpvpFNM1lJFddRIuzjlKn5QLcvTfWAb/AN4JPSf/ANNP/wDHDGA4pLnKUlFdSQkqC5a5ZZRUEkZiQ4JQrTpCGJQSkgFid3I36iM+AH7RO5qvYyr/ALXE/hp5QD0/jcpC1IOYVIICqJM1YBKQsCpCCHZQOu8J8T4lh58mbJmJnlE1Cpavs8/sqSUlvZasYSxEpSp+ICV0HPF3If7LIcNobPfbUaRTTpeAzwHFcPJlS5SEzwiWhKEj1afZKQEge66CGsPxuUtaUDMClkhNcmagEhJU1S0AOySddoyiVh5Kk4jD1Lq9t2XJp+zYjc3IPfAX8fxSXJUlK66lhRSES1zCySkKJy0lgCtOvWF/94JPSf8A9NP/APHCnH1NiJJKqQJM4vo3tcNDMAjwafhMMJolInpE2auev7NPuuYXUfd+A8AIfX6RSACTnAAOScPOAAFySTLYDvj5Ef0jU8qY0wBpU4FD9r2JP0cHzgPXwQpLUc5XOCGAo3DMX86r/wByNcLikTE1S1pWlyHQoKDixDjcQG0EERfS9c9OFWcPPkyJnK0yc1CXmJBqKnABDjQu4ZjeAsktEmX6RyFAKAnkEAg+rT7g3B93HMrOEuUJ8+UqZcqy0GWlYYJYArUfvavdVNhpEfhz0yfahIy0EpdyRks97JYl9CCw3gHOKz8LiFSFTETyZE0TkfZp3bCFID+y0FVXikRQ/wB4JPSf/wBNP/8AHCiJrKSK66nGzgsT90CzA/SNcQgkMLFxuRvfT/11gKGA4jLnVUVOlnC0Llm+llpBIsbxhO45JStSDmkpLGmRNWHYFqkoINiNDCvo97yZzVckoP1asEwjPlqVMmhC6DmqOpuyZb20I2fUOGgGeM47DYnDzZEwYiiahUtTYec4Cgzh5Wo1HfDGH4zIQhKEpnhKQEpAw0+wAYD3XSOo+GAYwvGZUxYQnMCiCRXJmSwW1YrQA/c8d47isuUoJXXUQ4CJa5lnZzlpLecReHSlJxEupdXaDOTSRLc3N9FJ+QO8McZHt9W9mA7lOs0DUbwDX+8EnpP/AOmn/wDjhDguIwuFlqlykzwlUyZNP2ad2pizMOkrQPSO4CN8JLUlAC1VKGqut42gPp9IZAuc4Dcqw84Ad5JlsB3mK0eQ44lQlzfaBiiYaNyMqm19iCdN49JJUc1fOCGAo3SRd/MKD+UA3BBBAQfTeWlWCnhWGViRlq9kgspVuykh1AnTlBMI+jeDkpw8lCMArCAKqTLmFI5gEmomWtRUo7BbKNJcCz+shHiKVVIaYEB2uWculTAfeNKVBu99oDzPCpqQiQKCo5Uq4USAcqwKTZJv9SbMYozUpUZbpHbYggWOWo3+YjHgKvYyhUD7GVyvdPJqRs/8I2/Sftf8vAdy5pEsG5uE9/apc/jHPo4RnzmTSMqUWd/02Kcvu+vnGmFUAgOWu1+9TD62jngBfETuYK9jJuC497id+7SAxCx6zPDAkz7XZmwkm4G/Tzh+EA/rM/mAGeHBPa+ySbAbn7390+T8AROzAcVJFJBE65Oinws8hvB2+cUYnOTisOcxKkGYKUj7v2bEkkl71OCDbSA29JCBPlEgkCROsCUk+0w1gRdz0303huFPSQKz5dKxLVkTwFqDgHMww6iG4BaXKStyoBXMoBw7BKimz+D+cSeOqRROTRcSprKBsn2DEEbGkAdLdYs4Tsn41/mKibx1QycQMwOJcw01XbIIYp8XVAX5chCp0wmWH0JUSarIU4SbU2Afqkwr6P8AorhMGVqw8lKFrJK13KlOai6jdn2Fu6HJKVZ63mApZ8t3IcIALbMUr8a+6GcLiUTE1S1pWlyKkEKDgsQ46GA1jzX/APoUlKsDNC8IvFjlGVLJSpXtEWCkusdeUbXbWPSwQHmeFYWUmTISnBnCgJUpMtVKaOZCi+UpSSpRZQBLmlTteE+GzEtJFBUctBcKcAiULEEsksbbXJfWPRcTSoqQ0wI1cE3VzILAb8oUnuqfaJHBFeyQKgfZy7PdPs06jZ2JgNJqUqMvlHbIIIFiJa/rHcucRLSTc8oPmoJf6vHH6T9r/l41wqwJaSSALC9tSwHmS0AejRFc0hNLpQWd95j33fVxa8YS1DPmWDmYu7sQKJZNt9B/Lwz6PH2k3mCuSWCoFwSKwS/jC6HzpnMAM1Vn7Xs0aDdtX/1gHYIIIBPCrBxSQEkEKU5P3jlAOOlgB5PvHfG1AT3IBaWCxNNxNBF+rt/G0Z4RT4qWa0qSXpCfu+ze5cu4IL2jXjL59lBPshzEsB7Tf/TeAYgggaAi8cmgpmgoLplzQF7AZSVH5u393wj0eGQnOmkIZVgpRJdXKgggaUtZ+qT3x5zjJVRP9olsuZyVOT7N9NiLFtAD3uPSSArOX7QFP6juRyoZx91mUe+sdBAOwRxKmBQdJBB0ILj5iO4AhLiNLynSVEzOViRSaFmot3Ajzh2EsctYUilSQn7wJAJ50CzjRioMLuUwEHgChlSxd8mS5ckXRYDYMzsOoO8MfpP2v+XjDgJVlS3KacmVSAbjkuVBrPZr7fPf9J+1fyyCP4H5GA+pIyg4cVDu/SBj5FjHHoupJnTShJQkyZXKbN7XEv8AWO0qIlAghN9SWDV3F+ocecffR6v1idWUlWVKunRs7FU7DQMPLeAXKU+tzXSSRP5S7U/ZJLuHu4t082elE4LUMVPAUkJM64PaV9lw5FPVrkxRaAImpSlOKw6UhmmAPrb1XEADxDfUdYpRLkrWcRhqlIUK0tSQS5wuIKiWGhs2zDQQG/pOpInSqwVJyZwIHfNwo+UMYlRCbblI/wASgk+d4z9IH9YlMqg5E5lWt7TDfrAiO8X2R8aPzEwGOFwiKTyg8y9Q594rUnWJnHEy6J/KKkypgBr09gp2TsGs39YHctZwnZPxr/MVEz0gMzKncyaDKm8pZyMizW2U58DAejCEmcsFDmhLqNwQ5YNpsTCXAPRTCYMrVh5KULmEla7qUpy55lEkB9hbuh6UtecoFSSm7JBDi0tnDO91E30UnrZyAIIIIBHiTPLdJJcsXIblcn6RE4IRlpF3ypTl3HYsB0boOr7xb4itYKaVJCWLgkAnmQLOLhioW3UnraLwQqy0OUlIlSqQDccl6rWezQGv6T9r/l4+OMlLgkOiw65iWPkWLd0ff0n7X/Lx9QoiUliEl03JYNWHF9yHHnAdei6klU0pTSmlDD+9Mf5lz5xgkJ9YW6XVmrZT6ezQC4e7vqzBurO36PFWZOrIKqUXTcM8xmsNmhVC1DETAFJCTMW6SeYshDFPVv4wD8EDQQCGBQlOJlpSGpcO7uBLYeYA7zpGnpAEmaQpJUMoWBY+9G7vbVhctZzaMuHLWcRJrUhTJ+6XvluolgNbEd0bcdWpM50qSk5YussPeaeekBvPWyVHoCfkHjJOEQwdIUdyoAk+JMd4vsL+E/gY0TpAROLTkhE9ATehdwXD5LabWSB3W6mPTSpaDNm8m4qJuCaUkWNtAPl3x53jCl5c8VCnLmcrp/oxZqX3fXfvDekkLXmrBUkp2AIcWS1mcal3O462BD0c9FcLgQv1aXQZhqWoqKionxNvAMItQQQBCXE5KDSpYJpUkJbYqmIY/wCIJ8nh2F8asgAJIBKk6t2ahVr3OPEiA816PLSZaAHqEqSFWb9ECG66w7i5QKpbv2jcEpPu17giFuBPkyuZxkymFrGi+ge9te+HJ/al/Gfy1wCgQlMkklTaXWbuvTnJF9O923jr0UKM2ZQCE5ElgrUe1xMM4QsgeJ/eMZejlefNzCCvJku2nvcS2nc0BjnAYqckguqe4I0BThJDv5Ew2rCoJcoQSdykf6Qq6hicQxSE53O/T1WQzef87GhAYyLFY2BDdzpBYd0TsHNSqfhqXYTA1wQ3q2JAYjXQnzB3ijJ7S/EfuiF1EnE4e4Kc3l0/5XEObag9/TzIHpUE5sutKlJyJzhOtpuFNvOGMX2R8aPzEx842T61JbXJnfm4brGKSvKTmEFVaHp094mA0kTAlJf9dezk+0VoBcxP4/OSZM0MXEuaB4+rlTkatSojx8odkdpPjNPnmgP8iR5mFuO1ZGIcinKmtppk2+oVAXstCJxISStSSot+zQf3U/IxN9FfSb1yv7NiJNBIqmoZC2LPLU/MPIRZrJmMCKQkuHD1Olu+wf5iN4AggggEOKSUGlSgSQQlLbErQofVCYh8BWkoAD1CXKqs36IEN187+TR6LHLISAkgEncjs/e11ta25EQuCvlS+Zxly2FrcgfQPe2vSA1xUkFUsl3qZwSn7i+hD/8AuF6EpkgkqawPOS7qFuYkX0+kOT+1L+M/lrj5hCyE+H8WgOPRUpeZQCE0oAB1sqYIyTOAxC0kF1TVkHYMhDv3/wD3DHo2V1zcwgrpluRprM6RgkqE6YxSE5qqgfgQzeZH8kQDHqqHehD9aR/pHyQWrGyTbuFCVN4OT4eEbxjI7Uz4h+WiAT4StJnyaXYJIDkG2XYAjz+ffDHHpwROqUCRlAEDvmgfLr3PHzDknFS3IKeanTTLD6a9XPys5741Vn8hAVlBirT3jQHeL7C/hP4GNE6RliSDLW2lKvwMap0gJHHZSAiaWNSpcwu9nEqnT4X+cejlSUCesgc6khSj1dk/9gjz3GSvKn3FNEy1tMpPm9T+R8I9MlZMwhxSE6Weon5i34wG8EEEAQhxCWiuUpRUFBRCCCAHKSou+oISRvr5h+EceqbUmimm1VWoFaXKf7tQ8SnwIee9HQmhLBQVkyaieyfZ8tP1eKU/tS/jP5a4ncJMzKw9NNGVLd9ewH+j+bbPFGf2pfxn8tcBxIlhUsA9X+S6h9RGfowgJnTQkKAEmUAFEE2m4obEhrW7o6RVlcva20/W7yA0d8BKvWZ1WuTK6f0uJbsltGgEcaEZmKrqYTgrlb7uFkL38IqpSwAGgtE+cpQm4unXN7v+VkN2i2rQ7MmMwAdR0GniT0A6384DmT2l+I/dEISZKE4qQE1Pmh3IIthJ6QwBsWSHcDaGpCl1rdKdQ/OT90acl4XkqWZ+Gr/pbPT/AMtiP1Sdm+rQDXHyPWZLu2TO0/tcN1jNKgZYKXbMGrH9MH0JDPp3NG3GyfWZLa5M783DQvNEygOUg1jVL2zhTooB2Z/OA7w/bH7b81MT/SJaFS5oIVUiXNCSDyuZCyXAVfl6jpFHAyz2lEEhUwBg2swk6k9BC3pA+ROZmyZtWj+6JF3fybzDMQu4aWgT5pSVVqCSoEhjYJBA1DBPdrvZnoSw6puaQqmjmYjU3TS/RgT9IdgCCCCAn8RloMyWSVBQC6SCALhNQIOrsB/IMQ+ABNNgoKy5RUTofZsKfIXi5xBU2rkpoYO+o5xU3V0k/IdYh8LVMokNTRQl+vuks3m/0gH5/al/Gfy1xxJlBUtIPcbdUqCh9RHc/tS/jP5a4yllWUmnW3TrfUi0B36MJAVMCQoAJlgBTEs8z9UkN0bZoSxaEKXOC6u2s2bQCSTru9P1ih6P1Zk2rWmXq3WYz0lnbpCc1SwufR/SL6a0yqe0RbV//UBRjGR2pnxD8tEdTZjEAByXYaaaknpcdddIXkKXVM5U9oaKJPu0aOgP8xAZcNkoRiUJQ9nBcgi0oAaGxYB3bbZoZ4y2eKnahGnXOS3k7RjgCs4iVX/W/V1y79k+H12IAY4qT6wKdctOvTND/R4DCXLSnDkIemlTPruYcTpCS1TDKU4T2Vam+7dlxo2hhiVMLhKgASHDFxZgdu8fOAm8cKEomi9cyXNbpaWH+iB9Y9Dg0IE6cUlVRUKwSGJEtDFI1HKQNogcZUvKn/q5czWnTLszXN/490X8IqbmKrpo5qSNTzWfowLeT7sAeggggCJ3FFS65ddVQNSadueWkv3OpIbdz0cUYVxwX7OgJPPzFV2TSpyL6uw84DzPCAnLw9lVCXK0ZvcqAfdmKtO7aKc/tS/jP5a4n8JSrKw/KkpEuXcgO2Vdt3en5mKE/tS/jP5a4DiTMCZYJ6t810j6mOPRqWlM+cEO2VKPMXLmdiiXPiTG2EHIPP8AeMccAq9YnVgBWTJdv7XEt4WaAR4gpAXjDMJCRNuQ2nqkl9d2du+KCveI+BX4y4Vm15uLoAJzt/8A9WQ243htXvE/Av8AelwBJ7a/EfuiJ+FloE/DFFTlaXfoMJPp0s7axQk9pfiP3RCUnM9Yw1aUgZoZmufVJ9YLE6HSAa483rMl3bJnaf2uG6xjJQlMoBNQGb9/VzPcu99SfKGONv6zJYOcmd+bhoxTVlJrSEqqQ6RoPaJ0gN8J2T8a/wAxUSPSOSgImKNdapc2luzaQsEFhezkO93ivhOyfjX+YqJ/HivIn25cqbe3Zyfid6n228DAXZBl+sLaqsg1fqmkS38wFIvu+7BqELJSvOUWSJdAu3MVOd30A69YZgCCCCAmcXMuqWV1VB6SnvXLSx6gqKA3nsCInCaaJNlVUo6MDkJ82b6x6LiAXyUBLOaioOyWLtfU6ecQOFpVlyDSmmhN7OE5IuN3qt4QD0/tS/jP5a44kTAmWkl70pt1UoJH1Mdz+1L+M/lrj5hByJ8IA9GkJCplD0lMtQqLnmMxV/nE/Hrlg4gzCQKpjkMOWmVVc6HRopej9WZNrACqZbtYfpNtrbX84UmV1z6AD7RevWmWw10Iq/mxBpfvE/Cv96XBI7Uz4h+WiBfvE/Cv96XBI7Uz4h+WiAS4OiWJ0ky6tKeboJKVJ0tou/eTDfGWzxU7UI065yW12doX4dmesSsxKU2LM2uUKtDsbeENcVf1gUgE5ademaH+jmAWkLQcOoyy6WmXO5qVV9Xhg+8R8CvxlxwaslVbVUqdvNvp4+cdn3iPgV+MuAmcdnoKJgLhYlTQnS4y6ju7d3UaWBj0OGy89dNQWp3/AFSUhCSfEAoDnUNqBaJxxKhJm0hNJlzCs7vQW8Tp5P3R6KSleYskJCLMW5jYanoC4v8A+wZggggCJnGAmqS6iCVUgAO5Kkq8jyM92BV4inCuPCuSlKVcwqcaJ3I7xaA8twxKaMNzLBolWAFJ9ipqi2mvS7RWn9qX8Z/LXE7hJXl4dpaSnKlurcezD/z5bxRn9qX8Z/LXAcSZdUsDS7/JdX8Iz9GVIM+dR2cqVs187FPba7xpJKssUhy/0rvv0eDgBV6xOqAByZNgGtm4lrOdm3gEsakGZinKh7YHl1LYWQSNRYgF4f8A0iPgVr4y9YTxJWJmLy0JWrOFlaf8LI77DbeN8Ysi4sRKmHzFBgOpU9OYtNSXcWcP2RtE/AKR6xISk8wmioMzPh8U1nLOxNrMzRTwyAlS0iwBDDupEKSQoTsKClKQJgakNzerYgqGpsCzeJ1gGePN6zJf+hnfm4aFU4iXlJpLAzARZv0we3i8Ocbf1mSwBOTOsf7XDRimrKFaUpNabJ096liPHX/TSA3wo5b2dSj5FZI8LGI/HQiie55jKmsGZ2kXu7Gyuj+QMXojceC8qeyEU5c11febIsR31OD3AQF3DhPrUxlEkJulrCoI36cltNV67U4VSFZx5E00vW16nAIPcwHy2YO1AEEEEBJ4yEmZJBUpKjUwA1pKFnex5QHvylfVxF4YlNMjmWDSmwApJ9XA5iR0uGY6x6TiAVy0pSoOyidQNXT5gfJ9QAfP8KK6JHs005aefcDKQ3i5ceQgH5/al/Gfy1xnKl1SkjpSr/CoK/hGk/tS/jP5a4zklQlppDl0/KoBR12S5/1gOvRgpKptHZpRs16pgNhpd4RxqAVT3KgQtZ5dWAkk7joLbgmKPo+TmTagxpl2AZrzGs5azbmEcQqYFTzLQlZzFdrq0q2osRV8h5g6v3ifgX+9LjKVPTXMTUl6mZw/u02Z4McpiSNRKmEH/BGmHSAZg2qAbuy0QCPByj1iWElyAaho3s2FnLWGgto25LvGWzw5I5Eadc5LfVox4fXnyKkpTylgkMxy+YamwL/OGOKv6wGAJy02PTNDnxAc+UApJIEmh1FTKSAq6iXKbs++795h2ZKdrkEaEajbe3zjjBKWZacxISrdI0FyzX6NG8BD4wBRO1eiYbps+SkWUD0DtvctZ4v4dIOInBK1BSQHYaV0quS4UGSwsGdWr2h8YChLn+zTSZcznDA+6Bc9eZx5Dpf08sKzVOlISwZQFybOD8h8u4OEv0W9HPU0qHrOIn1F2nLqSnulpbkT3OYuwQQBCeOCSpAOoNQs7gMlu660w5CuMCqkMhKg5BJF071a6WItdynYGA8vwtSMvDBSjUZcpg2+UdD9f7sVZ/al/Gfy1xN4UFZWHaWkjKlcxFx7Mb938QN3FKf2pfxn8tcBgpLyWJZyzsTqttiC/e9tdoPRhaTPmlJqBlSi7N+mxThtgDbyjbCpBQHD3P7xMcejw+0TrBPsZVgmkNm4lrHS0AljynNxNSlJBngApD3OGkMD59bHSGMYRTYuMmYx62ReMcSk52JZCVnNPaTV/wDEkEAHZyAO+GOIb/2U3/sgGlSuZ3IOhbcB2B+Z+cT5c5CsVhyk3zQ4ZrHC4hSfNj+EUzE0AjFSBQEpE4UqAar7LPd/DSA39JB7eU+mROexVbMwzsAQX8I+YLDgJTzKWAT2tyFEOepBHzvHXpEPtErlCvYzmBTUCc3DM4H8jWNMKTTcAXOgKfvHY7wG0RvSJQMqZzKDSpyaW5VEyarnRwC43174sxH42TlYnlDZUzmpY+6676M/c21w9HJpM5ZB5mCCG0KQFm/eJiflDkKykqzVuhIFiFAXU4AY3dxSXtoUdDDUAQQQQCPESmpAJuKlAM7hhLbu5piT5R53hakUyASailNIbcSEuH8C8ekx4U6WSkhlAqIcp0L66EJItuUbPHnuFhVEj2aSKEutrgZKbg+PL8vEBQn9qX8Z/LXGDPJS5a6RoTcrAGhG5F9tY3n9qX8Z/LXHzCpBlpcPob9xcfW8Bz6LqSVTCk1JKUEFm3mbbAaDwhHH01TqlKSMxQdIfUSjtvb6/Oj6Ojnm2CeWXYJp3mfdOnhCc1LzJvIlXtF9pNX3EWB2ctbfygNeIb/2Uz/shpUrmqBIO7aFtHHn/LCFuIb/ANlN/wCyHDAT8BOQvEy1ILkgk2axl8vibH8NoY417+7gCWk2Dm00HbwjHBgjFIFASkOEkBqhl7+Gnh9NuND2+gV7IWKah7wbD8dtbwGOAlgy00zFkXvb9Y9Q/dDGQf11/T/+Y6w4ZIsE9wDDXpGkBF43LSETXWajLmKCdj7KlvoS2+v3Y9IhAM1ZCiFEBJYCxSaiQ4IuFpGmwjz3Gioy5zpDCXMAUxdsoGx01KgfAW1MelkJVmTHQkCzKAuqwF+8EEeFMBL9FuCT8MlQnYybiSSSBMCQEuolklissLXURawEXYIIAibxGWM2UozFJc00AEhZAJALaMKj3gdExShTHIJKORKhVckPS3OFfNLeJT0gPL8JRy4c5ih7KVyhKmPs6tXpJZKrja2rGK0/tS/jP5a4mcG93IZA93K5qC75LPUzWDB+8iKk5BLEapLh97FJ+hMBxMwpKVBKiHOhuA6nLMyn13t9Iz9GiDPmlKqwZMkhXV5uJP8A9eUaTZ6gkkIUCNHAL3bRBJ89tYz9G3z5zy8v2UoUWsBOxQHZLXDG3WATx7ZuJJUUgTTcJUr/AOHJJeghmDm/QQ9i5fJMJJJoUA+wa4HyGr6QljSRNxRTKExQmlkt/wDiSLVaBywvqIfnhSgpNLAghyRYEM7D8IBgxKw7DEYdFdSkzuYMQz4bEEM5Nj0ezRViXInKViMPUin21lMRUPVsQdDcN02ve8Az6SD28q5AyJ7kAkgZmGdgkgv4R3gSKLKqFS7/AN9TgPsC4HcBHHpF/wARK5Qr2M5gQVAnNwzWF9d9tY0wYZHZCbqLJDC6iXZhc66C5gN4k+knuZlyPZTrMS5yVakFgGc31s2kVom+kB+zzrOMmbfp7M/jAWMHLCZ80ZilFgqggsgKJLgnUEu3wkDQxRhWUk5y3QkWDLAuXsxPUU37imGoAggggJnEUATUKMxSagUhDEpWQCoDoDerqQk7AxB4XL9wcxQaWjkZQBeVuXYmxLjwj0nEEl0ciVC4JIcotUD3DlbxKY89wk8slkC6EOqgv7kXqZugfvI2gKM/tS/jP5a44XhrEBRAd2Ogu5ZmP1tGk9BNJFyku2j2KT9D9NtY4mz1MSEKBtqAXct91RPntAHoyRVMpVWKJbK63mdb9179YRxrVTiVlAzFuaVH7iHLpUGYOfkdof8ARztzXRl8qOS1uaY2lr6+cI4wkLnlMrNVWtkt/URao2DlrHXyYg3jJbImlySUK1awYlgw0+sNKGsYTgpQUmlgXDuNDZ26tGyjAIcNYYiWiupSSp7EN7IJADk2NJOu8b8cHttW9kLgE/pOiSD57axjw+apWIlVIpPNdiKvZ99x4Xa19W24377shXshYgqvmBrD8dtdoD7gewGNV1XYi9RcMokhi412hiMMEolAdGWXVy2tzFjYkXF/ON4CRxhFMueSo80qYwYt2BqXIfl7tYu4CWEzZozFKL1UqB5Kr8pOqSGA+E97RuPJ9lMLC0qY5IuOTY7OWtv5R6CQk5swlCRoywLqBGhPcQfmIBqCCCAIWxkgqpZRSEqqLOKgNA4Is7P1Zt4ZggPI8GkEypCqyBlyjSCWtKZiHa9T6bDpFZ47xnDcMhNXq0pWgZMpJLmw20hWVKwxf7EzJKnMhLWGjt2tmgNJyXDBTXBfwUCR5gN5xlwFBTiZwKqjlSi5L6zcUQL9Hbygy8NVT6luz5KGd210bv8A9DFnC4KXLfLloQ+tCQl20dheA85PkFc7FALKPbagkG+FkAaFrO9wbgRSeNeJYaRUFLw6Zilaqy0qNm1Jv4eETkerEn7EGpBfJS7nZm6NvvAOPCCJNM/CuoqOZTck3ThcQCWJLEvfw3hgSsNS/qW5DZCHtT8wareB6QzwuXJK3RhhKUA9WUlDbMCLv/DxDgrx9BViJKQWJkTruQ3tMNoQQXjrCIKUAKXWd1GzxXxWClzGzJaFtpWkKZ9WcW0EScZhsNLXScIhQIBBRKSq7sRpbb5wGrxJ4/JVkT1ZjJEuaSnqDIKANbMebRvO8PTZeGSP+CfTSQk6hKj8qmPeCIcwfDsOsVDDS03tVKQDbewgHEyFZpWVFilgm7DqWdiT4WbvLsQQQBBBBAKY6QpVJCiAlyQHFVrAsdN28NnB8/wqQaJKq7UINLliMqliHbUvpsPGPVxJxvDsNLTV6rKUdAEykm+zsmw74Dl44nJcMFNdJfuCgojXcAjzjhMjDF/sYskr9wm4Gw/rH9XWORLw1QHqWpA9whr2udgIDTgCCmZOBNRCZdyX3mHU6tpCc2QVrnMso9ooOCQboQxsWt3j5R6LC4SXLBEtCEA3IQkJfxYQhxLDyAsFeGExS3dQlJWbMOYm/hrpAcPA8KD1Zx9iDEO+Sl36EN/GNDJwzA+pDe2SizU/jVbwMBlgZBTPkOoqLEEkk9mWASxJYkuS3d4xtxdBVPYFjlC7kfpL6EH+d4Z4SiSVEy8NlKA7WWlGuwIudPw7odxWBlTGzJaFtpWkKbwcQEvDIpSAVVG9yXNyT9NPKNHhfFysNLUUnBpU2hRJSpzZ9v6w+R6X6nSMMlRHqYLbiSgjR7fh4+UArxwewml7CTMDdXSGPkx+ceglyFCYpZU4IACbsG3Z2cl7sLN3kp4Ph2HWkLGGlovYKlJCgxZ9LaRUgCCCCAIIIIAggggCOZkwJBUogAByToALkmOo4mywpJSoOCCCDoQbEGAXmcTlAElYsUpLXZS15aQW0NRbu3aOBxeQS2ajb7wa4qBfRiN9NtY6TwuSKvZp5iFKs7qCqwo/1qmL9QOkZq4JhyCMmWxuRSLsGD+UBqOJyaUqzEAKAUHISSFBxY3uI5lcWkKamdLNTU8wu5YNe7mw6x1/syS4OUhwkIBpFkjRI7h0jI8EkOgiUlJQQUlIpIYuA6Ws+2kBQggggCCCCAIIIIAggggCCCCAIwxeMRKAMxQSCWBPWN4xxOFRMAC0hTFw/ViP4wGJ4pJBAMxIKgSHNiEqoUX0YKIHiR1Ecy+LyFaTpZsC9QYggkMdDYEx2eGSWSMtLJNSQRoaipx0LkkdIym8Ew6gQZKLppskAhLMwIuLHaA7m8WkJpeajmKQLv2g6XbQECxNjGg4jKarNlt1rDaVav8Aq38Lxl/siRvKQSQkEqFRNAZLk3Ld8dr4bKKaTLQU9CARpT+AAgPv+0ZVvaIY2BCgRZNeosOW/hHJ4pIYHOlMXY1p2Cid+iVf4T0j4rhEgpCDJllIJITSGBKaSw2dLjzPWPp4VJ1MtBN7kOeaxueot4QH1HE5JVSJiCbfeH3iUpY6EkpIYX+YhuExwqQF1iVLCx94JFWr667mHIAggggCCC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3736" name="AutoShape 8" descr="data:image/jpeg;base64,/9j/4AAQSkZJRgABAQAAAQABAAD/2wCEAAkGBxQTERQUExQVFhUXGB0XGBcWGR8YGxoaGxcaFhoaGBwaHCghGholHRkaITEhJSkrLi4vHB8zODMsNygtMCsBCgoKBQUFDgUFDisZExkrKysrKysrKysrKysrKysrKysrKysrKysrKysrKysrKysrKysrKysrKysrKysrKysrK//AABEIAL0BCwMBIgACEQEDEQH/xAAbAAADAQEBAQEAAAAAAAAAAAAABAUDAgYBB//EAEsQAAECBAQDBAcEBgcIAgMBAAECEQADEiEEEzFBBSJRMmFxgQYUIzNykaEkQrGzQ1KDssHwU2JzgpLE0RUWNFSUwtPxROFkdNIH/8QAFAEBAAAAAAAAAAAAAAAAAAAAAP/EABQRAQAAAAAAAAAAAAAAAAAAAAD/2gAMAwEAAhEDEQA/AP3GCCCAIIIl8b4xJw5k501MuuZSmotUWNh1NxaAqQQQQCWPznGVRp97q+/c3T6RkTib2ld2t7+Ja34jypQlxrFolYebMWoISlBJUbAWZ38YDNRxOWWysx++kBvxeCd6yCyMojYqd/EtY+TQ1gsWidLTMlKC0LDpUNCOo7o3gEJBxFfMJdDnR6mu3cNofgggCCJXo/xiTiErMmamZRMWlVJek1qIB6FmtFWAIIIIAggggCCCCAIIlcY4zJkTMOibNTLVNmFKEqLFZpKWHXmUn5iKsBxOJCSUhy1h1MT5M3EsmpCSdy4tpdnvqfl4PTggJ8ibiHFSEs9y+z+Nvrp325zMRS9CKn7L2AbV31f8POO+PY+XIw82bNWJaEpLrJYAnlF9rkCGsJiUTUJmS1BSFpCkqGhSQ4I7iIBFU7E7S0eFWmm++/Tr3ChJJpFQY7tHcEAQQGJXo7xiTipSlyJqZqRMWkqQXANRUB/hKT5iAqwQQQBBBBAEESvShc1OFnKkTpUhYQopmzWoQWspRU4SkakkHwjDh/rIlSvWZ8hUyoc0pBQhYLJp5lGolyXDXpt1DWX6RyFAEZxBDgjDziCDcEez0hHi8/CYnJzUT1ZM1M9H2efZaHpPuu+EeFvl4dpoT7OU6XJJGSdjZO53BpvpFNM1lJFddRIuzjlKn5QLcvTfWAb/AN4JPSf/ANNP/wDHDGA4pLnKUlFdSQkqC5a5ZZRUEkZiQ4JQrTpCGJQSkgFid3I36iM+AH7RO5qvYyr/ALXE/hp5QD0/jcpC1IOYVIICqJM1YBKQsCpCCHZQOu8J8T4lh58mbJmJnlE1Cpavs8/sqSUlvZasYSxEpSp+ICV0HPF3If7LIcNobPfbUaRTTpeAzwHFcPJlS5SEzwiWhKEj1afZKQEge66CGsPxuUtaUDMClkhNcmagEhJU1S0AOySddoyiVh5Kk4jD1Lq9t2XJp+zYjc3IPfAX8fxSXJUlK66lhRSES1zCySkKJy0lgCtOvWF/94JPSf8A9NP/APHCnH1NiJJKqQJM4vo3tcNDMAjwafhMMJolInpE2auev7NPuuYXUfd+A8AIfX6RSACTnAAOScPOAAFySTLYDvj5Ef0jU8qY0wBpU4FD9r2JP0cHzgPXwQpLUc5XOCGAo3DMX86r/wByNcLikTE1S1pWlyHQoKDixDjcQG0EERfS9c9OFWcPPkyJnK0yc1CXmJBqKnABDjQu4ZjeAsktEmX6RyFAKAnkEAg+rT7g3B93HMrOEuUJ8+UqZcqy0GWlYYJYArUfvavdVNhpEfhz0yfahIy0EpdyRks97JYl9CCw3gHOKz8LiFSFTETyZE0TkfZp3bCFID+y0FVXikRQ/wB4JPSf/wBNP/8AHCiJrKSK66nGzgsT90CzA/SNcQgkMLFxuRvfT/11gKGA4jLnVUVOlnC0Llm+llpBIsbxhO45JStSDmkpLGmRNWHYFqkoINiNDCvo97yZzVckoP1asEwjPlqVMmhC6DmqOpuyZb20I2fUOGgGeM47DYnDzZEwYiiahUtTYec4Cgzh5Wo1HfDGH4zIQhKEpnhKQEpAw0+wAYD3XSOo+GAYwvGZUxYQnMCiCRXJmSwW1YrQA/c8d47isuUoJXXUQ4CJa5lnZzlpLecReHSlJxEupdXaDOTSRLc3N9FJ+QO8McZHt9W9mA7lOs0DUbwDX+8EnpP/AOmn/wDjhDguIwuFlqlykzwlUyZNP2ad2pizMOkrQPSO4CN8JLUlAC1VKGqut42gPp9IZAuc4Dcqw84Ad5JlsB3mK0eQ44lQlzfaBiiYaNyMqm19iCdN49JJUc1fOCGAo3SRd/MKD+UA3BBBAQfTeWlWCnhWGViRlq9kgspVuykh1AnTlBMI+jeDkpw8lCMArCAKqTLmFI5gEmomWtRUo7BbKNJcCz+shHiKVVIaYEB2uWculTAfeNKVBu99oDzPCpqQiQKCo5Uq4USAcqwKTZJv9SbMYozUpUZbpHbYggWOWo3+YjHgKvYyhUD7GVyvdPJqRs/8I2/Sftf8vAdy5pEsG5uE9/apc/jHPo4RnzmTSMqUWd/02Kcvu+vnGmFUAgOWu1+9TD62jngBfETuYK9jJuC497id+7SAxCx6zPDAkz7XZmwkm4G/Tzh+EA/rM/mAGeHBPa+ySbAbn7390+T8AROzAcVJFJBE65Oinws8hvB2+cUYnOTisOcxKkGYKUj7v2bEkkl71OCDbSA29JCBPlEgkCROsCUk+0w1gRdz0303huFPSQKz5dKxLVkTwFqDgHMww6iG4BaXKStyoBXMoBw7BKimz+D+cSeOqRROTRcSprKBsn2DEEbGkAdLdYs4Tsn41/mKibx1QycQMwOJcw01XbIIYp8XVAX5chCp0wmWH0JUSarIU4SbU2Afqkwr6P8AorhMGVqw8lKFrJK13KlOai6jdn2Fu6HJKVZ63mApZ8t3IcIALbMUr8a+6GcLiUTE1S1pWlyKkEKDgsQ46GA1jzX/APoUlKsDNC8IvFjlGVLJSpXtEWCkusdeUbXbWPSwQHmeFYWUmTISnBnCgJUpMtVKaOZCi+UpSSpRZQBLmlTteE+GzEtJFBUctBcKcAiULEEsksbbXJfWPRcTSoqQ0wI1cE3VzILAb8oUnuqfaJHBFeyQKgfZy7PdPs06jZ2JgNJqUqMvlHbIIIFiJa/rHcucRLSTc8oPmoJf6vHH6T9r/l41wqwJaSSALC9tSwHmS0AejRFc0hNLpQWd95j33fVxa8YS1DPmWDmYu7sQKJZNt9B/Lwz6PH2k3mCuSWCoFwSKwS/jC6HzpnMAM1Vn7Xs0aDdtX/1gHYIIIBPCrBxSQEkEKU5P3jlAOOlgB5PvHfG1AT3IBaWCxNNxNBF+rt/G0Z4RT4qWa0qSXpCfu+ze5cu4IL2jXjL59lBPshzEsB7Tf/TeAYgggaAi8cmgpmgoLplzQF7AZSVH5u393wj0eGQnOmkIZVgpRJdXKgggaUtZ+qT3x5zjJVRP9olsuZyVOT7N9NiLFtAD3uPSSArOX7QFP6juRyoZx91mUe+sdBAOwRxKmBQdJBB0ILj5iO4AhLiNLynSVEzOViRSaFmot3Ajzh2EsctYUilSQn7wJAJ50CzjRioMLuUwEHgChlSxd8mS5ckXRYDYMzsOoO8MfpP2v+XjDgJVlS3KacmVSAbjkuVBrPZr7fPf9J+1fyyCP4H5GA+pIyg4cVDu/SBj5FjHHoupJnTShJQkyZXKbN7XEv8AWO0qIlAghN9SWDV3F+ocecffR6v1idWUlWVKunRs7FU7DQMPLeAXKU+tzXSSRP5S7U/ZJLuHu4t082elE4LUMVPAUkJM64PaV9lw5FPVrkxRaAImpSlOKw6UhmmAPrb1XEADxDfUdYpRLkrWcRhqlIUK0tSQS5wuIKiWGhs2zDQQG/pOpInSqwVJyZwIHfNwo+UMYlRCbblI/wASgk+d4z9IH9YlMqg5E5lWt7TDfrAiO8X2R8aPzEwGOFwiKTyg8y9Q594rUnWJnHEy6J/KKkypgBr09gp2TsGs39YHctZwnZPxr/MVEz0gMzKncyaDKm8pZyMizW2U58DAejCEmcsFDmhLqNwQ5YNpsTCXAPRTCYMrVh5KULmEla7qUpy55lEkB9hbuh6UtecoFSSm7JBDi0tnDO91E30UnrZyAIIIIBHiTPLdJJcsXIblcn6RE4IRlpF3ypTl3HYsB0boOr7xb4itYKaVJCWLgkAnmQLOLhioW3UnraLwQqy0OUlIlSqQDccl6rWezQGv6T9r/l4+OMlLgkOiw65iWPkWLd0ff0n7X/Lx9QoiUliEl03JYNWHF9yHHnAdei6klU0pTSmlDD+9Mf5lz5xgkJ9YW6XVmrZT6ezQC4e7vqzBurO36PFWZOrIKqUXTcM8xmsNmhVC1DETAFJCTMW6SeYshDFPVv4wD8EDQQCGBQlOJlpSGpcO7uBLYeYA7zpGnpAEmaQpJUMoWBY+9G7vbVhctZzaMuHLWcRJrUhTJ+6XvluolgNbEd0bcdWpM50qSk5YussPeaeekBvPWyVHoCfkHjJOEQwdIUdyoAk+JMd4vsL+E/gY0TpAROLTkhE9ATehdwXD5LabWSB3W6mPTSpaDNm8m4qJuCaUkWNtAPl3x53jCl5c8VCnLmcrp/oxZqX3fXfvDekkLXmrBUkp2AIcWS1mcal3O462BD0c9FcLgQv1aXQZhqWoqKionxNvAMItQQQBCXE5KDSpYJpUkJbYqmIY/wCIJ8nh2F8asgAJIBKk6t2ahVr3OPEiA816PLSZaAHqEqSFWb9ECG66w7i5QKpbv2jcEpPu17giFuBPkyuZxkymFrGi+ge9te+HJ/al/Gfy1wCgQlMkklTaXWbuvTnJF9O923jr0UKM2ZQCE5ElgrUe1xMM4QsgeJ/eMZejlefNzCCvJku2nvcS2nc0BjnAYqckguqe4I0BThJDv5Ew2rCoJcoQSdykf6Qq6hicQxSE53O/T1WQzef87GhAYyLFY2BDdzpBYd0TsHNSqfhqXYTA1wQ3q2JAYjXQnzB3ijJ7S/EfuiF1EnE4e4Kc3l0/5XEObag9/TzIHpUE5sutKlJyJzhOtpuFNvOGMX2R8aPzEx842T61JbXJnfm4brGKSvKTmEFVaHp094mA0kTAlJf9dezk+0VoBcxP4/OSZM0MXEuaB4+rlTkatSojx8odkdpPjNPnmgP8iR5mFuO1ZGIcinKmtppk2+oVAXstCJxISStSSot+zQf3U/IxN9FfSb1yv7NiJNBIqmoZC2LPLU/MPIRZrJmMCKQkuHD1Olu+wf5iN4AggggEOKSUGlSgSQQlLbErQofVCYh8BWkoAD1CXKqs36IEN187+TR6LHLISAkgEncjs/e11ta25EQuCvlS+Zxly2FrcgfQPe2vSA1xUkFUsl3qZwSn7i+hD/8AuF6EpkgkqawPOS7qFuYkX0+kOT+1L+M/lrj5hCyE+H8WgOPRUpeZQCE0oAB1sqYIyTOAxC0kF1TVkHYMhDv3/wD3DHo2V1zcwgrpluRprM6RgkqE6YxSE5qqgfgQzeZH8kQDHqqHehD9aR/pHyQWrGyTbuFCVN4OT4eEbxjI7Uz4h+WiAT4StJnyaXYJIDkG2XYAjz+ffDHHpwROqUCRlAEDvmgfLr3PHzDknFS3IKeanTTLD6a9XPys5741Vn8hAVlBirT3jQHeL7C/hP4GNE6RliSDLW2lKvwMap0gJHHZSAiaWNSpcwu9nEqnT4X+cejlSUCesgc6khSj1dk/9gjz3GSvKn3FNEy1tMpPm9T+R8I9MlZMwhxSE6Weon5i34wG8EEEAQhxCWiuUpRUFBRCCCAHKSou+oISRvr5h+EceqbUmimm1VWoFaXKf7tQ8SnwIee9HQmhLBQVkyaieyfZ8tP1eKU/tS/jP5a4ncJMzKw9NNGVLd9ewH+j+bbPFGf2pfxn8tcBxIlhUsA9X+S6h9RGfowgJnTQkKAEmUAFEE2m4obEhrW7o6RVlcva20/W7yA0d8BKvWZ1WuTK6f0uJbsltGgEcaEZmKrqYTgrlb7uFkL38IqpSwAGgtE+cpQm4unXN7v+VkN2i2rQ7MmMwAdR0GniT0A6384DmT2l+I/dEISZKE4qQE1Pmh3IIthJ6QwBsWSHcDaGpCl1rdKdQ/OT90acl4XkqWZ+Gr/pbPT/AMtiP1Sdm+rQDXHyPWZLu2TO0/tcN1jNKgZYKXbMGrH9MH0JDPp3NG3GyfWZLa5M783DQvNEygOUg1jVL2zhTooB2Z/OA7w/bH7b81MT/SJaFS5oIVUiXNCSDyuZCyXAVfl6jpFHAyz2lEEhUwBg2swk6k9BC3pA+ROZmyZtWj+6JF3fybzDMQu4aWgT5pSVVqCSoEhjYJBA1DBPdrvZnoSw6puaQqmjmYjU3TS/RgT9IdgCCCCAn8RloMyWSVBQC6SCALhNQIOrsB/IMQ+ABNNgoKy5RUTofZsKfIXi5xBU2rkpoYO+o5xU3V0k/IdYh8LVMokNTRQl+vuks3m/0gH5/al/Gfy1xxJlBUtIPcbdUqCh9RHc/tS/jP5a4yllWUmnW3TrfUi0B36MJAVMCQoAJlgBTEs8z9UkN0bZoSxaEKXOC6u2s2bQCSTru9P1ih6P1Zk2rWmXq3WYz0lnbpCc1SwufR/SL6a0yqe0RbV//UBRjGR2pnxD8tEdTZjEAByXYaaaknpcdddIXkKXVM5U9oaKJPu0aOgP8xAZcNkoRiUJQ9nBcgi0oAaGxYB3bbZoZ4y2eKnahGnXOS3k7RjgCs4iVX/W/V1y79k+H12IAY4qT6wKdctOvTND/R4DCXLSnDkIemlTPruYcTpCS1TDKU4T2Vam+7dlxo2hhiVMLhKgASHDFxZgdu8fOAm8cKEomi9cyXNbpaWH+iB9Y9Dg0IE6cUlVRUKwSGJEtDFI1HKQNogcZUvKn/q5czWnTLszXN/490X8IqbmKrpo5qSNTzWfowLeT7sAeggggCJ3FFS65ddVQNSadueWkv3OpIbdz0cUYVxwX7OgJPPzFV2TSpyL6uw84DzPCAnLw9lVCXK0ZvcqAfdmKtO7aKc/tS/jP5a4n8JSrKw/KkpEuXcgO2Vdt3en5mKE/tS/jP5a4DiTMCZYJ6t810j6mOPRqWlM+cEO2VKPMXLmdiiXPiTG2EHIPP8AeMccAq9YnVgBWTJdv7XEt4WaAR4gpAXjDMJCRNuQ2nqkl9d2du+KCveI+BX4y4Vm15uLoAJzt/8A9WQ243htXvE/Av8AelwBJ7a/EfuiJ+FloE/DFFTlaXfoMJPp0s7axQk9pfiP3RCUnM9Yw1aUgZoZmufVJ9YLE6HSAa483rMl3bJnaf2uG6xjJQlMoBNQGb9/VzPcu99SfKGONv6zJYOcmd+bhoxTVlJrSEqqQ6RoPaJ0gN8J2T8a/wAxUSPSOSgImKNdapc2luzaQsEFhezkO93ivhOyfjX+YqJ/HivIn25cqbe3Zyfid6n228DAXZBl+sLaqsg1fqmkS38wFIvu+7BqELJSvOUWSJdAu3MVOd30A69YZgCCCCAmcXMuqWV1VB6SnvXLSx6gqKA3nsCInCaaJNlVUo6MDkJ82b6x6LiAXyUBLOaioOyWLtfU6ecQOFpVlyDSmmhN7OE5IuN3qt4QD0/tS/jP5a44kTAmWkl70pt1UoJH1Mdz+1L+M/lrj5hByJ8IA9GkJCplD0lMtQqLnmMxV/nE/Hrlg4gzCQKpjkMOWmVVc6HRopej9WZNrACqZbtYfpNtrbX84UmV1z6AD7RevWmWw10Iq/mxBpfvE/Cv96XBI7Uz4h+WiBfvE/Cv96XBI7Uz4h+WiAS4OiWJ0ky6tKeboJKVJ0tou/eTDfGWzxU7UI065yW12doX4dmesSsxKU2LM2uUKtDsbeENcVf1gUgE5ademaH+jmAWkLQcOoyy6WmXO5qVV9Xhg+8R8CvxlxwaslVbVUqdvNvp4+cdn3iPgV+MuAmcdnoKJgLhYlTQnS4y6ju7d3UaWBj0OGy89dNQWp3/AFSUhCSfEAoDnUNqBaJxxKhJm0hNJlzCs7vQW8Tp5P3R6KSleYskJCLMW5jYanoC4v8A+wZggggCJnGAmqS6iCVUgAO5Kkq8jyM92BV4inCuPCuSlKVcwqcaJ3I7xaA8twxKaMNzLBolWAFJ9ipqi2mvS7RWn9qX8Z/LXE7hJXl4dpaSnKlurcezD/z5bxRn9qX8Z/LXAcSZdUsDS7/JdX8Iz9GVIM+dR2cqVs187FPba7xpJKssUhy/0rvv0eDgBV6xOqAByZNgGtm4lrOdm3gEsakGZinKh7YHl1LYWQSNRYgF4f8A0iPgVr4y9YTxJWJmLy0JWrOFlaf8LI77DbeN8Ysi4sRKmHzFBgOpU9OYtNSXcWcP2RtE/AKR6xISk8wmioMzPh8U1nLOxNrMzRTwyAlS0iwBDDupEKSQoTsKClKQJgakNzerYgqGpsCzeJ1gGePN6zJf+hnfm4aFU4iXlJpLAzARZv0we3i8Ocbf1mSwBOTOsf7XDRimrKFaUpNabJ096liPHX/TSA3wo5b2dSj5FZI8LGI/HQiie55jKmsGZ2kXu7Gyuj+QMXojceC8qeyEU5c11febIsR31OD3AQF3DhPrUxlEkJulrCoI36cltNV67U4VSFZx5E00vW16nAIPcwHy2YO1AEEEEBJ4yEmZJBUpKjUwA1pKFnex5QHvylfVxF4YlNMjmWDSmwApJ9XA5iR0uGY6x6TiAVy0pSoOyidQNXT5gfJ9QAfP8KK6JHs005aefcDKQ3i5ceQgH5/al/Gfy1xnKl1SkjpSr/CoK/hGk/tS/jP5a4zklQlppDl0/KoBR12S5/1gOvRgpKptHZpRs16pgNhpd4RxqAVT3KgQtZ5dWAkk7joLbgmKPo+TmTagxpl2AZrzGs5azbmEcQqYFTzLQlZzFdrq0q2osRV8h5g6v3ifgX+9LjKVPTXMTUl6mZw/u02Z4McpiSNRKmEH/BGmHSAZg2qAbuy0QCPByj1iWElyAaho3s2FnLWGgto25LvGWzw5I5Eadc5LfVox4fXnyKkpTylgkMxy+YamwL/OGOKv6wGAJy02PTNDnxAc+UApJIEmh1FTKSAq6iXKbs++795h2ZKdrkEaEajbe3zjjBKWZacxISrdI0FyzX6NG8BD4wBRO1eiYbps+SkWUD0DtvctZ4v4dIOInBK1BSQHYaV0quS4UGSwsGdWr2h8YChLn+zTSZcznDA+6Bc9eZx5Dpf08sKzVOlISwZQFybOD8h8u4OEv0W9HPU0qHrOIn1F2nLqSnulpbkT3OYuwQQBCeOCSpAOoNQs7gMlu660w5CuMCqkMhKg5BJF071a6WItdynYGA8vwtSMvDBSjUZcpg2+UdD9f7sVZ/al/Gfy1xN4UFZWHaWkjKlcxFx7Mb938QN3FKf2pfxn8tcBgpLyWJZyzsTqttiC/e9tdoPRhaTPmlJqBlSi7N+mxThtgDbyjbCpBQHD3P7xMcejw+0TrBPsZVgmkNm4lrHS0AljynNxNSlJBngApD3OGkMD59bHSGMYRTYuMmYx62ReMcSk52JZCVnNPaTV/wDEkEAHZyAO+GOIb/2U3/sgGlSuZ3IOhbcB2B+Z+cT5c5CsVhyk3zQ4ZrHC4hSfNj+EUzE0AjFSBQEpE4UqAar7LPd/DSA39JB7eU+mROexVbMwzsAQX8I+YLDgJTzKWAT2tyFEOepBHzvHXpEPtErlCvYzmBTUCc3DM4H8jWNMKTTcAXOgKfvHY7wG0RvSJQMqZzKDSpyaW5VEyarnRwC43174sxH42TlYnlDZUzmpY+6676M/c21w9HJpM5ZB5mCCG0KQFm/eJiflDkKykqzVuhIFiFAXU4AY3dxSXtoUdDDUAQQQQCPESmpAJuKlAM7hhLbu5piT5R53hakUyASailNIbcSEuH8C8ekx4U6WSkhlAqIcp0L66EJItuUbPHnuFhVEj2aSKEutrgZKbg+PL8vEBQn9qX8Z/LXGDPJS5a6RoTcrAGhG5F9tY3n9qX8Z/LXHzCpBlpcPob9xcfW8Bz6LqSVTCk1JKUEFm3mbbAaDwhHH01TqlKSMxQdIfUSjtvb6/Oj6Ojnm2CeWXYJp3mfdOnhCc1LzJvIlXtF9pNX3EWB2ctbfygNeIb/2Uz/shpUrmqBIO7aFtHHn/LCFuIb/ANlN/wCyHDAT8BOQvEy1ILkgk2axl8vibH8NoY417+7gCWk2Dm00HbwjHBgjFIFASkOEkBqhl7+Gnh9NuND2+gV7IWKah7wbD8dtbwGOAlgy00zFkXvb9Y9Q/dDGQf11/T/+Y6w4ZIsE9wDDXpGkBF43LSETXWajLmKCdj7KlvoS2+v3Y9IhAM1ZCiFEBJYCxSaiQ4IuFpGmwjz3Gioy5zpDCXMAUxdsoGx01KgfAW1MelkJVmTHQkCzKAuqwF+8EEeFMBL9FuCT8MlQnYybiSSSBMCQEuolklissLXURawEXYIIAibxGWM2UozFJc00AEhZAJALaMKj3gdExShTHIJKORKhVckPS3OFfNLeJT0gPL8JRy4c5ih7KVyhKmPs6tXpJZKrja2rGK0/tS/jP5a4mcG93IZA93K5qC75LPUzWDB+8iKk5BLEapLh97FJ+hMBxMwpKVBKiHOhuA6nLMyn13t9Iz9GiDPmlKqwZMkhXV5uJP8A9eUaTZ6gkkIUCNHAL3bRBJ89tYz9G3z5zy8v2UoUWsBOxQHZLXDG3WATx7ZuJJUUgTTcJUr/AOHJJeghmDm/QQ9i5fJMJJJoUA+wa4HyGr6QljSRNxRTKExQmlkt/wDiSLVaBywvqIfnhSgpNLAghyRYEM7D8IBgxKw7DEYdFdSkzuYMQz4bEEM5Nj0ezRViXInKViMPUin21lMRUPVsQdDcN02ve8Az6SD28q5AyJ7kAkgZmGdgkgv4R3gSKLKqFS7/AN9TgPsC4HcBHHpF/wARK5Qr2M5gQVAnNwzWF9d9tY0wYZHZCbqLJDC6iXZhc66C5gN4k+knuZlyPZTrMS5yVakFgGc31s2kVom+kB+zzrOMmbfp7M/jAWMHLCZ80ZilFgqggsgKJLgnUEu3wkDQxRhWUk5y3QkWDLAuXsxPUU37imGoAggggJnEUATUKMxSagUhDEpWQCoDoDerqQk7AxB4XL9wcxQaWjkZQBeVuXYmxLjwj0nEEl0ciVC4JIcotUD3DlbxKY89wk8slkC6EOqgv7kXqZugfvI2gKM/tS/jP5a44XhrEBRAd2Ogu5ZmP1tGk9BNJFyku2j2KT9D9NtY4mz1MSEKBtqAXct91RPntAHoyRVMpVWKJbK63mdb9179YRxrVTiVlAzFuaVH7iHLpUGYOfkdof8ARztzXRl8qOS1uaY2lr6+cI4wkLnlMrNVWtkt/URao2DlrHXyYg3jJbImlySUK1awYlgw0+sNKGsYTgpQUmlgXDuNDZ26tGyjAIcNYYiWiupSSp7EN7IJADk2NJOu8b8cHttW9kLgE/pOiSD57axjw+apWIlVIpPNdiKvZ99x4Xa19W24377shXshYgqvmBrD8dtdoD7gewGNV1XYi9RcMokhi412hiMMEolAdGWXVy2tzFjYkXF/ON4CRxhFMueSo80qYwYt2BqXIfl7tYu4CWEzZozFKL1UqB5Kr8pOqSGA+E97RuPJ9lMLC0qY5IuOTY7OWtv5R6CQk5swlCRoywLqBGhPcQfmIBqCCCAIWxkgqpZRSEqqLOKgNA4Is7P1Zt4ZggPI8GkEypCqyBlyjSCWtKZiHa9T6bDpFZ47xnDcMhNXq0pWgZMpJLmw20hWVKwxf7EzJKnMhLWGjt2tmgNJyXDBTXBfwUCR5gN5xlwFBTiZwKqjlSi5L6zcUQL9Hbygy8NVT6luz5KGd210bv8A9DFnC4KXLfLloQ+tCQl20dheA85PkFc7FALKPbagkG+FkAaFrO9wbgRSeNeJYaRUFLw6Zilaqy0qNm1Jv4eETkerEn7EGpBfJS7nZm6NvvAOPCCJNM/CuoqOZTck3ThcQCWJLEvfw3hgSsNS/qW5DZCHtT8wareB6QzwuXJK3RhhKUA9WUlDbMCLv/DxDgrx9BViJKQWJkTruQ3tMNoQQXjrCIKUAKXWd1GzxXxWClzGzJaFtpWkKZ9WcW0EScZhsNLXScIhQIBBRKSq7sRpbb5wGrxJ4/JVkT1ZjJEuaSnqDIKANbMebRvO8PTZeGSP+CfTSQk6hKj8qmPeCIcwfDsOsVDDS03tVKQDbewgHEyFZpWVFilgm7DqWdiT4WbvLsQQQBBBBAKY6QpVJCiAlyQHFVrAsdN28NnB8/wqQaJKq7UINLliMqliHbUvpsPGPVxJxvDsNLTV6rKUdAEykm+zsmw74Dl44nJcMFNdJfuCgojXcAjzjhMjDF/sYskr9wm4Gw/rH9XWORLw1QHqWpA9whr2udgIDTgCCmZOBNRCZdyX3mHU6tpCc2QVrnMso9ooOCQboQxsWt3j5R6LC4SXLBEtCEA3IQkJfxYQhxLDyAsFeGExS3dQlJWbMOYm/hrpAcPA8KD1Zx9iDEO+Sl36EN/GNDJwzA+pDe2SizU/jVbwMBlgZBTPkOoqLEEkk9mWASxJYkuS3d4xtxdBVPYFjlC7kfpL6EH+d4Z4SiSVEy8NlKA7WWlGuwIudPw7odxWBlTGzJaFtpWkKbwcQEvDIpSAVVG9yXNyT9NPKNHhfFysNLUUnBpU2hRJSpzZ9v6w+R6X6nSMMlRHqYLbiSgjR7fh4+UArxwewml7CTMDdXSGPkx+ceglyFCYpZU4IACbsG3Z2cl7sLN3kp4Ph2HWkLGGlovYKlJCgxZ9LaRUgCCCCAIIIIAggggCOZkwJBUogAByToALkmOo4mywpJSoOCCCDoQbEGAXmcTlAElYsUpLXZS15aQW0NRbu3aOBxeQS2ajb7wa4qBfRiN9NtY6TwuSKvZp5iFKs7qCqwo/1qmL9QOkZq4JhyCMmWxuRSLsGD+UBqOJyaUqzEAKAUHISSFBxY3uI5lcWkKamdLNTU8wu5YNe7mw6x1/syS4OUhwkIBpFkjRI7h0jI8EkOgiUlJQQUlIpIYuA6Ws+2kBQggggCCCCAIIIIAggggCCCCAIwxeMRKAMxQSCWBPWN4xxOFRMAC0hTFw/ViP4wGJ4pJBAMxIKgSHNiEqoUX0YKIHiR1Ecy+LyFaTpZsC9QYggkMdDYEx2eGSWSMtLJNSQRoaipx0LkkdIym8Ew6gQZKLppskAhLMwIuLHaA7m8WkJpeajmKQLv2g6XbQECxNjGg4jKarNlt1rDaVav8Aq38Lxl/siRvKQSQkEqFRNAZLk3Ld8dr4bKKaTLQU9CARpT+AAgPv+0ZVvaIY2BCgRZNeosOW/hHJ4pIYHOlMXY1p2Cid+iVf4T0j4rhEgpCDJllIJITSGBKaSw2dLjzPWPp4VJ1MtBN7kOeaxueot4QH1HE5JVSJiCbfeH3iUpY6EkpIYX+YhuExwqQF1iVLCx94JFWr667mHIAggggCCC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3738" name="AutoShape 10" descr="data:image/jpeg;base64,/9j/4AAQSkZJRgABAQAAAQABAAD/2wCEAAkGBxQTERQUExQVFhUXGB0XGBcWGR8YGxoaGxcaFhoaGBwaHCghGholHRkaITEhJSkrLi4vHB8zODMsNygtMCsBCgoKBQUFDgUFDisZExkrKysrKysrKysrKysrKysrKysrKysrKysrKysrKysrKysrKysrKysrKysrKysrKysrK//AABEIAL0BCwMBIgACEQEDEQH/xAAbAAADAQEBAQEAAAAAAAAAAAAABAUDAgYBB//EAEsQAAECBAQDBAcEBgcIAgMBAAECEQADEiEEEzFBBSJRMmFxgQYUIzNykaEkQrGzQ1KDssHwU2JzgpLE0RUWNFSUwtPxROFkdNIH/8QAFAEBAAAAAAAAAAAAAAAAAAAAAP/EABQRAQAAAAAAAAAAAAAAAAAAAAD/2gAMAwEAAhEDEQA/AP3GCCCAIIIl8b4xJw5k501MuuZSmotUWNh1NxaAqQQQQCWPznGVRp97q+/c3T6RkTib2ld2t7+Ja34jypQlxrFolYebMWoISlBJUbAWZ38YDNRxOWWysx++kBvxeCd6yCyMojYqd/EtY+TQ1gsWidLTMlKC0LDpUNCOo7o3gEJBxFfMJdDnR6mu3cNofgggCCJXo/xiTiErMmamZRMWlVJek1qIB6FmtFWAIIIIAggggCCCCAIIlcY4zJkTMOibNTLVNmFKEqLFZpKWHXmUn5iKsBxOJCSUhy1h1MT5M3EsmpCSdy4tpdnvqfl4PTggJ8ibiHFSEs9y+z+Nvrp325zMRS9CKn7L2AbV31f8POO+PY+XIw82bNWJaEpLrJYAnlF9rkCGsJiUTUJmS1BSFpCkqGhSQ4I7iIBFU7E7S0eFWmm++/Tr3ChJJpFQY7tHcEAQQGJXo7xiTipSlyJqZqRMWkqQXANRUB/hKT5iAqwQQQBBBBAEESvShc1OFnKkTpUhYQopmzWoQWspRU4SkakkHwjDh/rIlSvWZ8hUyoc0pBQhYLJp5lGolyXDXpt1DWX6RyFAEZxBDgjDziCDcEez0hHi8/CYnJzUT1ZM1M9H2efZaHpPuu+EeFvl4dpoT7OU6XJJGSdjZO53BpvpFNM1lJFddRIuzjlKn5QLcvTfWAb/AN4JPSf/ANNP/wDHDGA4pLnKUlFdSQkqC5a5ZZRUEkZiQ4JQrTpCGJQSkgFid3I36iM+AH7RO5qvYyr/ALXE/hp5QD0/jcpC1IOYVIICqJM1YBKQsCpCCHZQOu8J8T4lh58mbJmJnlE1Cpavs8/sqSUlvZasYSxEpSp+ICV0HPF3If7LIcNobPfbUaRTTpeAzwHFcPJlS5SEzwiWhKEj1afZKQEge66CGsPxuUtaUDMClkhNcmagEhJU1S0AOySddoyiVh5Kk4jD1Lq9t2XJp+zYjc3IPfAX8fxSXJUlK66lhRSES1zCySkKJy0lgCtOvWF/94JPSf8A9NP/APHCnH1NiJJKqQJM4vo3tcNDMAjwafhMMJolInpE2auev7NPuuYXUfd+A8AIfX6RSACTnAAOScPOAAFySTLYDvj5Ef0jU8qY0wBpU4FD9r2JP0cHzgPXwQpLUc5XOCGAo3DMX86r/wByNcLikTE1S1pWlyHQoKDixDjcQG0EERfS9c9OFWcPPkyJnK0yc1CXmJBqKnABDjQu4ZjeAsktEmX6RyFAKAnkEAg+rT7g3B93HMrOEuUJ8+UqZcqy0GWlYYJYArUfvavdVNhpEfhz0yfahIy0EpdyRks97JYl9CCw3gHOKz8LiFSFTETyZE0TkfZp3bCFID+y0FVXikRQ/wB4JPSf/wBNP/8AHCiJrKSK66nGzgsT90CzA/SNcQgkMLFxuRvfT/11gKGA4jLnVUVOlnC0Llm+llpBIsbxhO45JStSDmkpLGmRNWHYFqkoINiNDCvo97yZzVckoP1asEwjPlqVMmhC6DmqOpuyZb20I2fUOGgGeM47DYnDzZEwYiiahUtTYec4Cgzh5Wo1HfDGH4zIQhKEpnhKQEpAw0+wAYD3XSOo+GAYwvGZUxYQnMCiCRXJmSwW1YrQA/c8d47isuUoJXXUQ4CJa5lnZzlpLecReHSlJxEupdXaDOTSRLc3N9FJ+QO8McZHt9W9mA7lOs0DUbwDX+8EnpP/AOmn/wDjhDguIwuFlqlykzwlUyZNP2ad2pizMOkrQPSO4CN8JLUlAC1VKGqut42gPp9IZAuc4Dcqw84Ad5JlsB3mK0eQ44lQlzfaBiiYaNyMqm19iCdN49JJUc1fOCGAo3SRd/MKD+UA3BBBAQfTeWlWCnhWGViRlq9kgspVuykh1AnTlBMI+jeDkpw8lCMArCAKqTLmFI5gEmomWtRUo7BbKNJcCz+shHiKVVIaYEB2uWculTAfeNKVBu99oDzPCpqQiQKCo5Uq4USAcqwKTZJv9SbMYozUpUZbpHbYggWOWo3+YjHgKvYyhUD7GVyvdPJqRs/8I2/Sftf8vAdy5pEsG5uE9/apc/jHPo4RnzmTSMqUWd/02Kcvu+vnGmFUAgOWu1+9TD62jngBfETuYK9jJuC497id+7SAxCx6zPDAkz7XZmwkm4G/Tzh+EA/rM/mAGeHBPa+ySbAbn7390+T8AROzAcVJFJBE65Oinws8hvB2+cUYnOTisOcxKkGYKUj7v2bEkkl71OCDbSA29JCBPlEgkCROsCUk+0w1gRdz0303huFPSQKz5dKxLVkTwFqDgHMww6iG4BaXKStyoBXMoBw7BKimz+D+cSeOqRROTRcSprKBsn2DEEbGkAdLdYs4Tsn41/mKibx1QycQMwOJcw01XbIIYp8XVAX5chCp0wmWH0JUSarIU4SbU2Afqkwr6P8AorhMGVqw8lKFrJK13KlOai6jdn2Fu6HJKVZ63mApZ8t3IcIALbMUr8a+6GcLiUTE1S1pWlyKkEKDgsQ46GA1jzX/APoUlKsDNC8IvFjlGVLJSpXtEWCkusdeUbXbWPSwQHmeFYWUmTISnBnCgJUpMtVKaOZCi+UpSSpRZQBLmlTteE+GzEtJFBUctBcKcAiULEEsksbbXJfWPRcTSoqQ0wI1cE3VzILAb8oUnuqfaJHBFeyQKgfZy7PdPs06jZ2JgNJqUqMvlHbIIIFiJa/rHcucRLSTc8oPmoJf6vHH6T9r/l41wqwJaSSALC9tSwHmS0AejRFc0hNLpQWd95j33fVxa8YS1DPmWDmYu7sQKJZNt9B/Lwz6PH2k3mCuSWCoFwSKwS/jC6HzpnMAM1Vn7Xs0aDdtX/1gHYIIIBPCrBxSQEkEKU5P3jlAOOlgB5PvHfG1AT3IBaWCxNNxNBF+rt/G0Z4RT4qWa0qSXpCfu+ze5cu4IL2jXjL59lBPshzEsB7Tf/TeAYgggaAi8cmgpmgoLplzQF7AZSVH5u393wj0eGQnOmkIZVgpRJdXKgggaUtZ+qT3x5zjJVRP9olsuZyVOT7N9NiLFtAD3uPSSArOX7QFP6juRyoZx91mUe+sdBAOwRxKmBQdJBB0ILj5iO4AhLiNLynSVEzOViRSaFmot3Ajzh2EsctYUilSQn7wJAJ50CzjRioMLuUwEHgChlSxd8mS5ckXRYDYMzsOoO8MfpP2v+XjDgJVlS3KacmVSAbjkuVBrPZr7fPf9J+1fyyCP4H5GA+pIyg4cVDu/SBj5FjHHoupJnTShJQkyZXKbN7XEv8AWO0qIlAghN9SWDV3F+ocecffR6v1idWUlWVKunRs7FU7DQMPLeAXKU+tzXSSRP5S7U/ZJLuHu4t082elE4LUMVPAUkJM64PaV9lw5FPVrkxRaAImpSlOKw6UhmmAPrb1XEADxDfUdYpRLkrWcRhqlIUK0tSQS5wuIKiWGhs2zDQQG/pOpInSqwVJyZwIHfNwo+UMYlRCbblI/wASgk+d4z9IH9YlMqg5E5lWt7TDfrAiO8X2R8aPzEwGOFwiKTyg8y9Q594rUnWJnHEy6J/KKkypgBr09gp2TsGs39YHctZwnZPxr/MVEz0gMzKncyaDKm8pZyMizW2U58DAejCEmcsFDmhLqNwQ5YNpsTCXAPRTCYMrVh5KULmEla7qUpy55lEkB9hbuh6UtecoFSSm7JBDi0tnDO91E30UnrZyAIIIIBHiTPLdJJcsXIblcn6RE4IRlpF3ypTl3HYsB0boOr7xb4itYKaVJCWLgkAnmQLOLhioW3UnraLwQqy0OUlIlSqQDccl6rWezQGv6T9r/l4+OMlLgkOiw65iWPkWLd0ff0n7X/Lx9QoiUliEl03JYNWHF9yHHnAdei6klU0pTSmlDD+9Mf5lz5xgkJ9YW6XVmrZT6ezQC4e7vqzBurO36PFWZOrIKqUXTcM8xmsNmhVC1DETAFJCTMW6SeYshDFPVv4wD8EDQQCGBQlOJlpSGpcO7uBLYeYA7zpGnpAEmaQpJUMoWBY+9G7vbVhctZzaMuHLWcRJrUhTJ+6XvluolgNbEd0bcdWpM50qSk5YussPeaeekBvPWyVHoCfkHjJOEQwdIUdyoAk+JMd4vsL+E/gY0TpAROLTkhE9ATehdwXD5LabWSB3W6mPTSpaDNm8m4qJuCaUkWNtAPl3x53jCl5c8VCnLmcrp/oxZqX3fXfvDekkLXmrBUkp2AIcWS1mcal3O462BD0c9FcLgQv1aXQZhqWoqKionxNvAMItQQQBCXE5KDSpYJpUkJbYqmIY/wCIJ8nh2F8asgAJIBKk6t2ahVr3OPEiA816PLSZaAHqEqSFWb9ECG66w7i5QKpbv2jcEpPu17giFuBPkyuZxkymFrGi+ge9te+HJ/al/Gfy1wCgQlMkklTaXWbuvTnJF9O923jr0UKM2ZQCE5ElgrUe1xMM4QsgeJ/eMZejlefNzCCvJku2nvcS2nc0BjnAYqckguqe4I0BThJDv5Ew2rCoJcoQSdykf6Qq6hicQxSE53O/T1WQzef87GhAYyLFY2BDdzpBYd0TsHNSqfhqXYTA1wQ3q2JAYjXQnzB3ijJ7S/EfuiF1EnE4e4Kc3l0/5XEObag9/TzIHpUE5sutKlJyJzhOtpuFNvOGMX2R8aPzEx842T61JbXJnfm4brGKSvKTmEFVaHp094mA0kTAlJf9dezk+0VoBcxP4/OSZM0MXEuaB4+rlTkatSojx8odkdpPjNPnmgP8iR5mFuO1ZGIcinKmtppk2+oVAXstCJxISStSSot+zQf3U/IxN9FfSb1yv7NiJNBIqmoZC2LPLU/MPIRZrJmMCKQkuHD1Olu+wf5iN4AggggEOKSUGlSgSQQlLbErQofVCYh8BWkoAD1CXKqs36IEN187+TR6LHLISAkgEncjs/e11ta25EQuCvlS+Zxly2FrcgfQPe2vSA1xUkFUsl3qZwSn7i+hD/8AuF6EpkgkqawPOS7qFuYkX0+kOT+1L+M/lrj5hCyE+H8WgOPRUpeZQCE0oAB1sqYIyTOAxC0kF1TVkHYMhDv3/wD3DHo2V1zcwgrpluRprM6RgkqE6YxSE5qqgfgQzeZH8kQDHqqHehD9aR/pHyQWrGyTbuFCVN4OT4eEbxjI7Uz4h+WiAT4StJnyaXYJIDkG2XYAjz+ffDHHpwROqUCRlAEDvmgfLr3PHzDknFS3IKeanTTLD6a9XPys5741Vn8hAVlBirT3jQHeL7C/hP4GNE6RliSDLW2lKvwMap0gJHHZSAiaWNSpcwu9nEqnT4X+cejlSUCesgc6khSj1dk/9gjz3GSvKn3FNEy1tMpPm9T+R8I9MlZMwhxSE6Weon5i34wG8EEEAQhxCWiuUpRUFBRCCCAHKSou+oISRvr5h+EceqbUmimm1VWoFaXKf7tQ8SnwIee9HQmhLBQVkyaieyfZ8tP1eKU/tS/jP5a4ncJMzKw9NNGVLd9ewH+j+bbPFGf2pfxn8tcBxIlhUsA9X+S6h9RGfowgJnTQkKAEmUAFEE2m4obEhrW7o6RVlcva20/W7yA0d8BKvWZ1WuTK6f0uJbsltGgEcaEZmKrqYTgrlb7uFkL38IqpSwAGgtE+cpQm4unXN7v+VkN2i2rQ7MmMwAdR0GniT0A6384DmT2l+I/dEISZKE4qQE1Pmh3IIthJ6QwBsWSHcDaGpCl1rdKdQ/OT90acl4XkqWZ+Gr/pbPT/AMtiP1Sdm+rQDXHyPWZLu2TO0/tcN1jNKgZYKXbMGrH9MH0JDPp3NG3GyfWZLa5M783DQvNEygOUg1jVL2zhTooB2Z/OA7w/bH7b81MT/SJaFS5oIVUiXNCSDyuZCyXAVfl6jpFHAyz2lEEhUwBg2swk6k9BC3pA+ROZmyZtWj+6JF3fybzDMQu4aWgT5pSVVqCSoEhjYJBA1DBPdrvZnoSw6puaQqmjmYjU3TS/RgT9IdgCCCCAn8RloMyWSVBQC6SCALhNQIOrsB/IMQ+ABNNgoKy5RUTofZsKfIXi5xBU2rkpoYO+o5xU3V0k/IdYh8LVMokNTRQl+vuks3m/0gH5/al/Gfy1xxJlBUtIPcbdUqCh9RHc/tS/jP5a4yllWUmnW3TrfUi0B36MJAVMCQoAJlgBTEs8z9UkN0bZoSxaEKXOC6u2s2bQCSTru9P1ih6P1Zk2rWmXq3WYz0lnbpCc1SwufR/SL6a0yqe0RbV//UBRjGR2pnxD8tEdTZjEAByXYaaaknpcdddIXkKXVM5U9oaKJPu0aOgP8xAZcNkoRiUJQ9nBcgi0oAaGxYB3bbZoZ4y2eKnahGnXOS3k7RjgCs4iVX/W/V1y79k+H12IAY4qT6wKdctOvTND/R4DCXLSnDkIemlTPruYcTpCS1TDKU4T2Vam+7dlxo2hhiVMLhKgASHDFxZgdu8fOAm8cKEomi9cyXNbpaWH+iB9Y9Dg0IE6cUlVRUKwSGJEtDFI1HKQNogcZUvKn/q5czWnTLszXN/490X8IqbmKrpo5qSNTzWfowLeT7sAeggggCJ3FFS65ddVQNSadueWkv3OpIbdz0cUYVxwX7OgJPPzFV2TSpyL6uw84DzPCAnLw9lVCXK0ZvcqAfdmKtO7aKc/tS/jP5a4n8JSrKw/KkpEuXcgO2Vdt3en5mKE/tS/jP5a4DiTMCZYJ6t810j6mOPRqWlM+cEO2VKPMXLmdiiXPiTG2EHIPP8AeMccAq9YnVgBWTJdv7XEt4WaAR4gpAXjDMJCRNuQ2nqkl9d2du+KCveI+BX4y4Vm15uLoAJzt/8A9WQ243htXvE/Av8AelwBJ7a/EfuiJ+FloE/DFFTlaXfoMJPp0s7axQk9pfiP3RCUnM9Yw1aUgZoZmufVJ9YLE6HSAa483rMl3bJnaf2uG6xjJQlMoBNQGb9/VzPcu99SfKGONv6zJYOcmd+bhoxTVlJrSEqqQ6RoPaJ0gN8J2T8a/wAxUSPSOSgImKNdapc2luzaQsEFhezkO93ivhOyfjX+YqJ/HivIn25cqbe3Zyfid6n228DAXZBl+sLaqsg1fqmkS38wFIvu+7BqELJSvOUWSJdAu3MVOd30A69YZgCCCCAmcXMuqWV1VB6SnvXLSx6gqKA3nsCInCaaJNlVUo6MDkJ82b6x6LiAXyUBLOaioOyWLtfU6ecQOFpVlyDSmmhN7OE5IuN3qt4QD0/tS/jP5a44kTAmWkl70pt1UoJH1Mdz+1L+M/lrj5hByJ8IA9GkJCplD0lMtQqLnmMxV/nE/Hrlg4gzCQKpjkMOWmVVc6HRopej9WZNrACqZbtYfpNtrbX84UmV1z6AD7RevWmWw10Iq/mxBpfvE/Cv96XBI7Uz4h+WiBfvE/Cv96XBI7Uz4h+WiAS4OiWJ0ky6tKeboJKVJ0tou/eTDfGWzxU7UI065yW12doX4dmesSsxKU2LM2uUKtDsbeENcVf1gUgE5ademaH+jmAWkLQcOoyy6WmXO5qVV9Xhg+8R8CvxlxwaslVbVUqdvNvp4+cdn3iPgV+MuAmcdnoKJgLhYlTQnS4y6ju7d3UaWBj0OGy89dNQWp3/AFSUhCSfEAoDnUNqBaJxxKhJm0hNJlzCs7vQW8Tp5P3R6KSleYskJCLMW5jYanoC4v8A+wZggggCJnGAmqS6iCVUgAO5Kkq8jyM92BV4inCuPCuSlKVcwqcaJ3I7xaA8twxKaMNzLBolWAFJ9ipqi2mvS7RWn9qX8Z/LXE7hJXl4dpaSnKlurcezD/z5bxRn9qX8Z/LXAcSZdUsDS7/JdX8Iz9GVIM+dR2cqVs187FPba7xpJKssUhy/0rvv0eDgBV6xOqAByZNgGtm4lrOdm3gEsakGZinKh7YHl1LYWQSNRYgF4f8A0iPgVr4y9YTxJWJmLy0JWrOFlaf8LI77DbeN8Ysi4sRKmHzFBgOpU9OYtNSXcWcP2RtE/AKR6xISk8wmioMzPh8U1nLOxNrMzRTwyAlS0iwBDDupEKSQoTsKClKQJgakNzerYgqGpsCzeJ1gGePN6zJf+hnfm4aFU4iXlJpLAzARZv0we3i8Ocbf1mSwBOTOsf7XDRimrKFaUpNabJ096liPHX/TSA3wo5b2dSj5FZI8LGI/HQiie55jKmsGZ2kXu7Gyuj+QMXojceC8qeyEU5c11febIsR31OD3AQF3DhPrUxlEkJulrCoI36cltNV67U4VSFZx5E00vW16nAIPcwHy2YO1AEEEEBJ4yEmZJBUpKjUwA1pKFnex5QHvylfVxF4YlNMjmWDSmwApJ9XA5iR0uGY6x6TiAVy0pSoOyidQNXT5gfJ9QAfP8KK6JHs005aefcDKQ3i5ceQgH5/al/Gfy1xnKl1SkjpSr/CoK/hGk/tS/jP5a4zklQlppDl0/KoBR12S5/1gOvRgpKptHZpRs16pgNhpd4RxqAVT3KgQtZ5dWAkk7joLbgmKPo+TmTagxpl2AZrzGs5azbmEcQqYFTzLQlZzFdrq0q2osRV8h5g6v3ifgX+9LjKVPTXMTUl6mZw/u02Z4McpiSNRKmEH/BGmHSAZg2qAbuy0QCPByj1iWElyAaho3s2FnLWGgto25LvGWzw5I5Eadc5LfVox4fXnyKkpTylgkMxy+YamwL/OGOKv6wGAJy02PTNDnxAc+UApJIEmh1FTKSAq6iXKbs++795h2ZKdrkEaEajbe3zjjBKWZacxISrdI0FyzX6NG8BD4wBRO1eiYbps+SkWUD0DtvctZ4v4dIOInBK1BSQHYaV0quS4UGSwsGdWr2h8YChLn+zTSZcznDA+6Bc9eZx5Dpf08sKzVOlISwZQFybOD8h8u4OEv0W9HPU0qHrOIn1F2nLqSnulpbkT3OYuwQQBCeOCSpAOoNQs7gMlu660w5CuMCqkMhKg5BJF071a6WItdynYGA8vwtSMvDBSjUZcpg2+UdD9f7sVZ/al/Gfy1xN4UFZWHaWkjKlcxFx7Mb938QN3FKf2pfxn8tcBgpLyWJZyzsTqttiC/e9tdoPRhaTPmlJqBlSi7N+mxThtgDbyjbCpBQHD3P7xMcejw+0TrBPsZVgmkNm4lrHS0AljynNxNSlJBngApD3OGkMD59bHSGMYRTYuMmYx62ReMcSk52JZCVnNPaTV/wDEkEAHZyAO+GOIb/2U3/sgGlSuZ3IOhbcB2B+Z+cT5c5CsVhyk3zQ4ZrHC4hSfNj+EUzE0AjFSBQEpE4UqAar7LPd/DSA39JB7eU+mROexVbMwzsAQX8I+YLDgJTzKWAT2tyFEOepBHzvHXpEPtErlCvYzmBTUCc3DM4H8jWNMKTTcAXOgKfvHY7wG0RvSJQMqZzKDSpyaW5VEyarnRwC43174sxH42TlYnlDZUzmpY+6676M/c21w9HJpM5ZB5mCCG0KQFm/eJiflDkKykqzVuhIFiFAXU4AY3dxSXtoUdDDUAQQQQCPESmpAJuKlAM7hhLbu5piT5R53hakUyASailNIbcSEuH8C8ekx4U6WSkhlAqIcp0L66EJItuUbPHnuFhVEj2aSKEutrgZKbg+PL8vEBQn9qX8Z/LXGDPJS5a6RoTcrAGhG5F9tY3n9qX8Z/LXHzCpBlpcPob9xcfW8Bz6LqSVTCk1JKUEFm3mbbAaDwhHH01TqlKSMxQdIfUSjtvb6/Oj6Ojnm2CeWXYJp3mfdOnhCc1LzJvIlXtF9pNX3EWB2ctbfygNeIb/2Uz/shpUrmqBIO7aFtHHn/LCFuIb/ANlN/wCyHDAT8BOQvEy1ILkgk2axl8vibH8NoY417+7gCWk2Dm00HbwjHBgjFIFASkOEkBqhl7+Gnh9NuND2+gV7IWKah7wbD8dtbwGOAlgy00zFkXvb9Y9Q/dDGQf11/T/+Y6w4ZIsE9wDDXpGkBF43LSETXWajLmKCdj7KlvoS2+v3Y9IhAM1ZCiFEBJYCxSaiQ4IuFpGmwjz3Gioy5zpDCXMAUxdsoGx01KgfAW1MelkJVmTHQkCzKAuqwF+8EEeFMBL9FuCT8MlQnYybiSSSBMCQEuolklissLXURawEXYIIAibxGWM2UozFJc00AEhZAJALaMKj3gdExShTHIJKORKhVckPS3OFfNLeJT0gPL8JRy4c5ih7KVyhKmPs6tXpJZKrja2rGK0/tS/jP5a4mcG93IZA93K5qC75LPUzWDB+8iKk5BLEapLh97FJ+hMBxMwpKVBKiHOhuA6nLMyn13t9Iz9GiDPmlKqwZMkhXV5uJP8A9eUaTZ6gkkIUCNHAL3bRBJ89tYz9G3z5zy8v2UoUWsBOxQHZLXDG3WATx7ZuJJUUgTTcJUr/AOHJJeghmDm/QQ9i5fJMJJJoUA+wa4HyGr6QljSRNxRTKExQmlkt/wDiSLVaBywvqIfnhSgpNLAghyRYEM7D8IBgxKw7DEYdFdSkzuYMQz4bEEM5Nj0ezRViXInKViMPUin21lMRUPVsQdDcN02ve8Az6SD28q5AyJ7kAkgZmGdgkgv4R3gSKLKqFS7/AN9TgPsC4HcBHHpF/wARK5Qr2M5gQVAnNwzWF9d9tY0wYZHZCbqLJDC6iXZhc66C5gN4k+knuZlyPZTrMS5yVakFgGc31s2kVom+kB+zzrOMmbfp7M/jAWMHLCZ80ZilFgqggsgKJLgnUEu3wkDQxRhWUk5y3QkWDLAuXsxPUU37imGoAggggJnEUATUKMxSagUhDEpWQCoDoDerqQk7AxB4XL9wcxQaWjkZQBeVuXYmxLjwj0nEEl0ciVC4JIcotUD3DlbxKY89wk8slkC6EOqgv7kXqZugfvI2gKM/tS/jP5a44XhrEBRAd2Ogu5ZmP1tGk9BNJFyku2j2KT9D9NtY4mz1MSEKBtqAXct91RPntAHoyRVMpVWKJbK63mdb9179YRxrVTiVlAzFuaVH7iHLpUGYOfkdof8ARztzXRl8qOS1uaY2lr6+cI4wkLnlMrNVWtkt/URao2DlrHXyYg3jJbImlySUK1awYlgw0+sNKGsYTgpQUmlgXDuNDZ26tGyjAIcNYYiWiupSSp7EN7IJADk2NJOu8b8cHttW9kLgE/pOiSD57axjw+apWIlVIpPNdiKvZ99x4Xa19W24377shXshYgqvmBrD8dtdoD7gewGNV1XYi9RcMokhi412hiMMEolAdGWXVy2tzFjYkXF/ON4CRxhFMueSo80qYwYt2BqXIfl7tYu4CWEzZozFKL1UqB5Kr8pOqSGA+E97RuPJ9lMLC0qY5IuOTY7OWtv5R6CQk5swlCRoywLqBGhPcQfmIBqCCCAIWxkgqpZRSEqqLOKgNA4Is7P1Zt4ZggPI8GkEypCqyBlyjSCWtKZiHa9T6bDpFZ47xnDcMhNXq0pWgZMpJLmw20hWVKwxf7EzJKnMhLWGjt2tmgNJyXDBTXBfwUCR5gN5xlwFBTiZwKqjlSi5L6zcUQL9Hbygy8NVT6luz5KGd210bv8A9DFnC4KXLfLloQ+tCQl20dheA85PkFc7FALKPbagkG+FkAaFrO9wbgRSeNeJYaRUFLw6Zilaqy0qNm1Jv4eETkerEn7EGpBfJS7nZm6NvvAOPCCJNM/CuoqOZTck3ThcQCWJLEvfw3hgSsNS/qW5DZCHtT8wareB6QzwuXJK3RhhKUA9WUlDbMCLv/DxDgrx9BViJKQWJkTruQ3tMNoQQXjrCIKUAKXWd1GzxXxWClzGzJaFtpWkKZ9WcW0EScZhsNLXScIhQIBBRKSq7sRpbb5wGrxJ4/JVkT1ZjJEuaSnqDIKANbMebRvO8PTZeGSP+CfTSQk6hKj8qmPeCIcwfDsOsVDDS03tVKQDbewgHEyFZpWVFilgm7DqWdiT4WbvLsQQQBBBBAKY6QpVJCiAlyQHFVrAsdN28NnB8/wqQaJKq7UINLliMqliHbUvpsPGPVxJxvDsNLTV6rKUdAEykm+zsmw74Dl44nJcMFNdJfuCgojXcAjzjhMjDF/sYskr9wm4Gw/rH9XWORLw1QHqWpA9whr2udgIDTgCCmZOBNRCZdyX3mHU6tpCc2QVrnMso9ooOCQboQxsWt3j5R6LC4SXLBEtCEA3IQkJfxYQhxLDyAsFeGExS3dQlJWbMOYm/hrpAcPA8KD1Zx9iDEO+Sl36EN/GNDJwzA+pDe2SizU/jVbwMBlgZBTPkOoqLEEkk9mWASxJYkuS3d4xtxdBVPYFjlC7kfpL6EH+d4Z4SiSVEy8NlKA7WWlGuwIudPw7odxWBlTGzJaFtpWkKbwcQEvDIpSAVVG9yXNyT9NPKNHhfFysNLUUnBpU2hRJSpzZ9v6w+R6X6nSMMlRHqYLbiSgjR7fh4+UArxwewml7CTMDdXSGPkx+ceglyFCYpZU4IACbsG3Z2cl7sLN3kp4Ph2HWkLGGlovYKlJCgxZ9LaRUgCCCCAIIIIAggggCOZkwJBUogAByToALkmOo4mywpJSoOCCCDoQbEGAXmcTlAElYsUpLXZS15aQW0NRbu3aOBxeQS2ajb7wa4qBfRiN9NtY6TwuSKvZp5iFKs7qCqwo/1qmL9QOkZq4JhyCMmWxuRSLsGD+UBqOJyaUqzEAKAUHISSFBxY3uI5lcWkKamdLNTU8wu5YNe7mw6x1/syS4OUhwkIBpFkjRI7h0jI8EkOgiUlJQQUlIpIYuA6Ws+2kBQggggCCCCAIIIIAggggCCCCAIwxeMRKAMxQSCWBPWN4xxOFRMAC0hTFw/ViP4wGJ4pJBAMxIKgSHNiEqoUX0YKIHiR1Ecy+LyFaTpZsC9QYggkMdDYEx2eGSWSMtLJNSQRoaipx0LkkdIym8Ew6gQZKLppskAhLMwIuLHaA7m8WkJpeajmKQLv2g6XbQECxNjGg4jKarNlt1rDaVav8Aq38Lxl/siRvKQSQkEqFRNAZLk3Ld8dr4bKKaTLQU9CARpT+AAgPv+0ZVvaIY2BCgRZNeosOW/hHJ4pIYHOlMXY1p2Cid+iVf4T0j4rhEgpCDJllIJITSGBKaSw2dLjzPWPp4VJ1MtBN7kOeaxueot4QH1HE5JVSJiCbfeH3iUpY6EkpIYX+YhuExwqQF1iVLCx94JFWr667mHIAggggCCCCA/9k="/>
          <p:cNvSpPr>
            <a:spLocks noChangeAspect="1" noChangeArrowheads="1"/>
          </p:cNvSpPr>
          <p:nvPr/>
        </p:nvSpPr>
        <p:spPr bwMode="auto">
          <a:xfrm>
            <a:off x="155575" y="-1790700"/>
            <a:ext cx="52863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1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ENIGMA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33588"/>
            <a:ext cx="2952328" cy="393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33588"/>
            <a:ext cx="2095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5292080" y="53732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Használat közben, 1943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1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A szimmetrikus titkosítás alapjai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337452" cy="482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 smtClean="0">
                <a:solidFill>
                  <a:srgbClr val="FF0000"/>
                </a:solidFill>
              </a:rPr>
              <a:t>Szimmetrikus</a:t>
            </a:r>
            <a:r>
              <a:rPr lang="hu-HU" dirty="0" smtClean="0"/>
              <a:t> egy titkosítási eljárás, ha</a:t>
            </a:r>
          </a:p>
          <a:p>
            <a:r>
              <a:rPr lang="hu-HU" sz="2800" dirty="0" smtClean="0"/>
              <a:t>a titkosító és a visszafejtő kulcsok megegyeznek </a:t>
            </a:r>
          </a:p>
          <a:p>
            <a:pPr marL="0" indent="0">
              <a:buNone/>
            </a:pPr>
            <a:r>
              <a:rPr lang="hu-HU" dirty="0" smtClean="0"/>
              <a:t>vagy</a:t>
            </a:r>
          </a:p>
          <a:p>
            <a:r>
              <a:rPr lang="hu-HU" sz="2800" dirty="0" smtClean="0"/>
              <a:t>a visszafejtő kulcs a titkosító kulcsból könnyen – </a:t>
            </a:r>
            <a:r>
              <a:rPr lang="hu-HU" sz="2800" dirty="0" err="1" smtClean="0"/>
              <a:t>polinomiális</a:t>
            </a:r>
            <a:r>
              <a:rPr lang="hu-HU" sz="2800" dirty="0" smtClean="0"/>
              <a:t> időben – megkapható/kiszámítható</a:t>
            </a:r>
          </a:p>
          <a:p>
            <a:endParaRPr lang="hu-HU" dirty="0"/>
          </a:p>
          <a:p>
            <a:r>
              <a:rPr lang="hu-HU" dirty="0" smtClean="0"/>
              <a:t>Titokban kell tartani!</a:t>
            </a:r>
          </a:p>
        </p:txBody>
      </p:sp>
    </p:spTree>
    <p:extLst>
      <p:ext uri="{BB962C8B-B14F-4D97-AF65-F5344CB8AC3E}">
        <p14:creationId xmlns:p14="http://schemas.microsoft.com/office/powerpoint/2010/main" val="39092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Algoritmusos adatvédelem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alapját </a:t>
            </a:r>
            <a:r>
              <a:rPr lang="hu-HU" i="1" dirty="0" smtClean="0"/>
              <a:t>matematikai módszerek </a:t>
            </a:r>
            <a:r>
              <a:rPr lang="hu-HU" dirty="0" smtClean="0"/>
              <a:t>képezik</a:t>
            </a:r>
          </a:p>
          <a:p>
            <a:r>
              <a:rPr lang="hu-HU" dirty="0" smtClean="0"/>
              <a:t>az adatokat - időben és térben - </a:t>
            </a:r>
            <a:r>
              <a:rPr lang="hu-HU" b="1" dirty="0" smtClean="0"/>
              <a:t>bizalmasan</a:t>
            </a:r>
            <a:r>
              <a:rPr lang="hu-HU" dirty="0" smtClean="0"/>
              <a:t> szeretnénk </a:t>
            </a:r>
            <a:r>
              <a:rPr lang="hu-HU" b="1" dirty="0" smtClean="0"/>
              <a:t>tárolni és továbbítani</a:t>
            </a:r>
          </a:p>
          <a:p>
            <a:r>
              <a:rPr lang="hu-HU" dirty="0" smtClean="0"/>
              <a:t>speciális igény: </a:t>
            </a:r>
            <a:r>
              <a:rPr lang="hu-HU" b="1" dirty="0" smtClean="0"/>
              <a:t>archiválás</a:t>
            </a:r>
            <a:r>
              <a:rPr lang="hu-HU" dirty="0" smtClean="0"/>
              <a:t> (</a:t>
            </a:r>
            <a:r>
              <a:rPr lang="hu-HU" dirty="0" err="1" smtClean="0"/>
              <a:t>hosszútávú</a:t>
            </a:r>
            <a:r>
              <a:rPr lang="hu-HU" dirty="0" smtClean="0"/>
              <a:t> tárolás)</a:t>
            </a:r>
          </a:p>
          <a:p>
            <a:r>
              <a:rPr lang="hu-HU" dirty="0" smtClean="0"/>
              <a:t>továbbítás esetén fontos szempont a </a:t>
            </a:r>
            <a:r>
              <a:rPr lang="hu-HU" b="1" dirty="0" smtClean="0"/>
              <a:t>kommunikáció sebessége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144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28600"/>
            <a:ext cx="8429684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2900" dirty="0" smtClean="0"/>
              <a:t>Titkos kulcsú vagy szimmetrikus titkosítás sémája</a:t>
            </a:r>
          </a:p>
        </p:txBody>
      </p:sp>
      <p:pic>
        <p:nvPicPr>
          <p:cNvPr id="4100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4099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67175" y="3213100"/>
            <a:ext cx="1225550" cy="82232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Titkos üzenet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2771775" y="2060575"/>
            <a:ext cx="7207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339975" y="16288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Titkos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5508625" y="2060575"/>
            <a:ext cx="7207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076825" y="1628800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Titkos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132138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5867400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71550" y="4365625"/>
            <a:ext cx="115252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877050" y="4221163"/>
            <a:ext cx="115252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857363"/>
            <a:ext cx="8229600" cy="4786347"/>
          </a:xfrm>
          <a:noFill/>
        </p:spPr>
        <p:txBody>
          <a:bodyPr/>
          <a:lstStyle/>
          <a:p>
            <a:pPr eaLnBrk="1" hangingPunct="1"/>
            <a:r>
              <a:rPr lang="hu-HU" sz="2400" dirty="0" smtClean="0"/>
              <a:t>Egy közös kulcs a titkosításhoz és a megfejtéshez.</a:t>
            </a:r>
          </a:p>
          <a:p>
            <a:pPr eaLnBrk="1" hangingPunct="1"/>
            <a:r>
              <a:rPr lang="hu-HU" dirty="0" smtClean="0">
                <a:solidFill>
                  <a:srgbClr val="EF2C27"/>
                </a:solidFill>
              </a:rPr>
              <a:t>A </a:t>
            </a:r>
            <a:r>
              <a:rPr lang="hu-HU" b="1" dirty="0" smtClean="0">
                <a:solidFill>
                  <a:srgbClr val="EF2C27"/>
                </a:solidFill>
              </a:rPr>
              <a:t>kulcs </a:t>
            </a:r>
          </a:p>
          <a:p>
            <a:pPr lvl="1" eaLnBrk="1" hangingPunct="1"/>
            <a:r>
              <a:rPr lang="hu-HU" dirty="0" smtClean="0">
                <a:solidFill>
                  <a:srgbClr val="EF2C27"/>
                </a:solidFill>
              </a:rPr>
              <a:t>közös generálása vagy</a:t>
            </a:r>
          </a:p>
          <a:p>
            <a:pPr lvl="1" eaLnBrk="1" hangingPunct="1"/>
            <a:r>
              <a:rPr lang="hu-HU" dirty="0" smtClean="0">
                <a:solidFill>
                  <a:srgbClr val="EF2C27"/>
                </a:solidFill>
              </a:rPr>
              <a:t>kicserélése</a:t>
            </a:r>
          </a:p>
          <a:p>
            <a:pPr lvl="1" eaLnBrk="1" hangingPunct="1"/>
            <a:r>
              <a:rPr lang="hu-HU" dirty="0" smtClean="0">
                <a:solidFill>
                  <a:srgbClr val="EF2C27"/>
                </a:solidFill>
              </a:rPr>
              <a:t>tárolása</a:t>
            </a:r>
          </a:p>
          <a:p>
            <a:pPr lvl="1" eaLnBrk="1" hangingPunct="1">
              <a:buFontTx/>
              <a:buNone/>
            </a:pPr>
            <a:r>
              <a:rPr lang="hu-HU" dirty="0" smtClean="0">
                <a:solidFill>
                  <a:srgbClr val="EF2C27"/>
                </a:solidFill>
              </a:rPr>
              <a:t>gondot jelent.</a:t>
            </a:r>
          </a:p>
          <a:p>
            <a:pPr eaLnBrk="1" hangingPunct="1"/>
            <a:r>
              <a:rPr lang="hu-HU" dirty="0" smtClean="0"/>
              <a:t>Nagyon gyors és elterjedt.</a:t>
            </a:r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 szimmetrikus titkosítások</a:t>
            </a:r>
            <a:endParaRPr lang="hu-H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11"/>
            <a:ext cx="8229600" cy="4786347"/>
          </a:xfrm>
          <a:noFill/>
        </p:spPr>
        <p:txBody>
          <a:bodyPr/>
          <a:lstStyle/>
          <a:p>
            <a:pPr eaLnBrk="1" hangingPunct="1"/>
            <a:r>
              <a:rPr lang="hu-HU" dirty="0" smtClean="0"/>
              <a:t>Példák: </a:t>
            </a:r>
            <a:r>
              <a:rPr lang="hu-HU" i="1" dirty="0" smtClean="0"/>
              <a:t>DES</a:t>
            </a:r>
            <a:r>
              <a:rPr lang="hu-HU" dirty="0" smtClean="0"/>
              <a:t> (1976), </a:t>
            </a:r>
            <a:r>
              <a:rPr lang="hu-HU" i="1" dirty="0" smtClean="0"/>
              <a:t>TDES</a:t>
            </a:r>
            <a:r>
              <a:rPr lang="hu-HU" dirty="0" smtClean="0"/>
              <a:t> (168 bit), </a:t>
            </a:r>
            <a:r>
              <a:rPr lang="hu-HU" i="1" dirty="0" smtClean="0"/>
              <a:t>AES</a:t>
            </a:r>
            <a:r>
              <a:rPr lang="hu-HU" dirty="0" smtClean="0"/>
              <a:t> (2000), </a:t>
            </a:r>
            <a:r>
              <a:rPr lang="hu-HU" i="1" dirty="0" err="1" smtClean="0"/>
              <a:t>Twofish</a:t>
            </a:r>
            <a:r>
              <a:rPr lang="hu-HU" dirty="0" smtClean="0"/>
              <a:t>, GOST 28147-89, IDEA</a:t>
            </a:r>
          </a:p>
          <a:p>
            <a:pPr eaLnBrk="1" hangingPunct="1"/>
            <a:r>
              <a:rPr lang="hu-HU" dirty="0" smtClean="0"/>
              <a:t>Ezek </a:t>
            </a:r>
            <a:r>
              <a:rPr lang="hu-HU" b="1" dirty="0" smtClean="0"/>
              <a:t>sok egyszerű transzformáció egymás utáni végrehajtása </a:t>
            </a:r>
            <a:r>
              <a:rPr lang="hu-HU" dirty="0" smtClean="0"/>
              <a:t>után érik el a kívánt titkosítási szintet.</a:t>
            </a:r>
          </a:p>
          <a:p>
            <a:pPr eaLnBrk="1" hangingPunct="1"/>
            <a:r>
              <a:rPr lang="hu-HU" dirty="0" smtClean="0"/>
              <a:t>Tervezési elvek:</a:t>
            </a:r>
          </a:p>
          <a:p>
            <a:pPr lvl="1"/>
            <a:r>
              <a:rPr lang="hu-HU" b="1" dirty="0" err="1" smtClean="0"/>
              <a:t>Feistel</a:t>
            </a:r>
            <a:r>
              <a:rPr lang="hu-HU" b="1" dirty="0" smtClean="0"/>
              <a:t> struktúra</a:t>
            </a:r>
          </a:p>
          <a:p>
            <a:pPr lvl="1"/>
            <a:r>
              <a:rPr lang="hu-HU" b="1" dirty="0" err="1" smtClean="0"/>
              <a:t>SP-hálózatok</a:t>
            </a:r>
            <a:endParaRPr lang="hu-HU" b="1" dirty="0" smtClean="0"/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 szimmetrikus titkosítások</a:t>
            </a:r>
            <a:endParaRPr lang="hu-H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Feistel</a:t>
            </a:r>
            <a:r>
              <a:rPr lang="hu-HU" dirty="0" smtClean="0"/>
              <a:t> struktúra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Horst</a:t>
            </a:r>
            <a:r>
              <a:rPr lang="hu-HU" dirty="0" smtClean="0"/>
              <a:t> </a:t>
            </a:r>
            <a:r>
              <a:rPr lang="hu-HU" dirty="0" err="1" smtClean="0"/>
              <a:t>Feistel</a:t>
            </a:r>
            <a:r>
              <a:rPr lang="hu-HU" dirty="0" smtClean="0"/>
              <a:t> (1915-1990) dolgozta ki</a:t>
            </a:r>
          </a:p>
          <a:p>
            <a:r>
              <a:rPr lang="hu-HU" dirty="0" smtClean="0"/>
              <a:t>A módszerhez szükségünk van az alábbiakra:</a:t>
            </a:r>
          </a:p>
          <a:p>
            <a:pPr lvl="1"/>
            <a:r>
              <a:rPr lang="hu-HU" dirty="0" smtClean="0"/>
              <a:t>nem feltétlenül invertálható F függvény</a:t>
            </a:r>
          </a:p>
          <a:p>
            <a:pPr lvl="1"/>
            <a:r>
              <a:rPr lang="hu-HU" dirty="0" smtClean="0"/>
              <a:t>ha </a:t>
            </a:r>
            <a:r>
              <a:rPr lang="hu-HU" dirty="0" err="1" smtClean="0"/>
              <a:t>n-szer</a:t>
            </a:r>
            <a:r>
              <a:rPr lang="hu-HU" dirty="0" smtClean="0"/>
              <a:t> iteráljuk a kódolási menetet, akkor n+1 menetkulcsra: K</a:t>
            </a:r>
            <a:r>
              <a:rPr lang="hu-HU" baseline="-25000" dirty="0" smtClean="0"/>
              <a:t>0</a:t>
            </a:r>
            <a:r>
              <a:rPr lang="hu-HU" dirty="0" smtClean="0"/>
              <a:t>, …., </a:t>
            </a:r>
            <a:r>
              <a:rPr lang="hu-HU" dirty="0" err="1" smtClean="0"/>
              <a:t>K</a:t>
            </a:r>
            <a:r>
              <a:rPr lang="hu-HU" baseline="-25000" dirty="0" err="1" smtClean="0"/>
              <a:t>n</a:t>
            </a:r>
            <a:endParaRPr lang="hu-H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9"/>
            <a:ext cx="6215106" cy="624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SP-hálózatok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helyettesítő-keverő hálózat (</a:t>
            </a:r>
            <a:r>
              <a:rPr lang="hu-HU" dirty="0" err="1" smtClean="0"/>
              <a:t>substitution-permutation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)</a:t>
            </a:r>
          </a:p>
          <a:p>
            <a:pPr algn="just"/>
            <a:r>
              <a:rPr lang="hu-HU" dirty="0" smtClean="0"/>
              <a:t>az egyes iterációs lépésekben először a feldolgozandó szót kisebb blokkokra bontjuk és rájuk egy </a:t>
            </a:r>
            <a:r>
              <a:rPr lang="hu-HU" b="1" dirty="0" smtClean="0"/>
              <a:t>helyettesítést</a:t>
            </a:r>
            <a:r>
              <a:rPr lang="hu-HU" dirty="0" smtClean="0"/>
              <a:t> alkalmazunk</a:t>
            </a:r>
          </a:p>
          <a:p>
            <a:pPr algn="just"/>
            <a:r>
              <a:rPr lang="hu-HU" dirty="0" smtClean="0"/>
              <a:t>ezután az egyes blokkok bitjeit szisztematikusan </a:t>
            </a:r>
            <a:r>
              <a:rPr lang="hu-HU" b="1" dirty="0" smtClean="0"/>
              <a:t>összekeverjük</a:t>
            </a:r>
            <a:r>
              <a:rPr lang="hu-HU" dirty="0" smtClean="0"/>
              <a:t>, majd az eredményt </a:t>
            </a:r>
            <a:r>
              <a:rPr lang="hu-HU" b="1" dirty="0" err="1" smtClean="0"/>
              <a:t>xor-</a:t>
            </a:r>
            <a:r>
              <a:rPr lang="hu-HU" dirty="0" err="1" smtClean="0"/>
              <a:t>ozzuk</a:t>
            </a:r>
            <a:r>
              <a:rPr lang="hu-HU" dirty="0" smtClean="0"/>
              <a:t> a menetkulccsal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dirty="0" smtClean="0">
                <a:solidFill>
                  <a:srgbClr val="FF0000"/>
                </a:solidFill>
              </a:rPr>
              <a:t>D</a:t>
            </a:r>
            <a:r>
              <a:rPr lang="hu-HU" dirty="0" smtClean="0"/>
              <a:t>ata </a:t>
            </a:r>
            <a:r>
              <a:rPr lang="hu-HU" dirty="0" err="1" smtClean="0">
                <a:solidFill>
                  <a:srgbClr val="FF0000"/>
                </a:solidFill>
              </a:rPr>
              <a:t>E</a:t>
            </a:r>
            <a:r>
              <a:rPr lang="hu-HU" dirty="0" err="1" smtClean="0"/>
              <a:t>ncryption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S</a:t>
            </a:r>
            <a:r>
              <a:rPr lang="hu-HU" dirty="0" smtClean="0"/>
              <a:t>tandard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1973-ban tervezte </a:t>
            </a:r>
            <a:r>
              <a:rPr lang="hu-HU" dirty="0" err="1" smtClean="0"/>
              <a:t>Horst</a:t>
            </a:r>
            <a:r>
              <a:rPr lang="hu-HU" dirty="0" smtClean="0"/>
              <a:t> </a:t>
            </a:r>
            <a:r>
              <a:rPr lang="hu-HU" dirty="0" err="1" smtClean="0"/>
              <a:t>Feistel</a:t>
            </a:r>
            <a:r>
              <a:rPr lang="hu-HU" dirty="0" smtClean="0"/>
              <a:t> az IBM mérnöke.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1976-óta USA szabvány.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Legtöbbet használt titkosító algoritmus.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64 bites bináris szavakat kódol formailag 64 bites kulccsal.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A kulcs effektív része 56 bites, mert minden 8. bit paritásellenőrzésre szolgál.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58888" y="404813"/>
            <a:ext cx="12255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u</a:t>
            </a:r>
            <a:r>
              <a:rPr lang="ru-RU">
                <a:cs typeface="Arial" charset="0"/>
              </a:rPr>
              <a:t>Є</a:t>
            </a:r>
            <a:r>
              <a:rPr lang="hu-HU">
                <a:cs typeface="Arial" charset="0"/>
              </a:rPr>
              <a:t>{0,1}</a:t>
            </a:r>
            <a:r>
              <a:rPr lang="hu-HU" baseline="30000">
                <a:cs typeface="Arial" charset="0"/>
              </a:rPr>
              <a:t>64</a:t>
            </a:r>
            <a:endParaRPr lang="ru-RU" baseline="30000">
              <a:cs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58888" y="981075"/>
            <a:ext cx="12255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L</a:t>
            </a:r>
            <a:r>
              <a:rPr lang="hu-HU" baseline="-25000"/>
              <a:t>0</a:t>
            </a:r>
            <a:r>
              <a:rPr lang="hu-HU"/>
              <a:t>R</a:t>
            </a:r>
            <a:r>
              <a:rPr lang="hu-HU" baseline="-25000"/>
              <a:t>0</a:t>
            </a:r>
            <a:r>
              <a:rPr lang="hu-HU"/>
              <a:t>:=P(u)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58888" y="1628775"/>
            <a:ext cx="122555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i:=0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9750" y="2349500"/>
            <a:ext cx="8636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L</a:t>
            </a:r>
            <a:r>
              <a:rPr lang="hu-HU" baseline="-25000"/>
              <a:t>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39975" y="2349500"/>
            <a:ext cx="7905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R</a:t>
            </a:r>
            <a:r>
              <a:rPr lang="hu-HU" baseline="-25000"/>
              <a:t>i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79613" y="2997200"/>
            <a:ext cx="15843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S</a:t>
            </a:r>
            <a:r>
              <a:rPr lang="hu-HU" baseline="-25000"/>
              <a:t>i+1</a:t>
            </a:r>
            <a:r>
              <a:rPr lang="hu-HU"/>
              <a:t>:=F(R</a:t>
            </a:r>
            <a:r>
              <a:rPr lang="hu-HU" baseline="-25000"/>
              <a:t>i</a:t>
            </a:r>
            <a:r>
              <a:rPr lang="hu-HU"/>
              <a:t>,K</a:t>
            </a:r>
            <a:r>
              <a:rPr lang="hu-HU" baseline="-25000"/>
              <a:t>i+1</a:t>
            </a:r>
            <a:r>
              <a:rPr lang="hu-HU"/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1188" y="3716338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L</a:t>
            </a:r>
            <a:r>
              <a:rPr lang="hu-HU" baseline="-25000"/>
              <a:t>i+1</a:t>
            </a:r>
            <a:r>
              <a:rPr lang="hu-HU"/>
              <a:t>:=R</a:t>
            </a:r>
            <a:r>
              <a:rPr lang="hu-HU" baseline="-25000"/>
              <a:t>i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24075" y="3716338"/>
            <a:ext cx="1439863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R</a:t>
            </a:r>
            <a:r>
              <a:rPr lang="hu-HU" baseline="-25000"/>
              <a:t>i+1</a:t>
            </a:r>
            <a:r>
              <a:rPr lang="hu-HU"/>
              <a:t>:=L</a:t>
            </a:r>
            <a:r>
              <a:rPr lang="hu-HU" baseline="-25000"/>
              <a:t>i</a:t>
            </a:r>
            <a:r>
              <a:rPr lang="hu-HU"/>
              <a:t>+S</a:t>
            </a:r>
            <a:r>
              <a:rPr lang="hu-HU" baseline="-25000"/>
              <a:t>i+1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331913" y="4508500"/>
            <a:ext cx="12239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i:=i+1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1476375" y="5157788"/>
            <a:ext cx="9144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i=16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58888" y="6021388"/>
            <a:ext cx="1441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v:=P</a:t>
            </a:r>
            <a:r>
              <a:rPr lang="hu-HU" baseline="30000"/>
              <a:t>-1</a:t>
            </a:r>
            <a:r>
              <a:rPr lang="hu-HU"/>
              <a:t>(R</a:t>
            </a:r>
            <a:r>
              <a:rPr lang="hu-HU" baseline="-25000"/>
              <a:t>16</a:t>
            </a:r>
            <a:r>
              <a:rPr lang="hu-HU"/>
              <a:t>L</a:t>
            </a:r>
            <a:r>
              <a:rPr lang="hu-HU" baseline="-25000"/>
              <a:t>16</a:t>
            </a:r>
            <a:r>
              <a:rPr lang="hu-HU"/>
              <a:t>)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835150" y="765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900113" y="22050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835150" y="20605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771775" y="270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900113" y="2708275"/>
            <a:ext cx="1223962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771775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971550" y="2492375"/>
            <a:ext cx="13684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971550" y="4149725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1908175" y="4149725"/>
            <a:ext cx="8636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908175" y="4868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323850" y="55165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V="1">
            <a:off x="323850" y="20605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323850" y="20605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1835150" y="1412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1908175" y="57340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908175" y="6453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539750" y="0"/>
            <a:ext cx="280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555875" y="188913"/>
            <a:ext cx="208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DES folyamatábra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39750" y="5229225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/>
              <a:t>nem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195513" y="573405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/>
              <a:t>igen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7092950" y="188913"/>
            <a:ext cx="1871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Kulcsgenerálás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011863" y="476250"/>
            <a:ext cx="12255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K</a:t>
            </a:r>
            <a:r>
              <a:rPr lang="ru-RU">
                <a:cs typeface="Arial" charset="0"/>
              </a:rPr>
              <a:t>Є</a:t>
            </a:r>
            <a:r>
              <a:rPr lang="hu-HU">
                <a:cs typeface="Arial" charset="0"/>
              </a:rPr>
              <a:t>{0,1}</a:t>
            </a:r>
            <a:r>
              <a:rPr lang="hu-HU" baseline="30000">
                <a:cs typeface="Arial" charset="0"/>
              </a:rPr>
              <a:t>64</a:t>
            </a:r>
            <a:endParaRPr lang="ru-RU" baseline="30000">
              <a:cs typeface="Arial" charset="0"/>
            </a:endParaRP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5867400" y="981075"/>
            <a:ext cx="1512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C</a:t>
            </a:r>
            <a:r>
              <a:rPr lang="hu-HU" baseline="-25000"/>
              <a:t>0</a:t>
            </a:r>
            <a:r>
              <a:rPr lang="hu-HU"/>
              <a:t>D</a:t>
            </a:r>
            <a:r>
              <a:rPr lang="hu-HU" baseline="-25000"/>
              <a:t>0</a:t>
            </a:r>
            <a:r>
              <a:rPr lang="hu-HU"/>
              <a:t>:=PC1(K)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6084888" y="1628775"/>
            <a:ext cx="122555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i:=0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4932363" y="2420938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C</a:t>
            </a:r>
            <a:r>
              <a:rPr lang="hu-HU" baseline="-25000"/>
              <a:t>i+1</a:t>
            </a:r>
            <a:r>
              <a:rPr lang="hu-HU"/>
              <a:t>:=lsh</a:t>
            </a:r>
            <a:r>
              <a:rPr lang="hu-HU" baseline="-25000"/>
              <a:t>i</a:t>
            </a:r>
            <a:r>
              <a:rPr lang="hu-HU"/>
              <a:t>(C</a:t>
            </a:r>
            <a:r>
              <a:rPr lang="hu-HU" baseline="-25000"/>
              <a:t>i</a:t>
            </a:r>
            <a:r>
              <a:rPr lang="hu-HU"/>
              <a:t>)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7019925" y="2420938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D</a:t>
            </a:r>
            <a:r>
              <a:rPr lang="hu-HU" baseline="-25000"/>
              <a:t>i+1</a:t>
            </a:r>
            <a:r>
              <a:rPr lang="hu-HU"/>
              <a:t>:=lsh</a:t>
            </a:r>
            <a:r>
              <a:rPr lang="hu-HU" baseline="-25000"/>
              <a:t>i</a:t>
            </a:r>
            <a:r>
              <a:rPr lang="hu-HU"/>
              <a:t>(D</a:t>
            </a:r>
            <a:r>
              <a:rPr lang="hu-HU" baseline="-25000"/>
              <a:t>i</a:t>
            </a:r>
            <a:r>
              <a:rPr lang="hu-HU"/>
              <a:t>)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5724525" y="3357563"/>
            <a:ext cx="20161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K</a:t>
            </a:r>
            <a:r>
              <a:rPr lang="hu-HU" baseline="-25000"/>
              <a:t>i+1</a:t>
            </a:r>
            <a:r>
              <a:rPr lang="hu-HU"/>
              <a:t>:=PC2(C</a:t>
            </a:r>
            <a:r>
              <a:rPr lang="hu-HU" baseline="-25000"/>
              <a:t>i+1</a:t>
            </a:r>
            <a:r>
              <a:rPr lang="hu-HU"/>
              <a:t>D</a:t>
            </a:r>
            <a:r>
              <a:rPr lang="hu-HU" baseline="-25000"/>
              <a:t>i+1</a:t>
            </a:r>
            <a:r>
              <a:rPr lang="hu-HU"/>
              <a:t>)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084888" y="4437063"/>
            <a:ext cx="12239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i:=i+1</a:t>
            </a:r>
          </a:p>
        </p:txBody>
      </p:sp>
      <p:sp>
        <p:nvSpPr>
          <p:cNvPr id="7209" name="AutoShape 41"/>
          <p:cNvSpPr>
            <a:spLocks noChangeArrowheads="1"/>
          </p:cNvSpPr>
          <p:nvPr/>
        </p:nvSpPr>
        <p:spPr bwMode="auto">
          <a:xfrm>
            <a:off x="6227763" y="5084763"/>
            <a:ext cx="9144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/>
              <a:t>i=16</a:t>
            </a:r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6516688" y="8366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6588125" y="1412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5364163" y="22050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6588125" y="19891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5364163" y="2205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7812088" y="2205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5364163" y="31416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5364163" y="28527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7812088" y="28527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19" name="Line 51"/>
          <p:cNvSpPr>
            <a:spLocks noChangeShapeType="1"/>
          </p:cNvSpPr>
          <p:nvPr/>
        </p:nvSpPr>
        <p:spPr bwMode="auto">
          <a:xfrm>
            <a:off x="6659563" y="3141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>
            <a:off x="6659563" y="37893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>
            <a:off x="6659563" y="47974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6659563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8675688" y="2060575"/>
            <a:ext cx="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7164388" y="53736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 flipH="1">
            <a:off x="6588125" y="206057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 flipH="1" flipV="1">
            <a:off x="3563938" y="3213100"/>
            <a:ext cx="2160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7235825" y="50133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/>
              <a:t>nem</a:t>
            </a: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6804025" y="58769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/>
              <a:t>igen</a:t>
            </a:r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>
            <a:off x="900113" y="22050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7230" name="Line 62"/>
          <p:cNvSpPr>
            <a:spLocks noChangeShapeType="1"/>
          </p:cNvSpPr>
          <p:nvPr/>
        </p:nvSpPr>
        <p:spPr bwMode="auto">
          <a:xfrm>
            <a:off x="2700338" y="22050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DES üzenet visszafejtése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b="1" dirty="0" smtClean="0"/>
              <a:t>titkosító algoritmust </a:t>
            </a:r>
            <a:r>
              <a:rPr lang="hu-HU" dirty="0" smtClean="0"/>
              <a:t>alkalmazzuk a kódolt szóra</a:t>
            </a:r>
          </a:p>
          <a:p>
            <a:r>
              <a:rPr lang="hu-HU" dirty="0" smtClean="0"/>
              <a:t>azonban a menetkulcsokat </a:t>
            </a:r>
            <a:r>
              <a:rPr lang="hu-HU" b="1" dirty="0" smtClean="0"/>
              <a:t>fordított</a:t>
            </a:r>
            <a:r>
              <a:rPr lang="hu-HU" dirty="0" smtClean="0"/>
              <a:t> sorrendben generáljuk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DES feltörése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u-HU" smtClean="0"/>
          </a:p>
          <a:p>
            <a:pPr eaLnBrk="1" hangingPunct="1"/>
            <a:r>
              <a:rPr lang="hu-HU" smtClean="0"/>
              <a:t>COPACOBANA: Now, the average search time for a single DES key is </a:t>
            </a:r>
            <a:r>
              <a:rPr lang="hu-HU" b="1" smtClean="0"/>
              <a:t>less than a week</a:t>
            </a:r>
            <a:r>
              <a:rPr lang="hu-HU" smtClean="0"/>
              <a:t>, precisely 6.4 days. The worst case for the search has been reduced to 12.8 days now. 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(Horst Görtz Institute for IT Security)</a:t>
            </a:r>
          </a:p>
          <a:p>
            <a:pPr eaLnBrk="1" hangingPunct="1">
              <a:buFontTx/>
              <a:buNone/>
            </a:pPr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dirty="0" smtClean="0"/>
              <a:t>Miért van szükség bizalmas adattovábbításra?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azonosításkor a jelszó védelme szükséges</a:t>
            </a:r>
          </a:p>
          <a:p>
            <a:r>
              <a:rPr lang="hu-HU" dirty="0"/>
              <a:t>n</a:t>
            </a:r>
            <a:r>
              <a:rPr lang="hu-HU" dirty="0" smtClean="0"/>
              <a:t>yílt hálózaton küldéskor már kódolva kell lennie</a:t>
            </a:r>
          </a:p>
          <a:p>
            <a:r>
              <a:rPr lang="hu-HU" dirty="0" smtClean="0"/>
              <a:t>távoli bejelentkezéskor</a:t>
            </a:r>
          </a:p>
          <a:p>
            <a:r>
              <a:rPr lang="hu-HU" dirty="0" smtClean="0"/>
              <a:t>banki tranzakciók esetén</a:t>
            </a:r>
          </a:p>
          <a:p>
            <a:r>
              <a:rPr lang="hu-HU" dirty="0" err="1" smtClean="0"/>
              <a:t>stb</a:t>
            </a:r>
            <a:endParaRPr lang="hu-HU" dirty="0" smtClean="0"/>
          </a:p>
          <a:p>
            <a:endParaRPr lang="hu-HU" i="1" dirty="0" smtClean="0"/>
          </a:p>
          <a:p>
            <a:pPr algn="just"/>
            <a:r>
              <a:rPr lang="hu-HU" i="1" dirty="0" smtClean="0"/>
              <a:t>Bizalmas üzenettovábbítás olyan kódolással érhető el, amikor a kódolt üzenetet, csak az arra illetékesek tudják dekódolni. Az ilyen kódolást </a:t>
            </a:r>
            <a:r>
              <a:rPr lang="hu-HU" b="1" i="1" dirty="0" smtClean="0">
                <a:solidFill>
                  <a:srgbClr val="FF0000"/>
                </a:solidFill>
              </a:rPr>
              <a:t>titkosítás</a:t>
            </a:r>
            <a:r>
              <a:rPr lang="hu-HU" i="1" dirty="0" smtClean="0"/>
              <a:t>nak nevezzük.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6696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25425"/>
            <a:ext cx="7993063" cy="5900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62158"/>
            <a:ext cx="8153400" cy="4495800"/>
          </a:xfrm>
        </p:spPr>
        <p:txBody>
          <a:bodyPr/>
          <a:lstStyle/>
          <a:p>
            <a:pPr eaLnBrk="1" hangingPunct="1"/>
            <a:r>
              <a:rPr lang="hu-HU" dirty="0" smtClean="0"/>
              <a:t>A DES 56 bites kulcsa ma már nem elég biztonságos.</a:t>
            </a:r>
          </a:p>
          <a:p>
            <a:pPr eaLnBrk="1" hangingPunct="1"/>
            <a:r>
              <a:rPr lang="hu-HU" dirty="0" smtClean="0"/>
              <a:t>Három </a:t>
            </a:r>
            <a:r>
              <a:rPr lang="hu-HU" dirty="0" err="1" smtClean="0"/>
              <a:t>DES-t</a:t>
            </a:r>
            <a:r>
              <a:rPr lang="hu-HU" dirty="0" smtClean="0"/>
              <a:t> alkalmaz egymás után az input szóra.</a:t>
            </a:r>
          </a:p>
          <a:p>
            <a:pPr eaLnBrk="1" hangingPunct="1"/>
            <a:r>
              <a:rPr lang="hu-HU" dirty="0" smtClean="0"/>
              <a:t>A kulcshossz 168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31969"/>
            <a:ext cx="8229600" cy="4625989"/>
          </a:xfrm>
        </p:spPr>
        <p:txBody>
          <a:bodyPr/>
          <a:lstStyle/>
          <a:p>
            <a:pPr eaLnBrk="1" hangingPunct="1"/>
            <a:r>
              <a:rPr lang="hu-HU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dvanced </a:t>
            </a:r>
            <a:r>
              <a:rPr lang="hu-HU" dirty="0" err="1" smtClean="0">
                <a:solidFill>
                  <a:srgbClr val="FF0000"/>
                </a:solidFill>
              </a:rPr>
              <a:t>E</a:t>
            </a:r>
            <a:r>
              <a:rPr lang="hu-HU" dirty="0" err="1" smtClean="0"/>
              <a:t>ncryption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S</a:t>
            </a:r>
            <a:r>
              <a:rPr lang="hu-HU" dirty="0" smtClean="0"/>
              <a:t>tandard</a:t>
            </a:r>
          </a:p>
          <a:p>
            <a:pPr eaLnBrk="1" hangingPunct="1"/>
            <a:r>
              <a:rPr lang="hu-HU" dirty="0" smtClean="0"/>
              <a:t>A NIST (National Institute of Standard and </a:t>
            </a:r>
            <a:r>
              <a:rPr lang="hu-HU" dirty="0" err="1" smtClean="0"/>
              <a:t>Technology</a:t>
            </a:r>
            <a:r>
              <a:rPr lang="hu-HU" dirty="0" smtClean="0"/>
              <a:t>) 1997-ben felhívás új szimmetrikus titkosító szabványra.</a:t>
            </a:r>
          </a:p>
          <a:p>
            <a:pPr eaLnBrk="1" hangingPunct="1"/>
            <a:r>
              <a:rPr lang="hu-HU" dirty="0" smtClean="0"/>
              <a:t>2000-ben eredmény: győztes </a:t>
            </a:r>
            <a:r>
              <a:rPr lang="hu-HU" dirty="0" err="1" smtClean="0">
                <a:solidFill>
                  <a:srgbClr val="00FF00"/>
                </a:solidFill>
              </a:rPr>
              <a:t>Rijndael</a:t>
            </a:r>
            <a:r>
              <a:rPr lang="hu-HU" dirty="0" smtClean="0"/>
              <a:t>, alkotói Vincent </a:t>
            </a:r>
            <a:r>
              <a:rPr lang="hu-HU" dirty="0" err="1" smtClean="0"/>
              <a:t>Rijmen</a:t>
            </a:r>
            <a:r>
              <a:rPr lang="hu-HU" dirty="0" smtClean="0"/>
              <a:t> és </a:t>
            </a:r>
            <a:r>
              <a:rPr lang="hu-HU" dirty="0" err="1" smtClean="0"/>
              <a:t>Joan</a:t>
            </a:r>
            <a:r>
              <a:rPr lang="hu-HU" dirty="0" smtClean="0"/>
              <a:t> </a:t>
            </a:r>
            <a:r>
              <a:rPr lang="hu-HU" dirty="0" err="1" smtClean="0"/>
              <a:t>Daemen</a:t>
            </a:r>
            <a:r>
              <a:rPr lang="hu-HU" dirty="0" smtClean="0"/>
              <a:t>.</a:t>
            </a:r>
          </a:p>
          <a:p>
            <a:pPr eaLnBrk="1" hangingPunct="1"/>
            <a:r>
              <a:rPr lang="hu-HU" dirty="0" smtClean="0"/>
              <a:t>128/192/256 bites blokkokat 128/192/256 bites kulccsal titkosít, minden párosításban.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AES 128 kódolása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62158"/>
            <a:ext cx="8153400" cy="4495800"/>
          </a:xfrm>
        </p:spPr>
        <p:txBody>
          <a:bodyPr/>
          <a:lstStyle/>
          <a:p>
            <a:pPr eaLnBrk="1" hangingPunct="1"/>
            <a:r>
              <a:rPr lang="hu-HU" dirty="0" smtClean="0"/>
              <a:t>A 128 bites input szót 16 bájtra bontja és ezeket egy 4x4-es táblázatba rendezi, amelyet állapotnak (</a:t>
            </a:r>
            <a:r>
              <a:rPr lang="hu-HU" dirty="0" err="1" smtClean="0"/>
              <a:t>state</a:t>
            </a:r>
            <a:r>
              <a:rPr lang="hu-HU" dirty="0" smtClean="0"/>
              <a:t>) nevez.</a:t>
            </a:r>
          </a:p>
          <a:p>
            <a:pPr eaLnBrk="1" hangingPunct="1"/>
            <a:r>
              <a:rPr lang="hu-HU" dirty="0" smtClean="0"/>
              <a:t>Az állapotra 9 teljes és egy részleges fordulóban 4 függvényt alkalmaz.</a:t>
            </a:r>
          </a:p>
          <a:p>
            <a:pPr eaLnBrk="1" hangingPunct="1"/>
            <a:r>
              <a:rPr lang="hu-HU" dirty="0" smtClean="0"/>
              <a:t>11 menetkulcsot generál a mesterkulcsból.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AES függvényei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62158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b="1" dirty="0" err="1" smtClean="0"/>
              <a:t>ByteSub</a:t>
            </a:r>
            <a:r>
              <a:rPr lang="hu-HU" sz="2800" b="1" dirty="0" smtClean="0"/>
              <a:t>(</a:t>
            </a:r>
            <a:r>
              <a:rPr lang="hu-HU" sz="2800" b="1" dirty="0" err="1" smtClean="0"/>
              <a:t>State</a:t>
            </a:r>
            <a:r>
              <a:rPr lang="hu-HU" sz="2800" b="1" dirty="0" smtClean="0"/>
              <a:t>): </a:t>
            </a:r>
            <a:r>
              <a:rPr lang="hu-HU" sz="2800" dirty="0" smtClean="0"/>
              <a:t>az állapot minden bájtját kicseréli egy </a:t>
            </a:r>
            <a:r>
              <a:rPr lang="hu-HU" sz="2800" dirty="0" err="1" smtClean="0"/>
              <a:t>S-box</a:t>
            </a:r>
            <a:r>
              <a:rPr lang="hu-HU" sz="2800" dirty="0" smtClean="0"/>
              <a:t> által meghatározott bájtra. Az </a:t>
            </a:r>
            <a:r>
              <a:rPr lang="hu-HU" sz="2800" dirty="0" err="1" smtClean="0"/>
              <a:t>S-boxot</a:t>
            </a:r>
            <a:r>
              <a:rPr lang="hu-HU" sz="2800" dirty="0" smtClean="0"/>
              <a:t> matematikai függvényként is ki lehet számítani.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b="1" dirty="0" err="1" smtClean="0"/>
              <a:t>ShiftRow</a:t>
            </a:r>
            <a:r>
              <a:rPr lang="hu-HU" sz="2800" b="1" dirty="0" smtClean="0"/>
              <a:t>(</a:t>
            </a:r>
            <a:r>
              <a:rPr lang="hu-HU" sz="2800" b="1" dirty="0" err="1" smtClean="0"/>
              <a:t>State</a:t>
            </a:r>
            <a:r>
              <a:rPr lang="hu-HU" sz="2800" b="1" dirty="0" smtClean="0"/>
              <a:t>): </a:t>
            </a:r>
            <a:r>
              <a:rPr lang="hu-HU" sz="2800" dirty="0" smtClean="0"/>
              <a:t>az állapot </a:t>
            </a:r>
            <a:r>
              <a:rPr lang="hu-HU" sz="2800" dirty="0" err="1" smtClean="0"/>
              <a:t>i-dik</a:t>
            </a:r>
            <a:r>
              <a:rPr lang="hu-HU" sz="2800" dirty="0" smtClean="0"/>
              <a:t> sorát i-1 pozícióval balra tolja.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b="1" dirty="0" err="1" smtClean="0"/>
              <a:t>MixColumn</a:t>
            </a:r>
            <a:r>
              <a:rPr lang="hu-HU" sz="2800" b="1" dirty="0" smtClean="0"/>
              <a:t>(</a:t>
            </a:r>
            <a:r>
              <a:rPr lang="hu-HU" sz="2800" b="1" dirty="0" err="1" smtClean="0"/>
              <a:t>State</a:t>
            </a:r>
            <a:r>
              <a:rPr lang="hu-HU" sz="2800" b="1" dirty="0" smtClean="0"/>
              <a:t>): </a:t>
            </a:r>
            <a:r>
              <a:rPr lang="hu-HU" sz="2800" dirty="0" smtClean="0"/>
              <a:t>az állapot oszlopait, mint vektorokat megszorozza egy mátrixszal.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b="1" dirty="0" err="1" smtClean="0"/>
              <a:t>AddRoundKey</a:t>
            </a:r>
            <a:r>
              <a:rPr lang="hu-HU" sz="2800" b="1" dirty="0" smtClean="0"/>
              <a:t>(</a:t>
            </a:r>
            <a:r>
              <a:rPr lang="hu-HU" sz="2800" b="1" dirty="0" err="1" smtClean="0"/>
              <a:t>State</a:t>
            </a:r>
            <a:r>
              <a:rPr lang="hu-HU" sz="2800" b="1" dirty="0" smtClean="0"/>
              <a:t>, </a:t>
            </a:r>
            <a:r>
              <a:rPr lang="hu-HU" sz="2800" b="1" dirty="0" err="1" smtClean="0"/>
              <a:t>RoundKey</a:t>
            </a:r>
            <a:r>
              <a:rPr lang="hu-HU" sz="2800" b="1" dirty="0" smtClean="0"/>
              <a:t>): </a:t>
            </a:r>
            <a:r>
              <a:rPr lang="hu-HU" sz="2800" dirty="0" smtClean="0"/>
              <a:t>bitenkénti </a:t>
            </a:r>
            <a:r>
              <a:rPr lang="hu-HU" sz="2800" dirty="0" err="1" smtClean="0"/>
              <a:t>xor</a:t>
            </a:r>
            <a:r>
              <a:rPr lang="hu-HU" sz="2800" dirty="0" smtClean="0"/>
              <a:t> az aktuális állapot és a menetkulcs között.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Az AES végrehajtása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/>
              <a:t>Jelölés:</a:t>
            </a:r>
          </a:p>
          <a:p>
            <a:pPr lvl="1"/>
            <a:r>
              <a:rPr lang="hu-HU" dirty="0" err="1" smtClean="0"/>
              <a:t>ByteSub</a:t>
            </a:r>
            <a:r>
              <a:rPr lang="hu-HU" dirty="0" smtClean="0"/>
              <a:t>=B,</a:t>
            </a:r>
          </a:p>
          <a:p>
            <a:pPr lvl="1"/>
            <a:r>
              <a:rPr lang="hu-HU" dirty="0" err="1" smtClean="0"/>
              <a:t>ShiftRow</a:t>
            </a:r>
            <a:r>
              <a:rPr lang="hu-HU" dirty="0" smtClean="0"/>
              <a:t>=S,</a:t>
            </a:r>
          </a:p>
          <a:p>
            <a:pPr lvl="1"/>
            <a:r>
              <a:rPr lang="hu-HU" dirty="0" err="1" smtClean="0"/>
              <a:t>MixColumn</a:t>
            </a:r>
            <a:r>
              <a:rPr lang="hu-HU" dirty="0" smtClean="0"/>
              <a:t>=M,</a:t>
            </a:r>
          </a:p>
          <a:p>
            <a:pPr lvl="1"/>
            <a:r>
              <a:rPr lang="hu-HU" dirty="0" err="1" smtClean="0"/>
              <a:t>AddRoundKey</a:t>
            </a:r>
            <a:r>
              <a:rPr lang="hu-HU" dirty="0" smtClean="0"/>
              <a:t>=A.</a:t>
            </a:r>
          </a:p>
          <a:p>
            <a:pPr eaLnBrk="1" hangingPunct="1"/>
            <a:r>
              <a:rPr lang="hu-HU" dirty="0" smtClean="0"/>
              <a:t>Az algoritmus folyamata:</a:t>
            </a:r>
          </a:p>
          <a:p>
            <a:pPr algn="ctr" eaLnBrk="1" hangingPunct="1">
              <a:buFontTx/>
              <a:buNone/>
            </a:pPr>
            <a:r>
              <a:rPr lang="hu-HU" sz="3600" dirty="0" smtClean="0"/>
              <a:t>A BSMA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hu-HU" sz="3600" dirty="0" smtClean="0"/>
              <a:t>   BSMA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  <a:r>
              <a:rPr lang="hu-HU" sz="3600" dirty="0" err="1" smtClean="0"/>
              <a:t>BSMA</a:t>
            </a:r>
            <a:r>
              <a:rPr lang="hu-HU" sz="3600" dirty="0" smtClean="0"/>
              <a:t> </a:t>
            </a:r>
            <a:r>
              <a:rPr lang="hu-HU" sz="3600" dirty="0" err="1" smtClean="0"/>
              <a:t>BSMA</a:t>
            </a:r>
            <a:r>
              <a:rPr lang="hu-HU" sz="3600" dirty="0" smtClean="0"/>
              <a:t> BSA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Nyilvános kulcsú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 smtClean="0"/>
              <a:t>Diffie-Hellman</a:t>
            </a:r>
            <a:r>
              <a:rPr lang="hu-HU" dirty="0" smtClean="0"/>
              <a:t> kulcscsere (1976): nincs előzetes egyeztetés</a:t>
            </a:r>
          </a:p>
          <a:p>
            <a:r>
              <a:rPr lang="hu-HU" dirty="0" smtClean="0"/>
              <a:t>moduláris aritmetika</a:t>
            </a:r>
          </a:p>
          <a:p>
            <a:r>
              <a:rPr lang="hu-HU" dirty="0" smtClean="0"/>
              <a:t>diszkrét logaritmus probléma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Diffie-Hellman</a:t>
            </a:r>
            <a:r>
              <a:rPr lang="hu-HU" dirty="0" smtClean="0"/>
              <a:t> kulcscsere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Kiszámítunk egy ideiglenes kulcsot, úgy hogy:</a:t>
            </a:r>
          </a:p>
          <a:p>
            <a:r>
              <a:rPr lang="hu-HU" dirty="0" smtClean="0"/>
              <a:t>a számítás végén a küldő és a fogadó oldalán ugyanazt az eredményt kapjuk</a:t>
            </a:r>
          </a:p>
          <a:p>
            <a:r>
              <a:rPr lang="hu-HU" dirty="0" smtClean="0"/>
              <a:t>a kulcs sose haladjon keresztül a csatornán, legfeljebb a számítás részeredményei</a:t>
            </a:r>
          </a:p>
          <a:p>
            <a:r>
              <a:rPr lang="hu-HU" dirty="0" smtClean="0"/>
              <a:t>az információt valamilyen szimmetrikus algoritmussal titkosítjuk, a kiszámított kulcs felhasználásával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Diffie-Hellman</a:t>
            </a:r>
            <a:r>
              <a:rPr lang="hu-HU" sz="3200" dirty="0" smtClean="0"/>
              <a:t> kulcscsere algoritmusa</a:t>
            </a:r>
            <a:endParaRPr lang="hu-HU" sz="3200" dirty="0"/>
          </a:p>
        </p:txBody>
      </p:sp>
      <p:sp>
        <p:nvSpPr>
          <p:cNvPr id="5" name="Ellipszis 4"/>
          <p:cNvSpPr/>
          <p:nvPr/>
        </p:nvSpPr>
        <p:spPr>
          <a:xfrm>
            <a:off x="714348" y="1214422"/>
            <a:ext cx="1285884" cy="9286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Alice</a:t>
            </a:r>
            <a:endParaRPr lang="hu-HU" b="1" dirty="0"/>
          </a:p>
        </p:txBody>
      </p:sp>
      <p:sp>
        <p:nvSpPr>
          <p:cNvPr id="6" name="Ellipszis 5"/>
          <p:cNvSpPr/>
          <p:nvPr/>
        </p:nvSpPr>
        <p:spPr>
          <a:xfrm>
            <a:off x="7143768" y="1214422"/>
            <a:ext cx="1285884" cy="8572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Bob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1000100" y="2285992"/>
            <a:ext cx="685804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Közös paraméterek: </a:t>
            </a:r>
            <a:r>
              <a:rPr lang="hu-HU" sz="2000" b="1" dirty="0" smtClean="0"/>
              <a:t>g</a:t>
            </a:r>
            <a:r>
              <a:rPr lang="hu-HU" sz="2000" dirty="0" smtClean="0"/>
              <a:t> (generátor) és </a:t>
            </a:r>
            <a:r>
              <a:rPr lang="hu-HU" sz="2000" b="1" dirty="0" smtClean="0"/>
              <a:t>p</a:t>
            </a:r>
            <a:r>
              <a:rPr lang="hu-HU" sz="2000" dirty="0" smtClean="0"/>
              <a:t> (prímszám)</a:t>
            </a:r>
            <a:endParaRPr lang="hu-HU" sz="2000" dirty="0"/>
          </a:p>
        </p:txBody>
      </p:sp>
      <p:sp>
        <p:nvSpPr>
          <p:cNvPr id="8" name="Téglalap 7"/>
          <p:cNvSpPr/>
          <p:nvPr/>
        </p:nvSpPr>
        <p:spPr>
          <a:xfrm>
            <a:off x="642910" y="3000372"/>
            <a:ext cx="2214578" cy="500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Titkos kulcs: </a:t>
            </a:r>
            <a:r>
              <a:rPr lang="hu-HU" sz="2400" b="1" dirty="0" smtClean="0"/>
              <a:t>a</a:t>
            </a:r>
            <a:endParaRPr lang="hu-HU" sz="2400" b="1" dirty="0"/>
          </a:p>
        </p:txBody>
      </p:sp>
      <p:sp>
        <p:nvSpPr>
          <p:cNvPr id="9" name="Téglalap 8"/>
          <p:cNvSpPr/>
          <p:nvPr/>
        </p:nvSpPr>
        <p:spPr>
          <a:xfrm>
            <a:off x="6215074" y="3000372"/>
            <a:ext cx="2214578" cy="500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Titkos kulcs: </a:t>
            </a:r>
            <a:r>
              <a:rPr lang="hu-HU" sz="2400" b="1" dirty="0" smtClean="0"/>
              <a:t>b</a:t>
            </a:r>
            <a:endParaRPr lang="hu-HU" sz="2400" b="1" dirty="0"/>
          </a:p>
        </p:txBody>
      </p:sp>
      <p:sp>
        <p:nvSpPr>
          <p:cNvPr id="10" name="Téglalap 9"/>
          <p:cNvSpPr/>
          <p:nvPr/>
        </p:nvSpPr>
        <p:spPr>
          <a:xfrm>
            <a:off x="642910" y="3643314"/>
            <a:ext cx="2571768" cy="857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Nyilvános kulcs:</a:t>
            </a:r>
            <a:r>
              <a:rPr lang="hu-HU" sz="2000" b="1" dirty="0" smtClean="0"/>
              <a:t>A </a:t>
            </a:r>
            <a:r>
              <a:rPr lang="hu-HU" sz="2000" dirty="0" smtClean="0"/>
              <a:t>(</a:t>
            </a:r>
            <a:r>
              <a:rPr lang="hu-HU" sz="2000" dirty="0" err="1" smtClean="0"/>
              <a:t>A</a:t>
            </a:r>
            <a:r>
              <a:rPr lang="hu-HU" sz="2000" dirty="0" smtClean="0"/>
              <a:t>= </a:t>
            </a:r>
            <a:r>
              <a:rPr lang="hu-HU" sz="2000" dirty="0" err="1" smtClean="0"/>
              <a:t>g</a:t>
            </a:r>
            <a:r>
              <a:rPr lang="hu-HU" sz="2000" baseline="30000" dirty="0" err="1" smtClean="0"/>
              <a:t>a</a:t>
            </a:r>
            <a:r>
              <a:rPr lang="hu-HU" sz="2000" dirty="0" smtClean="0"/>
              <a:t> </a:t>
            </a:r>
            <a:r>
              <a:rPr lang="hu-HU" sz="2000" dirty="0" err="1" smtClean="0"/>
              <a:t>mod</a:t>
            </a:r>
            <a:r>
              <a:rPr lang="hu-HU" sz="2000" dirty="0" smtClean="0"/>
              <a:t> p)</a:t>
            </a:r>
            <a:endParaRPr lang="hu-HU" sz="2000" dirty="0"/>
          </a:p>
        </p:txBody>
      </p:sp>
      <p:sp>
        <p:nvSpPr>
          <p:cNvPr id="12" name="Téglalap 11"/>
          <p:cNvSpPr/>
          <p:nvPr/>
        </p:nvSpPr>
        <p:spPr>
          <a:xfrm>
            <a:off x="5857884" y="3714752"/>
            <a:ext cx="2571768" cy="857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Nyilvános kulcs:</a:t>
            </a:r>
            <a:r>
              <a:rPr lang="hu-HU" sz="2000" b="1" dirty="0" smtClean="0"/>
              <a:t>B </a:t>
            </a:r>
            <a:r>
              <a:rPr lang="hu-HU" sz="2000" dirty="0" smtClean="0"/>
              <a:t>(</a:t>
            </a:r>
            <a:r>
              <a:rPr lang="hu-HU" sz="2000" dirty="0" err="1" smtClean="0"/>
              <a:t>B</a:t>
            </a:r>
            <a:r>
              <a:rPr lang="hu-HU" sz="2000" dirty="0" smtClean="0"/>
              <a:t>= </a:t>
            </a:r>
            <a:r>
              <a:rPr lang="hu-HU" sz="2000" dirty="0" err="1" smtClean="0"/>
              <a:t>g</a:t>
            </a:r>
            <a:r>
              <a:rPr lang="hu-HU" sz="2000" baseline="30000" dirty="0" err="1" smtClean="0"/>
              <a:t>b</a:t>
            </a:r>
            <a:r>
              <a:rPr lang="hu-HU" sz="2000" dirty="0" smtClean="0"/>
              <a:t> </a:t>
            </a:r>
            <a:r>
              <a:rPr lang="hu-HU" sz="2000" dirty="0" err="1" smtClean="0"/>
              <a:t>mod</a:t>
            </a:r>
            <a:r>
              <a:rPr lang="hu-HU" sz="2000" dirty="0" smtClean="0"/>
              <a:t> p)</a:t>
            </a:r>
            <a:endParaRPr lang="hu-HU" sz="2000" dirty="0"/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1714480" y="4857760"/>
            <a:ext cx="60007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3214678" y="4429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18" name="Egyenes összekötő nyíllal 17"/>
          <p:cNvCxnSpPr/>
          <p:nvPr/>
        </p:nvCxnSpPr>
        <p:spPr>
          <a:xfrm rot="10800000">
            <a:off x="1714480" y="5286388"/>
            <a:ext cx="59293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5429256" y="49291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642910" y="5500702"/>
            <a:ext cx="3071834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K=</a:t>
            </a:r>
            <a:r>
              <a:rPr lang="hu-HU" sz="3200" dirty="0" err="1" smtClean="0"/>
              <a:t>B</a:t>
            </a:r>
            <a:r>
              <a:rPr lang="hu-HU" sz="3200" baseline="30000" dirty="0" err="1" smtClean="0"/>
              <a:t>a</a:t>
            </a:r>
            <a:r>
              <a:rPr lang="hu-HU" sz="3200" dirty="0" smtClean="0"/>
              <a:t> </a:t>
            </a:r>
            <a:r>
              <a:rPr lang="hu-HU" sz="3200" dirty="0" err="1" smtClean="0"/>
              <a:t>mod</a:t>
            </a:r>
            <a:r>
              <a:rPr lang="hu-HU" sz="3200" dirty="0" smtClean="0"/>
              <a:t> p</a:t>
            </a:r>
            <a:endParaRPr lang="hu-HU" sz="3200" dirty="0"/>
          </a:p>
        </p:txBody>
      </p:sp>
      <p:sp>
        <p:nvSpPr>
          <p:cNvPr id="21" name="Téglalap 20"/>
          <p:cNvSpPr/>
          <p:nvPr/>
        </p:nvSpPr>
        <p:spPr>
          <a:xfrm>
            <a:off x="5357818" y="5500702"/>
            <a:ext cx="3071834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K=A</a:t>
            </a:r>
            <a:r>
              <a:rPr lang="hu-HU" sz="3200" baseline="30000" dirty="0" smtClean="0"/>
              <a:t>b</a:t>
            </a:r>
            <a:r>
              <a:rPr lang="hu-HU" sz="3200" dirty="0" smtClean="0"/>
              <a:t> </a:t>
            </a:r>
            <a:r>
              <a:rPr lang="hu-HU" sz="3200" dirty="0" err="1" smtClean="0"/>
              <a:t>mod</a:t>
            </a:r>
            <a:r>
              <a:rPr lang="hu-HU" sz="3200" dirty="0" smtClean="0"/>
              <a:t> p</a:t>
            </a:r>
            <a:endParaRPr lang="hu-H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számítások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 smtClean="0"/>
              <a:t>Alice</a:t>
            </a:r>
            <a:r>
              <a:rPr lang="hu-HU" dirty="0" smtClean="0"/>
              <a:t> számításai:</a:t>
            </a:r>
          </a:p>
          <a:p>
            <a:pPr lvl="1"/>
            <a:r>
              <a:rPr lang="hu-HU" b="1" dirty="0" smtClean="0"/>
              <a:t>K</a:t>
            </a:r>
            <a:r>
              <a:rPr lang="hu-HU" b="1" baseline="-25000" dirty="0" smtClean="0"/>
              <a:t>A</a:t>
            </a:r>
            <a:r>
              <a:rPr lang="hu-HU" b="1" dirty="0" smtClean="0"/>
              <a:t> </a:t>
            </a:r>
            <a:r>
              <a:rPr lang="hu-HU" dirty="0" smtClean="0"/>
              <a:t>= </a:t>
            </a:r>
            <a:r>
              <a:rPr lang="hu-HU" dirty="0" err="1" smtClean="0"/>
              <a:t>B</a:t>
            </a:r>
            <a:r>
              <a:rPr lang="hu-HU" baseline="30000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 = (</a:t>
            </a:r>
            <a:r>
              <a:rPr lang="hu-HU" dirty="0" err="1" smtClean="0"/>
              <a:t>g</a:t>
            </a:r>
            <a:r>
              <a:rPr lang="hu-HU" baseline="30000" dirty="0" err="1" smtClean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</a:t>
            </a:r>
            <a:r>
              <a:rPr lang="hu-HU" dirty="0" err="1" smtClean="0"/>
              <a:t>p</a:t>
            </a:r>
            <a:r>
              <a:rPr lang="hu-HU" dirty="0" smtClean="0"/>
              <a:t>)</a:t>
            </a:r>
            <a:r>
              <a:rPr lang="hu-HU" baseline="30000" dirty="0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 = </a:t>
            </a:r>
            <a:r>
              <a:rPr lang="hu-HU" dirty="0" err="1" smtClean="0"/>
              <a:t>g</a:t>
            </a:r>
            <a:r>
              <a:rPr lang="hu-HU" baseline="30000" dirty="0" err="1" smtClean="0"/>
              <a:t>ab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</a:t>
            </a:r>
            <a:r>
              <a:rPr lang="hu-HU" dirty="0" err="1" smtClean="0"/>
              <a:t>p</a:t>
            </a:r>
            <a:endParaRPr lang="hu-HU" dirty="0" smtClean="0"/>
          </a:p>
          <a:p>
            <a:r>
              <a:rPr lang="hu-HU" b="1" dirty="0" smtClean="0"/>
              <a:t>Bob </a:t>
            </a:r>
            <a:r>
              <a:rPr lang="hu-HU" dirty="0" smtClean="0"/>
              <a:t>számításai:</a:t>
            </a:r>
          </a:p>
          <a:p>
            <a:pPr lvl="1"/>
            <a:r>
              <a:rPr lang="hu-HU" b="1" dirty="0" smtClean="0"/>
              <a:t>K</a:t>
            </a:r>
            <a:r>
              <a:rPr lang="hu-HU" b="1" baseline="-25000" dirty="0" smtClean="0"/>
              <a:t>B</a:t>
            </a:r>
            <a:r>
              <a:rPr lang="hu-HU" dirty="0" smtClean="0"/>
              <a:t> = A</a:t>
            </a:r>
            <a:r>
              <a:rPr lang="hu-HU" baseline="30000" dirty="0" smtClean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 = (</a:t>
            </a:r>
            <a:r>
              <a:rPr lang="hu-HU" dirty="0" err="1" smtClean="0"/>
              <a:t>g</a:t>
            </a:r>
            <a:r>
              <a:rPr lang="hu-HU" baseline="30000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</a:t>
            </a:r>
            <a:r>
              <a:rPr lang="hu-HU" dirty="0" err="1" smtClean="0"/>
              <a:t>p</a:t>
            </a:r>
            <a:r>
              <a:rPr lang="hu-HU" dirty="0" smtClean="0"/>
              <a:t>)</a:t>
            </a:r>
            <a:r>
              <a:rPr lang="hu-HU" baseline="30000" dirty="0" smtClean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 = </a:t>
            </a:r>
            <a:r>
              <a:rPr lang="hu-HU" dirty="0" err="1" smtClean="0"/>
              <a:t>g</a:t>
            </a:r>
            <a:r>
              <a:rPr lang="hu-HU" baseline="30000" dirty="0" err="1" smtClean="0"/>
              <a:t>ba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</a:t>
            </a:r>
            <a:r>
              <a:rPr lang="hu-HU" dirty="0" err="1" smtClean="0"/>
              <a:t>p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smtClean="0"/>
              <a:t>Ha ab = </a:t>
            </a:r>
            <a:r>
              <a:rPr lang="hu-HU" dirty="0" err="1" smtClean="0"/>
              <a:t>ba</a:t>
            </a:r>
            <a:r>
              <a:rPr lang="hu-HU" dirty="0" smtClean="0"/>
              <a:t>, akkor </a:t>
            </a:r>
            <a:r>
              <a:rPr lang="hu-HU" dirty="0" err="1" smtClean="0"/>
              <a:t>g</a:t>
            </a:r>
            <a:r>
              <a:rPr lang="hu-HU" baseline="30000" dirty="0" err="1" smtClean="0"/>
              <a:t>ab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p = </a:t>
            </a:r>
            <a:r>
              <a:rPr lang="hu-HU" dirty="0" err="1" smtClean="0"/>
              <a:t>g</a:t>
            </a:r>
            <a:r>
              <a:rPr lang="hu-HU" baseline="30000" dirty="0" err="1" smtClean="0"/>
              <a:t>ba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</a:t>
            </a:r>
            <a:r>
              <a:rPr lang="hu-HU" dirty="0" err="1" smtClean="0"/>
              <a:t>p</a:t>
            </a:r>
            <a:r>
              <a:rPr lang="hu-HU" dirty="0" smtClean="0"/>
              <a:t>,</a:t>
            </a:r>
          </a:p>
          <a:p>
            <a:pPr>
              <a:buNone/>
            </a:pPr>
            <a:r>
              <a:rPr lang="hu-HU" dirty="0" smtClean="0"/>
              <a:t>	így </a:t>
            </a:r>
            <a:r>
              <a:rPr lang="hu-HU" dirty="0" smtClean="0">
                <a:solidFill>
                  <a:srgbClr val="FF0000"/>
                </a:solidFill>
              </a:rPr>
              <a:t>K</a:t>
            </a:r>
            <a:r>
              <a:rPr lang="hu-HU" baseline="-25000" dirty="0" smtClean="0">
                <a:solidFill>
                  <a:srgbClr val="FF0000"/>
                </a:solidFill>
              </a:rPr>
              <a:t>A</a:t>
            </a:r>
            <a:r>
              <a:rPr lang="hu-HU" dirty="0" smtClean="0">
                <a:solidFill>
                  <a:srgbClr val="FF0000"/>
                </a:solidFill>
              </a:rPr>
              <a:t> = K</a:t>
            </a:r>
            <a:r>
              <a:rPr lang="hu-HU" baseline="-25000" dirty="0" smtClean="0">
                <a:solidFill>
                  <a:srgbClr val="FF0000"/>
                </a:solidFill>
              </a:rPr>
              <a:t>B</a:t>
            </a:r>
            <a:r>
              <a:rPr lang="hu-HU" dirty="0" smtClean="0">
                <a:solidFill>
                  <a:srgbClr val="FF0000"/>
                </a:solidFill>
              </a:rPr>
              <a:t> = K, a közös titkos kulcs</a:t>
            </a:r>
            <a:endParaRPr 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Claude </a:t>
            </a:r>
            <a:r>
              <a:rPr lang="hu-HU" sz="3200" dirty="0" err="1" smtClean="0"/>
              <a:t>Shannon</a:t>
            </a:r>
            <a:r>
              <a:rPr lang="hu-HU" sz="3200" dirty="0" smtClean="0"/>
              <a:t> (1916-2001) modellje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92500"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Adó</a:t>
            </a:r>
            <a:r>
              <a:rPr lang="hu-HU" dirty="0" smtClean="0"/>
              <a:t>: bizalmas üzenetet akar küldeni </a:t>
            </a:r>
            <a:r>
              <a:rPr lang="hu-HU" b="1" dirty="0" smtClean="0">
                <a:solidFill>
                  <a:srgbClr val="FF0000"/>
                </a:solidFill>
              </a:rPr>
              <a:t>Nyelő</a:t>
            </a:r>
            <a:r>
              <a:rPr lang="hu-HU" dirty="0" smtClean="0"/>
              <a:t>nek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Figyelő</a:t>
            </a:r>
            <a:r>
              <a:rPr lang="hu-HU" dirty="0" smtClean="0"/>
              <a:t>: az üzenetet minden, a rendelkezésére álló eszközzel meg akarja szerezni</a:t>
            </a:r>
            <a:endParaRPr lang="hu-HU" dirty="0"/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1115616" y="3501008"/>
            <a:ext cx="6768752" cy="1728192"/>
            <a:chOff x="1115616" y="3501008"/>
            <a:chExt cx="6768752" cy="1728192"/>
          </a:xfrm>
        </p:grpSpPr>
        <p:sp>
          <p:nvSpPr>
            <p:cNvPr id="4" name="Téglalap 3"/>
            <p:cNvSpPr/>
            <p:nvPr/>
          </p:nvSpPr>
          <p:spPr>
            <a:xfrm>
              <a:off x="1115616" y="3501008"/>
              <a:ext cx="100811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Adó</a:t>
              </a:r>
              <a:endParaRPr lang="hu-HU" dirty="0"/>
            </a:p>
          </p:txBody>
        </p:sp>
        <p:sp>
          <p:nvSpPr>
            <p:cNvPr id="5" name="Téglalap 4"/>
            <p:cNvSpPr/>
            <p:nvPr/>
          </p:nvSpPr>
          <p:spPr>
            <a:xfrm>
              <a:off x="2699792" y="3501008"/>
              <a:ext cx="100811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Kódoló</a:t>
              </a:r>
              <a:endParaRPr lang="hu-HU" dirty="0"/>
            </a:p>
          </p:txBody>
        </p:sp>
        <p:sp>
          <p:nvSpPr>
            <p:cNvPr id="6" name="Téglalap 5"/>
            <p:cNvSpPr/>
            <p:nvPr/>
          </p:nvSpPr>
          <p:spPr>
            <a:xfrm>
              <a:off x="5364088" y="3505694"/>
              <a:ext cx="122413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Dekódoló</a:t>
              </a:r>
              <a:endParaRPr lang="hu-HU" dirty="0"/>
            </a:p>
          </p:txBody>
        </p:sp>
        <p:sp>
          <p:nvSpPr>
            <p:cNvPr id="7" name="Téglalap 6"/>
            <p:cNvSpPr/>
            <p:nvPr/>
          </p:nvSpPr>
          <p:spPr>
            <a:xfrm>
              <a:off x="6876256" y="3505694"/>
              <a:ext cx="100811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Nyelő</a:t>
              </a:r>
              <a:endParaRPr lang="hu-HU" dirty="0"/>
            </a:p>
          </p:txBody>
        </p:sp>
        <p:cxnSp>
          <p:nvCxnSpPr>
            <p:cNvPr id="9" name="Egyenes összekötő nyíllal 8"/>
            <p:cNvCxnSpPr>
              <a:stCxn id="4" idx="3"/>
              <a:endCxn id="5" idx="1"/>
            </p:cNvCxnSpPr>
            <p:nvPr/>
          </p:nvCxnSpPr>
          <p:spPr>
            <a:xfrm>
              <a:off x="2123728" y="3789040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>
              <a:stCxn id="6" idx="3"/>
              <a:endCxn id="7" idx="1"/>
            </p:cNvCxnSpPr>
            <p:nvPr/>
          </p:nvCxnSpPr>
          <p:spPr>
            <a:xfrm>
              <a:off x="6588224" y="379372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/>
            <p:cNvCxnSpPr>
              <a:stCxn id="5" idx="3"/>
              <a:endCxn id="6" idx="1"/>
            </p:cNvCxnSpPr>
            <p:nvPr/>
          </p:nvCxnSpPr>
          <p:spPr>
            <a:xfrm>
              <a:off x="3707904" y="3789040"/>
              <a:ext cx="1656184" cy="468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églalap 13"/>
            <p:cNvSpPr/>
            <p:nvPr/>
          </p:nvSpPr>
          <p:spPr>
            <a:xfrm>
              <a:off x="4067944" y="4581128"/>
              <a:ext cx="936104" cy="648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Figyelő</a:t>
              </a:r>
              <a:endParaRPr lang="hu-HU" dirty="0"/>
            </a:p>
          </p:txBody>
        </p:sp>
        <p:cxnSp>
          <p:nvCxnSpPr>
            <p:cNvPr id="16" name="Egyenes összekötő nyíllal 15"/>
            <p:cNvCxnSpPr>
              <a:stCxn id="14" idx="0"/>
            </p:cNvCxnSpPr>
            <p:nvPr/>
          </p:nvCxnSpPr>
          <p:spPr>
            <a:xfrm flipV="1">
              <a:off x="4535996" y="3793726"/>
              <a:ext cx="0" cy="787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zövegdoboz 17"/>
          <p:cNvSpPr txBox="1"/>
          <p:nvPr/>
        </p:nvSpPr>
        <p:spPr>
          <a:xfrm>
            <a:off x="4139952" y="354050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csatorna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66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dirty="0" err="1" smtClean="0"/>
              <a:t>Diffie</a:t>
            </a:r>
            <a:r>
              <a:rPr lang="hu-HU" sz="3600" dirty="0" smtClean="0"/>
              <a:t> – </a:t>
            </a:r>
            <a:r>
              <a:rPr lang="hu-HU" sz="3600" dirty="0" err="1" smtClean="0"/>
              <a:t>Hellman</a:t>
            </a:r>
            <a:r>
              <a:rPr lang="hu-HU" sz="3600" dirty="0" smtClean="0"/>
              <a:t> - </a:t>
            </a:r>
            <a:r>
              <a:rPr lang="hu-HU" sz="3600" dirty="0" err="1" smtClean="0"/>
              <a:t>Merkle</a:t>
            </a:r>
            <a:endParaRPr lang="hu-HU" sz="3600" dirty="0" smtClean="0"/>
          </a:p>
        </p:txBody>
      </p:sp>
      <p:pic>
        <p:nvPicPr>
          <p:cNvPr id="3076" name="Picture 4" descr="diffie">
            <a:hlinkClick r:id="rId2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63713" y="2420417"/>
            <a:ext cx="1338262" cy="1944687"/>
          </a:xfrm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7584" y="1554932"/>
            <a:ext cx="74168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/>
              <a:t>Dr. </a:t>
            </a:r>
            <a:r>
              <a:rPr lang="hu-HU" sz="2400" dirty="0" err="1"/>
              <a:t>Whitfield</a:t>
            </a:r>
            <a:r>
              <a:rPr lang="hu-HU" sz="2400" dirty="0"/>
              <a:t> </a:t>
            </a:r>
            <a:r>
              <a:rPr lang="hu-HU" sz="2400" dirty="0" err="1"/>
              <a:t>Diffie</a:t>
            </a:r>
            <a:r>
              <a:rPr lang="hu-HU" sz="2400" dirty="0"/>
              <a:t> és  Martin E. </a:t>
            </a:r>
            <a:r>
              <a:rPr lang="hu-HU" sz="2400" dirty="0" err="1"/>
              <a:t>Hellman</a:t>
            </a:r>
            <a:r>
              <a:rPr lang="hu-HU" sz="2400" dirty="0"/>
              <a:t> (1976) a nyilvános kulcsú titkosítás elvének megfogalmazói.</a:t>
            </a:r>
          </a:p>
          <a:p>
            <a:pPr>
              <a:spcBef>
                <a:spcPct val="50000"/>
              </a:spcBef>
            </a:pPr>
            <a:endParaRPr lang="hu-HU" sz="2400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40425" y="36449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pic>
        <p:nvPicPr>
          <p:cNvPr id="3078" name="Picture 6" descr="hellma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2493441"/>
            <a:ext cx="136842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195513" y="5013325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/>
              <a:t>Ralph C. </a:t>
            </a:r>
            <a:r>
              <a:rPr lang="hu-HU" sz="2400" dirty="0" err="1"/>
              <a:t>Merkle</a:t>
            </a:r>
            <a:r>
              <a:rPr lang="hu-HU" sz="2400" dirty="0"/>
              <a:t> (1979)</a:t>
            </a:r>
          </a:p>
        </p:txBody>
      </p:sp>
      <p:pic>
        <p:nvPicPr>
          <p:cNvPr id="3082" name="Picture 14" descr="merkleByGreenSmal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6688" y="4292600"/>
            <a:ext cx="1373187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u-HU" dirty="0" smtClean="0"/>
              <a:t>Minden felhasználó (feladó és címzett egyaránt) rendelkezik egy </a:t>
            </a:r>
            <a:r>
              <a:rPr lang="hu-HU" b="1" dirty="0" smtClean="0">
                <a:solidFill>
                  <a:srgbClr val="FF0000"/>
                </a:solidFill>
              </a:rPr>
              <a:t>kulcspárral</a:t>
            </a:r>
            <a:r>
              <a:rPr lang="hu-HU" dirty="0" smtClean="0"/>
              <a:t>, ami egy </a:t>
            </a:r>
            <a:r>
              <a:rPr lang="hu-HU" i="1" dirty="0" smtClean="0">
                <a:solidFill>
                  <a:srgbClr val="FF0000"/>
                </a:solidFill>
              </a:rPr>
              <a:t>nyilvános (</a:t>
            </a:r>
            <a:r>
              <a:rPr lang="hu-HU" i="1" dirty="0" err="1" smtClean="0">
                <a:solidFill>
                  <a:srgbClr val="FF0000"/>
                </a:solidFill>
              </a:rPr>
              <a:t>public</a:t>
            </a:r>
            <a:r>
              <a:rPr lang="hu-HU" i="1" dirty="0" smtClean="0">
                <a:solidFill>
                  <a:srgbClr val="FF0000"/>
                </a:solidFill>
              </a:rPr>
              <a:t>) </a:t>
            </a:r>
            <a:r>
              <a:rPr lang="hu-HU" dirty="0" smtClean="0"/>
              <a:t>és egy </a:t>
            </a:r>
            <a:r>
              <a:rPr lang="hu-HU" i="1" dirty="0" smtClean="0">
                <a:solidFill>
                  <a:srgbClr val="FF0000"/>
                </a:solidFill>
              </a:rPr>
              <a:t>titkos (</a:t>
            </a:r>
            <a:r>
              <a:rPr lang="hu-HU" i="1" dirty="0" err="1" smtClean="0">
                <a:solidFill>
                  <a:srgbClr val="FF0000"/>
                </a:solidFill>
              </a:rPr>
              <a:t>private</a:t>
            </a:r>
            <a:r>
              <a:rPr lang="hu-HU" i="1" dirty="0" smtClean="0">
                <a:solidFill>
                  <a:srgbClr val="FF0000"/>
                </a:solidFill>
              </a:rPr>
              <a:t>) </a:t>
            </a:r>
            <a:r>
              <a:rPr lang="hu-HU" dirty="0" smtClean="0"/>
              <a:t>kulcsot tartalmaz.</a:t>
            </a:r>
          </a:p>
          <a:p>
            <a:pPr algn="just"/>
            <a:r>
              <a:rPr lang="hu-HU" dirty="0" smtClean="0"/>
              <a:t>nyilvános: titkosításhoz</a:t>
            </a:r>
          </a:p>
          <a:p>
            <a:pPr algn="just"/>
            <a:r>
              <a:rPr lang="hu-HU" dirty="0" smtClean="0"/>
              <a:t>titkos: visszafejtéshez</a:t>
            </a:r>
          </a:p>
          <a:p>
            <a:pPr algn="just"/>
            <a:r>
              <a:rPr lang="hu-HU" dirty="0" smtClean="0"/>
              <a:t>A nyilvánosból a titkos nem számítható ki!</a:t>
            </a:r>
          </a:p>
        </p:txBody>
      </p:sp>
      <p:pic>
        <p:nvPicPr>
          <p:cNvPr id="4" name="Picture 4" descr="diffi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0034" y="1"/>
            <a:ext cx="835721" cy="1214422"/>
          </a:xfrm>
          <a:prstGeom prst="rect">
            <a:avLst/>
          </a:prstGeom>
        </p:spPr>
      </p:pic>
      <p:pic>
        <p:nvPicPr>
          <p:cNvPr id="5" name="Picture 6" descr="hellma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0"/>
            <a:ext cx="94014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merkleByGreenSmal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1"/>
            <a:ext cx="857256" cy="130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28600"/>
            <a:ext cx="8334404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3200" dirty="0" smtClean="0"/>
              <a:t>Nyilvános kulcsú/aszimmetrikus titkosítás</a:t>
            </a:r>
          </a:p>
        </p:txBody>
      </p:sp>
      <p:pic>
        <p:nvPicPr>
          <p:cNvPr id="16388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16387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067175" y="3213100"/>
            <a:ext cx="1225550" cy="82232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Titkos üzenet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2771775" y="2060575"/>
            <a:ext cx="720725" cy="7207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124075" y="164305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Nyilvános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5508625" y="2060575"/>
            <a:ext cx="720725" cy="720725"/>
          </a:xfrm>
          <a:prstGeom prst="ellipse">
            <a:avLst/>
          </a:prstGeom>
          <a:solidFill>
            <a:srgbClr val="EF2C2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076825" y="1643050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Titkos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132138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867400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971550" y="4365625"/>
            <a:ext cx="115252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77050" y="4221163"/>
            <a:ext cx="115252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28596" y="5373688"/>
            <a:ext cx="8286808" cy="12700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hu-HU" sz="2400" dirty="0"/>
              <a:t>A </a:t>
            </a:r>
            <a:r>
              <a:rPr lang="hu-HU" sz="2400" b="1" dirty="0"/>
              <a:t>visszafejtő kulcsot </a:t>
            </a:r>
            <a:r>
              <a:rPr lang="hu-HU" sz="2400" dirty="0"/>
              <a:t>csak az üzenet címzettje ismerheti, </a:t>
            </a:r>
          </a:p>
          <a:p>
            <a:pPr algn="ctr"/>
            <a:r>
              <a:rPr lang="hu-HU" sz="2400" dirty="0"/>
              <a:t>de a hozzá tartozó </a:t>
            </a:r>
            <a:r>
              <a:rPr lang="hu-HU" sz="2400" b="1" dirty="0"/>
              <a:t>titkosító kulcsot </a:t>
            </a:r>
            <a:r>
              <a:rPr lang="hu-HU" sz="2400" dirty="0"/>
              <a:t>bárki tudhatja.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3200" b="1" smtClean="0"/>
              <a:t>Egyirányú és egyirányú csapóajtó függvény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Egyirányú függvény:</a:t>
            </a:r>
          </a:p>
          <a:p>
            <a:pPr algn="just" eaLnBrk="1" hangingPunct="1">
              <a:buNone/>
            </a:pPr>
            <a:r>
              <a:rPr lang="hu-HU" sz="2800" b="1" dirty="0" smtClean="0"/>
              <a:t>		</a:t>
            </a:r>
            <a:r>
              <a:rPr lang="hu-HU" sz="2400" dirty="0" smtClean="0"/>
              <a:t>Olyan, amelyet „könnyű” kiszámítani, de csak a 	függvényt kiszámító algoritmust és a 	függvényértéket ismerve „nehéz” </a:t>
            </a:r>
            <a:r>
              <a:rPr lang="hu-HU" sz="2400" dirty="0" err="1" smtClean="0"/>
              <a:t>invertálni</a:t>
            </a:r>
            <a:r>
              <a:rPr lang="hu-HU" sz="2400" dirty="0" smtClean="0"/>
              <a:t>.</a:t>
            </a:r>
            <a:endParaRPr lang="hu-HU" sz="2800" dirty="0" smtClean="0"/>
          </a:p>
          <a:p>
            <a:pPr eaLnBrk="1" hangingPunct="1"/>
            <a:r>
              <a:rPr lang="hu-HU" sz="2800" b="1" dirty="0" smtClean="0"/>
              <a:t>Egyirányú csapóajtó függvény:</a:t>
            </a:r>
          </a:p>
          <a:p>
            <a:pPr eaLnBrk="1" hangingPunct="1">
              <a:buNone/>
            </a:pPr>
            <a:r>
              <a:rPr lang="hu-HU" sz="2800" b="1" dirty="0" smtClean="0"/>
              <a:t>		</a:t>
            </a:r>
            <a:r>
              <a:rPr lang="hu-HU" sz="2400" dirty="0" smtClean="0"/>
              <a:t>Olyan egyirányú függvény, amely „könnyen” 	invertálható külön ismeret birtokában.</a:t>
            </a:r>
            <a:endParaRPr lang="hu-HU" sz="2800" dirty="0" smtClean="0"/>
          </a:p>
          <a:p>
            <a:pPr eaLnBrk="1" hangingPunct="1">
              <a:buNone/>
            </a:pPr>
            <a:endParaRPr lang="hu-HU" sz="2800" dirty="0" smtClean="0"/>
          </a:p>
          <a:p>
            <a:pPr eaLnBrk="1" hangingPunct="1"/>
            <a:r>
              <a:rPr lang="hu-HU" sz="2800" dirty="0" smtClean="0"/>
              <a:t>Példa egyirányú függvényre: telefonkönyv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3200" b="1" smtClean="0"/>
              <a:t>Vannak-e egyirányú csapóajtó függvények?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800" dirty="0" smtClean="0">
                <a:solidFill>
                  <a:srgbClr val="EF2C27"/>
                </a:solidFill>
              </a:rPr>
              <a:t>Nem tudjuk a létezésüket matematikai eszközökkel bizonyítani.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>
                <a:solidFill>
                  <a:schemeClr val="folHlink"/>
                </a:solidFill>
              </a:rPr>
              <a:t>Igen, vannak a gyakorlatban megbízhatónak bizonyuló egyirányú csapóajtó függvények.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b="1" dirty="0" smtClean="0"/>
              <a:t>RSA:</a:t>
            </a:r>
            <a:r>
              <a:rPr lang="hu-HU" sz="2400" dirty="0" smtClean="0"/>
              <a:t> melynek biztonsága azon alapul, hogy ha </a:t>
            </a:r>
            <a:r>
              <a:rPr lang="hu-HU" sz="2400" i="1" dirty="0" smtClean="0"/>
              <a:t>n=</a:t>
            </a:r>
            <a:r>
              <a:rPr lang="hu-HU" sz="2400" i="1" dirty="0" err="1" smtClean="0"/>
              <a:t>pq</a:t>
            </a:r>
            <a:r>
              <a:rPr lang="hu-HU" sz="2400" dirty="0" smtClean="0"/>
              <a:t>, ahol </a:t>
            </a:r>
            <a:r>
              <a:rPr lang="hu-HU" sz="2400" i="1" dirty="0" smtClean="0"/>
              <a:t>p</a:t>
            </a:r>
            <a:r>
              <a:rPr lang="hu-HU" sz="2400" dirty="0" smtClean="0"/>
              <a:t> és </a:t>
            </a:r>
            <a:r>
              <a:rPr lang="hu-HU" sz="2400" i="1" dirty="0" smtClean="0"/>
              <a:t>q</a:t>
            </a:r>
            <a:r>
              <a:rPr lang="hu-HU" sz="2400" dirty="0" smtClean="0"/>
              <a:t> prímszámok, </a:t>
            </a:r>
            <a:r>
              <a:rPr lang="hu-HU" sz="2400" i="1" dirty="0" smtClean="0"/>
              <a:t>e</a:t>
            </a:r>
            <a:r>
              <a:rPr lang="hu-HU" sz="2400" dirty="0" smtClean="0"/>
              <a:t> és </a:t>
            </a:r>
            <a:r>
              <a:rPr lang="hu-HU" sz="2400" i="1" dirty="0" smtClean="0"/>
              <a:t>y</a:t>
            </a:r>
            <a:r>
              <a:rPr lang="hu-HU" sz="2400" dirty="0" smtClean="0"/>
              <a:t> adottak, akkor az </a:t>
            </a:r>
            <a:r>
              <a:rPr lang="hu-HU" sz="2400" i="1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hu-HU" sz="2400" i="1" dirty="0" smtClean="0"/>
              <a:t>y </a:t>
            </a:r>
            <a:r>
              <a:rPr lang="hu-HU" sz="2400" i="1" dirty="0" smtClean="0">
                <a:cs typeface="Arial" charset="0"/>
              </a:rPr>
              <a:t>≡ </a:t>
            </a:r>
            <a:r>
              <a:rPr lang="hu-HU" sz="2400" i="1" dirty="0" err="1" smtClean="0"/>
              <a:t>x</a:t>
            </a:r>
            <a:r>
              <a:rPr lang="hu-HU" sz="2400" i="1" baseline="30000" dirty="0" err="1" smtClean="0"/>
              <a:t>e</a:t>
            </a:r>
            <a:r>
              <a:rPr lang="hu-HU" sz="2400" i="1" dirty="0" smtClean="0"/>
              <a:t> (</a:t>
            </a:r>
            <a:r>
              <a:rPr lang="hu-HU" sz="2400" i="1" dirty="0" err="1" smtClean="0"/>
              <a:t>mod</a:t>
            </a:r>
            <a:r>
              <a:rPr lang="hu-HU" sz="2400" i="1" dirty="0" smtClean="0"/>
              <a:t> n)</a:t>
            </a:r>
            <a:r>
              <a:rPr lang="hu-HU" sz="2400" dirty="0" smtClean="0"/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   kongruenciából az </a:t>
            </a:r>
            <a:r>
              <a:rPr lang="hu-HU" sz="2400" i="1" dirty="0" smtClean="0"/>
              <a:t>x</a:t>
            </a:r>
            <a:r>
              <a:rPr lang="hu-HU" sz="2400" dirty="0" smtClean="0"/>
              <a:t> „nehezen” határozható meg. 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b="1" dirty="0" err="1" smtClean="0"/>
              <a:t>ElGamal</a:t>
            </a:r>
            <a:r>
              <a:rPr lang="hu-HU" sz="2400" dirty="0" smtClean="0"/>
              <a:t>: legyen p prímszám, 0&lt;g&lt;p-1 olyan, hogy {g</a:t>
            </a:r>
            <a:r>
              <a:rPr lang="hu-HU" sz="2400" baseline="30000" dirty="0" smtClean="0"/>
              <a:t>0</a:t>
            </a:r>
            <a:r>
              <a:rPr lang="hu-HU" sz="2400" dirty="0" smtClean="0"/>
              <a:t>,g</a:t>
            </a:r>
            <a:r>
              <a:rPr lang="hu-HU" sz="2400" baseline="30000" dirty="0" smtClean="0"/>
              <a:t>1</a:t>
            </a:r>
            <a:r>
              <a:rPr lang="hu-HU" sz="2400" dirty="0" smtClean="0"/>
              <a:t>,…,g</a:t>
            </a:r>
            <a:r>
              <a:rPr lang="hu-HU" sz="2400" baseline="30000" dirty="0" smtClean="0"/>
              <a:t>p-2</a:t>
            </a:r>
            <a:r>
              <a:rPr lang="hu-HU" sz="2400" dirty="0" smtClean="0"/>
              <a:t>} = {1,2,…,p-1}. Ha y adott, akkor meghatározandó x, amelyre </a:t>
            </a:r>
            <a:r>
              <a:rPr lang="hu-HU" sz="2400" dirty="0" err="1" smtClean="0"/>
              <a:t>g</a:t>
            </a:r>
            <a:r>
              <a:rPr lang="hu-HU" sz="2400" baseline="30000" dirty="0" err="1" smtClean="0"/>
              <a:t>x</a:t>
            </a:r>
            <a:r>
              <a:rPr lang="hu-HU" sz="2400" dirty="0" smtClean="0"/>
              <a:t> </a:t>
            </a:r>
            <a:r>
              <a:rPr lang="hu-HU" sz="2400" dirty="0" err="1" smtClean="0"/>
              <a:t>mod</a:t>
            </a:r>
            <a:r>
              <a:rPr lang="hu-HU" sz="2400" dirty="0" smtClean="0"/>
              <a:t> p = y.</a:t>
            </a:r>
            <a:endParaRPr lang="hu-H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RSA</a:t>
            </a:r>
            <a:endParaRPr lang="hu-HU" dirty="0"/>
          </a:p>
        </p:txBody>
      </p:sp>
      <p:pic>
        <p:nvPicPr>
          <p:cNvPr id="2050" name="Picture 2" descr="http://www.usc.edu/dept/molecular-science/pictures/RSA-2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667500" cy="4962526"/>
          </a:xfrm>
          <a:prstGeom prst="rect">
            <a:avLst/>
          </a:prstGeom>
          <a:noFill/>
        </p:spPr>
      </p:pic>
      <p:sp>
        <p:nvSpPr>
          <p:cNvPr id="5" name="Szövegdoboz 4"/>
          <p:cNvSpPr txBox="1"/>
          <p:nvPr/>
        </p:nvSpPr>
        <p:spPr>
          <a:xfrm>
            <a:off x="8072462" y="631503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/>
              <a:t>2003</a:t>
            </a:r>
            <a:endParaRPr lang="hu-H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RSA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Ronald </a:t>
            </a:r>
            <a:r>
              <a:rPr lang="hu-HU" b="1" dirty="0" err="1" smtClean="0"/>
              <a:t>R</a:t>
            </a:r>
            <a:r>
              <a:rPr lang="hu-HU" dirty="0" err="1" smtClean="0"/>
              <a:t>ivest</a:t>
            </a:r>
            <a:r>
              <a:rPr lang="hu-HU" dirty="0" smtClean="0"/>
              <a:t>, </a:t>
            </a:r>
            <a:r>
              <a:rPr lang="hu-HU" dirty="0" err="1" smtClean="0"/>
              <a:t>Adi</a:t>
            </a:r>
            <a:r>
              <a:rPr lang="hu-HU" dirty="0" smtClean="0"/>
              <a:t> </a:t>
            </a:r>
            <a:r>
              <a:rPr lang="hu-HU" b="1" dirty="0" err="1" smtClean="0"/>
              <a:t>S</a:t>
            </a:r>
            <a:r>
              <a:rPr lang="hu-HU" dirty="0" err="1" smtClean="0"/>
              <a:t>hamir</a:t>
            </a:r>
            <a:r>
              <a:rPr lang="hu-HU" dirty="0" smtClean="0"/>
              <a:t> és Leonard </a:t>
            </a:r>
            <a:r>
              <a:rPr lang="hu-HU" b="1" dirty="0" err="1" smtClean="0"/>
              <a:t>A</a:t>
            </a:r>
            <a:r>
              <a:rPr lang="hu-HU" dirty="0" err="1" smtClean="0"/>
              <a:t>dleman</a:t>
            </a:r>
            <a:r>
              <a:rPr lang="hu-HU" dirty="0" smtClean="0"/>
              <a:t> publikálta 1977-ben.</a:t>
            </a:r>
          </a:p>
          <a:p>
            <a:pPr eaLnBrk="1" hangingPunct="1"/>
            <a:r>
              <a:rPr lang="hu-HU" dirty="0" smtClean="0"/>
              <a:t>Leggyakrabban használt aszimmetrikus vagy nyílt kulcsú titkosító algoritmus.</a:t>
            </a:r>
          </a:p>
          <a:p>
            <a:pPr eaLnBrk="1" hangingPunct="1"/>
            <a:r>
              <a:rPr lang="hu-HU" dirty="0" smtClean="0"/>
              <a:t>A biztonsága azon alapul, hogy nagy számokat nagyon nehéz prímszámok szorzatára bontani. (</a:t>
            </a:r>
            <a:r>
              <a:rPr lang="hu-HU" dirty="0" err="1" smtClean="0"/>
              <a:t>faktorizáció</a:t>
            </a:r>
            <a:r>
              <a:rPr lang="hu-HU" dirty="0" smtClean="0"/>
              <a:t>)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RSA paraméterek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mtClean="0"/>
              <a:t>Legyenek: </a:t>
            </a:r>
          </a:p>
          <a:p>
            <a:pPr eaLnBrk="1" hangingPunct="1"/>
            <a:r>
              <a:rPr lang="hu-HU" smtClean="0"/>
              <a:t>p,q prímszámok, n=pq, </a:t>
            </a:r>
            <a:r>
              <a:rPr lang="el-GR" smtClean="0">
                <a:cs typeface="Arial" charset="0"/>
              </a:rPr>
              <a:t>φ</a:t>
            </a:r>
            <a:r>
              <a:rPr lang="hu-HU" smtClean="0">
                <a:cs typeface="Arial" charset="0"/>
              </a:rPr>
              <a:t>(n)=(p-1)(q-1),</a:t>
            </a:r>
          </a:p>
          <a:p>
            <a:pPr eaLnBrk="1" hangingPunct="1"/>
            <a:r>
              <a:rPr lang="hu-HU" smtClean="0">
                <a:cs typeface="Arial" charset="0"/>
              </a:rPr>
              <a:t>1&lt;e,d&lt;</a:t>
            </a:r>
            <a:r>
              <a:rPr lang="el-GR" smtClean="0">
                <a:cs typeface="Arial" charset="0"/>
              </a:rPr>
              <a:t>φ</a:t>
            </a:r>
            <a:r>
              <a:rPr lang="hu-HU" smtClean="0">
                <a:cs typeface="Arial" charset="0"/>
              </a:rPr>
              <a:t>(n) olyanok, hogy ed mod </a:t>
            </a:r>
            <a:r>
              <a:rPr lang="el-GR" smtClean="0">
                <a:cs typeface="Arial" charset="0"/>
              </a:rPr>
              <a:t>φ</a:t>
            </a:r>
            <a:r>
              <a:rPr lang="hu-HU" smtClean="0">
                <a:cs typeface="Arial" charset="0"/>
              </a:rPr>
              <a:t>(n)=1.</a:t>
            </a:r>
          </a:p>
          <a:p>
            <a:pPr eaLnBrk="1" hangingPunct="1">
              <a:buFontTx/>
              <a:buNone/>
            </a:pPr>
            <a:endParaRPr lang="hu-HU" smtClean="0">
              <a:cs typeface="Arial" charset="0"/>
            </a:endParaRPr>
          </a:p>
          <a:p>
            <a:pPr eaLnBrk="1" hangingPunct="1"/>
            <a:r>
              <a:rPr lang="hu-HU" smtClean="0">
                <a:cs typeface="Arial" charset="0"/>
              </a:rPr>
              <a:t>n és e a nyilvános kulcsok,</a:t>
            </a:r>
          </a:p>
          <a:p>
            <a:pPr eaLnBrk="1" hangingPunct="1"/>
            <a:r>
              <a:rPr lang="hu-HU" smtClean="0">
                <a:cs typeface="Arial" charset="0"/>
              </a:rPr>
              <a:t>d a titkos kulcs.</a:t>
            </a:r>
          </a:p>
          <a:p>
            <a:pPr eaLnBrk="1" hangingPunct="1">
              <a:buFontTx/>
              <a:buNone/>
            </a:pPr>
            <a:endParaRPr lang="hu-HU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RSA titkosítás és visszafejtés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Legyen 0 ≤ x &lt; n, akkor a </a:t>
            </a:r>
            <a:r>
              <a:rPr lang="hu-HU" smtClean="0">
                <a:solidFill>
                  <a:srgbClr val="FF0000"/>
                </a:solidFill>
                <a:cs typeface="Arial" charset="0"/>
              </a:rPr>
              <a:t>titkosítás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y = RSA(x) := x</a:t>
            </a:r>
            <a:r>
              <a:rPr lang="hu-HU" baseline="30000" smtClean="0">
                <a:cs typeface="Arial" charset="0"/>
              </a:rPr>
              <a:t>e</a:t>
            </a:r>
            <a:r>
              <a:rPr lang="hu-HU" smtClean="0">
                <a:cs typeface="Arial" charset="0"/>
              </a:rPr>
              <a:t> mod n.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Ezt a nyilvános kulcs (n,e) ismeretében bárki ki tudja számítani.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>
                <a:cs typeface="Arial" charset="0"/>
              </a:rPr>
              <a:t>Ha x és n legnagyobb közös osztója 1, ami nagyon valószínű, akkor a </a:t>
            </a:r>
            <a:r>
              <a:rPr lang="hu-HU" smtClean="0">
                <a:solidFill>
                  <a:srgbClr val="FF0000"/>
                </a:solidFill>
                <a:cs typeface="Arial" charset="0"/>
              </a:rPr>
              <a:t>visszafejtés</a:t>
            </a:r>
            <a:r>
              <a:rPr lang="hu-HU" smtClean="0">
                <a:cs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RSA</a:t>
            </a:r>
            <a:r>
              <a:rPr lang="hu-HU" baseline="30000" smtClean="0">
                <a:cs typeface="Arial" charset="0"/>
              </a:rPr>
              <a:t>-1</a:t>
            </a:r>
            <a:r>
              <a:rPr lang="hu-HU" smtClean="0">
                <a:cs typeface="Arial" charset="0"/>
              </a:rPr>
              <a:t>(y):= y</a:t>
            </a:r>
            <a:r>
              <a:rPr lang="hu-HU" baseline="30000" smtClean="0">
                <a:cs typeface="Arial" charset="0"/>
              </a:rPr>
              <a:t>d</a:t>
            </a:r>
            <a:r>
              <a:rPr lang="hu-HU" smtClean="0">
                <a:cs typeface="Arial" charset="0"/>
              </a:rPr>
              <a:t> mod n.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Ezt csak az tudja kiszámítani, aki d-t ismeri.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RSA paraméterek választása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mtClean="0"/>
              <a:t>p,q legalább 512 bit nagyságú prímszámok, amelyek különbsége legalább 500 bites.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/>
              <a:t>n=pq és </a:t>
            </a:r>
            <a:r>
              <a:rPr lang="el-GR" smtClean="0">
                <a:cs typeface="Arial" charset="0"/>
              </a:rPr>
              <a:t>φ</a:t>
            </a:r>
            <a:r>
              <a:rPr lang="hu-HU" smtClean="0">
                <a:cs typeface="Arial" charset="0"/>
              </a:rPr>
              <a:t>(n)=(p-1)(q-1) kiszámítása kézenfekvő.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e-t véletlenszerűen választhatjuk és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>
                <a:cs typeface="Arial" charset="0"/>
              </a:rPr>
              <a:t>	(e,</a:t>
            </a:r>
            <a:r>
              <a:rPr lang="el-GR" smtClean="0">
                <a:cs typeface="Arial" charset="0"/>
              </a:rPr>
              <a:t> φ</a:t>
            </a:r>
            <a:r>
              <a:rPr lang="hu-HU" smtClean="0">
                <a:cs typeface="Arial" charset="0"/>
              </a:rPr>
              <a:t>(n))=1, </a:t>
            </a:r>
          </a:p>
          <a:p>
            <a:pPr eaLnBrk="1" hangingPunct="1">
              <a:lnSpc>
                <a:spcPct val="90000"/>
              </a:lnSpc>
            </a:pPr>
            <a:r>
              <a:rPr lang="hu-HU" smtClean="0">
                <a:cs typeface="Arial" charset="0"/>
              </a:rPr>
              <a:t>e és </a:t>
            </a:r>
            <a:r>
              <a:rPr lang="el-GR" smtClean="0">
                <a:cs typeface="Arial" charset="0"/>
              </a:rPr>
              <a:t>φ</a:t>
            </a:r>
            <a:r>
              <a:rPr lang="hu-HU" smtClean="0">
                <a:cs typeface="Arial" charset="0"/>
              </a:rPr>
              <a:t>(n) ismeretében d-t kibővített euklideszi algoritmussal lehet meghatározni.</a:t>
            </a:r>
            <a:endParaRPr lang="el-G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titkosítás/rejtjelezés modellje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142976" y="3501008"/>
            <a:ext cx="9807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Adó/ Küldő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699792" y="3501008"/>
            <a:ext cx="10081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364088" y="3505694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876256" y="3505694"/>
            <a:ext cx="93610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Nyelő/Vevő</a:t>
            </a:r>
            <a:endParaRPr lang="hu-HU" dirty="0"/>
          </a:p>
        </p:txBody>
      </p:sp>
      <p:cxnSp>
        <p:nvCxnSpPr>
          <p:cNvPr id="9" name="Egyenes összekötő nyíllal 8"/>
          <p:cNvCxnSpPr>
            <a:stCxn id="5" idx="3"/>
            <a:endCxn id="6" idx="1"/>
          </p:cNvCxnSpPr>
          <p:nvPr/>
        </p:nvCxnSpPr>
        <p:spPr>
          <a:xfrm>
            <a:off x="2123728" y="3789040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stCxn id="7" idx="3"/>
            <a:endCxn id="8" idx="1"/>
          </p:cNvCxnSpPr>
          <p:nvPr/>
        </p:nvCxnSpPr>
        <p:spPr>
          <a:xfrm>
            <a:off x="6444208" y="379372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6" idx="3"/>
            <a:endCxn id="7" idx="1"/>
          </p:cNvCxnSpPr>
          <p:nvPr/>
        </p:nvCxnSpPr>
        <p:spPr>
          <a:xfrm>
            <a:off x="3707904" y="3789040"/>
            <a:ext cx="1656184" cy="4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3929058" y="5373216"/>
            <a:ext cx="1285884" cy="913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Figyelő/ Támadó</a:t>
            </a:r>
            <a:endParaRPr lang="hu-HU" dirty="0"/>
          </a:p>
        </p:txBody>
      </p:sp>
      <p:cxnSp>
        <p:nvCxnSpPr>
          <p:cNvPr id="13" name="Egyenes összekötő nyíllal 12"/>
          <p:cNvCxnSpPr>
            <a:stCxn id="12" idx="0"/>
          </p:cNvCxnSpPr>
          <p:nvPr/>
        </p:nvCxnSpPr>
        <p:spPr>
          <a:xfrm rot="16200000" flipV="1">
            <a:off x="3764254" y="4565470"/>
            <a:ext cx="15794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393556" y="1556792"/>
            <a:ext cx="8250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400" dirty="0" smtClean="0"/>
              <a:t>üzenet: nyílt szöveg (</a:t>
            </a:r>
            <a:r>
              <a:rPr lang="hu-HU" sz="2400" dirty="0" err="1" smtClean="0"/>
              <a:t>plaintext</a:t>
            </a:r>
            <a:r>
              <a:rPr lang="hu-HU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titkosító eljárás (</a:t>
            </a:r>
            <a:r>
              <a:rPr lang="hu-HU" sz="2400" dirty="0" err="1" smtClean="0"/>
              <a:t>encryption</a:t>
            </a:r>
            <a:r>
              <a:rPr lang="hu-HU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kódolt üzenet: titkos üzenet (</a:t>
            </a:r>
            <a:r>
              <a:rPr lang="hu-HU" sz="2400" dirty="0" err="1" smtClean="0"/>
              <a:t>ciphertext</a:t>
            </a:r>
            <a:r>
              <a:rPr lang="hu-HU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hu-HU" sz="2400" dirty="0" smtClean="0"/>
              <a:t>visszafejtő, dekódoló eljárás (</a:t>
            </a:r>
            <a:r>
              <a:rPr lang="hu-HU" sz="2400" dirty="0" err="1" smtClean="0"/>
              <a:t>decryption</a:t>
            </a:r>
            <a:r>
              <a:rPr lang="hu-HU" sz="2400" dirty="0" smtClean="0"/>
              <a:t>)</a:t>
            </a:r>
            <a:endParaRPr lang="hu-HU" sz="24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267744" y="34917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4139952" y="354050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csatorna</a:t>
            </a:r>
            <a:endParaRPr lang="hu-HU" sz="1100" dirty="0"/>
          </a:p>
        </p:txBody>
      </p:sp>
      <p:cxnSp>
        <p:nvCxnSpPr>
          <p:cNvPr id="20" name="Egyenes összekötő nyíllal 19"/>
          <p:cNvCxnSpPr>
            <a:stCxn id="21" idx="0"/>
            <a:endCxn id="6" idx="2"/>
          </p:cNvCxnSpPr>
          <p:nvPr/>
        </p:nvCxnSpPr>
        <p:spPr>
          <a:xfrm flipV="1">
            <a:off x="3203848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2987824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</a:t>
            </a:r>
            <a:r>
              <a:rPr lang="hu-HU" baseline="-25000" dirty="0" smtClean="0"/>
              <a:t>1</a:t>
            </a:r>
            <a:endParaRPr lang="hu-HU" baseline="-25000" dirty="0"/>
          </a:p>
        </p:txBody>
      </p:sp>
      <p:cxnSp>
        <p:nvCxnSpPr>
          <p:cNvPr id="23" name="Egyenes összekötő nyíllal 22"/>
          <p:cNvCxnSpPr>
            <a:stCxn id="24" idx="0"/>
          </p:cNvCxnSpPr>
          <p:nvPr/>
        </p:nvCxnSpPr>
        <p:spPr>
          <a:xfrm flipV="1">
            <a:off x="5904148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5688124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</a:t>
            </a:r>
            <a:r>
              <a:rPr lang="hu-HU" baseline="-25000" dirty="0" smtClean="0"/>
              <a:t>2</a:t>
            </a:r>
            <a:endParaRPr lang="hu-HU" baseline="-250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707904" y="34290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5051394" y="34290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444208" y="34917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2123728" y="5157192"/>
            <a:ext cx="123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</a:t>
            </a:r>
            <a:r>
              <a:rPr lang="hu-HU" baseline="-25000" dirty="0" smtClean="0"/>
              <a:t>k1</a:t>
            </a:r>
            <a:r>
              <a:rPr lang="hu-HU" dirty="0" smtClean="0"/>
              <a:t>(p) = c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254315" y="5157192"/>
            <a:ext cx="13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 = D</a:t>
            </a:r>
            <a:r>
              <a:rPr lang="hu-HU" baseline="-25000" dirty="0" smtClean="0"/>
              <a:t>k2</a:t>
            </a:r>
            <a:r>
              <a:rPr lang="hu-HU" dirty="0" smtClean="0"/>
              <a:t>(c)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56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21" grpId="0"/>
      <p:bldP spid="24" grpId="0"/>
      <p:bldP spid="31" grpId="0"/>
      <p:bldP spid="32" grpId="0"/>
      <p:bldP spid="33" grpId="0"/>
      <p:bldP spid="34" grpId="0"/>
      <p:bldP spid="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Összehasonlítás</a:t>
            </a:r>
          </a:p>
        </p:txBody>
      </p:sp>
      <p:graphicFrame>
        <p:nvGraphicFramePr>
          <p:cNvPr id="19514" name="Group 5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82775"/>
                <a:gridCol w="1655763"/>
                <a:gridCol w="2089150"/>
                <a:gridCol w="1079500"/>
                <a:gridCol w="1522412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Kulcsméret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Sebesség(kulcs-méret)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Haté-konyság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Kulcs tárolás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Szimmetrikus: DES, TDES, AES,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64(56), 112, 128/192/256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~kulcshossz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nincs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Aszimmetrikus: RSA, ElGamal,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1024/2048, 512/1024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~kulcshossz^3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Amíg nem kompromit-tálódik.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Összehasonlítás</a:t>
            </a:r>
          </a:p>
        </p:txBody>
      </p:sp>
      <p:graphicFrame>
        <p:nvGraphicFramePr>
          <p:cNvPr id="21556" name="Group 5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002588" cy="4894580"/>
        </p:xfrm>
        <a:graphic>
          <a:graphicData uri="http://schemas.openxmlformats.org/drawingml/2006/table">
            <a:tbl>
              <a:tblPr/>
              <a:tblGrid>
                <a:gridCol w="1954213"/>
                <a:gridCol w="2952750"/>
                <a:gridCol w="3095625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Előny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Hátrány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Szimmetrikus: DES, TDES, AES,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Közérthető,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Egyszerű programozni,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Rövid kulcshossz,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Gyors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Legalább két személy a titokgazda,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kulcsot rövid ideig lehet tárolni,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Kulcscsere.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Aszimmetrikus: RSA, ElGamal,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Matematikai eszközökkel elemezhető,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Egy személy a titokgazda!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kulcs tárolható.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Nyilvános/titkos kulcs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Lassú,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Komplikált,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Nehéz programozni.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</a:t>
            </a:r>
            <a:r>
              <a:rPr lang="hu-HU" dirty="0" err="1" smtClean="0"/>
              <a:t>kriptorendszerek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dirty="0" smtClean="0"/>
              <a:t>egy szimmetrikus és egy aszimmetrikus módszert (</a:t>
            </a:r>
            <a:r>
              <a:rPr lang="hu-HU" dirty="0" err="1" smtClean="0"/>
              <a:t>pl</a:t>
            </a:r>
            <a:r>
              <a:rPr lang="hu-HU" dirty="0" smtClean="0"/>
              <a:t> AES és RSA) </a:t>
            </a:r>
            <a:r>
              <a:rPr lang="hu-HU" b="1" dirty="0" smtClean="0"/>
              <a:t>kombinálnak</a:t>
            </a:r>
            <a:r>
              <a:rPr lang="hu-HU" dirty="0" smtClean="0"/>
              <a:t> a következőképpen: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Kriszta választ egy K kulcsot a szimmetrikus algoritmushoz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K-t Aladár nyilvános kulcsával kódolva elküldi Aladárnak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Aladár a titkos kulcsával visszafejti K-t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 smtClean="0">
                <a:solidFill>
                  <a:srgbClr val="FF0000"/>
                </a:solidFill>
              </a:rPr>
              <a:t>A bizalmas információcsere K használatával a szimmetrikus algoritmussal történik.</a:t>
            </a:r>
            <a:endParaRPr lang="hu-H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3200" dirty="0" smtClean="0"/>
              <a:t>Aszimmetrikus titkosítás alkalmazása: </a:t>
            </a:r>
            <a:r>
              <a:rPr lang="hu-HU" sz="3200" b="1" dirty="0" smtClean="0">
                <a:solidFill>
                  <a:srgbClr val="FF0000"/>
                </a:solidFill>
              </a:rPr>
              <a:t>azonosítási folyamatokban</a:t>
            </a:r>
            <a:endParaRPr lang="hu-HU" sz="3200" b="1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Mivel a titkos kulcsot csak egyetlen ember ismeri,</a:t>
            </a:r>
          </a:p>
          <a:p>
            <a:r>
              <a:rPr lang="hu-HU" dirty="0" smtClean="0"/>
              <a:t>a tulajdonost egyértelműen azonosíthatja.</a:t>
            </a:r>
          </a:p>
          <a:p>
            <a:r>
              <a:rPr lang="hu-HU" dirty="0" smtClean="0"/>
              <a:t>Az azonosítási folyamat közben nem kérhetjük el tőle, olyan módszer kell, amellyel bizonyítja, hogy Ő rendelkezik a titkos kulccsal</a:t>
            </a:r>
          </a:p>
          <a:p>
            <a:r>
              <a:rPr lang="hu-HU" dirty="0" err="1" smtClean="0"/>
              <a:t>lsd</a:t>
            </a:r>
            <a:r>
              <a:rPr lang="hu-HU" dirty="0" smtClean="0"/>
              <a:t> később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228600"/>
            <a:ext cx="8337452" cy="990600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Hash</a:t>
            </a:r>
            <a:r>
              <a:rPr lang="hu-HU" sz="3600" dirty="0" smtClean="0"/>
              <a:t> függvények és a digitális aláírás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err="1" smtClean="0"/>
              <a:t>hash</a:t>
            </a:r>
            <a:r>
              <a:rPr lang="hu-HU" sz="2800" dirty="0" smtClean="0"/>
              <a:t> függvények: adatbázisok rendszerezésére</a:t>
            </a:r>
          </a:p>
          <a:p>
            <a:r>
              <a:rPr lang="hu-HU" sz="2800" dirty="0" smtClean="0"/>
              <a:t>kriptográfiában: adatok </a:t>
            </a:r>
            <a:r>
              <a:rPr lang="hu-HU" sz="2800" b="1" dirty="0" smtClean="0"/>
              <a:t>integritásának</a:t>
            </a:r>
            <a:r>
              <a:rPr lang="hu-HU" sz="2800" dirty="0" smtClean="0"/>
              <a:t> biztosítására</a:t>
            </a:r>
          </a:p>
          <a:p>
            <a:pPr algn="just"/>
            <a:r>
              <a:rPr lang="hu-HU" sz="2800" dirty="0" smtClean="0"/>
              <a:t>tetszőleges hosszú adatok helyett egy fix hosszúságú, igen kisméretű </a:t>
            </a:r>
            <a:r>
              <a:rPr lang="hu-HU" sz="2800" dirty="0" err="1" smtClean="0"/>
              <a:t>bitsztringre</a:t>
            </a:r>
            <a:r>
              <a:rPr lang="hu-HU" sz="2800" dirty="0" smtClean="0"/>
              <a:t> (</a:t>
            </a:r>
            <a:r>
              <a:rPr lang="hu-HU" sz="2800" dirty="0" err="1" smtClean="0"/>
              <a:t>kb</a:t>
            </a:r>
            <a:r>
              <a:rPr lang="hu-HU" sz="2800" dirty="0" smtClean="0"/>
              <a:t> 160 bit) koncentrálunk</a:t>
            </a:r>
          </a:p>
          <a:p>
            <a:pPr algn="just"/>
            <a:r>
              <a:rPr lang="hu-HU" sz="2800" dirty="0" smtClean="0"/>
              <a:t>a tetszőleges méretű üzenetre egy </a:t>
            </a:r>
            <a:r>
              <a:rPr lang="hu-HU" sz="2800" dirty="0" err="1" smtClean="0"/>
              <a:t>hash</a:t>
            </a:r>
            <a:r>
              <a:rPr lang="hu-HU" sz="2800" dirty="0" smtClean="0"/>
              <a:t> függvényt hajtunk végre, melynek eredményeként egy fix méretű </a:t>
            </a:r>
            <a:r>
              <a:rPr lang="hu-HU" sz="2800" b="1" i="1" dirty="0" err="1" smtClean="0"/>
              <a:t>hash</a:t>
            </a:r>
            <a:r>
              <a:rPr lang="hu-HU" sz="2800" b="1" i="1" dirty="0" smtClean="0"/>
              <a:t> értéket </a:t>
            </a:r>
            <a:r>
              <a:rPr lang="hu-HU" sz="2800" dirty="0" smtClean="0"/>
              <a:t>(</a:t>
            </a:r>
            <a:r>
              <a:rPr lang="hu-HU" sz="2800" b="1" i="1" dirty="0" smtClean="0"/>
              <a:t>üzenetkivonatot</a:t>
            </a:r>
            <a:r>
              <a:rPr lang="hu-HU" sz="2800" dirty="0" smtClean="0"/>
              <a:t> vagy </a:t>
            </a:r>
            <a:r>
              <a:rPr lang="hu-HU" sz="2800" b="1" i="1" dirty="0" smtClean="0"/>
              <a:t>lenyomatot</a:t>
            </a:r>
            <a:r>
              <a:rPr lang="hu-HU" sz="2800" dirty="0" smtClean="0"/>
              <a:t>) kapunk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Hash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smtClean="0"/>
              <a:t>H: {0,1}*→ {0,1}</a:t>
            </a:r>
            <a:r>
              <a:rPr lang="hu-HU" b="1" baseline="30000" dirty="0" smtClean="0"/>
              <a:t>n</a:t>
            </a:r>
            <a:endParaRPr lang="hu-HU" b="1" dirty="0" smtClean="0"/>
          </a:p>
          <a:p>
            <a:r>
              <a:rPr lang="hu-HU" dirty="0" smtClean="0"/>
              <a:t>integritásvédelem: a nagyméretű, eredeti üzenetünk változásának ellenőrzéséhez: </a:t>
            </a:r>
            <a:r>
              <a:rPr lang="hu-HU" dirty="0" err="1" smtClean="0"/>
              <a:t>hash</a:t>
            </a:r>
            <a:r>
              <a:rPr lang="hu-HU" dirty="0" smtClean="0"/>
              <a:t> függvény az eredeti üzenetre, összehasonlítva a korábbi üzenetkivonattal</a:t>
            </a:r>
          </a:p>
          <a:p>
            <a:r>
              <a:rPr lang="hu-HU" dirty="0" smtClean="0"/>
              <a:t>példa: programkód, </a:t>
            </a:r>
            <a:r>
              <a:rPr lang="hu-HU" dirty="0" err="1" smtClean="0"/>
              <a:t>smart</a:t>
            </a:r>
            <a:r>
              <a:rPr lang="hu-HU" dirty="0" smtClean="0"/>
              <a:t> kártya</a:t>
            </a:r>
          </a:p>
          <a:p>
            <a:r>
              <a:rPr lang="hu-HU" sz="2800" dirty="0" smtClean="0">
                <a:solidFill>
                  <a:srgbClr val="FF0000"/>
                </a:solidFill>
              </a:rPr>
              <a:t>ne lehessen megadni két olyan üzenetet, amelyeknek a lenyomata megegyezik</a:t>
            </a:r>
          </a:p>
          <a:p>
            <a:r>
              <a:rPr lang="hu-HU" sz="2800" dirty="0" smtClean="0"/>
              <a:t>nehéz legyen olyan üzeneteket találni, amelyek </a:t>
            </a:r>
            <a:r>
              <a:rPr lang="hu-HU" sz="2800" dirty="0" err="1" smtClean="0"/>
              <a:t>hash</a:t>
            </a:r>
            <a:r>
              <a:rPr lang="hu-HU" sz="2800" dirty="0" smtClean="0"/>
              <a:t> értéke megegyezik (ütközésmentes h </a:t>
            </a:r>
            <a:r>
              <a:rPr lang="hu-HU" sz="2800" dirty="0" err="1" smtClean="0"/>
              <a:t>fgv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a lenyomatból az eredeti üzenet kiszámítása nehéz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Mit is jelent az aláírás?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Új Magyar Lexikon</a:t>
            </a:r>
            <a:r>
              <a:rPr lang="hu-HU" dirty="0" smtClean="0"/>
              <a:t> (1961): nincs ilyen címszó</a:t>
            </a:r>
          </a:p>
          <a:p>
            <a:pPr eaLnBrk="1" hangingPunct="1"/>
            <a:r>
              <a:rPr lang="hu-HU" b="1" dirty="0" smtClean="0"/>
              <a:t>Magyar Nagylexikon</a:t>
            </a:r>
            <a:r>
              <a:rPr lang="hu-HU" dirty="0" smtClean="0"/>
              <a:t> (1993): magán-, ill. közokirat hitelességének a bizonyítéka. Magánokiraton tanúsítja, hogy az aláíró a nyilatkozatot megtette, elfogadta, magára nézve kötelezőnek ismerte 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hu-HU" dirty="0" smtClean="0"/>
              <a:t>Szent István aláírása</a:t>
            </a:r>
          </a:p>
        </p:txBody>
      </p:sp>
      <p:pic>
        <p:nvPicPr>
          <p:cNvPr id="26627" name="Picture 3" descr="istvan_k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581150"/>
            <a:ext cx="424815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31903"/>
            <a:ext cx="8291513" cy="519749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endParaRPr lang="hu-HU" sz="2400" dirty="0" smtClean="0"/>
          </a:p>
          <a:p>
            <a:pPr eaLnBrk="1" hangingPunct="1">
              <a:buNone/>
            </a:pPr>
            <a:r>
              <a:rPr lang="hu-HU" sz="2400" b="1" dirty="0" smtClean="0"/>
              <a:t>Hagyományos aláírás </a:t>
            </a:r>
          </a:p>
          <a:p>
            <a:pPr lvl="1" eaLnBrk="1" hangingPunct="1"/>
            <a:r>
              <a:rPr lang="hu-HU" sz="2400" dirty="0" smtClean="0"/>
              <a:t>fizikai dokumentum részét képezi</a:t>
            </a:r>
          </a:p>
          <a:p>
            <a:pPr lvl="1" eaLnBrk="1" hangingPunct="1"/>
            <a:r>
              <a:rPr lang="hu-HU" sz="2400" dirty="0" smtClean="0"/>
              <a:t>több oldalas dokumentum minden oldalát alá kell írni</a:t>
            </a:r>
          </a:p>
          <a:p>
            <a:pPr lvl="1" eaLnBrk="1" hangingPunct="1"/>
            <a:r>
              <a:rPr lang="hu-HU" sz="2400" dirty="0" smtClean="0"/>
              <a:t>ellenőrzése egy hiteles aláírási minta alapján történik </a:t>
            </a:r>
          </a:p>
          <a:p>
            <a:pPr lvl="1" eaLnBrk="1" hangingPunct="1"/>
            <a:r>
              <a:rPr lang="hu-HU" sz="2400" dirty="0" smtClean="0"/>
              <a:t>aláírt dokumentum fénymásolata megkülönböztethető az eredetitől</a:t>
            </a:r>
          </a:p>
          <a:p>
            <a:pPr eaLnBrk="1" hangingPunct="1">
              <a:buNone/>
            </a:pPr>
            <a:r>
              <a:rPr lang="hu-HU" sz="2400" b="1" dirty="0" smtClean="0"/>
              <a:t>Digitális aláírás</a:t>
            </a:r>
          </a:p>
          <a:p>
            <a:pPr lvl="1" eaLnBrk="1" hangingPunct="1"/>
            <a:r>
              <a:rPr lang="hu-HU" sz="2400" dirty="0" smtClean="0"/>
              <a:t>hozzácsatolódik az elektronikus dokumentumhoz</a:t>
            </a:r>
          </a:p>
          <a:p>
            <a:pPr lvl="1" eaLnBrk="1" hangingPunct="1"/>
            <a:r>
              <a:rPr lang="hu-HU" sz="2400" dirty="0" smtClean="0"/>
              <a:t>hosszabb dokumentumnál elég egyszer aláírni</a:t>
            </a:r>
          </a:p>
          <a:p>
            <a:pPr lvl="1" eaLnBrk="1" hangingPunct="1"/>
            <a:r>
              <a:rPr lang="hu-HU" sz="2400" dirty="0" smtClean="0"/>
              <a:t>nyilvános ellenőrző algoritmus</a:t>
            </a:r>
          </a:p>
          <a:p>
            <a:pPr lvl="1" eaLnBrk="1" hangingPunct="1"/>
            <a:r>
              <a:rPr lang="hu-HU" sz="2400" dirty="0" smtClean="0"/>
              <a:t>az aláírt üzenet könnyen másolható</a:t>
            </a:r>
          </a:p>
          <a:p>
            <a:pPr lvl="1" eaLnBrk="1" hangingPunct="1"/>
            <a:r>
              <a:rPr lang="hu-HU" sz="2400" dirty="0" smtClean="0"/>
              <a:t>sosem ugyanaz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804" y="274638"/>
            <a:ext cx="8229600" cy="7254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dirty="0" smtClean="0"/>
              <a:t>Hagyományos </a:t>
            </a:r>
            <a:r>
              <a:rPr lang="hu-HU" dirty="0" err="1" smtClean="0"/>
              <a:t>vs</a:t>
            </a:r>
            <a:r>
              <a:rPr lang="hu-HU" dirty="0" smtClean="0"/>
              <a:t> digitális aláírás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Digitális aláírás jellemzői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hu-HU" b="1" dirty="0" smtClean="0"/>
              <a:t>Hitelesítés (</a:t>
            </a:r>
            <a:r>
              <a:rPr lang="hu-HU" b="1" dirty="0" err="1" smtClean="0"/>
              <a:t>authentication</a:t>
            </a:r>
            <a:r>
              <a:rPr lang="hu-HU" b="1" dirty="0" smtClean="0"/>
              <a:t>): </a:t>
            </a:r>
            <a:r>
              <a:rPr lang="hu-HU" dirty="0" smtClean="0"/>
              <a:t>a fogadó félnek bizonyítjuk, hogy az információ nem lett megváltoztatva, kicserélve valamely támadó által</a:t>
            </a:r>
          </a:p>
          <a:p>
            <a:pPr marL="834390" lvl="1" indent="-514350"/>
            <a:r>
              <a:rPr lang="hu-HU" i="1" dirty="0" smtClean="0"/>
              <a:t>üzenet adatintegritása </a:t>
            </a:r>
            <a:r>
              <a:rPr lang="hu-HU" dirty="0" smtClean="0"/>
              <a:t>(a dokumentum aláírás után nem változtatható meg)</a:t>
            </a:r>
            <a:endParaRPr lang="hu-HU" i="1" dirty="0" smtClean="0"/>
          </a:p>
          <a:p>
            <a:pPr marL="834390" lvl="1" indent="-514350"/>
            <a:r>
              <a:rPr lang="hu-HU" i="1" dirty="0" smtClean="0"/>
              <a:t>üzenet eredetének igazolása</a:t>
            </a:r>
            <a:r>
              <a:rPr lang="hu-HU" dirty="0" smtClean="0"/>
              <a:t> (az aláíró kiléte beazonosítható a kulcspárja segítségével – hitelesítés szolgáltató által kiadott tanúsítvány)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Jelölések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lehetséges üzenetek halmaza:</a:t>
            </a:r>
            <a:r>
              <a:rPr lang="hu-HU" b="1" dirty="0" smtClean="0"/>
              <a:t> </a:t>
            </a:r>
            <a:r>
              <a:rPr lang="hu-HU" b="1" i="1" dirty="0" smtClean="0">
                <a:solidFill>
                  <a:srgbClr val="FF0000"/>
                </a:solidFill>
              </a:rPr>
              <a:t>P</a:t>
            </a:r>
          </a:p>
          <a:p>
            <a:r>
              <a:rPr lang="hu-HU" dirty="0" smtClean="0"/>
              <a:t>titkosított üzenetek halmaza: </a:t>
            </a:r>
            <a:r>
              <a:rPr lang="hu-HU" b="1" i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hu-HU" dirty="0" smtClean="0"/>
              <a:t>a titkosító eljárás: </a:t>
            </a:r>
            <a:r>
              <a:rPr lang="hu-HU" b="1" i="1" dirty="0" smtClean="0">
                <a:solidFill>
                  <a:srgbClr val="FF0000"/>
                </a:solidFill>
              </a:rPr>
              <a:t>E: P → C</a:t>
            </a:r>
          </a:p>
          <a:p>
            <a:r>
              <a:rPr lang="hu-HU" dirty="0" smtClean="0"/>
              <a:t>a visszafejtő eljárás: </a:t>
            </a:r>
            <a:r>
              <a:rPr lang="hu-HU" b="1" i="1" dirty="0" smtClean="0">
                <a:solidFill>
                  <a:srgbClr val="FF0000"/>
                </a:solidFill>
              </a:rPr>
              <a:t>D: C → P</a:t>
            </a:r>
          </a:p>
          <a:p>
            <a:r>
              <a:rPr lang="hu-HU" dirty="0" smtClean="0"/>
              <a:t>kulcsok halmaza: </a:t>
            </a:r>
            <a:r>
              <a:rPr lang="hu-HU" b="1" i="1" dirty="0" smtClean="0">
                <a:solidFill>
                  <a:srgbClr val="FF0000"/>
                </a:solidFill>
              </a:rPr>
              <a:t>K</a:t>
            </a:r>
          </a:p>
          <a:p>
            <a:r>
              <a:rPr lang="hu-HU" dirty="0" smtClean="0"/>
              <a:t>a kulcstól is függ a titkosítás/visszafejtés:</a:t>
            </a:r>
          </a:p>
          <a:p>
            <a:pPr lvl="1"/>
            <a:r>
              <a:rPr lang="hu-HU" b="1" i="1" dirty="0" smtClean="0">
                <a:solidFill>
                  <a:srgbClr val="FF0000"/>
                </a:solidFill>
              </a:rPr>
              <a:t>E: P x K → C</a:t>
            </a:r>
          </a:p>
          <a:p>
            <a:pPr lvl="1"/>
            <a:r>
              <a:rPr lang="hu-HU" b="1" i="1" dirty="0" smtClean="0">
                <a:solidFill>
                  <a:srgbClr val="FF0000"/>
                </a:solidFill>
              </a:rPr>
              <a:t>D: C x K → P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Digitális aláírás jellemzői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hu-HU" b="1" dirty="0" smtClean="0"/>
              <a:t>Letagadhatatlan (</a:t>
            </a:r>
            <a:r>
              <a:rPr lang="hu-HU" b="1" dirty="0" err="1" smtClean="0"/>
              <a:t>non-repudiation</a:t>
            </a:r>
            <a:r>
              <a:rPr lang="hu-HU" b="1" dirty="0" smtClean="0"/>
              <a:t>)</a:t>
            </a:r>
            <a:r>
              <a:rPr lang="hu-HU" dirty="0" smtClean="0"/>
              <a:t>: bárki által ellenőrizhető, hogy ki írta alá</a:t>
            </a:r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hu-HU" b="1" dirty="0" smtClean="0"/>
              <a:t>Hamisíthatatlan</a:t>
            </a:r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hu-HU" b="1" dirty="0" smtClean="0"/>
              <a:t>Az aláírás nem átruházható</a:t>
            </a:r>
            <a:r>
              <a:rPr lang="hu-H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smtClean="0"/>
              <a:t>A digitális aláírás elve</a:t>
            </a:r>
          </a:p>
        </p:txBody>
      </p:sp>
      <p:pic>
        <p:nvPicPr>
          <p:cNvPr id="29700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0113" y="2924175"/>
            <a:ext cx="1333500" cy="1247775"/>
          </a:xfrm>
          <a:noFill/>
        </p:spPr>
      </p:pic>
      <p:pic>
        <p:nvPicPr>
          <p:cNvPr id="29699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732588" y="3068638"/>
            <a:ext cx="1333500" cy="1076325"/>
          </a:xfrm>
          <a:noFill/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067175" y="3208764"/>
            <a:ext cx="1225550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 smtClean="0"/>
              <a:t>Aláírt </a:t>
            </a:r>
            <a:r>
              <a:rPr lang="hu-HU" sz="2400" dirty="0"/>
              <a:t>üzenet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84438" y="35734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292725" y="35734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771775" y="2060575"/>
            <a:ext cx="720725" cy="720725"/>
          </a:xfrm>
          <a:prstGeom prst="ellipse">
            <a:avLst/>
          </a:prstGeom>
          <a:solidFill>
            <a:srgbClr val="EF2C2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124075" y="1844675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/>
              <a:t>Titkos </a:t>
            </a:r>
            <a:r>
              <a:rPr lang="hu-HU" sz="2400" b="1"/>
              <a:t> </a:t>
            </a:r>
            <a:r>
              <a:rPr lang="hu-HU" b="1"/>
              <a:t>kulcs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508625" y="2060575"/>
            <a:ext cx="720725" cy="7207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859338" y="1844675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/>
              <a:t>Nyilvános </a:t>
            </a:r>
            <a:r>
              <a:rPr lang="hu-HU" sz="2400" b="1"/>
              <a:t> </a:t>
            </a:r>
            <a:r>
              <a:rPr lang="hu-HU" b="1"/>
              <a:t>kulcs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132138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867400" y="27813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971550" y="4365625"/>
            <a:ext cx="1152525" cy="8223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 aláírás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867400" y="4221163"/>
            <a:ext cx="2736850" cy="10048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Üzenet, </a:t>
            </a:r>
          </a:p>
          <a:p>
            <a:pPr>
              <a:spcBef>
                <a:spcPct val="50000"/>
              </a:spcBef>
            </a:pPr>
            <a:r>
              <a:rPr lang="hu-HU" sz="2400"/>
              <a:t>Aláírás ellenőrzés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492500" y="580548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solidFill>
                  <a:srgbClr val="EF2C27"/>
                </a:solidFill>
              </a:rPr>
              <a:t>Ez így túl lassú!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643438" y="1268413"/>
            <a:ext cx="0" cy="4465637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203575" y="5013325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b="1"/>
              <a:t>Aláíró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32363" y="1196975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b="1"/>
              <a:t>Ellenőrző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484438" y="3573463"/>
            <a:ext cx="792162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276600" y="472440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Digitális aláírási séma definíciója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 smtClean="0"/>
              <a:t>Jelölje P a lehetséges üzenetek halmazát, és A az aláírások halmazát. Az </a:t>
            </a:r>
            <a:r>
              <a:rPr lang="hu-HU" b="1" dirty="0" smtClean="0"/>
              <a:t>AS=(K, </a:t>
            </a:r>
            <a:r>
              <a:rPr lang="hu-HU" b="1" dirty="0" err="1" smtClean="0"/>
              <a:t>Sign</a:t>
            </a:r>
            <a:r>
              <a:rPr lang="hu-HU" b="1" dirty="0" smtClean="0"/>
              <a:t>, Ver) </a:t>
            </a:r>
            <a:r>
              <a:rPr lang="hu-HU" dirty="0" smtClean="0"/>
              <a:t>digitális aláírási séma három algoritmusból áll:</a:t>
            </a:r>
          </a:p>
          <a:p>
            <a:pPr lvl="1" algn="just"/>
            <a:r>
              <a:rPr lang="hu-HU" dirty="0" smtClean="0"/>
              <a:t>a </a:t>
            </a:r>
            <a:r>
              <a:rPr lang="hu-HU" b="1" dirty="0" smtClean="0"/>
              <a:t>K</a:t>
            </a:r>
            <a:r>
              <a:rPr lang="hu-HU" dirty="0" smtClean="0"/>
              <a:t> </a:t>
            </a:r>
            <a:r>
              <a:rPr lang="hu-HU" i="1" dirty="0" smtClean="0"/>
              <a:t>kulcsgeneráló algoritmus</a:t>
            </a:r>
          </a:p>
          <a:p>
            <a:pPr lvl="1" algn="just"/>
            <a:r>
              <a:rPr lang="hu-HU" dirty="0" smtClean="0"/>
              <a:t>a </a:t>
            </a:r>
            <a:r>
              <a:rPr lang="hu-HU" b="1" dirty="0" err="1" smtClean="0"/>
              <a:t>Sign</a:t>
            </a:r>
            <a:r>
              <a:rPr lang="hu-HU" dirty="0" smtClean="0"/>
              <a:t> </a:t>
            </a:r>
            <a:r>
              <a:rPr lang="hu-HU" i="1" dirty="0" smtClean="0"/>
              <a:t>aláíró algoritmus</a:t>
            </a:r>
          </a:p>
          <a:p>
            <a:pPr lvl="1" algn="just"/>
            <a:r>
              <a:rPr lang="hu-HU" dirty="0" smtClean="0"/>
              <a:t>a </a:t>
            </a:r>
            <a:r>
              <a:rPr lang="hu-HU" b="1" dirty="0" smtClean="0"/>
              <a:t>Ver</a:t>
            </a:r>
            <a:r>
              <a:rPr lang="hu-HU" dirty="0" smtClean="0"/>
              <a:t> </a:t>
            </a:r>
            <a:r>
              <a:rPr lang="hu-HU" i="1" dirty="0" smtClean="0"/>
              <a:t>ellenőrző algoritmus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pPr eaLnBrk="1" hangingPunct="1"/>
            <a:r>
              <a:rPr lang="hu-HU" sz="3600" dirty="0" smtClean="0"/>
              <a:t>A digitális aláírás labormodellje</a:t>
            </a:r>
          </a:p>
        </p:txBody>
      </p:sp>
      <p:pic>
        <p:nvPicPr>
          <p:cNvPr id="30724" name="Picture 4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2708275"/>
            <a:ext cx="1333500" cy="1247775"/>
          </a:xfrm>
          <a:noFill/>
        </p:spPr>
      </p:pic>
      <p:pic>
        <p:nvPicPr>
          <p:cNvPr id="30723" name="Picture 3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451725" y="2997200"/>
            <a:ext cx="1333500" cy="1076325"/>
          </a:xfrm>
          <a:noFill/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95738" y="4008438"/>
            <a:ext cx="1225550" cy="4603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aláírás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219700" y="42211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348038" y="1916113"/>
            <a:ext cx="720725" cy="720725"/>
          </a:xfrm>
          <a:prstGeom prst="ellipse">
            <a:avLst/>
          </a:prstGeom>
          <a:solidFill>
            <a:srgbClr val="EF2C2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859338" y="19891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987675" y="1484313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Titkos 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364163" y="2349500"/>
            <a:ext cx="720725" cy="7207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857752" y="1857364"/>
            <a:ext cx="13684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Nyilvános </a:t>
            </a:r>
            <a:r>
              <a:rPr lang="hu-HU" sz="2400" b="1" dirty="0"/>
              <a:t> </a:t>
            </a:r>
            <a:r>
              <a:rPr lang="hu-HU" b="1" dirty="0"/>
              <a:t>kulcs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724525" y="3068638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68313" y="4076700"/>
            <a:ext cx="1152525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804025" y="4652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195513" y="3860800"/>
            <a:ext cx="1152525" cy="82232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 kivonat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1619250" y="42211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1692275" y="1989138"/>
            <a:ext cx="576263" cy="5762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979613" y="2565400"/>
            <a:ext cx="0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857224" y="1484313"/>
            <a:ext cx="1987576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Egyirányú, </a:t>
            </a:r>
            <a:r>
              <a:rPr lang="hu-HU" b="1" dirty="0" err="1"/>
              <a:t>hash</a:t>
            </a:r>
            <a:r>
              <a:rPr lang="hu-HU" b="1" dirty="0"/>
              <a:t> függvény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348038" y="42211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708400" y="2636838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1619250" y="4221163"/>
            <a:ext cx="8651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484438" y="5157788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011863" y="3789363"/>
            <a:ext cx="1439862" cy="82232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 kivonat1  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 rot="235627">
            <a:off x="5292725" y="5661025"/>
            <a:ext cx="649288" cy="6477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716462" y="6145236"/>
            <a:ext cx="199867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/>
              <a:t>Egyirányú, </a:t>
            </a:r>
            <a:r>
              <a:rPr lang="hu-HU" b="1" dirty="0" err="1"/>
              <a:t>hash</a:t>
            </a:r>
            <a:r>
              <a:rPr lang="hu-HU" b="1" dirty="0"/>
              <a:t> függvény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5580063" y="515778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011863" y="4724400"/>
            <a:ext cx="1439862" cy="822325"/>
          </a:xfrm>
          <a:prstGeom prst="rect">
            <a:avLst/>
          </a:prstGeom>
          <a:solidFill>
            <a:srgbClr val="EF2C2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Üzenet kivonat2  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12088" y="44370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=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812088" y="4437063"/>
            <a:ext cx="5032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400"/>
              <a:t>=?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7451725" y="4221163"/>
            <a:ext cx="3603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 flipV="1">
            <a:off x="7451725" y="4724400"/>
            <a:ext cx="360363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7380288" y="5734050"/>
            <a:ext cx="576262" cy="5746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8316913" y="5734050"/>
            <a:ext cx="576262" cy="574675"/>
          </a:xfrm>
          <a:prstGeom prst="ellipse">
            <a:avLst/>
          </a:prstGeom>
          <a:solidFill>
            <a:srgbClr val="EF2C2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7740650" y="4941888"/>
            <a:ext cx="2159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8172450" y="4941888"/>
            <a:ext cx="3603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7596188" y="5229225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/>
              <a:t>igen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8172450" y="5229225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/>
              <a:t>nem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4716463" y="1412875"/>
            <a:ext cx="0" cy="5184775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203575" y="5661025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b="1"/>
              <a:t>Aláíró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5003800" y="1268413"/>
            <a:ext cx="194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b="1"/>
              <a:t>Ellenőrző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57158" y="1643050"/>
            <a:ext cx="8301038" cy="4792657"/>
          </a:xfrm>
        </p:spPr>
        <p:txBody>
          <a:bodyPr/>
          <a:lstStyle/>
          <a:p>
            <a:pPr eaLnBrk="1" hangingPunct="1"/>
            <a:r>
              <a:rPr lang="hu-HU" dirty="0" smtClean="0"/>
              <a:t>Ez így már elfogadhatóan gyors, de… </a:t>
            </a:r>
          </a:p>
          <a:p>
            <a:pPr eaLnBrk="1" hangingPunct="1"/>
            <a:r>
              <a:rPr lang="hu-HU" dirty="0" smtClean="0"/>
              <a:t>Aladár nem lehet biztos abban, hogy Kriszta nyilvános kulcsa tényleg hozzá tartozik.</a:t>
            </a:r>
          </a:p>
          <a:p>
            <a:pPr eaLnBrk="1" hangingPunct="1"/>
            <a:r>
              <a:rPr lang="hu-HU" dirty="0" smtClean="0"/>
              <a:t>Kell tehát erre egy igazolás, amelyet egy hitelesítő szervezet (</a:t>
            </a:r>
            <a:r>
              <a:rPr lang="hu-HU" dirty="0" err="1" smtClean="0"/>
              <a:t>Certification</a:t>
            </a:r>
            <a:r>
              <a:rPr lang="hu-HU" dirty="0" smtClean="0"/>
              <a:t> </a:t>
            </a:r>
            <a:r>
              <a:rPr lang="hu-HU" dirty="0" err="1" smtClean="0"/>
              <a:t>Authority</a:t>
            </a:r>
            <a:r>
              <a:rPr lang="hu-HU" dirty="0" smtClean="0"/>
              <a:t>, CA) ad ki.</a:t>
            </a:r>
          </a:p>
          <a:p>
            <a:pPr eaLnBrk="1" hangingPunct="1"/>
            <a:r>
              <a:rPr lang="hu-HU" dirty="0" smtClean="0"/>
              <a:t>Erre Krisztának is szüksége van, hogy hamisítás esetén bizonyítani tudja az igazát.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hu-HU" sz="4000" dirty="0" smtClean="0"/>
              <a:t>A digitális aláírás a gyakorlatban 1.</a:t>
            </a:r>
          </a:p>
        </p:txBody>
      </p:sp>
      <p:pic>
        <p:nvPicPr>
          <p:cNvPr id="32771" name="Picture 3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341438"/>
            <a:ext cx="1333500" cy="1247775"/>
          </a:xfrm>
          <a:noFill/>
        </p:spPr>
      </p:pic>
      <p:pic>
        <p:nvPicPr>
          <p:cNvPr id="32772" name="Picture 4" descr="Mézga Kriszt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00750" y="2069306"/>
            <a:ext cx="1333500" cy="1247775"/>
          </a:xfrm>
          <a:noFill/>
        </p:spPr>
      </p:pic>
      <p:pic>
        <p:nvPicPr>
          <p:cNvPr id="32773" name="Picture 5" descr="Mézga Kriszt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5300663"/>
            <a:ext cx="1333500" cy="1247775"/>
          </a:xfrm>
          <a:noFill/>
        </p:spPr>
      </p:pic>
      <p:pic>
        <p:nvPicPr>
          <p:cNvPr id="32774" name="Picture 6" descr="Mézga Aladár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3429000"/>
            <a:ext cx="1333500" cy="1076325"/>
          </a:xfrm>
          <a:noFill/>
        </p:spPr>
      </p:pic>
      <p:pic>
        <p:nvPicPr>
          <p:cNvPr id="32775" name="Picture 7" descr="Mézga Aladá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5516563"/>
            <a:ext cx="1333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 descr="Mézga Aladá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1412875"/>
            <a:ext cx="1333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411413" y="2205038"/>
            <a:ext cx="3743325" cy="3262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/>
              <a:t>CA, adatbázis</a:t>
            </a:r>
          </a:p>
          <a:p>
            <a:pPr>
              <a:spcBef>
                <a:spcPct val="50000"/>
              </a:spcBef>
            </a:pPr>
            <a:r>
              <a:rPr lang="hu-HU"/>
              <a:t>Kriszta1, nyilvános kulcs, lejárat,…</a:t>
            </a:r>
          </a:p>
          <a:p>
            <a:pPr>
              <a:spcBef>
                <a:spcPct val="50000"/>
              </a:spcBef>
            </a:pPr>
            <a:r>
              <a:rPr lang="hu-HU"/>
              <a:t>Aladár1, nyilvános kulcs, lejárat,…</a:t>
            </a:r>
          </a:p>
          <a:p>
            <a:r>
              <a:rPr lang="hu-HU"/>
              <a:t>Kriszta2, nyilvános kulcs, lejárat,…</a:t>
            </a:r>
          </a:p>
          <a:p>
            <a:r>
              <a:rPr lang="hu-HU"/>
              <a:t>Aladár2, nyilvános kulcs, lejárat,…</a:t>
            </a:r>
          </a:p>
          <a:p>
            <a:r>
              <a:rPr lang="hu-HU"/>
              <a:t>Kriszta3, nyilvános kulcs, lejárat,…</a:t>
            </a:r>
          </a:p>
          <a:p>
            <a:r>
              <a:rPr lang="hu-HU"/>
              <a:t>Aladár3, nyilvános kulcs, lejárat,…</a:t>
            </a:r>
          </a:p>
          <a:p>
            <a:r>
              <a:rPr lang="hu-HU"/>
              <a:t>.</a:t>
            </a:r>
          </a:p>
          <a:p>
            <a:r>
              <a:rPr lang="hu-HU"/>
              <a:t>.</a:t>
            </a:r>
          </a:p>
          <a:p>
            <a:pPr>
              <a:spcBef>
                <a:spcPct val="50000"/>
              </a:spcBef>
            </a:pPr>
            <a:endParaRPr lang="hu-HU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476375" y="2205038"/>
            <a:ext cx="93503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547813" y="39338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1547813" y="4005263"/>
            <a:ext cx="792162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6156325" y="2276475"/>
            <a:ext cx="13684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156325" y="38608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6156325" y="3860800"/>
            <a:ext cx="1368425" cy="22320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 dirty="0" smtClean="0"/>
              <a:t>A digitális aláírás a gyakorlatban 2.</a:t>
            </a:r>
          </a:p>
        </p:txBody>
      </p:sp>
      <p:pic>
        <p:nvPicPr>
          <p:cNvPr id="33795" name="Picture 3" descr="Mézga Kriszt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557338"/>
            <a:ext cx="1333500" cy="1247775"/>
          </a:xfrm>
          <a:noFill/>
        </p:spPr>
      </p:pic>
      <p:pic>
        <p:nvPicPr>
          <p:cNvPr id="33796" name="Picture 4" descr="Mézga Aladá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524750" y="1773238"/>
            <a:ext cx="1333500" cy="1076325"/>
          </a:xfrm>
          <a:noFill/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619250" y="2205038"/>
            <a:ext cx="583247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43213" y="1557338"/>
            <a:ext cx="2881312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Aláírt dokumentum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55650" y="3933825"/>
            <a:ext cx="1368425" cy="10985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6600"/>
              <a:t>CA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2124075" y="2420938"/>
            <a:ext cx="540067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979613" y="2565400"/>
            <a:ext cx="40322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Nyilvános kulcs lekérdezése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572000" y="3789363"/>
            <a:ext cx="26638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Aláírás ellenőrzés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6156325" y="2636838"/>
            <a:ext cx="12954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995738" y="5229225"/>
            <a:ext cx="9144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6443663" y="5229225"/>
            <a:ext cx="914400" cy="914400"/>
          </a:xfrm>
          <a:prstGeom prst="ellipse">
            <a:avLst/>
          </a:prstGeom>
          <a:solidFill>
            <a:srgbClr val="EF2C2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643438" y="4292600"/>
            <a:ext cx="11525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867400" y="4292600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708400" y="4652963"/>
            <a:ext cx="8651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Igen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732588" y="4652963"/>
            <a:ext cx="86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Nem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3200" b="1" smtClean="0"/>
              <a:t>Mivel és hol írjuk alá a dokumentumokat?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smtClean="0"/>
              <a:t>Nem tollal! Vagy ha igen, akkor a tollnak legalább annyit kell változnia, mint a lúdtollnak a mai írószerszámokhoz képest.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smtClean="0"/>
              <a:t>A </a:t>
            </a:r>
            <a:r>
              <a:rPr lang="hu-HU" sz="2800" b="1" i="1" smtClean="0"/>
              <a:t>digitális tollnak</a:t>
            </a:r>
            <a:r>
              <a:rPr lang="hu-HU" sz="2800" smtClean="0"/>
              <a:t> elég nagy számítási teljesítménnyel kell rendelkeznie, de ne legyen mások számára elérhető és vihessük mindig magunkkal.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i="1" smtClean="0"/>
              <a:t>Megoldási javaslat</a:t>
            </a:r>
            <a:r>
              <a:rPr lang="hu-HU" sz="2800" smtClean="0"/>
              <a:t> (nem az enyém): a privát kulcsot az aláíró algoritmussal helyezzük el egy aktív memória kártyán vagy egy pendrive-on.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RSA aláírás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571612"/>
            <a:ext cx="8229600" cy="471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800" b="1" dirty="0" smtClean="0"/>
              <a:t>Kulcsgenerálás</a:t>
            </a:r>
          </a:p>
          <a:p>
            <a:pPr lvl="1" eaLnBrk="1" hangingPunct="1">
              <a:lnSpc>
                <a:spcPct val="90000"/>
              </a:lnSpc>
            </a:pPr>
            <a:r>
              <a:rPr lang="hu-HU" i="1" dirty="0" smtClean="0"/>
              <a:t>p</a:t>
            </a:r>
            <a:r>
              <a:rPr lang="hu-HU" dirty="0" smtClean="0"/>
              <a:t> és </a:t>
            </a:r>
            <a:r>
              <a:rPr lang="hu-HU" i="1" dirty="0" smtClean="0"/>
              <a:t>q</a:t>
            </a:r>
            <a:r>
              <a:rPr lang="hu-HU" dirty="0" smtClean="0"/>
              <a:t> két nagy prím</a:t>
            </a:r>
          </a:p>
          <a:p>
            <a:pPr lvl="1" eaLnBrk="1" hangingPunct="1">
              <a:lnSpc>
                <a:spcPct val="90000"/>
              </a:lnSpc>
            </a:pPr>
            <a:r>
              <a:rPr lang="hu-HU" i="1" dirty="0" smtClean="0"/>
              <a:t>n:=p</a:t>
            </a:r>
            <a:r>
              <a:rPr lang="en-US" i="1" dirty="0" smtClean="0">
                <a:cs typeface="Arial" charset="0"/>
              </a:rPr>
              <a:t>·</a:t>
            </a:r>
            <a:r>
              <a:rPr lang="hu-HU" i="1" dirty="0" smtClean="0">
                <a:cs typeface="Arial" charset="0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hu-HU" i="1" dirty="0" smtClean="0">
                <a:cs typeface="Arial" charset="0"/>
              </a:rPr>
              <a:t>1&lt; e &lt;</a:t>
            </a:r>
            <a:r>
              <a:rPr lang="el-GR" i="1" dirty="0" smtClean="0">
                <a:cs typeface="Arial" charset="0"/>
              </a:rPr>
              <a:t>φ</a:t>
            </a:r>
            <a:r>
              <a:rPr lang="hu-HU" i="1" dirty="0" smtClean="0">
                <a:cs typeface="Arial" charset="0"/>
              </a:rPr>
              <a:t>(n), (e, </a:t>
            </a:r>
            <a:r>
              <a:rPr lang="el-GR" i="1" dirty="0" smtClean="0">
                <a:cs typeface="Arial" charset="0"/>
              </a:rPr>
              <a:t>φ</a:t>
            </a:r>
            <a:r>
              <a:rPr lang="hu-HU" i="1" dirty="0" smtClean="0">
                <a:cs typeface="Arial" charset="0"/>
              </a:rPr>
              <a:t>(n))=1</a:t>
            </a:r>
            <a:r>
              <a:rPr lang="hu-HU" dirty="0" smtClean="0">
                <a:cs typeface="Arial" charset="0"/>
              </a:rPr>
              <a:t> választása, </a:t>
            </a:r>
          </a:p>
          <a:p>
            <a:pPr lvl="1" eaLnBrk="1" hangingPunct="1">
              <a:lnSpc>
                <a:spcPct val="90000"/>
              </a:lnSpc>
            </a:pPr>
            <a:r>
              <a:rPr lang="hu-HU" i="1" dirty="0" smtClean="0">
                <a:cs typeface="Arial" charset="0"/>
              </a:rPr>
              <a:t>e</a:t>
            </a:r>
            <a:r>
              <a:rPr lang="en-US" i="1" dirty="0" smtClean="0">
                <a:cs typeface="Arial" charset="0"/>
              </a:rPr>
              <a:t>·</a:t>
            </a:r>
            <a:r>
              <a:rPr lang="hu-HU" i="1" dirty="0" smtClean="0">
                <a:cs typeface="Arial" charset="0"/>
              </a:rPr>
              <a:t>d ≡ 1 (</a:t>
            </a:r>
            <a:r>
              <a:rPr lang="hu-HU" i="1" dirty="0" err="1" smtClean="0">
                <a:cs typeface="Arial" charset="0"/>
              </a:rPr>
              <a:t>mod</a:t>
            </a:r>
            <a:r>
              <a:rPr lang="hu-HU" i="1" dirty="0" smtClean="0">
                <a:cs typeface="Arial" charset="0"/>
              </a:rPr>
              <a:t> </a:t>
            </a:r>
            <a:r>
              <a:rPr lang="el-GR" i="1" dirty="0" smtClean="0">
                <a:cs typeface="Arial" charset="0"/>
              </a:rPr>
              <a:t>φ</a:t>
            </a:r>
            <a:r>
              <a:rPr lang="hu-HU" i="1" dirty="0" smtClean="0">
                <a:cs typeface="Arial" charset="0"/>
              </a:rPr>
              <a:t>(n))</a:t>
            </a:r>
            <a:r>
              <a:rPr lang="hu-HU" dirty="0" smtClean="0">
                <a:cs typeface="Arial" charset="0"/>
              </a:rPr>
              <a:t> → </a:t>
            </a:r>
            <a:r>
              <a:rPr lang="hu-HU" i="1" dirty="0" smtClean="0">
                <a:cs typeface="Arial" charset="0"/>
              </a:rPr>
              <a:t>d</a:t>
            </a:r>
            <a:r>
              <a:rPr lang="hu-HU" dirty="0" smtClean="0">
                <a:cs typeface="Arial" charset="0"/>
              </a:rPr>
              <a:t> meghatározása</a:t>
            </a:r>
            <a:br>
              <a:rPr lang="hu-HU" dirty="0" smtClean="0">
                <a:cs typeface="Arial" charset="0"/>
              </a:rPr>
            </a:br>
            <a:endParaRPr lang="hu-HU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dirty="0" smtClean="0">
                <a:cs typeface="Arial" charset="0"/>
              </a:rPr>
              <a:t>Titkos információk: </a:t>
            </a:r>
            <a:r>
              <a:rPr lang="hu-HU" i="1" dirty="0" smtClean="0">
                <a:cs typeface="Arial" charset="0"/>
              </a:rPr>
              <a:t>p,q,d</a:t>
            </a:r>
            <a:r>
              <a:rPr lang="hu-HU" dirty="0" smtClean="0">
                <a:cs typeface="Arial" charset="0"/>
              </a:rPr>
              <a:t/>
            </a:r>
            <a:br>
              <a:rPr lang="hu-HU" dirty="0" smtClean="0">
                <a:cs typeface="Arial" charset="0"/>
              </a:rPr>
            </a:br>
            <a:r>
              <a:rPr lang="hu-HU" dirty="0" smtClean="0">
                <a:cs typeface="Arial" charset="0"/>
              </a:rPr>
              <a:t>	</a:t>
            </a:r>
            <a:r>
              <a:rPr lang="hu-HU" i="1" dirty="0" smtClean="0">
                <a:cs typeface="Arial" charset="0"/>
              </a:rPr>
              <a:t>d</a:t>
            </a:r>
            <a:r>
              <a:rPr lang="hu-HU" dirty="0" smtClean="0">
                <a:cs typeface="Arial" charset="0"/>
              </a:rPr>
              <a:t>: aláíró kulcs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dirty="0" smtClean="0">
                <a:cs typeface="Arial" charset="0"/>
              </a:rPr>
              <a:t>Nyilvános kulcs: </a:t>
            </a:r>
            <a:r>
              <a:rPr lang="hu-HU" i="1" dirty="0" smtClean="0">
                <a:cs typeface="Arial" charset="0"/>
              </a:rPr>
              <a:t>n,e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dirty="0" smtClean="0"/>
              <a:t>		</a:t>
            </a:r>
            <a:r>
              <a:rPr lang="hu-HU" i="1" dirty="0" smtClean="0"/>
              <a:t>e</a:t>
            </a:r>
            <a:r>
              <a:rPr lang="hu-HU" dirty="0" smtClean="0"/>
              <a:t>: ellenőrző exponens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RSA aláírás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2663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sz="2800" i="1" smtClean="0"/>
              <a:t>m</a:t>
            </a:r>
            <a:r>
              <a:rPr lang="hu-HU" sz="2800" smtClean="0"/>
              <a:t> üzenet, </a:t>
            </a:r>
            <a:r>
              <a:rPr lang="hu-HU" sz="2800" i="1" smtClean="0"/>
              <a:t>H</a:t>
            </a:r>
            <a:r>
              <a:rPr lang="hu-HU" sz="2800" smtClean="0"/>
              <a:t> ütközésmentes hash függvény</a:t>
            </a:r>
          </a:p>
          <a:p>
            <a:pPr eaLnBrk="1" hangingPunct="1">
              <a:buFontTx/>
              <a:buNone/>
            </a:pPr>
            <a:endParaRPr lang="hu-HU" sz="900" smtClean="0"/>
          </a:p>
          <a:p>
            <a:pPr eaLnBrk="1" hangingPunct="1">
              <a:buFontTx/>
              <a:buNone/>
            </a:pPr>
            <a:r>
              <a:rPr lang="hu-HU" sz="2800" b="1" smtClean="0"/>
              <a:t>Aláírás folyamata</a:t>
            </a:r>
          </a:p>
          <a:p>
            <a:pPr lvl="1" eaLnBrk="1" hangingPunct="1"/>
            <a:r>
              <a:rPr lang="hu-HU" smtClean="0"/>
              <a:t>lenyomat készítése: </a:t>
            </a:r>
            <a:r>
              <a:rPr lang="hu-HU" i="1" smtClean="0"/>
              <a:t>H(m)</a:t>
            </a:r>
          </a:p>
          <a:p>
            <a:pPr lvl="1" eaLnBrk="1" hangingPunct="1"/>
            <a:r>
              <a:rPr lang="hu-HU" smtClean="0"/>
              <a:t>aláírás generálás: </a:t>
            </a:r>
            <a:r>
              <a:rPr lang="hu-HU" i="1" smtClean="0"/>
              <a:t>[H(m)]</a:t>
            </a:r>
            <a:r>
              <a:rPr lang="hu-HU" sz="3600" i="1" baseline="30000" smtClean="0"/>
              <a:t>d </a:t>
            </a:r>
            <a:r>
              <a:rPr lang="hu-HU" i="1" smtClean="0">
                <a:cs typeface="Arial" charset="0"/>
              </a:rPr>
              <a:t>≡ s (mod n)</a:t>
            </a:r>
          </a:p>
          <a:p>
            <a:pPr lvl="1" eaLnBrk="1" hangingPunct="1"/>
            <a:endParaRPr lang="hu-HU" baseline="3000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4968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hu-HU" sz="2800" b="1"/>
              <a:t>Ellenőrzés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hu-HU" sz="2800" i="1"/>
              <a:t> (m,s)</a:t>
            </a:r>
            <a:r>
              <a:rPr lang="hu-HU" sz="2800"/>
              <a:t> elküldése</a:t>
            </a:r>
            <a:endParaRPr lang="hu-HU" sz="2800" b="1"/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hu-HU" sz="2800" i="1"/>
              <a:t> H(m) </a:t>
            </a:r>
            <a:r>
              <a:rPr lang="hu-HU" sz="2800"/>
              <a:t>kiszámítása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hu-HU" sz="2800" i="1"/>
              <a:t> s</a:t>
            </a:r>
            <a:r>
              <a:rPr lang="hu-HU" sz="2800" i="1" baseline="30000"/>
              <a:t>e </a:t>
            </a:r>
            <a:r>
              <a:rPr lang="hu-HU" sz="2800" i="1"/>
              <a:t>mod n </a:t>
            </a:r>
            <a:r>
              <a:rPr lang="hu-HU" sz="2800"/>
              <a:t>kiszámítása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787900" y="4941888"/>
            <a:ext cx="503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cs typeface="Arial" charset="0"/>
              </a:rPr>
              <a:t>}</a:t>
            </a:r>
            <a:r>
              <a:rPr lang="hu-HU" sz="6000">
                <a:cs typeface="Arial" charset="0"/>
              </a:rPr>
              <a:t> </a:t>
            </a:r>
            <a:endParaRPr lang="en-US" sz="6000">
              <a:cs typeface="Arial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148263" y="5084763"/>
            <a:ext cx="3492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Ha megegyeznek, akkor az aláírás érvényes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legyen titokban?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klasszikus alkalmazásoknál a kulcsot és a titkosító eljárást is titokban tartották</a:t>
            </a:r>
          </a:p>
          <a:p>
            <a:r>
              <a:rPr lang="hu-HU" dirty="0" smtClean="0"/>
              <a:t>kommunikáció előtt a titkokban megállapodtak</a:t>
            </a:r>
          </a:p>
          <a:p>
            <a:r>
              <a:rPr lang="hu-HU" dirty="0" smtClean="0"/>
              <a:t>így kevés partner tud csak kommunikálni</a:t>
            </a:r>
          </a:p>
          <a:p>
            <a:r>
              <a:rPr lang="hu-HU" dirty="0" smtClean="0"/>
              <a:t>ma ez nem működne hatékonyan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Ma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 titkosító és a visszafejtő függvényt ismertnek tételezzük fel (akár szabványosnak)</a:t>
            </a:r>
          </a:p>
          <a:p>
            <a:pPr lvl="1"/>
            <a:r>
              <a:rPr lang="hu-HU" b="1" dirty="0" smtClean="0">
                <a:solidFill>
                  <a:srgbClr val="FF0000"/>
                </a:solidFill>
              </a:rPr>
              <a:t>a kulcs a titok </a:t>
            </a:r>
            <a:r>
              <a:rPr lang="hu-HU" dirty="0" smtClean="0"/>
              <a:t>(ettől függ a titkosítás minősége)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5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Gyakorlati alkalmazások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1557338"/>
            <a:ext cx="8643998" cy="487205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hivatalos okiratok aláírása </a:t>
            </a:r>
            <a:r>
              <a:rPr lang="hu-HU" sz="2400" dirty="0" smtClean="0"/>
              <a:t>(adóbevallás, cégeljárás, ügyvédi ellenjegyzés, közigazgatási hatósági eljárás, elektronikus számlázás, vizsgalejelentések)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időbélyegzés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vak aláírás (elektronikus szavazások, elektronikus pénz)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online nyereményjátékok (Puttó)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kód aláírás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partner-azonosítás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Időbélyegzés 1.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49244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hu-H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hu-HU" sz="2800" smtClean="0"/>
              <a:t>Bizonyítja, hogy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elektronikus dokumentum egy </a:t>
            </a:r>
            <a:r>
              <a:rPr lang="hu-HU" sz="2800" smtClean="0">
                <a:solidFill>
                  <a:srgbClr val="FF0000"/>
                </a:solidFill>
              </a:rPr>
              <a:t>adott időpontban már létezett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adott időpont után </a:t>
            </a:r>
            <a:r>
              <a:rPr lang="hu-HU" sz="2800" smtClean="0">
                <a:solidFill>
                  <a:srgbClr val="FF0000"/>
                </a:solidFill>
              </a:rPr>
              <a:t>nem változott meg</a:t>
            </a:r>
            <a:r>
              <a:rPr lang="hu-HU" sz="28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hu-HU" sz="2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hu-HU" sz="2800" smtClean="0"/>
              <a:t>Alkalmazhatóság: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elektronikus aláírások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elektronikus dokumentumok adott időben való létezésének és annak sértetlenségének igazolása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Időbélyegzés 2.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49244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hu-H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hu-HU" sz="2800" smtClean="0"/>
              <a:t>Az időbélyegzés folyamata: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Véglegesítjük az adott dokumentumot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Megfelelő program segítségével elkészül az adott dokumentum lenyomata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A lenyomatot a program elküldi az Időbélyegző Szolgáltatónak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Az Időbélyegző Szolgáltató elkészíti az időbélyeget, aláírásával hitelesíti azt, és visszaküldi a programnak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hu-HU" sz="2800" smtClean="0"/>
              <a:t>A program csatolja a dokumentumhoz az időbélyeget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 smtClean="0"/>
              <a:t>Elektronikus aláírás időbélyegzése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795963" y="2708275"/>
            <a:ext cx="1871662" cy="3241675"/>
            <a:chOff x="1247" y="1616"/>
            <a:chExt cx="1179" cy="2041"/>
          </a:xfrm>
        </p:grpSpPr>
        <p:sp>
          <p:nvSpPr>
            <p:cNvPr id="40970" name="Rectangle 4"/>
            <p:cNvSpPr>
              <a:spLocks noChangeArrowheads="1"/>
            </p:cNvSpPr>
            <p:nvPr/>
          </p:nvSpPr>
          <p:spPr bwMode="auto">
            <a:xfrm>
              <a:off x="1247" y="1616"/>
              <a:ext cx="1179" cy="20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1247" y="1616"/>
              <a:ext cx="1134" cy="15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Rectangle 6"/>
            <p:cNvSpPr>
              <a:spLocks noChangeArrowheads="1"/>
            </p:cNvSpPr>
            <p:nvPr/>
          </p:nvSpPr>
          <p:spPr bwMode="auto">
            <a:xfrm>
              <a:off x="1247" y="1616"/>
              <a:ext cx="1089" cy="9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7"/>
            <p:cNvSpPr>
              <a:spLocks noChangeArrowheads="1"/>
            </p:cNvSpPr>
            <p:nvPr/>
          </p:nvSpPr>
          <p:spPr bwMode="auto">
            <a:xfrm>
              <a:off x="1247" y="1616"/>
              <a:ext cx="104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Text Box 8"/>
            <p:cNvSpPr txBox="1">
              <a:spLocks noChangeArrowheads="1"/>
            </p:cNvSpPr>
            <p:nvPr/>
          </p:nvSpPr>
          <p:spPr bwMode="auto">
            <a:xfrm>
              <a:off x="1383" y="1748"/>
              <a:ext cx="7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lenyomat</a:t>
              </a:r>
            </a:p>
          </p:txBody>
        </p:sp>
        <p:sp>
          <p:nvSpPr>
            <p:cNvPr id="40975" name="Text Box 9"/>
            <p:cNvSpPr txBox="1">
              <a:spLocks noChangeArrowheads="1"/>
            </p:cNvSpPr>
            <p:nvPr/>
          </p:nvSpPr>
          <p:spPr bwMode="auto">
            <a:xfrm>
              <a:off x="1383" y="2201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időbélyeg 1</a:t>
              </a:r>
            </a:p>
          </p:txBody>
        </p:sp>
        <p:sp>
          <p:nvSpPr>
            <p:cNvPr id="40976" name="Text Box 10"/>
            <p:cNvSpPr txBox="1">
              <a:spLocks noChangeArrowheads="1"/>
            </p:cNvSpPr>
            <p:nvPr/>
          </p:nvSpPr>
          <p:spPr bwMode="auto">
            <a:xfrm>
              <a:off x="1474" y="2750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aláírás</a:t>
              </a:r>
            </a:p>
          </p:txBody>
        </p:sp>
        <p:sp>
          <p:nvSpPr>
            <p:cNvPr id="40977" name="Text Box 11"/>
            <p:cNvSpPr txBox="1">
              <a:spLocks noChangeArrowheads="1"/>
            </p:cNvSpPr>
            <p:nvPr/>
          </p:nvSpPr>
          <p:spPr bwMode="auto">
            <a:xfrm>
              <a:off x="1338" y="3339"/>
              <a:ext cx="8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időbélyeg 2</a:t>
              </a:r>
            </a:p>
          </p:txBody>
        </p:sp>
      </p:grpSp>
      <p:sp>
        <p:nvSpPr>
          <p:cNvPr id="40964" name="Text Box 12"/>
          <p:cNvSpPr txBox="1">
            <a:spLocks noChangeArrowheads="1"/>
          </p:cNvSpPr>
          <p:nvPr/>
        </p:nvSpPr>
        <p:spPr bwMode="auto">
          <a:xfrm>
            <a:off x="395288" y="1557338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Amennyiben pontos időpontot, vagy időintervallumot kívánunk megadni, akkor összesen két időbélyegre van szükség. </a:t>
            </a:r>
          </a:p>
        </p:txBody>
      </p:sp>
      <p:sp>
        <p:nvSpPr>
          <p:cNvPr id="40965" name="Line 13"/>
          <p:cNvSpPr>
            <a:spLocks noChangeShapeType="1"/>
          </p:cNvSpPr>
          <p:nvPr/>
        </p:nvSpPr>
        <p:spPr bwMode="auto">
          <a:xfrm>
            <a:off x="2916238" y="3860800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0966" name="Line 14"/>
          <p:cNvSpPr>
            <a:spLocks noChangeShapeType="1"/>
          </p:cNvSpPr>
          <p:nvPr/>
        </p:nvSpPr>
        <p:spPr bwMode="auto">
          <a:xfrm>
            <a:off x="2844800" y="54451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250825" y="3500438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/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323850" y="3357563"/>
            <a:ext cx="23764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korábban nem keletkezhetett az aláírás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250825" y="4941888"/>
            <a:ext cx="28082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/>
              <a:t>ekkor már aláírták, később nem keletkezhetett az aláírás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Alkalmazás: Vak aláírások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300788" y="4292600"/>
            <a:ext cx="2951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hu-HU"/>
              <a:t> aláírja a lezárt borítékot   és visszaküldi a feladónak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323850" y="1136650"/>
            <a:ext cx="8640763" cy="5029200"/>
            <a:chOff x="204" y="716"/>
            <a:chExt cx="5443" cy="3168"/>
          </a:xfrm>
        </p:grpSpPr>
        <p:sp>
          <p:nvSpPr>
            <p:cNvPr id="41990" name="Text Box 5"/>
            <p:cNvSpPr txBox="1">
              <a:spLocks noChangeArrowheads="1"/>
            </p:cNvSpPr>
            <p:nvPr/>
          </p:nvSpPr>
          <p:spPr bwMode="auto">
            <a:xfrm>
              <a:off x="3923" y="3521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>
                  <a:solidFill>
                    <a:srgbClr val="FF0000"/>
                  </a:solidFill>
                </a:rPr>
                <a:t>Nem tudja mit írt alá!!</a:t>
              </a:r>
            </a:p>
          </p:txBody>
        </p:sp>
        <p:pic>
          <p:nvPicPr>
            <p:cNvPr id="41991" name="Picture 6" descr="MCj0441455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6" y="852"/>
              <a:ext cx="781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7" descr="MCj0441456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988"/>
              <a:ext cx="1172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4014" y="716"/>
              <a:ext cx="16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 sz="2000">
                  <a:solidFill>
                    <a:srgbClr val="0099FF"/>
                  </a:solidFill>
                </a:rPr>
                <a:t>Hitelesítő</a:t>
              </a:r>
              <a:r>
                <a:rPr lang="hu-HU">
                  <a:solidFill>
                    <a:srgbClr val="0099FF"/>
                  </a:solidFill>
                </a:rPr>
                <a:t> Szervezet</a:t>
              </a:r>
            </a:p>
          </p:txBody>
        </p:sp>
        <p:sp>
          <p:nvSpPr>
            <p:cNvPr id="41994" name="Rectangle 9"/>
            <p:cNvSpPr>
              <a:spLocks noChangeArrowheads="1"/>
            </p:cNvSpPr>
            <p:nvPr/>
          </p:nvSpPr>
          <p:spPr bwMode="auto">
            <a:xfrm>
              <a:off x="1111" y="716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u-HU"/>
                <a:t> </a:t>
              </a:r>
              <a:r>
                <a:rPr lang="hu-HU">
                  <a:solidFill>
                    <a:srgbClr val="0099FF"/>
                  </a:solidFill>
                </a:rPr>
                <a:t>A</a:t>
              </a:r>
              <a:r>
                <a:rPr lang="hu-HU" sz="2000">
                  <a:solidFill>
                    <a:srgbClr val="0099FF"/>
                  </a:solidFill>
                </a:rPr>
                <a:t>ladár</a:t>
              </a:r>
            </a:p>
          </p:txBody>
        </p:sp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204" y="1669"/>
              <a:ext cx="3466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hu-HU"/>
                <a:t> véglegesíti a dokumentumot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hu-HU"/>
                <a:t> belehelyezi egy </a:t>
              </a:r>
              <a:r>
                <a:rPr lang="hu-HU">
                  <a:solidFill>
                    <a:srgbClr val="FF0000"/>
                  </a:solidFill>
                </a:rPr>
                <a:t>átlátszatlan, indigós</a:t>
              </a:r>
              <a:r>
                <a:rPr lang="hu-HU"/>
                <a:t> borítékba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hu-HU"/>
                <a:t> lezárja a borítékot  és elküldi aláírásra</a:t>
              </a:r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791" y="1351"/>
              <a:ext cx="219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 flipH="1">
              <a:off x="1791" y="2894"/>
              <a:ext cx="2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pic>
          <p:nvPicPr>
            <p:cNvPr id="41998" name="Picture 13" descr="MCj0239135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9" y="2531"/>
              <a:ext cx="786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4" descr="MCj0441455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50" y="1028"/>
              <a:ext cx="1129" cy="1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5" descr="MCj0404643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5" y="1079"/>
              <a:ext cx="56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6" descr="MCj0441455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72" y="2395"/>
              <a:ext cx="781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2" name="Picture 17" descr="BD2129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89" y="2712"/>
              <a:ext cx="97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3" name="Picture 18" descr="BD2129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1" y="2712"/>
              <a:ext cx="97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4" name="Picture 19" descr="BD2129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1487"/>
              <a:ext cx="97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5" name="Picture 20" descr="BD2129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94" y="1487"/>
              <a:ext cx="97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295" y="3393"/>
              <a:ext cx="27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hu-HU"/>
                <a:t> kiveszi a borítékból a dokumentumot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hu-HU"/>
                <a:t> az aláírás ellenőrizhető</a:t>
              </a:r>
            </a:p>
          </p:txBody>
        </p:sp>
      </p:grpSp>
      <p:sp>
        <p:nvSpPr>
          <p:cNvPr id="41989" name="Text Box 22"/>
          <p:cNvSpPr txBox="1">
            <a:spLocks noChangeArrowheads="1"/>
          </p:cNvSpPr>
          <p:nvPr/>
        </p:nvSpPr>
        <p:spPr bwMode="auto">
          <a:xfrm>
            <a:off x="250825" y="6216650"/>
            <a:ext cx="8713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>
                <a:solidFill>
                  <a:srgbClr val="FF0000"/>
                </a:solidFill>
              </a:rPr>
              <a:t>A Hitelesítő Szervezet hitelesen aláírja a dokumentumot anélkül, hogy ismerné annak tartalmát.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RSA vak aláírás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z="2400" b="1" smtClean="0"/>
              <a:t>Kulcsgenerálás</a:t>
            </a:r>
          </a:p>
          <a:p>
            <a:pPr lvl="1" eaLnBrk="1" hangingPunct="1"/>
            <a:r>
              <a:rPr lang="hu-HU" sz="2400" i="1" smtClean="0"/>
              <a:t>p</a:t>
            </a:r>
            <a:r>
              <a:rPr lang="hu-HU" sz="2400" smtClean="0"/>
              <a:t> és </a:t>
            </a:r>
            <a:r>
              <a:rPr lang="hu-HU" sz="2400" i="1" smtClean="0"/>
              <a:t>q</a:t>
            </a:r>
            <a:r>
              <a:rPr lang="hu-HU" sz="2400" smtClean="0"/>
              <a:t> két nagy prím</a:t>
            </a:r>
          </a:p>
          <a:p>
            <a:pPr lvl="1" eaLnBrk="1" hangingPunct="1"/>
            <a:r>
              <a:rPr lang="hu-HU" sz="2400" i="1" smtClean="0"/>
              <a:t>n:=p</a:t>
            </a:r>
            <a:r>
              <a:rPr lang="en-US" sz="2400" i="1" smtClean="0">
                <a:cs typeface="Arial" charset="0"/>
              </a:rPr>
              <a:t>·</a:t>
            </a:r>
            <a:r>
              <a:rPr lang="hu-HU" sz="2400" i="1" smtClean="0">
                <a:cs typeface="Arial" charset="0"/>
              </a:rPr>
              <a:t>q</a:t>
            </a:r>
          </a:p>
          <a:p>
            <a:pPr lvl="1" eaLnBrk="1" hangingPunct="1"/>
            <a:r>
              <a:rPr lang="hu-HU" sz="2400" i="1" smtClean="0">
                <a:cs typeface="Arial" charset="0"/>
              </a:rPr>
              <a:t>1&lt; e &lt;</a:t>
            </a:r>
            <a:r>
              <a:rPr lang="el-GR" sz="2400" i="1" smtClean="0">
                <a:cs typeface="Arial" charset="0"/>
              </a:rPr>
              <a:t>φ</a:t>
            </a:r>
            <a:r>
              <a:rPr lang="hu-HU" sz="2400" i="1" smtClean="0">
                <a:cs typeface="Arial" charset="0"/>
              </a:rPr>
              <a:t>(n)</a:t>
            </a:r>
            <a:r>
              <a:rPr lang="hu-HU" sz="2400" smtClean="0">
                <a:cs typeface="Arial" charset="0"/>
              </a:rPr>
              <a:t> választása </a:t>
            </a:r>
          </a:p>
          <a:p>
            <a:pPr lvl="1" eaLnBrk="1" hangingPunct="1"/>
            <a:r>
              <a:rPr lang="hu-HU" sz="2400" i="1" smtClean="0">
                <a:cs typeface="Arial" charset="0"/>
              </a:rPr>
              <a:t>e</a:t>
            </a:r>
            <a:r>
              <a:rPr lang="en-US" sz="2400" i="1" smtClean="0">
                <a:cs typeface="Arial" charset="0"/>
              </a:rPr>
              <a:t>·</a:t>
            </a:r>
            <a:r>
              <a:rPr lang="hu-HU" sz="2400" i="1" smtClean="0">
                <a:cs typeface="Arial" charset="0"/>
              </a:rPr>
              <a:t>d ≡ 1 (mod </a:t>
            </a:r>
            <a:r>
              <a:rPr lang="el-GR" sz="2400" i="1" smtClean="0">
                <a:cs typeface="Arial" charset="0"/>
              </a:rPr>
              <a:t>φ</a:t>
            </a:r>
            <a:r>
              <a:rPr lang="hu-HU" sz="2400" i="1" smtClean="0">
                <a:cs typeface="Arial" charset="0"/>
              </a:rPr>
              <a:t>(n))</a:t>
            </a:r>
            <a:r>
              <a:rPr lang="hu-HU" sz="2400" smtClean="0">
                <a:cs typeface="Arial" charset="0"/>
              </a:rPr>
              <a:t> → </a:t>
            </a:r>
            <a:r>
              <a:rPr lang="hu-HU" sz="2400" i="1" smtClean="0">
                <a:cs typeface="Arial" charset="0"/>
              </a:rPr>
              <a:t>d</a:t>
            </a:r>
            <a:r>
              <a:rPr lang="hu-HU" sz="2400" smtClean="0">
                <a:cs typeface="Arial" charset="0"/>
              </a:rPr>
              <a:t> meghatározása</a:t>
            </a:r>
            <a:br>
              <a:rPr lang="hu-HU" sz="2400" smtClean="0">
                <a:cs typeface="Arial" charset="0"/>
              </a:rPr>
            </a:br>
            <a:endParaRPr lang="hu-HU" sz="2400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hu-HU" sz="2400" smtClean="0">
                <a:cs typeface="Arial" charset="0"/>
              </a:rPr>
              <a:t>Titkos információk: </a:t>
            </a:r>
            <a:r>
              <a:rPr lang="hu-HU" sz="2400" i="1" smtClean="0">
                <a:cs typeface="Arial" charset="0"/>
              </a:rPr>
              <a:t>p,q,d</a:t>
            </a:r>
            <a:r>
              <a:rPr lang="hu-HU" sz="2400" smtClean="0">
                <a:cs typeface="Arial" charset="0"/>
              </a:rPr>
              <a:t/>
            </a:r>
            <a:br>
              <a:rPr lang="hu-HU" sz="2400" smtClean="0">
                <a:cs typeface="Arial" charset="0"/>
              </a:rPr>
            </a:br>
            <a:r>
              <a:rPr lang="hu-HU" sz="2400" smtClean="0">
                <a:cs typeface="Arial" charset="0"/>
              </a:rPr>
              <a:t>	</a:t>
            </a:r>
            <a:r>
              <a:rPr lang="hu-HU" sz="2400" i="1" smtClean="0">
                <a:cs typeface="Arial" charset="0"/>
              </a:rPr>
              <a:t>d</a:t>
            </a:r>
            <a:r>
              <a:rPr lang="hu-HU" sz="2400" smtClean="0">
                <a:cs typeface="Arial" charset="0"/>
              </a:rPr>
              <a:t>: aláíró kulcs</a:t>
            </a:r>
          </a:p>
          <a:p>
            <a:pPr lvl="1" eaLnBrk="1" hangingPunct="1">
              <a:buFontTx/>
              <a:buNone/>
            </a:pPr>
            <a:r>
              <a:rPr lang="hu-HU" sz="2400" smtClean="0">
                <a:cs typeface="Arial" charset="0"/>
              </a:rPr>
              <a:t>Nyilvános információk: </a:t>
            </a:r>
            <a:r>
              <a:rPr lang="hu-HU" sz="2400" i="1" smtClean="0">
                <a:cs typeface="Arial" charset="0"/>
              </a:rPr>
              <a:t>n,e</a:t>
            </a:r>
          </a:p>
          <a:p>
            <a:pPr lvl="1" eaLnBrk="1" hangingPunct="1">
              <a:buFontTx/>
              <a:buNone/>
            </a:pPr>
            <a:r>
              <a:rPr lang="hu-HU" sz="2400" smtClean="0"/>
              <a:t>		</a:t>
            </a:r>
            <a:r>
              <a:rPr lang="hu-HU" sz="2400" i="1" smtClean="0"/>
              <a:t>e</a:t>
            </a:r>
            <a:r>
              <a:rPr lang="hu-HU" sz="2400" smtClean="0"/>
              <a:t>: ellenőrző kulcs</a:t>
            </a:r>
          </a:p>
          <a:p>
            <a:pPr eaLnBrk="1" hangingPunct="1"/>
            <a:endParaRPr lang="hu-H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RSA vak aláírás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hu-HU" sz="2800" smtClean="0"/>
              <a:t>A „vakított” üzenet létrehozása</a:t>
            </a:r>
          </a:p>
          <a:p>
            <a:pPr lvl="1" eaLnBrk="1" hangingPunct="1"/>
            <a:r>
              <a:rPr lang="hu-HU" sz="2000" i="1" smtClean="0"/>
              <a:t>m’</a:t>
            </a:r>
            <a:r>
              <a:rPr lang="hu-HU" sz="2000" smtClean="0"/>
              <a:t> eredeti üzenet</a:t>
            </a:r>
          </a:p>
          <a:p>
            <a:pPr lvl="1" eaLnBrk="1" hangingPunct="1"/>
            <a:r>
              <a:rPr lang="hu-HU" sz="2000" smtClean="0"/>
              <a:t>Alice választ egy b</a:t>
            </a:r>
            <a:r>
              <a:rPr lang="ru-RU" sz="1600" i="1" smtClean="0"/>
              <a:t>Є</a:t>
            </a:r>
            <a:r>
              <a:rPr lang="hu-HU" sz="1600" i="1" smtClean="0"/>
              <a:t> </a:t>
            </a:r>
            <a:r>
              <a:rPr lang="hu-HU" sz="2000" i="1" smtClean="0"/>
              <a:t>Z</a:t>
            </a:r>
            <a:r>
              <a:rPr lang="hu-HU" sz="3200" i="1" baseline="-16000" smtClean="0"/>
              <a:t>n </a:t>
            </a:r>
            <a:r>
              <a:rPr lang="hu-HU" sz="2000" smtClean="0"/>
              <a:t>„vakító” értéket</a:t>
            </a:r>
          </a:p>
          <a:p>
            <a:pPr lvl="1" eaLnBrk="1" hangingPunct="1"/>
            <a:r>
              <a:rPr lang="hu-HU" sz="2000" i="1" smtClean="0"/>
              <a:t>m </a:t>
            </a:r>
            <a:r>
              <a:rPr lang="hu-HU" sz="1800" i="1" smtClean="0">
                <a:cs typeface="Arial" charset="0"/>
              </a:rPr>
              <a:t>≡</a:t>
            </a:r>
            <a:r>
              <a:rPr lang="hu-HU" sz="2000" i="1" smtClean="0"/>
              <a:t> b</a:t>
            </a:r>
            <a:r>
              <a:rPr lang="hu-HU" sz="2000" i="1" baseline="30000" smtClean="0"/>
              <a:t>e</a:t>
            </a:r>
            <a:r>
              <a:rPr lang="en-US" sz="2000" i="1" smtClean="0">
                <a:cs typeface="Arial" charset="0"/>
              </a:rPr>
              <a:t>·</a:t>
            </a:r>
            <a:r>
              <a:rPr lang="hu-HU" sz="2000" i="1" smtClean="0">
                <a:cs typeface="Arial" charset="0"/>
              </a:rPr>
              <a:t>H(m’) (mod n)</a:t>
            </a:r>
          </a:p>
          <a:p>
            <a:pPr lvl="1" eaLnBrk="1" hangingPunct="1"/>
            <a:r>
              <a:rPr lang="hu-HU" sz="2000" i="1" smtClean="0">
                <a:cs typeface="Arial" charset="0"/>
              </a:rPr>
              <a:t>m </a:t>
            </a:r>
            <a:r>
              <a:rPr lang="hu-HU" sz="2000" smtClean="0">
                <a:cs typeface="Arial" charset="0"/>
              </a:rPr>
              <a:t>elküldése</a:t>
            </a:r>
            <a:endParaRPr lang="en-US" sz="200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800" smtClean="0"/>
              <a:t>Aláírás folyamata</a:t>
            </a:r>
          </a:p>
          <a:p>
            <a:pPr lvl="1" eaLnBrk="1" hangingPunct="1"/>
            <a:r>
              <a:rPr lang="hu-HU" sz="2000" i="1" smtClean="0"/>
              <a:t>s</a:t>
            </a:r>
            <a:r>
              <a:rPr lang="hu-HU" sz="2000" smtClean="0"/>
              <a:t> </a:t>
            </a:r>
            <a:r>
              <a:rPr lang="hu-HU" sz="2000" i="1" smtClean="0">
                <a:cs typeface="Arial" charset="0"/>
              </a:rPr>
              <a:t>≡ m</a:t>
            </a:r>
            <a:r>
              <a:rPr lang="hu-HU" sz="2000" i="1" baseline="30000" smtClean="0">
                <a:cs typeface="Arial" charset="0"/>
              </a:rPr>
              <a:t>d </a:t>
            </a:r>
            <a:r>
              <a:rPr lang="hu-HU" sz="2000" i="1" smtClean="0">
                <a:cs typeface="Arial" charset="0"/>
              </a:rPr>
              <a:t>(mod n)</a:t>
            </a:r>
          </a:p>
          <a:p>
            <a:pPr lvl="1" eaLnBrk="1" hangingPunct="1"/>
            <a:r>
              <a:rPr lang="hu-HU" sz="2000" i="1" smtClean="0">
                <a:cs typeface="Arial" charset="0"/>
              </a:rPr>
              <a:t>s </a:t>
            </a:r>
            <a:r>
              <a:rPr lang="hu-HU" sz="2000" smtClean="0">
                <a:cs typeface="Arial" charset="0"/>
              </a:rPr>
              <a:t>visszaküldése</a:t>
            </a:r>
            <a:endParaRPr lang="hu-HU" sz="2000" smtClean="0"/>
          </a:p>
          <a:p>
            <a:pPr eaLnBrk="1" hangingPunct="1">
              <a:buFontTx/>
              <a:buNone/>
            </a:pPr>
            <a:r>
              <a:rPr lang="hu-HU" sz="2800" smtClean="0"/>
              <a:t>Aláírt eredeti üzenet kiszámítása </a:t>
            </a:r>
          </a:p>
          <a:p>
            <a:pPr lvl="1" eaLnBrk="1" hangingPunct="1"/>
            <a:r>
              <a:rPr lang="hu-HU" sz="2000" i="1" smtClean="0"/>
              <a:t>s’ </a:t>
            </a:r>
            <a:r>
              <a:rPr lang="hu-HU" sz="2000" i="1" smtClean="0">
                <a:cs typeface="Arial" charset="0"/>
              </a:rPr>
              <a:t>≡ s </a:t>
            </a:r>
            <a:r>
              <a:rPr lang="en-US" sz="2000" i="1" smtClean="0">
                <a:cs typeface="Arial" charset="0"/>
              </a:rPr>
              <a:t>·</a:t>
            </a:r>
            <a:r>
              <a:rPr lang="hu-HU" sz="2000" i="1" smtClean="0">
                <a:cs typeface="Arial" charset="0"/>
              </a:rPr>
              <a:t>b</a:t>
            </a:r>
            <a:r>
              <a:rPr lang="hu-HU" sz="2000" i="1" baseline="30000" smtClean="0">
                <a:cs typeface="Arial" charset="0"/>
              </a:rPr>
              <a:t>-1 </a:t>
            </a:r>
            <a:r>
              <a:rPr lang="hu-HU" sz="2000" i="1" smtClean="0">
                <a:cs typeface="Arial" charset="0"/>
              </a:rPr>
              <a:t>(mod n)</a:t>
            </a:r>
          </a:p>
          <a:p>
            <a:pPr lvl="1" eaLnBrk="1" hangingPunct="1"/>
            <a:r>
              <a:rPr lang="hu-HU" sz="2000" i="1" smtClean="0">
                <a:cs typeface="Arial" charset="0"/>
              </a:rPr>
              <a:t>s’ </a:t>
            </a:r>
            <a:r>
              <a:rPr lang="hu-HU" sz="2000" smtClean="0">
                <a:cs typeface="Arial" charset="0"/>
              </a:rPr>
              <a:t>az eredeti üzenet hiteles aláírása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RSA vak aláírás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mtClean="0"/>
              <a:t>Aláírás ellenőrzése:</a:t>
            </a:r>
          </a:p>
          <a:p>
            <a:pPr eaLnBrk="1" hangingPunct="1">
              <a:buFontTx/>
              <a:buNone/>
            </a:pPr>
            <a:r>
              <a:rPr lang="hu-HU" smtClean="0"/>
              <a:t>			     </a:t>
            </a:r>
            <a:r>
              <a:rPr lang="hu-HU" i="1" smtClean="0"/>
              <a:t>(s’)</a:t>
            </a:r>
            <a:r>
              <a:rPr lang="hu-HU" i="1" baseline="30000" smtClean="0"/>
              <a:t>e</a:t>
            </a:r>
            <a:r>
              <a:rPr lang="hu-HU" i="1" smtClean="0"/>
              <a:t> </a:t>
            </a:r>
            <a:r>
              <a:rPr lang="hu-HU" i="1" smtClean="0">
                <a:cs typeface="Arial" charset="0"/>
              </a:rPr>
              <a:t>≡ ((sb)</a:t>
            </a:r>
            <a:r>
              <a:rPr lang="hu-HU" sz="2800" i="1" baseline="30000" smtClean="0">
                <a:cs typeface="Arial" charset="0"/>
              </a:rPr>
              <a:t>-1 </a:t>
            </a:r>
            <a:r>
              <a:rPr lang="hu-HU" sz="2800" i="1" smtClean="0">
                <a:cs typeface="Arial" charset="0"/>
              </a:rPr>
              <a:t>)</a:t>
            </a:r>
            <a:r>
              <a:rPr lang="hu-HU" i="1" baseline="30000" smtClean="0"/>
              <a:t>e</a:t>
            </a:r>
            <a:endParaRPr lang="hu-HU" i="1" smtClean="0"/>
          </a:p>
          <a:p>
            <a:pPr eaLnBrk="1" hangingPunct="1">
              <a:buFontTx/>
              <a:buNone/>
            </a:pPr>
            <a:r>
              <a:rPr lang="hu-HU" i="1" baseline="30000" smtClean="0"/>
              <a:t>				 </a:t>
            </a:r>
            <a:r>
              <a:rPr lang="hu-HU" i="1" smtClean="0"/>
              <a:t>    </a:t>
            </a:r>
            <a:r>
              <a:rPr lang="hu-HU" i="1" smtClean="0">
                <a:cs typeface="Arial" charset="0"/>
              </a:rPr>
              <a:t>≡ ((m</a:t>
            </a:r>
            <a:r>
              <a:rPr lang="hu-HU" i="1" baseline="30000" smtClean="0">
                <a:cs typeface="Arial" charset="0"/>
              </a:rPr>
              <a:t>d</a:t>
            </a:r>
            <a:r>
              <a:rPr lang="hu-HU" i="1" smtClean="0">
                <a:cs typeface="Arial" charset="0"/>
              </a:rPr>
              <a:t>b)</a:t>
            </a:r>
            <a:r>
              <a:rPr lang="hu-HU" sz="2800" i="1" baseline="30000" smtClean="0">
                <a:cs typeface="Arial" charset="0"/>
              </a:rPr>
              <a:t>-1 </a:t>
            </a:r>
            <a:r>
              <a:rPr lang="hu-HU" sz="2800" i="1" smtClean="0">
                <a:cs typeface="Arial" charset="0"/>
              </a:rPr>
              <a:t>)</a:t>
            </a:r>
            <a:r>
              <a:rPr lang="hu-HU" i="1" baseline="30000" smtClean="0"/>
              <a:t>e</a:t>
            </a:r>
            <a:endParaRPr lang="hu-HU" i="1" smtClean="0"/>
          </a:p>
          <a:p>
            <a:pPr eaLnBrk="1" hangingPunct="1">
              <a:buFontTx/>
              <a:buNone/>
            </a:pPr>
            <a:r>
              <a:rPr lang="hu-HU" i="1" smtClean="0">
                <a:cs typeface="Arial" charset="0"/>
              </a:rPr>
              <a:t>				     ≡ m</a:t>
            </a:r>
            <a:r>
              <a:rPr lang="hu-HU" i="1" baseline="30000" smtClean="0">
                <a:cs typeface="Arial" charset="0"/>
              </a:rPr>
              <a:t>de</a:t>
            </a:r>
            <a:r>
              <a:rPr lang="hu-HU" i="1" smtClean="0">
                <a:cs typeface="Arial" charset="0"/>
              </a:rPr>
              <a:t>b</a:t>
            </a:r>
            <a:r>
              <a:rPr lang="hu-HU" sz="2800" i="1" baseline="30000" smtClean="0">
                <a:cs typeface="Arial" charset="0"/>
              </a:rPr>
              <a:t>-e	</a:t>
            </a:r>
            <a:endParaRPr lang="hu-HU" i="1" smtClean="0"/>
          </a:p>
          <a:p>
            <a:pPr eaLnBrk="1" hangingPunct="1">
              <a:buFontTx/>
              <a:buNone/>
            </a:pPr>
            <a:r>
              <a:rPr lang="hu-HU" i="1" smtClean="0"/>
              <a:t>				     </a:t>
            </a:r>
            <a:r>
              <a:rPr lang="hu-HU" i="1" smtClean="0">
                <a:cs typeface="Arial" charset="0"/>
              </a:rPr>
              <a:t>≡ mb</a:t>
            </a:r>
            <a:r>
              <a:rPr lang="hu-HU" sz="2800" i="1" baseline="30000" smtClean="0">
                <a:cs typeface="Arial" charset="0"/>
              </a:rPr>
              <a:t>-e		</a:t>
            </a:r>
            <a:endParaRPr lang="hu-HU" i="1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i="1" smtClean="0">
                <a:cs typeface="Arial" charset="0"/>
              </a:rPr>
              <a:t>				     ≡ </a:t>
            </a:r>
            <a:r>
              <a:rPr lang="hu-HU" sz="2800" i="1" smtClean="0"/>
              <a:t>b</a:t>
            </a:r>
            <a:r>
              <a:rPr lang="hu-HU" sz="2800" i="1" baseline="30000" smtClean="0"/>
              <a:t>e</a:t>
            </a:r>
            <a:r>
              <a:rPr lang="hu-HU" sz="2800" i="1" smtClean="0">
                <a:cs typeface="Arial" charset="0"/>
              </a:rPr>
              <a:t>H(m’)b</a:t>
            </a:r>
            <a:r>
              <a:rPr lang="hu-HU" sz="2800" i="1" baseline="30000" smtClean="0">
                <a:cs typeface="Arial" charset="0"/>
              </a:rPr>
              <a:t>-e	</a:t>
            </a:r>
            <a:endParaRPr lang="hu-HU" i="1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800" i="1" baseline="30000" smtClean="0">
                <a:cs typeface="Arial" charset="0"/>
              </a:rPr>
              <a:t>				</a:t>
            </a:r>
            <a:r>
              <a:rPr lang="hu-HU" sz="2800" i="1" smtClean="0">
                <a:cs typeface="Arial" charset="0"/>
              </a:rPr>
              <a:t>      </a:t>
            </a:r>
            <a:r>
              <a:rPr lang="hu-HU" i="1" smtClean="0">
                <a:cs typeface="Arial" charset="0"/>
              </a:rPr>
              <a:t>≡ </a:t>
            </a:r>
            <a:r>
              <a:rPr lang="hu-HU" sz="2800" i="1" smtClean="0">
                <a:cs typeface="Arial" charset="0"/>
              </a:rPr>
              <a:t>H(m’)	  	</a:t>
            </a:r>
            <a:r>
              <a:rPr lang="hu-HU" i="1" smtClean="0"/>
              <a:t>(mod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1857</TotalTime>
  <Words>3937</Words>
  <Application>Microsoft Office PowerPoint</Application>
  <PresentationFormat>Diavetítés a képernyőre (4:3 oldalarány)</PresentationFormat>
  <Paragraphs>638</Paragraphs>
  <Slides>97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97</vt:i4>
      </vt:variant>
    </vt:vector>
  </HeadingPairs>
  <TitlesOfParts>
    <vt:vector size="98" baseType="lpstr">
      <vt:lpstr>Medián</vt:lpstr>
      <vt:lpstr>PowerPoint bemutató</vt:lpstr>
      <vt:lpstr>Kriptológia: a titkos kommunikáció tudománya</vt:lpstr>
      <vt:lpstr>Algoritmusos adatvédelem</vt:lpstr>
      <vt:lpstr>Algoritmusos adatvédelem</vt:lpstr>
      <vt:lpstr>Miért van szükség bizalmas adattovábbításra?</vt:lpstr>
      <vt:lpstr>Claude Shannon (1916-2001) modellje</vt:lpstr>
      <vt:lpstr>A titkosítás/rejtjelezés modellje</vt:lpstr>
      <vt:lpstr>Jelölések</vt:lpstr>
      <vt:lpstr>Mi legyen titokban?</vt:lpstr>
      <vt:lpstr>Alkalmas titkosító/visszafejtő tulajdonságai</vt:lpstr>
      <vt:lpstr>Szimmetrikus és aszimmetrikus titkosítás</vt:lpstr>
      <vt:lpstr>Kódolások fajtái</vt:lpstr>
      <vt:lpstr>Algoritmikus típusú támadási módszerek</vt:lpstr>
      <vt:lpstr>Algoritmikus típusú támadási módszerek</vt:lpstr>
      <vt:lpstr>Algoritmikus típusú támadási módszerek kategóriái</vt:lpstr>
      <vt:lpstr>Algoritmikus típusú támadási módszerek</vt:lpstr>
      <vt:lpstr>Algoritmikus típusú támadási módszerek</vt:lpstr>
      <vt:lpstr>Algoritmikus típusú támadási módszerek</vt:lpstr>
      <vt:lpstr>Algoritmikus típusú támadási módszerek</vt:lpstr>
      <vt:lpstr>Algoritmikus típusú támadási módszerek</vt:lpstr>
      <vt:lpstr>Klasszikus titkosítási eljárások</vt:lpstr>
      <vt:lpstr>Caesar titkosítás</vt:lpstr>
      <vt:lpstr>Caesar titkosítás - példa</vt:lpstr>
      <vt:lpstr>Caesar titkosítás</vt:lpstr>
      <vt:lpstr>Affin titkosítás</vt:lpstr>
      <vt:lpstr>Helyettesítéses titkosítás</vt:lpstr>
      <vt:lpstr>A helyettesítéses titkosítás törése</vt:lpstr>
      <vt:lpstr>A helyettesítéses titkosítás törése</vt:lpstr>
      <vt:lpstr> A magyar nyelvre jellemző betűeloszlás (%)</vt:lpstr>
      <vt:lpstr>A magyar nyelvre jellemző betűeloszlás (%) - ábécérendben</vt:lpstr>
      <vt:lpstr>A helyettesítéses titkosítás törése</vt:lpstr>
      <vt:lpstr>Vigenère titkosítás</vt:lpstr>
      <vt:lpstr>Vigenère titkosítás</vt:lpstr>
      <vt:lpstr>Vigenère tábla</vt:lpstr>
      <vt:lpstr>Vigenère titkosítás - példa</vt:lpstr>
      <vt:lpstr>Vigenère titkosítás</vt:lpstr>
      <vt:lpstr>Mechanikus titkosító eszközök</vt:lpstr>
      <vt:lpstr>ENIGMA</vt:lpstr>
      <vt:lpstr>A szimmetrikus titkosítás alapjai</vt:lpstr>
      <vt:lpstr>Titkos kulcsú vagy szimmetrikus titkosítás sémája</vt:lpstr>
      <vt:lpstr>A szimmetrikus titkosítások</vt:lpstr>
      <vt:lpstr>A szimmetrikus titkosítások</vt:lpstr>
      <vt:lpstr>Feistel struktúra</vt:lpstr>
      <vt:lpstr>PowerPoint bemutató</vt:lpstr>
      <vt:lpstr>SP-hálózatok</vt:lpstr>
      <vt:lpstr>DES</vt:lpstr>
      <vt:lpstr>PowerPoint bemutató</vt:lpstr>
      <vt:lpstr>DES üzenet visszafejtése</vt:lpstr>
      <vt:lpstr>DES feltörése</vt:lpstr>
      <vt:lpstr>PowerPoint bemutató</vt:lpstr>
      <vt:lpstr>TDES</vt:lpstr>
      <vt:lpstr>AES</vt:lpstr>
      <vt:lpstr>AES 128 kódolása</vt:lpstr>
      <vt:lpstr>AES függvényei</vt:lpstr>
      <vt:lpstr>Az AES végrehajtása</vt:lpstr>
      <vt:lpstr>Nyilvános kulcsú módszerek</vt:lpstr>
      <vt:lpstr>A Diffie-Hellman kulcscsere</vt:lpstr>
      <vt:lpstr>A Diffie-Hellman kulcscsere algoritmusa</vt:lpstr>
      <vt:lpstr>A számítások</vt:lpstr>
      <vt:lpstr>Diffie – Hellman - Merkle</vt:lpstr>
      <vt:lpstr>PowerPoint bemutató</vt:lpstr>
      <vt:lpstr>Nyilvános kulcsú/aszimmetrikus titkosítás</vt:lpstr>
      <vt:lpstr>Egyirányú és egyirányú csapóajtó függvény</vt:lpstr>
      <vt:lpstr>Vannak-e egyirányú csapóajtó függvények?</vt:lpstr>
      <vt:lpstr>RSA</vt:lpstr>
      <vt:lpstr>RSA</vt:lpstr>
      <vt:lpstr>RSA paraméterek</vt:lpstr>
      <vt:lpstr>RSA titkosítás és visszafejtés</vt:lpstr>
      <vt:lpstr>RSA paraméterek választása</vt:lpstr>
      <vt:lpstr>Összehasonlítás</vt:lpstr>
      <vt:lpstr>Összehasonlítás</vt:lpstr>
      <vt:lpstr>Hibrid kriptorendszerek</vt:lpstr>
      <vt:lpstr>Aszimmetrikus titkosítás alkalmazása: azonosítási folyamatokban</vt:lpstr>
      <vt:lpstr>Hash függvények és a digitális aláírás</vt:lpstr>
      <vt:lpstr>Hash függvények</vt:lpstr>
      <vt:lpstr>Mit is jelent az aláírás?</vt:lpstr>
      <vt:lpstr>Szent István aláírása</vt:lpstr>
      <vt:lpstr>Hagyományos vs digitális aláírás</vt:lpstr>
      <vt:lpstr>Digitális aláírás jellemzői</vt:lpstr>
      <vt:lpstr>Digitális aláírás jellemzői</vt:lpstr>
      <vt:lpstr>A digitális aláírás elve</vt:lpstr>
      <vt:lpstr>Digitális aláírási séma definíciója</vt:lpstr>
      <vt:lpstr>A digitális aláírás labormodellje</vt:lpstr>
      <vt:lpstr>PowerPoint bemutató</vt:lpstr>
      <vt:lpstr>A digitális aláírás a gyakorlatban 1.</vt:lpstr>
      <vt:lpstr>A digitális aláírás a gyakorlatban 2.</vt:lpstr>
      <vt:lpstr>Mivel és hol írjuk alá a dokumentumokat?</vt:lpstr>
      <vt:lpstr>RSA aláírás</vt:lpstr>
      <vt:lpstr>RSA aláírás</vt:lpstr>
      <vt:lpstr>Gyakorlati alkalmazások</vt:lpstr>
      <vt:lpstr>Időbélyegzés 1.</vt:lpstr>
      <vt:lpstr>Időbélyegzés 2.</vt:lpstr>
      <vt:lpstr>Elektronikus aláírás időbélyegzése</vt:lpstr>
      <vt:lpstr>Alkalmazás: Vak aláírások</vt:lpstr>
      <vt:lpstr>RSA vak aláírás</vt:lpstr>
      <vt:lpstr>RSA vak aláírás</vt:lpstr>
      <vt:lpstr>RSA vak aláírás</vt:lpstr>
    </vt:vector>
  </TitlesOfParts>
  <Company>DEIK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biztonság alapjai   4. Algoritmikus adatvédelem</dc:title>
  <dc:creator>Dr. Pethő Attila</dc:creator>
  <cp:lastModifiedBy>Zitu</cp:lastModifiedBy>
  <cp:revision>78</cp:revision>
  <dcterms:created xsi:type="dcterms:W3CDTF">2009-04-28T21:34:35Z</dcterms:created>
  <dcterms:modified xsi:type="dcterms:W3CDTF">2016-12-01T19:06:59Z</dcterms:modified>
</cp:coreProperties>
</file>