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77" r:id="rId2"/>
    <p:sldId id="294" r:id="rId3"/>
    <p:sldId id="295" r:id="rId4"/>
    <p:sldId id="267" r:id="rId5"/>
    <p:sldId id="296" r:id="rId6"/>
    <p:sldId id="257" r:id="rId7"/>
    <p:sldId id="318" r:id="rId8"/>
    <p:sldId id="258" r:id="rId9"/>
    <p:sldId id="297" r:id="rId10"/>
    <p:sldId id="298" r:id="rId11"/>
    <p:sldId id="301" r:id="rId12"/>
    <p:sldId id="300" r:id="rId13"/>
    <p:sldId id="302" r:id="rId14"/>
    <p:sldId id="303" r:id="rId15"/>
    <p:sldId id="304" r:id="rId16"/>
    <p:sldId id="305" r:id="rId17"/>
    <p:sldId id="325" r:id="rId18"/>
    <p:sldId id="326" r:id="rId19"/>
    <p:sldId id="327" r:id="rId20"/>
    <p:sldId id="328" r:id="rId21"/>
    <p:sldId id="330" r:id="rId22"/>
    <p:sldId id="319" r:id="rId23"/>
    <p:sldId id="320" r:id="rId24"/>
    <p:sldId id="321" r:id="rId25"/>
    <p:sldId id="322" r:id="rId26"/>
    <p:sldId id="323" r:id="rId27"/>
    <p:sldId id="324" r:id="rId28"/>
    <p:sldId id="332" r:id="rId29"/>
    <p:sldId id="333" r:id="rId30"/>
    <p:sldId id="334" r:id="rId31"/>
    <p:sldId id="331" r:id="rId32"/>
    <p:sldId id="336" r:id="rId33"/>
    <p:sldId id="337" r:id="rId34"/>
    <p:sldId id="338" r:id="rId35"/>
    <p:sldId id="339" r:id="rId36"/>
    <p:sldId id="340" r:id="rId37"/>
    <p:sldId id="341" r:id="rId38"/>
    <p:sldId id="342" r:id="rId39"/>
    <p:sldId id="306" r:id="rId40"/>
    <p:sldId id="260" r:id="rId41"/>
    <p:sldId id="268" r:id="rId42"/>
    <p:sldId id="269" r:id="rId43"/>
    <p:sldId id="307" r:id="rId44"/>
    <p:sldId id="308" r:id="rId45"/>
    <p:sldId id="309" r:id="rId46"/>
    <p:sldId id="310" r:id="rId47"/>
    <p:sldId id="311" r:id="rId48"/>
    <p:sldId id="312" r:id="rId49"/>
    <p:sldId id="314" r:id="rId50"/>
    <p:sldId id="313" r:id="rId51"/>
    <p:sldId id="315" r:id="rId52"/>
    <p:sldId id="316" r:id="rId53"/>
    <p:sldId id="273" r:id="rId54"/>
    <p:sldId id="272" r:id="rId55"/>
    <p:sldId id="265" r:id="rId56"/>
    <p:sldId id="279" r:id="rId57"/>
    <p:sldId id="280" r:id="rId58"/>
    <p:sldId id="278" r:id="rId59"/>
    <p:sldId id="281" r:id="rId60"/>
    <p:sldId id="282" r:id="rId61"/>
    <p:sldId id="283" r:id="rId62"/>
    <p:sldId id="284" r:id="rId63"/>
    <p:sldId id="285" r:id="rId64"/>
    <p:sldId id="286" r:id="rId65"/>
    <p:sldId id="287" r:id="rId66"/>
    <p:sldId id="288" r:id="rId67"/>
    <p:sldId id="289" r:id="rId68"/>
    <p:sldId id="290" r:id="rId69"/>
    <p:sldId id="291" r:id="rId70"/>
    <p:sldId id="292" r:id="rId71"/>
    <p:sldId id="270" r:id="rId72"/>
    <p:sldId id="276" r:id="rId73"/>
    <p:sldId id="266" r:id="rId74"/>
    <p:sldId id="335" r:id="rId75"/>
  </p:sldIdLst>
  <p:sldSz cx="9144000" cy="6858000" type="screen4x3"/>
  <p:notesSz cx="6858000" cy="9144000"/>
  <p:defaultTextStyle>
    <a:defPPr>
      <a:defRPr lang="hu-H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8C7F287-F736-4793-A72F-4EC397C2D5CA}" type="datetimeFigureOut">
              <a:rPr lang="en-US"/>
              <a:pPr>
                <a:defRPr/>
              </a:pPr>
              <a:t>12/1/2016</a:t>
            </a:fld>
            <a:endParaRPr lang="en-US"/>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endParaRPr lang="en-US" noProof="0" smtClean="0"/>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37644C6-D1A2-4915-BB25-DAA61D2C38C5}" type="slidenum">
              <a:rPr lang="en-US"/>
              <a:pPr>
                <a:defRPr/>
              </a:pPr>
              <a:t>‹#›</a:t>
            </a:fld>
            <a:endParaRPr lang="en-US"/>
          </a:p>
        </p:txBody>
      </p:sp>
    </p:spTree>
    <p:extLst>
      <p:ext uri="{BB962C8B-B14F-4D97-AF65-F5344CB8AC3E}">
        <p14:creationId xmlns:p14="http://schemas.microsoft.com/office/powerpoint/2010/main" val="31731643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http://www.infokommunikaciosjog.hu/informatikai-jog-informaciok-biztonsaga-internetes-buncselekmenyek-titkositas-webek-biztonsaga-IT-szabalyok</a:t>
            </a:r>
            <a:endParaRPr lang="hu-HU" dirty="0"/>
          </a:p>
        </p:txBody>
      </p:sp>
      <p:sp>
        <p:nvSpPr>
          <p:cNvPr id="4" name="Dia számának helye 3"/>
          <p:cNvSpPr>
            <a:spLocks noGrp="1"/>
          </p:cNvSpPr>
          <p:nvPr>
            <p:ph type="sldNum" sz="quarter" idx="10"/>
          </p:nvPr>
        </p:nvSpPr>
        <p:spPr/>
        <p:txBody>
          <a:bodyPr/>
          <a:lstStyle/>
          <a:p>
            <a:pPr>
              <a:defRPr/>
            </a:pPr>
            <a:fld id="{837644C6-D1A2-4915-BB25-DAA61D2C38C5}" type="slidenum">
              <a:rPr lang="en-US" smtClean="0"/>
              <a:pPr>
                <a:defRPr/>
              </a:pPr>
              <a:t>5</a:t>
            </a:fld>
            <a:endParaRPr lang="en-US"/>
          </a:p>
        </p:txBody>
      </p:sp>
    </p:spTree>
    <p:extLst>
      <p:ext uri="{BB962C8B-B14F-4D97-AF65-F5344CB8AC3E}">
        <p14:creationId xmlns:p14="http://schemas.microsoft.com/office/powerpoint/2010/main" val="184579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B06811-7FD1-451A-A931-7A3C32BB560A}" type="slidenum">
              <a:rPr lang="hu-HU"/>
              <a:pPr fontAlgn="base">
                <a:spcBef>
                  <a:spcPct val="0"/>
                </a:spcBef>
                <a:spcAft>
                  <a:spcPct val="0"/>
                </a:spcAft>
              </a:pPr>
              <a:t>55</a:t>
            </a:fld>
            <a:endParaRPr lang="hu-HU"/>
          </a:p>
        </p:txBody>
      </p:sp>
      <p:sp>
        <p:nvSpPr>
          <p:cNvPr id="17411" name="Rectangle 2"/>
          <p:cNvSpPr>
            <a:spLocks noGrp="1" noRot="1" noChangeAspect="1" noChangeArrowheads="1" noTextEdit="1"/>
          </p:cNvSpPr>
          <p:nvPr>
            <p:ph type="sldImg"/>
          </p:nvPr>
        </p:nvSpPr>
        <p:spPr bwMode="auto">
          <a:xfrm>
            <a:off x="1143000" y="695325"/>
            <a:ext cx="4570413" cy="3427413"/>
          </a:xfrm>
          <a:noFill/>
          <a:ln>
            <a:solidFill>
              <a:srgbClr val="000000"/>
            </a:solidFill>
            <a:miter lim="800000"/>
            <a:headEnd/>
            <a:tailEnd/>
          </a:ln>
        </p:spPr>
      </p:sp>
      <p:sp>
        <p:nvSpPr>
          <p:cNvPr id="17412" name="Rectangle 3"/>
          <p:cNvSpPr>
            <a:spLocks noGrp="1" noChangeArrowheads="1"/>
          </p:cNvSpPr>
          <p:nvPr>
            <p:ph type="body" idx="1"/>
          </p:nvPr>
        </p:nvSpPr>
        <p:spPr bwMode="auto">
          <a:xfrm>
            <a:off x="685800" y="4343400"/>
            <a:ext cx="5486400" cy="4037013"/>
          </a:xfrm>
          <a:noFill/>
        </p:spPr>
        <p:txBody>
          <a:bodyPr wrap="none" numCol="1" anchor="ctr" anchorCtr="0" compatLnSpc="1">
            <a:prstTxWarp prst="textNoShape">
              <a:avLst/>
            </a:prstTxWarp>
          </a:bodyPr>
          <a:lstStyle/>
          <a:p>
            <a:pPr>
              <a:spcBef>
                <a:spcPct val="0"/>
              </a:spcBef>
            </a:pPr>
            <a:endParaRPr lang="hu-H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B06811-7FD1-451A-A931-7A3C32BB560A}" type="slidenum">
              <a:rPr lang="hu-HU"/>
              <a:pPr fontAlgn="base">
                <a:spcBef>
                  <a:spcPct val="0"/>
                </a:spcBef>
                <a:spcAft>
                  <a:spcPct val="0"/>
                </a:spcAft>
              </a:pPr>
              <a:t>56</a:t>
            </a:fld>
            <a:endParaRPr lang="hu-HU"/>
          </a:p>
        </p:txBody>
      </p:sp>
      <p:sp>
        <p:nvSpPr>
          <p:cNvPr id="17411" name="Rectangle 2"/>
          <p:cNvSpPr>
            <a:spLocks noGrp="1" noRot="1" noChangeAspect="1" noChangeArrowheads="1" noTextEdit="1"/>
          </p:cNvSpPr>
          <p:nvPr>
            <p:ph type="sldImg"/>
          </p:nvPr>
        </p:nvSpPr>
        <p:spPr bwMode="auto">
          <a:xfrm>
            <a:off x="1143000" y="695325"/>
            <a:ext cx="4570413" cy="3427413"/>
          </a:xfrm>
          <a:noFill/>
          <a:ln>
            <a:solidFill>
              <a:srgbClr val="000000"/>
            </a:solidFill>
            <a:miter lim="800000"/>
            <a:headEnd/>
            <a:tailEnd/>
          </a:ln>
        </p:spPr>
      </p:sp>
      <p:sp>
        <p:nvSpPr>
          <p:cNvPr id="17412" name="Rectangle 3"/>
          <p:cNvSpPr>
            <a:spLocks noGrp="1" noChangeArrowheads="1"/>
          </p:cNvSpPr>
          <p:nvPr>
            <p:ph type="body" idx="1"/>
          </p:nvPr>
        </p:nvSpPr>
        <p:spPr bwMode="auto">
          <a:xfrm>
            <a:off x="685800" y="4343400"/>
            <a:ext cx="5486400" cy="4037013"/>
          </a:xfrm>
          <a:noFill/>
        </p:spPr>
        <p:txBody>
          <a:bodyPr wrap="none" numCol="1" anchor="ctr" anchorCtr="0" compatLnSpc="1">
            <a:prstTxWarp prst="textNoShape">
              <a:avLst/>
            </a:prstTxWarp>
          </a:bodyPr>
          <a:lstStyle/>
          <a:p>
            <a:pPr>
              <a:spcBef>
                <a:spcPct val="0"/>
              </a:spcBef>
            </a:pPr>
            <a:endParaRPr lang="hu-H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B06811-7FD1-451A-A931-7A3C32BB560A}" type="slidenum">
              <a:rPr lang="hu-HU"/>
              <a:pPr fontAlgn="base">
                <a:spcBef>
                  <a:spcPct val="0"/>
                </a:spcBef>
                <a:spcAft>
                  <a:spcPct val="0"/>
                </a:spcAft>
              </a:pPr>
              <a:t>57</a:t>
            </a:fld>
            <a:endParaRPr lang="hu-HU"/>
          </a:p>
        </p:txBody>
      </p:sp>
      <p:sp>
        <p:nvSpPr>
          <p:cNvPr id="17411" name="Rectangle 2"/>
          <p:cNvSpPr>
            <a:spLocks noGrp="1" noRot="1" noChangeAspect="1" noChangeArrowheads="1" noTextEdit="1"/>
          </p:cNvSpPr>
          <p:nvPr>
            <p:ph type="sldImg"/>
          </p:nvPr>
        </p:nvSpPr>
        <p:spPr bwMode="auto">
          <a:xfrm>
            <a:off x="1143000" y="695325"/>
            <a:ext cx="4570413" cy="3427413"/>
          </a:xfrm>
          <a:noFill/>
          <a:ln>
            <a:solidFill>
              <a:srgbClr val="000000"/>
            </a:solidFill>
            <a:miter lim="800000"/>
            <a:headEnd/>
            <a:tailEnd/>
          </a:ln>
        </p:spPr>
      </p:sp>
      <p:sp>
        <p:nvSpPr>
          <p:cNvPr id="17412" name="Rectangle 3"/>
          <p:cNvSpPr>
            <a:spLocks noGrp="1" noChangeArrowheads="1"/>
          </p:cNvSpPr>
          <p:nvPr>
            <p:ph type="body" idx="1"/>
          </p:nvPr>
        </p:nvSpPr>
        <p:spPr bwMode="auto">
          <a:xfrm>
            <a:off x="685800" y="4343400"/>
            <a:ext cx="5486400" cy="4037013"/>
          </a:xfrm>
          <a:noFill/>
        </p:spPr>
        <p:txBody>
          <a:bodyPr wrap="none" numCol="1" anchor="ctr" anchorCtr="0" compatLnSpc="1">
            <a:prstTxWarp prst="textNoShape">
              <a:avLst/>
            </a:prstTxWarp>
          </a:bodyPr>
          <a:lstStyle/>
          <a:p>
            <a:pPr>
              <a:spcBef>
                <a:spcPct val="0"/>
              </a:spcBef>
            </a:pPr>
            <a:endParaRPr lang="hu-H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B06811-7FD1-451A-A931-7A3C32BB560A}" type="slidenum">
              <a:rPr lang="hu-HU"/>
              <a:pPr fontAlgn="base">
                <a:spcBef>
                  <a:spcPct val="0"/>
                </a:spcBef>
                <a:spcAft>
                  <a:spcPct val="0"/>
                </a:spcAft>
              </a:pPr>
              <a:t>58</a:t>
            </a:fld>
            <a:endParaRPr lang="hu-HU"/>
          </a:p>
        </p:txBody>
      </p:sp>
      <p:sp>
        <p:nvSpPr>
          <p:cNvPr id="17411" name="Rectangle 2"/>
          <p:cNvSpPr>
            <a:spLocks noGrp="1" noRot="1" noChangeAspect="1" noChangeArrowheads="1" noTextEdit="1"/>
          </p:cNvSpPr>
          <p:nvPr>
            <p:ph type="sldImg"/>
          </p:nvPr>
        </p:nvSpPr>
        <p:spPr bwMode="auto">
          <a:xfrm>
            <a:off x="1143000" y="695325"/>
            <a:ext cx="4570413" cy="3427413"/>
          </a:xfrm>
          <a:noFill/>
          <a:ln>
            <a:solidFill>
              <a:srgbClr val="000000"/>
            </a:solidFill>
            <a:miter lim="800000"/>
            <a:headEnd/>
            <a:tailEnd/>
          </a:ln>
        </p:spPr>
      </p:sp>
      <p:sp>
        <p:nvSpPr>
          <p:cNvPr id="17412" name="Rectangle 3"/>
          <p:cNvSpPr>
            <a:spLocks noGrp="1" noChangeArrowheads="1"/>
          </p:cNvSpPr>
          <p:nvPr>
            <p:ph type="body" idx="1"/>
          </p:nvPr>
        </p:nvSpPr>
        <p:spPr bwMode="auto">
          <a:xfrm>
            <a:off x="685800" y="4343400"/>
            <a:ext cx="5486400" cy="4037013"/>
          </a:xfrm>
          <a:noFill/>
        </p:spPr>
        <p:txBody>
          <a:bodyPr wrap="none" numCol="1" anchor="ctr" anchorCtr="0" compatLnSpc="1">
            <a:prstTxWarp prst="textNoShape">
              <a:avLst/>
            </a:prstTxWarp>
          </a:bodyPr>
          <a:lstStyle/>
          <a:p>
            <a:pPr>
              <a:spcBef>
                <a:spcPct val="0"/>
              </a:spcBef>
            </a:pPr>
            <a:endParaRPr lang="hu-H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B06811-7FD1-451A-A931-7A3C32BB560A}" type="slidenum">
              <a:rPr lang="hu-HU"/>
              <a:pPr fontAlgn="base">
                <a:spcBef>
                  <a:spcPct val="0"/>
                </a:spcBef>
                <a:spcAft>
                  <a:spcPct val="0"/>
                </a:spcAft>
              </a:pPr>
              <a:t>59</a:t>
            </a:fld>
            <a:endParaRPr lang="hu-HU"/>
          </a:p>
        </p:txBody>
      </p:sp>
      <p:sp>
        <p:nvSpPr>
          <p:cNvPr id="17411" name="Rectangle 2"/>
          <p:cNvSpPr>
            <a:spLocks noGrp="1" noRot="1" noChangeAspect="1" noChangeArrowheads="1" noTextEdit="1"/>
          </p:cNvSpPr>
          <p:nvPr>
            <p:ph type="sldImg"/>
          </p:nvPr>
        </p:nvSpPr>
        <p:spPr bwMode="auto">
          <a:xfrm>
            <a:off x="1143000" y="695325"/>
            <a:ext cx="4570413" cy="3427413"/>
          </a:xfrm>
          <a:noFill/>
          <a:ln>
            <a:solidFill>
              <a:srgbClr val="000000"/>
            </a:solidFill>
            <a:miter lim="800000"/>
            <a:headEnd/>
            <a:tailEnd/>
          </a:ln>
        </p:spPr>
      </p:sp>
      <p:sp>
        <p:nvSpPr>
          <p:cNvPr id="17412" name="Rectangle 3"/>
          <p:cNvSpPr>
            <a:spLocks noGrp="1" noChangeArrowheads="1"/>
          </p:cNvSpPr>
          <p:nvPr>
            <p:ph type="body" idx="1"/>
          </p:nvPr>
        </p:nvSpPr>
        <p:spPr bwMode="auto">
          <a:xfrm>
            <a:off x="685800" y="4343400"/>
            <a:ext cx="5486400" cy="4037013"/>
          </a:xfrm>
          <a:noFill/>
        </p:spPr>
        <p:txBody>
          <a:bodyPr wrap="none" numCol="1" anchor="ctr" anchorCtr="0" compatLnSpc="1">
            <a:prstTxWarp prst="textNoShape">
              <a:avLst/>
            </a:prstTxWarp>
          </a:bodyPr>
          <a:lstStyle/>
          <a:p>
            <a:pPr>
              <a:spcBef>
                <a:spcPct val="0"/>
              </a:spcBef>
            </a:pPr>
            <a:endParaRPr lang="hu-H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BCA0BB-5024-4BF0-94AE-2B91D8158E04}" type="slidenum">
              <a:rPr lang="hu-HU"/>
              <a:pPr fontAlgn="base">
                <a:spcBef>
                  <a:spcPct val="0"/>
                </a:spcBef>
                <a:spcAft>
                  <a:spcPct val="0"/>
                </a:spcAft>
              </a:pPr>
              <a:t>73</a:t>
            </a:fld>
            <a:endParaRPr lang="hu-HU"/>
          </a:p>
        </p:txBody>
      </p:sp>
      <p:sp>
        <p:nvSpPr>
          <p:cNvPr id="18435" name="Rectangle 2"/>
          <p:cNvSpPr>
            <a:spLocks noGrp="1" noRot="1" noChangeAspect="1" noChangeArrowheads="1" noTextEdit="1"/>
          </p:cNvSpPr>
          <p:nvPr>
            <p:ph type="sldImg"/>
          </p:nvPr>
        </p:nvSpPr>
        <p:spPr bwMode="auto">
          <a:xfrm>
            <a:off x="1143000" y="695325"/>
            <a:ext cx="4570413" cy="3427413"/>
          </a:xfrm>
          <a:noFill/>
          <a:ln>
            <a:solidFill>
              <a:srgbClr val="000000"/>
            </a:solidFill>
            <a:miter lim="800000"/>
            <a:headEnd/>
            <a:tailEnd/>
          </a:ln>
        </p:spPr>
      </p:sp>
      <p:sp>
        <p:nvSpPr>
          <p:cNvPr id="18436" name="Rectangle 3"/>
          <p:cNvSpPr>
            <a:spLocks noGrp="1" noChangeArrowheads="1"/>
          </p:cNvSpPr>
          <p:nvPr>
            <p:ph type="body" idx="1"/>
          </p:nvPr>
        </p:nvSpPr>
        <p:spPr bwMode="auto">
          <a:xfrm>
            <a:off x="685800" y="4343400"/>
            <a:ext cx="5486400" cy="4037013"/>
          </a:xfrm>
          <a:noFill/>
        </p:spPr>
        <p:txBody>
          <a:bodyPr wrap="none" numCol="1" anchor="ctr" anchorCtr="0" compatLnSpc="1">
            <a:prstTxWarp prst="textNoShape">
              <a:avLst/>
            </a:prstTxWarp>
          </a:bodyPr>
          <a:lstStyle/>
          <a:p>
            <a:pPr>
              <a:spcBef>
                <a:spcPct val="0"/>
              </a:spcBef>
            </a:pPr>
            <a:endParaRPr lang="hu-H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Ref idx="1001">
        <a:schemeClr val="bg2"/>
      </p:bgRef>
    </p:bg>
    <p:spTree>
      <p:nvGrpSpPr>
        <p:cNvPr id="1" name=""/>
        <p:cNvGrpSpPr/>
        <p:nvPr/>
      </p:nvGrpSpPr>
      <p:grpSpPr>
        <a:xfrm>
          <a:off x="0" y="0"/>
          <a:ext cx="0" cy="0"/>
          <a:chOff x="0" y="0"/>
          <a:chExt cx="0" cy="0"/>
        </a:xfrm>
      </p:grpSpPr>
      <p:sp>
        <p:nvSpPr>
          <p:cNvPr id="7" name="Téglalap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églalap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églalap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Cím 7"/>
          <p:cNvSpPr>
            <a:spLocks noGrp="1"/>
          </p:cNvSpPr>
          <p:nvPr>
            <p:ph type="ctrTitle"/>
          </p:nvPr>
        </p:nvSpPr>
        <p:spPr>
          <a:xfrm>
            <a:off x="2362200" y="4038600"/>
            <a:ext cx="6477000" cy="1828800"/>
          </a:xfrm>
        </p:spPr>
        <p:txBody>
          <a:bodyPr anchor="b"/>
          <a:lstStyle>
            <a:lvl1pPr>
              <a:defRPr cap="all" baseline="0"/>
            </a:lvl1pPr>
          </a:lstStyle>
          <a:p>
            <a:r>
              <a:rPr kumimoji="0" lang="hu-HU" smtClean="0"/>
              <a:t>Mintacím szerkesztése</a:t>
            </a:r>
            <a:endParaRPr kumimoji="0" lang="en-US"/>
          </a:p>
        </p:txBody>
      </p:sp>
      <p:sp>
        <p:nvSpPr>
          <p:cNvPr id="9" name="Alcím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u-HU" smtClean="0"/>
              <a:t>Alcím mintájának szerkesztése</a:t>
            </a:r>
            <a:endParaRPr kumimoji="0" lang="en-US"/>
          </a:p>
        </p:txBody>
      </p:sp>
      <p:sp>
        <p:nvSpPr>
          <p:cNvPr id="28" name="Dátum hely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fld id="{D7EDEAEA-CCA7-49CE-A11F-B0E359B6CB22}" type="datetimeFigureOut">
              <a:rPr lang="en-US" smtClean="0"/>
              <a:pPr>
                <a:defRPr/>
              </a:pPr>
              <a:t>12/1/2016</a:t>
            </a:fld>
            <a:endParaRPr lang="en-US"/>
          </a:p>
        </p:txBody>
      </p:sp>
      <p:sp>
        <p:nvSpPr>
          <p:cNvPr id="17" name="Élőláb helye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endParaRPr lang="en-US"/>
          </a:p>
        </p:txBody>
      </p:sp>
      <p:sp>
        <p:nvSpPr>
          <p:cNvPr id="29" name="Dia számának helye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8643A33F-EDC6-4517-8714-E5649C0EAD0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Függőleges szöveg helye 2"/>
          <p:cNvSpPr>
            <a:spLocks noGrp="1"/>
          </p:cNvSpPr>
          <p:nvPr>
            <p:ph type="body" orient="vert" idx="1"/>
          </p:nvPr>
        </p:nvSpPr>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p:txBody>
          <a:bodyPr/>
          <a:lstStyle/>
          <a:p>
            <a:pPr>
              <a:defRPr/>
            </a:pPr>
            <a:fld id="{F7612043-EE67-4CB8-BA88-28A36C790D25}" type="datetimeFigureOut">
              <a:rPr lang="en-US" smtClean="0"/>
              <a:pPr>
                <a:defRPr/>
              </a:pPr>
              <a:t>12/1/2016</a:t>
            </a:fld>
            <a:endParaRPr lang="en-US"/>
          </a:p>
        </p:txBody>
      </p:sp>
      <p:sp>
        <p:nvSpPr>
          <p:cNvPr id="5" name="Élőláb helye 4"/>
          <p:cNvSpPr>
            <a:spLocks noGrp="1"/>
          </p:cNvSpPr>
          <p:nvPr>
            <p:ph type="ftr" sz="quarter" idx="11"/>
          </p:nvPr>
        </p:nvSpPr>
        <p:spPr/>
        <p:txBody>
          <a:bodyPr/>
          <a:lstStyle/>
          <a:p>
            <a:pPr>
              <a:defRPr/>
            </a:pPr>
            <a:endParaRPr lang="en-US"/>
          </a:p>
        </p:txBody>
      </p:sp>
      <p:sp>
        <p:nvSpPr>
          <p:cNvPr id="6" name="Dia számának helye 5"/>
          <p:cNvSpPr>
            <a:spLocks noGrp="1"/>
          </p:cNvSpPr>
          <p:nvPr>
            <p:ph type="sldNum" sz="quarter" idx="12"/>
          </p:nvPr>
        </p:nvSpPr>
        <p:spPr/>
        <p:txBody>
          <a:bodyPr/>
          <a:lstStyle/>
          <a:p>
            <a:pPr>
              <a:defRPr/>
            </a:pPr>
            <a:fld id="{71A95E5E-9DF1-4099-9EB5-66626620CAF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bg>
      <p:bgRef idx="1001">
        <a:schemeClr val="bg1"/>
      </p:bgRef>
    </p:b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53200" y="609600"/>
            <a:ext cx="2057400" cy="5516563"/>
          </a:xfrm>
        </p:spPr>
        <p:txBody>
          <a:bodyPr vert="eaVert"/>
          <a:lstStyle/>
          <a:p>
            <a:r>
              <a:rPr kumimoji="0" lang="hu-HU" smtClean="0"/>
              <a:t>Mintacím szerkesztése</a:t>
            </a:r>
            <a:endParaRPr kumimoji="0" lang="en-US"/>
          </a:p>
        </p:txBody>
      </p:sp>
      <p:sp>
        <p:nvSpPr>
          <p:cNvPr id="3" name="Függőleges szöveg helye 2"/>
          <p:cNvSpPr>
            <a:spLocks noGrp="1"/>
          </p:cNvSpPr>
          <p:nvPr>
            <p:ph type="body" orient="vert" idx="1"/>
          </p:nvPr>
        </p:nvSpPr>
        <p:spPr>
          <a:xfrm>
            <a:off x="457200" y="609600"/>
            <a:ext cx="5562600" cy="5516564"/>
          </a:xfrm>
        </p:spPr>
        <p:txBody>
          <a:bodyPr vert="eaVert"/>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4" name="Dátum helye 3"/>
          <p:cNvSpPr>
            <a:spLocks noGrp="1"/>
          </p:cNvSpPr>
          <p:nvPr>
            <p:ph type="dt" sz="half" idx="10"/>
          </p:nvPr>
        </p:nvSpPr>
        <p:spPr>
          <a:xfrm>
            <a:off x="6553200" y="6248402"/>
            <a:ext cx="2209800" cy="365125"/>
          </a:xfrm>
        </p:spPr>
        <p:txBody>
          <a:bodyPr/>
          <a:lstStyle/>
          <a:p>
            <a:pPr>
              <a:defRPr/>
            </a:pPr>
            <a:fld id="{91FD0912-8818-4A79-915B-B3607C4DAE4A}" type="datetimeFigureOut">
              <a:rPr lang="en-US" smtClean="0"/>
              <a:pPr>
                <a:defRPr/>
              </a:pPr>
              <a:t>12/1/2016</a:t>
            </a:fld>
            <a:endParaRPr lang="en-US"/>
          </a:p>
        </p:txBody>
      </p:sp>
      <p:sp>
        <p:nvSpPr>
          <p:cNvPr id="5" name="Élőláb helye 4"/>
          <p:cNvSpPr>
            <a:spLocks noGrp="1"/>
          </p:cNvSpPr>
          <p:nvPr>
            <p:ph type="ftr" sz="quarter" idx="11"/>
          </p:nvPr>
        </p:nvSpPr>
        <p:spPr>
          <a:xfrm>
            <a:off x="457201" y="6248207"/>
            <a:ext cx="5573483" cy="365125"/>
          </a:xfrm>
        </p:spPr>
        <p:txBody>
          <a:bodyPr/>
          <a:lstStyle/>
          <a:p>
            <a:pPr>
              <a:defRPr/>
            </a:pPr>
            <a:endParaRPr lang="en-US"/>
          </a:p>
        </p:txBody>
      </p:sp>
      <p:sp>
        <p:nvSpPr>
          <p:cNvPr id="7" name="Téglalap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Téglalap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Téglalap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Dia számának helye 5"/>
          <p:cNvSpPr>
            <a:spLocks noGrp="1"/>
          </p:cNvSpPr>
          <p:nvPr>
            <p:ph type="sldNum" sz="quarter" idx="12"/>
          </p:nvPr>
        </p:nvSpPr>
        <p:spPr>
          <a:xfrm rot="5400000">
            <a:off x="5989638" y="144462"/>
            <a:ext cx="533400" cy="244476"/>
          </a:xfrm>
        </p:spPr>
        <p:txBody>
          <a:bodyPr/>
          <a:lstStyle/>
          <a:p>
            <a:pPr>
              <a:defRPr/>
            </a:pPr>
            <a:fld id="{D5B38984-338B-4F8D-AA66-6B1E15FCA08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612648" y="228600"/>
            <a:ext cx="8153400" cy="990600"/>
          </a:xfrm>
        </p:spPr>
        <p:txBody>
          <a:bodyPr/>
          <a:lstStyle/>
          <a:p>
            <a:r>
              <a:rPr kumimoji="0" lang="hu-HU" smtClean="0"/>
              <a:t>Mintacím szerkesztése</a:t>
            </a:r>
            <a:endParaRPr kumimoji="0" lang="en-US"/>
          </a:p>
        </p:txBody>
      </p:sp>
      <p:sp>
        <p:nvSpPr>
          <p:cNvPr id="4" name="Dátum helye 3"/>
          <p:cNvSpPr>
            <a:spLocks noGrp="1"/>
          </p:cNvSpPr>
          <p:nvPr>
            <p:ph type="dt" sz="half" idx="10"/>
          </p:nvPr>
        </p:nvSpPr>
        <p:spPr/>
        <p:txBody>
          <a:bodyPr/>
          <a:lstStyle/>
          <a:p>
            <a:pPr>
              <a:defRPr/>
            </a:pPr>
            <a:fld id="{3A08ECB8-FC41-4D19-9B78-5ACB8E5319E8}" type="datetimeFigureOut">
              <a:rPr lang="en-US" smtClean="0"/>
              <a:pPr>
                <a:defRPr/>
              </a:pPr>
              <a:t>12/1/2016</a:t>
            </a:fld>
            <a:endParaRPr lang="en-US"/>
          </a:p>
        </p:txBody>
      </p:sp>
      <p:sp>
        <p:nvSpPr>
          <p:cNvPr id="5" name="Élőláb helye 4"/>
          <p:cNvSpPr>
            <a:spLocks noGrp="1"/>
          </p:cNvSpPr>
          <p:nvPr>
            <p:ph type="ftr" sz="quarter" idx="11"/>
          </p:nvPr>
        </p:nvSpPr>
        <p:spPr/>
        <p:txBody>
          <a:bodyPr/>
          <a:lstStyle/>
          <a:p>
            <a:pPr>
              <a:defRPr/>
            </a:pPr>
            <a:endParaRPr lang="en-US"/>
          </a:p>
        </p:txBody>
      </p:sp>
      <p:sp>
        <p:nvSpPr>
          <p:cNvPr id="6" name="Dia számának helye 5"/>
          <p:cNvSpPr>
            <a:spLocks noGrp="1"/>
          </p:cNvSpPr>
          <p:nvPr>
            <p:ph type="sldNum" sz="quarter" idx="12"/>
          </p:nvPr>
        </p:nvSpPr>
        <p:spPr/>
        <p:txBody>
          <a:bodyPr/>
          <a:lstStyle>
            <a:lvl1pPr>
              <a:defRPr>
                <a:solidFill>
                  <a:srgbClr val="FFFFFF"/>
                </a:solidFill>
              </a:defRPr>
            </a:lvl1pPr>
          </a:lstStyle>
          <a:p>
            <a:pPr>
              <a:defRPr/>
            </a:pPr>
            <a:fld id="{8B846032-BA99-4AC4-B76C-FD2AEB14A958}" type="slidenum">
              <a:rPr lang="en-US" smtClean="0"/>
              <a:pPr>
                <a:defRPr/>
              </a:pPr>
              <a:t>‹#›</a:t>
            </a:fld>
            <a:endParaRPr lang="en-US"/>
          </a:p>
        </p:txBody>
      </p:sp>
      <p:sp>
        <p:nvSpPr>
          <p:cNvPr id="8" name="Tartalom helye 7"/>
          <p:cNvSpPr>
            <a:spLocks noGrp="1"/>
          </p:cNvSpPr>
          <p:nvPr>
            <p:ph sz="quarter" idx="1"/>
          </p:nvPr>
        </p:nvSpPr>
        <p:spPr>
          <a:xfrm>
            <a:off x="612648" y="1600200"/>
            <a:ext cx="8153400" cy="44958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3">
        <a:schemeClr val="bg1"/>
      </p:bgRef>
    </p:bg>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u-HU" smtClean="0"/>
              <a:t>Mintaszöveg szerkesztése</a:t>
            </a:r>
          </a:p>
        </p:txBody>
      </p:sp>
      <p:sp>
        <p:nvSpPr>
          <p:cNvPr id="7" name="Téglalap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églalap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Cím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hu-HU" smtClean="0"/>
              <a:t>Mintacím szerkesztése</a:t>
            </a:r>
            <a:endParaRPr kumimoji="0" lang="en-US"/>
          </a:p>
        </p:txBody>
      </p:sp>
      <p:sp>
        <p:nvSpPr>
          <p:cNvPr id="12" name="Dátum helye 11"/>
          <p:cNvSpPr>
            <a:spLocks noGrp="1"/>
          </p:cNvSpPr>
          <p:nvPr>
            <p:ph type="dt" sz="half" idx="10"/>
          </p:nvPr>
        </p:nvSpPr>
        <p:spPr/>
        <p:txBody>
          <a:bodyPr/>
          <a:lstStyle/>
          <a:p>
            <a:pPr>
              <a:defRPr/>
            </a:pPr>
            <a:fld id="{912F2FEE-99FB-4C4F-AE1C-231B3AD719AA}" type="datetimeFigureOut">
              <a:rPr lang="en-US" smtClean="0"/>
              <a:pPr>
                <a:defRPr/>
              </a:pPr>
              <a:t>12/1/2016</a:t>
            </a:fld>
            <a:endParaRPr lang="en-US"/>
          </a:p>
        </p:txBody>
      </p:sp>
      <p:sp>
        <p:nvSpPr>
          <p:cNvPr id="13" name="Dia számának hely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8799EFFE-A0CF-4E6D-95F8-C7A22ABCC178}" type="slidenum">
              <a:rPr lang="en-US" smtClean="0"/>
              <a:pPr>
                <a:defRPr/>
              </a:pPr>
              <a:t>‹#›</a:t>
            </a:fld>
            <a:endParaRPr lang="en-US"/>
          </a:p>
        </p:txBody>
      </p:sp>
      <p:sp>
        <p:nvSpPr>
          <p:cNvPr id="14" name="Élőláb helye 13"/>
          <p:cNvSpPr>
            <a:spLocks noGrp="1"/>
          </p:cNvSpPr>
          <p:nvPr>
            <p:ph type="ftr" sz="quarter" idx="12"/>
          </p:nvPr>
        </p:nvSpPr>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9" name="Tartalom helye 8"/>
          <p:cNvSpPr>
            <a:spLocks noGrp="1"/>
          </p:cNvSpPr>
          <p:nvPr>
            <p:ph sz="quarter" idx="1"/>
          </p:nvPr>
        </p:nvSpPr>
        <p:spPr>
          <a:xfrm>
            <a:off x="609600" y="1589567"/>
            <a:ext cx="3886200" cy="45720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1" name="Tartalom helye 10"/>
          <p:cNvSpPr>
            <a:spLocks noGrp="1"/>
          </p:cNvSpPr>
          <p:nvPr>
            <p:ph sz="quarter" idx="2"/>
          </p:nvPr>
        </p:nvSpPr>
        <p:spPr>
          <a:xfrm>
            <a:off x="4844901" y="1589567"/>
            <a:ext cx="3886200" cy="45720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8" name="Dátum helye 7"/>
          <p:cNvSpPr>
            <a:spLocks noGrp="1"/>
          </p:cNvSpPr>
          <p:nvPr>
            <p:ph type="dt" sz="half" idx="15"/>
          </p:nvPr>
        </p:nvSpPr>
        <p:spPr/>
        <p:txBody>
          <a:bodyPr rtlCol="0"/>
          <a:lstStyle/>
          <a:p>
            <a:pPr>
              <a:defRPr/>
            </a:pPr>
            <a:fld id="{B3177342-EAC8-4F22-BE40-5A74399FDE88}" type="datetimeFigureOut">
              <a:rPr lang="en-US" smtClean="0"/>
              <a:pPr>
                <a:defRPr/>
              </a:pPr>
              <a:t>12/1/2016</a:t>
            </a:fld>
            <a:endParaRPr lang="en-US"/>
          </a:p>
        </p:txBody>
      </p:sp>
      <p:sp>
        <p:nvSpPr>
          <p:cNvPr id="10" name="Dia számának helye 9"/>
          <p:cNvSpPr>
            <a:spLocks noGrp="1"/>
          </p:cNvSpPr>
          <p:nvPr>
            <p:ph type="sldNum" sz="quarter" idx="16"/>
          </p:nvPr>
        </p:nvSpPr>
        <p:spPr/>
        <p:txBody>
          <a:bodyPr rtlCol="0"/>
          <a:lstStyle/>
          <a:p>
            <a:pPr>
              <a:defRPr/>
            </a:pPr>
            <a:fld id="{72204316-B4A9-45B6-A089-2D1C3ED0AF86}" type="slidenum">
              <a:rPr lang="en-US" smtClean="0"/>
              <a:pPr>
                <a:defRPr/>
              </a:pPr>
              <a:t>‹#›</a:t>
            </a:fld>
            <a:endParaRPr lang="en-US"/>
          </a:p>
        </p:txBody>
      </p:sp>
      <p:sp>
        <p:nvSpPr>
          <p:cNvPr id="12" name="Élőláb helye 11"/>
          <p:cNvSpPr>
            <a:spLocks noGrp="1"/>
          </p:cNvSpPr>
          <p:nvPr>
            <p:ph type="ftr" sz="quarter" idx="17"/>
          </p:nvPr>
        </p:nvSpPr>
        <p:spPr/>
        <p:txBody>
          <a:bodyPr rtlCol="0"/>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533400" y="273050"/>
            <a:ext cx="8153400" cy="869950"/>
          </a:xfrm>
        </p:spPr>
        <p:txBody>
          <a:bodyPr anchor="ctr"/>
          <a:lstStyle>
            <a:lvl1pPr>
              <a:defRPr/>
            </a:lvl1pPr>
          </a:lstStyle>
          <a:p>
            <a:r>
              <a:rPr kumimoji="0" lang="hu-HU" smtClean="0"/>
              <a:t>Mintacím szerkesztése</a:t>
            </a:r>
            <a:endParaRPr kumimoji="0" lang="en-US"/>
          </a:p>
        </p:txBody>
      </p:sp>
      <p:sp>
        <p:nvSpPr>
          <p:cNvPr id="11" name="Tartalom helye 10"/>
          <p:cNvSpPr>
            <a:spLocks noGrp="1"/>
          </p:cNvSpPr>
          <p:nvPr>
            <p:ph sz="quarter" idx="2"/>
          </p:nvPr>
        </p:nvSpPr>
        <p:spPr>
          <a:xfrm>
            <a:off x="609600" y="2438400"/>
            <a:ext cx="3886200" cy="35814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3" name="Tartalom helye 12"/>
          <p:cNvSpPr>
            <a:spLocks noGrp="1"/>
          </p:cNvSpPr>
          <p:nvPr>
            <p:ph sz="quarter" idx="4"/>
          </p:nvPr>
        </p:nvSpPr>
        <p:spPr>
          <a:xfrm>
            <a:off x="4800600" y="2438400"/>
            <a:ext cx="3886200" cy="35814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
        <p:nvSpPr>
          <p:cNvPr id="10" name="Dátum helye 9"/>
          <p:cNvSpPr>
            <a:spLocks noGrp="1"/>
          </p:cNvSpPr>
          <p:nvPr>
            <p:ph type="dt" sz="half" idx="15"/>
          </p:nvPr>
        </p:nvSpPr>
        <p:spPr/>
        <p:txBody>
          <a:bodyPr rtlCol="0"/>
          <a:lstStyle/>
          <a:p>
            <a:pPr>
              <a:defRPr/>
            </a:pPr>
            <a:fld id="{A0012A93-53E1-428F-99FA-F66B3DF76493}" type="datetimeFigureOut">
              <a:rPr lang="en-US" smtClean="0"/>
              <a:pPr>
                <a:defRPr/>
              </a:pPr>
              <a:t>12/1/2016</a:t>
            </a:fld>
            <a:endParaRPr lang="en-US"/>
          </a:p>
        </p:txBody>
      </p:sp>
      <p:sp>
        <p:nvSpPr>
          <p:cNvPr id="12" name="Dia számának helye 11"/>
          <p:cNvSpPr>
            <a:spLocks noGrp="1"/>
          </p:cNvSpPr>
          <p:nvPr>
            <p:ph type="sldNum" sz="quarter" idx="16"/>
          </p:nvPr>
        </p:nvSpPr>
        <p:spPr/>
        <p:txBody>
          <a:bodyPr rtlCol="0"/>
          <a:lstStyle/>
          <a:p>
            <a:pPr>
              <a:defRPr/>
            </a:pPr>
            <a:fld id="{4BE2B5FE-31CC-42E2-8963-D4F7098811ED}" type="slidenum">
              <a:rPr lang="en-US" smtClean="0"/>
              <a:pPr>
                <a:defRPr/>
              </a:pPr>
              <a:t>‹#›</a:t>
            </a:fld>
            <a:endParaRPr lang="en-US"/>
          </a:p>
        </p:txBody>
      </p:sp>
      <p:sp>
        <p:nvSpPr>
          <p:cNvPr id="14" name="Élőláb helye 13"/>
          <p:cNvSpPr>
            <a:spLocks noGrp="1"/>
          </p:cNvSpPr>
          <p:nvPr>
            <p:ph type="ftr" sz="quarter" idx="17"/>
          </p:nvPr>
        </p:nvSpPr>
        <p:spPr/>
        <p:txBody>
          <a:bodyPr rtlCol="0"/>
          <a:lstStyle/>
          <a:p>
            <a:pPr>
              <a:defRPr/>
            </a:pPr>
            <a:endParaRPr lang="en-US"/>
          </a:p>
        </p:txBody>
      </p:sp>
      <p:sp>
        <p:nvSpPr>
          <p:cNvPr id="16" name="Szöveg hely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hu-HU" smtClean="0"/>
              <a:t>Mintaszöveg szerkesztése</a:t>
            </a:r>
          </a:p>
        </p:txBody>
      </p:sp>
      <p:sp>
        <p:nvSpPr>
          <p:cNvPr id="15" name="Szöveg hely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hu-HU" smtClean="0"/>
              <a:t>Mintaszöveg szerkesztése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kumimoji="0" lang="hu-HU" smtClean="0"/>
              <a:t>Mintacím szerkesztése</a:t>
            </a:r>
            <a:endParaRPr kumimoji="0" lang="en-US"/>
          </a:p>
        </p:txBody>
      </p:sp>
      <p:sp>
        <p:nvSpPr>
          <p:cNvPr id="3" name="Dátum helye 2"/>
          <p:cNvSpPr>
            <a:spLocks noGrp="1"/>
          </p:cNvSpPr>
          <p:nvPr>
            <p:ph type="dt" sz="half" idx="10"/>
          </p:nvPr>
        </p:nvSpPr>
        <p:spPr/>
        <p:txBody>
          <a:bodyPr/>
          <a:lstStyle/>
          <a:p>
            <a:pPr>
              <a:defRPr/>
            </a:pPr>
            <a:fld id="{EE772501-1562-4FDF-AECE-FD9F9E60E438}" type="datetimeFigureOut">
              <a:rPr lang="en-US" smtClean="0"/>
              <a:pPr>
                <a:defRPr/>
              </a:pPr>
              <a:t>12/1/2016</a:t>
            </a:fld>
            <a:endParaRPr lang="en-US"/>
          </a:p>
        </p:txBody>
      </p:sp>
      <p:sp>
        <p:nvSpPr>
          <p:cNvPr id="4" name="Élőláb helye 3"/>
          <p:cNvSpPr>
            <a:spLocks noGrp="1"/>
          </p:cNvSpPr>
          <p:nvPr>
            <p:ph type="ftr" sz="quarter" idx="11"/>
          </p:nvPr>
        </p:nvSpPr>
        <p:spPr/>
        <p:txBody>
          <a:bodyPr/>
          <a:lstStyle/>
          <a:p>
            <a:pPr>
              <a:defRPr/>
            </a:pPr>
            <a:endParaRPr lang="en-US"/>
          </a:p>
        </p:txBody>
      </p:sp>
      <p:sp>
        <p:nvSpPr>
          <p:cNvPr id="5" name="Dia számának helye 4"/>
          <p:cNvSpPr>
            <a:spLocks noGrp="1"/>
          </p:cNvSpPr>
          <p:nvPr>
            <p:ph type="sldNum" sz="quarter" idx="12"/>
          </p:nvPr>
        </p:nvSpPr>
        <p:spPr/>
        <p:txBody>
          <a:bodyPr/>
          <a:lstStyle>
            <a:lvl1pPr>
              <a:defRPr>
                <a:solidFill>
                  <a:srgbClr val="FFFFFF"/>
                </a:solidFill>
              </a:defRPr>
            </a:lvl1pPr>
          </a:lstStyle>
          <a:p>
            <a:pPr>
              <a:defRPr/>
            </a:pPr>
            <a:fld id="{C1D75BF6-3FEB-4DE9-8709-D0116E06FAA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pPr>
              <a:defRPr/>
            </a:pPr>
            <a:fld id="{0D1FDA20-9277-4B34-BE77-D0B836F8AA7F}" type="datetimeFigureOut">
              <a:rPr lang="en-US" smtClean="0"/>
              <a:pPr>
                <a:defRPr/>
              </a:pPr>
              <a:t>12/1/2016</a:t>
            </a:fld>
            <a:endParaRPr lang="en-US"/>
          </a:p>
        </p:txBody>
      </p:sp>
      <p:sp>
        <p:nvSpPr>
          <p:cNvPr id="3" name="Élőláb helye 2"/>
          <p:cNvSpPr>
            <a:spLocks noGrp="1"/>
          </p:cNvSpPr>
          <p:nvPr>
            <p:ph type="ftr" sz="quarter" idx="11"/>
          </p:nvPr>
        </p:nvSpPr>
        <p:spPr/>
        <p:txBody>
          <a:bodyPr/>
          <a:lstStyle/>
          <a:p>
            <a:pPr>
              <a:defRPr/>
            </a:pPr>
            <a:endParaRPr lang="en-US"/>
          </a:p>
        </p:txBody>
      </p:sp>
      <p:sp>
        <p:nvSpPr>
          <p:cNvPr id="4" name="Dia számának helye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74027C49-EFE3-4676-8838-9DA2D12CAA2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09600" y="273050"/>
            <a:ext cx="8077200" cy="869950"/>
          </a:xfrm>
        </p:spPr>
        <p:txBody>
          <a:bodyPr anchor="ctr"/>
          <a:lstStyle>
            <a:lvl1pPr algn="l">
              <a:buNone/>
              <a:defRPr sz="4400" b="0"/>
            </a:lvl1pPr>
          </a:lstStyle>
          <a:p>
            <a:r>
              <a:rPr kumimoji="0" lang="hu-HU" smtClean="0"/>
              <a:t>Mintacím szerkesztése</a:t>
            </a:r>
            <a:endParaRPr kumimoji="0" lang="en-US"/>
          </a:p>
        </p:txBody>
      </p:sp>
      <p:sp>
        <p:nvSpPr>
          <p:cNvPr id="5" name="Dátum helye 4"/>
          <p:cNvSpPr>
            <a:spLocks noGrp="1"/>
          </p:cNvSpPr>
          <p:nvPr>
            <p:ph type="dt" sz="half" idx="10"/>
          </p:nvPr>
        </p:nvSpPr>
        <p:spPr/>
        <p:txBody>
          <a:bodyPr/>
          <a:lstStyle/>
          <a:p>
            <a:pPr>
              <a:defRPr/>
            </a:pPr>
            <a:fld id="{B9112B93-002D-4B16-A52F-074BCEE56618}" type="datetimeFigureOut">
              <a:rPr lang="en-US" smtClean="0"/>
              <a:pPr>
                <a:defRPr/>
              </a:pPr>
              <a:t>12/1/2016</a:t>
            </a:fld>
            <a:endParaRPr lang="en-US"/>
          </a:p>
        </p:txBody>
      </p:sp>
      <p:sp>
        <p:nvSpPr>
          <p:cNvPr id="6" name="Élőláb helye 5"/>
          <p:cNvSpPr>
            <a:spLocks noGrp="1"/>
          </p:cNvSpPr>
          <p:nvPr>
            <p:ph type="ftr" sz="quarter" idx="11"/>
          </p:nvPr>
        </p:nvSpPr>
        <p:spPr/>
        <p:txBody>
          <a:bodyPr/>
          <a:lstStyle/>
          <a:p>
            <a:pPr>
              <a:defRPr/>
            </a:pPr>
            <a:endParaRPr lang="en-US"/>
          </a:p>
        </p:txBody>
      </p:sp>
      <p:sp>
        <p:nvSpPr>
          <p:cNvPr id="7" name="Dia számának helye 6"/>
          <p:cNvSpPr>
            <a:spLocks noGrp="1"/>
          </p:cNvSpPr>
          <p:nvPr>
            <p:ph type="sldNum" sz="quarter" idx="12"/>
          </p:nvPr>
        </p:nvSpPr>
        <p:spPr/>
        <p:txBody>
          <a:bodyPr/>
          <a:lstStyle>
            <a:lvl1pPr>
              <a:defRPr>
                <a:solidFill>
                  <a:srgbClr val="FFFFFF"/>
                </a:solidFill>
              </a:defRPr>
            </a:lvl1pPr>
          </a:lstStyle>
          <a:p>
            <a:pPr>
              <a:defRPr/>
            </a:pPr>
            <a:fld id="{D4478C9D-488B-4469-A389-2C25CA5E7F74}" type="slidenum">
              <a:rPr lang="en-US" smtClean="0"/>
              <a:pPr>
                <a:defRPr/>
              </a:pPr>
              <a:t>‹#›</a:t>
            </a:fld>
            <a:endParaRPr lang="en-US"/>
          </a:p>
        </p:txBody>
      </p:sp>
      <p:sp>
        <p:nvSpPr>
          <p:cNvPr id="3" name="Szöveg hely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hu-HU" smtClean="0"/>
              <a:t>Mintaszöveg szerkesztése</a:t>
            </a:r>
          </a:p>
        </p:txBody>
      </p:sp>
      <p:sp>
        <p:nvSpPr>
          <p:cNvPr id="9" name="Tartalom helye 8"/>
          <p:cNvSpPr>
            <a:spLocks noGrp="1"/>
          </p:cNvSpPr>
          <p:nvPr>
            <p:ph sz="quarter" idx="1"/>
          </p:nvPr>
        </p:nvSpPr>
        <p:spPr>
          <a:xfrm>
            <a:off x="2362200" y="1752600"/>
            <a:ext cx="6400800" cy="4419600"/>
          </a:xfrm>
        </p:spPr>
        <p:txBody>
          <a:bodyPr/>
          <a:lstStyle/>
          <a:p>
            <a:pPr lvl="0" eaLnBrk="1" latinLnBrk="0" hangingPunct="1"/>
            <a:r>
              <a:rPr lang="hu-HU" smtClean="0"/>
              <a:t>Mintaszöveg szerkesztése</a:t>
            </a:r>
          </a:p>
          <a:p>
            <a:pPr lvl="1" eaLnBrk="1" latinLnBrk="0" hangingPunct="1"/>
            <a:r>
              <a:rPr lang="hu-HU" smtClean="0"/>
              <a:t>Második szint</a:t>
            </a:r>
          </a:p>
          <a:p>
            <a:pPr lvl="2" eaLnBrk="1" latinLnBrk="0" hangingPunct="1"/>
            <a:r>
              <a:rPr lang="hu-HU" smtClean="0"/>
              <a:t>Harmadik szint</a:t>
            </a:r>
          </a:p>
          <a:p>
            <a:pPr lvl="3" eaLnBrk="1" latinLnBrk="0" hangingPunct="1"/>
            <a:r>
              <a:rPr lang="hu-HU" smtClean="0"/>
              <a:t>Negyedik szint</a:t>
            </a:r>
          </a:p>
          <a:p>
            <a:pPr lvl="4" eaLnBrk="1" latinLnBrk="0" hangingPunct="1"/>
            <a:r>
              <a:rPr lang="hu-HU" smtClean="0"/>
              <a:t>Ötödik szint</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bg>
      <p:bgRef idx="1003">
        <a:schemeClr val="bg2"/>
      </p:bgRef>
    </p:bg>
    <p:spTree>
      <p:nvGrpSpPr>
        <p:cNvPr id="1" name=""/>
        <p:cNvGrpSpPr/>
        <p:nvPr/>
      </p:nvGrpSpPr>
      <p:grpSpPr>
        <a:xfrm>
          <a:off x="0" y="0"/>
          <a:ext cx="0" cy="0"/>
          <a:chOff x="0" y="0"/>
          <a:chExt cx="0" cy="0"/>
        </a:xfrm>
      </p:grpSpPr>
      <p:sp>
        <p:nvSpPr>
          <p:cNvPr id="4" name="Szöveg hely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u-HU" smtClean="0"/>
              <a:t>Mintaszöveg szerkesztése</a:t>
            </a:r>
          </a:p>
        </p:txBody>
      </p:sp>
      <p:sp>
        <p:nvSpPr>
          <p:cNvPr id="8" name="Téglalap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églalap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Cím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hu-HU" smtClean="0"/>
              <a:t>Mintacím szerkesztése</a:t>
            </a:r>
            <a:endParaRPr kumimoji="0" lang="en-US"/>
          </a:p>
        </p:txBody>
      </p:sp>
      <p:sp>
        <p:nvSpPr>
          <p:cNvPr id="11" name="Téglalap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átum helye 11"/>
          <p:cNvSpPr>
            <a:spLocks noGrp="1"/>
          </p:cNvSpPr>
          <p:nvPr>
            <p:ph type="dt" sz="half" idx="10"/>
          </p:nvPr>
        </p:nvSpPr>
        <p:spPr>
          <a:xfrm>
            <a:off x="6248400" y="6248400"/>
            <a:ext cx="2667000" cy="365125"/>
          </a:xfrm>
        </p:spPr>
        <p:txBody>
          <a:bodyPr rtlCol="0"/>
          <a:lstStyle/>
          <a:p>
            <a:pPr>
              <a:defRPr/>
            </a:pPr>
            <a:fld id="{BD0EA21A-07FF-4817-B239-58FD7647DB9A}" type="datetimeFigureOut">
              <a:rPr lang="en-US" smtClean="0"/>
              <a:pPr>
                <a:defRPr/>
              </a:pPr>
              <a:t>12/1/2016</a:t>
            </a:fld>
            <a:endParaRPr lang="en-US"/>
          </a:p>
        </p:txBody>
      </p:sp>
      <p:sp>
        <p:nvSpPr>
          <p:cNvPr id="13" name="Dia számának helye 12"/>
          <p:cNvSpPr>
            <a:spLocks noGrp="1"/>
          </p:cNvSpPr>
          <p:nvPr>
            <p:ph type="sldNum" sz="quarter" idx="11"/>
          </p:nvPr>
        </p:nvSpPr>
        <p:spPr>
          <a:xfrm>
            <a:off x="0" y="4667249"/>
            <a:ext cx="1447800" cy="663578"/>
          </a:xfrm>
        </p:spPr>
        <p:txBody>
          <a:bodyPr rtlCol="0"/>
          <a:lstStyle>
            <a:lvl1pPr>
              <a:defRPr sz="2800"/>
            </a:lvl1pPr>
          </a:lstStyle>
          <a:p>
            <a:pPr>
              <a:defRPr/>
            </a:pPr>
            <a:fld id="{CF497BAA-9FAA-4293-A9B2-5D77E4056A42}" type="slidenum">
              <a:rPr lang="en-US" smtClean="0"/>
              <a:pPr>
                <a:defRPr/>
              </a:pPr>
              <a:t>‹#›</a:t>
            </a:fld>
            <a:endParaRPr lang="en-US"/>
          </a:p>
        </p:txBody>
      </p:sp>
      <p:sp>
        <p:nvSpPr>
          <p:cNvPr id="14" name="Élőláb helye 13"/>
          <p:cNvSpPr>
            <a:spLocks noGrp="1"/>
          </p:cNvSpPr>
          <p:nvPr>
            <p:ph type="ftr" sz="quarter" idx="12"/>
          </p:nvPr>
        </p:nvSpPr>
        <p:spPr>
          <a:xfrm>
            <a:off x="1600200" y="6248206"/>
            <a:ext cx="4572000" cy="365125"/>
          </a:xfrm>
        </p:spPr>
        <p:txBody>
          <a:bodyPr rtlCol="0"/>
          <a:lstStyle/>
          <a:p>
            <a:pPr>
              <a:defRPr/>
            </a:pPr>
            <a:endParaRPr lang="en-US"/>
          </a:p>
        </p:txBody>
      </p:sp>
      <p:sp>
        <p:nvSpPr>
          <p:cNvPr id="3" name="Kép hely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hu-HU" smtClean="0"/>
              <a:t>Kép beszúrásához kattintson az ikonra</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Cím helye 21"/>
          <p:cNvSpPr>
            <a:spLocks noGrp="1"/>
          </p:cNvSpPr>
          <p:nvPr>
            <p:ph type="title"/>
          </p:nvPr>
        </p:nvSpPr>
        <p:spPr>
          <a:xfrm>
            <a:off x="609600" y="228600"/>
            <a:ext cx="8153400" cy="990600"/>
          </a:xfrm>
          <a:prstGeom prst="rect">
            <a:avLst/>
          </a:prstGeom>
        </p:spPr>
        <p:txBody>
          <a:bodyPr vert="horz" anchor="ctr">
            <a:normAutofit/>
          </a:bodyPr>
          <a:lstStyle/>
          <a:p>
            <a:r>
              <a:rPr kumimoji="0" lang="hu-HU" smtClean="0"/>
              <a:t>Mintacím szerkesztése</a:t>
            </a:r>
            <a:endParaRPr kumimoji="0" lang="en-US"/>
          </a:p>
        </p:txBody>
      </p:sp>
      <p:sp>
        <p:nvSpPr>
          <p:cNvPr id="13" name="Szöveg hely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hu-HU" smtClean="0"/>
              <a:t>Mintaszöveg szerkesztése</a:t>
            </a:r>
          </a:p>
          <a:p>
            <a:pPr lvl="1" eaLnBrk="1" latinLnBrk="0" hangingPunct="1"/>
            <a:r>
              <a:rPr kumimoji="0" lang="hu-HU" smtClean="0"/>
              <a:t>Második szint</a:t>
            </a:r>
          </a:p>
          <a:p>
            <a:pPr lvl="2" eaLnBrk="1" latinLnBrk="0" hangingPunct="1"/>
            <a:r>
              <a:rPr kumimoji="0" lang="hu-HU" smtClean="0"/>
              <a:t>Harmadik szint</a:t>
            </a:r>
          </a:p>
          <a:p>
            <a:pPr lvl="3" eaLnBrk="1" latinLnBrk="0" hangingPunct="1"/>
            <a:r>
              <a:rPr kumimoji="0" lang="hu-HU" smtClean="0"/>
              <a:t>Negyedik szint</a:t>
            </a:r>
          </a:p>
          <a:p>
            <a:pPr lvl="4" eaLnBrk="1" latinLnBrk="0" hangingPunct="1"/>
            <a:r>
              <a:rPr kumimoji="0" lang="hu-HU" smtClean="0"/>
              <a:t>Ötödik szint</a:t>
            </a:r>
            <a:endParaRPr kumimoji="0" lang="en-US"/>
          </a:p>
        </p:txBody>
      </p:sp>
      <p:sp>
        <p:nvSpPr>
          <p:cNvPr id="14" name="Dátum hely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0B3F5D7B-AD38-4DF3-9747-ADF2219010F7}" type="datetimeFigureOut">
              <a:rPr lang="en-US" smtClean="0"/>
              <a:pPr>
                <a:defRPr/>
              </a:pPr>
              <a:t>12/1/2016</a:t>
            </a:fld>
            <a:endParaRPr lang="en-US"/>
          </a:p>
        </p:txBody>
      </p:sp>
      <p:sp>
        <p:nvSpPr>
          <p:cNvPr id="3" name="Élőláb hely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p>
        </p:txBody>
      </p:sp>
      <p:sp>
        <p:nvSpPr>
          <p:cNvPr id="7" name="Téglalap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églalap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églalap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Dia számának hely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2BAEC0F1-E441-4D19-A6EA-3DBED527B9E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adatvedelmiszakerto.hu/2011/08/kinek-kell-alkalmazni-az-uj-adatvedelmi-torvenyt-mi-a-szemelyes-adat-ki-az-adatkezel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upload.wikimedia.org/wikipedia/commons/3/34/Public-Key-Infrastructure.svg"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net.jogtar.hu/jr/gen/hjegy_doc.cgi?docid=A1100112.TV" TargetMode="External"/><Relationship Id="rId2" Type="http://schemas.openxmlformats.org/officeDocument/2006/relationships/hyperlink" Target="http://www.adatvedelmiszakerto.hu/2011/09/az-adatbiztonsag-kovetelmenye-az-uj-adatvedelmi-torvenyben/" TargetMode="External"/><Relationship Id="rId1" Type="http://schemas.openxmlformats.org/officeDocument/2006/relationships/slideLayout" Target="../slideLayouts/slideLayout2.xml"/><Relationship Id="rId5" Type="http://schemas.openxmlformats.org/officeDocument/2006/relationships/hyperlink" Target="http://www.adatvedelmiszakerto.hu/2011/09/adattovabbitas_kulfoldre/" TargetMode="External"/><Relationship Id="rId4" Type="http://schemas.openxmlformats.org/officeDocument/2006/relationships/hyperlink" Target="http://www.adatvedelmiszakerto.hu/2012/01/tobb-helyen-modosult-szoveggel-lepett-hatalyba-az-uj-adatvedelmi-torven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normAutofit/>
          </a:bodyPr>
          <a:lstStyle/>
          <a:p>
            <a:r>
              <a:rPr lang="hu-HU" sz="2400" dirty="0" smtClean="0"/>
              <a:t>ILBK451</a:t>
            </a:r>
            <a:r>
              <a:rPr lang="hu-HU" sz="2400" smtClean="0"/>
              <a:t>, 2016/2017. </a:t>
            </a:r>
            <a:r>
              <a:rPr lang="hu-HU" sz="2400" dirty="0" smtClean="0"/>
              <a:t>I. félév, </a:t>
            </a:r>
            <a:r>
              <a:rPr lang="hu-HU" sz="2400" dirty="0" err="1" smtClean="0"/>
              <a:t>ea</a:t>
            </a:r>
            <a:r>
              <a:rPr lang="hu-HU" sz="2400" dirty="0" smtClean="0"/>
              <a:t>: Kovács Zita</a:t>
            </a:r>
          </a:p>
        </p:txBody>
      </p:sp>
      <p:sp>
        <p:nvSpPr>
          <p:cNvPr id="4" name="Alcím 2"/>
          <p:cNvSpPr txBox="1">
            <a:spLocks/>
          </p:cNvSpPr>
          <p:nvPr/>
        </p:nvSpPr>
        <p:spPr>
          <a:xfrm>
            <a:off x="642910" y="3857628"/>
            <a:ext cx="6400800" cy="1928826"/>
          </a:xfrm>
          <a:prstGeom prst="rect">
            <a:avLst/>
          </a:prstGeom>
        </p:spPr>
        <p:txBody>
          <a:bodyPr vert="horz" anchor="ctr">
            <a:normAutofit/>
          </a:bodyPr>
          <a:lstStyle/>
          <a:p>
            <a:pPr marL="514350" indent="-514350">
              <a:buFont typeface="+mj-lt"/>
              <a:buAutoNum type="arabicPeriod" startAt="6"/>
            </a:pPr>
            <a:r>
              <a:rPr lang="hu-HU" sz="2800" i="1" dirty="0" smtClean="0"/>
              <a:t>Magyar törvények és PKI</a:t>
            </a:r>
          </a:p>
        </p:txBody>
      </p:sp>
      <p:sp>
        <p:nvSpPr>
          <p:cNvPr id="6" name="Rectangle 2"/>
          <p:cNvSpPr txBox="1">
            <a:spLocks noChangeArrowheads="1"/>
          </p:cNvSpPr>
          <p:nvPr/>
        </p:nvSpPr>
        <p:spPr>
          <a:xfrm>
            <a:off x="611188" y="692150"/>
            <a:ext cx="7772400" cy="252095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hu-HU" sz="4000" b="0" i="0" u="none" strike="noStrike" kern="1200" cap="all" spc="0" normalizeH="0" baseline="0" noProof="0" dirty="0" smtClean="0">
                <a:ln>
                  <a:noFill/>
                </a:ln>
                <a:solidFill>
                  <a:schemeClr val="tx2"/>
                </a:solidFill>
                <a:effectLst/>
                <a:uLnTx/>
                <a:uFillTx/>
                <a:latin typeface="+mj-lt"/>
                <a:ea typeface="+mj-ea"/>
                <a:cs typeface="+mj-cs"/>
              </a:rPr>
              <a:t>Az Informatikai biztonság alapjai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adatvédelmi törvény</a:t>
            </a:r>
            <a:endParaRPr lang="hu-HU" dirty="0"/>
          </a:p>
        </p:txBody>
      </p:sp>
      <p:sp>
        <p:nvSpPr>
          <p:cNvPr id="3" name="Tartalom helye 2"/>
          <p:cNvSpPr>
            <a:spLocks noGrp="1"/>
          </p:cNvSpPr>
          <p:nvPr>
            <p:ph sz="quarter" idx="1"/>
          </p:nvPr>
        </p:nvSpPr>
        <p:spPr/>
        <p:txBody>
          <a:bodyPr/>
          <a:lstStyle/>
          <a:p>
            <a:pPr>
              <a:buNone/>
            </a:pPr>
            <a:r>
              <a:rPr lang="hu-HU" dirty="0" smtClean="0"/>
              <a:t>A törvény definiálja a:</a:t>
            </a:r>
          </a:p>
          <a:p>
            <a:r>
              <a:rPr lang="hu-HU" i="1" dirty="0" smtClean="0"/>
              <a:t>személyes adat</a:t>
            </a:r>
          </a:p>
          <a:p>
            <a:r>
              <a:rPr lang="hu-HU" i="1" dirty="0" smtClean="0"/>
              <a:t>különleges adat</a:t>
            </a:r>
          </a:p>
          <a:p>
            <a:r>
              <a:rPr lang="hu-HU" i="1" dirty="0" smtClean="0"/>
              <a:t>bűnügyi személyes adat</a:t>
            </a:r>
          </a:p>
          <a:p>
            <a:r>
              <a:rPr lang="hu-HU" i="1" dirty="0" smtClean="0"/>
              <a:t>közérdekű adat</a:t>
            </a:r>
          </a:p>
          <a:p>
            <a:r>
              <a:rPr lang="hu-HU" i="1" dirty="0" smtClean="0"/>
              <a:t>közérdekből nyilvános adat</a:t>
            </a:r>
          </a:p>
          <a:p>
            <a:pPr>
              <a:buNone/>
            </a:pPr>
            <a:r>
              <a:rPr lang="hu-HU" dirty="0" smtClean="0"/>
              <a:t>fogalmát.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adatvédelmi törvény</a:t>
            </a:r>
            <a:endParaRPr lang="hu-HU" dirty="0"/>
          </a:p>
        </p:txBody>
      </p:sp>
      <p:sp>
        <p:nvSpPr>
          <p:cNvPr id="3" name="Tartalom helye 2"/>
          <p:cNvSpPr>
            <a:spLocks noGrp="1"/>
          </p:cNvSpPr>
          <p:nvPr>
            <p:ph sz="quarter" idx="1"/>
          </p:nvPr>
        </p:nvSpPr>
        <p:spPr/>
        <p:txBody>
          <a:bodyPr>
            <a:normAutofit fontScale="92500" lnSpcReduction="20000"/>
          </a:bodyPr>
          <a:lstStyle/>
          <a:p>
            <a:pPr>
              <a:buNone/>
            </a:pPr>
            <a:r>
              <a:rPr lang="hu-HU" dirty="0" smtClean="0"/>
              <a:t>A </a:t>
            </a:r>
            <a:r>
              <a:rPr lang="hu-HU" b="1" dirty="0" smtClean="0"/>
              <a:t>különleges adatokat </a:t>
            </a:r>
            <a:r>
              <a:rPr lang="hu-HU" dirty="0" smtClean="0"/>
              <a:t>tételesen is felsorolja:</a:t>
            </a:r>
          </a:p>
          <a:p>
            <a:r>
              <a:rPr lang="hu-HU" i="1" dirty="0" smtClean="0"/>
              <a:t>faji eredetre</a:t>
            </a:r>
          </a:p>
          <a:p>
            <a:r>
              <a:rPr lang="hu-HU" i="1" dirty="0" smtClean="0"/>
              <a:t>nemzeti és etnikai kisebbséghez tartozásra</a:t>
            </a:r>
          </a:p>
          <a:p>
            <a:r>
              <a:rPr lang="hu-HU" i="1" dirty="0" smtClean="0"/>
              <a:t>politikai véleményre vagy pártállásra</a:t>
            </a:r>
          </a:p>
          <a:p>
            <a:r>
              <a:rPr lang="hu-HU" i="1" dirty="0" smtClean="0"/>
              <a:t>vallásos vagy más világnézeti meggyőződésre</a:t>
            </a:r>
          </a:p>
          <a:p>
            <a:r>
              <a:rPr lang="hu-HU" i="1" dirty="0" smtClean="0"/>
              <a:t>érdekképviseleti tagságra</a:t>
            </a:r>
          </a:p>
          <a:p>
            <a:r>
              <a:rPr lang="hu-HU" i="1" dirty="0" smtClean="0"/>
              <a:t>egészségi állapotra</a:t>
            </a:r>
          </a:p>
          <a:p>
            <a:r>
              <a:rPr lang="hu-HU" i="1" dirty="0" smtClean="0"/>
              <a:t>kóros szenvedélyre</a:t>
            </a:r>
          </a:p>
          <a:p>
            <a:r>
              <a:rPr lang="hu-HU" i="1" dirty="0" smtClean="0"/>
              <a:t>szexuális életre</a:t>
            </a:r>
          </a:p>
          <a:p>
            <a:pPr>
              <a:buNone/>
            </a:pPr>
            <a:r>
              <a:rPr lang="hu-HU" dirty="0" smtClean="0"/>
              <a:t>vonatkozó adat, valamint a </a:t>
            </a:r>
            <a:r>
              <a:rPr lang="hu-HU" i="1" dirty="0" smtClean="0"/>
              <a:t>bűnügyi személyes adat.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adatvédelmi törvény</a:t>
            </a:r>
            <a:endParaRPr lang="hu-HU" dirty="0"/>
          </a:p>
        </p:txBody>
      </p:sp>
      <p:sp>
        <p:nvSpPr>
          <p:cNvPr id="3" name="Tartalom helye 2"/>
          <p:cNvSpPr>
            <a:spLocks noGrp="1"/>
          </p:cNvSpPr>
          <p:nvPr>
            <p:ph sz="quarter" idx="1"/>
          </p:nvPr>
        </p:nvSpPr>
        <p:spPr>
          <a:xfrm>
            <a:off x="612648" y="1600200"/>
            <a:ext cx="8153400" cy="4829196"/>
          </a:xfrm>
        </p:spPr>
        <p:txBody>
          <a:bodyPr>
            <a:normAutofit fontScale="92500" lnSpcReduction="20000"/>
          </a:bodyPr>
          <a:lstStyle/>
          <a:p>
            <a:pPr algn="just">
              <a:buNone/>
            </a:pPr>
            <a:r>
              <a:rPr lang="hu-HU" dirty="0" smtClean="0"/>
              <a:t>A többi esetben csak körülírja a megfelelő fogalmat.</a:t>
            </a:r>
          </a:p>
          <a:p>
            <a:pPr algn="just">
              <a:buNone/>
            </a:pPr>
            <a:r>
              <a:rPr lang="hu-HU" dirty="0" smtClean="0"/>
              <a:t>A jövedelem és a tulajdon általában személyes adat (közszereplőknél ez nem az).</a:t>
            </a:r>
          </a:p>
          <a:p>
            <a:pPr algn="just">
              <a:buNone/>
            </a:pPr>
            <a:endParaRPr lang="hu-HU" dirty="0" smtClean="0"/>
          </a:p>
          <a:p>
            <a:pPr algn="just">
              <a:buNone/>
            </a:pPr>
            <a:r>
              <a:rPr lang="hu-HU" b="1" dirty="0" smtClean="0"/>
              <a:t>Adatkezelésnek</a:t>
            </a:r>
            <a:r>
              <a:rPr lang="hu-HU" dirty="0" smtClean="0"/>
              <a:t> számít az adatokon végrehajtott mindenféle művelet, beleértve azok védelmét is. </a:t>
            </a:r>
            <a:r>
              <a:rPr lang="hu-HU" i="1" dirty="0" smtClean="0"/>
              <a:t>Személyes vagy különleges adat </a:t>
            </a:r>
            <a:r>
              <a:rPr lang="hu-HU" dirty="0" smtClean="0"/>
              <a:t>csak akkor kezelhető, ha ahhoz az érintett hozzájárul (vagy tv., illetve önk. rendelet írja elő).</a:t>
            </a:r>
          </a:p>
          <a:p>
            <a:pPr lvl="1" algn="just"/>
            <a:r>
              <a:rPr lang="hu-HU" dirty="0" smtClean="0"/>
              <a:t>csak meghatározott célból és csak az elengedhetetlenül szükséges mértékben végezhető</a:t>
            </a:r>
          </a:p>
          <a:p>
            <a:pPr lvl="1" algn="just"/>
            <a:r>
              <a:rPr lang="hu-HU" dirty="0" smtClean="0"/>
              <a:t>meg kell határozni az időtartamát is (ez lehet határozott vagy cél megvalósulásától függő)</a:t>
            </a:r>
          </a:p>
          <a:p>
            <a:pPr lvl="1" algn="just"/>
            <a:endParaRPr lang="hu-HU" dirty="0" smtClean="0"/>
          </a:p>
          <a:p>
            <a:pPr algn="just"/>
            <a:endParaRPr lang="hu-H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adatvédelmi törvény</a:t>
            </a:r>
            <a:endParaRPr lang="hu-HU" dirty="0"/>
          </a:p>
        </p:txBody>
      </p:sp>
      <p:sp>
        <p:nvSpPr>
          <p:cNvPr id="3" name="Tartalom helye 2"/>
          <p:cNvSpPr>
            <a:spLocks noGrp="1"/>
          </p:cNvSpPr>
          <p:nvPr>
            <p:ph sz="quarter" idx="1"/>
          </p:nvPr>
        </p:nvSpPr>
        <p:spPr>
          <a:xfrm>
            <a:off x="612648" y="1600200"/>
            <a:ext cx="8153400" cy="4829196"/>
          </a:xfrm>
        </p:spPr>
        <p:txBody>
          <a:bodyPr>
            <a:normAutofit fontScale="92500" lnSpcReduction="20000"/>
          </a:bodyPr>
          <a:lstStyle/>
          <a:p>
            <a:pPr lvl="1" algn="just"/>
            <a:r>
              <a:rPr lang="hu-HU" dirty="0" smtClean="0"/>
              <a:t>célját és a rögzített adatok körét közölni kell az érintettel</a:t>
            </a:r>
          </a:p>
          <a:p>
            <a:pPr lvl="1" algn="just"/>
            <a:r>
              <a:rPr lang="hu-HU" dirty="0" smtClean="0"/>
              <a:t>tájékoztatni kell arról, hogy melyik kötelező és melyik önkéntesen megadható adat</a:t>
            </a:r>
          </a:p>
          <a:p>
            <a:pPr lvl="1" algn="just"/>
            <a:r>
              <a:rPr lang="hu-HU" dirty="0" smtClean="0"/>
              <a:t>ha nem adja meg a kötelezően megadandó adatokat, akkor közte és az adatkezelő közötti kapcsolat meghiúsul</a:t>
            </a:r>
          </a:p>
          <a:p>
            <a:pPr lvl="1" algn="just">
              <a:buNone/>
            </a:pPr>
            <a:endParaRPr lang="hu-HU" dirty="0" smtClean="0"/>
          </a:p>
          <a:p>
            <a:pPr algn="just">
              <a:buNone/>
            </a:pPr>
            <a:r>
              <a:rPr lang="hu-HU" dirty="0" smtClean="0"/>
              <a:t>Az </a:t>
            </a:r>
            <a:r>
              <a:rPr lang="hu-HU" b="1" dirty="0" smtClean="0"/>
              <a:t>adattovábbítás</a:t>
            </a:r>
            <a:r>
              <a:rPr lang="hu-HU" dirty="0" smtClean="0"/>
              <a:t> része az adatkezelésnek, vonatkoznak rá az általános rendelkezések.</a:t>
            </a:r>
          </a:p>
          <a:p>
            <a:pPr lvl="1" algn="just"/>
            <a:r>
              <a:rPr lang="hu-HU" dirty="0" smtClean="0"/>
              <a:t>külföldre továbbítás is előfordulhat (</a:t>
            </a:r>
            <a:r>
              <a:rPr lang="hu-HU" dirty="0" err="1" smtClean="0"/>
              <a:t>pl</a:t>
            </a:r>
            <a:r>
              <a:rPr lang="hu-HU" dirty="0" smtClean="0"/>
              <a:t> ott dolgozunk, </a:t>
            </a:r>
            <a:r>
              <a:rPr lang="hu-HU" dirty="0" err="1" smtClean="0"/>
              <a:t>stb</a:t>
            </a:r>
            <a:r>
              <a:rPr lang="hu-HU" dirty="0" smtClean="0"/>
              <a:t>) (EGT /EU, Izland, Liechtenstein, Norvégia/ országaira az a megítélés vonatkozik, mintha hazánk területén lennénk)</a:t>
            </a:r>
          </a:p>
          <a:p>
            <a:pPr algn="just"/>
            <a:endParaRPr lang="hu-H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adatvédelmi törvény</a:t>
            </a:r>
            <a:endParaRPr lang="hu-HU" dirty="0"/>
          </a:p>
        </p:txBody>
      </p:sp>
      <p:sp>
        <p:nvSpPr>
          <p:cNvPr id="3" name="Tartalom helye 2"/>
          <p:cNvSpPr>
            <a:spLocks noGrp="1"/>
          </p:cNvSpPr>
          <p:nvPr>
            <p:ph sz="quarter" idx="1"/>
          </p:nvPr>
        </p:nvSpPr>
        <p:spPr>
          <a:xfrm>
            <a:off x="612648" y="1600200"/>
            <a:ext cx="8153400" cy="4829196"/>
          </a:xfrm>
        </p:spPr>
        <p:txBody>
          <a:bodyPr>
            <a:normAutofit fontScale="92500" lnSpcReduction="10000"/>
          </a:bodyPr>
          <a:lstStyle/>
          <a:p>
            <a:pPr lvl="1" algn="just"/>
            <a:r>
              <a:rPr lang="hu-HU" dirty="0" err="1" smtClean="0"/>
              <a:t>EGT-n</a:t>
            </a:r>
            <a:r>
              <a:rPr lang="hu-HU" dirty="0" smtClean="0"/>
              <a:t> kívüli országokba adat csak akkor továbbítható, ha ahhoz az érintett hozzájárul vagy ott biztosított az átadott adatok megfelelő szintű védelme</a:t>
            </a:r>
          </a:p>
          <a:p>
            <a:pPr lvl="1" algn="just"/>
            <a:endParaRPr lang="hu-HU" dirty="0" smtClean="0"/>
          </a:p>
          <a:p>
            <a:pPr algn="just">
              <a:buNone/>
            </a:pPr>
            <a:r>
              <a:rPr lang="hu-HU" dirty="0" smtClean="0"/>
              <a:t>Az állampolgár bármikor tájékoztatást kérhet a személyes adatai kezeléséről. (pontosság, helyesbítés)</a:t>
            </a:r>
          </a:p>
          <a:p>
            <a:pPr algn="just">
              <a:buNone/>
            </a:pPr>
            <a:r>
              <a:rPr lang="hu-HU" dirty="0" smtClean="0"/>
              <a:t>Tájékoztatást kell kapnia arról, hogy hová és milyen céllal továbbították az adatait.</a:t>
            </a:r>
          </a:p>
          <a:p>
            <a:pPr algn="just">
              <a:buNone/>
            </a:pPr>
            <a:r>
              <a:rPr lang="hu-HU" dirty="0" smtClean="0"/>
              <a:t>Ha az adatkezelést nem tv. vagy önkormányzati rendelet írja elő, akkor kérheti adatai törlését is. (a következményeit is viselnie kell)</a:t>
            </a:r>
          </a:p>
          <a:p>
            <a:pPr algn="just"/>
            <a:endParaRPr lang="hu-HU"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adatvédelmi törvény</a:t>
            </a:r>
            <a:endParaRPr lang="hu-HU" dirty="0"/>
          </a:p>
        </p:txBody>
      </p:sp>
      <p:sp>
        <p:nvSpPr>
          <p:cNvPr id="3" name="Tartalom helye 2"/>
          <p:cNvSpPr>
            <a:spLocks noGrp="1"/>
          </p:cNvSpPr>
          <p:nvPr>
            <p:ph sz="quarter" idx="1"/>
          </p:nvPr>
        </p:nvSpPr>
        <p:spPr>
          <a:xfrm>
            <a:off x="612648" y="1600200"/>
            <a:ext cx="8153400" cy="4829196"/>
          </a:xfrm>
        </p:spPr>
        <p:txBody>
          <a:bodyPr>
            <a:normAutofit fontScale="92500" lnSpcReduction="20000"/>
          </a:bodyPr>
          <a:lstStyle/>
          <a:p>
            <a:pPr algn="just">
              <a:buNone/>
            </a:pPr>
            <a:r>
              <a:rPr lang="hu-HU" dirty="0" smtClean="0"/>
              <a:t>Az adatkezelés határideje elérkezik, vagy a célja megvalósul, akkor az adatokat </a:t>
            </a:r>
            <a:r>
              <a:rPr lang="hu-HU" b="1" dirty="0" smtClean="0"/>
              <a:t>meg kell semmisíteni.</a:t>
            </a:r>
          </a:p>
          <a:p>
            <a:pPr algn="just">
              <a:buNone/>
            </a:pPr>
            <a:r>
              <a:rPr lang="hu-HU" dirty="0" smtClean="0"/>
              <a:t>Ez a tv. hozta létre az </a:t>
            </a:r>
            <a:r>
              <a:rPr lang="hu-HU" b="1" dirty="0" smtClean="0"/>
              <a:t>adatvédelmi biztos</a:t>
            </a:r>
            <a:r>
              <a:rPr lang="hu-HU" b="1" i="1" dirty="0" smtClean="0"/>
              <a:t> </a:t>
            </a:r>
            <a:r>
              <a:rPr lang="hu-HU" dirty="0" smtClean="0"/>
              <a:t>intézményét és rendelkezett az </a:t>
            </a:r>
            <a:r>
              <a:rPr lang="hu-HU" b="1" dirty="0" smtClean="0"/>
              <a:t>adatvédelmi nyilvántartás </a:t>
            </a:r>
            <a:r>
              <a:rPr lang="hu-HU" dirty="0" smtClean="0"/>
              <a:t>szabályairól.</a:t>
            </a:r>
          </a:p>
          <a:p>
            <a:pPr algn="just">
              <a:buNone/>
            </a:pPr>
            <a:r>
              <a:rPr lang="hu-HU" dirty="0" smtClean="0"/>
              <a:t>Az adatvédelmi biztos</a:t>
            </a:r>
          </a:p>
          <a:p>
            <a:pPr lvl="1" algn="just"/>
            <a:r>
              <a:rPr lang="hu-HU" dirty="0" smtClean="0"/>
              <a:t>feladata az adatvédelmi törvény és más adatkezeléssel kapcsolatos jogszabályok megtartásának ellenőrzése</a:t>
            </a:r>
          </a:p>
          <a:p>
            <a:pPr lvl="1" algn="just"/>
            <a:r>
              <a:rPr lang="hu-HU" dirty="0" smtClean="0"/>
              <a:t>figyelemmel kíséri a terület fejlődését és szükség esetén a törvények végrehajtására, esetleg azok módosítására ajánlásokat fogad 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adatvédelmi törvény</a:t>
            </a:r>
            <a:endParaRPr lang="hu-HU" dirty="0"/>
          </a:p>
        </p:txBody>
      </p:sp>
      <p:sp>
        <p:nvSpPr>
          <p:cNvPr id="3" name="Tartalom helye 2"/>
          <p:cNvSpPr>
            <a:spLocks noGrp="1"/>
          </p:cNvSpPr>
          <p:nvPr>
            <p:ph sz="quarter" idx="1"/>
          </p:nvPr>
        </p:nvSpPr>
        <p:spPr>
          <a:xfrm>
            <a:off x="612648" y="1600200"/>
            <a:ext cx="8153400" cy="4829196"/>
          </a:xfrm>
        </p:spPr>
        <p:txBody>
          <a:bodyPr>
            <a:normAutofit fontScale="85000" lnSpcReduction="10000"/>
          </a:bodyPr>
          <a:lstStyle/>
          <a:p>
            <a:pPr lvl="1" algn="just"/>
            <a:r>
              <a:rPr lang="hu-HU" dirty="0" smtClean="0"/>
              <a:t>kezeli az adatvédelmi nyilvántartást, amelybe a személyes adatokat kezelő köteles az adatkezelés megkezdése előtt bejelenteni az adatkezelés legfontosabb adatait</a:t>
            </a:r>
          </a:p>
          <a:p>
            <a:pPr lvl="1" algn="just"/>
            <a:r>
              <a:rPr lang="hu-HU" dirty="0" smtClean="0"/>
              <a:t>az adatkezelés megkezdése előtt ellenőrizheti az adatkezelés jogalapjának és biztonságos végrehajtása feltételeinek meglétét</a:t>
            </a:r>
          </a:p>
          <a:p>
            <a:pPr algn="just">
              <a:buNone/>
            </a:pPr>
            <a:r>
              <a:rPr lang="hu-HU" dirty="0" smtClean="0"/>
              <a:t>Az országos hatósági, munkaügyi vagy bűnügyi adatállományt kezelő, illetőleg feldolgozó adatkezelőnél és adatfeldolgozónál; a pénzügyi szervezetnél és a távközlési és közüzemi szolgáltatónál megfelelő végzettséggel rendelkező </a:t>
            </a:r>
            <a:r>
              <a:rPr lang="hu-HU" b="1" dirty="0" smtClean="0"/>
              <a:t>belső adatvédelmi felelőst </a:t>
            </a:r>
            <a:r>
              <a:rPr lang="hu-HU" dirty="0" smtClean="0"/>
              <a:t>kell kinevezni, megbízni. Ezen </a:t>
            </a:r>
            <a:r>
              <a:rPr lang="hu-HU" b="1" dirty="0" smtClean="0"/>
              <a:t>felül adatvédelmi és adatbiztonsági szabályzatot </a:t>
            </a:r>
            <a:r>
              <a:rPr lang="hu-HU" dirty="0" smtClean="0"/>
              <a:t>kell készíteni.</a:t>
            </a:r>
          </a:p>
          <a:p>
            <a:pPr lvl="1" algn="just"/>
            <a:endParaRPr lang="hu-H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
          </p:nvPr>
        </p:nvSpPr>
        <p:spPr>
          <a:xfrm>
            <a:off x="612648" y="2708920"/>
            <a:ext cx="8153400" cy="3387080"/>
          </a:xfrm>
        </p:spPr>
        <p:txBody>
          <a:bodyPr/>
          <a:lstStyle/>
          <a:p>
            <a:pPr marL="0" indent="0" algn="ctr">
              <a:buNone/>
            </a:pPr>
            <a:r>
              <a:rPr lang="hu-HU" dirty="0"/>
              <a:t>Az 1992-ben korszerű, európai szinten is színvonalas törvény az új technológiák elterjedésével </a:t>
            </a:r>
            <a:r>
              <a:rPr lang="hu-HU" b="1" dirty="0"/>
              <a:t>elavulttá</a:t>
            </a:r>
            <a:r>
              <a:rPr lang="hu-HU" dirty="0"/>
              <a:t> vált.</a:t>
            </a:r>
          </a:p>
        </p:txBody>
      </p:sp>
    </p:spTree>
    <p:extLst>
      <p:ext uri="{BB962C8B-B14F-4D97-AF65-F5344CB8AC3E}">
        <p14:creationId xmlns:p14="http://schemas.microsoft.com/office/powerpoint/2010/main" val="2670705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
          </p:nvPr>
        </p:nvSpPr>
        <p:spPr/>
        <p:txBody>
          <a:bodyPr>
            <a:normAutofit lnSpcReduction="10000"/>
          </a:bodyPr>
          <a:lstStyle/>
          <a:p>
            <a:pPr marL="0" indent="0" algn="ctr">
              <a:buNone/>
            </a:pPr>
            <a:r>
              <a:rPr lang="hu-HU" dirty="0"/>
              <a:t>Az egyre szaporodó jogellenes adatkezelések világossá tették, hogy a korábbi </a:t>
            </a:r>
            <a:r>
              <a:rPr lang="hu-HU" b="1" dirty="0"/>
              <a:t>adatvédelmi biztos</a:t>
            </a:r>
            <a:r>
              <a:rPr lang="hu-HU" dirty="0"/>
              <a:t>i intézmény </a:t>
            </a:r>
            <a:r>
              <a:rPr lang="hu-HU" b="1" dirty="0">
                <a:solidFill>
                  <a:srgbClr val="FF0000"/>
                </a:solidFill>
              </a:rPr>
              <a:t>nem elég hatékony </a:t>
            </a:r>
            <a:r>
              <a:rPr lang="hu-HU" dirty="0"/>
              <a:t>az adatkezelők jogkövető magatartásának </a:t>
            </a:r>
            <a:r>
              <a:rPr lang="hu-HU" dirty="0" smtClean="0"/>
              <a:t>kikényszerítésére.</a:t>
            </a:r>
          </a:p>
          <a:p>
            <a:pPr marL="0" indent="0" algn="ctr">
              <a:buNone/>
            </a:pPr>
            <a:r>
              <a:rPr lang="hu-HU" dirty="0" smtClean="0"/>
              <a:t>Szükségessé </a:t>
            </a:r>
            <a:r>
              <a:rPr lang="hu-HU" dirty="0"/>
              <a:t>vált egy olyan adatvédelmi hatóság felállítása, amely </a:t>
            </a:r>
            <a:r>
              <a:rPr lang="hu-HU" b="1" dirty="0">
                <a:solidFill>
                  <a:srgbClr val="FF0000"/>
                </a:solidFill>
              </a:rPr>
              <a:t>nagyobb eszköztárat </a:t>
            </a:r>
            <a:r>
              <a:rPr lang="hu-HU" b="1" dirty="0" smtClean="0">
                <a:solidFill>
                  <a:srgbClr val="FF0000"/>
                </a:solidFill>
              </a:rPr>
              <a:t>ad, </a:t>
            </a:r>
            <a:r>
              <a:rPr lang="hu-HU" b="1" dirty="0">
                <a:solidFill>
                  <a:srgbClr val="FF0000"/>
                </a:solidFill>
              </a:rPr>
              <a:t>hatékonyabb eszköztárral rendelkezik a jogsértések kivizsgálására és szankcionálására</a:t>
            </a:r>
            <a:r>
              <a:rPr lang="hu-HU" dirty="0"/>
              <a:t>.</a:t>
            </a:r>
          </a:p>
        </p:txBody>
      </p:sp>
    </p:spTree>
    <p:extLst>
      <p:ext uri="{BB962C8B-B14F-4D97-AF65-F5344CB8AC3E}">
        <p14:creationId xmlns:p14="http://schemas.microsoft.com/office/powerpoint/2010/main" val="175514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
          </p:nvPr>
        </p:nvSpPr>
        <p:spPr>
          <a:xfrm>
            <a:off x="612648" y="2636912"/>
            <a:ext cx="8153400" cy="3459088"/>
          </a:xfrm>
        </p:spPr>
        <p:txBody>
          <a:bodyPr/>
          <a:lstStyle/>
          <a:p>
            <a:pPr marL="0" indent="0" algn="ctr">
              <a:buNone/>
            </a:pPr>
            <a:r>
              <a:rPr lang="hu-HU" dirty="0"/>
              <a:t>A közel két évtized tapasztalatait, valamint az európai adatvédelmi tendenciákat is figyelembe véve az Országgyűlés </a:t>
            </a:r>
            <a:r>
              <a:rPr lang="hu-HU" b="1" dirty="0">
                <a:solidFill>
                  <a:srgbClr val="FF0000"/>
                </a:solidFill>
              </a:rPr>
              <a:t>új információs törvényt </a:t>
            </a:r>
            <a:r>
              <a:rPr lang="hu-HU" b="1" dirty="0" smtClean="0">
                <a:solidFill>
                  <a:srgbClr val="FF0000"/>
                </a:solidFill>
              </a:rPr>
              <a:t>alkotott:</a:t>
            </a:r>
            <a:endParaRPr lang="hu-HU" dirty="0" smtClean="0"/>
          </a:p>
          <a:p>
            <a:pPr marL="0" indent="0" algn="ctr">
              <a:buNone/>
            </a:pPr>
            <a:r>
              <a:rPr lang="hu-HU" sz="4400" b="1" dirty="0" err="1" smtClean="0">
                <a:solidFill>
                  <a:srgbClr val="FF0000"/>
                </a:solidFill>
              </a:rPr>
              <a:t>Infotv</a:t>
            </a:r>
            <a:r>
              <a:rPr lang="hu-HU" sz="4400" b="1" dirty="0" smtClean="0">
                <a:solidFill>
                  <a:srgbClr val="FF0000"/>
                </a:solidFill>
              </a:rPr>
              <a:t>.</a:t>
            </a:r>
            <a:endParaRPr lang="hu-HU" b="1" dirty="0">
              <a:solidFill>
                <a:srgbClr val="FF0000"/>
              </a:solidFill>
            </a:endParaRPr>
          </a:p>
        </p:txBody>
      </p:sp>
    </p:spTree>
    <p:extLst>
      <p:ext uri="{BB962C8B-B14F-4D97-AF65-F5344CB8AC3E}">
        <p14:creationId xmlns:p14="http://schemas.microsoft.com/office/powerpoint/2010/main" val="1856920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Bevezetés</a:t>
            </a:r>
            <a:endParaRPr lang="hu-HU" dirty="0"/>
          </a:p>
        </p:txBody>
      </p:sp>
      <p:sp>
        <p:nvSpPr>
          <p:cNvPr id="3" name="Tartalom helye 2"/>
          <p:cNvSpPr>
            <a:spLocks noGrp="1"/>
          </p:cNvSpPr>
          <p:nvPr>
            <p:ph sz="quarter" idx="1"/>
          </p:nvPr>
        </p:nvSpPr>
        <p:spPr/>
        <p:txBody>
          <a:bodyPr>
            <a:normAutofit fontScale="85000" lnSpcReduction="20000"/>
          </a:bodyPr>
          <a:lstStyle/>
          <a:p>
            <a:pPr algn="just"/>
            <a:r>
              <a:rPr lang="hu-HU" dirty="0" smtClean="0"/>
              <a:t>a kézzel és géppel írott, illetve nyomtatott dokumentumok kezelése és hitelességének biztosítása régen bekerült a </a:t>
            </a:r>
            <a:r>
              <a:rPr lang="hu-HU" b="1" dirty="0" smtClean="0"/>
              <a:t>törvénnyel szabályozandó</a:t>
            </a:r>
            <a:r>
              <a:rPr lang="hu-HU" dirty="0" smtClean="0"/>
              <a:t> témák közé</a:t>
            </a:r>
          </a:p>
          <a:p>
            <a:pPr algn="just"/>
            <a:r>
              <a:rPr lang="hu-HU" dirty="0" smtClean="0"/>
              <a:t>életünk során nagyon sok, fontos dokumentum készül rólunk (anyakönyvi kivonat, bizonyítványok, </a:t>
            </a:r>
            <a:r>
              <a:rPr lang="hu-HU" dirty="0" err="1" smtClean="0"/>
              <a:t>stb</a:t>
            </a:r>
            <a:r>
              <a:rPr lang="hu-HU" dirty="0" smtClean="0"/>
              <a:t>)</a:t>
            </a:r>
          </a:p>
          <a:p>
            <a:pPr algn="just"/>
            <a:r>
              <a:rPr lang="hu-HU" dirty="0" smtClean="0"/>
              <a:t>jogi személyek esetén is, </a:t>
            </a:r>
            <a:r>
              <a:rPr lang="hu-HU" dirty="0" err="1" smtClean="0"/>
              <a:t>pl</a:t>
            </a:r>
            <a:r>
              <a:rPr lang="hu-HU" dirty="0" smtClean="0"/>
              <a:t> alapító okirat, szerződések</a:t>
            </a:r>
          </a:p>
          <a:p>
            <a:pPr algn="just"/>
            <a:r>
              <a:rPr lang="hu-HU" dirty="0" smtClean="0"/>
              <a:t>az informatika és a szórakoztató elektronika fejlődése következtében elterjedt az adatok tömeges elektronikus rögzítése</a:t>
            </a:r>
          </a:p>
          <a:p>
            <a:pPr algn="just"/>
            <a:r>
              <a:rPr lang="hu-HU" dirty="0" smtClean="0"/>
              <a:t>ezáltal a dokumentumok fizikai megjelenése alapvetően megváltozott</a:t>
            </a:r>
            <a:endParaRPr lang="hu-H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Információs alapjogok</a:t>
            </a:r>
            <a:endParaRPr lang="hu-HU" dirty="0"/>
          </a:p>
        </p:txBody>
      </p:sp>
      <p:sp>
        <p:nvSpPr>
          <p:cNvPr id="3" name="Tartalom helye 2"/>
          <p:cNvSpPr>
            <a:spLocks noGrp="1"/>
          </p:cNvSpPr>
          <p:nvPr>
            <p:ph sz="quarter" idx="1"/>
          </p:nvPr>
        </p:nvSpPr>
        <p:spPr>
          <a:xfrm>
            <a:off x="251520" y="1600200"/>
            <a:ext cx="8514528" cy="4495800"/>
          </a:xfrm>
        </p:spPr>
        <p:txBody>
          <a:bodyPr>
            <a:normAutofit fontScale="85000" lnSpcReduction="10000"/>
          </a:bodyPr>
          <a:lstStyle/>
          <a:p>
            <a:r>
              <a:rPr lang="hu-HU" dirty="0"/>
              <a:t>Az </a:t>
            </a:r>
            <a:r>
              <a:rPr lang="hu-HU" b="1" dirty="0"/>
              <a:t>Alaptörvény</a:t>
            </a:r>
            <a:r>
              <a:rPr lang="hu-HU" dirty="0"/>
              <a:t> VI. cikke mindenki számára biztosítja a személyes adatok védelméhez és a közérdekű adatok megismeréséhez és terjesztéséhez való jogot.</a:t>
            </a:r>
          </a:p>
          <a:p>
            <a:r>
              <a:rPr lang="hu-HU" dirty="0"/>
              <a:t>Az információs önrendelkezési jog az egyén „azon joga, hogy alapvetően maga döntsön személyes adatainak kiszolgáltatásáról és felhasználásáról.” </a:t>
            </a:r>
            <a:r>
              <a:rPr lang="hu-HU" b="1" dirty="0"/>
              <a:t>15/1991. (IV.13.) AB határozat</a:t>
            </a:r>
            <a:r>
              <a:rPr lang="hu-HU" dirty="0"/>
              <a:t>. Az információs önrendelkezési jog a személyes adatok védelmét biztosítja.</a:t>
            </a:r>
          </a:p>
          <a:p>
            <a:r>
              <a:rPr lang="hu-HU" dirty="0"/>
              <a:t>Az </a:t>
            </a:r>
            <a:r>
              <a:rPr lang="hu-HU" b="1" dirty="0"/>
              <a:t>információszabadság</a:t>
            </a:r>
            <a:r>
              <a:rPr lang="hu-HU" dirty="0"/>
              <a:t> jelentése az, hogy a közérdekű adatok, vagyis az állami, önkormányzati vagy más közfeladatot ellátó szervek birtokában lévő adatok szabadok, hozzáférhetők, nyilvánosak</a:t>
            </a:r>
            <a:r>
              <a:rPr lang="hu-HU" dirty="0" smtClean="0"/>
              <a:t>.</a:t>
            </a:r>
            <a:endParaRPr lang="hu-HU" dirty="0"/>
          </a:p>
        </p:txBody>
      </p:sp>
    </p:spTree>
    <p:extLst>
      <p:ext uri="{BB962C8B-B14F-4D97-AF65-F5344CB8AC3E}">
        <p14:creationId xmlns:p14="http://schemas.microsoft.com/office/powerpoint/2010/main" val="206175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Információs alapjogok</a:t>
            </a:r>
            <a:endParaRPr lang="hu-HU" dirty="0"/>
          </a:p>
        </p:txBody>
      </p:sp>
      <p:sp>
        <p:nvSpPr>
          <p:cNvPr id="3" name="Tartalom helye 2"/>
          <p:cNvSpPr>
            <a:spLocks noGrp="1"/>
          </p:cNvSpPr>
          <p:nvPr>
            <p:ph sz="quarter" idx="1"/>
          </p:nvPr>
        </p:nvSpPr>
        <p:spPr>
          <a:xfrm>
            <a:off x="179512" y="1600200"/>
            <a:ext cx="8586536" cy="4925144"/>
          </a:xfrm>
        </p:spPr>
        <p:txBody>
          <a:bodyPr>
            <a:normAutofit fontScale="92500" lnSpcReduction="10000"/>
          </a:bodyPr>
          <a:lstStyle/>
          <a:p>
            <a:r>
              <a:rPr lang="hu-HU" dirty="0" smtClean="0"/>
              <a:t>Az </a:t>
            </a:r>
            <a:r>
              <a:rPr lang="hu-HU" dirty="0"/>
              <a:t>információs önrendelkezés és az információszabadság történetileg is összefügg egymással. Az igazgatás által felhalmozott adattömeget a törvényhozás számára elérhetővé kellett tenni. A közérdekű adatok nyilvánosságához fűződő társadalmi érdek ütközésbe került a személyes adatok védelméhez fűződő joggal.</a:t>
            </a:r>
          </a:p>
          <a:p>
            <a:r>
              <a:rPr lang="hu-HU" dirty="0"/>
              <a:t>Az adatvédelmi és információszabadság-jog a két információs alapjog. Ezek biztosítják, hogy az </a:t>
            </a:r>
            <a:r>
              <a:rPr lang="hu-HU" b="1" dirty="0"/>
              <a:t>egyén</a:t>
            </a:r>
            <a:r>
              <a:rPr lang="hu-HU" dirty="0"/>
              <a:t> az állam és más adatkezelők számára alapvetően </a:t>
            </a:r>
            <a:r>
              <a:rPr lang="hu-HU" b="1" dirty="0"/>
              <a:t>átláthatatlan</a:t>
            </a:r>
            <a:r>
              <a:rPr lang="hu-HU" dirty="0"/>
              <a:t>, míg az </a:t>
            </a:r>
            <a:r>
              <a:rPr lang="hu-HU" b="1" dirty="0"/>
              <a:t>állam</a:t>
            </a:r>
            <a:r>
              <a:rPr lang="hu-HU" dirty="0"/>
              <a:t> a polgárai számára </a:t>
            </a:r>
            <a:r>
              <a:rPr lang="hu-HU" b="1" dirty="0"/>
              <a:t>transzparens</a:t>
            </a:r>
            <a:r>
              <a:rPr lang="hu-HU" dirty="0"/>
              <a:t> legyen</a:t>
            </a:r>
            <a:r>
              <a:rPr lang="hu-HU" dirty="0" smtClean="0"/>
              <a:t>.</a:t>
            </a:r>
            <a:endParaRPr lang="hu-HU" dirty="0"/>
          </a:p>
        </p:txBody>
      </p:sp>
    </p:spTree>
    <p:extLst>
      <p:ext uri="{BB962C8B-B14F-4D97-AF65-F5344CB8AC3E}">
        <p14:creationId xmlns:p14="http://schemas.microsoft.com/office/powerpoint/2010/main" val="227990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51520" y="228600"/>
            <a:ext cx="8514528" cy="990600"/>
          </a:xfrm>
        </p:spPr>
        <p:txBody>
          <a:bodyPr>
            <a:noAutofit/>
          </a:bodyPr>
          <a:lstStyle/>
          <a:p>
            <a:pPr algn="ctr"/>
            <a:r>
              <a:rPr lang="hu-HU" sz="1600" b="1" dirty="0">
                <a:solidFill>
                  <a:srgbClr val="FF0000"/>
                </a:solidFill>
              </a:rPr>
              <a:t>2011. évi CXII. törvény </a:t>
            </a:r>
            <a:r>
              <a:rPr lang="hu-HU" sz="1600" dirty="0">
                <a:solidFill>
                  <a:srgbClr val="FF0000"/>
                </a:solidFill>
              </a:rPr>
              <a:t>az információs önrendelkezési jogról és az </a:t>
            </a:r>
            <a:r>
              <a:rPr lang="hu-HU" sz="1600" dirty="0" smtClean="0">
                <a:solidFill>
                  <a:srgbClr val="FF0000"/>
                </a:solidFill>
              </a:rPr>
              <a:t>információszabadságról</a:t>
            </a:r>
            <a:r>
              <a:rPr lang="hu-HU" sz="2000" dirty="0" smtClean="0">
                <a:solidFill>
                  <a:srgbClr val="FF0000"/>
                </a:solidFill>
              </a:rPr>
              <a:t/>
            </a:r>
            <a:br>
              <a:rPr lang="hu-HU" sz="2000" dirty="0" smtClean="0">
                <a:solidFill>
                  <a:srgbClr val="FF0000"/>
                </a:solidFill>
              </a:rPr>
            </a:br>
            <a:r>
              <a:rPr lang="hu-HU" sz="3600" dirty="0" err="1" smtClean="0">
                <a:solidFill>
                  <a:srgbClr val="FF0000"/>
                </a:solidFill>
              </a:rPr>
              <a:t>Infotv</a:t>
            </a:r>
            <a:r>
              <a:rPr lang="hu-HU" sz="3600" dirty="0" smtClean="0">
                <a:solidFill>
                  <a:srgbClr val="FF0000"/>
                </a:solidFill>
              </a:rPr>
              <a:t>.</a:t>
            </a:r>
            <a:endParaRPr lang="hu-HU" sz="2000" dirty="0"/>
          </a:p>
        </p:txBody>
      </p:sp>
      <p:sp>
        <p:nvSpPr>
          <p:cNvPr id="3" name="Tartalom helye 2"/>
          <p:cNvSpPr>
            <a:spLocks noGrp="1"/>
          </p:cNvSpPr>
          <p:nvPr>
            <p:ph sz="quarter" idx="1"/>
          </p:nvPr>
        </p:nvSpPr>
        <p:spPr>
          <a:xfrm>
            <a:off x="251520" y="1600200"/>
            <a:ext cx="8784976" cy="4997152"/>
          </a:xfrm>
        </p:spPr>
        <p:txBody>
          <a:bodyPr/>
          <a:lstStyle/>
          <a:p>
            <a:r>
              <a:rPr lang="hu-HU" dirty="0"/>
              <a:t>Az adatvédelemre vonatkozó </a:t>
            </a:r>
            <a:r>
              <a:rPr lang="hu-HU" b="1" dirty="0"/>
              <a:t>hatályos</a:t>
            </a:r>
            <a:r>
              <a:rPr lang="hu-HU" dirty="0"/>
              <a:t> </a:t>
            </a:r>
            <a:r>
              <a:rPr lang="hu-HU" dirty="0" smtClean="0"/>
              <a:t>jogszabály.</a:t>
            </a:r>
          </a:p>
          <a:p>
            <a:pPr marL="0" indent="0">
              <a:buNone/>
            </a:pPr>
            <a:endParaRPr lang="hu-HU" dirty="0"/>
          </a:p>
          <a:p>
            <a:r>
              <a:rPr lang="hu-HU" b="1" dirty="0" smtClean="0"/>
              <a:t>Hatályon </a:t>
            </a:r>
            <a:r>
              <a:rPr lang="hu-HU" b="1" dirty="0"/>
              <a:t>kívül helyezte </a:t>
            </a:r>
            <a:r>
              <a:rPr lang="hu-HU" dirty="0"/>
              <a:t>a korábbi adatvédelmi szabályozást, </a:t>
            </a:r>
            <a:r>
              <a:rPr lang="hu-HU" i="1" dirty="0"/>
              <a:t>a személyes adatok védelméről és a közérdekű adatok nyilvánosságáról</a:t>
            </a:r>
            <a:r>
              <a:rPr lang="hu-HU" dirty="0"/>
              <a:t> szóló 1992. évi LXIII. törvényt (Avtv.).</a:t>
            </a:r>
          </a:p>
        </p:txBody>
      </p:sp>
    </p:spTree>
    <p:extLst>
      <p:ext uri="{BB962C8B-B14F-4D97-AF65-F5344CB8AC3E}">
        <p14:creationId xmlns:p14="http://schemas.microsoft.com/office/powerpoint/2010/main" val="44381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51520" y="228600"/>
            <a:ext cx="8514528" cy="990600"/>
          </a:xfrm>
        </p:spPr>
        <p:txBody>
          <a:bodyPr>
            <a:noAutofit/>
          </a:bodyPr>
          <a:lstStyle/>
          <a:p>
            <a:pPr algn="ctr"/>
            <a:r>
              <a:rPr lang="hu-HU" sz="3600" dirty="0" err="1" smtClean="0">
                <a:solidFill>
                  <a:srgbClr val="FF0000"/>
                </a:solidFill>
              </a:rPr>
              <a:t>Infotv</a:t>
            </a:r>
            <a:r>
              <a:rPr lang="hu-HU" sz="3600" dirty="0" smtClean="0">
                <a:solidFill>
                  <a:srgbClr val="FF0000"/>
                </a:solidFill>
              </a:rPr>
              <a:t>. célja</a:t>
            </a:r>
            <a:endParaRPr lang="hu-HU" sz="2000" dirty="0"/>
          </a:p>
        </p:txBody>
      </p:sp>
      <p:sp>
        <p:nvSpPr>
          <p:cNvPr id="3" name="Tartalom helye 2"/>
          <p:cNvSpPr>
            <a:spLocks noGrp="1"/>
          </p:cNvSpPr>
          <p:nvPr>
            <p:ph sz="quarter" idx="1"/>
          </p:nvPr>
        </p:nvSpPr>
        <p:spPr>
          <a:xfrm>
            <a:off x="251520" y="1600200"/>
            <a:ext cx="8784976" cy="4997152"/>
          </a:xfrm>
        </p:spPr>
        <p:txBody>
          <a:bodyPr>
            <a:normAutofit/>
          </a:bodyPr>
          <a:lstStyle/>
          <a:p>
            <a:r>
              <a:rPr lang="hu-HU" sz="2800" dirty="0" smtClean="0"/>
              <a:t>az </a:t>
            </a:r>
            <a:r>
              <a:rPr lang="hu-HU" sz="2800" dirty="0"/>
              <a:t>adatok kezelésére vonatkozó </a:t>
            </a:r>
            <a:r>
              <a:rPr lang="hu-HU" sz="2800" b="1" dirty="0"/>
              <a:t>alapvető szabályok</a:t>
            </a:r>
            <a:r>
              <a:rPr lang="hu-HU" sz="2800" dirty="0"/>
              <a:t> meghatározása annak érdekében, hogy a </a:t>
            </a:r>
            <a:r>
              <a:rPr lang="hu-HU" sz="2800" b="1" dirty="0">
                <a:solidFill>
                  <a:srgbClr val="FF0000"/>
                </a:solidFill>
              </a:rPr>
              <a:t>természetes személyek magánszféráját</a:t>
            </a:r>
            <a:r>
              <a:rPr lang="hu-HU" sz="2800" dirty="0">
                <a:solidFill>
                  <a:srgbClr val="FF0000"/>
                </a:solidFill>
              </a:rPr>
              <a:t> </a:t>
            </a:r>
            <a:r>
              <a:rPr lang="hu-HU" sz="2800" b="1" dirty="0"/>
              <a:t>az adatkezelők tiszteletben </a:t>
            </a:r>
            <a:r>
              <a:rPr lang="hu-HU" sz="2800" b="1" dirty="0" smtClean="0"/>
              <a:t>tartsák</a:t>
            </a:r>
            <a:r>
              <a:rPr lang="hu-HU" sz="2800" dirty="0" smtClean="0"/>
              <a:t>,</a:t>
            </a:r>
          </a:p>
          <a:p>
            <a:endParaRPr lang="hu-HU" sz="2800" dirty="0" smtClean="0"/>
          </a:p>
          <a:p>
            <a:r>
              <a:rPr lang="hu-HU" sz="2800" dirty="0" smtClean="0"/>
              <a:t>valamint </a:t>
            </a:r>
            <a:r>
              <a:rPr lang="hu-HU" sz="2800" dirty="0"/>
              <a:t>a </a:t>
            </a:r>
            <a:r>
              <a:rPr lang="hu-HU" sz="2800" b="1" dirty="0"/>
              <a:t>közügyek átláthatósága </a:t>
            </a:r>
            <a:r>
              <a:rPr lang="hu-HU" sz="2800" dirty="0"/>
              <a:t>a közérdekű és a közérdekből nyilvános adatok megismeréséhez és terjesztéséhez fűződő jog érvényesítésével </a:t>
            </a:r>
            <a:r>
              <a:rPr lang="hu-HU" sz="2800" dirty="0" smtClean="0"/>
              <a:t>megvalósuljon</a:t>
            </a:r>
            <a:endParaRPr lang="hu-HU" sz="2800" dirty="0"/>
          </a:p>
        </p:txBody>
      </p:sp>
    </p:spTree>
    <p:extLst>
      <p:ext uri="{BB962C8B-B14F-4D97-AF65-F5344CB8AC3E}">
        <p14:creationId xmlns:p14="http://schemas.microsoft.com/office/powerpoint/2010/main" val="1909338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
          </p:nvPr>
        </p:nvSpPr>
        <p:spPr>
          <a:xfrm>
            <a:off x="251520" y="1600200"/>
            <a:ext cx="8514528" cy="5141168"/>
          </a:xfrm>
        </p:spPr>
        <p:txBody>
          <a:bodyPr>
            <a:normAutofit fontScale="85000" lnSpcReduction="20000"/>
          </a:bodyPr>
          <a:lstStyle/>
          <a:p>
            <a:r>
              <a:rPr lang="hu-HU" dirty="0"/>
              <a:t>A személyes adatok kezelésére vonatkozó főbb szabályok </a:t>
            </a:r>
            <a:r>
              <a:rPr lang="hu-HU" dirty="0" err="1" smtClean="0"/>
              <a:t>változatlano</a:t>
            </a:r>
            <a:r>
              <a:rPr lang="hu-HU" dirty="0" smtClean="0"/>
              <a:t>.</a:t>
            </a:r>
          </a:p>
          <a:p>
            <a:r>
              <a:rPr lang="hu-HU" dirty="0" smtClean="0"/>
              <a:t>Az </a:t>
            </a:r>
            <a:r>
              <a:rPr lang="hu-HU" dirty="0"/>
              <a:t>adatkezelésnek továbbra is feltétele </a:t>
            </a:r>
            <a:r>
              <a:rPr lang="hu-HU" dirty="0" smtClean="0"/>
              <a:t>egy </a:t>
            </a:r>
            <a:r>
              <a:rPr lang="hu-HU" dirty="0"/>
              <a:t>megfelelő </a:t>
            </a:r>
            <a:r>
              <a:rPr lang="hu-HU" dirty="0" smtClean="0"/>
              <a:t>tájékoztatáson </a:t>
            </a:r>
            <a:r>
              <a:rPr lang="hu-HU" dirty="0"/>
              <a:t>alapuló hozzájárulás vagy épp a törvényi </a:t>
            </a:r>
            <a:r>
              <a:rPr lang="hu-HU" dirty="0" smtClean="0"/>
              <a:t>felhatalmazás.</a:t>
            </a:r>
          </a:p>
          <a:p>
            <a:r>
              <a:rPr lang="hu-HU" dirty="0" smtClean="0"/>
              <a:t>A </a:t>
            </a:r>
            <a:r>
              <a:rPr lang="hu-HU" dirty="0"/>
              <a:t>célhoz kötöttség elve, az adatok minőségének elve a törvény elejére </a:t>
            </a:r>
            <a:r>
              <a:rPr lang="hu-HU" dirty="0" smtClean="0"/>
              <a:t>kerültek.</a:t>
            </a:r>
          </a:p>
          <a:p>
            <a:r>
              <a:rPr lang="hu-HU" dirty="0" smtClean="0"/>
              <a:t>Újdonság, </a:t>
            </a:r>
            <a:r>
              <a:rPr lang="hu-HU" dirty="0"/>
              <a:t>hogy a törvény lehetőséget ad arra, hogy az érintett hozzájárulásával felvett adatot jog érvényesítése vagy kötelezettség teljesítése céljából hozzájárulás nélkül is kezelheti az adatkezelő.</a:t>
            </a:r>
          </a:p>
          <a:p>
            <a:r>
              <a:rPr lang="hu-HU" dirty="0"/>
              <a:t>Részletesebben foglalkozik a törvény adatbiztonsági kérdésekkel. Több rendelkezést a gyakorlati tapasztalatok alapján pontosít.</a:t>
            </a:r>
          </a:p>
          <a:p>
            <a:endParaRPr lang="hu-HU" dirty="0"/>
          </a:p>
        </p:txBody>
      </p:sp>
      <p:sp>
        <p:nvSpPr>
          <p:cNvPr id="4" name="Cím 1"/>
          <p:cNvSpPr>
            <a:spLocks noGrp="1"/>
          </p:cNvSpPr>
          <p:nvPr>
            <p:ph type="title"/>
          </p:nvPr>
        </p:nvSpPr>
        <p:spPr>
          <a:xfrm>
            <a:off x="251520" y="228600"/>
            <a:ext cx="8514528" cy="990600"/>
          </a:xfrm>
        </p:spPr>
        <p:txBody>
          <a:bodyPr>
            <a:noAutofit/>
          </a:bodyPr>
          <a:lstStyle/>
          <a:p>
            <a:pPr algn="ctr"/>
            <a:r>
              <a:rPr lang="hu-HU" sz="3600" dirty="0" err="1" smtClean="0">
                <a:solidFill>
                  <a:srgbClr val="FF0000"/>
                </a:solidFill>
              </a:rPr>
              <a:t>Infotv</a:t>
            </a:r>
            <a:r>
              <a:rPr lang="hu-HU" sz="3600" dirty="0" smtClean="0">
                <a:solidFill>
                  <a:srgbClr val="FF0000"/>
                </a:solidFill>
              </a:rPr>
              <a:t>. </a:t>
            </a:r>
            <a:br>
              <a:rPr lang="hu-HU" sz="3600" dirty="0" smtClean="0">
                <a:solidFill>
                  <a:srgbClr val="FF0000"/>
                </a:solidFill>
              </a:rPr>
            </a:br>
            <a:r>
              <a:rPr lang="hu-HU" sz="3600" dirty="0" smtClean="0">
                <a:solidFill>
                  <a:srgbClr val="FF0000"/>
                </a:solidFill>
              </a:rPr>
              <a:t>Változatlan alapok</a:t>
            </a:r>
            <a:endParaRPr lang="hu-HU" sz="2000" dirty="0"/>
          </a:p>
        </p:txBody>
      </p:sp>
    </p:spTree>
    <p:extLst>
      <p:ext uri="{BB962C8B-B14F-4D97-AF65-F5344CB8AC3E}">
        <p14:creationId xmlns:p14="http://schemas.microsoft.com/office/powerpoint/2010/main" val="3829871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
          </p:nvPr>
        </p:nvSpPr>
        <p:spPr>
          <a:xfrm>
            <a:off x="251520" y="1600200"/>
            <a:ext cx="8514528" cy="5141168"/>
          </a:xfrm>
        </p:spPr>
        <p:txBody>
          <a:bodyPr>
            <a:normAutofit fontScale="85000" lnSpcReduction="10000"/>
          </a:bodyPr>
          <a:lstStyle/>
          <a:p>
            <a:r>
              <a:rPr lang="hu-HU" dirty="0"/>
              <a:t>A főbb</a:t>
            </a:r>
            <a:r>
              <a:rPr lang="hu-HU" b="1" dirty="0"/>
              <a:t> adatigénylési szabályok </a:t>
            </a:r>
            <a:r>
              <a:rPr lang="hu-HU" dirty="0"/>
              <a:t>változatlanok, de az adatkezelők </a:t>
            </a:r>
            <a:r>
              <a:rPr lang="hu-HU" dirty="0" smtClean="0"/>
              <a:t>igényei </a:t>
            </a:r>
            <a:r>
              <a:rPr lang="hu-HU" dirty="0"/>
              <a:t>miatt lehetőséget ad arra, hogy a korábbi 15 napos határidő </a:t>
            </a:r>
            <a:r>
              <a:rPr lang="hu-HU" i="1" dirty="0"/>
              <a:t>egy alkalommal 15 nappal meg legyen hosszabbítva</a:t>
            </a:r>
            <a:r>
              <a:rPr lang="hu-HU" dirty="0"/>
              <a:t>, ha az adatigénylés jelentős terjedelmű, illetve nagyszámú adatra vonatkozik.</a:t>
            </a:r>
          </a:p>
          <a:p>
            <a:r>
              <a:rPr lang="hu-HU" i="1" dirty="0"/>
              <a:t>A közérdekű adatok közzétételét elrendelő, az elektronikus információszabadságról szóló 2005. évi XC. törvény egyes rendelkezéseit </a:t>
            </a:r>
            <a:r>
              <a:rPr lang="hu-HU" dirty="0"/>
              <a:t>az új adatvédelmi törvény fogja </a:t>
            </a:r>
            <a:r>
              <a:rPr lang="hu-HU" dirty="0" smtClean="0"/>
              <a:t>tartalmazni,</a:t>
            </a:r>
          </a:p>
          <a:p>
            <a:r>
              <a:rPr lang="hu-HU" dirty="0" smtClean="0"/>
              <a:t>így </a:t>
            </a:r>
            <a:r>
              <a:rPr lang="hu-HU" dirty="0"/>
              <a:t>az új adatvédelmi törvény mellékletében lesz megtalálható az általános közzétételi lista, amelyben foglalt adatokat külön kérés nélkül is közzé kell tenniük az állami, önkormányzati vagy más közfeladatot ellátó szerveknek.</a:t>
            </a:r>
          </a:p>
          <a:p>
            <a:endParaRPr lang="hu-HU" dirty="0"/>
          </a:p>
        </p:txBody>
      </p:sp>
      <p:sp>
        <p:nvSpPr>
          <p:cNvPr id="4" name="Cím 1"/>
          <p:cNvSpPr>
            <a:spLocks noGrp="1"/>
          </p:cNvSpPr>
          <p:nvPr>
            <p:ph type="title"/>
          </p:nvPr>
        </p:nvSpPr>
        <p:spPr>
          <a:xfrm>
            <a:off x="251520" y="228600"/>
            <a:ext cx="8514528" cy="990600"/>
          </a:xfrm>
        </p:spPr>
        <p:txBody>
          <a:bodyPr>
            <a:noAutofit/>
          </a:bodyPr>
          <a:lstStyle/>
          <a:p>
            <a:pPr algn="ctr"/>
            <a:r>
              <a:rPr lang="hu-HU" sz="3600" dirty="0" err="1" smtClean="0">
                <a:solidFill>
                  <a:srgbClr val="FF0000"/>
                </a:solidFill>
              </a:rPr>
              <a:t>Infotv</a:t>
            </a:r>
            <a:r>
              <a:rPr lang="hu-HU" sz="3600" dirty="0" smtClean="0">
                <a:solidFill>
                  <a:srgbClr val="FF0000"/>
                </a:solidFill>
              </a:rPr>
              <a:t>. </a:t>
            </a:r>
            <a:br>
              <a:rPr lang="hu-HU" sz="3600" dirty="0" smtClean="0">
                <a:solidFill>
                  <a:srgbClr val="FF0000"/>
                </a:solidFill>
              </a:rPr>
            </a:br>
            <a:r>
              <a:rPr lang="hu-HU" sz="2800" dirty="0" smtClean="0">
                <a:solidFill>
                  <a:srgbClr val="FF0000"/>
                </a:solidFill>
              </a:rPr>
              <a:t>Változások az információszabadság területén</a:t>
            </a:r>
            <a:endParaRPr lang="hu-HU" sz="1600" dirty="0"/>
          </a:p>
        </p:txBody>
      </p:sp>
    </p:spTree>
    <p:extLst>
      <p:ext uri="{BB962C8B-B14F-4D97-AF65-F5344CB8AC3E}">
        <p14:creationId xmlns:p14="http://schemas.microsoft.com/office/powerpoint/2010/main" val="1672220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
          </p:nvPr>
        </p:nvSpPr>
        <p:spPr>
          <a:xfrm>
            <a:off x="107504" y="1600200"/>
            <a:ext cx="8856984" cy="5141168"/>
          </a:xfrm>
        </p:spPr>
        <p:txBody>
          <a:bodyPr>
            <a:normAutofit fontScale="92500"/>
          </a:bodyPr>
          <a:lstStyle/>
          <a:p>
            <a:r>
              <a:rPr lang="hu-HU" dirty="0"/>
              <a:t>Meghagyja a törvény a bíróság jogosítványait.</a:t>
            </a:r>
          </a:p>
          <a:p>
            <a:r>
              <a:rPr lang="hu-HU" dirty="0"/>
              <a:t>Feláll a </a:t>
            </a:r>
            <a:r>
              <a:rPr lang="hu-HU" b="1" dirty="0"/>
              <a:t>Nemzeti Adatvédelmi és </a:t>
            </a:r>
            <a:r>
              <a:rPr lang="hu-HU" b="1" dirty="0" smtClean="0"/>
              <a:t>Információ-szabadság Hatóság</a:t>
            </a:r>
            <a:r>
              <a:rPr lang="hu-HU" dirty="0" smtClean="0"/>
              <a:t>.</a:t>
            </a:r>
          </a:p>
          <a:p>
            <a:r>
              <a:rPr lang="hu-HU" dirty="0" smtClean="0"/>
              <a:t>Egyben </a:t>
            </a:r>
            <a:r>
              <a:rPr lang="hu-HU" dirty="0"/>
              <a:t>megszűnik az adatvédelmi biztosi </a:t>
            </a:r>
            <a:r>
              <a:rPr lang="hu-HU" dirty="0" smtClean="0"/>
              <a:t>intézmény.</a:t>
            </a:r>
          </a:p>
          <a:p>
            <a:r>
              <a:rPr lang="hu-HU" dirty="0" smtClean="0"/>
              <a:t>A </a:t>
            </a:r>
            <a:r>
              <a:rPr lang="hu-HU" dirty="0"/>
              <a:t>hatóság elnökét a köztársasági elnök nevezi ki 9 évre, a miniszterelnök </a:t>
            </a:r>
            <a:r>
              <a:rPr lang="hu-HU" dirty="0" smtClean="0"/>
              <a:t>javaslatára.</a:t>
            </a:r>
          </a:p>
          <a:p>
            <a:r>
              <a:rPr lang="hu-HU" dirty="0" smtClean="0"/>
              <a:t>Fontos </a:t>
            </a:r>
            <a:r>
              <a:rPr lang="hu-HU" dirty="0"/>
              <a:t>újítás, hogy a hatóság két hónapos határidőt kap az intézkedések megtételére illetve az adatvédelmi hatósági eljárás megindítására.</a:t>
            </a:r>
          </a:p>
          <a:p>
            <a:r>
              <a:rPr lang="hu-HU" dirty="0"/>
              <a:t>Az új hatóság új jogosítványa lesz, hogy </a:t>
            </a:r>
            <a:r>
              <a:rPr lang="hu-HU" u="sng" dirty="0"/>
              <a:t>tízmillió forintig terjedő bírságot</a:t>
            </a:r>
            <a:r>
              <a:rPr lang="hu-HU" dirty="0"/>
              <a:t> szabhat ki.</a:t>
            </a:r>
          </a:p>
          <a:p>
            <a:endParaRPr lang="hu-HU" dirty="0"/>
          </a:p>
          <a:p>
            <a:endParaRPr lang="hu-HU" dirty="0"/>
          </a:p>
        </p:txBody>
      </p:sp>
      <p:sp>
        <p:nvSpPr>
          <p:cNvPr id="4" name="Cím 1"/>
          <p:cNvSpPr>
            <a:spLocks noGrp="1"/>
          </p:cNvSpPr>
          <p:nvPr>
            <p:ph type="title"/>
          </p:nvPr>
        </p:nvSpPr>
        <p:spPr>
          <a:xfrm>
            <a:off x="251520" y="228600"/>
            <a:ext cx="8514528" cy="990600"/>
          </a:xfrm>
        </p:spPr>
        <p:txBody>
          <a:bodyPr>
            <a:noAutofit/>
          </a:bodyPr>
          <a:lstStyle/>
          <a:p>
            <a:pPr algn="ctr"/>
            <a:r>
              <a:rPr lang="hu-HU" sz="3600" dirty="0" err="1" smtClean="0">
                <a:solidFill>
                  <a:srgbClr val="FF0000"/>
                </a:solidFill>
              </a:rPr>
              <a:t>Infotv</a:t>
            </a:r>
            <a:r>
              <a:rPr lang="hu-HU" sz="3600" dirty="0" smtClean="0">
                <a:solidFill>
                  <a:srgbClr val="FF0000"/>
                </a:solidFill>
              </a:rPr>
              <a:t>. </a:t>
            </a:r>
            <a:br>
              <a:rPr lang="hu-HU" sz="3600" dirty="0" smtClean="0">
                <a:solidFill>
                  <a:srgbClr val="FF0000"/>
                </a:solidFill>
              </a:rPr>
            </a:br>
            <a:r>
              <a:rPr lang="hu-HU" sz="2800" dirty="0" smtClean="0">
                <a:solidFill>
                  <a:srgbClr val="FF0000"/>
                </a:solidFill>
              </a:rPr>
              <a:t>Változás a jogérvényesítésben</a:t>
            </a:r>
            <a:endParaRPr lang="hu-HU" sz="1600" dirty="0"/>
          </a:p>
        </p:txBody>
      </p:sp>
    </p:spTree>
    <p:extLst>
      <p:ext uri="{BB962C8B-B14F-4D97-AF65-F5344CB8AC3E}">
        <p14:creationId xmlns:p14="http://schemas.microsoft.com/office/powerpoint/2010/main" val="2162673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
          </p:nvPr>
        </p:nvSpPr>
        <p:spPr>
          <a:xfrm>
            <a:off x="107504" y="1600200"/>
            <a:ext cx="8856984" cy="5141168"/>
          </a:xfrm>
        </p:spPr>
        <p:txBody>
          <a:bodyPr>
            <a:normAutofit/>
          </a:bodyPr>
          <a:lstStyle/>
          <a:p>
            <a:r>
              <a:rPr lang="hu-HU" dirty="0"/>
              <a:t>Az adatvédelmi nyilvántartás megmarad, de a törvény </a:t>
            </a:r>
            <a:r>
              <a:rPr lang="hu-HU" dirty="0" smtClean="0"/>
              <a:t>előírja, </a:t>
            </a:r>
            <a:r>
              <a:rPr lang="hu-HU" dirty="0"/>
              <a:t>hogy  “az adatkezelés a nyilvántartásba vételt megelőzően nem kezdhető meg”. A bejelentés díjköteles lesz.</a:t>
            </a:r>
          </a:p>
          <a:p>
            <a:r>
              <a:rPr lang="hu-HU" dirty="0"/>
              <a:t>A hatóság is </a:t>
            </a:r>
            <a:r>
              <a:rPr lang="hu-HU" dirty="0" smtClean="0"/>
              <a:t>végez </a:t>
            </a:r>
            <a:r>
              <a:rPr lang="hu-HU" b="1" dirty="0" smtClean="0"/>
              <a:t>adatvédelmi auditálást</a:t>
            </a:r>
            <a:r>
              <a:rPr lang="hu-HU" dirty="0" smtClean="0"/>
              <a:t>.</a:t>
            </a:r>
            <a:endParaRPr lang="hu-HU" dirty="0"/>
          </a:p>
          <a:p>
            <a:endParaRPr lang="hu-HU" dirty="0"/>
          </a:p>
          <a:p>
            <a:endParaRPr lang="hu-HU" dirty="0"/>
          </a:p>
        </p:txBody>
      </p:sp>
      <p:sp>
        <p:nvSpPr>
          <p:cNvPr id="4" name="Cím 1"/>
          <p:cNvSpPr>
            <a:spLocks noGrp="1"/>
          </p:cNvSpPr>
          <p:nvPr>
            <p:ph type="title"/>
          </p:nvPr>
        </p:nvSpPr>
        <p:spPr>
          <a:xfrm>
            <a:off x="251520" y="228600"/>
            <a:ext cx="8514528" cy="990600"/>
          </a:xfrm>
        </p:spPr>
        <p:txBody>
          <a:bodyPr>
            <a:noAutofit/>
          </a:bodyPr>
          <a:lstStyle/>
          <a:p>
            <a:pPr algn="ctr"/>
            <a:r>
              <a:rPr lang="hu-HU" sz="3600" dirty="0" err="1" smtClean="0">
                <a:solidFill>
                  <a:srgbClr val="FF0000"/>
                </a:solidFill>
              </a:rPr>
              <a:t>Infotv</a:t>
            </a:r>
            <a:r>
              <a:rPr lang="hu-HU" sz="3600" dirty="0" smtClean="0">
                <a:solidFill>
                  <a:srgbClr val="FF0000"/>
                </a:solidFill>
              </a:rPr>
              <a:t>. </a:t>
            </a:r>
            <a:br>
              <a:rPr lang="hu-HU" sz="3600" dirty="0" smtClean="0">
                <a:solidFill>
                  <a:srgbClr val="FF0000"/>
                </a:solidFill>
              </a:rPr>
            </a:br>
            <a:r>
              <a:rPr lang="hu-HU" sz="2800" dirty="0" smtClean="0">
                <a:solidFill>
                  <a:srgbClr val="FF0000"/>
                </a:solidFill>
              </a:rPr>
              <a:t>Megújuló adatvédelmi nyilvántartás</a:t>
            </a:r>
            <a:endParaRPr lang="hu-HU" sz="1600" dirty="0"/>
          </a:p>
        </p:txBody>
      </p:sp>
    </p:spTree>
    <p:extLst>
      <p:ext uri="{BB962C8B-B14F-4D97-AF65-F5344CB8AC3E}">
        <p14:creationId xmlns:p14="http://schemas.microsoft.com/office/powerpoint/2010/main" val="3381266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23528" y="228600"/>
            <a:ext cx="8442520" cy="990600"/>
          </a:xfrm>
        </p:spPr>
        <p:txBody>
          <a:bodyPr>
            <a:noAutofit/>
          </a:bodyPr>
          <a:lstStyle/>
          <a:p>
            <a:pPr algn="ctr"/>
            <a:r>
              <a:rPr lang="hu-HU" sz="3200" dirty="0" smtClean="0"/>
              <a:t>Az </a:t>
            </a:r>
            <a:r>
              <a:rPr lang="hu-HU" sz="3200" b="1" dirty="0" smtClean="0"/>
              <a:t>adatbiztonság</a:t>
            </a:r>
            <a:r>
              <a:rPr lang="hu-HU" sz="3200" dirty="0" smtClean="0"/>
              <a:t> követelménye az új törvényben</a:t>
            </a:r>
            <a:endParaRPr lang="hu-HU" sz="3200" dirty="0"/>
          </a:p>
        </p:txBody>
      </p:sp>
      <p:sp>
        <p:nvSpPr>
          <p:cNvPr id="3" name="Tartalom helye 2"/>
          <p:cNvSpPr>
            <a:spLocks noGrp="1"/>
          </p:cNvSpPr>
          <p:nvPr>
            <p:ph sz="quarter" idx="1"/>
          </p:nvPr>
        </p:nvSpPr>
        <p:spPr/>
        <p:txBody>
          <a:bodyPr/>
          <a:lstStyle/>
          <a:p>
            <a:pPr marL="0" indent="0">
              <a:buNone/>
            </a:pPr>
            <a:endParaRPr lang="hu-HU" dirty="0" smtClean="0"/>
          </a:p>
          <a:p>
            <a:pPr marL="0" indent="0">
              <a:buNone/>
            </a:pPr>
            <a:r>
              <a:rPr lang="hu-HU" dirty="0" smtClean="0"/>
              <a:t>Nem részletezi</a:t>
            </a:r>
            <a:r>
              <a:rPr lang="hu-HU" dirty="0"/>
              <a:t>, hogy pl. milyen szekrényben kell a papír alapú adathordozókat rögzíteni, vagy épp mennyi idő </a:t>
            </a:r>
            <a:r>
              <a:rPr lang="hu-HU" dirty="0" smtClean="0"/>
              <a:t>elteltével </a:t>
            </a:r>
            <a:r>
              <a:rPr lang="hu-HU" dirty="0"/>
              <a:t>legyen kötelező jelszót </a:t>
            </a:r>
            <a:r>
              <a:rPr lang="hu-HU" dirty="0" smtClean="0"/>
              <a:t>cserélni.</a:t>
            </a:r>
          </a:p>
          <a:p>
            <a:pPr marL="0" indent="0">
              <a:buNone/>
            </a:pPr>
            <a:endParaRPr lang="hu-HU" dirty="0"/>
          </a:p>
          <a:p>
            <a:pPr marL="0" indent="0">
              <a:buNone/>
            </a:pPr>
            <a:r>
              <a:rPr lang="hu-HU" dirty="0" smtClean="0"/>
              <a:t>Ez </a:t>
            </a:r>
            <a:r>
              <a:rPr lang="hu-HU" dirty="0"/>
              <a:t>nem is feladata egy </a:t>
            </a:r>
            <a:r>
              <a:rPr lang="hu-HU" b="1" dirty="0" smtClean="0"/>
              <a:t>technológia-semleges </a:t>
            </a:r>
            <a:r>
              <a:rPr lang="hu-HU" dirty="0"/>
              <a:t>törvénynek, de ami egy törvénynek a feladata, megállapítja a felelősséget.</a:t>
            </a:r>
          </a:p>
        </p:txBody>
      </p:sp>
    </p:spTree>
    <p:extLst>
      <p:ext uri="{BB962C8B-B14F-4D97-AF65-F5344CB8AC3E}">
        <p14:creationId xmlns:p14="http://schemas.microsoft.com/office/powerpoint/2010/main" val="15814232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
          </p:nvPr>
        </p:nvSpPr>
        <p:spPr/>
        <p:txBody>
          <a:bodyPr>
            <a:normAutofit lnSpcReduction="10000"/>
          </a:bodyPr>
          <a:lstStyle/>
          <a:p>
            <a:r>
              <a:rPr lang="hu-HU" dirty="0"/>
              <a:t>Egy technológia-semleges jogszabályban nincs mód arra, hogy az adatok védelmét szolgáló technikai és szervezési intézkedéseket részletesen meghatározza. A törvény lehetőséget biztosít az </a:t>
            </a:r>
            <a:r>
              <a:rPr lang="hu-HU" dirty="0">
                <a:hlinkClick r:id="rId2" tooltip="adatkezelő"/>
              </a:rPr>
              <a:t>adatkezelő</a:t>
            </a:r>
            <a:r>
              <a:rPr lang="hu-HU" dirty="0"/>
              <a:t> részére, hogy maga válassza meg az adatok biztonságát garantáló eszközöket és módszereket, ugyanakkor komoly anyagi és akár büntetőjogi szankciókkal is járhat az adatbiztonság követelményeinek be nem tartása.</a:t>
            </a:r>
          </a:p>
        </p:txBody>
      </p:sp>
      <p:sp>
        <p:nvSpPr>
          <p:cNvPr id="4" name="Cím 1"/>
          <p:cNvSpPr>
            <a:spLocks noGrp="1"/>
          </p:cNvSpPr>
          <p:nvPr>
            <p:ph type="title"/>
          </p:nvPr>
        </p:nvSpPr>
        <p:spPr>
          <a:xfrm>
            <a:off x="323528" y="228600"/>
            <a:ext cx="8442520" cy="990600"/>
          </a:xfrm>
        </p:spPr>
        <p:txBody>
          <a:bodyPr>
            <a:noAutofit/>
          </a:bodyPr>
          <a:lstStyle/>
          <a:p>
            <a:pPr algn="ctr"/>
            <a:r>
              <a:rPr lang="hu-HU" sz="3200" dirty="0" smtClean="0"/>
              <a:t>Az </a:t>
            </a:r>
            <a:r>
              <a:rPr lang="hu-HU" sz="3200" b="1" dirty="0" smtClean="0"/>
              <a:t>adatbiztonság</a:t>
            </a:r>
            <a:r>
              <a:rPr lang="hu-HU" sz="3200" dirty="0" smtClean="0"/>
              <a:t> követelménye az új törvényben</a:t>
            </a:r>
            <a:endParaRPr lang="hu-HU" sz="3200" dirty="0"/>
          </a:p>
        </p:txBody>
      </p:sp>
    </p:spTree>
    <p:extLst>
      <p:ext uri="{BB962C8B-B14F-4D97-AF65-F5344CB8AC3E}">
        <p14:creationId xmlns:p14="http://schemas.microsoft.com/office/powerpoint/2010/main" val="3672937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Bevezetés</a:t>
            </a:r>
            <a:endParaRPr lang="hu-HU" dirty="0"/>
          </a:p>
        </p:txBody>
      </p:sp>
      <p:sp>
        <p:nvSpPr>
          <p:cNvPr id="3" name="Tartalom helye 2"/>
          <p:cNvSpPr>
            <a:spLocks noGrp="1"/>
          </p:cNvSpPr>
          <p:nvPr>
            <p:ph sz="quarter" idx="1"/>
          </p:nvPr>
        </p:nvSpPr>
        <p:spPr>
          <a:xfrm>
            <a:off x="612648" y="1600200"/>
            <a:ext cx="8153400" cy="4900634"/>
          </a:xfrm>
        </p:spPr>
        <p:txBody>
          <a:bodyPr>
            <a:normAutofit fontScale="85000" lnSpcReduction="20000"/>
          </a:bodyPr>
          <a:lstStyle/>
          <a:p>
            <a:pPr algn="just"/>
            <a:r>
              <a:rPr lang="hu-HU" dirty="0" smtClean="0"/>
              <a:t>sokkal egyszerűbbé és olcsóbbá vált például a hangfelvételek, szoftverek tömeggyártása</a:t>
            </a:r>
          </a:p>
          <a:p>
            <a:pPr algn="just"/>
            <a:r>
              <a:rPr lang="hu-HU" dirty="0" smtClean="0"/>
              <a:t>ezeket azonban ezáltal könnyű másolni is</a:t>
            </a:r>
          </a:p>
          <a:p>
            <a:pPr algn="just"/>
            <a:r>
              <a:rPr lang="hu-HU" dirty="0" smtClean="0"/>
              <a:t>a szerzői jog klasszikus szabályozási mechanizmusait alaposan át kellett dolgozni</a:t>
            </a:r>
          </a:p>
          <a:p>
            <a:pPr algn="just"/>
            <a:r>
              <a:rPr lang="hu-HU" dirty="0" smtClean="0"/>
              <a:t>a polgárok felismerték, hogy az állami szervezetek és magánvállalkozások egyre több adatot gyűjtenek róluk</a:t>
            </a:r>
          </a:p>
          <a:p>
            <a:pPr algn="just"/>
            <a:r>
              <a:rPr lang="hu-HU" dirty="0" smtClean="0"/>
              <a:t>követhetetlen volt az adatok sorsa, a kialakuló nagy adatbázisok lehetővé tették, hogy bármelyik állampolgár kapcsolatrendszerét, egészségi állapotát, szokásait és anyagi helyzetét feltérképezzék</a:t>
            </a:r>
          </a:p>
          <a:p>
            <a:pPr algn="just"/>
            <a:r>
              <a:rPr lang="hu-HU" dirty="0" smtClean="0"/>
              <a:t>Erősödött az igény, hogy a személyes adatok gyűjtését és felhasználását </a:t>
            </a:r>
            <a:r>
              <a:rPr lang="hu-HU" b="1" dirty="0" smtClean="0"/>
              <a:t>törvény szabályozza</a:t>
            </a:r>
            <a:r>
              <a:rPr lang="hu-HU"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pPr algn="ctr"/>
            <a:r>
              <a:rPr lang="hu-HU" sz="2800" dirty="0"/>
              <a:t>Az </a:t>
            </a:r>
            <a:r>
              <a:rPr lang="hu-HU" sz="2800" b="1" dirty="0"/>
              <a:t>adatbiztonság</a:t>
            </a:r>
            <a:r>
              <a:rPr lang="hu-HU" sz="2800" dirty="0"/>
              <a:t> követelménye az új törvényben</a:t>
            </a:r>
            <a:r>
              <a:rPr lang="hu-HU" sz="2800" b="1" dirty="0" smtClean="0"/>
              <a:t/>
            </a:r>
            <a:br>
              <a:rPr lang="hu-HU" sz="2800" b="1" dirty="0" smtClean="0"/>
            </a:br>
            <a:r>
              <a:rPr lang="hu-HU" sz="2800" b="1" dirty="0" smtClean="0"/>
              <a:t>Mit </a:t>
            </a:r>
            <a:r>
              <a:rPr lang="hu-HU" sz="2800" b="1" dirty="0"/>
              <a:t>kell védeni és hogyan?</a:t>
            </a:r>
            <a:endParaRPr lang="hu-HU" sz="2800" dirty="0"/>
          </a:p>
        </p:txBody>
      </p:sp>
      <p:sp>
        <p:nvSpPr>
          <p:cNvPr id="3" name="Tartalom helye 2"/>
          <p:cNvSpPr>
            <a:spLocks noGrp="1"/>
          </p:cNvSpPr>
          <p:nvPr>
            <p:ph sz="quarter" idx="1"/>
          </p:nvPr>
        </p:nvSpPr>
        <p:spPr>
          <a:xfrm>
            <a:off x="0" y="1600200"/>
            <a:ext cx="9036496" cy="5257800"/>
          </a:xfrm>
        </p:spPr>
        <p:txBody>
          <a:bodyPr>
            <a:normAutofit fontScale="92500" lnSpcReduction="20000"/>
          </a:bodyPr>
          <a:lstStyle/>
          <a:p>
            <a:r>
              <a:rPr lang="hu-HU" dirty="0" smtClean="0"/>
              <a:t>Az </a:t>
            </a:r>
            <a:r>
              <a:rPr lang="hu-HU" dirty="0"/>
              <a:t>adatkezelő köteles az adatkezelési műveleteket úgy megtervezni és végrehajtani, </a:t>
            </a:r>
            <a:r>
              <a:rPr lang="hu-HU" dirty="0" smtClean="0"/>
              <a:t>hogy</a:t>
            </a:r>
          </a:p>
          <a:p>
            <a:pPr lvl="1"/>
            <a:r>
              <a:rPr lang="hu-HU" dirty="0" smtClean="0"/>
              <a:t>az </a:t>
            </a:r>
            <a:r>
              <a:rPr lang="hu-HU" dirty="0"/>
              <a:t>adatokhoz való jogosultatlan </a:t>
            </a:r>
            <a:r>
              <a:rPr lang="hu-HU" dirty="0" smtClean="0"/>
              <a:t>hozzáférés,</a:t>
            </a:r>
          </a:p>
          <a:p>
            <a:pPr lvl="1"/>
            <a:r>
              <a:rPr lang="hu-HU" dirty="0" smtClean="0"/>
              <a:t>megváltoztatás,</a:t>
            </a:r>
          </a:p>
          <a:p>
            <a:pPr lvl="1"/>
            <a:r>
              <a:rPr lang="hu-HU" dirty="0" smtClean="0"/>
              <a:t>továbbítás,</a:t>
            </a:r>
          </a:p>
          <a:p>
            <a:pPr lvl="1"/>
            <a:r>
              <a:rPr lang="hu-HU" dirty="0" smtClean="0"/>
              <a:t>nyilvánosságra hozatal,</a:t>
            </a:r>
          </a:p>
          <a:p>
            <a:pPr lvl="1"/>
            <a:r>
              <a:rPr lang="hu-HU" dirty="0" smtClean="0"/>
              <a:t>törlés </a:t>
            </a:r>
            <a:r>
              <a:rPr lang="hu-HU" dirty="0"/>
              <a:t>vagy </a:t>
            </a:r>
            <a:r>
              <a:rPr lang="hu-HU" dirty="0" smtClean="0"/>
              <a:t>megsemmisítés,</a:t>
            </a:r>
          </a:p>
          <a:p>
            <a:pPr lvl="1"/>
            <a:r>
              <a:rPr lang="hu-HU" dirty="0" smtClean="0"/>
              <a:t>valamint </a:t>
            </a:r>
            <a:r>
              <a:rPr lang="hu-HU" dirty="0"/>
              <a:t>a véletlen megsemmisülés és </a:t>
            </a:r>
            <a:r>
              <a:rPr lang="hu-HU" dirty="0" smtClean="0"/>
              <a:t>sérülés,</a:t>
            </a:r>
          </a:p>
          <a:p>
            <a:pPr lvl="1"/>
            <a:r>
              <a:rPr lang="hu-HU" dirty="0" smtClean="0"/>
              <a:t>a </a:t>
            </a:r>
            <a:r>
              <a:rPr lang="hu-HU" dirty="0"/>
              <a:t>hozzáférhetetlenné válás vagy más események </a:t>
            </a:r>
            <a:endParaRPr lang="hu-HU" dirty="0" smtClean="0"/>
          </a:p>
          <a:p>
            <a:pPr marL="365760" lvl="1" indent="0">
              <a:buNone/>
            </a:pPr>
            <a:r>
              <a:rPr lang="hu-HU" dirty="0" smtClean="0"/>
              <a:t>megelőzhetők </a:t>
            </a:r>
            <a:r>
              <a:rPr lang="hu-HU" dirty="0"/>
              <a:t>legyenek.</a:t>
            </a:r>
          </a:p>
          <a:p>
            <a:r>
              <a:rPr lang="hu-HU" dirty="0"/>
              <a:t>Megfelelő technikai védelemmel kell biztosítani, hogy eltérő célú elektronikus nyilvántartások ne legyenek közvetlenül összekapcsolhatók és az érintetthez rendelhetők.</a:t>
            </a:r>
          </a:p>
          <a:p>
            <a:endParaRPr lang="hu-HU" dirty="0"/>
          </a:p>
        </p:txBody>
      </p:sp>
    </p:spTree>
    <p:extLst>
      <p:ext uri="{BB962C8B-B14F-4D97-AF65-F5344CB8AC3E}">
        <p14:creationId xmlns:p14="http://schemas.microsoft.com/office/powerpoint/2010/main" val="268072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pPr algn="ctr"/>
            <a:r>
              <a:rPr lang="hu-HU" sz="3100" dirty="0"/>
              <a:t>Az </a:t>
            </a:r>
            <a:r>
              <a:rPr lang="hu-HU" sz="3100" b="1" dirty="0"/>
              <a:t>adatbiztonság</a:t>
            </a:r>
            <a:r>
              <a:rPr lang="hu-HU" sz="3100" dirty="0"/>
              <a:t> követelménye az új </a:t>
            </a:r>
            <a:r>
              <a:rPr lang="hu-HU" sz="3100" dirty="0" smtClean="0"/>
              <a:t>törvényben</a:t>
            </a:r>
            <a:br>
              <a:rPr lang="hu-HU" sz="3100" dirty="0" smtClean="0"/>
            </a:br>
            <a:r>
              <a:rPr lang="hu-HU" sz="3100" b="1" dirty="0" err="1" smtClean="0"/>
              <a:t>Privacy</a:t>
            </a:r>
            <a:r>
              <a:rPr lang="hu-HU" sz="3100" b="1" dirty="0" smtClean="0"/>
              <a:t> </a:t>
            </a:r>
            <a:r>
              <a:rPr lang="hu-HU" sz="3100" b="1" dirty="0" err="1"/>
              <a:t>by</a:t>
            </a:r>
            <a:r>
              <a:rPr lang="hu-HU" sz="3100" b="1" dirty="0"/>
              <a:t> </a:t>
            </a:r>
            <a:r>
              <a:rPr lang="hu-HU" sz="3100" b="1" dirty="0" smtClean="0"/>
              <a:t>design</a:t>
            </a:r>
            <a:endParaRPr lang="hu-HU" dirty="0"/>
          </a:p>
        </p:txBody>
      </p:sp>
      <p:sp>
        <p:nvSpPr>
          <p:cNvPr id="3" name="Tartalom helye 2"/>
          <p:cNvSpPr>
            <a:spLocks noGrp="1"/>
          </p:cNvSpPr>
          <p:nvPr>
            <p:ph sz="quarter" idx="1"/>
          </p:nvPr>
        </p:nvSpPr>
        <p:spPr>
          <a:xfrm>
            <a:off x="107504" y="1600200"/>
            <a:ext cx="8658544" cy="4997152"/>
          </a:xfrm>
        </p:spPr>
        <p:txBody>
          <a:bodyPr>
            <a:normAutofit fontScale="92500" lnSpcReduction="10000"/>
          </a:bodyPr>
          <a:lstStyle/>
          <a:p>
            <a:r>
              <a:rPr lang="hu-HU" dirty="0" smtClean="0"/>
              <a:t>Az </a:t>
            </a:r>
            <a:r>
              <a:rPr lang="hu-HU" dirty="0"/>
              <a:t>adatok technikai biztonságával bővebb terjedelemben foglalkozik az új adatvédelmi törvény </a:t>
            </a:r>
            <a:r>
              <a:rPr lang="hu-HU" dirty="0" smtClean="0"/>
              <a:t>elődjénél,az </a:t>
            </a:r>
            <a:r>
              <a:rPr lang="hu-HU" dirty="0"/>
              <a:t>automatizált adatfeldolgozásra vonatkozó többletkövetelményekkel, a „</a:t>
            </a:r>
            <a:r>
              <a:rPr lang="hu-HU" dirty="0" err="1"/>
              <a:t>privacy</a:t>
            </a:r>
            <a:r>
              <a:rPr lang="hu-HU" dirty="0"/>
              <a:t> </a:t>
            </a:r>
            <a:r>
              <a:rPr lang="hu-HU" dirty="0" err="1"/>
              <a:t>by</a:t>
            </a:r>
            <a:r>
              <a:rPr lang="hu-HU" dirty="0"/>
              <a:t> design” elvnek </a:t>
            </a:r>
            <a:r>
              <a:rPr lang="hu-HU" dirty="0" smtClean="0"/>
              <a:t>megfelelően.</a:t>
            </a:r>
          </a:p>
          <a:p>
            <a:r>
              <a:rPr lang="hu-HU" dirty="0" smtClean="0"/>
              <a:t>Biztosítani </a:t>
            </a:r>
            <a:r>
              <a:rPr lang="hu-HU" dirty="0"/>
              <a:t>kell </a:t>
            </a:r>
            <a:r>
              <a:rPr lang="hu-HU" dirty="0" smtClean="0"/>
              <a:t>például</a:t>
            </a:r>
          </a:p>
          <a:p>
            <a:pPr lvl="1"/>
            <a:r>
              <a:rPr lang="hu-HU" dirty="0" smtClean="0"/>
              <a:t>a </a:t>
            </a:r>
            <a:r>
              <a:rPr lang="hu-HU" dirty="0"/>
              <a:t>jogosulatlan személyek általi adatbevitel és felhasználás </a:t>
            </a:r>
            <a:r>
              <a:rPr lang="hu-HU" dirty="0" smtClean="0"/>
              <a:t>megakadályozását,</a:t>
            </a:r>
          </a:p>
          <a:p>
            <a:pPr lvl="1"/>
            <a:r>
              <a:rPr lang="hu-HU" dirty="0" smtClean="0"/>
              <a:t>üzemzavar </a:t>
            </a:r>
            <a:r>
              <a:rPr lang="hu-HU" dirty="0"/>
              <a:t>esetén a rendszer </a:t>
            </a:r>
            <a:r>
              <a:rPr lang="hu-HU" dirty="0" smtClean="0"/>
              <a:t>helyreállíthatóságát.</a:t>
            </a:r>
          </a:p>
          <a:p>
            <a:pPr lvl="1"/>
            <a:r>
              <a:rPr lang="hu-HU" dirty="0" smtClean="0"/>
              <a:t>Naplózni </a:t>
            </a:r>
            <a:r>
              <a:rPr lang="hu-HU" dirty="0"/>
              <a:t>kell azt, hogy kik, mikor, milyen adatokat vittek be a nyilvántartásba, kiknek továbbították az adatokat, vagy milyen hibák fordultak elő.</a:t>
            </a:r>
          </a:p>
          <a:p>
            <a:endParaRPr lang="hu-HU" dirty="0"/>
          </a:p>
        </p:txBody>
      </p:sp>
    </p:spTree>
    <p:extLst>
      <p:ext uri="{BB962C8B-B14F-4D97-AF65-F5344CB8AC3E}">
        <p14:creationId xmlns:p14="http://schemas.microsoft.com/office/powerpoint/2010/main" val="1022028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pPr algn="ctr"/>
            <a:r>
              <a:rPr lang="hu-HU" sz="3200" dirty="0" smtClean="0"/>
              <a:t>Adattovábbítás</a:t>
            </a:r>
            <a:endParaRPr lang="hu-HU" sz="3200" dirty="0"/>
          </a:p>
        </p:txBody>
      </p:sp>
      <p:sp>
        <p:nvSpPr>
          <p:cNvPr id="3" name="Tartalom helye 2"/>
          <p:cNvSpPr>
            <a:spLocks noGrp="1"/>
          </p:cNvSpPr>
          <p:nvPr>
            <p:ph sz="quarter" idx="1"/>
          </p:nvPr>
        </p:nvSpPr>
        <p:spPr/>
        <p:txBody>
          <a:bodyPr>
            <a:normAutofit/>
          </a:bodyPr>
          <a:lstStyle/>
          <a:p>
            <a:r>
              <a:rPr lang="hu-HU" dirty="0" smtClean="0"/>
              <a:t>Az </a:t>
            </a:r>
            <a:r>
              <a:rPr lang="hu-HU" dirty="0"/>
              <a:t>új adatvédelmi törvény nem rendelkezik külön az adattovábbítás szabályairól, sem az adatkezelések összekapcsolásáról, így az adatkezelés alapvető feltételeinél leírtak alkalmazandók.</a:t>
            </a:r>
          </a:p>
          <a:p>
            <a:r>
              <a:rPr lang="hu-HU" dirty="0"/>
              <a:t>A külföldi, azaz az </a:t>
            </a:r>
            <a:r>
              <a:rPr lang="hu-HU" dirty="0" err="1"/>
              <a:t>EGT-n</a:t>
            </a:r>
            <a:r>
              <a:rPr lang="hu-HU" dirty="0"/>
              <a:t> kívüli adattovábbítás azonban továbbra is szigorúbb feltételekhez kötött, valamint a törvény bevezeti az </a:t>
            </a:r>
            <a:r>
              <a:rPr lang="hu-HU" b="1" dirty="0"/>
              <a:t>adatmegjelölés intézményét</a:t>
            </a:r>
            <a:r>
              <a:rPr lang="hu-HU" dirty="0" smtClean="0"/>
              <a:t>.</a:t>
            </a:r>
            <a:endParaRPr lang="hu-HU" dirty="0"/>
          </a:p>
        </p:txBody>
      </p:sp>
    </p:spTree>
    <p:extLst>
      <p:ext uri="{BB962C8B-B14F-4D97-AF65-F5344CB8AC3E}">
        <p14:creationId xmlns:p14="http://schemas.microsoft.com/office/powerpoint/2010/main" val="1466379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pPr algn="ctr"/>
            <a:r>
              <a:rPr lang="hu-HU" sz="3200" dirty="0" smtClean="0"/>
              <a:t>Adattovábbítás külföldre</a:t>
            </a:r>
            <a:endParaRPr lang="hu-HU" sz="3200" dirty="0"/>
          </a:p>
        </p:txBody>
      </p:sp>
      <p:sp>
        <p:nvSpPr>
          <p:cNvPr id="3" name="Tartalom helye 2"/>
          <p:cNvSpPr>
            <a:spLocks noGrp="1"/>
          </p:cNvSpPr>
          <p:nvPr>
            <p:ph sz="quarter" idx="1"/>
          </p:nvPr>
        </p:nvSpPr>
        <p:spPr/>
        <p:txBody>
          <a:bodyPr>
            <a:normAutofit fontScale="77500" lnSpcReduction="20000"/>
          </a:bodyPr>
          <a:lstStyle/>
          <a:p>
            <a:r>
              <a:rPr lang="hu-HU" dirty="0" smtClean="0"/>
              <a:t>Könnyebb külföldre adatot továbbítani.</a:t>
            </a:r>
          </a:p>
          <a:p>
            <a:r>
              <a:rPr lang="hu-HU" dirty="0" smtClean="0"/>
              <a:t>Mely </a:t>
            </a:r>
            <a:r>
              <a:rPr lang="hu-HU" dirty="0"/>
              <a:t>országok tekintendők </a:t>
            </a:r>
            <a:r>
              <a:rPr lang="hu-HU" dirty="0" smtClean="0"/>
              <a:t>külföldinek?</a:t>
            </a:r>
          </a:p>
          <a:p>
            <a:pPr lvl="1"/>
            <a:r>
              <a:rPr lang="hu-HU" dirty="0" smtClean="0"/>
              <a:t>A </a:t>
            </a:r>
            <a:r>
              <a:rPr lang="hu-HU" dirty="0"/>
              <a:t>törvény szerint az </a:t>
            </a:r>
            <a:r>
              <a:rPr lang="hu-HU" dirty="0" err="1"/>
              <a:t>EGT-államok</a:t>
            </a:r>
            <a:r>
              <a:rPr lang="hu-HU" dirty="0"/>
              <a:t> irányába történő adattovábbítást úgy kell tekintetni, mintha Magyarország területén belül történne az adattovábbítás, tehát a külföldi adattovábbításra vonatkozó rendelkezéseket ez esetben nem kell </a:t>
            </a:r>
            <a:r>
              <a:rPr lang="hu-HU" dirty="0" smtClean="0"/>
              <a:t>alkalmazni.</a:t>
            </a:r>
          </a:p>
          <a:p>
            <a:pPr lvl="1"/>
            <a:r>
              <a:rPr lang="hu-HU" dirty="0" err="1" smtClean="0"/>
              <a:t>EGT-államnak</a:t>
            </a:r>
            <a:r>
              <a:rPr lang="hu-HU" dirty="0" smtClean="0"/>
              <a:t> </a:t>
            </a:r>
            <a:r>
              <a:rPr lang="hu-HU" dirty="0"/>
              <a:t>minősül az adatvédelmi törvény szempontjából az Európai Unió tagállama és az Európai Gazdasági Térségről szóló megállapodásban részes más állam, továbbá az az állam, amelynek állampolgára az Európai Unió és tagállamai, valamint az Európai Gazdasági Térségről szóló megállapodásban nem részes állam között létrejött nemzetközi szerződés alapján az Európai Gazdasági Térségről szóló megállapodásban részes állam állampolgárával azonos jogállást élvez</a:t>
            </a:r>
            <a:r>
              <a:rPr lang="hu-HU" dirty="0" smtClean="0"/>
              <a:t>.</a:t>
            </a:r>
            <a:endParaRPr lang="hu-HU" dirty="0"/>
          </a:p>
        </p:txBody>
      </p:sp>
    </p:spTree>
    <p:extLst>
      <p:ext uri="{BB962C8B-B14F-4D97-AF65-F5344CB8AC3E}">
        <p14:creationId xmlns:p14="http://schemas.microsoft.com/office/powerpoint/2010/main" val="12447607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pPr algn="ctr"/>
            <a:r>
              <a:rPr lang="hu-HU" sz="3200" dirty="0" smtClean="0"/>
              <a:t>Adattovábbítás külföldre</a:t>
            </a:r>
            <a:endParaRPr lang="hu-HU" sz="3200" dirty="0"/>
          </a:p>
        </p:txBody>
      </p:sp>
      <p:sp>
        <p:nvSpPr>
          <p:cNvPr id="3" name="Tartalom helye 2"/>
          <p:cNvSpPr>
            <a:spLocks noGrp="1"/>
          </p:cNvSpPr>
          <p:nvPr>
            <p:ph sz="quarter" idx="1"/>
          </p:nvPr>
        </p:nvSpPr>
        <p:spPr>
          <a:xfrm>
            <a:off x="251520" y="1600200"/>
            <a:ext cx="8712968" cy="4997152"/>
          </a:xfrm>
        </p:spPr>
        <p:txBody>
          <a:bodyPr>
            <a:normAutofit/>
          </a:bodyPr>
          <a:lstStyle/>
          <a:p>
            <a:r>
              <a:rPr lang="hu-HU" dirty="0" smtClean="0"/>
              <a:t>Külföldre </a:t>
            </a:r>
            <a:r>
              <a:rPr lang="hu-HU" dirty="0"/>
              <a:t>személyes adat akkor </a:t>
            </a:r>
            <a:r>
              <a:rPr lang="hu-HU" b="1" dirty="0"/>
              <a:t>továbbítható</a:t>
            </a:r>
            <a:r>
              <a:rPr lang="hu-HU" dirty="0"/>
              <a:t>, </a:t>
            </a:r>
            <a:r>
              <a:rPr lang="hu-HU" dirty="0" smtClean="0"/>
              <a:t>ha</a:t>
            </a:r>
          </a:p>
          <a:p>
            <a:pPr lvl="1"/>
            <a:r>
              <a:rPr lang="hu-HU" dirty="0" smtClean="0"/>
              <a:t>ahhoz </a:t>
            </a:r>
            <a:r>
              <a:rPr lang="hu-HU" dirty="0"/>
              <a:t>az érintett </a:t>
            </a:r>
            <a:r>
              <a:rPr lang="hu-HU" b="1" dirty="0"/>
              <a:t>kifejezetten hozzájárult</a:t>
            </a:r>
            <a:r>
              <a:rPr lang="hu-HU" dirty="0"/>
              <a:t> (ez </a:t>
            </a:r>
            <a:r>
              <a:rPr lang="hu-HU" dirty="0" smtClean="0"/>
              <a:t>változatlan)</a:t>
            </a:r>
          </a:p>
          <a:p>
            <a:pPr lvl="1"/>
            <a:r>
              <a:rPr lang="hu-HU" dirty="0" smtClean="0"/>
              <a:t>vagy </a:t>
            </a:r>
            <a:r>
              <a:rPr lang="hu-HU" dirty="0"/>
              <a:t>az adattovábbítás jogalapja egyébként biztosított (pl. hozzájárulás vagy törvényi felhatalmazás által), és a harmadik országban, a célországban megfelelő az adatok védelme.</a:t>
            </a:r>
          </a:p>
          <a:p>
            <a:r>
              <a:rPr lang="hu-HU" dirty="0"/>
              <a:t>Megfelelő szintű a védelem, ha azt az Európai Unió megállapítja, vagy nemzetközi szerződés van e tekintetben a célországgal hatályban</a:t>
            </a:r>
            <a:r>
              <a:rPr lang="hu-HU" dirty="0" smtClean="0"/>
              <a:t>.</a:t>
            </a:r>
          </a:p>
        </p:txBody>
      </p:sp>
    </p:spTree>
    <p:extLst>
      <p:ext uri="{BB962C8B-B14F-4D97-AF65-F5344CB8AC3E}">
        <p14:creationId xmlns:p14="http://schemas.microsoft.com/office/powerpoint/2010/main" val="3312046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pPr algn="ctr"/>
            <a:r>
              <a:rPr lang="hu-HU" sz="3200" dirty="0" smtClean="0"/>
              <a:t>Kinek kell alkalmazni az adatvédelmi törvényt?</a:t>
            </a:r>
            <a:endParaRPr lang="hu-HU" sz="3200" dirty="0"/>
          </a:p>
        </p:txBody>
      </p:sp>
      <p:sp>
        <p:nvSpPr>
          <p:cNvPr id="3" name="Tartalom helye 2"/>
          <p:cNvSpPr>
            <a:spLocks noGrp="1"/>
          </p:cNvSpPr>
          <p:nvPr>
            <p:ph sz="quarter" idx="1"/>
          </p:nvPr>
        </p:nvSpPr>
        <p:spPr/>
        <p:txBody>
          <a:bodyPr/>
          <a:lstStyle/>
          <a:p>
            <a:r>
              <a:rPr lang="hu-HU" dirty="0" smtClean="0"/>
              <a:t>Minden cégnek.</a:t>
            </a:r>
          </a:p>
          <a:p>
            <a:pPr marL="0" indent="0">
              <a:buNone/>
            </a:pPr>
            <a:endParaRPr lang="hu-HU" dirty="0" smtClean="0"/>
          </a:p>
          <a:p>
            <a:r>
              <a:rPr lang="hu-HU" dirty="0" smtClean="0"/>
              <a:t>http</a:t>
            </a:r>
            <a:r>
              <a:rPr lang="hu-HU" dirty="0"/>
              <a:t>://www.adatvedelmiszakerto.hu/2011/08/kinek-kell-alkalmazni-az-uj-adatvedelmi-torvenyt-mi-a-szemelyes-adat-ki-az-adatkezelo/</a:t>
            </a:r>
          </a:p>
        </p:txBody>
      </p:sp>
    </p:spTree>
    <p:extLst>
      <p:ext uri="{BB962C8B-B14F-4D97-AF65-F5344CB8AC3E}">
        <p14:creationId xmlns:p14="http://schemas.microsoft.com/office/powerpoint/2010/main" val="2269622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pPr algn="ctr"/>
            <a:r>
              <a:rPr lang="hu-HU" sz="3200" dirty="0" smtClean="0"/>
              <a:t>Adatvédelmi nyilvántartás</a:t>
            </a:r>
            <a:endParaRPr lang="hu-HU" sz="3200" dirty="0"/>
          </a:p>
        </p:txBody>
      </p:sp>
      <p:sp>
        <p:nvSpPr>
          <p:cNvPr id="3" name="Tartalom helye 2"/>
          <p:cNvSpPr>
            <a:spLocks noGrp="1"/>
          </p:cNvSpPr>
          <p:nvPr>
            <p:ph sz="quarter" idx="1"/>
          </p:nvPr>
        </p:nvSpPr>
        <p:spPr/>
        <p:txBody>
          <a:bodyPr/>
          <a:lstStyle/>
          <a:p>
            <a:pPr marL="0" indent="0">
              <a:buNone/>
            </a:pPr>
            <a:r>
              <a:rPr lang="hu-HU" dirty="0" smtClean="0"/>
              <a:t>Korábban:</a:t>
            </a:r>
          </a:p>
          <a:p>
            <a:pPr marL="365760" lvl="1" indent="0">
              <a:buNone/>
            </a:pPr>
            <a:r>
              <a:rPr lang="hu-HU" dirty="0" smtClean="0"/>
              <a:t>Az Avtv. bejelentési </a:t>
            </a:r>
            <a:r>
              <a:rPr lang="hu-HU" dirty="0"/>
              <a:t>kötelezettséggel </a:t>
            </a:r>
            <a:r>
              <a:rPr lang="hu-HU" dirty="0" smtClean="0"/>
              <a:t>terhelte </a:t>
            </a:r>
            <a:r>
              <a:rPr lang="hu-HU" dirty="0"/>
              <a:t>az adatkezelőket. Kb. egy év átfutással, ingyenes eljárásában </a:t>
            </a:r>
            <a:r>
              <a:rPr lang="hu-HU" dirty="0" smtClean="0"/>
              <a:t>vette </a:t>
            </a:r>
            <a:r>
              <a:rPr lang="hu-HU" dirty="0"/>
              <a:t>nyilvántartásba az adatkezelők egyes adatkezeléseit az </a:t>
            </a:r>
            <a:r>
              <a:rPr lang="hu-HU" b="1" dirty="0"/>
              <a:t>adatvédelmi biztos</a:t>
            </a:r>
            <a:r>
              <a:rPr lang="hu-HU" dirty="0"/>
              <a:t>. Azonban a bejelentés elmulasztása semmilyen következménnyel nem </a:t>
            </a:r>
            <a:r>
              <a:rPr lang="hu-HU" dirty="0" smtClean="0"/>
              <a:t>járt, </a:t>
            </a:r>
            <a:r>
              <a:rPr lang="hu-HU" dirty="0"/>
              <a:t>így erről az adatkezelők rendszerint </a:t>
            </a:r>
            <a:r>
              <a:rPr lang="hu-HU" dirty="0" smtClean="0"/>
              <a:t>megfeledkeztek</a:t>
            </a:r>
            <a:r>
              <a:rPr lang="hu-HU" dirty="0"/>
              <a:t>.</a:t>
            </a:r>
          </a:p>
        </p:txBody>
      </p:sp>
    </p:spTree>
    <p:extLst>
      <p:ext uri="{BB962C8B-B14F-4D97-AF65-F5344CB8AC3E}">
        <p14:creationId xmlns:p14="http://schemas.microsoft.com/office/powerpoint/2010/main" val="1030438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pPr algn="ctr"/>
            <a:r>
              <a:rPr lang="hu-HU" sz="3200" dirty="0" smtClean="0"/>
              <a:t>Adatvédelmi nyilvántartás</a:t>
            </a:r>
            <a:endParaRPr lang="hu-HU" sz="3200" dirty="0"/>
          </a:p>
        </p:txBody>
      </p:sp>
      <p:sp>
        <p:nvSpPr>
          <p:cNvPr id="3" name="Tartalom helye 2"/>
          <p:cNvSpPr>
            <a:spLocks noGrp="1"/>
          </p:cNvSpPr>
          <p:nvPr>
            <p:ph sz="quarter" idx="1"/>
          </p:nvPr>
        </p:nvSpPr>
        <p:spPr>
          <a:xfrm>
            <a:off x="323528" y="1556792"/>
            <a:ext cx="8640960" cy="5040560"/>
          </a:xfrm>
        </p:spPr>
        <p:txBody>
          <a:bodyPr>
            <a:normAutofit fontScale="77500" lnSpcReduction="20000"/>
          </a:bodyPr>
          <a:lstStyle/>
          <a:p>
            <a:r>
              <a:rPr lang="hu-HU" dirty="0" smtClean="0"/>
              <a:t>Az </a:t>
            </a:r>
            <a:r>
              <a:rPr lang="hu-HU" dirty="0"/>
              <a:t>elfogadott törvény nagyobb rangot ad az adatvédelmi nyilvántartásnak.</a:t>
            </a:r>
          </a:p>
          <a:p>
            <a:r>
              <a:rPr lang="hu-HU" dirty="0"/>
              <a:t>Mindaddig nem </a:t>
            </a:r>
            <a:r>
              <a:rPr lang="hu-HU" dirty="0" smtClean="0"/>
              <a:t>kezdhető meg </a:t>
            </a:r>
            <a:r>
              <a:rPr lang="hu-HU" dirty="0"/>
              <a:t>az adatkezelés, ameddig a hatóság nyilvántartásba nem veszi.</a:t>
            </a:r>
          </a:p>
          <a:p>
            <a:r>
              <a:rPr lang="hu-HU" dirty="0" smtClean="0"/>
              <a:t>A </a:t>
            </a:r>
            <a:r>
              <a:rPr lang="hu-HU" dirty="0"/>
              <a:t>nyilvántartásba vételért díjat kell fizetni, cserében a Hatóság a beérkezéstől számított 8 napon belül nyilvántartásba veszi az adatkezelést. Ha nem bírálná el időben, az adatkezelő az adatkezelést megkezdheti.</a:t>
            </a:r>
          </a:p>
          <a:p>
            <a:r>
              <a:rPr lang="hu-HU" dirty="0"/>
              <a:t>40 nap a nyilvántartásba vételi határidő, ha a törvényben felsorolt, nagy állományokat kezelő adatkezelő (pl. pénzügyi, hírközlési, közüzemi szolgáltató) korábban nyilvántartásba vett adatkezelésével nem érintett adatállományra vonatkozik a bejelentés, illetve ha a korábban bejelentett adatkezeléseknél nem alkalmazott, új adatfeldolgozási technológiát alkalmaz</a:t>
            </a:r>
            <a:r>
              <a:rPr lang="hu-HU" dirty="0" smtClean="0"/>
              <a:t>.</a:t>
            </a:r>
            <a:endParaRPr lang="hu-HU" dirty="0"/>
          </a:p>
        </p:txBody>
      </p:sp>
    </p:spTree>
    <p:extLst>
      <p:ext uri="{BB962C8B-B14F-4D97-AF65-F5344CB8AC3E}">
        <p14:creationId xmlns:p14="http://schemas.microsoft.com/office/powerpoint/2010/main" val="37914832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Autofit/>
          </a:bodyPr>
          <a:lstStyle/>
          <a:p>
            <a:pPr algn="ctr"/>
            <a:r>
              <a:rPr lang="hu-HU" sz="3200" dirty="0" smtClean="0"/>
              <a:t>Adatvédelmi nyilvántartás</a:t>
            </a:r>
            <a:endParaRPr lang="hu-HU" sz="3200" dirty="0"/>
          </a:p>
        </p:txBody>
      </p:sp>
      <p:sp>
        <p:nvSpPr>
          <p:cNvPr id="3" name="Tartalom helye 2"/>
          <p:cNvSpPr>
            <a:spLocks noGrp="1"/>
          </p:cNvSpPr>
          <p:nvPr>
            <p:ph sz="quarter" idx="1"/>
          </p:nvPr>
        </p:nvSpPr>
        <p:spPr>
          <a:xfrm>
            <a:off x="251520" y="1600200"/>
            <a:ext cx="8514528" cy="4495800"/>
          </a:xfrm>
        </p:spPr>
        <p:txBody>
          <a:bodyPr>
            <a:normAutofit fontScale="85000" lnSpcReduction="20000"/>
          </a:bodyPr>
          <a:lstStyle/>
          <a:p>
            <a:r>
              <a:rPr lang="hu-HU" dirty="0" smtClean="0"/>
              <a:t>A </a:t>
            </a:r>
            <a:r>
              <a:rPr lang="hu-HU" dirty="0"/>
              <a:t>hatóság a nyilvántartásba vételről határozatot hoz, mely tartalmazza a kapott adatkezelési nyilvántartási számot. A nyilvántartásba vétel természetesen továbbra sem tanúsítja az adatkezelés jogszerűségét.</a:t>
            </a:r>
          </a:p>
          <a:p>
            <a:r>
              <a:rPr lang="hu-HU" dirty="0"/>
              <a:t>Minden, eltérő célú adatkezelést </a:t>
            </a:r>
            <a:r>
              <a:rPr lang="hu-HU" b="1" dirty="0"/>
              <a:t>önállóan </a:t>
            </a:r>
            <a:r>
              <a:rPr lang="hu-HU" dirty="0"/>
              <a:t>be kell jelenteni, még akkor is, ha a kezelt adatok köre azonos.</a:t>
            </a:r>
          </a:p>
          <a:p>
            <a:r>
              <a:rPr lang="hu-HU" dirty="0"/>
              <a:t>Az adatvédelmi nyilvántartás továbbra is nyilvános, a hatóság honlapján </a:t>
            </a:r>
            <a:r>
              <a:rPr lang="hu-HU" dirty="0" smtClean="0"/>
              <a:t>érhető el.</a:t>
            </a:r>
            <a:endParaRPr lang="hu-HU" dirty="0"/>
          </a:p>
          <a:p>
            <a:r>
              <a:rPr lang="hu-HU" dirty="0"/>
              <a:t>Az adatvédelmi nyilvántartást 2012-től a </a:t>
            </a:r>
            <a:r>
              <a:rPr lang="hu-HU" b="1" dirty="0"/>
              <a:t>Nemzeti Adatvédelmi és Információszabadság Hatóság </a:t>
            </a:r>
            <a:r>
              <a:rPr lang="hu-HU" dirty="0"/>
              <a:t>vezeti. A nyilvántartás hatósági nyilvántartásnak minősül</a:t>
            </a:r>
            <a:r>
              <a:rPr lang="hu-HU" dirty="0" smtClean="0"/>
              <a:t>.</a:t>
            </a:r>
          </a:p>
          <a:p>
            <a:r>
              <a:rPr lang="hu-HU" dirty="0" smtClean="0"/>
              <a:t>az </a:t>
            </a:r>
            <a:r>
              <a:rPr lang="hu-HU" dirty="0" err="1" smtClean="0"/>
              <a:t>Infotv</a:t>
            </a:r>
            <a:r>
              <a:rPr lang="hu-HU" dirty="0" smtClean="0"/>
              <a:t>. rögzíti, hogy mely esetekben nem kell bejelenteni az adatkezelést is.</a:t>
            </a:r>
            <a:endParaRPr lang="hu-HU" dirty="0"/>
          </a:p>
        </p:txBody>
      </p:sp>
    </p:spTree>
    <p:extLst>
      <p:ext uri="{BB962C8B-B14F-4D97-AF65-F5344CB8AC3E}">
        <p14:creationId xmlns:p14="http://schemas.microsoft.com/office/powerpoint/2010/main" val="3785689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600" dirty="0" smtClean="0"/>
              <a:t>Az elektronikus aláírásról szóló törvény</a:t>
            </a:r>
            <a:endParaRPr lang="hu-HU" sz="3600" dirty="0"/>
          </a:p>
        </p:txBody>
      </p:sp>
      <p:sp>
        <p:nvSpPr>
          <p:cNvPr id="3" name="Tartalom helye 2"/>
          <p:cNvSpPr>
            <a:spLocks noGrp="1"/>
          </p:cNvSpPr>
          <p:nvPr>
            <p:ph sz="quarter" idx="1"/>
          </p:nvPr>
        </p:nvSpPr>
        <p:spPr/>
        <p:txBody>
          <a:bodyPr>
            <a:normAutofit fontScale="92500" lnSpcReduction="20000"/>
          </a:bodyPr>
          <a:lstStyle/>
          <a:p>
            <a:r>
              <a:rPr lang="hu-HU" dirty="0" smtClean="0"/>
              <a:t>2001. május 29-én fogadták el</a:t>
            </a:r>
          </a:p>
          <a:p>
            <a:r>
              <a:rPr lang="hu-HU" dirty="0" smtClean="0"/>
              <a:t>fontos a dokumentumok hitelesítése</a:t>
            </a:r>
          </a:p>
          <a:p>
            <a:pPr algn="just"/>
            <a:r>
              <a:rPr lang="hu-HU" i="1" dirty="0" smtClean="0"/>
              <a:t>„Az Országgyűlés – felismerve és követve az egyetemes fejlődésnek az információs társadalom felé mutató irányát, az új évezred egyik legfontosabb kihívásának eleget téve – törvényt alkot az elektronikus aláírásról annak érdekében, hogy megteremtse a hiteles elektronikus nyilatkozattétel, illetőleg adattovábbítás jogszabályi feltételeit az üzleti életben, a közigazgatásban és az információs társadalom által érintett más életviszonyokban.”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ím 1"/>
          <p:cNvSpPr>
            <a:spLocks noGrp="1"/>
          </p:cNvSpPr>
          <p:nvPr>
            <p:ph type="title"/>
          </p:nvPr>
        </p:nvSpPr>
        <p:spPr/>
        <p:txBody>
          <a:bodyPr/>
          <a:lstStyle/>
          <a:p>
            <a:r>
              <a:rPr lang="hu-HU" smtClean="0"/>
              <a:t>Büntetőjogi rendelkezések</a:t>
            </a:r>
            <a:endParaRPr lang="en-US" smtClean="0"/>
          </a:p>
        </p:txBody>
      </p:sp>
      <p:sp>
        <p:nvSpPr>
          <p:cNvPr id="3" name="Tartalom helye 2"/>
          <p:cNvSpPr>
            <a:spLocks noGrp="1"/>
          </p:cNvSpPr>
          <p:nvPr>
            <p:ph sz="quarter" idx="1"/>
          </p:nvPr>
        </p:nvSpPr>
        <p:spPr/>
        <p:txBody>
          <a:bodyPr rtlCol="0">
            <a:normAutofit fontScale="85000" lnSpcReduction="10000"/>
          </a:bodyPr>
          <a:lstStyle/>
          <a:p>
            <a:pPr algn="just" fontAlgn="auto">
              <a:spcAft>
                <a:spcPts val="0"/>
              </a:spcAft>
              <a:buNone/>
              <a:defRPr/>
            </a:pPr>
            <a:r>
              <a:rPr lang="hu-HU" dirty="0" smtClean="0"/>
              <a:t>A legfontosabb informatikával kapcsolatos </a:t>
            </a:r>
            <a:r>
              <a:rPr lang="hu-HU" i="1" dirty="0" smtClean="0"/>
              <a:t>büntetőjogi</a:t>
            </a:r>
            <a:r>
              <a:rPr lang="hu-HU" dirty="0" smtClean="0"/>
              <a:t> rendelkezéseket három csoportba sorolhatjuk:</a:t>
            </a:r>
          </a:p>
          <a:p>
            <a:pPr algn="just" fontAlgn="auto">
              <a:spcAft>
                <a:spcPts val="0"/>
              </a:spcAft>
              <a:buNone/>
              <a:defRPr/>
            </a:pPr>
            <a:endParaRPr lang="hu-HU" dirty="0" smtClean="0"/>
          </a:p>
          <a:p>
            <a:pPr marL="514350" indent="-514350" algn="just" fontAlgn="auto">
              <a:spcAft>
                <a:spcPts val="0"/>
              </a:spcAft>
              <a:buSzPct val="80000"/>
              <a:buFont typeface="+mj-lt"/>
              <a:buAutoNum type="arabicPeriod"/>
              <a:defRPr/>
            </a:pPr>
            <a:r>
              <a:rPr lang="hu-HU" dirty="0" smtClean="0"/>
              <a:t>Bűncselekmények, melyek </a:t>
            </a:r>
            <a:r>
              <a:rPr lang="hu-HU" b="1" dirty="0" smtClean="0"/>
              <a:t>eszköze</a:t>
            </a:r>
            <a:r>
              <a:rPr lang="hu-HU" dirty="0" smtClean="0"/>
              <a:t> az informatika</a:t>
            </a:r>
          </a:p>
          <a:p>
            <a:pPr marL="514350" indent="-514350" algn="just" fontAlgn="auto">
              <a:spcAft>
                <a:spcPts val="0"/>
              </a:spcAft>
              <a:buSzPct val="80000"/>
              <a:buFont typeface="+mj-lt"/>
              <a:buAutoNum type="arabicPeriod"/>
              <a:defRPr/>
            </a:pPr>
            <a:r>
              <a:rPr lang="hu-HU" dirty="0" smtClean="0"/>
              <a:t>Bűncselekmények, melyek </a:t>
            </a:r>
            <a:r>
              <a:rPr lang="hu-HU" b="1" dirty="0" smtClean="0"/>
              <a:t>tárgya</a:t>
            </a:r>
            <a:r>
              <a:rPr lang="hu-HU" dirty="0" smtClean="0"/>
              <a:t> az informatika </a:t>
            </a:r>
          </a:p>
          <a:p>
            <a:pPr marL="834390" lvl="1" indent="-514350" algn="just">
              <a:defRPr/>
            </a:pPr>
            <a:r>
              <a:rPr lang="hu-HU" dirty="0" smtClean="0"/>
              <a:t>Btk. 300/C. ”</a:t>
            </a:r>
            <a:r>
              <a:rPr lang="hu-HU" sz="2500" i="1" dirty="0" smtClean="0"/>
              <a:t>Aki számítástechnikai rendszerbe a számítástechnikai rendszer védelmét szolgáló intézkedés megsértésével vagy kijátszásával jogosulatlanul belép, vagy a belépési jogosultsága kereteit túllépve, illetőleg azt megsértve bent marad, vétséget követ el, és egy évig terjedő szabadságvesztéssel, közérdekű munkával vagy pénzbüntetéssel büntetendő.”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hu-HU" dirty="0" smtClean="0"/>
              <a:t>Törvényi szabályozás</a:t>
            </a:r>
          </a:p>
        </p:txBody>
      </p:sp>
      <p:sp>
        <p:nvSpPr>
          <p:cNvPr id="12291" name="Rectangle 3"/>
          <p:cNvSpPr>
            <a:spLocks noGrp="1" noChangeArrowheads="1"/>
          </p:cNvSpPr>
          <p:nvPr>
            <p:ph sz="quarter" idx="1"/>
          </p:nvPr>
        </p:nvSpPr>
        <p:spPr>
          <a:xfrm>
            <a:off x="612648" y="1928802"/>
            <a:ext cx="8153400" cy="4167198"/>
          </a:xfrm>
        </p:spPr>
        <p:txBody>
          <a:bodyPr/>
          <a:lstStyle/>
          <a:p>
            <a:pPr>
              <a:buNone/>
            </a:pPr>
            <a:r>
              <a:rPr lang="hu-HU" b="1" i="1" dirty="0" smtClean="0"/>
              <a:t>Elektronikus aláírás</a:t>
            </a:r>
            <a:r>
              <a:rPr lang="hu-HU" i="1" dirty="0" smtClean="0"/>
              <a:t>:</a:t>
            </a:r>
            <a:r>
              <a:rPr lang="hu-HU" dirty="0" smtClean="0"/>
              <a:t> </a:t>
            </a:r>
            <a:br>
              <a:rPr lang="hu-HU" dirty="0" smtClean="0"/>
            </a:br>
            <a:endParaRPr lang="hu-HU" dirty="0" smtClean="0"/>
          </a:p>
          <a:p>
            <a:pPr algn="just">
              <a:buFont typeface="Arial" charset="0"/>
              <a:buNone/>
            </a:pPr>
            <a:r>
              <a:rPr lang="hu-HU" dirty="0" smtClean="0"/>
              <a:t>	elektronikusan aláírt elektronikus dokumentumhoz azonosítás céljából logikailag hozzárendelt vagy azzal elválaszthatatlanul összekapcsolt elektronikus adat, illetőleg dokumentum</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hu-HU" smtClean="0"/>
              <a:t>Törvényi szabályozás</a:t>
            </a:r>
          </a:p>
        </p:txBody>
      </p:sp>
      <p:sp>
        <p:nvSpPr>
          <p:cNvPr id="12291" name="Rectangle 3"/>
          <p:cNvSpPr>
            <a:spLocks noGrp="1" noChangeArrowheads="1"/>
          </p:cNvSpPr>
          <p:nvPr>
            <p:ph sz="quarter" idx="1"/>
          </p:nvPr>
        </p:nvSpPr>
        <p:spPr>
          <a:xfrm>
            <a:off x="285720" y="1600200"/>
            <a:ext cx="8643998" cy="5043510"/>
          </a:xfrm>
        </p:spPr>
        <p:txBody>
          <a:bodyPr rtlCol="0">
            <a:noAutofit/>
          </a:bodyPr>
          <a:lstStyle/>
          <a:p>
            <a:pPr algn="just" fontAlgn="auto">
              <a:spcAft>
                <a:spcPts val="0"/>
              </a:spcAft>
              <a:buFont typeface="Arial" pitchFamily="34" charset="0"/>
              <a:buChar char="•"/>
              <a:defRPr/>
            </a:pPr>
            <a:r>
              <a:rPr lang="hu-HU" sz="2400" b="1" i="1" dirty="0" smtClean="0"/>
              <a:t>Fokozott biztonságú aláírás</a:t>
            </a:r>
            <a:r>
              <a:rPr lang="hu-HU" sz="2400" i="1" dirty="0" smtClean="0"/>
              <a:t>:</a:t>
            </a:r>
          </a:p>
          <a:p>
            <a:pPr algn="just" fontAlgn="auto">
              <a:lnSpc>
                <a:spcPct val="120000"/>
              </a:lnSpc>
              <a:spcAft>
                <a:spcPts val="0"/>
              </a:spcAft>
              <a:buFontTx/>
              <a:buNone/>
              <a:defRPr/>
            </a:pPr>
            <a:r>
              <a:rPr lang="hu-HU" sz="1600" dirty="0" smtClean="0"/>
              <a:t>	</a:t>
            </a:r>
            <a:r>
              <a:rPr lang="hu-HU" sz="1800" dirty="0" smtClean="0">
                <a:latin typeface="+mj-lt"/>
              </a:rPr>
              <a:t>elektronikus aláírás, amely megfelel a következő követelményeknek: </a:t>
            </a:r>
          </a:p>
          <a:p>
            <a:pPr lvl="2" algn="just" fontAlgn="auto">
              <a:lnSpc>
                <a:spcPct val="120000"/>
              </a:lnSpc>
              <a:spcAft>
                <a:spcPts val="0"/>
              </a:spcAft>
              <a:buFont typeface="Arial" pitchFamily="34" charset="0"/>
              <a:buChar char="•"/>
              <a:defRPr/>
            </a:pPr>
            <a:r>
              <a:rPr lang="hu-HU" sz="1800" dirty="0" smtClean="0">
                <a:latin typeface="+mj-lt"/>
              </a:rPr>
              <a:t>Alkalmas az aláíró azonosítására, és egyedülállóan hozzá köthető, </a:t>
            </a:r>
          </a:p>
          <a:p>
            <a:pPr lvl="2" algn="just" fontAlgn="auto">
              <a:lnSpc>
                <a:spcPct val="120000"/>
              </a:lnSpc>
              <a:spcAft>
                <a:spcPts val="0"/>
              </a:spcAft>
              <a:buFont typeface="Arial" pitchFamily="34" charset="0"/>
              <a:buChar char="•"/>
              <a:defRPr/>
            </a:pPr>
            <a:r>
              <a:rPr lang="hu-HU" sz="1800" b="1" dirty="0" smtClean="0">
                <a:latin typeface="+mj-lt"/>
              </a:rPr>
              <a:t>Olyan eszközzel hozták létre, mely kizárólag az aláíró befolyása alatt áll</a:t>
            </a:r>
            <a:r>
              <a:rPr lang="hu-HU" sz="1800" dirty="0" smtClean="0">
                <a:latin typeface="+mj-lt"/>
              </a:rPr>
              <a:t>,</a:t>
            </a:r>
          </a:p>
          <a:p>
            <a:pPr lvl="2" algn="just" fontAlgn="auto">
              <a:lnSpc>
                <a:spcPct val="120000"/>
              </a:lnSpc>
              <a:spcAft>
                <a:spcPts val="0"/>
              </a:spcAft>
              <a:buFont typeface="Arial" pitchFamily="34" charset="0"/>
              <a:buChar char="•"/>
              <a:defRPr/>
            </a:pPr>
            <a:r>
              <a:rPr lang="hu-HU" sz="1800" dirty="0" smtClean="0">
                <a:latin typeface="+mj-lt"/>
              </a:rPr>
              <a:t>A dokumentum tartalmához olyan módon kapcsolódik, hogy minden - az aláírás elhelyezését követően az iraton, illetve dokumentumon tett - módosítás érzékelhető</a:t>
            </a:r>
          </a:p>
          <a:p>
            <a:pPr lvl="1" algn="just">
              <a:lnSpc>
                <a:spcPct val="120000"/>
              </a:lnSpc>
              <a:buNone/>
              <a:defRPr/>
            </a:pPr>
            <a:r>
              <a:rPr lang="hu-HU" sz="2000" dirty="0" smtClean="0">
                <a:latin typeface="+mj-lt"/>
              </a:rPr>
              <a:t>Megjegyzés: Hitelesítés szolgáltató bocsátotta ki. Az, hogy az aláíró milyen eszközzel hozta létre az aláírást, utólag egyáltalán nem eldönthető.</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hu-HU" smtClean="0"/>
              <a:t>Törvényi szabályozás</a:t>
            </a:r>
          </a:p>
        </p:txBody>
      </p:sp>
      <p:sp>
        <p:nvSpPr>
          <p:cNvPr id="12291" name="Rectangle 3"/>
          <p:cNvSpPr>
            <a:spLocks noGrp="1" noChangeArrowheads="1"/>
          </p:cNvSpPr>
          <p:nvPr>
            <p:ph sz="quarter" idx="1"/>
          </p:nvPr>
        </p:nvSpPr>
        <p:spPr/>
        <p:txBody>
          <a:bodyPr rtlCol="0">
            <a:normAutofit/>
          </a:bodyPr>
          <a:lstStyle/>
          <a:p>
            <a:pPr algn="just" fontAlgn="auto">
              <a:spcAft>
                <a:spcPts val="0"/>
              </a:spcAft>
              <a:buFont typeface="Arial" pitchFamily="34" charset="0"/>
              <a:buChar char="•"/>
              <a:defRPr/>
            </a:pPr>
            <a:r>
              <a:rPr lang="hu-HU" b="1" i="1" dirty="0" smtClean="0"/>
              <a:t>Minősített aláírás</a:t>
            </a:r>
            <a:r>
              <a:rPr lang="hu-HU" i="1" dirty="0" smtClean="0"/>
              <a:t>:</a:t>
            </a:r>
          </a:p>
          <a:p>
            <a:pPr algn="just" fontAlgn="auto">
              <a:spcAft>
                <a:spcPts val="0"/>
              </a:spcAft>
              <a:buFont typeface="Arial" pitchFamily="34" charset="0"/>
              <a:buNone/>
              <a:defRPr/>
            </a:pPr>
            <a:r>
              <a:rPr lang="hu-HU" i="1" dirty="0" smtClean="0"/>
              <a:t>	</a:t>
            </a:r>
            <a:r>
              <a:rPr lang="hu-HU" dirty="0" smtClean="0"/>
              <a:t> "olyan - fokozott biztonságú - elektronikus aláírás, </a:t>
            </a:r>
            <a:r>
              <a:rPr lang="hu-HU" b="1" dirty="0" smtClean="0"/>
              <a:t>amely biztonságos aláírás-létrehozó eszközzel készült</a:t>
            </a:r>
            <a:r>
              <a:rPr lang="hu-HU" dirty="0" smtClean="0"/>
              <a:t>, és amelynek hitelesítése céljából </a:t>
            </a:r>
            <a:r>
              <a:rPr lang="hu-HU" i="1" dirty="0" smtClean="0"/>
              <a:t>minősített tanúsítványt</a:t>
            </a:r>
            <a:r>
              <a:rPr lang="hu-HU" dirty="0" smtClean="0"/>
              <a:t> bocsátottak ki" </a:t>
            </a:r>
          </a:p>
          <a:p>
            <a:pPr algn="just" fontAlgn="auto">
              <a:spcAft>
                <a:spcPts val="0"/>
              </a:spcAft>
              <a:buFont typeface="Arial" pitchFamily="34" charset="0"/>
              <a:buNone/>
              <a:defRPr/>
            </a:pPr>
            <a:r>
              <a:rPr lang="hu-HU" dirty="0" smtClean="0"/>
              <a:t>Megjegyzés: A minősített tanúsítványt a hitelesítés szolgáltató eleve az eszközön levő kulcshoz készítette, és így ezt a tényt magában a tanúsítványban is feltüntette.</a:t>
            </a:r>
            <a:endParaRPr lang="hu-HU" i="1"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Törvényi szabályozás</a:t>
            </a:r>
            <a:endParaRPr lang="hu-HU" dirty="0"/>
          </a:p>
        </p:txBody>
      </p:sp>
      <p:sp>
        <p:nvSpPr>
          <p:cNvPr id="3" name="Tartalom helye 2"/>
          <p:cNvSpPr>
            <a:spLocks noGrp="1"/>
          </p:cNvSpPr>
          <p:nvPr>
            <p:ph sz="quarter" idx="1"/>
          </p:nvPr>
        </p:nvSpPr>
        <p:spPr/>
        <p:txBody>
          <a:bodyPr>
            <a:normAutofit lnSpcReduction="10000"/>
          </a:bodyPr>
          <a:lstStyle/>
          <a:p>
            <a:pPr algn="just"/>
            <a:r>
              <a:rPr lang="hu-HU" dirty="0" smtClean="0"/>
              <a:t>A három elektronikus aláírás csak a bizonyító erejükben és az abból következő alkalmazási körükben különbözik.</a:t>
            </a:r>
          </a:p>
          <a:p>
            <a:pPr algn="just"/>
            <a:r>
              <a:rPr lang="hu-HU" dirty="0" smtClean="0"/>
              <a:t>bírósági és közigazgatási hatósági eljárásokban az elektronikusan aláírt dokumentumok ugyanúgy használhatóak és ugyanolyan bizonyító erejűek, mint a hagyományosak (kivéve anyakönyvi kivonat)</a:t>
            </a:r>
          </a:p>
          <a:p>
            <a:pPr algn="just"/>
            <a:r>
              <a:rPr lang="hu-HU" dirty="0" smtClean="0"/>
              <a:t>(fokozott biztonságú – tanúk előtt, minősített – közjegyző hitelesíti)</a:t>
            </a:r>
            <a:endParaRPr lang="hu-H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Törvényi szabályozás</a:t>
            </a:r>
            <a:endParaRPr lang="hu-HU" dirty="0"/>
          </a:p>
        </p:txBody>
      </p:sp>
      <p:sp>
        <p:nvSpPr>
          <p:cNvPr id="3" name="Tartalom helye 2"/>
          <p:cNvSpPr>
            <a:spLocks noGrp="1"/>
          </p:cNvSpPr>
          <p:nvPr>
            <p:ph sz="quarter" idx="1"/>
          </p:nvPr>
        </p:nvSpPr>
        <p:spPr/>
        <p:txBody>
          <a:bodyPr>
            <a:normAutofit/>
          </a:bodyPr>
          <a:lstStyle/>
          <a:p>
            <a:pPr algn="just"/>
            <a:r>
              <a:rPr lang="hu-HU" dirty="0" smtClean="0"/>
              <a:t>az elektronikus aláírás nem kötelező (kivéve jogi személyek által elektronikusan benyújtandó adóbevallásánál)</a:t>
            </a:r>
          </a:p>
          <a:p>
            <a:pPr algn="just"/>
            <a:endParaRPr lang="hu-HU" dirty="0" smtClean="0"/>
          </a:p>
          <a:p>
            <a:pPr algn="just"/>
            <a:r>
              <a:rPr lang="hu-HU" dirty="0" smtClean="0"/>
              <a:t>jelenleg biztonságos aláírás csak aszimmetrikus titkosító algoritmusokkal készíthető, a törvény ezt nyitva hagyja:</a:t>
            </a:r>
          </a:p>
          <a:p>
            <a:pPr lvl="1" algn="just"/>
            <a:r>
              <a:rPr lang="hu-HU" dirty="0" smtClean="0"/>
              <a:t>aláírás-ellenőrző adatról és aláírás-létrehozó adatról szól</a:t>
            </a:r>
            <a:endParaRPr lang="hu-H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Törvényi szabályozás</a:t>
            </a:r>
            <a:endParaRPr lang="hu-HU" dirty="0"/>
          </a:p>
        </p:txBody>
      </p:sp>
      <p:sp>
        <p:nvSpPr>
          <p:cNvPr id="3" name="Tartalom helye 2"/>
          <p:cNvSpPr>
            <a:spLocks noGrp="1"/>
          </p:cNvSpPr>
          <p:nvPr>
            <p:ph sz="quarter" idx="1"/>
          </p:nvPr>
        </p:nvSpPr>
        <p:spPr/>
        <p:txBody>
          <a:bodyPr>
            <a:normAutofit fontScale="92500" lnSpcReduction="20000"/>
          </a:bodyPr>
          <a:lstStyle/>
          <a:p>
            <a:pPr algn="just"/>
            <a:r>
              <a:rPr lang="hu-HU" dirty="0" smtClean="0"/>
              <a:t>a szükséges kulcspár nyilvános felét a hitelesítés szolgáltatónál kell elhelyezni, a másik felét pedig az aláírónál</a:t>
            </a:r>
          </a:p>
          <a:p>
            <a:pPr algn="just"/>
            <a:r>
              <a:rPr lang="hu-HU" dirty="0" smtClean="0"/>
              <a:t>a hitelesítés szolgáltató igazolja, hogy az aláírás ellenőrző kulcs egy bizonyos jogi vagy természetes személy tulajdona</a:t>
            </a:r>
          </a:p>
          <a:p>
            <a:pPr algn="just"/>
            <a:r>
              <a:rPr lang="hu-HU" dirty="0" smtClean="0"/>
              <a:t>az aláírás minősítése a hitelesítés szolgáltató minősítésétől jelentősen függ</a:t>
            </a:r>
          </a:p>
          <a:p>
            <a:pPr algn="just"/>
            <a:r>
              <a:rPr lang="hu-HU" dirty="0" smtClean="0"/>
              <a:t>a hitelesítés szolgáltató jogot szerezhet további szolgáltatásokra (időbélyegzés, elektronikus archiválás, aláíró kulcspár generálása és a privát kulcs elhelyezése az aláírást létrehozó eszközön)</a:t>
            </a:r>
            <a:endParaRPr lang="hu-H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Törvényi szabályozás</a:t>
            </a:r>
            <a:endParaRPr lang="hu-HU" dirty="0"/>
          </a:p>
        </p:txBody>
      </p:sp>
      <p:sp>
        <p:nvSpPr>
          <p:cNvPr id="3" name="Tartalom helye 2"/>
          <p:cNvSpPr>
            <a:spLocks noGrp="1"/>
          </p:cNvSpPr>
          <p:nvPr>
            <p:ph sz="quarter" idx="1"/>
          </p:nvPr>
        </p:nvSpPr>
        <p:spPr/>
        <p:txBody>
          <a:bodyPr>
            <a:normAutofit fontScale="92500" lnSpcReduction="20000"/>
          </a:bodyPr>
          <a:lstStyle/>
          <a:p>
            <a:pPr algn="just"/>
            <a:r>
              <a:rPr lang="hu-HU" dirty="0" smtClean="0"/>
              <a:t>az EGT valamely tagországában bejegyzett székhelyű hitelesítés szolgáltató által kibocsátott tanúsítvány egyenértékű a hazai kibocsátású tanúsítvánnyal</a:t>
            </a:r>
          </a:p>
          <a:p>
            <a:pPr algn="just"/>
            <a:r>
              <a:rPr lang="hu-HU" dirty="0" smtClean="0"/>
              <a:t>részletesen szabályozza a hitelesítés szolgáltatási tevékenység </a:t>
            </a:r>
            <a:r>
              <a:rPr lang="hu-HU" i="1" dirty="0" smtClean="0"/>
              <a:t>indításának és működésének feltételeit</a:t>
            </a:r>
          </a:p>
          <a:p>
            <a:pPr lvl="1" algn="just"/>
            <a:r>
              <a:rPr lang="hu-HU" dirty="0" smtClean="0"/>
              <a:t>a szolgáltatás megkezdését be kell jelenteni a felügyelő hatóságnak</a:t>
            </a:r>
          </a:p>
          <a:p>
            <a:pPr lvl="1" algn="just"/>
            <a:r>
              <a:rPr lang="hu-HU" dirty="0" smtClean="0"/>
              <a:t>a bejelentéshez csatolni kell a szolgáltatási szabályzatot, valamint az általános szerződési feltételeket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Törvényi szabályozás</a:t>
            </a:r>
            <a:endParaRPr lang="hu-HU" dirty="0"/>
          </a:p>
        </p:txBody>
      </p:sp>
      <p:sp>
        <p:nvSpPr>
          <p:cNvPr id="3" name="Tartalom helye 2"/>
          <p:cNvSpPr>
            <a:spLocks noGrp="1"/>
          </p:cNvSpPr>
          <p:nvPr>
            <p:ph sz="quarter" idx="1"/>
          </p:nvPr>
        </p:nvSpPr>
        <p:spPr>
          <a:xfrm>
            <a:off x="285720" y="1600200"/>
            <a:ext cx="8480328" cy="4829196"/>
          </a:xfrm>
        </p:spPr>
        <p:txBody>
          <a:bodyPr>
            <a:normAutofit fontScale="92500"/>
          </a:bodyPr>
          <a:lstStyle/>
          <a:p>
            <a:pPr lvl="1" algn="just"/>
            <a:r>
              <a:rPr lang="hu-HU" dirty="0" smtClean="0"/>
              <a:t>hiteles okirat másolatával kell bizonyítani a kérelmező és alkalmazottai büntetlen előéletét és szakképzettségét</a:t>
            </a:r>
          </a:p>
          <a:p>
            <a:pPr lvl="1" algn="just"/>
            <a:r>
              <a:rPr lang="hu-HU" dirty="0" smtClean="0"/>
              <a:t>felelősségbiztosítással és megfelelő pénzügyi háttérrel kell rendelkeznie</a:t>
            </a:r>
          </a:p>
          <a:p>
            <a:pPr lvl="1" algn="just"/>
            <a:r>
              <a:rPr lang="hu-HU" dirty="0" smtClean="0"/>
              <a:t>a hitelesítés szolgáltatás tehát szakképesítéshez kötött, bizalmi tevékenység, amelyet csak a megfelelő financiális erőforrással rendelkező szervezet folytathat</a:t>
            </a:r>
          </a:p>
          <a:p>
            <a:pPr lvl="1" algn="just"/>
            <a:r>
              <a:rPr lang="hu-HU" dirty="0" smtClean="0"/>
              <a:t>ezt az állapotot működése során mindvégig fenn kell tartania</a:t>
            </a:r>
          </a:p>
          <a:p>
            <a:pPr lvl="1" algn="just"/>
            <a:r>
              <a:rPr lang="hu-HU" dirty="0" smtClean="0"/>
              <a:t>ha az aláírás nem elég biztonságos, a szolgáltatónak kell fizetnie a károkat</a:t>
            </a:r>
            <a:endParaRPr lang="hu-H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Törvényi szabályozás</a:t>
            </a:r>
            <a:endParaRPr lang="hu-HU" dirty="0"/>
          </a:p>
        </p:txBody>
      </p:sp>
      <p:sp>
        <p:nvSpPr>
          <p:cNvPr id="3" name="Tartalom helye 2"/>
          <p:cNvSpPr>
            <a:spLocks noGrp="1"/>
          </p:cNvSpPr>
          <p:nvPr>
            <p:ph sz="quarter" idx="1"/>
          </p:nvPr>
        </p:nvSpPr>
        <p:spPr/>
        <p:txBody>
          <a:bodyPr>
            <a:normAutofit lnSpcReduction="10000"/>
          </a:bodyPr>
          <a:lstStyle/>
          <a:p>
            <a:pPr algn="just"/>
            <a:r>
              <a:rPr lang="hu-HU" dirty="0" smtClean="0"/>
              <a:t>a szolgáltató a szerződés megkötése előtt köteles tájékoztatni az igénybe vevőt</a:t>
            </a:r>
          </a:p>
          <a:p>
            <a:pPr lvl="1" algn="just"/>
            <a:r>
              <a:rPr lang="hu-HU" i="1" dirty="0" smtClean="0"/>
              <a:t>a szolgáltatás felhasználási módjáról</a:t>
            </a:r>
          </a:p>
          <a:p>
            <a:pPr lvl="1" algn="just"/>
            <a:r>
              <a:rPr lang="hu-HU" i="1" dirty="0" smtClean="0"/>
              <a:t>biztonsági fokáról</a:t>
            </a:r>
          </a:p>
          <a:p>
            <a:pPr lvl="1" algn="just"/>
            <a:r>
              <a:rPr lang="hu-HU" i="1" dirty="0" smtClean="0"/>
              <a:t>szerződés feltételeiről</a:t>
            </a:r>
          </a:p>
          <a:p>
            <a:pPr algn="just"/>
            <a:r>
              <a:rPr lang="hu-HU" dirty="0" smtClean="0"/>
              <a:t>minősített tanúsítvány esetén meghatározhatja a</a:t>
            </a:r>
            <a:r>
              <a:rPr lang="hu-HU" i="1" dirty="0" smtClean="0"/>
              <a:t> felhasználás földrajzi korlátait</a:t>
            </a:r>
            <a:r>
              <a:rPr lang="hu-HU" dirty="0" smtClean="0"/>
              <a:t> és az egy aláírással </a:t>
            </a:r>
            <a:r>
              <a:rPr lang="hu-HU" i="1" dirty="0" smtClean="0"/>
              <a:t>vállalható kötelezettség felső határát</a:t>
            </a:r>
          </a:p>
          <a:p>
            <a:pPr algn="just"/>
            <a:r>
              <a:rPr lang="hu-HU" dirty="0" smtClean="0"/>
              <a:t>a hitelesítés szolgáltatás </a:t>
            </a:r>
            <a:r>
              <a:rPr lang="hu-HU" b="1" dirty="0" smtClean="0"/>
              <a:t>hosszú távú tevékenység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Törvényi szabályozás</a:t>
            </a:r>
            <a:endParaRPr lang="hu-HU" dirty="0"/>
          </a:p>
        </p:txBody>
      </p:sp>
      <p:sp>
        <p:nvSpPr>
          <p:cNvPr id="3" name="Tartalom helye 2"/>
          <p:cNvSpPr>
            <a:spLocks noGrp="1"/>
          </p:cNvSpPr>
          <p:nvPr>
            <p:ph sz="quarter" idx="1"/>
          </p:nvPr>
        </p:nvSpPr>
        <p:spPr/>
        <p:txBody>
          <a:bodyPr>
            <a:normAutofit/>
          </a:bodyPr>
          <a:lstStyle/>
          <a:p>
            <a:pPr algn="just"/>
            <a:r>
              <a:rPr lang="hu-HU" dirty="0" smtClean="0"/>
              <a:t>az aláírást dokumentumok egy részére szükség lehet jóval az aláírás után is</a:t>
            </a:r>
          </a:p>
          <a:p>
            <a:pPr algn="just"/>
            <a:r>
              <a:rPr lang="hu-HU" dirty="0" smtClean="0"/>
              <a:t>a digitális aláírás a tanúsítvánnyal együtt érvényes</a:t>
            </a:r>
          </a:p>
          <a:p>
            <a:pPr algn="just"/>
            <a:r>
              <a:rPr lang="hu-HU" dirty="0" smtClean="0"/>
              <a:t>biztosítani kell a </a:t>
            </a:r>
            <a:r>
              <a:rPr lang="hu-HU" b="1" dirty="0" smtClean="0"/>
              <a:t>tanúsítvány archiválását</a:t>
            </a:r>
          </a:p>
          <a:p>
            <a:pPr algn="just"/>
            <a:r>
              <a:rPr lang="hu-HU" dirty="0" smtClean="0"/>
              <a:t>legalább 10 évig a lejárta után, illetve a felmerült jogvita lezárásáig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ím 1"/>
          <p:cNvSpPr>
            <a:spLocks noGrp="1"/>
          </p:cNvSpPr>
          <p:nvPr>
            <p:ph type="title"/>
          </p:nvPr>
        </p:nvSpPr>
        <p:spPr/>
        <p:txBody>
          <a:bodyPr/>
          <a:lstStyle/>
          <a:p>
            <a:r>
              <a:rPr lang="hu-HU" smtClean="0"/>
              <a:t>Büntetőjogi rendelkezések</a:t>
            </a:r>
            <a:endParaRPr lang="en-US" smtClean="0"/>
          </a:p>
        </p:txBody>
      </p:sp>
      <p:sp>
        <p:nvSpPr>
          <p:cNvPr id="3" name="Tartalom helye 2"/>
          <p:cNvSpPr>
            <a:spLocks noGrp="1"/>
          </p:cNvSpPr>
          <p:nvPr>
            <p:ph sz="quarter" idx="1"/>
          </p:nvPr>
        </p:nvSpPr>
        <p:spPr/>
        <p:txBody>
          <a:bodyPr rtlCol="0">
            <a:normAutofit fontScale="92500"/>
          </a:bodyPr>
          <a:lstStyle/>
          <a:p>
            <a:pPr marL="834390" lvl="1" indent="-514350" algn="just">
              <a:defRPr/>
            </a:pPr>
            <a:r>
              <a:rPr lang="hu-HU" sz="2500" i="1" dirty="0" smtClean="0"/>
              <a:t>jogosulatlan hozzáférés, számítógépes rendszerek adatainak jogosulatlan bevitelével, módosításával, törlésével kapcsolatos eljárást is tartalmazza az előző paragrafus</a:t>
            </a:r>
          </a:p>
          <a:p>
            <a:pPr marL="834390" lvl="1" indent="-514350" algn="just">
              <a:defRPr/>
            </a:pPr>
            <a:r>
              <a:rPr lang="hu-HU" sz="2500" dirty="0" smtClean="0"/>
              <a:t>Btk. 300/E. a rendszerbe való belépéshez szükséges jelszavak, kódok előállításával, megszerzésével és kereskedésével kapcsolatos bűncselekményeket fejti ki</a:t>
            </a:r>
          </a:p>
          <a:p>
            <a:pPr marL="514350" indent="-514350" algn="just" fontAlgn="auto">
              <a:spcAft>
                <a:spcPts val="0"/>
              </a:spcAft>
              <a:buFont typeface="+mj-lt"/>
              <a:buAutoNum type="arabicPeriod"/>
              <a:defRPr/>
            </a:pPr>
            <a:endParaRPr lang="hu-HU" sz="2800" i="1" dirty="0" smtClean="0"/>
          </a:p>
          <a:p>
            <a:pPr marL="514350" indent="-514350" algn="just" fontAlgn="auto">
              <a:spcAft>
                <a:spcPts val="0"/>
              </a:spcAft>
              <a:buSzPct val="80000"/>
              <a:buFont typeface="+mj-lt"/>
              <a:buAutoNum type="arabicPeriod" startAt="3"/>
              <a:defRPr/>
            </a:pPr>
            <a:r>
              <a:rPr lang="hu-HU" dirty="0" smtClean="0"/>
              <a:t>Bűncselekmények, melyek a szellemi tulajdon tárgyát képező információ ellen irányulnak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Törvényi szabályozás</a:t>
            </a:r>
            <a:endParaRPr lang="hu-HU" dirty="0"/>
          </a:p>
        </p:txBody>
      </p:sp>
      <p:sp>
        <p:nvSpPr>
          <p:cNvPr id="3" name="Tartalom helye 2"/>
          <p:cNvSpPr>
            <a:spLocks noGrp="1"/>
          </p:cNvSpPr>
          <p:nvPr>
            <p:ph sz="quarter" idx="1"/>
          </p:nvPr>
        </p:nvSpPr>
        <p:spPr/>
        <p:txBody>
          <a:bodyPr>
            <a:normAutofit/>
          </a:bodyPr>
          <a:lstStyle/>
          <a:p>
            <a:pPr algn="just"/>
            <a:r>
              <a:rPr lang="hu-HU" dirty="0" smtClean="0"/>
              <a:t>a hitelesítés szolgáltató a törvény erejénél fogva jogosult a szolgáltatást igénybe vevő releváns adatait kezelni</a:t>
            </a:r>
          </a:p>
          <a:p>
            <a:pPr algn="just"/>
            <a:r>
              <a:rPr lang="hu-HU" dirty="0" smtClean="0"/>
              <a:t>ellenőriznie kell az ügyfél személyazonosságát és az azonosítókat nyilván kell tartania</a:t>
            </a:r>
          </a:p>
          <a:p>
            <a:pPr algn="just"/>
            <a:r>
              <a:rPr lang="hu-HU" dirty="0" smtClean="0"/>
              <a:t>más célra nem használhatja fel, harmadik félnek nem adhatja tovább (az ügyfél beleegyezése nélkül), kivéve bűncselekmény esetén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Törvényi szabályozás</a:t>
            </a:r>
            <a:endParaRPr lang="hu-HU" dirty="0"/>
          </a:p>
        </p:txBody>
      </p:sp>
      <p:sp>
        <p:nvSpPr>
          <p:cNvPr id="3" name="Tartalom helye 2"/>
          <p:cNvSpPr>
            <a:spLocks noGrp="1"/>
          </p:cNvSpPr>
          <p:nvPr>
            <p:ph sz="quarter" idx="1"/>
          </p:nvPr>
        </p:nvSpPr>
        <p:spPr>
          <a:xfrm>
            <a:off x="428596" y="1500174"/>
            <a:ext cx="8429684" cy="5143536"/>
          </a:xfrm>
        </p:spPr>
        <p:txBody>
          <a:bodyPr>
            <a:normAutofit fontScale="85000" lnSpcReduction="20000"/>
          </a:bodyPr>
          <a:lstStyle/>
          <a:p>
            <a:pPr algn="just"/>
            <a:r>
              <a:rPr lang="hu-HU" b="1" i="1" u="sng" dirty="0" smtClean="0"/>
              <a:t>a hitelesítés szolgáltató életciklusa: </a:t>
            </a:r>
            <a:r>
              <a:rPr lang="hu-HU" b="1" dirty="0" smtClean="0">
                <a:solidFill>
                  <a:srgbClr val="FF0000"/>
                </a:solidFill>
              </a:rPr>
              <a:t>megalapítástól megszűnésig</a:t>
            </a:r>
          </a:p>
          <a:p>
            <a:pPr algn="just"/>
            <a:r>
              <a:rPr lang="hu-HU" dirty="0" smtClean="0"/>
              <a:t>a megszűnésről legalább 60 nappal előtte tájékoztatni kell a vele szerződésben állókat, illetve a felügyelő hatóságot</a:t>
            </a:r>
          </a:p>
          <a:p>
            <a:pPr algn="just"/>
            <a:r>
              <a:rPr lang="hu-HU" dirty="0" smtClean="0"/>
              <a:t>a bejelentés után már nem adhat ki új tanúsítványt</a:t>
            </a:r>
          </a:p>
          <a:p>
            <a:pPr algn="just"/>
            <a:r>
              <a:rPr lang="hu-HU" dirty="0" smtClean="0"/>
              <a:t>a megszűnés előtt 20 nappal vissza kell vonnia az összes érvényes tanúsítványt</a:t>
            </a:r>
          </a:p>
          <a:p>
            <a:pPr algn="just"/>
            <a:r>
              <a:rPr lang="hu-HU" dirty="0" smtClean="0"/>
              <a:t>a nyilvántartásait és az archivált tanúsítványokat át kell adnia egy vele azonos besorolású hitelesítés szolgáltatónak (amiről értesíteni kell a felügyelő hatóságot)</a:t>
            </a:r>
          </a:p>
          <a:p>
            <a:pPr algn="just"/>
            <a:r>
              <a:rPr lang="hu-HU" dirty="0" smtClean="0"/>
              <a:t>a törvényben szabályozzák, hogy mi a teendő akkor, ha ennek nem tesz eleget, oly módon, hogy az ügyfeleknek a lehető legkevesebb kára keletkezzen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Törvényi szabályozás</a:t>
            </a:r>
            <a:endParaRPr lang="hu-HU" dirty="0"/>
          </a:p>
        </p:txBody>
      </p:sp>
      <p:sp>
        <p:nvSpPr>
          <p:cNvPr id="3" name="Tartalom helye 2"/>
          <p:cNvSpPr>
            <a:spLocks noGrp="1"/>
          </p:cNvSpPr>
          <p:nvPr>
            <p:ph sz="quarter" idx="1"/>
          </p:nvPr>
        </p:nvSpPr>
        <p:spPr>
          <a:xfrm>
            <a:off x="428596" y="1500174"/>
            <a:ext cx="8429684" cy="5143536"/>
          </a:xfrm>
        </p:spPr>
        <p:txBody>
          <a:bodyPr>
            <a:normAutofit lnSpcReduction="10000"/>
          </a:bodyPr>
          <a:lstStyle/>
          <a:p>
            <a:pPr algn="just"/>
            <a:r>
              <a:rPr lang="hu-HU" dirty="0" smtClean="0"/>
              <a:t>a hitelesítés szolgáltató elhelyezheti az aláírás létrehozó eszközön az aláírást létrehozó adatot</a:t>
            </a:r>
          </a:p>
          <a:p>
            <a:pPr algn="just"/>
            <a:r>
              <a:rPr lang="hu-HU" dirty="0" smtClean="0"/>
              <a:t>ekkor gondoskodnia kell az aláírást létrehozó kulcs titkosságáról és az aláírást ellenőrző adat sértetlenségéről</a:t>
            </a:r>
          </a:p>
          <a:p>
            <a:pPr algn="just"/>
            <a:r>
              <a:rPr lang="hu-HU" dirty="0" smtClean="0"/>
              <a:t>a privát kulcsot a szolgáltatás során olyan módon kell kezelnie, hogy ne legyen visszafejthető, utána pedig meg kell semmisítenie (nem marad meg a szolgáltatónál az aláíró kulcs)</a:t>
            </a:r>
          </a:p>
          <a:p>
            <a:pPr algn="just"/>
            <a:r>
              <a:rPr lang="hu-HU" dirty="0" smtClean="0"/>
              <a:t>ha az ügyfél kulcsa elvész vagy megsemmisül, új kulcspárt kell kérnie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rtlCol="0">
            <a:normAutofit fontScale="90000"/>
          </a:bodyPr>
          <a:lstStyle/>
          <a:p>
            <a:pPr algn="ctr" fontAlgn="auto">
              <a:spcAft>
                <a:spcPts val="0"/>
              </a:spcAft>
              <a:defRPr/>
            </a:pPr>
            <a:r>
              <a:rPr lang="hu-HU" dirty="0" smtClean="0"/>
              <a:t>Nyilvános Kulcs Infrastruktúra </a:t>
            </a:r>
            <a:br>
              <a:rPr lang="hu-HU" dirty="0" smtClean="0"/>
            </a:br>
            <a:r>
              <a:rPr lang="hu-HU" dirty="0" smtClean="0"/>
              <a:t>Public Key </a:t>
            </a:r>
            <a:r>
              <a:rPr lang="hu-HU" dirty="0" err="1" smtClean="0"/>
              <a:t>Infrastructure</a:t>
            </a:r>
            <a:r>
              <a:rPr lang="hu-HU" dirty="0" smtClean="0"/>
              <a:t> (PKI)</a:t>
            </a:r>
            <a:endParaRPr lang="en-US" dirty="0" smtClean="0"/>
          </a:p>
        </p:txBody>
      </p:sp>
      <p:sp>
        <p:nvSpPr>
          <p:cNvPr id="9219" name="Tartalom helye 2"/>
          <p:cNvSpPr>
            <a:spLocks noGrp="1"/>
          </p:cNvSpPr>
          <p:nvPr>
            <p:ph sz="quarter" idx="1"/>
          </p:nvPr>
        </p:nvSpPr>
        <p:spPr>
          <a:xfrm>
            <a:off x="612648" y="1857364"/>
            <a:ext cx="8153400" cy="4238636"/>
          </a:xfrm>
        </p:spPr>
        <p:txBody>
          <a:bodyPr/>
          <a:lstStyle/>
          <a:p>
            <a:pPr>
              <a:buNone/>
            </a:pPr>
            <a:r>
              <a:rPr lang="hu-HU" i="1" dirty="0" smtClean="0"/>
              <a:t>Nyilvános Kulcs Infrastruktúra</a:t>
            </a:r>
          </a:p>
          <a:p>
            <a:pPr algn="just">
              <a:buNone/>
            </a:pPr>
            <a:r>
              <a:rPr lang="hu-HU" dirty="0" smtClean="0"/>
              <a:t>	azon hardver, szoftver, emberi erőforrások, szabályzatok, eljárások összessége, melyek szükségesek </a:t>
            </a:r>
            <a:r>
              <a:rPr lang="hu-HU" b="1" dirty="0" smtClean="0"/>
              <a:t>tanúsítványok létrehozására, kezelésére, terjesztésére</a:t>
            </a:r>
            <a:r>
              <a:rPr lang="en-US" b="1" dirty="0" smtClean="0"/>
              <a:t>, </a:t>
            </a:r>
            <a:r>
              <a:rPr lang="hu-HU" b="1" dirty="0" smtClean="0"/>
              <a:t>használatára, tárolására és visszavonására</a:t>
            </a:r>
            <a:r>
              <a:rPr lang="hu-HU" dirty="0" smtClean="0"/>
              <a:t>.</a:t>
            </a: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File:Public-Key-Infrastructure.svg">
            <a:hlinkClick r:id="rId2"/>
          </p:cNvPr>
          <p:cNvPicPr>
            <a:picLocks noChangeAspect="1" noChangeArrowheads="1"/>
          </p:cNvPicPr>
          <p:nvPr/>
        </p:nvPicPr>
        <p:blipFill>
          <a:blip r:embed="rId3"/>
          <a:srcRect/>
          <a:stretch>
            <a:fillRect/>
          </a:stretch>
        </p:blipFill>
        <p:spPr bwMode="auto">
          <a:xfrm>
            <a:off x="611188" y="981075"/>
            <a:ext cx="7620000" cy="5391150"/>
          </a:xfrm>
          <a:prstGeom prst="rect">
            <a:avLst/>
          </a:prstGeom>
          <a:noFill/>
          <a:ln w="9525">
            <a:noFill/>
            <a:miter lim="800000"/>
            <a:headEnd/>
            <a:tailEnd/>
          </a:ln>
        </p:spPr>
      </p:pic>
      <p:sp>
        <p:nvSpPr>
          <p:cNvPr id="10243" name="Szövegdoboz 2"/>
          <p:cNvSpPr txBox="1">
            <a:spLocks noChangeArrowheads="1"/>
          </p:cNvSpPr>
          <p:nvPr/>
        </p:nvSpPr>
        <p:spPr bwMode="auto">
          <a:xfrm>
            <a:off x="971550" y="6165850"/>
            <a:ext cx="6624638" cy="368300"/>
          </a:xfrm>
          <a:prstGeom prst="rect">
            <a:avLst/>
          </a:prstGeom>
          <a:noFill/>
          <a:ln w="9525">
            <a:noFill/>
            <a:miter lim="800000"/>
            <a:headEnd/>
            <a:tailEnd/>
          </a:ln>
        </p:spPr>
        <p:txBody>
          <a:bodyPr>
            <a:spAutoFit/>
          </a:bodyPr>
          <a:lstStyle/>
          <a:p>
            <a:r>
              <a:rPr lang="en-US">
                <a:latin typeface="Calibri" pitchFamily="34" charset="0"/>
              </a:rPr>
              <a:t>From Wikipedia, the free encyclopedia</a:t>
            </a:r>
          </a:p>
        </p:txBody>
      </p:sp>
      <p:sp>
        <p:nvSpPr>
          <p:cNvPr id="10244" name="Szövegdoboz 3"/>
          <p:cNvSpPr txBox="1">
            <a:spLocks noChangeArrowheads="1"/>
          </p:cNvSpPr>
          <p:nvPr/>
        </p:nvSpPr>
        <p:spPr bwMode="auto">
          <a:xfrm>
            <a:off x="3708400" y="0"/>
            <a:ext cx="3384550" cy="769938"/>
          </a:xfrm>
          <a:prstGeom prst="rect">
            <a:avLst/>
          </a:prstGeom>
          <a:noFill/>
          <a:ln w="9525">
            <a:noFill/>
            <a:miter lim="800000"/>
            <a:headEnd/>
            <a:tailEnd/>
          </a:ln>
        </p:spPr>
        <p:txBody>
          <a:bodyPr>
            <a:spAutoFit/>
          </a:bodyPr>
          <a:lstStyle/>
          <a:p>
            <a:r>
              <a:rPr lang="hu-HU" sz="4400">
                <a:latin typeface="Calibri" pitchFamily="34" charset="0"/>
              </a:rPr>
              <a:t>PKI</a:t>
            </a:r>
            <a:endParaRPr lang="en-US" sz="4400">
              <a:latin typeface="Calibri" pitchFamily="34" charset="0"/>
            </a:endParaRPr>
          </a:p>
        </p:txBody>
      </p:sp>
      <p:sp>
        <p:nvSpPr>
          <p:cNvPr id="10245" name="Szövegdoboz 5"/>
          <p:cNvSpPr txBox="1">
            <a:spLocks noChangeArrowheads="1"/>
          </p:cNvSpPr>
          <p:nvPr/>
        </p:nvSpPr>
        <p:spPr bwMode="auto">
          <a:xfrm>
            <a:off x="611188" y="900113"/>
            <a:ext cx="2232025" cy="368300"/>
          </a:xfrm>
          <a:prstGeom prst="rect">
            <a:avLst/>
          </a:prstGeom>
          <a:noFill/>
          <a:ln w="9525">
            <a:noFill/>
            <a:miter lim="800000"/>
            <a:headEnd/>
            <a:tailEnd/>
          </a:ln>
        </p:spPr>
        <p:txBody>
          <a:bodyPr>
            <a:spAutoFit/>
          </a:bodyPr>
          <a:lstStyle/>
          <a:p>
            <a:r>
              <a:rPr lang="hu-HU" b="1">
                <a:latin typeface="Calibri" pitchFamily="34" charset="0"/>
              </a:rPr>
              <a:t>Hitelesítő hivatal</a:t>
            </a:r>
          </a:p>
        </p:txBody>
      </p:sp>
      <p:sp>
        <p:nvSpPr>
          <p:cNvPr id="10246" name="Szövegdoboz 7"/>
          <p:cNvSpPr txBox="1">
            <a:spLocks noChangeArrowheads="1"/>
          </p:cNvSpPr>
          <p:nvPr/>
        </p:nvSpPr>
        <p:spPr bwMode="auto">
          <a:xfrm>
            <a:off x="6516688" y="836613"/>
            <a:ext cx="2447925" cy="369887"/>
          </a:xfrm>
          <a:prstGeom prst="rect">
            <a:avLst/>
          </a:prstGeom>
          <a:noFill/>
          <a:ln w="9525">
            <a:noFill/>
            <a:miter lim="800000"/>
            <a:headEnd/>
            <a:tailEnd/>
          </a:ln>
        </p:spPr>
        <p:txBody>
          <a:bodyPr>
            <a:spAutoFit/>
          </a:bodyPr>
          <a:lstStyle/>
          <a:p>
            <a:r>
              <a:rPr lang="hu-HU" b="1">
                <a:latin typeface="Calibri" pitchFamily="34" charset="0"/>
              </a:rPr>
              <a:t>Tanúsítványtár</a:t>
            </a:r>
            <a:endParaRPr lang="en-US" b="1">
              <a:latin typeface="Calibri" pitchFamily="34" charset="0"/>
            </a:endParaRPr>
          </a:p>
        </p:txBody>
      </p:sp>
      <p:sp>
        <p:nvSpPr>
          <p:cNvPr id="10247" name="Szövegdoboz 8"/>
          <p:cNvSpPr txBox="1">
            <a:spLocks noChangeArrowheads="1"/>
          </p:cNvSpPr>
          <p:nvPr/>
        </p:nvSpPr>
        <p:spPr bwMode="auto">
          <a:xfrm>
            <a:off x="3635375" y="2781300"/>
            <a:ext cx="2305050" cy="368300"/>
          </a:xfrm>
          <a:prstGeom prst="rect">
            <a:avLst/>
          </a:prstGeom>
          <a:noFill/>
          <a:ln w="9525">
            <a:noFill/>
            <a:miter lim="800000"/>
            <a:headEnd/>
            <a:tailEnd/>
          </a:ln>
        </p:spPr>
        <p:txBody>
          <a:bodyPr>
            <a:spAutoFit/>
          </a:bodyPr>
          <a:lstStyle/>
          <a:p>
            <a:r>
              <a:rPr lang="hu-HU" b="1">
                <a:latin typeface="Calibri" pitchFamily="34" charset="0"/>
              </a:rPr>
              <a:t>Regisztráló szervezet</a:t>
            </a:r>
            <a:endParaRPr lang="en-US" b="1">
              <a:latin typeface="Calibri"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15913"/>
            <a:ext cx="8231188" cy="1062037"/>
          </a:xfrm>
        </p:spPr>
        <p:txBody>
          <a:bodyPr lIns="0" tIns="0"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hu-HU" smtClean="0"/>
              <a:t>A PKI szolgáltatók felépítése</a:t>
            </a:r>
          </a:p>
        </p:txBody>
      </p:sp>
      <p:sp>
        <p:nvSpPr>
          <p:cNvPr id="69635" name="Rectangle 3"/>
          <p:cNvSpPr>
            <a:spLocks noGrp="1" noChangeArrowheads="1"/>
          </p:cNvSpPr>
          <p:nvPr>
            <p:ph sz="quarter" idx="1"/>
          </p:nvPr>
        </p:nvSpPr>
        <p:spPr>
          <a:xfrm>
            <a:off x="457200" y="1643050"/>
            <a:ext cx="8231188" cy="4954600"/>
          </a:xfrm>
        </p:spPr>
        <p:txBody>
          <a:bodyPr lIns="0" tIns="0" rIns="0" bIns="0" rtlCol="0">
            <a:normAutofit fontScale="70000" lnSpcReduction="20000"/>
          </a:bodyPr>
          <a:lstStyle/>
          <a:p>
            <a:pPr marL="431800" indent="-323850" defTabSz="449263" fontAlgn="auto">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4000" b="1" dirty="0" smtClean="0"/>
              <a:t>Hitelesítő hivatal – </a:t>
            </a:r>
            <a:r>
              <a:rPr lang="hu-HU" sz="3900" dirty="0" smtClean="0"/>
              <a:t>CA (</a:t>
            </a:r>
            <a:r>
              <a:rPr lang="hu-HU" sz="3900" dirty="0" err="1" smtClean="0"/>
              <a:t>certification</a:t>
            </a:r>
            <a:r>
              <a:rPr lang="hu-HU" sz="3900" dirty="0" smtClean="0"/>
              <a:t> </a:t>
            </a:r>
            <a:r>
              <a:rPr lang="hu-HU" sz="3900" dirty="0" err="1" smtClean="0"/>
              <a:t>authority</a:t>
            </a:r>
            <a:r>
              <a:rPr lang="hu-HU" sz="3900" dirty="0" smtClean="0"/>
              <a:t>) feladatai:</a:t>
            </a:r>
          </a:p>
          <a:p>
            <a:pPr marL="751840" lvl="1"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600" dirty="0" smtClean="0"/>
              <a:t>Tanúsítványkérések fogadása.</a:t>
            </a:r>
          </a:p>
          <a:p>
            <a:pPr marL="751840" lvl="1"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600" dirty="0" smtClean="0"/>
              <a:t>Kulcspárok generálása a különböző implementációk esetén.</a:t>
            </a:r>
          </a:p>
          <a:p>
            <a:pPr marL="751840" lvl="1"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600" dirty="0" smtClean="0"/>
              <a:t>A nyilvános kulcsú tanúsítványok kiállítása.</a:t>
            </a:r>
          </a:p>
          <a:p>
            <a:pPr marL="751840" lvl="1"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600" dirty="0" smtClean="0"/>
              <a:t>A kiadott tanúsítványok közzététele a nyilvános tanúsítványtárban.</a:t>
            </a:r>
          </a:p>
          <a:p>
            <a:pPr marL="751840" lvl="1"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600" dirty="0" smtClean="0"/>
              <a:t>Korábban kiadott tanúsítványok és szükség esetén kulcspárok megújítása.</a:t>
            </a:r>
          </a:p>
          <a:p>
            <a:pPr marL="751840" lvl="1"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600" dirty="0" smtClean="0"/>
              <a:t>Tanúsítványok visszavonása.</a:t>
            </a:r>
          </a:p>
          <a:p>
            <a:pPr marL="751840" lvl="1"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600" dirty="0" smtClean="0"/>
              <a:t>A visszavont tanúsítványok listájának közzététele (publikálása) a tanúsítványtárban.</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15913"/>
            <a:ext cx="8231188" cy="1062037"/>
          </a:xfrm>
        </p:spPr>
        <p:txBody>
          <a:bodyPr lIns="0" tIns="0"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hu-HU" dirty="0" smtClean="0"/>
              <a:t>CA jellemzői</a:t>
            </a:r>
          </a:p>
        </p:txBody>
      </p:sp>
      <p:sp>
        <p:nvSpPr>
          <p:cNvPr id="69635" name="Rectangle 3"/>
          <p:cNvSpPr>
            <a:spLocks noGrp="1" noChangeArrowheads="1"/>
          </p:cNvSpPr>
          <p:nvPr>
            <p:ph sz="quarter" idx="1"/>
          </p:nvPr>
        </p:nvSpPr>
        <p:spPr>
          <a:xfrm>
            <a:off x="457200" y="1643050"/>
            <a:ext cx="8231188" cy="4954600"/>
          </a:xfrm>
        </p:spPr>
        <p:txBody>
          <a:bodyPr lIns="0" tIns="0" rIns="0" bIns="0" rtlCol="0">
            <a:normAutofit fontScale="70000" lnSpcReduction="20000"/>
          </a:bodyPr>
          <a:lstStyle/>
          <a:p>
            <a:pPr marL="431800" indent="-323850" algn="just" defTabSz="449263" fontAlgn="auto">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4000" dirty="0" smtClean="0"/>
              <a:t>A CA védelme (fizikai, logikai) alapvető fontosságú.</a:t>
            </a:r>
          </a:p>
          <a:p>
            <a:pPr marL="431800" indent="-323850" algn="just" defTabSz="449263" fontAlgn="auto">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4000" dirty="0" smtClean="0"/>
              <a:t>Egy CA kiadhat tanúsítványt </a:t>
            </a:r>
            <a:r>
              <a:rPr lang="hu-HU" sz="4000" b="1" dirty="0" smtClean="0"/>
              <a:t>felhasználók</a:t>
            </a:r>
            <a:r>
              <a:rPr lang="hu-HU" sz="4000" dirty="0" smtClean="0"/>
              <a:t> vagy </a:t>
            </a:r>
            <a:r>
              <a:rPr lang="hu-HU" sz="4000" b="1" dirty="0" smtClean="0"/>
              <a:t>más tanúsítványkiadók </a:t>
            </a:r>
            <a:r>
              <a:rPr lang="hu-HU" sz="4000" dirty="0" smtClean="0"/>
              <a:t>részére (akár mindkettő).</a:t>
            </a:r>
          </a:p>
          <a:p>
            <a:pPr marL="431800" indent="-323850" algn="just" defTabSz="449263" fontAlgn="auto">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4000" dirty="0" smtClean="0"/>
              <a:t>Felhasználó tanúsítványok esetén szavatolja, hogy a tanúsítványban szereplő publikus kulcshoz tartozó privát kulcs a tanúsítványban szereplő entitás birtokában van. Egyéb információk (</a:t>
            </a:r>
            <a:r>
              <a:rPr lang="hu-HU" sz="4000" dirty="0" err="1" smtClean="0"/>
              <a:t>pl</a:t>
            </a:r>
            <a:r>
              <a:rPr lang="hu-HU" sz="4000" dirty="0" smtClean="0"/>
              <a:t> elérhetőség, eljárásrend, felhasználhatósággal kapcsolatos infók) feltüntetésével, azok helyességét is szavatolja.</a:t>
            </a: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15913"/>
            <a:ext cx="8231188" cy="1062037"/>
          </a:xfrm>
        </p:spPr>
        <p:txBody>
          <a:bodyPr lIns="0" tIns="0"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hu-HU" dirty="0" smtClean="0"/>
              <a:t>CA jellemzői</a:t>
            </a:r>
          </a:p>
        </p:txBody>
      </p:sp>
      <p:sp>
        <p:nvSpPr>
          <p:cNvPr id="69635" name="Rectangle 3"/>
          <p:cNvSpPr>
            <a:spLocks noGrp="1" noChangeArrowheads="1"/>
          </p:cNvSpPr>
          <p:nvPr>
            <p:ph sz="quarter" idx="1"/>
          </p:nvPr>
        </p:nvSpPr>
        <p:spPr>
          <a:xfrm>
            <a:off x="457200" y="1643050"/>
            <a:ext cx="8231188" cy="4954600"/>
          </a:xfrm>
        </p:spPr>
        <p:txBody>
          <a:bodyPr lIns="0" tIns="0" rIns="0" bIns="0" rtlCol="0">
            <a:normAutofit fontScale="77500" lnSpcReduction="20000"/>
          </a:bodyPr>
          <a:lstStyle/>
          <a:p>
            <a:pPr marL="431800" indent="-323850" algn="just" defTabSz="449263" fontAlgn="auto">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4000" dirty="0" smtClean="0"/>
              <a:t>Ha a tanúsítványt egy másik CA részére állította ki, akkor aláírásával szavatol minden, az adott CA által kiállított tanúsítványért.</a:t>
            </a:r>
          </a:p>
          <a:p>
            <a:pPr marL="431800" indent="-323850" algn="just" defTabSz="449263" fontAlgn="auto">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4000" dirty="0" smtClean="0"/>
              <a:t>A CA minden tanúsítványban elhelyezi saját nevét és aláírja azt, ezáltal, ha a CA megbízható, akkor a tanúsítvány is.</a:t>
            </a:r>
          </a:p>
          <a:p>
            <a:pPr marL="431800" indent="-323850" algn="just" defTabSz="449263" fontAlgn="auto">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4000" dirty="0" smtClean="0"/>
              <a:t>A CA titkos kulcsa az alapja az összes általa aláírt tanúsítványba vetett bizalomnak, ezért a CA legfontosabb feladata </a:t>
            </a:r>
            <a:r>
              <a:rPr lang="hu-HU" sz="4000" b="1" dirty="0" smtClean="0"/>
              <a:t>a saját titkos kulcsának védelme</a:t>
            </a:r>
            <a:r>
              <a:rPr lang="hu-HU" sz="4000" dirty="0" smtClean="0"/>
              <a:t>.</a:t>
            </a:r>
            <a:endParaRPr lang="hu-HU" sz="3600" dirty="0" smtClean="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15913"/>
            <a:ext cx="8231188" cy="1062037"/>
          </a:xfrm>
        </p:spPr>
        <p:txBody>
          <a:bodyPr lIns="0" tIns="0"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hu-HU" smtClean="0"/>
              <a:t>A PKI szolgáltatók felépítése</a:t>
            </a:r>
          </a:p>
        </p:txBody>
      </p:sp>
      <p:sp>
        <p:nvSpPr>
          <p:cNvPr id="69635" name="Rectangle 3"/>
          <p:cNvSpPr>
            <a:spLocks noGrp="1" noChangeArrowheads="1"/>
          </p:cNvSpPr>
          <p:nvPr>
            <p:ph sz="quarter" idx="1"/>
          </p:nvPr>
        </p:nvSpPr>
        <p:spPr>
          <a:xfrm>
            <a:off x="457200" y="1643050"/>
            <a:ext cx="8231188" cy="4954600"/>
          </a:xfrm>
        </p:spPr>
        <p:txBody>
          <a:bodyPr lIns="0" tIns="0" rIns="0" bIns="0" rtlCol="0">
            <a:normAutofit/>
          </a:bodyPr>
          <a:lstStyle/>
          <a:p>
            <a:pPr marL="431800" indent="-323850" defTabSz="449263" fontAlgn="auto">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4000" b="1" dirty="0" smtClean="0"/>
              <a:t>Regisztrációs hivatal </a:t>
            </a:r>
            <a:r>
              <a:rPr lang="hu-HU" sz="3000" dirty="0" smtClean="0"/>
              <a:t>(RA – </a:t>
            </a:r>
            <a:r>
              <a:rPr lang="hu-HU" sz="3000" dirty="0" err="1" smtClean="0"/>
              <a:t>registration</a:t>
            </a:r>
            <a:r>
              <a:rPr lang="hu-HU" sz="3000" dirty="0" smtClean="0"/>
              <a:t> </a:t>
            </a:r>
            <a:r>
              <a:rPr lang="hu-HU" sz="3000" dirty="0" err="1" smtClean="0"/>
              <a:t>authority</a:t>
            </a:r>
            <a:r>
              <a:rPr lang="hu-HU" sz="3000" dirty="0" smtClean="0"/>
              <a:t>) feladata:</a:t>
            </a:r>
            <a:endParaRPr lang="hu-HU" sz="4000" dirty="0" smtClean="0"/>
          </a:p>
          <a:p>
            <a:pPr marL="751840" lvl="1" indent="-323850" algn="just" defTabSz="449263">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100" dirty="0" smtClean="0"/>
              <a:t>Az ügyfelek megbízható azonosítása.</a:t>
            </a:r>
          </a:p>
          <a:p>
            <a:pPr marL="751840" lvl="1" indent="-323850" algn="just" defTabSz="449263">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100" dirty="0" smtClean="0"/>
              <a:t>A tanúsítványkérés összeállítása és továbbítása.</a:t>
            </a:r>
          </a:p>
          <a:p>
            <a:pPr marL="751840" lvl="1" indent="-323850" algn="just" defTabSz="449263">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100" dirty="0" smtClean="0"/>
              <a:t>Tanúsítvány visszavonási kérések fogadása.</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15913"/>
            <a:ext cx="8231188" cy="1062037"/>
          </a:xfrm>
        </p:spPr>
        <p:txBody>
          <a:bodyPr lIns="0" tIns="0"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hu-HU" smtClean="0"/>
              <a:t>A PKI szolgáltatók felépítése</a:t>
            </a:r>
          </a:p>
        </p:txBody>
      </p:sp>
      <p:sp>
        <p:nvSpPr>
          <p:cNvPr id="69635" name="Rectangle 3"/>
          <p:cNvSpPr>
            <a:spLocks noGrp="1" noChangeArrowheads="1"/>
          </p:cNvSpPr>
          <p:nvPr>
            <p:ph sz="quarter" idx="1"/>
          </p:nvPr>
        </p:nvSpPr>
        <p:spPr>
          <a:xfrm>
            <a:off x="457200" y="1643050"/>
            <a:ext cx="8231188" cy="4954600"/>
          </a:xfrm>
        </p:spPr>
        <p:txBody>
          <a:bodyPr lIns="0" tIns="0" rIns="0" bIns="0" rtlCol="0">
            <a:normAutofit fontScale="92500" lnSpcReduction="20000"/>
          </a:bodyPr>
          <a:lstStyle/>
          <a:p>
            <a:pPr marL="431800" indent="-323850" defTabSz="449263" fontAlgn="auto">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4000" b="1" dirty="0" smtClean="0"/>
              <a:t>Tanúsítványtár</a:t>
            </a:r>
          </a:p>
          <a:p>
            <a:pPr marL="751840" lvl="1"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100" dirty="0" smtClean="0"/>
              <a:t>Speciális </a:t>
            </a:r>
            <a:r>
              <a:rPr lang="hu-HU" sz="3100" b="1" dirty="0" smtClean="0"/>
              <a:t>adatbázis</a:t>
            </a:r>
            <a:r>
              <a:rPr lang="hu-HU" sz="3100" dirty="0" smtClean="0"/>
              <a:t>, amely tartalmazza</a:t>
            </a:r>
          </a:p>
          <a:p>
            <a:pPr marL="1026160" lvl="2"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2800" dirty="0" smtClean="0"/>
              <a:t>a CA által kibocsátott tanúsítványokat,</a:t>
            </a:r>
          </a:p>
          <a:p>
            <a:pPr marL="1026160" lvl="2"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2800" dirty="0" smtClean="0"/>
              <a:t>a visszavont tanúsítványok listáját,</a:t>
            </a:r>
          </a:p>
          <a:p>
            <a:pPr marL="1026160" lvl="2"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2800" dirty="0" smtClean="0"/>
              <a:t>egyéb, a tanúsítványra vonatkozó adatokat.</a:t>
            </a:r>
          </a:p>
          <a:p>
            <a:pPr marL="751840" lvl="1"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100" dirty="0" smtClean="0"/>
              <a:t>Feladata: bármely tanúsítvány állapotáról valós időben információt szolgáltasson.</a:t>
            </a:r>
          </a:p>
          <a:p>
            <a:pPr marL="751840" lvl="1"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3100" dirty="0" smtClean="0"/>
              <a:t>Szolgáltatásai:</a:t>
            </a:r>
          </a:p>
          <a:p>
            <a:pPr marL="1026160" lvl="2"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2800" dirty="0" smtClean="0"/>
              <a:t>Biztosítja az ügyfeleket egy adott tanúsítvány hitelességéről.</a:t>
            </a:r>
          </a:p>
          <a:p>
            <a:pPr marL="1026160" lvl="2" indent="-323850"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sz="2800" dirty="0" smtClean="0"/>
              <a:t>Biztosítja az ügyfeleket egy adott tanúsítvány érvényességéről.</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hu-HU" smtClean="0"/>
              <a:t>Törvények 1.</a:t>
            </a:r>
          </a:p>
        </p:txBody>
      </p:sp>
      <p:sp>
        <p:nvSpPr>
          <p:cNvPr id="89091" name="Rectangle 3"/>
          <p:cNvSpPr>
            <a:spLocks noGrp="1" noChangeArrowheads="1"/>
          </p:cNvSpPr>
          <p:nvPr>
            <p:ph sz="quarter" idx="1"/>
          </p:nvPr>
        </p:nvSpPr>
        <p:spPr>
          <a:xfrm>
            <a:off x="357158" y="1600200"/>
            <a:ext cx="8572560" cy="5257800"/>
          </a:xfrm>
        </p:spPr>
        <p:txBody>
          <a:bodyPr rtlCol="0">
            <a:normAutofit fontScale="92500" lnSpcReduction="10000"/>
          </a:bodyPr>
          <a:lstStyle/>
          <a:p>
            <a:pPr marL="0" indent="0" algn="just">
              <a:lnSpc>
                <a:spcPct val="80000"/>
              </a:lnSpc>
              <a:buNone/>
              <a:defRPr/>
            </a:pPr>
            <a:r>
              <a:rPr lang="hu-HU" sz="2800" dirty="0" smtClean="0"/>
              <a:t>Az adatvédelem és az elektronikus szolgáltatások legmagasabb szintű, jogi szabályozása a </a:t>
            </a:r>
            <a:r>
              <a:rPr lang="hu-HU" sz="2800" b="1" dirty="0" smtClean="0"/>
              <a:t>törvényekben</a:t>
            </a:r>
            <a:r>
              <a:rPr lang="hu-HU" sz="2800" dirty="0" smtClean="0"/>
              <a:t> található.</a:t>
            </a:r>
          </a:p>
          <a:p>
            <a:pPr marL="0" indent="0" algn="just">
              <a:lnSpc>
                <a:spcPct val="80000"/>
              </a:lnSpc>
              <a:buNone/>
              <a:defRPr/>
            </a:pPr>
            <a:r>
              <a:rPr lang="hu-HU" sz="2800" u="sng" dirty="0" smtClean="0"/>
              <a:t>A legfontosabb releváns törvények, kormányrendeletek:</a:t>
            </a:r>
          </a:p>
          <a:p>
            <a:pPr algn="just" fontAlgn="auto">
              <a:lnSpc>
                <a:spcPct val="80000"/>
              </a:lnSpc>
              <a:spcAft>
                <a:spcPts val="0"/>
              </a:spcAft>
              <a:buFont typeface="Arial" pitchFamily="34" charset="0"/>
              <a:buNone/>
              <a:defRPr/>
            </a:pPr>
            <a:endParaRPr lang="hu-HU" sz="2800" dirty="0" smtClean="0"/>
          </a:p>
          <a:p>
            <a:pPr algn="just" fontAlgn="auto">
              <a:lnSpc>
                <a:spcPct val="80000"/>
              </a:lnSpc>
              <a:spcAft>
                <a:spcPts val="0"/>
              </a:spcAft>
              <a:buFont typeface="Wingdings" pitchFamily="2" charset="2"/>
              <a:buChar char="Ø"/>
              <a:defRPr/>
            </a:pPr>
            <a:r>
              <a:rPr lang="hu-HU" sz="2800" b="1" dirty="0" smtClean="0">
                <a:solidFill>
                  <a:srgbClr val="FF0000"/>
                </a:solidFill>
              </a:rPr>
              <a:t>1992. évi LXIII törvény a személyes adatok védelméről és a közérdekű adatok nyilvánosságra hozataláról.</a:t>
            </a:r>
          </a:p>
          <a:p>
            <a:pPr algn="just" fontAlgn="auto">
              <a:lnSpc>
                <a:spcPct val="80000"/>
              </a:lnSpc>
              <a:spcAft>
                <a:spcPts val="0"/>
              </a:spcAft>
              <a:buFont typeface="Wingdings" pitchFamily="2" charset="2"/>
              <a:buChar char="Ø"/>
              <a:defRPr/>
            </a:pPr>
            <a:r>
              <a:rPr lang="hu-HU" sz="2800" dirty="0" smtClean="0"/>
              <a:t>1995. évi LXV. tv. az államtitokról és a szolgálati titokról.</a:t>
            </a:r>
          </a:p>
          <a:p>
            <a:pPr algn="just" fontAlgn="auto">
              <a:lnSpc>
                <a:spcPct val="80000"/>
              </a:lnSpc>
              <a:spcAft>
                <a:spcPts val="0"/>
              </a:spcAft>
              <a:buFont typeface="Wingdings" pitchFamily="2" charset="2"/>
              <a:buChar char="Ø"/>
              <a:defRPr/>
            </a:pPr>
            <a:r>
              <a:rPr lang="hu-HU" sz="2800" dirty="0" smtClean="0"/>
              <a:t>1995. évi CXXV. tv. a Nemzetbiztonsági szolgálatokról</a:t>
            </a:r>
          </a:p>
          <a:p>
            <a:pPr algn="just" fontAlgn="auto">
              <a:lnSpc>
                <a:spcPct val="80000"/>
              </a:lnSpc>
              <a:spcAft>
                <a:spcPts val="0"/>
              </a:spcAft>
              <a:buFont typeface="Wingdings" pitchFamily="2" charset="2"/>
              <a:buChar char="Ø"/>
              <a:defRPr/>
            </a:pPr>
            <a:r>
              <a:rPr lang="hu-HU" sz="2800" dirty="0" smtClean="0"/>
              <a:t>1996. évi LVII. tv. a tisztességtelen piaci magatartás és versenykorlátozás tilalmáról (üzleti titok védelme).</a:t>
            </a:r>
          </a:p>
          <a:p>
            <a:pPr algn="just" fontAlgn="auto">
              <a:lnSpc>
                <a:spcPct val="80000"/>
              </a:lnSpc>
              <a:spcAft>
                <a:spcPts val="0"/>
              </a:spcAft>
              <a:buFont typeface="Wingdings" pitchFamily="2" charset="2"/>
              <a:buChar char="Ø"/>
              <a:defRPr/>
            </a:pPr>
            <a:r>
              <a:rPr lang="hu-HU" sz="2800" dirty="0" smtClean="0"/>
              <a:t>1996. évi CXII. tv. a hitelintézetekről és pénzügyi vállalkozásokról (banktitok, az értékpapírtitok </a:t>
            </a:r>
            <a:r>
              <a:rPr lang="hu-HU" sz="2800" dirty="0" err="1" smtClean="0"/>
              <a:t>stb.védelme</a:t>
            </a:r>
            <a:r>
              <a:rPr lang="hu-HU" sz="2800" dirty="0" smtClean="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tanúsítványok életciklusa</a:t>
            </a:r>
            <a:endParaRPr lang="hu-HU" dirty="0"/>
          </a:p>
        </p:txBody>
      </p:sp>
      <p:sp>
        <p:nvSpPr>
          <p:cNvPr id="3" name="Tartalom helye 2"/>
          <p:cNvSpPr>
            <a:spLocks noGrp="1"/>
          </p:cNvSpPr>
          <p:nvPr>
            <p:ph sz="quarter" idx="1"/>
          </p:nvPr>
        </p:nvSpPr>
        <p:spPr/>
        <p:txBody>
          <a:bodyPr>
            <a:normAutofit/>
          </a:bodyPr>
          <a:lstStyle/>
          <a:p>
            <a:r>
              <a:rPr lang="hu-HU" dirty="0" smtClean="0"/>
              <a:t>A tanúsítvány kiadása.</a:t>
            </a:r>
          </a:p>
          <a:p>
            <a:r>
              <a:rPr lang="hu-HU" dirty="0" smtClean="0"/>
              <a:t>A tanúsítvány használata.</a:t>
            </a:r>
          </a:p>
          <a:p>
            <a:r>
              <a:rPr lang="hu-HU" dirty="0" smtClean="0"/>
              <a:t>A tanúsítvány visszavonása.</a:t>
            </a:r>
          </a:p>
          <a:p>
            <a:endParaRPr lang="hu-HU" dirty="0" smtClean="0"/>
          </a:p>
          <a:p>
            <a:pPr lvl="1"/>
            <a:endParaRPr lang="hu-HU"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600" dirty="0" smtClean="0"/>
              <a:t>A tanúsítványok kiadásának lépései</a:t>
            </a:r>
            <a:endParaRPr lang="hu-HU" sz="3600" dirty="0"/>
          </a:p>
        </p:txBody>
      </p:sp>
      <p:sp>
        <p:nvSpPr>
          <p:cNvPr id="3" name="Tartalom helye 2"/>
          <p:cNvSpPr>
            <a:spLocks noGrp="1"/>
          </p:cNvSpPr>
          <p:nvPr>
            <p:ph sz="quarter" idx="1"/>
          </p:nvPr>
        </p:nvSpPr>
        <p:spPr/>
        <p:txBody>
          <a:bodyPr>
            <a:normAutofit lnSpcReduction="10000"/>
          </a:bodyPr>
          <a:lstStyle/>
          <a:p>
            <a:r>
              <a:rPr lang="hu-HU" dirty="0" smtClean="0"/>
              <a:t>1. lépés:</a:t>
            </a:r>
          </a:p>
          <a:p>
            <a:pPr lvl="1"/>
            <a:r>
              <a:rPr lang="hu-HU" dirty="0" smtClean="0"/>
              <a:t>az ügyfél kulcspárt generál</a:t>
            </a:r>
          </a:p>
          <a:p>
            <a:pPr lvl="1"/>
            <a:r>
              <a:rPr lang="hu-HU" dirty="0" smtClean="0"/>
              <a:t>a privát kulcsot biztonságba helyezi</a:t>
            </a:r>
          </a:p>
          <a:p>
            <a:pPr lvl="1"/>
            <a:r>
              <a:rPr lang="hu-HU" dirty="0" smtClean="0"/>
              <a:t>a nyilvános kulccsal az </a:t>
            </a:r>
            <a:r>
              <a:rPr lang="hu-HU" dirty="0" err="1" smtClean="0"/>
              <a:t>RA-nál</a:t>
            </a:r>
            <a:r>
              <a:rPr lang="hu-HU" dirty="0" smtClean="0"/>
              <a:t>, a személyazonosságának bizonyítása után elkészítteti a megfelelő tanúsítványtípushoz tartozó kérvényt</a:t>
            </a:r>
          </a:p>
          <a:p>
            <a:pPr lvl="1"/>
            <a:r>
              <a:rPr lang="hu-HU" dirty="0" smtClean="0"/>
              <a:t>ezt a lépést gyakran szolgáltató RA végzi el</a:t>
            </a:r>
          </a:p>
          <a:p>
            <a:pPr lvl="1"/>
            <a:r>
              <a:rPr lang="hu-HU" dirty="0" smtClean="0"/>
              <a:t>fokozott biztonságú tanúsítványok esetében a kulcspár generálása teljes egészében a biztonságos eszközön történik</a:t>
            </a:r>
          </a:p>
          <a:p>
            <a:pPr lvl="1"/>
            <a:endParaRPr lang="hu-HU"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600" dirty="0" smtClean="0"/>
              <a:t>A tanúsítványok kiadásának lépései</a:t>
            </a:r>
            <a:endParaRPr lang="hu-HU" sz="3600" dirty="0"/>
          </a:p>
        </p:txBody>
      </p:sp>
      <p:sp>
        <p:nvSpPr>
          <p:cNvPr id="3" name="Tartalom helye 2"/>
          <p:cNvSpPr>
            <a:spLocks noGrp="1"/>
          </p:cNvSpPr>
          <p:nvPr>
            <p:ph sz="quarter" idx="1"/>
          </p:nvPr>
        </p:nvSpPr>
        <p:spPr/>
        <p:txBody>
          <a:bodyPr>
            <a:normAutofit lnSpcReduction="10000"/>
          </a:bodyPr>
          <a:lstStyle/>
          <a:p>
            <a:r>
              <a:rPr lang="hu-HU" dirty="0" smtClean="0"/>
              <a:t>2. lépés:</a:t>
            </a:r>
          </a:p>
          <a:p>
            <a:pPr lvl="1"/>
            <a:r>
              <a:rPr lang="hu-HU" dirty="0" smtClean="0"/>
              <a:t>az RA elvégzi a személyazonosság ellenőrzésére az igényelt tanúsítványhoz tartozó biztonsági szint eljárásrendjében szereplő lépéseket</a:t>
            </a:r>
          </a:p>
          <a:p>
            <a:pPr lvl="1"/>
            <a:r>
              <a:rPr lang="hu-HU" dirty="0" smtClean="0"/>
              <a:t>magánszemély esetén ez általában arcképes igazolvány, esetleg személyes kérdés megválaszolása</a:t>
            </a:r>
          </a:p>
          <a:p>
            <a:pPr lvl="1"/>
            <a:r>
              <a:rPr lang="hu-HU" dirty="0" smtClean="0"/>
              <a:t>intézmények esetén többnyire cégbejegyzés, aláírási címpéldány, illetve egyéb hivatalos dokumentumok</a:t>
            </a:r>
          </a:p>
          <a:p>
            <a:pPr lvl="1"/>
            <a:r>
              <a:rPr lang="hu-HU" dirty="0" smtClean="0"/>
              <a:t>ezt a lépést dokumentálni kell</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600" dirty="0" smtClean="0"/>
              <a:t>A tanúsítványok kiadásának lépései</a:t>
            </a:r>
            <a:endParaRPr lang="hu-HU" sz="3600" dirty="0"/>
          </a:p>
        </p:txBody>
      </p:sp>
      <p:sp>
        <p:nvSpPr>
          <p:cNvPr id="3" name="Tartalom helye 2"/>
          <p:cNvSpPr>
            <a:spLocks noGrp="1"/>
          </p:cNvSpPr>
          <p:nvPr>
            <p:ph sz="quarter" idx="1"/>
          </p:nvPr>
        </p:nvSpPr>
        <p:spPr/>
        <p:txBody>
          <a:bodyPr>
            <a:normAutofit/>
          </a:bodyPr>
          <a:lstStyle/>
          <a:p>
            <a:r>
              <a:rPr lang="hu-HU" dirty="0" smtClean="0"/>
              <a:t>3. lépés:</a:t>
            </a:r>
          </a:p>
          <a:p>
            <a:pPr lvl="1"/>
            <a:r>
              <a:rPr lang="hu-HU" dirty="0" smtClean="0"/>
              <a:t>sikeres azonosítás esetén az RA az ügyfél nyilvános kulcsából, valamint a tanúsítvány kiadásához szükséges egyéb adatokból szabványos elektronikus tanúsítványkérő dokumentumot állít elő, digitális aláírásával igazolja, majd továbbküldi a CA-nak</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600" dirty="0" smtClean="0"/>
              <a:t>A tanúsítványok kiadásának lépései</a:t>
            </a:r>
            <a:endParaRPr lang="hu-HU" sz="3600" dirty="0"/>
          </a:p>
        </p:txBody>
      </p:sp>
      <p:sp>
        <p:nvSpPr>
          <p:cNvPr id="3" name="Tartalom helye 2"/>
          <p:cNvSpPr>
            <a:spLocks noGrp="1"/>
          </p:cNvSpPr>
          <p:nvPr>
            <p:ph sz="quarter" idx="1"/>
          </p:nvPr>
        </p:nvSpPr>
        <p:spPr/>
        <p:txBody>
          <a:bodyPr>
            <a:normAutofit/>
          </a:bodyPr>
          <a:lstStyle/>
          <a:p>
            <a:r>
              <a:rPr lang="hu-HU" dirty="0" smtClean="0"/>
              <a:t>4. lépés:</a:t>
            </a:r>
          </a:p>
          <a:p>
            <a:pPr lvl="1"/>
            <a:r>
              <a:rPr lang="hu-HU" dirty="0" smtClean="0"/>
              <a:t>A CA ellenőrzi a beérkező tanúsítványkérés digitális aláírását.</a:t>
            </a:r>
          </a:p>
          <a:p>
            <a:r>
              <a:rPr lang="hu-HU" dirty="0" smtClean="0"/>
              <a:t>5. lépés:</a:t>
            </a:r>
          </a:p>
          <a:p>
            <a:pPr lvl="1"/>
            <a:r>
              <a:rPr lang="hu-HU" dirty="0" smtClean="0"/>
              <a:t>A CA elkészíti a kért tanúsítványt és közzéteszi a nyilvános tanúsítványtárban.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tanúsítvány használata</a:t>
            </a:r>
            <a:endParaRPr lang="hu-HU" dirty="0"/>
          </a:p>
        </p:txBody>
      </p:sp>
      <p:sp>
        <p:nvSpPr>
          <p:cNvPr id="3" name="Tartalom helye 2"/>
          <p:cNvSpPr>
            <a:spLocks noGrp="1"/>
          </p:cNvSpPr>
          <p:nvPr>
            <p:ph sz="quarter" idx="1"/>
          </p:nvPr>
        </p:nvSpPr>
        <p:spPr/>
        <p:txBody>
          <a:bodyPr>
            <a:normAutofit fontScale="85000" lnSpcReduction="20000"/>
          </a:bodyPr>
          <a:lstStyle/>
          <a:p>
            <a:pPr algn="just"/>
            <a:r>
              <a:rPr lang="hu-HU" dirty="0" smtClean="0"/>
              <a:t>A tanúsítványok szerepe: </a:t>
            </a:r>
            <a:r>
              <a:rPr lang="hu-HU" b="1" dirty="0" smtClean="0"/>
              <a:t>egy adott személy, szervezet vagy szerver és egy publikus kulcs közötti kapcsolat igazolása.</a:t>
            </a:r>
          </a:p>
          <a:p>
            <a:pPr marL="514350" indent="-514350" algn="just">
              <a:buFont typeface="+mj-lt"/>
              <a:buAutoNum type="arabicPeriod"/>
            </a:pPr>
            <a:r>
              <a:rPr lang="hu-HU" dirty="0" smtClean="0"/>
              <a:t>Az alkalmazás működése közben olyan pontra ér, ahol valamelyik fél publikus kulcsára van szükség. (</a:t>
            </a:r>
            <a:r>
              <a:rPr lang="hu-HU" dirty="0" err="1" smtClean="0"/>
              <a:t>pl</a:t>
            </a:r>
            <a:r>
              <a:rPr lang="hu-HU" dirty="0" smtClean="0"/>
              <a:t> digitális aláírás, aszimmetrikus titkosítás, azonosítás)</a:t>
            </a:r>
          </a:p>
          <a:p>
            <a:pPr marL="514350" indent="-514350" algn="just">
              <a:buFont typeface="+mj-lt"/>
              <a:buAutoNum type="arabicPeriod"/>
            </a:pPr>
            <a:r>
              <a:rPr lang="hu-HU" dirty="0" smtClean="0"/>
              <a:t>Az alkalmazás ekkor valamely szabvány segítségével elkéri a szolgáltató tanúsítványtárából a tanúsítványt. Ellenőrzi a rajta lévő aláírást. Ha az nem hiteles, vagy a tanúsítvány érvénytelen, akkor az alkalmazás megakad, biztonsági intézkedés következik.</a:t>
            </a:r>
            <a:endParaRPr lang="hu-HU"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tanúsítvány használata</a:t>
            </a:r>
            <a:endParaRPr lang="hu-HU" dirty="0"/>
          </a:p>
        </p:txBody>
      </p:sp>
      <p:sp>
        <p:nvSpPr>
          <p:cNvPr id="3" name="Tartalom helye 2"/>
          <p:cNvSpPr>
            <a:spLocks noGrp="1"/>
          </p:cNvSpPr>
          <p:nvPr>
            <p:ph sz="quarter" idx="1"/>
          </p:nvPr>
        </p:nvSpPr>
        <p:spPr/>
        <p:txBody>
          <a:bodyPr>
            <a:normAutofit fontScale="92500" lnSpcReduction="20000"/>
          </a:bodyPr>
          <a:lstStyle/>
          <a:p>
            <a:pPr marL="514350" indent="-514350" algn="just">
              <a:buFont typeface="+mj-lt"/>
              <a:buAutoNum type="arabicPeriod" startAt="3"/>
            </a:pPr>
            <a:r>
              <a:rPr lang="hu-HU" dirty="0" smtClean="0"/>
              <a:t>Amennyiben a tanúsítvány hiteles és érvényes, az alkalmazás eldönti, hogy a kiállító hitelesítő szervezet megbízható-e vagy sem. A legtöbb </a:t>
            </a:r>
            <a:r>
              <a:rPr lang="hu-HU" dirty="0" err="1" smtClean="0"/>
              <a:t>PKI-t</a:t>
            </a:r>
            <a:r>
              <a:rPr lang="hu-HU" dirty="0" smtClean="0"/>
              <a:t> használó szoftver rendelkezik egy beépített listával a megbízhatónak megítélt hitelesítő szervezetekről. Ha a szolgáltató nincs benne ebben a listában, akkor az alkalmazás a hitelességszolgáltató aláíró tanúsítványának kiállítójához fordul.</a:t>
            </a:r>
          </a:p>
          <a:p>
            <a:pPr marL="514350" indent="-514350" algn="just">
              <a:buFont typeface="+mj-lt"/>
              <a:buAutoNum type="arabicPeriod" startAt="3"/>
            </a:pPr>
            <a:r>
              <a:rPr lang="hu-HU" dirty="0" smtClean="0"/>
              <a:t>Az alkalmazás mindaddig ismétli a 2. és a 3. lépéseket, amíg megbízható hitelességszolgáltatóhoz nem jut, vagy pedig óvintézkedésekre nem kerül sor.</a:t>
            </a:r>
            <a:endParaRPr lang="hu-HU"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tanúsítvány visszavonása</a:t>
            </a:r>
            <a:endParaRPr lang="hu-HU" dirty="0"/>
          </a:p>
        </p:txBody>
      </p:sp>
      <p:sp>
        <p:nvSpPr>
          <p:cNvPr id="3" name="Tartalom helye 2"/>
          <p:cNvSpPr>
            <a:spLocks noGrp="1"/>
          </p:cNvSpPr>
          <p:nvPr>
            <p:ph sz="quarter" idx="1"/>
          </p:nvPr>
        </p:nvSpPr>
        <p:spPr/>
        <p:txBody>
          <a:bodyPr/>
          <a:lstStyle/>
          <a:p>
            <a:pPr algn="just"/>
            <a:r>
              <a:rPr lang="hu-HU" dirty="0" smtClean="0"/>
              <a:t>mindenképpen visszavonásra kerülnek érvényességi idejük lejártakor</a:t>
            </a:r>
          </a:p>
          <a:p>
            <a:pPr algn="just"/>
            <a:r>
              <a:rPr lang="hu-HU" dirty="0" smtClean="0"/>
              <a:t>előtte a felhasználó is kezdeményezheti</a:t>
            </a:r>
          </a:p>
          <a:p>
            <a:pPr lvl="1" algn="just"/>
            <a:r>
              <a:rPr lang="hu-HU" dirty="0" smtClean="0"/>
              <a:t>például kompromittálódott, elveszett, megsérült a tanúsítványhoz tartozó privát kulcs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600" dirty="0" smtClean="0"/>
              <a:t>A tanúsítvány visszavonásának lépései</a:t>
            </a:r>
            <a:endParaRPr lang="hu-HU" sz="3600" dirty="0"/>
          </a:p>
        </p:txBody>
      </p:sp>
      <p:sp>
        <p:nvSpPr>
          <p:cNvPr id="3" name="Tartalom helye 2"/>
          <p:cNvSpPr>
            <a:spLocks noGrp="1"/>
          </p:cNvSpPr>
          <p:nvPr>
            <p:ph sz="quarter" idx="1"/>
          </p:nvPr>
        </p:nvSpPr>
        <p:spPr/>
        <p:txBody>
          <a:bodyPr/>
          <a:lstStyle/>
          <a:p>
            <a:pPr algn="just"/>
            <a:r>
              <a:rPr lang="hu-HU" dirty="0" smtClean="0"/>
              <a:t>az ügyfél felismeri, hogy a privát kulcs sérült, esetleg kompromittálódott, elveszett</a:t>
            </a:r>
          </a:p>
          <a:p>
            <a:pPr algn="just"/>
            <a:r>
              <a:rPr lang="hu-HU" dirty="0" smtClean="0"/>
              <a:t>értesíti az </a:t>
            </a:r>
            <a:r>
              <a:rPr lang="hu-HU" dirty="0" err="1" smtClean="0"/>
              <a:t>RA-t</a:t>
            </a:r>
            <a:endParaRPr lang="hu-HU" dirty="0" smtClean="0"/>
          </a:p>
          <a:p>
            <a:pPr algn="just"/>
            <a:r>
              <a:rPr lang="hu-HU" dirty="0" smtClean="0"/>
              <a:t>az RA ellenőrzi az ügyfél személyazonosságát, majd a tanúsítvány visszavonását kéri a CA-nál</a:t>
            </a:r>
          </a:p>
          <a:p>
            <a:pPr algn="just"/>
            <a:r>
              <a:rPr lang="hu-HU" dirty="0" smtClean="0"/>
              <a:t>a CA visszavonja a tanúsítványt, a művelet eredményét közzéteszi a tanúsítványtárban</a:t>
            </a:r>
          </a:p>
          <a:p>
            <a:pPr lvl="1">
              <a:buNone/>
            </a:pPr>
            <a:endParaRPr lang="hu-HU"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600" dirty="0" smtClean="0"/>
              <a:t>A tanúsítvány visszavonása</a:t>
            </a:r>
            <a:endParaRPr lang="hu-HU" sz="3600" dirty="0"/>
          </a:p>
        </p:txBody>
      </p:sp>
      <p:sp>
        <p:nvSpPr>
          <p:cNvPr id="3" name="Tartalom helye 2"/>
          <p:cNvSpPr>
            <a:spLocks noGrp="1"/>
          </p:cNvSpPr>
          <p:nvPr>
            <p:ph sz="quarter" idx="1"/>
          </p:nvPr>
        </p:nvSpPr>
        <p:spPr/>
        <p:txBody>
          <a:bodyPr/>
          <a:lstStyle/>
          <a:p>
            <a:pPr algn="just"/>
            <a:r>
              <a:rPr lang="hu-HU" dirty="0" smtClean="0"/>
              <a:t>Ha az </a:t>
            </a:r>
            <a:r>
              <a:rPr lang="hu-HU" b="1" dirty="0" smtClean="0"/>
              <a:t>érvényességi idő járt le </a:t>
            </a:r>
            <a:r>
              <a:rPr lang="hu-HU" dirty="0" smtClean="0"/>
              <a:t>és a CA úgy dönt, hogy a kulcs további használata biztonságos, akkor meghosszabbíthatja az érvényességi időt.</a:t>
            </a:r>
          </a:p>
          <a:p>
            <a:pPr algn="just"/>
            <a:r>
              <a:rPr lang="hu-HU" dirty="0" smtClean="0"/>
              <a:t>Ellenkező esetben a CA kezdeményezi a tanúsítvány visszavonását és a felhasználó új kulcspár generálását követően új tanúsítványért folyamodik.</a:t>
            </a:r>
          </a:p>
          <a:p>
            <a:pPr>
              <a:buNone/>
            </a:pPr>
            <a:endParaRPr lang="hu-H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hu-HU" smtClean="0"/>
              <a:t>Törvények 2.</a:t>
            </a:r>
          </a:p>
        </p:txBody>
      </p:sp>
      <p:sp>
        <p:nvSpPr>
          <p:cNvPr id="5123" name="Rectangle 3"/>
          <p:cNvSpPr>
            <a:spLocks noGrp="1" noChangeArrowheads="1"/>
          </p:cNvSpPr>
          <p:nvPr>
            <p:ph sz="quarter" idx="1"/>
          </p:nvPr>
        </p:nvSpPr>
        <p:spPr>
          <a:xfrm>
            <a:off x="612648" y="1600200"/>
            <a:ext cx="8153400" cy="4900634"/>
          </a:xfrm>
        </p:spPr>
        <p:txBody>
          <a:bodyPr>
            <a:normAutofit fontScale="92500" lnSpcReduction="10000"/>
          </a:bodyPr>
          <a:lstStyle/>
          <a:p>
            <a:pPr algn="just">
              <a:lnSpc>
                <a:spcPct val="90000"/>
              </a:lnSpc>
              <a:buFont typeface="Wingdings" pitchFamily="2" charset="2"/>
              <a:buChar char="Ø"/>
            </a:pPr>
            <a:r>
              <a:rPr lang="hu-HU" sz="2800" dirty="0" smtClean="0"/>
              <a:t>1997. évi CXLV. tv és az ezt módosító 2003. évi LXXXI. tv az elektronikus cégeljárásról és a cégiratok elektronikus úton történő megismeréséről</a:t>
            </a:r>
          </a:p>
          <a:p>
            <a:pPr algn="just">
              <a:lnSpc>
                <a:spcPct val="90000"/>
              </a:lnSpc>
              <a:buFont typeface="Wingdings" pitchFamily="2" charset="2"/>
              <a:buChar char="Ø"/>
            </a:pPr>
            <a:r>
              <a:rPr lang="hu-HU" sz="2800" dirty="0" smtClean="0"/>
              <a:t>1998. évi LXXXV. tv. A Nemzeti Biztonsági Felügyeletekről</a:t>
            </a:r>
          </a:p>
          <a:p>
            <a:pPr algn="just">
              <a:lnSpc>
                <a:spcPct val="90000"/>
              </a:lnSpc>
              <a:buFont typeface="Wingdings" pitchFamily="2" charset="2"/>
              <a:buChar char="Ø"/>
            </a:pPr>
            <a:r>
              <a:rPr lang="hu-HU" sz="2800" b="1" dirty="0" smtClean="0">
                <a:solidFill>
                  <a:srgbClr val="FF0000"/>
                </a:solidFill>
              </a:rPr>
              <a:t>2001. évi XXXV. tv. az elektronikus aláírás (digitális aláírás, Hitelesítési Hatóság CA) jogi szabályozása </a:t>
            </a:r>
          </a:p>
          <a:p>
            <a:pPr algn="just">
              <a:lnSpc>
                <a:spcPct val="90000"/>
              </a:lnSpc>
              <a:buFont typeface="Wingdings" pitchFamily="2" charset="2"/>
              <a:buChar char="Ø"/>
            </a:pPr>
            <a:r>
              <a:rPr lang="hu-HU" sz="2800" dirty="0" smtClean="0"/>
              <a:t>2001. évi CVIII. tv. az elektronikus szolgáltatásokról</a:t>
            </a:r>
          </a:p>
          <a:p>
            <a:pPr algn="just">
              <a:lnSpc>
                <a:spcPct val="90000"/>
              </a:lnSpc>
              <a:buFont typeface="Wingdings" pitchFamily="2" charset="2"/>
              <a:buChar char="Ø"/>
            </a:pPr>
            <a:r>
              <a:rPr lang="hu-HU" sz="2800" dirty="0" smtClean="0"/>
              <a:t>2/2002.(IV. 26.) </a:t>
            </a:r>
            <a:r>
              <a:rPr lang="hu-HU" sz="2800" dirty="0" err="1" smtClean="0"/>
              <a:t>MeHVM</a:t>
            </a:r>
            <a:r>
              <a:rPr lang="hu-HU" sz="2800" dirty="0" smtClean="0"/>
              <a:t> irányelv a minősített elektronikus aláírással kapcsolatos szolgáltatásokra és ezek szolgáltatóira vonatkozó biztonsági </a:t>
            </a:r>
            <a:r>
              <a:rPr lang="hu-HU" sz="2800" dirty="0" smtClean="0"/>
              <a:t>követelményekről</a:t>
            </a:r>
            <a:endParaRPr lang="hu-HU" sz="2800" dirty="0" smtClean="0"/>
          </a:p>
        </p:txBody>
      </p:sp>
    </p:spTree>
    <p:extLst>
      <p:ext uri="{BB962C8B-B14F-4D97-AF65-F5344CB8AC3E}">
        <p14:creationId xmlns:p14="http://schemas.microsoft.com/office/powerpoint/2010/main" val="32593645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sz="3600" dirty="0" smtClean="0"/>
              <a:t>A tanúsítvány visszavonásának lépései a CA kezdeményezésére</a:t>
            </a:r>
            <a:endParaRPr lang="hu-HU" sz="3600" dirty="0"/>
          </a:p>
        </p:txBody>
      </p:sp>
      <p:sp>
        <p:nvSpPr>
          <p:cNvPr id="3" name="Tartalom helye 2"/>
          <p:cNvSpPr>
            <a:spLocks noGrp="1"/>
          </p:cNvSpPr>
          <p:nvPr>
            <p:ph sz="quarter" idx="1"/>
          </p:nvPr>
        </p:nvSpPr>
        <p:spPr/>
        <p:txBody>
          <a:bodyPr>
            <a:normAutofit fontScale="85000" lnSpcReduction="20000"/>
          </a:bodyPr>
          <a:lstStyle/>
          <a:p>
            <a:r>
              <a:rPr lang="hu-HU" dirty="0" smtClean="0"/>
              <a:t>CA észreveszi, hogy az egyik kulcspárnak hamarosan lejár az érvényessége és jelzi az </a:t>
            </a:r>
            <a:r>
              <a:rPr lang="hu-HU" dirty="0" err="1" smtClean="0"/>
              <a:t>RA-nak</a:t>
            </a:r>
            <a:endParaRPr lang="hu-HU" dirty="0" smtClean="0"/>
          </a:p>
          <a:p>
            <a:r>
              <a:rPr lang="hu-HU" dirty="0" smtClean="0"/>
              <a:t>az RA értesíti az ügyfelet és felajánlja egy új kulcs elkészítésének lehetőségét vagy a kulcspár megújítását</a:t>
            </a:r>
          </a:p>
          <a:p>
            <a:r>
              <a:rPr lang="hu-HU" dirty="0" smtClean="0"/>
              <a:t>a CA elkészíti az új kulcspárt, a régieket pedig visszavonja. Megújítás esetén bejegyzi a kulcsok mellé az új lejárati időket.</a:t>
            </a:r>
          </a:p>
          <a:p>
            <a:r>
              <a:rPr lang="hu-HU" dirty="0" smtClean="0"/>
              <a:t>a CA értesíti az </a:t>
            </a:r>
            <a:r>
              <a:rPr lang="hu-HU" dirty="0" err="1" smtClean="0"/>
              <a:t>RA-t</a:t>
            </a:r>
            <a:r>
              <a:rPr lang="hu-HU" dirty="0" smtClean="0"/>
              <a:t> a művelet sikeres végrehajtásáról, és szükség esetén elküldi neki az új kulcsot</a:t>
            </a:r>
          </a:p>
          <a:p>
            <a:r>
              <a:rPr lang="hu-HU" dirty="0" smtClean="0"/>
              <a:t>az RA továbbküldi az értesítőt, vagy szükség esetén az új titkos kulcsot az ügyfélnek</a:t>
            </a:r>
            <a:endParaRPr lang="hu-HU"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ím 1"/>
          <p:cNvSpPr>
            <a:spLocks noGrp="1"/>
          </p:cNvSpPr>
          <p:nvPr>
            <p:ph type="title"/>
          </p:nvPr>
        </p:nvSpPr>
        <p:spPr/>
        <p:txBody>
          <a:bodyPr>
            <a:noAutofit/>
          </a:bodyPr>
          <a:lstStyle/>
          <a:p>
            <a:r>
              <a:rPr lang="hu-HU" sz="3200" dirty="0" smtClean="0"/>
              <a:t>A tanúsítvány felépítése - szabványosítva</a:t>
            </a:r>
            <a:endParaRPr lang="en-US" sz="3200" dirty="0" smtClean="0"/>
          </a:p>
        </p:txBody>
      </p:sp>
      <p:sp>
        <p:nvSpPr>
          <p:cNvPr id="3" name="Tartalom helye 2"/>
          <p:cNvSpPr>
            <a:spLocks noGrp="1"/>
          </p:cNvSpPr>
          <p:nvPr>
            <p:ph sz="quarter" idx="1"/>
          </p:nvPr>
        </p:nvSpPr>
        <p:spPr/>
        <p:txBody>
          <a:bodyPr rtlCol="0">
            <a:normAutofit fontScale="85000" lnSpcReduction="20000"/>
          </a:bodyPr>
          <a:lstStyle/>
          <a:p>
            <a:pPr fontAlgn="auto">
              <a:spcAft>
                <a:spcPts val="0"/>
              </a:spcAft>
              <a:buFont typeface="Arial" pitchFamily="34" charset="0"/>
              <a:buChar char="•"/>
              <a:defRPr/>
            </a:pPr>
            <a:r>
              <a:rPr lang="hu-HU" dirty="0" smtClean="0"/>
              <a:t>Verzió</a:t>
            </a:r>
          </a:p>
          <a:p>
            <a:pPr fontAlgn="auto">
              <a:spcAft>
                <a:spcPts val="0"/>
              </a:spcAft>
              <a:buFont typeface="Arial" pitchFamily="34" charset="0"/>
              <a:buChar char="•"/>
              <a:defRPr/>
            </a:pPr>
            <a:r>
              <a:rPr lang="hu-HU" dirty="0" smtClean="0"/>
              <a:t>Sorozatszám</a:t>
            </a:r>
          </a:p>
          <a:p>
            <a:pPr fontAlgn="auto">
              <a:spcAft>
                <a:spcPts val="0"/>
              </a:spcAft>
              <a:buFont typeface="Arial" pitchFamily="34" charset="0"/>
              <a:buChar char="•"/>
              <a:defRPr/>
            </a:pPr>
            <a:r>
              <a:rPr lang="hu-HU" dirty="0" smtClean="0"/>
              <a:t>Aláírási algoritmus</a:t>
            </a:r>
          </a:p>
          <a:p>
            <a:pPr fontAlgn="auto">
              <a:spcAft>
                <a:spcPts val="0"/>
              </a:spcAft>
              <a:buFont typeface="Arial" pitchFamily="34" charset="0"/>
              <a:buChar char="•"/>
              <a:defRPr/>
            </a:pPr>
            <a:r>
              <a:rPr lang="hu-HU" dirty="0" smtClean="0"/>
              <a:t>Aláírás-kivonatoló algoritmus</a:t>
            </a:r>
          </a:p>
          <a:p>
            <a:pPr fontAlgn="auto">
              <a:spcAft>
                <a:spcPts val="0"/>
              </a:spcAft>
              <a:buFont typeface="Arial" pitchFamily="34" charset="0"/>
              <a:buChar char="•"/>
              <a:defRPr/>
            </a:pPr>
            <a:r>
              <a:rPr lang="hu-HU" dirty="0" smtClean="0"/>
              <a:t>Kiállító</a:t>
            </a:r>
          </a:p>
          <a:p>
            <a:pPr fontAlgn="auto">
              <a:spcAft>
                <a:spcPts val="0"/>
              </a:spcAft>
              <a:buFont typeface="Arial" pitchFamily="34" charset="0"/>
              <a:buChar char="•"/>
              <a:defRPr/>
            </a:pPr>
            <a:r>
              <a:rPr lang="hu-HU" dirty="0" smtClean="0">
                <a:solidFill>
                  <a:srgbClr val="FF0000"/>
                </a:solidFill>
              </a:rPr>
              <a:t>Érvényesség kezdete</a:t>
            </a:r>
          </a:p>
          <a:p>
            <a:pPr fontAlgn="auto">
              <a:spcAft>
                <a:spcPts val="0"/>
              </a:spcAft>
              <a:buFont typeface="Arial" pitchFamily="34" charset="0"/>
              <a:buChar char="•"/>
              <a:defRPr/>
            </a:pPr>
            <a:r>
              <a:rPr lang="hu-HU" dirty="0" smtClean="0">
                <a:solidFill>
                  <a:srgbClr val="FF0000"/>
                </a:solidFill>
              </a:rPr>
              <a:t>Érvényesség vége</a:t>
            </a:r>
          </a:p>
          <a:p>
            <a:pPr fontAlgn="auto">
              <a:spcAft>
                <a:spcPts val="0"/>
              </a:spcAft>
              <a:buFont typeface="Arial" pitchFamily="34" charset="0"/>
              <a:buChar char="•"/>
              <a:defRPr/>
            </a:pPr>
            <a:r>
              <a:rPr lang="hu-HU" dirty="0" smtClean="0">
                <a:solidFill>
                  <a:srgbClr val="FF0000"/>
                </a:solidFill>
              </a:rPr>
              <a:t>Tulajdonos</a:t>
            </a:r>
          </a:p>
          <a:p>
            <a:pPr fontAlgn="auto">
              <a:spcAft>
                <a:spcPts val="0"/>
              </a:spcAft>
              <a:buFont typeface="Arial" pitchFamily="34" charset="0"/>
              <a:buChar char="•"/>
              <a:defRPr/>
            </a:pPr>
            <a:r>
              <a:rPr lang="hu-HU" dirty="0" smtClean="0">
                <a:solidFill>
                  <a:srgbClr val="FF0000"/>
                </a:solidFill>
              </a:rPr>
              <a:t>Nyilvános kulcs</a:t>
            </a:r>
          </a:p>
          <a:p>
            <a:pPr fontAlgn="auto">
              <a:spcAft>
                <a:spcPts val="0"/>
              </a:spcAft>
              <a:buFont typeface="Arial" pitchFamily="34" charset="0"/>
              <a:buChar char="•"/>
              <a:defRPr/>
            </a:pPr>
            <a:r>
              <a:rPr lang="hu-HU" dirty="0" smtClean="0">
                <a:solidFill>
                  <a:srgbClr val="FF0000"/>
                </a:solidFill>
              </a:rPr>
              <a:t>Ujjlenyomat-algoritmus</a:t>
            </a:r>
          </a:p>
          <a:p>
            <a:pPr fontAlgn="auto">
              <a:spcAft>
                <a:spcPts val="0"/>
              </a:spcAft>
              <a:buFont typeface="Arial" pitchFamily="34" charset="0"/>
              <a:buChar char="•"/>
              <a:defRPr/>
            </a:pPr>
            <a:r>
              <a:rPr lang="hu-HU" dirty="0" smtClean="0">
                <a:solidFill>
                  <a:srgbClr val="FF0000"/>
                </a:solidFill>
              </a:rPr>
              <a:t>Ujjlenyomat</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Tartalom helye 3" descr="IC262322.png"/>
          <p:cNvPicPr>
            <a:picLocks noGrp="1" noChangeAspect="1"/>
          </p:cNvPicPr>
          <p:nvPr>
            <p:ph sz="quarter" idx="2"/>
          </p:nvPr>
        </p:nvPicPr>
        <p:blipFill>
          <a:blip r:embed="rId2"/>
          <a:srcRect/>
          <a:stretch>
            <a:fillRect/>
          </a:stretch>
        </p:blipFill>
        <p:spPr>
          <a:xfrm>
            <a:off x="0" y="1700213"/>
            <a:ext cx="4367213" cy="3600450"/>
          </a:xfrm>
        </p:spPr>
      </p:pic>
      <p:pic>
        <p:nvPicPr>
          <p:cNvPr id="14340" name="Tartalom helye 7" descr="IC262323.png"/>
          <p:cNvPicPr>
            <a:picLocks noGrp="1" noChangeAspect="1"/>
          </p:cNvPicPr>
          <p:nvPr>
            <p:ph sz="quarter" idx="4"/>
          </p:nvPr>
        </p:nvPicPr>
        <p:blipFill>
          <a:blip r:embed="rId3"/>
          <a:srcRect/>
          <a:stretch>
            <a:fillRect/>
          </a:stretch>
        </p:blipFill>
        <p:spPr>
          <a:xfrm>
            <a:off x="4610100" y="1341438"/>
            <a:ext cx="4498975" cy="4176712"/>
          </a:xfrm>
        </p:spPr>
      </p:pic>
      <p:sp>
        <p:nvSpPr>
          <p:cNvPr id="14338" name="Szöveg helye 2"/>
          <p:cNvSpPr>
            <a:spLocks noGrp="1"/>
          </p:cNvSpPr>
          <p:nvPr>
            <p:ph type="body" sz="quarter" idx="1"/>
          </p:nvPr>
        </p:nvSpPr>
        <p:spPr>
          <a:xfrm>
            <a:off x="468313" y="476250"/>
            <a:ext cx="4040187" cy="639763"/>
          </a:xfrm>
        </p:spPr>
        <p:txBody>
          <a:bodyPr/>
          <a:lstStyle/>
          <a:p>
            <a:r>
              <a:rPr lang="hu-HU" smtClean="0"/>
              <a:t>Hierarchia alapú hitelesítés</a:t>
            </a:r>
            <a:endParaRPr lang="en-US" smtClean="0"/>
          </a:p>
        </p:txBody>
      </p:sp>
      <p:sp>
        <p:nvSpPr>
          <p:cNvPr id="14339" name="Szöveg helye 4"/>
          <p:cNvSpPr>
            <a:spLocks noGrp="1"/>
          </p:cNvSpPr>
          <p:nvPr>
            <p:ph type="body" sz="quarter" idx="3"/>
          </p:nvPr>
        </p:nvSpPr>
        <p:spPr>
          <a:xfrm>
            <a:off x="5508625" y="485775"/>
            <a:ext cx="2519363" cy="639763"/>
          </a:xfrm>
        </p:spPr>
        <p:txBody>
          <a:bodyPr/>
          <a:lstStyle/>
          <a:p>
            <a:r>
              <a:rPr lang="hu-HU" smtClean="0"/>
              <a:t>Kereszthitelesítés</a:t>
            </a:r>
            <a:endParaRPr lang="en-US" smtClean="0"/>
          </a:p>
        </p:txBody>
      </p:sp>
      <p:sp>
        <p:nvSpPr>
          <p:cNvPr id="14342" name="Szövegdoboz 9"/>
          <p:cNvSpPr txBox="1">
            <a:spLocks noChangeArrowheads="1"/>
          </p:cNvSpPr>
          <p:nvPr/>
        </p:nvSpPr>
        <p:spPr bwMode="auto">
          <a:xfrm>
            <a:off x="5795963" y="6237288"/>
            <a:ext cx="2879725" cy="369887"/>
          </a:xfrm>
          <a:prstGeom prst="rect">
            <a:avLst/>
          </a:prstGeom>
          <a:noFill/>
          <a:ln w="9525">
            <a:noFill/>
            <a:miter lim="800000"/>
            <a:headEnd/>
            <a:tailEnd/>
          </a:ln>
        </p:spPr>
        <p:txBody>
          <a:bodyPr>
            <a:spAutoFit/>
          </a:bodyPr>
          <a:lstStyle/>
          <a:p>
            <a:r>
              <a:rPr lang="en-US">
                <a:latin typeface="Calibri" pitchFamily="34" charset="0"/>
              </a:rPr>
              <a:t>http://msdn.microsoft.com</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15913"/>
            <a:ext cx="8231188" cy="1062037"/>
          </a:xfrm>
        </p:spPr>
        <p:txBody>
          <a:bodyPr lIns="0" tIns="0" rIns="0" bIns="0"/>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hu-HU" smtClean="0"/>
              <a:t>Tanúsítványok visszavonása</a:t>
            </a:r>
          </a:p>
        </p:txBody>
      </p:sp>
      <p:sp>
        <p:nvSpPr>
          <p:cNvPr id="71683" name="Rectangle 3"/>
          <p:cNvSpPr>
            <a:spLocks noGrp="1" noChangeArrowheads="1"/>
          </p:cNvSpPr>
          <p:nvPr>
            <p:ph sz="quarter" idx="1"/>
          </p:nvPr>
        </p:nvSpPr>
        <p:spPr>
          <a:xfrm>
            <a:off x="500034" y="1571612"/>
            <a:ext cx="8231188" cy="4632325"/>
          </a:xfrm>
        </p:spPr>
        <p:txBody>
          <a:bodyPr lIns="0" tIns="0" rIns="0" bIns="0" rtlCol="0">
            <a:normAutofit/>
          </a:bodyPr>
          <a:lstStyle/>
          <a:p>
            <a:pPr marL="831850" lvl="1" indent="-323850" defTabSz="449263" fontAlgn="auto">
              <a:spcAft>
                <a:spcPts val="0"/>
              </a:spcAft>
              <a:buFont typeface="Arial"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b="1" dirty="0" smtClean="0"/>
              <a:t>Visszavonási lista (</a:t>
            </a:r>
            <a:r>
              <a:rPr lang="hu-HU" b="1" dirty="0" err="1" smtClean="0"/>
              <a:t>Certificate</a:t>
            </a:r>
            <a:r>
              <a:rPr lang="hu-HU" b="1" dirty="0" smtClean="0"/>
              <a:t> </a:t>
            </a:r>
            <a:r>
              <a:rPr lang="hu-HU" b="1" dirty="0" err="1" smtClean="0"/>
              <a:t>Revocation</a:t>
            </a:r>
            <a:r>
              <a:rPr lang="hu-HU" b="1" dirty="0" smtClean="0"/>
              <a:t> List)</a:t>
            </a:r>
            <a:r>
              <a:rPr lang="hu-HU" dirty="0" smtClean="0"/>
              <a:t>:  </a:t>
            </a:r>
          </a:p>
          <a:p>
            <a:pPr marL="831850" lvl="1" indent="-323850" defTabSz="449263" fontAlgn="auto">
              <a:spcAft>
                <a:spcPts val="0"/>
              </a:spcAft>
              <a:buFont typeface="Arial" pitchFamily="34"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dirty="0" smtClean="0"/>
              <a:t>    A hitelesítés szolgáltató által kiadott tanúsítványok közül az - adott időpontban - visszavont tanúsítványokat tartalmazó, </a:t>
            </a:r>
            <a:r>
              <a:rPr lang="hu-HU" i="1" dirty="0" smtClean="0"/>
              <a:t>aláírt</a:t>
            </a:r>
            <a:r>
              <a:rPr lang="hu-HU" dirty="0" smtClean="0"/>
              <a:t> lista. </a:t>
            </a:r>
            <a:br>
              <a:rPr lang="hu-HU" dirty="0" smtClean="0"/>
            </a:br>
            <a:r>
              <a:rPr lang="hu-HU" dirty="0" smtClean="0"/>
              <a:t> 		</a:t>
            </a:r>
          </a:p>
          <a:p>
            <a:pPr marL="1022350" lvl="1" indent="-514350" defTabSz="449263" fontAlgn="auto">
              <a:spcAft>
                <a:spcPts val="0"/>
              </a:spcAft>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dirty="0" smtClean="0"/>
              <a:t>A szolgáltató előre meghatározott időközönként hozza nyilvánosságra .  </a:t>
            </a:r>
          </a:p>
          <a:p>
            <a:pPr marL="1022350" lvl="1" indent="-514350" defTabSz="449263" fontAlgn="auto">
              <a:spcAft>
                <a:spcPts val="0"/>
              </a:spcAft>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hu-HU" dirty="0" smtClean="0"/>
              <a:t>A szolgáltató eseményvezérelten bocsát ki, azaz minden esetben, amikor változik egy  általa kibocsátott  tanúsítvány állapota új listát bocsát ki.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Források</a:t>
            </a:r>
            <a:endParaRPr lang="hu-HU" dirty="0"/>
          </a:p>
        </p:txBody>
      </p:sp>
      <p:sp>
        <p:nvSpPr>
          <p:cNvPr id="3" name="Tartalom helye 2"/>
          <p:cNvSpPr>
            <a:spLocks noGrp="1"/>
          </p:cNvSpPr>
          <p:nvPr>
            <p:ph sz="quarter" idx="1"/>
          </p:nvPr>
        </p:nvSpPr>
        <p:spPr/>
        <p:txBody>
          <a:bodyPr>
            <a:normAutofit fontScale="85000" lnSpcReduction="20000"/>
          </a:bodyPr>
          <a:lstStyle/>
          <a:p>
            <a:r>
              <a:rPr lang="hu-HU" dirty="0">
                <a:hlinkClick r:id="rId2"/>
              </a:rPr>
              <a:t>http://www.adatvedelmiszakerto.hu/2011/09/az-adatbiztonsag-kovetelmenye-az-uj-adatvedelmi-torvenyben</a:t>
            </a:r>
            <a:r>
              <a:rPr lang="hu-HU" dirty="0" smtClean="0">
                <a:hlinkClick r:id="rId2"/>
              </a:rPr>
              <a:t>/</a:t>
            </a:r>
            <a:endParaRPr lang="hu-HU" dirty="0" smtClean="0"/>
          </a:p>
          <a:p>
            <a:r>
              <a:rPr lang="hu-HU" dirty="0">
                <a:hlinkClick r:id="rId3"/>
              </a:rPr>
              <a:t>http://</a:t>
            </a:r>
            <a:r>
              <a:rPr lang="hu-HU" dirty="0" smtClean="0">
                <a:hlinkClick r:id="rId3"/>
              </a:rPr>
              <a:t>net.jogtar.hu/jr/gen/hjegy_doc.cgi?docid=A1100112.TV</a:t>
            </a:r>
            <a:endParaRPr lang="hu-HU" dirty="0" smtClean="0"/>
          </a:p>
          <a:p>
            <a:r>
              <a:rPr lang="hu-HU" dirty="0" smtClean="0">
                <a:hlinkClick r:id="rId4"/>
              </a:rPr>
              <a:t>http</a:t>
            </a:r>
            <a:r>
              <a:rPr lang="hu-HU" dirty="0">
                <a:hlinkClick r:id="rId4"/>
              </a:rPr>
              <a:t>://</a:t>
            </a:r>
            <a:r>
              <a:rPr lang="hu-HU" dirty="0" smtClean="0">
                <a:hlinkClick r:id="rId4"/>
              </a:rPr>
              <a:t>www.adatvedelmiszakerto.hu/2012/01/tobb-helyen-modosult-szoveggel-lepett-hatalyba-az-uj-adatvedelmi-torveny/</a:t>
            </a:r>
            <a:endParaRPr lang="hu-HU" dirty="0" smtClean="0"/>
          </a:p>
          <a:p>
            <a:r>
              <a:rPr lang="hu-HU" dirty="0" smtClean="0">
                <a:hlinkClick r:id="rId5"/>
              </a:rPr>
              <a:t>http</a:t>
            </a:r>
            <a:r>
              <a:rPr lang="hu-HU" dirty="0">
                <a:hlinkClick r:id="rId5"/>
              </a:rPr>
              <a:t>://www.adatvedelmiszakerto.hu/2011/09/adattovabbitas_kulfoldre</a:t>
            </a:r>
            <a:r>
              <a:rPr lang="hu-HU" dirty="0" smtClean="0">
                <a:hlinkClick r:id="rId5"/>
              </a:rPr>
              <a:t>/</a:t>
            </a:r>
            <a:endParaRPr lang="hu-HU" dirty="0" smtClean="0"/>
          </a:p>
          <a:p>
            <a:r>
              <a:rPr lang="hu-HU" dirty="0"/>
              <a:t>http://www.adatvedelmiszakerto.hu/2011/07/uj-adatvedelmi-torveny-adatvedelmi-nyilvantartas-lajstromszam/</a:t>
            </a:r>
          </a:p>
        </p:txBody>
      </p:sp>
    </p:spTree>
    <p:extLst>
      <p:ext uri="{BB962C8B-B14F-4D97-AF65-F5344CB8AC3E}">
        <p14:creationId xmlns:p14="http://schemas.microsoft.com/office/powerpoint/2010/main" val="1168035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hu-HU" smtClean="0"/>
              <a:t>Törvények 2.</a:t>
            </a:r>
          </a:p>
        </p:txBody>
      </p:sp>
      <p:sp>
        <p:nvSpPr>
          <p:cNvPr id="5123" name="Rectangle 3"/>
          <p:cNvSpPr>
            <a:spLocks noGrp="1" noChangeArrowheads="1"/>
          </p:cNvSpPr>
          <p:nvPr>
            <p:ph sz="quarter" idx="1"/>
          </p:nvPr>
        </p:nvSpPr>
        <p:spPr>
          <a:xfrm>
            <a:off x="612648" y="1600200"/>
            <a:ext cx="8153400" cy="4900634"/>
          </a:xfrm>
        </p:spPr>
        <p:txBody>
          <a:bodyPr>
            <a:normAutofit/>
          </a:bodyPr>
          <a:lstStyle/>
          <a:p>
            <a:pPr algn="just">
              <a:lnSpc>
                <a:spcPct val="90000"/>
              </a:lnSpc>
              <a:buFont typeface="Wingdings" pitchFamily="2" charset="2"/>
              <a:buChar char="Ø"/>
            </a:pPr>
            <a:r>
              <a:rPr lang="hu-HU" sz="2800" dirty="0" smtClean="0"/>
              <a:t>78/2010</a:t>
            </a:r>
            <a:r>
              <a:rPr lang="hu-HU" sz="2800" dirty="0" smtClean="0"/>
              <a:t>. sz. Kormányrendelet az elektronikus aláírás közigazgatási használatához kapcsolódó követelményekről és az elektronikus kapcsolattartás egyes </a:t>
            </a:r>
            <a:r>
              <a:rPr lang="hu-HU" sz="2800" dirty="0" smtClean="0"/>
              <a:t>szabályairól</a:t>
            </a:r>
          </a:p>
          <a:p>
            <a:pPr algn="just">
              <a:lnSpc>
                <a:spcPct val="90000"/>
              </a:lnSpc>
              <a:buFont typeface="Wingdings" pitchFamily="2" charset="2"/>
              <a:buChar char="Ø"/>
            </a:pPr>
            <a:r>
              <a:rPr lang="hu-HU" sz="2800" b="1" dirty="0">
                <a:solidFill>
                  <a:srgbClr val="FF0000"/>
                </a:solidFill>
              </a:rPr>
              <a:t>2011. évi CXII. törvény </a:t>
            </a:r>
            <a:r>
              <a:rPr lang="hu-HU" sz="2800" dirty="0">
                <a:solidFill>
                  <a:srgbClr val="FF0000"/>
                </a:solidFill>
              </a:rPr>
              <a:t>az információs önrendelkezési jogról és az </a:t>
            </a:r>
            <a:r>
              <a:rPr lang="hu-HU" sz="2800" dirty="0" smtClean="0">
                <a:solidFill>
                  <a:srgbClr val="FF0000"/>
                </a:solidFill>
              </a:rPr>
              <a:t>információszabadságról</a:t>
            </a:r>
            <a:endParaRPr lang="hu-HU" sz="28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adatvédelmi törvény</a:t>
            </a:r>
            <a:endParaRPr lang="hu-HU" dirty="0"/>
          </a:p>
        </p:txBody>
      </p:sp>
      <p:sp>
        <p:nvSpPr>
          <p:cNvPr id="3" name="Tartalom helye 2"/>
          <p:cNvSpPr>
            <a:spLocks noGrp="1"/>
          </p:cNvSpPr>
          <p:nvPr>
            <p:ph sz="quarter" idx="1"/>
          </p:nvPr>
        </p:nvSpPr>
        <p:spPr/>
        <p:txBody>
          <a:bodyPr>
            <a:normAutofit fontScale="92500" lnSpcReduction="20000"/>
          </a:bodyPr>
          <a:lstStyle/>
          <a:p>
            <a:pPr algn="just"/>
            <a:r>
              <a:rPr lang="hu-HU" dirty="0" smtClean="0"/>
              <a:t>1992. évi LXIII tv. a személyes adatok védelméről és közérdekű adatok nyilvánosságra hozataláról</a:t>
            </a:r>
          </a:p>
          <a:p>
            <a:pPr algn="just"/>
            <a:r>
              <a:rPr lang="hu-HU" dirty="0" smtClean="0"/>
              <a:t>fontos és elterjedt (van köznyelvi elnevezése)</a:t>
            </a:r>
          </a:p>
          <a:p>
            <a:pPr algn="just"/>
            <a:r>
              <a:rPr lang="hu-HU" dirty="0" smtClean="0"/>
              <a:t>A törvény célja annak biztosítása, hogy - néhány kivételtől eltekintve – </a:t>
            </a:r>
            <a:r>
              <a:rPr lang="hu-HU" b="1" dirty="0" smtClean="0"/>
              <a:t>személyes adataival mindenki maga rendelkezzen és a közérdekű adatokat mindenki megismerhesse.</a:t>
            </a:r>
          </a:p>
          <a:p>
            <a:pPr algn="just"/>
            <a:r>
              <a:rPr lang="hu-HU" dirty="0" smtClean="0"/>
              <a:t>Hatálya csak a természetes személyek adataira terjed ki.</a:t>
            </a:r>
          </a:p>
          <a:p>
            <a:pPr algn="just"/>
            <a:r>
              <a:rPr lang="hu-HU" dirty="0" smtClean="0"/>
              <a:t>Informatikai biztonság szempontjából a személyes adatok védelméről szóló passzusok érdekesek, ezekkel foglalkozunk</a:t>
            </a:r>
            <a:endParaRPr lang="hu-H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án">
  <a:themeElements>
    <a:clrScheme name="Origó">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ediá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á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1311</TotalTime>
  <Words>3994</Words>
  <Application>Microsoft Office PowerPoint</Application>
  <PresentationFormat>Diavetítés a képernyőre (4:3 oldalarány)</PresentationFormat>
  <Paragraphs>390</Paragraphs>
  <Slides>74</Slides>
  <Notes>7</Notes>
  <HiddenSlides>0</HiddenSlides>
  <MMClips>0</MMClips>
  <ScaleCrop>false</ScaleCrop>
  <HeadingPairs>
    <vt:vector size="4" baseType="variant">
      <vt:variant>
        <vt:lpstr>Téma</vt:lpstr>
      </vt:variant>
      <vt:variant>
        <vt:i4>1</vt:i4>
      </vt:variant>
      <vt:variant>
        <vt:lpstr>Diacímek</vt:lpstr>
      </vt:variant>
      <vt:variant>
        <vt:i4>74</vt:i4>
      </vt:variant>
    </vt:vector>
  </HeadingPairs>
  <TitlesOfParts>
    <vt:vector size="75" baseType="lpstr">
      <vt:lpstr>Medián</vt:lpstr>
      <vt:lpstr>PowerPoint bemutató</vt:lpstr>
      <vt:lpstr>Bevezetés</vt:lpstr>
      <vt:lpstr>Bevezetés</vt:lpstr>
      <vt:lpstr>Büntetőjogi rendelkezések</vt:lpstr>
      <vt:lpstr>Büntetőjogi rendelkezések</vt:lpstr>
      <vt:lpstr>Törvények 1.</vt:lpstr>
      <vt:lpstr>Törvények 2.</vt:lpstr>
      <vt:lpstr>Törvények 2.</vt:lpstr>
      <vt:lpstr>Az adatvédelmi törvény</vt:lpstr>
      <vt:lpstr>Az adatvédelmi törvény</vt:lpstr>
      <vt:lpstr>Az adatvédelmi törvény</vt:lpstr>
      <vt:lpstr>Az adatvédelmi törvény</vt:lpstr>
      <vt:lpstr>Az adatvédelmi törvény</vt:lpstr>
      <vt:lpstr>Az adatvédelmi törvény</vt:lpstr>
      <vt:lpstr>Az adatvédelmi törvény</vt:lpstr>
      <vt:lpstr>Az adatvédelmi törvény</vt:lpstr>
      <vt:lpstr>PowerPoint bemutató</vt:lpstr>
      <vt:lpstr>PowerPoint bemutató</vt:lpstr>
      <vt:lpstr>PowerPoint bemutató</vt:lpstr>
      <vt:lpstr>Információs alapjogok</vt:lpstr>
      <vt:lpstr>Információs alapjogok</vt:lpstr>
      <vt:lpstr>2011. évi CXII. törvény az információs önrendelkezési jogról és az információszabadságról Infotv.</vt:lpstr>
      <vt:lpstr>Infotv. célja</vt:lpstr>
      <vt:lpstr>Infotv.  Változatlan alapok</vt:lpstr>
      <vt:lpstr>Infotv.  Változások az információszabadság területén</vt:lpstr>
      <vt:lpstr>Infotv.  Változás a jogérvényesítésben</vt:lpstr>
      <vt:lpstr>Infotv.  Megújuló adatvédelmi nyilvántartás</vt:lpstr>
      <vt:lpstr>Az adatbiztonság követelménye az új törvényben</vt:lpstr>
      <vt:lpstr>Az adatbiztonság követelménye az új törvényben</vt:lpstr>
      <vt:lpstr>Az adatbiztonság követelménye az új törvényben Mit kell védeni és hogyan?</vt:lpstr>
      <vt:lpstr>Az adatbiztonság követelménye az új törvényben Privacy by design</vt:lpstr>
      <vt:lpstr>Adattovábbítás</vt:lpstr>
      <vt:lpstr>Adattovábbítás külföldre</vt:lpstr>
      <vt:lpstr>Adattovábbítás külföldre</vt:lpstr>
      <vt:lpstr>Kinek kell alkalmazni az adatvédelmi törvényt?</vt:lpstr>
      <vt:lpstr>Adatvédelmi nyilvántartás</vt:lpstr>
      <vt:lpstr>Adatvédelmi nyilvántartás</vt:lpstr>
      <vt:lpstr>Adatvédelmi nyilvántartás</vt:lpstr>
      <vt:lpstr>Az elektronikus aláírásról szóló törvény</vt:lpstr>
      <vt:lpstr>Törvényi szabályozás</vt:lpstr>
      <vt:lpstr>Törvényi szabályozás</vt:lpstr>
      <vt:lpstr>Törvényi szabályozás</vt:lpstr>
      <vt:lpstr>Törvényi szabályozás</vt:lpstr>
      <vt:lpstr>Törvényi szabályozás</vt:lpstr>
      <vt:lpstr>Törvényi szabályozás</vt:lpstr>
      <vt:lpstr>Törvényi szabályozás</vt:lpstr>
      <vt:lpstr>Törvényi szabályozás</vt:lpstr>
      <vt:lpstr>Törvényi szabályozás</vt:lpstr>
      <vt:lpstr>Törvényi szabályozás</vt:lpstr>
      <vt:lpstr>Törvényi szabályozás</vt:lpstr>
      <vt:lpstr>Törvényi szabályozás</vt:lpstr>
      <vt:lpstr>Törvényi szabályozás</vt:lpstr>
      <vt:lpstr>Nyilvános Kulcs Infrastruktúra  Public Key Infrastructure (PKI)</vt:lpstr>
      <vt:lpstr>PowerPoint bemutató</vt:lpstr>
      <vt:lpstr>A PKI szolgáltatók felépítése</vt:lpstr>
      <vt:lpstr>CA jellemzői</vt:lpstr>
      <vt:lpstr>CA jellemzői</vt:lpstr>
      <vt:lpstr>A PKI szolgáltatók felépítése</vt:lpstr>
      <vt:lpstr>A PKI szolgáltatók felépítése</vt:lpstr>
      <vt:lpstr>A tanúsítványok életciklusa</vt:lpstr>
      <vt:lpstr>A tanúsítványok kiadásának lépései</vt:lpstr>
      <vt:lpstr>A tanúsítványok kiadásának lépései</vt:lpstr>
      <vt:lpstr>A tanúsítványok kiadásának lépései</vt:lpstr>
      <vt:lpstr>A tanúsítványok kiadásának lépései</vt:lpstr>
      <vt:lpstr>A tanúsítvány használata</vt:lpstr>
      <vt:lpstr>A tanúsítvány használata</vt:lpstr>
      <vt:lpstr>A tanúsítvány visszavonása</vt:lpstr>
      <vt:lpstr>A tanúsítvány visszavonásának lépései</vt:lpstr>
      <vt:lpstr>A tanúsítvány visszavonása</vt:lpstr>
      <vt:lpstr>A tanúsítvány visszavonásának lépései a CA kezdeményezésére</vt:lpstr>
      <vt:lpstr>A tanúsítvány felépítése - szabványosítva</vt:lpstr>
      <vt:lpstr>PowerPoint bemutató</vt:lpstr>
      <vt:lpstr>Tanúsítványok visszavonása</vt:lpstr>
      <vt:lpstr>Források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Magyar törvények és PKI</dc:title>
  <dc:creator>Andrea</dc:creator>
  <cp:lastModifiedBy>Zitu</cp:lastModifiedBy>
  <cp:revision>49</cp:revision>
  <dcterms:created xsi:type="dcterms:W3CDTF">2012-05-08T15:54:34Z</dcterms:created>
  <dcterms:modified xsi:type="dcterms:W3CDTF">2016-12-01T22:05:15Z</dcterms:modified>
</cp:coreProperties>
</file>