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5" r:id="rId4"/>
    <p:sldId id="262" r:id="rId5"/>
    <p:sldId id="264" r:id="rId6"/>
    <p:sldId id="266" r:id="rId7"/>
    <p:sldId id="267" r:id="rId8"/>
    <p:sldId id="268" r:id="rId9"/>
    <p:sldId id="259" r:id="rId10"/>
    <p:sldId id="263" r:id="rId11"/>
  </p:sldIdLst>
  <p:sldSz cx="9144000" cy="6858000" type="screen4x3"/>
  <p:notesSz cx="7099300" cy="10234613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88136" autoAdjust="0"/>
  </p:normalViewPr>
  <p:slideViewPr>
    <p:cSldViewPr>
      <p:cViewPr varScale="1">
        <p:scale>
          <a:sx n="96" d="100"/>
          <a:sy n="96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5B45EBC-EAFE-4A88-AD74-DD073927CE4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62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4AAC77-03A6-4E10-8EA5-5A5375F20D3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98997-9BCC-46C2-9AEF-9C7D2F6C885A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2051AFA-92D6-4696-B494-D23D9C284280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5291C6-EB64-471E-8FB2-4BFCDD5C6BF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666923-D2B1-409D-A8EF-A2C399AB7C12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21DEBCE-7602-4D6C-826E-7040AD838E5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96846BA-4D02-4A90-B469-3A2EC7A24E7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9D701A-0B10-49B5-9CF2-A5704C92C9A6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BF4751-8E76-47B0-9B96-919C2D204B4D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BF72D8D-1E39-480D-A2C3-5E956502DE4D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79A373B-E1DA-4997-840A-37BBAADEA5F7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9F84C3-454E-4429-81E5-AA055CFFE60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7772400" cy="2520950"/>
          </a:xfrm>
        </p:spPr>
        <p:txBody>
          <a:bodyPr>
            <a:normAutofit/>
          </a:bodyPr>
          <a:lstStyle/>
          <a:p>
            <a:pPr eaLnBrk="1" hangingPunct="1"/>
            <a:r>
              <a:rPr lang="hu-HU" sz="4000" dirty="0" smtClean="0"/>
              <a:t>Az Informatikai biztonság alapjai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Tudnivalók</a:t>
            </a:r>
            <a:endParaRPr lang="hu-HU" dirty="0" smtClean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642910" y="3643314"/>
            <a:ext cx="6400800" cy="214314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hu-HU" sz="2800" dirty="0" smtClean="0"/>
              <a:t>ILBK451</a:t>
            </a:r>
            <a:br>
              <a:rPr lang="hu-HU" sz="2800" dirty="0" smtClean="0"/>
            </a:br>
            <a:r>
              <a:rPr lang="hu-HU" sz="2800" dirty="0" smtClean="0"/>
              <a:t>Előadó: Kovács Zita</a:t>
            </a:r>
          </a:p>
          <a:p>
            <a:r>
              <a:rPr lang="hu-HU" sz="2800" dirty="0" smtClean="0"/>
              <a:t>2016/2017. </a:t>
            </a:r>
            <a:r>
              <a:rPr lang="hu-HU" sz="2800" dirty="0" smtClean="0"/>
              <a:t>I. félév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Oktatási segédeszközök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Johannes A. </a:t>
            </a:r>
            <a:r>
              <a:rPr lang="hu-HU" sz="2800" dirty="0" err="1" smtClean="0"/>
              <a:t>Buchman</a:t>
            </a:r>
            <a:r>
              <a:rPr lang="hu-HU" sz="2800" dirty="0" smtClean="0"/>
              <a:t>, </a:t>
            </a:r>
            <a:r>
              <a:rPr lang="hu-HU" sz="2800" b="1" dirty="0" err="1" smtClean="0"/>
              <a:t>Introduction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to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Cryptography</a:t>
            </a:r>
            <a:r>
              <a:rPr lang="hu-HU" sz="2800" dirty="0" smtClean="0"/>
              <a:t>, Springer, 2003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Kevin D. </a:t>
            </a:r>
            <a:r>
              <a:rPr lang="hu-HU" sz="2800" dirty="0" err="1" smtClean="0"/>
              <a:t>Mitnick</a:t>
            </a:r>
            <a:r>
              <a:rPr lang="hu-HU" sz="2800" dirty="0" smtClean="0"/>
              <a:t> és William L. Simon, </a:t>
            </a:r>
            <a:r>
              <a:rPr lang="hu-HU" sz="2800" b="1" dirty="0" smtClean="0"/>
              <a:t>A legendás hacker: A behatolás művészete</a:t>
            </a:r>
            <a:r>
              <a:rPr lang="hu-HU" sz="2800" dirty="0" smtClean="0"/>
              <a:t>, </a:t>
            </a:r>
            <a:r>
              <a:rPr lang="hu-HU" sz="2800" dirty="0" err="1" smtClean="0"/>
              <a:t>perfact</a:t>
            </a:r>
            <a:r>
              <a:rPr lang="hu-HU" sz="2800" dirty="0" smtClean="0"/>
              <a:t> kiadó, 2006.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John M.D. Hunter, </a:t>
            </a:r>
            <a:r>
              <a:rPr lang="hu-HU" sz="2800" b="1" dirty="0" smtClean="0"/>
              <a:t>An </a:t>
            </a:r>
            <a:r>
              <a:rPr lang="hu-HU" sz="2800" b="1" dirty="0" err="1" smtClean="0"/>
              <a:t>information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security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handbook</a:t>
            </a:r>
            <a:r>
              <a:rPr lang="hu-HU" sz="2800" dirty="0" smtClean="0"/>
              <a:t>, Springer, 2001.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A.J. </a:t>
            </a:r>
            <a:r>
              <a:rPr lang="hu-HU" sz="2800" dirty="0" err="1" smtClean="0"/>
              <a:t>Menezes</a:t>
            </a:r>
            <a:r>
              <a:rPr lang="hu-HU" sz="2800" dirty="0" smtClean="0"/>
              <a:t>, P.C. van </a:t>
            </a:r>
            <a:r>
              <a:rPr lang="hu-HU" sz="2800" dirty="0" err="1" smtClean="0"/>
              <a:t>Oorshot</a:t>
            </a:r>
            <a:r>
              <a:rPr lang="hu-HU" sz="2800" dirty="0" smtClean="0"/>
              <a:t> and S.A. </a:t>
            </a:r>
            <a:r>
              <a:rPr lang="hu-HU" sz="2800" dirty="0" err="1" smtClean="0"/>
              <a:t>Vanstone</a:t>
            </a:r>
            <a:r>
              <a:rPr lang="hu-HU" sz="2800" dirty="0" smtClean="0"/>
              <a:t>, </a:t>
            </a:r>
            <a:r>
              <a:rPr lang="hu-HU" sz="2800" b="1" dirty="0" err="1" smtClean="0"/>
              <a:t>Handbook</a:t>
            </a:r>
            <a:r>
              <a:rPr lang="hu-HU" sz="2800" b="1" dirty="0" smtClean="0"/>
              <a:t> of </a:t>
            </a:r>
            <a:r>
              <a:rPr lang="hu-HU" sz="2800" b="1" dirty="0" err="1" smtClean="0"/>
              <a:t>applied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cryptography</a:t>
            </a:r>
            <a:r>
              <a:rPr lang="hu-HU" sz="2800" dirty="0" smtClean="0"/>
              <a:t>, CRC, 1996.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B. </a:t>
            </a:r>
            <a:r>
              <a:rPr lang="hu-HU" sz="2800" dirty="0" err="1" smtClean="0"/>
              <a:t>Schneier</a:t>
            </a:r>
            <a:r>
              <a:rPr lang="hu-HU" sz="2800" dirty="0" smtClean="0"/>
              <a:t>, </a:t>
            </a:r>
            <a:r>
              <a:rPr lang="hu-HU" sz="2800" b="1" dirty="0" err="1" smtClean="0"/>
              <a:t>Applied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cryptography</a:t>
            </a:r>
            <a:r>
              <a:rPr lang="hu-HU" sz="2800" b="1" dirty="0" smtClean="0"/>
              <a:t>: </a:t>
            </a:r>
            <a:r>
              <a:rPr lang="hu-HU" sz="2800" b="1" dirty="0" err="1" smtClean="0"/>
              <a:t>protocols</a:t>
            </a:r>
            <a:r>
              <a:rPr lang="hu-HU" sz="2800" b="1" dirty="0" smtClean="0"/>
              <a:t>, </a:t>
            </a:r>
            <a:r>
              <a:rPr lang="hu-HU" sz="2800" b="1" dirty="0" err="1" smtClean="0"/>
              <a:t>algorithms</a:t>
            </a:r>
            <a:r>
              <a:rPr lang="hu-HU" sz="2800" b="1" dirty="0" smtClean="0"/>
              <a:t> and </a:t>
            </a:r>
            <a:r>
              <a:rPr lang="hu-HU" sz="2800" b="1" dirty="0" err="1" smtClean="0"/>
              <a:t>source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code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in</a:t>
            </a:r>
            <a:r>
              <a:rPr lang="hu-HU" sz="2800" b="1" dirty="0" smtClean="0"/>
              <a:t> C</a:t>
            </a:r>
            <a:r>
              <a:rPr lang="hu-HU" sz="2800" dirty="0" smtClean="0"/>
              <a:t>, 1996.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Leírás (nappalis)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320040" algn="just">
              <a:lnSpc>
                <a:spcPct val="120000"/>
              </a:lnSpc>
              <a:buNone/>
            </a:pPr>
            <a:r>
              <a:rPr lang="hu-HU" dirty="0" smtClean="0"/>
              <a:t>Fizikai, ügyviteli és algoritmusos adatvédelem, az informatikai biztonság szabályozása (törvények, nemzetközi ajánlások és normák, helyi, intézményi szabályok).</a:t>
            </a:r>
          </a:p>
          <a:p>
            <a:pPr marL="0" indent="320040" algn="just">
              <a:lnSpc>
                <a:spcPct val="120000"/>
              </a:lnSpc>
              <a:buNone/>
            </a:pPr>
            <a:r>
              <a:rPr lang="hu-HU" dirty="0" smtClean="0"/>
              <a:t>Hálózati adatvédelem (jelszó, tűzfal, csomagaláírás, forgalomtitkosítás). </a:t>
            </a: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Leírás (nappalis)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5257800"/>
          </a:xfrm>
        </p:spPr>
        <p:txBody>
          <a:bodyPr>
            <a:noAutofit/>
          </a:bodyPr>
          <a:lstStyle/>
          <a:p>
            <a:pPr marL="0" indent="320040" algn="just">
              <a:lnSpc>
                <a:spcPct val="120000"/>
              </a:lnSpc>
              <a:buNone/>
            </a:pPr>
            <a:r>
              <a:rPr lang="hu-HU" sz="2800" dirty="0" smtClean="0"/>
              <a:t>Biztonsági osztályok, a </a:t>
            </a:r>
            <a:r>
              <a:rPr lang="hu-HU" sz="2800" dirty="0" err="1" smtClean="0"/>
              <a:t>Common</a:t>
            </a:r>
            <a:r>
              <a:rPr lang="hu-HU" sz="2800" dirty="0" smtClean="0"/>
              <a:t> </a:t>
            </a:r>
            <a:r>
              <a:rPr lang="hu-HU" sz="2800" dirty="0" err="1" smtClean="0"/>
              <a:t>Criteria</a:t>
            </a:r>
            <a:r>
              <a:rPr lang="hu-HU" sz="2800" dirty="0" smtClean="0"/>
              <a:t> alapfogalmai (az értékelés tárgya, védelmi profil, biztonsági rendszerterv, funkcionális és garanciális követelmények, értékelési garanciaszint), biztonsági auditálás, IBK készítés (a védelmi igény feltárása, fenyegetettség-elemzés, kockázat-elemzés, kockázat-menedzselés), </a:t>
            </a:r>
            <a:r>
              <a:rPr lang="hu-HU" sz="2800" dirty="0" err="1" smtClean="0"/>
              <a:t>IBSz</a:t>
            </a:r>
            <a:r>
              <a:rPr lang="hu-HU" sz="2800" dirty="0" smtClean="0"/>
              <a:t> készítés (minősítés, biztonsági osztályba sorolás, feladatkörök, felelősségi körök és hatáskörök, védelmi intézkedések biztonsági szintenként, eljárási szabályok).</a:t>
            </a:r>
            <a:endParaRPr lang="hu-H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Leírás (nappalis)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320040" algn="just">
              <a:lnSpc>
                <a:spcPct val="120000"/>
              </a:lnSpc>
              <a:buNone/>
            </a:pPr>
            <a:r>
              <a:rPr lang="hu-HU" dirty="0" smtClean="0"/>
              <a:t>Vírusok, trójai falovak és az ellenük való védekezés. </a:t>
            </a:r>
          </a:p>
          <a:p>
            <a:pPr marL="0" indent="320040" algn="just">
              <a:lnSpc>
                <a:spcPct val="120000"/>
              </a:lnSpc>
              <a:buNone/>
            </a:pPr>
            <a:r>
              <a:rPr lang="hu-HU" dirty="0" smtClean="0"/>
              <a:t>Kriptográfiai alapfogalmak: titkosítás és visszafejtés, szimmetrikus, aszimmetrikus és hibrid </a:t>
            </a:r>
            <a:r>
              <a:rPr lang="hu-HU" dirty="0" err="1" smtClean="0"/>
              <a:t>kriptorendszerek</a:t>
            </a:r>
            <a:r>
              <a:rPr lang="hu-HU" dirty="0" smtClean="0"/>
              <a:t>. Egyirányú, egyirányú-csapóajtó függvények. Kriptográfiai alapalgoritmusok: DES, RSA, DSA. Digitális aláírás. Nyilvános kulcsú infrastruktúra.</a:t>
            </a:r>
          </a:p>
          <a:p>
            <a:pPr marL="0" indent="320040" algn="just">
              <a:lnSpc>
                <a:spcPct val="120000"/>
              </a:lnSpc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Záróvizsga tétel… régen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2285992"/>
            <a:ext cx="8153400" cy="3810008"/>
          </a:xfrm>
        </p:spPr>
        <p:txBody>
          <a:bodyPr/>
          <a:lstStyle/>
          <a:p>
            <a:pPr marL="0" indent="0" algn="just">
              <a:buNone/>
            </a:pPr>
            <a:r>
              <a:rPr lang="hu-HU" dirty="0" smtClean="0"/>
              <a:t>„Fizikai, ügyviteli és algoritmusos adatvédelem, az informatikai biztonság szabályozása. Kriptográfiai alapfogalmak. Klasszikus titkosító módszerek. Digitális aláírás, a DSA protokoll.”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GI közös tételek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6. Az adatvédelem célja; kockázati tényezők és biztonsági intézkedések.</a:t>
            </a:r>
          </a:p>
          <a:p>
            <a:pPr>
              <a:buNone/>
            </a:pPr>
            <a:r>
              <a:rPr lang="hu-HU" dirty="0" smtClean="0"/>
              <a:t>7. Az adatvédelem szervezési kérdései: Informatikai Biztonsági Koncepció és Informatikai Biztonsági Szabályzat.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e-Gazdasági</a:t>
            </a:r>
            <a:r>
              <a:rPr lang="hu-HU" dirty="0" smtClean="0"/>
              <a:t> szakirány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4. </a:t>
            </a:r>
            <a:r>
              <a:rPr lang="hu-HU" dirty="0" err="1" smtClean="0"/>
              <a:t>Kriptorendszer</a:t>
            </a:r>
            <a:r>
              <a:rPr lang="hu-HU" dirty="0" smtClean="0"/>
              <a:t> fogalma, szimmetrikus és aszimmetrikus </a:t>
            </a:r>
            <a:r>
              <a:rPr lang="hu-HU" dirty="0" err="1" smtClean="0"/>
              <a:t>kriptorendszerek</a:t>
            </a:r>
            <a:r>
              <a:rPr lang="hu-HU" dirty="0" smtClean="0"/>
              <a:t>, támadások, szimmetrikus kulcsú blokkrejtjelezők: DES, AES, nyilvános kulcsú rejtjelezők: RSA, El </a:t>
            </a:r>
            <a:r>
              <a:rPr lang="hu-HU" dirty="0" err="1" smtClean="0"/>
              <a:t>Gamal</a:t>
            </a:r>
            <a:r>
              <a:rPr lang="hu-HU" dirty="0" smtClean="0"/>
              <a:t> algoritmusok.</a:t>
            </a:r>
          </a:p>
          <a:p>
            <a:pPr>
              <a:buNone/>
            </a:pPr>
            <a:r>
              <a:rPr lang="hu-HU" dirty="0" smtClean="0"/>
              <a:t>5. Digitális aláírások, DSA protokoll, nyilvános kulcsú infrastruktúra, kulcscsere protokollok, partner-azonosítás, Internet biztonsági protokollok.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MI Infokommunikációs Hálózatok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3. Fizikai, ügyviteli és algoritmusos adatvédelem, az informatikai biztonság szabályozása. Kriptográfiai alapfogalmak. Klasszikus titkosító módszerek. Digitális aláírás, a DSA protokoll.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Oktatási segédeszközök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lnSpcReduction="10000"/>
          </a:bodyPr>
          <a:lstStyle/>
          <a:p>
            <a:r>
              <a:rPr lang="hu-HU" sz="2800" dirty="0" err="1" smtClean="0">
                <a:solidFill>
                  <a:srgbClr val="FF0000"/>
                </a:solidFill>
              </a:rPr>
              <a:t>Folláth</a:t>
            </a:r>
            <a:r>
              <a:rPr lang="hu-HU" sz="2800" dirty="0" smtClean="0">
                <a:solidFill>
                  <a:srgbClr val="FF0000"/>
                </a:solidFill>
              </a:rPr>
              <a:t> János, Huszti Andrea, Pethő Attila: </a:t>
            </a:r>
            <a:r>
              <a:rPr lang="hu-HU" sz="2800" b="1" dirty="0" smtClean="0">
                <a:solidFill>
                  <a:srgbClr val="FF0000"/>
                </a:solidFill>
              </a:rPr>
              <a:t>Informatikai biztonság és kriptográfia</a:t>
            </a:r>
            <a:r>
              <a:rPr lang="hu-HU" sz="2800" dirty="0" smtClean="0">
                <a:solidFill>
                  <a:srgbClr val="FF0000"/>
                </a:solidFill>
              </a:rPr>
              <a:t>, DEIK, </a:t>
            </a:r>
            <a:r>
              <a:rPr lang="hu-HU" sz="2400" dirty="0" smtClean="0">
                <a:solidFill>
                  <a:srgbClr val="FF0000"/>
                </a:solidFill>
              </a:rPr>
              <a:t>http://www.inf.unideb.hu/~pethoe/Jegyzet_PA_20110508.pdf</a:t>
            </a:r>
            <a:endParaRPr lang="hu-HU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hu-HU" sz="2400" dirty="0" smtClean="0"/>
          </a:p>
          <a:p>
            <a:pPr eaLnBrk="1" hangingPunct="1">
              <a:lnSpc>
                <a:spcPct val="80000"/>
              </a:lnSpc>
            </a:pPr>
            <a:endParaRPr lang="hu-HU" sz="2400" dirty="0" smtClean="0"/>
          </a:p>
          <a:p>
            <a:pPr eaLnBrk="1" hangingPunct="1">
              <a:lnSpc>
                <a:spcPct val="80000"/>
              </a:lnSpc>
            </a:pPr>
            <a:r>
              <a:rPr lang="hu-HU" sz="2400" dirty="0" smtClean="0"/>
              <a:t>Ködmön József, </a:t>
            </a:r>
            <a:r>
              <a:rPr lang="hu-HU" sz="2400" b="1" dirty="0" smtClean="0"/>
              <a:t>kriptográfia: Az informatikai biztonság alapjai, a PGP </a:t>
            </a:r>
            <a:r>
              <a:rPr lang="hu-HU" sz="2400" b="1" dirty="0" err="1" smtClean="0"/>
              <a:t>kriptorendszer</a:t>
            </a:r>
            <a:r>
              <a:rPr lang="hu-HU" sz="2400" b="1" dirty="0" smtClean="0"/>
              <a:t> használata, </a:t>
            </a:r>
            <a:r>
              <a:rPr lang="hu-HU" sz="2400" dirty="0" err="1" smtClean="0"/>
              <a:t>ComputerBooks</a:t>
            </a:r>
            <a:r>
              <a:rPr lang="hu-HU" sz="2400" dirty="0" smtClean="0"/>
              <a:t>, 1999/2000.</a:t>
            </a:r>
          </a:p>
          <a:p>
            <a:pPr eaLnBrk="1" hangingPunct="1">
              <a:lnSpc>
                <a:spcPct val="80000"/>
              </a:lnSpc>
            </a:pPr>
            <a:r>
              <a:rPr lang="hu-HU" sz="2400" dirty="0" err="1" smtClean="0"/>
              <a:t>Buttyán</a:t>
            </a:r>
            <a:r>
              <a:rPr lang="hu-HU" sz="2400" dirty="0" smtClean="0"/>
              <a:t> Levente és Vajda István, </a:t>
            </a:r>
            <a:r>
              <a:rPr lang="hu-HU" sz="2400" b="1" dirty="0" smtClean="0"/>
              <a:t>Kriptográfia és alkalmazásai</a:t>
            </a:r>
            <a:r>
              <a:rPr lang="hu-HU" sz="2400" dirty="0" smtClean="0"/>
              <a:t>, </a:t>
            </a:r>
            <a:r>
              <a:rPr lang="hu-HU" sz="2400" dirty="0" err="1" smtClean="0"/>
              <a:t>Typotex</a:t>
            </a:r>
            <a:r>
              <a:rPr lang="hu-HU" sz="2400" dirty="0" smtClean="0"/>
              <a:t>, 2004.</a:t>
            </a:r>
          </a:p>
          <a:p>
            <a:pPr lvl="0">
              <a:lnSpc>
                <a:spcPct val="80000"/>
              </a:lnSpc>
            </a:pPr>
            <a:r>
              <a:rPr lang="hu-HU" sz="2400" dirty="0" err="1" smtClean="0"/>
              <a:t>Pieprzyk</a:t>
            </a:r>
            <a:r>
              <a:rPr lang="hu-HU" sz="2400" dirty="0" smtClean="0"/>
              <a:t>, Josef, </a:t>
            </a:r>
            <a:r>
              <a:rPr lang="hu-HU" sz="2400" dirty="0" err="1" smtClean="0"/>
              <a:t>Hardjono</a:t>
            </a:r>
            <a:r>
              <a:rPr lang="hu-HU" sz="2400" dirty="0" smtClean="0"/>
              <a:t>, Thomas, </a:t>
            </a:r>
            <a:r>
              <a:rPr lang="hu-HU" sz="2400" dirty="0" err="1" smtClean="0"/>
              <a:t>Seberry</a:t>
            </a:r>
            <a:r>
              <a:rPr lang="hu-HU" sz="2400" dirty="0" smtClean="0"/>
              <a:t>, </a:t>
            </a:r>
            <a:r>
              <a:rPr lang="hu-HU" sz="2400" dirty="0" err="1" smtClean="0"/>
              <a:t>Jennifer</a:t>
            </a:r>
            <a:r>
              <a:rPr lang="hu-HU" sz="2400" b="1" dirty="0" smtClean="0"/>
              <a:t> , Fundamentals of Computer </a:t>
            </a:r>
            <a:r>
              <a:rPr lang="hu-HU" sz="2400" b="1" dirty="0" err="1" smtClean="0"/>
              <a:t>Security</a:t>
            </a:r>
            <a:r>
              <a:rPr lang="hu-HU" sz="2400" dirty="0" smtClean="0"/>
              <a:t>, 2003, ISBN: 3-540-43101-2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3061</TotalTime>
  <Words>479</Words>
  <Application>Microsoft Office PowerPoint</Application>
  <PresentationFormat>Diavetítés a képernyőre (4:3 oldalarány)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Medián</vt:lpstr>
      <vt:lpstr>Az Informatikai biztonság alapjai </vt:lpstr>
      <vt:lpstr>Leírás (nappalis)</vt:lpstr>
      <vt:lpstr>Leírás (nappalis)</vt:lpstr>
      <vt:lpstr>Leírás (nappalis)</vt:lpstr>
      <vt:lpstr>Záróvizsga tétel… régen</vt:lpstr>
      <vt:lpstr>GI közös tételek</vt:lpstr>
      <vt:lpstr>e-Gazdasági szakirány</vt:lpstr>
      <vt:lpstr>MI Infokommunikációs Hálózatok</vt:lpstr>
      <vt:lpstr>Oktatási segédeszközök</vt:lpstr>
      <vt:lpstr>Oktatási segédeszközök</vt:lpstr>
    </vt:vector>
  </TitlesOfParts>
  <Company>DE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Adatbiztonság</dc:title>
  <dc:creator>Dr. Pethő Attila</dc:creator>
  <cp:lastModifiedBy>Zitu</cp:lastModifiedBy>
  <cp:revision>79</cp:revision>
  <dcterms:created xsi:type="dcterms:W3CDTF">2008-02-05T20:11:46Z</dcterms:created>
  <dcterms:modified xsi:type="dcterms:W3CDTF">2016-10-13T16:45:45Z</dcterms:modified>
</cp:coreProperties>
</file>