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Karnchang" panose="020B0604020202020204" charset="-34"/>
      <p:regular r:id="rId19"/>
    </p:embeddedFont>
    <p:embeddedFont>
      <p:font typeface="Karnchang Bold" panose="020B0604020202020204" charset="-34"/>
      <p:regular r:id="rId20"/>
    </p:embeddedFont>
    <p:embeddedFont>
      <p:font typeface="Karnchang Bold Italics" panose="020B0604020202020204" charset="-34"/>
      <p:regular r:id="rId21"/>
    </p:embeddedFont>
    <p:embeddedFont>
      <p:font typeface="Montserrat Ultra-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291" autoAdjust="0"/>
  </p:normalViewPr>
  <p:slideViewPr>
    <p:cSldViewPr>
      <p:cViewPr>
        <p:scale>
          <a:sx n="33" d="100"/>
          <a:sy n="33" d="100"/>
        </p:scale>
        <p:origin x="106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20E16-F463-4256-941C-00519649C11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3A29E-EDA1-4C17-9EC8-D102AD98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3A29E-EDA1-4C17-9EC8-D102AD985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lossen116/TP-DSK20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56332"/>
            <a:ext cx="13519940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00"/>
              </a:lnSpc>
              <a:spcBef>
                <a:spcPct val="0"/>
              </a:spcBef>
            </a:pPr>
            <a:r>
              <a:rPr lang="en-US" sz="7500" u="none" strike="noStrike">
                <a:solidFill>
                  <a:srgbClr val="000000"/>
                </a:solidFill>
                <a:latin typeface="Karnchang"/>
              </a:rPr>
              <a:t>Dasar sistem komputer 2023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3119" y="2255399"/>
            <a:ext cx="11220149" cy="2354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09"/>
              </a:lnSpc>
              <a:spcBef>
                <a:spcPct val="0"/>
              </a:spcBef>
            </a:pPr>
            <a:r>
              <a:rPr lang="en-US" sz="13597" u="none" strike="noStrike" dirty="0">
                <a:solidFill>
                  <a:srgbClr val="000000"/>
                </a:solidFill>
                <a:latin typeface="Karnchang Bold"/>
              </a:rPr>
              <a:t>TP-DSK 2023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1550" y="8829399"/>
            <a:ext cx="7644346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Karnchang"/>
              </a:rPr>
              <a:t>INFORMATIKA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Karnchang"/>
              </a:rPr>
              <a:t>FAKULTAS TEKNOLOGI INDUSTRI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465904"/>
            <a:ext cx="5544493" cy="157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000000"/>
                </a:solidFill>
                <a:latin typeface="Karnchang Bold"/>
              </a:rPr>
              <a:t>Oleh: Hidayat lossen</a:t>
            </a:r>
          </a:p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000000"/>
                </a:solidFill>
                <a:latin typeface="Karnchang Bold"/>
              </a:rPr>
              <a:t>Nim 2300018116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399310" y="-3258783"/>
            <a:ext cx="18901247" cy="17982775"/>
            <a:chOff x="0" y="0"/>
            <a:chExt cx="25201662" cy="23977033"/>
          </a:xfrm>
        </p:grpSpPr>
        <p:grpSp>
          <p:nvGrpSpPr>
            <p:cNvPr id="7" name="Group 7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144324" y="57150"/>
            <a:ext cx="764434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Karnchang"/>
              </a:rPr>
              <a:t>UNIVERSITAS AHMAD DAHLAN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46770" y="9362799"/>
            <a:ext cx="764434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sng" strike="noStrike">
                <a:solidFill>
                  <a:srgbClr val="000000"/>
                </a:solidFill>
                <a:latin typeface="Karnchang"/>
                <a:hlinkClick r:id="rId3" tooltip="https://github.com/Hlossen116/TP-DSK2023"/>
              </a:rPr>
              <a:t>https://github.com/Hlossen116/TP-DSK2023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6899978"/>
            <a:ext cx="9886012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000000"/>
                </a:solidFill>
                <a:latin typeface="Karnchang"/>
              </a:rPr>
              <a:t>DOSEN PENGAMPU  : Ali Tarmuji, S.T., M.Cs.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07202" y="3948107"/>
            <a:ext cx="7902184" cy="621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125"/>
              </a:lnSpc>
              <a:spcBef>
                <a:spcPct val="0"/>
              </a:spcBef>
            </a:pPr>
            <a:r>
              <a:rPr lang="en-US" sz="3661" u="none" strike="noStrike" dirty="0">
                <a:solidFill>
                  <a:srgbClr val="000000"/>
                </a:solidFill>
                <a:latin typeface="Karnchang"/>
              </a:rPr>
              <a:t>PROGRAM PENJUALAN JUS BUAH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6E23DEE-2DE8-E966-1836-B306B078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5892"/>
            <a:ext cx="9910426" cy="93392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28A549C-BE16-C3C6-032B-F0C8F891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18" y="268952"/>
            <a:ext cx="11712022" cy="9121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4566E8-93B4-9151-195F-6DF38DA448DE}"/>
              </a:ext>
            </a:extLst>
          </p:cNvPr>
          <p:cNvSpPr txBox="1"/>
          <p:nvPr/>
        </p:nvSpPr>
        <p:spPr>
          <a:xfrm>
            <a:off x="1676400" y="683623"/>
            <a:ext cx="746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 Capture Program Dari Awal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Akhir</a:t>
            </a:r>
            <a:endParaRPr lang="en-US" sz="25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778068-2068-7807-18DC-3B3089AE0D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3" t="29797" r="21883" b="4054"/>
          <a:stretch/>
        </p:blipFill>
        <p:spPr>
          <a:xfrm>
            <a:off x="2136463" y="1740994"/>
            <a:ext cx="12320361" cy="6940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DFF32EC-A147-6B8B-1AD4-44BE4C181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9" t="27937" r="23840" b="1579"/>
          <a:stretch/>
        </p:blipFill>
        <p:spPr>
          <a:xfrm>
            <a:off x="1589871" y="753677"/>
            <a:ext cx="14361401" cy="84919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C591744-E1B4-78FF-36B7-7D50C8B4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77" y="370809"/>
            <a:ext cx="14479543" cy="85849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1284825" y="1560352"/>
            <a:ext cx="15334416" cy="7858046"/>
          </a:xfrm>
          <a:custGeom>
            <a:avLst/>
            <a:gdLst/>
            <a:ahLst/>
            <a:cxnLst/>
            <a:rect l="l" t="t" r="r" b="b"/>
            <a:pathLst>
              <a:path w="15334416" h="7858046">
                <a:moveTo>
                  <a:pt x="0" y="0"/>
                </a:moveTo>
                <a:lnTo>
                  <a:pt x="15334416" y="0"/>
                </a:lnTo>
                <a:lnTo>
                  <a:pt x="15334416" y="7858046"/>
                </a:lnTo>
                <a:lnTo>
                  <a:pt x="0" y="7858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930559" y="7274"/>
            <a:ext cx="14324504" cy="1553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9"/>
              </a:lnSpc>
              <a:spcBef>
                <a:spcPct val="0"/>
              </a:spcBef>
            </a:pPr>
            <a:r>
              <a:rPr lang="en-US" sz="7128">
                <a:solidFill>
                  <a:srgbClr val="000000"/>
                </a:solidFill>
                <a:latin typeface="Karnchang"/>
              </a:rPr>
              <a:t>7. Tampilan Unggahan Pada GitHub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91952" y="2795026"/>
            <a:ext cx="4696948" cy="4696948"/>
          </a:xfrm>
          <a:custGeom>
            <a:avLst/>
            <a:gdLst/>
            <a:ahLst/>
            <a:cxnLst/>
            <a:rect l="l" t="t" r="r" b="b"/>
            <a:pathLst>
              <a:path w="4696948" h="4696948">
                <a:moveTo>
                  <a:pt x="0" y="0"/>
                </a:moveTo>
                <a:lnTo>
                  <a:pt x="4696948" y="0"/>
                </a:lnTo>
                <a:lnTo>
                  <a:pt x="4696948" y="4696948"/>
                </a:lnTo>
                <a:lnTo>
                  <a:pt x="0" y="469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15242" y="3227269"/>
            <a:ext cx="3228849" cy="3832461"/>
          </a:xfrm>
          <a:custGeom>
            <a:avLst/>
            <a:gdLst/>
            <a:ahLst/>
            <a:cxnLst/>
            <a:rect l="l" t="t" r="r" b="b"/>
            <a:pathLst>
              <a:path w="3228849" h="3832461">
                <a:moveTo>
                  <a:pt x="0" y="0"/>
                </a:moveTo>
                <a:lnTo>
                  <a:pt x="3228849" y="0"/>
                </a:lnTo>
                <a:lnTo>
                  <a:pt x="3228849" y="3832462"/>
                </a:lnTo>
                <a:lnTo>
                  <a:pt x="0" y="3832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90304" y="428625"/>
            <a:ext cx="9107393" cy="1987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94"/>
              </a:lnSpc>
              <a:spcBef>
                <a:spcPct val="0"/>
              </a:spcBef>
            </a:pPr>
            <a:r>
              <a:rPr lang="en-US" sz="9138">
                <a:solidFill>
                  <a:srgbClr val="000000"/>
                </a:solidFill>
                <a:latin typeface="Karnchang Bold Italics"/>
              </a:rPr>
              <a:t>Thanks Guys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443152" y="-6659704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6629244" y="6171010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2" name="TextBox 22"/>
          <p:cNvSpPr txBox="1"/>
          <p:nvPr/>
        </p:nvSpPr>
        <p:spPr>
          <a:xfrm>
            <a:off x="3527110" y="333665"/>
            <a:ext cx="970044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1. Deskripsi Aplikasi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04996" y="1028700"/>
            <a:ext cx="17162347" cy="868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penjualan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jus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merupakan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program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ditulis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bahasa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assembly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untukarsitektur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x86.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bertujuan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untuk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menyimulasikan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toko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jus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, di mana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memilih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jus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ukuran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diinginkan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, dan program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akanmenghitung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menampilkan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harga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total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pesanan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Program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Penjualan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Jus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dibuat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tujuan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untuk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memenuhi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Tugas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Akhir Dasar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Sistem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Komputer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Program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inimeminta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input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melalui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beberapa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prompt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ditampilkan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di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layar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,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menanyakan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nama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pembeli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jenis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jus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ingindibeli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, dan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ukuran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diinginkan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memasukkan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inputnya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melalui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keyboard, dan program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akanmenyimpan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input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tersebut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variabel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sesuai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 algn="just">
              <a:lnSpc>
                <a:spcPts val="3779"/>
              </a:lnSpc>
            </a:pP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Setelah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memasukkan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semua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input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diperlukan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, program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akanmenggunakan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data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disimpan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tabel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harga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jus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untuk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menghitung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harga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total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pesanan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Program juga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akanmenampilkan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harga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total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tersebut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kepada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Overall,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merupakan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program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berguna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untuk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mempermudah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proses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penjualan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jus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di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toko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menghitung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harga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total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pesanan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otomatis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menampilkan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hasilnya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kepada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menghemat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waktu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mengurangi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kesalahan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proses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penjualan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jus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di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toko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endParaRPr lang="en-US" sz="2700" dirty="0">
              <a:solidFill>
                <a:srgbClr val="000000"/>
              </a:solidFill>
              <a:latin typeface="Karnchang"/>
            </a:endParaRPr>
          </a:p>
          <a:p>
            <a:pPr algn="just">
              <a:lnSpc>
                <a:spcPts val="3779"/>
              </a:lnSpc>
            </a:pP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404996" y="9317277"/>
            <a:ext cx="8536811" cy="627749"/>
            <a:chOff x="0" y="0"/>
            <a:chExt cx="11382415" cy="83699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2" name="Freeform 22"/>
          <p:cNvSpPr/>
          <p:nvPr/>
        </p:nvSpPr>
        <p:spPr>
          <a:xfrm>
            <a:off x="1997533" y="2720804"/>
            <a:ext cx="2316703" cy="2422696"/>
          </a:xfrm>
          <a:custGeom>
            <a:avLst/>
            <a:gdLst/>
            <a:ahLst/>
            <a:cxnLst/>
            <a:rect l="l" t="t" r="r" b="b"/>
            <a:pathLst>
              <a:path w="2316703" h="2422696">
                <a:moveTo>
                  <a:pt x="0" y="0"/>
                </a:moveTo>
                <a:lnTo>
                  <a:pt x="2316703" y="0"/>
                </a:lnTo>
                <a:lnTo>
                  <a:pt x="2316703" y="2422696"/>
                </a:lnTo>
                <a:lnTo>
                  <a:pt x="0" y="2422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2051999" y="5656174"/>
            <a:ext cx="2207770" cy="2207770"/>
          </a:xfrm>
          <a:custGeom>
            <a:avLst/>
            <a:gdLst/>
            <a:ahLst/>
            <a:cxnLst/>
            <a:rect l="l" t="t" r="r" b="b"/>
            <a:pathLst>
              <a:path w="2207770" h="2207770">
                <a:moveTo>
                  <a:pt x="0" y="0"/>
                </a:moveTo>
                <a:lnTo>
                  <a:pt x="2207770" y="0"/>
                </a:lnTo>
                <a:lnTo>
                  <a:pt x="2207770" y="2207770"/>
                </a:lnTo>
                <a:lnTo>
                  <a:pt x="0" y="2207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404996" y="9317277"/>
            <a:ext cx="8536811" cy="627749"/>
            <a:chOff x="0" y="0"/>
            <a:chExt cx="11382415" cy="83699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sp>
        <p:nvSpPr>
          <p:cNvPr id="29" name="Freeform 29"/>
          <p:cNvSpPr/>
          <p:nvPr/>
        </p:nvSpPr>
        <p:spPr>
          <a:xfrm>
            <a:off x="8417984" y="172612"/>
            <a:ext cx="6366656" cy="9923202"/>
          </a:xfrm>
          <a:custGeom>
            <a:avLst/>
            <a:gdLst/>
            <a:ahLst/>
            <a:cxnLst/>
            <a:rect l="l" t="t" r="r" b="b"/>
            <a:pathLst>
              <a:path w="6366656" h="9923202">
                <a:moveTo>
                  <a:pt x="0" y="0"/>
                </a:moveTo>
                <a:lnTo>
                  <a:pt x="6366657" y="0"/>
                </a:lnTo>
                <a:lnTo>
                  <a:pt x="6366657" y="9923203"/>
                </a:lnTo>
                <a:lnTo>
                  <a:pt x="0" y="99232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466632" y="368100"/>
            <a:ext cx="6114534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2. FLOWCHART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274509" y="2934863"/>
            <a:ext cx="6458391" cy="4848531"/>
            <a:chOff x="0" y="0"/>
            <a:chExt cx="8916670" cy="6694043"/>
          </a:xfrm>
        </p:grpSpPr>
        <p:sp>
          <p:nvSpPr>
            <p:cNvPr id="23" name="Freeform 23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2"/>
              <a:stretch>
                <a:fillRect t="-25809" b="-25809"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6875805" y="1271863"/>
            <a:ext cx="10188076" cy="7088867"/>
            <a:chOff x="0" y="0"/>
            <a:chExt cx="2683279" cy="186702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683279" cy="1867027"/>
            </a:xfrm>
            <a:custGeom>
              <a:avLst/>
              <a:gdLst/>
              <a:ahLst/>
              <a:cxnLst/>
              <a:rect l="l" t="t" r="r" b="b"/>
              <a:pathLst>
                <a:path w="2683279" h="1867027">
                  <a:moveTo>
                    <a:pt x="38755" y="0"/>
                  </a:moveTo>
                  <a:lnTo>
                    <a:pt x="2644524" y="0"/>
                  </a:lnTo>
                  <a:cubicBezTo>
                    <a:pt x="2654803" y="0"/>
                    <a:pt x="2664660" y="4083"/>
                    <a:pt x="2671928" y="11351"/>
                  </a:cubicBezTo>
                  <a:cubicBezTo>
                    <a:pt x="2679196" y="18619"/>
                    <a:pt x="2683279" y="28476"/>
                    <a:pt x="2683279" y="38755"/>
                  </a:cubicBezTo>
                  <a:lnTo>
                    <a:pt x="2683279" y="1828272"/>
                  </a:lnTo>
                  <a:cubicBezTo>
                    <a:pt x="2683279" y="1838550"/>
                    <a:pt x="2679196" y="1848408"/>
                    <a:pt x="2671928" y="1855675"/>
                  </a:cubicBezTo>
                  <a:cubicBezTo>
                    <a:pt x="2664660" y="1862943"/>
                    <a:pt x="2654803" y="1867027"/>
                    <a:pt x="2644524" y="1867027"/>
                  </a:cubicBezTo>
                  <a:lnTo>
                    <a:pt x="38755" y="1867027"/>
                  </a:lnTo>
                  <a:cubicBezTo>
                    <a:pt x="28476" y="1867027"/>
                    <a:pt x="18619" y="1862943"/>
                    <a:pt x="11351" y="1855675"/>
                  </a:cubicBezTo>
                  <a:cubicBezTo>
                    <a:pt x="4083" y="1848408"/>
                    <a:pt x="0" y="1838550"/>
                    <a:pt x="0" y="1828272"/>
                  </a:cubicBezTo>
                  <a:lnTo>
                    <a:pt x="0" y="38755"/>
                  </a:lnTo>
                  <a:cubicBezTo>
                    <a:pt x="0" y="28476"/>
                    <a:pt x="4083" y="18619"/>
                    <a:pt x="11351" y="11351"/>
                  </a:cubicBezTo>
                  <a:cubicBezTo>
                    <a:pt x="18619" y="4083"/>
                    <a:pt x="28476" y="0"/>
                    <a:pt x="387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683279" cy="1905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18508" lvl="1" indent="-259254" algn="just">
                <a:lnSpc>
                  <a:spcPts val="3362"/>
                </a:lnSpc>
                <a:buFont typeface="Arial"/>
                <a:buChar char="•"/>
              </a:pPr>
              <a:r>
                <a:rPr lang="en-US" sz="2401">
                  <a:solidFill>
                    <a:srgbClr val="000000"/>
                  </a:solidFill>
                  <a:latin typeface="Montserrat Ultra-Bold"/>
                </a:rPr>
                <a:t>Masukkan nama pembeli</a:t>
              </a:r>
            </a:p>
            <a:p>
              <a:pPr marL="518508" lvl="1" indent="-259254" algn="just">
                <a:lnSpc>
                  <a:spcPts val="3362"/>
                </a:lnSpc>
                <a:buFont typeface="Arial"/>
                <a:buChar char="•"/>
              </a:pPr>
              <a:r>
                <a:rPr lang="en-US" sz="2401">
                  <a:solidFill>
                    <a:srgbClr val="000000"/>
                  </a:solidFill>
                  <a:latin typeface="Montserrat Ultra-Bold"/>
                </a:rPr>
                <a:t>Konfirmasi pertanyaan dari aplikasi</a:t>
              </a:r>
            </a:p>
            <a:p>
              <a:pPr marL="518508" lvl="1" indent="-259254" algn="just">
                <a:lnSpc>
                  <a:spcPts val="3362"/>
                </a:lnSpc>
                <a:buFont typeface="Arial"/>
                <a:buChar char="•"/>
              </a:pPr>
              <a:r>
                <a:rPr lang="en-US" sz="2401">
                  <a:solidFill>
                    <a:srgbClr val="000000"/>
                  </a:solidFill>
                  <a:latin typeface="Montserrat Ultra-Bold"/>
                </a:rPr>
                <a:t>Input ukuran yang diinginkan oleh pembeli</a:t>
              </a:r>
            </a:p>
            <a:p>
              <a:pPr marL="518508" lvl="1" indent="-259254" algn="just">
                <a:lnSpc>
                  <a:spcPts val="3362"/>
                </a:lnSpc>
                <a:buFont typeface="Arial"/>
                <a:buChar char="•"/>
              </a:pPr>
              <a:r>
                <a:rPr lang="en-US" sz="2401">
                  <a:solidFill>
                    <a:srgbClr val="000000"/>
                  </a:solidFill>
                  <a:latin typeface="Montserrat Ultra-Bold"/>
                </a:rPr>
                <a:t>Setelah itu pembeli dapat melihat daftar jus buah yang dijual lengkap dengan harga dan ukurannya</a:t>
              </a:r>
            </a:p>
            <a:p>
              <a:pPr marL="518508" lvl="1" indent="-259254" algn="just">
                <a:lnSpc>
                  <a:spcPts val="3362"/>
                </a:lnSpc>
                <a:buFont typeface="Arial"/>
                <a:buChar char="•"/>
              </a:pPr>
              <a:r>
                <a:rPr lang="en-US" sz="2401">
                  <a:solidFill>
                    <a:srgbClr val="000000"/>
                  </a:solidFill>
                  <a:latin typeface="Montserrat Ultra-Bold"/>
                </a:rPr>
                <a:t>Untuk memilih jus mana yang ingin dibeli pembeli hanya perlu mengisi nomor dari daftar jus buah tersebut</a:t>
              </a:r>
            </a:p>
            <a:p>
              <a:pPr marL="518508" lvl="1" indent="-259254" algn="just">
                <a:lnSpc>
                  <a:spcPts val="3362"/>
                </a:lnSpc>
                <a:buFont typeface="Arial"/>
                <a:buChar char="•"/>
              </a:pPr>
              <a:r>
                <a:rPr lang="en-US" sz="2401">
                  <a:solidFill>
                    <a:srgbClr val="000000"/>
                  </a:solidFill>
                  <a:latin typeface="Montserrat Ultra-Bold"/>
                </a:rPr>
                <a:t>Jika pembeli telah memilih produk yang ingin dibeli, maka akan muncul keterangan dari pilihan si pembeli, yakni nama jus lengkap dengan harga dari tiap ukuran</a:t>
              </a:r>
            </a:p>
            <a:p>
              <a:pPr marL="518508" lvl="1" indent="-259254" algn="just">
                <a:lnSpc>
                  <a:spcPts val="3362"/>
                </a:lnSpc>
                <a:buFont typeface="Arial"/>
                <a:buChar char="•"/>
              </a:pPr>
              <a:r>
                <a:rPr lang="en-US" sz="2401">
                  <a:solidFill>
                    <a:srgbClr val="000000"/>
                  </a:solidFill>
                  <a:latin typeface="Montserrat Ultra-Bold"/>
                </a:rPr>
                <a:t>Tetapi jika pembeli salah memasukkan opsi yang tersedia maka program akan otomatis berhenti</a:t>
              </a:r>
            </a:p>
            <a:p>
              <a:pPr marL="518508" lvl="1" indent="-259254" algn="just">
                <a:lnSpc>
                  <a:spcPts val="3362"/>
                </a:lnSpc>
                <a:buFont typeface="Arial"/>
                <a:buChar char="•"/>
              </a:pPr>
              <a:r>
                <a:rPr lang="en-US" sz="2401">
                  <a:solidFill>
                    <a:srgbClr val="000000"/>
                  </a:solidFill>
                  <a:latin typeface="Montserrat Ultra-Bold"/>
                </a:rPr>
                <a:t>Setelah muncul keterangan tentang menu yang dipilih pembeli, maka program akan berhenti dan dinyatakan berhasil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644906" y="79427"/>
            <a:ext cx="8528719" cy="792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  <a:spcBef>
                <a:spcPct val="0"/>
              </a:spcBef>
            </a:pPr>
            <a:r>
              <a:rPr lang="en-US" sz="3661">
                <a:solidFill>
                  <a:srgbClr val="000000"/>
                </a:solidFill>
                <a:latin typeface="Karnchang Bold"/>
              </a:rPr>
              <a:t>3.Langkah - Langkah Penggunaan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255493" y="9153583"/>
            <a:ext cx="8536811" cy="627749"/>
            <a:chOff x="0" y="0"/>
            <a:chExt cx="11382415" cy="836998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6958433" y="1028700"/>
            <a:ext cx="6990603" cy="8388723"/>
          </a:xfrm>
          <a:custGeom>
            <a:avLst/>
            <a:gdLst/>
            <a:ahLst/>
            <a:cxnLst/>
            <a:rect l="l" t="t" r="r" b="b"/>
            <a:pathLst>
              <a:path w="6990603" h="8388723">
                <a:moveTo>
                  <a:pt x="0" y="0"/>
                </a:moveTo>
                <a:lnTo>
                  <a:pt x="6990602" y="0"/>
                </a:lnTo>
                <a:lnTo>
                  <a:pt x="6990602" y="8388723"/>
                </a:lnTo>
                <a:lnTo>
                  <a:pt x="0" y="8388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655141" y="-65662"/>
            <a:ext cx="7908739" cy="1083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1"/>
              </a:lnSpc>
              <a:spcBef>
                <a:spcPct val="0"/>
              </a:spcBef>
            </a:pPr>
            <a:r>
              <a:rPr lang="en-US" sz="4972">
                <a:solidFill>
                  <a:srgbClr val="000000"/>
                </a:solidFill>
                <a:latin typeface="Karnchang Bold"/>
              </a:rPr>
              <a:t>4.Tampilan Antarmuka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47700"/>
            <a:ext cx="6588158" cy="939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.model small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.code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org 100h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start:</a:t>
            </a:r>
          </a:p>
          <a:p>
            <a:pPr>
              <a:lnSpc>
                <a:spcPts val="2986"/>
              </a:lnSpc>
            </a:pPr>
            <a:r>
              <a:rPr lang="en-US" sz="2133" dirty="0" err="1">
                <a:solidFill>
                  <a:srgbClr val="000000"/>
                </a:solidFill>
                <a:latin typeface="Karnchang"/>
              </a:rPr>
              <a:t>jmp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mulai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daftar 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13,10,'----------------------------------------'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      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13,10,'             JUICE FOR FUN            '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      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13,10,'----------------------------------------$'</a:t>
            </a:r>
          </a:p>
          <a:p>
            <a:pPr>
              <a:lnSpc>
                <a:spcPts val="2986"/>
              </a:lnSpc>
            </a:pPr>
            <a:r>
              <a:rPr lang="en-US" sz="2133" dirty="0" err="1">
                <a:solidFill>
                  <a:srgbClr val="000000"/>
                </a:solidFill>
                <a:latin typeface="Karnchang"/>
              </a:rPr>
              <a:t>nama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13,10,'Nama                 :$'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jus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13,10,'Ingin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Beli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Jus?      :$'</a:t>
            </a:r>
          </a:p>
          <a:p>
            <a:pPr>
              <a:lnSpc>
                <a:spcPts val="2986"/>
              </a:lnSpc>
            </a:pPr>
            <a:r>
              <a:rPr lang="en-US" sz="2133" dirty="0" err="1">
                <a:solidFill>
                  <a:srgbClr val="000000"/>
                </a:solidFill>
                <a:latin typeface="Karnchang"/>
              </a:rPr>
              <a:t>ukuran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13,10,'Ukuran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apa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          :$'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garis 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13,10,'----------------------------------------$'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>
              <a:lnSpc>
                <a:spcPts val="2986"/>
              </a:lnSpc>
            </a:pPr>
            <a:r>
              <a:rPr lang="en-US" sz="2133" dirty="0" err="1">
                <a:solidFill>
                  <a:srgbClr val="000000"/>
                </a:solidFill>
                <a:latin typeface="Karnchang"/>
              </a:rPr>
              <a:t>tampung_nama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30,?,30 dup(?)</a:t>
            </a:r>
          </a:p>
          <a:p>
            <a:pPr>
              <a:lnSpc>
                <a:spcPts val="2986"/>
              </a:lnSpc>
            </a:pPr>
            <a:r>
              <a:rPr lang="en-US" sz="2133" dirty="0" err="1">
                <a:solidFill>
                  <a:srgbClr val="000000"/>
                </a:solidFill>
                <a:latin typeface="Karnchang"/>
              </a:rPr>
              <a:t>tampung_jus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43,?,43 dup(?)</a:t>
            </a:r>
          </a:p>
          <a:p>
            <a:pPr>
              <a:lnSpc>
                <a:spcPts val="2986"/>
              </a:lnSpc>
            </a:pPr>
            <a:r>
              <a:rPr lang="en-US" sz="2133" dirty="0" err="1">
                <a:solidFill>
                  <a:srgbClr val="000000"/>
                </a:solidFill>
                <a:latin typeface="Karnchang"/>
              </a:rPr>
              <a:t>tampung_ukuran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43,?,43 dup(?)</a:t>
            </a:r>
          </a:p>
          <a:p>
            <a:pPr>
              <a:lnSpc>
                <a:spcPts val="2986"/>
              </a:lnSpc>
            </a:pPr>
            <a:r>
              <a:rPr lang="en-US" sz="2133" dirty="0" err="1">
                <a:solidFill>
                  <a:srgbClr val="000000"/>
                </a:solidFill>
                <a:latin typeface="Karnchang"/>
              </a:rPr>
              <a:t>tampung_kode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db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13,?,43 dup(?)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>
              <a:lnSpc>
                <a:spcPts val="2986"/>
              </a:lnSpc>
            </a:pPr>
            <a:r>
              <a:rPr lang="en-US" sz="2133" dirty="0" err="1">
                <a:solidFill>
                  <a:srgbClr val="000000"/>
                </a:solidFill>
                <a:latin typeface="Karnchang"/>
              </a:rPr>
              <a:t>mulai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: 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mov ah,09h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 mov </a:t>
            </a:r>
            <a:r>
              <a:rPr lang="en-US" sz="2133" dirty="0" err="1">
                <a:solidFill>
                  <a:srgbClr val="000000"/>
                </a:solidFill>
                <a:latin typeface="Karnchang"/>
              </a:rPr>
              <a:t>dx,offset</a:t>
            </a:r>
            <a:r>
              <a:rPr lang="en-US" sz="2133" dirty="0">
                <a:solidFill>
                  <a:srgbClr val="000000"/>
                </a:solidFill>
                <a:latin typeface="Karnchang"/>
              </a:rPr>
              <a:t> daftar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 int 21h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 mov ah,09h</a:t>
            </a:r>
          </a:p>
          <a:p>
            <a:pPr>
              <a:lnSpc>
                <a:spcPts val="2986"/>
              </a:lnSpc>
            </a:pPr>
            <a:r>
              <a:rPr lang="en-US" sz="2133" dirty="0">
                <a:solidFill>
                  <a:srgbClr val="000000"/>
                </a:solidFill>
                <a:latin typeface="Karnchang"/>
              </a:rPr>
              <a:t> mov ah,01h</a:t>
            </a:r>
          </a:p>
          <a:p>
            <a:pPr>
              <a:lnSpc>
                <a:spcPts val="2986"/>
              </a:lnSpc>
              <a:spcBef>
                <a:spcPct val="0"/>
              </a:spcBef>
            </a:pPr>
            <a:endParaRPr lang="en-US" sz="2133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0" y="149467"/>
            <a:ext cx="4205748" cy="10137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ah,09h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lea </a:t>
            </a:r>
            <a:r>
              <a:rPr lang="en-US" sz="1602" dirty="0" err="1">
                <a:solidFill>
                  <a:srgbClr val="000000"/>
                </a:solidFill>
                <a:latin typeface="Karnchang"/>
              </a:rPr>
              <a:t>dx,nama</a:t>
            </a:r>
            <a:endParaRPr lang="en-US" sz="1602" dirty="0">
              <a:solidFill>
                <a:srgbClr val="000000"/>
              </a:solidFill>
              <a:latin typeface="Karnchang"/>
            </a:endParaRP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int 21h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ah,0ah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lea </a:t>
            </a:r>
            <a:r>
              <a:rPr lang="en-US" sz="1602" dirty="0" err="1">
                <a:solidFill>
                  <a:srgbClr val="000000"/>
                </a:solidFill>
                <a:latin typeface="Karnchang"/>
              </a:rPr>
              <a:t>dx,tampung_nama</a:t>
            </a:r>
            <a:endParaRPr lang="en-US" sz="1602" dirty="0">
              <a:solidFill>
                <a:srgbClr val="000000"/>
              </a:solidFill>
              <a:latin typeface="Karnchang"/>
            </a:endParaRP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int 21h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push dx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ah,09h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lea </a:t>
            </a:r>
            <a:r>
              <a:rPr lang="en-US" sz="1602" dirty="0" err="1">
                <a:solidFill>
                  <a:srgbClr val="000000"/>
                </a:solidFill>
                <a:latin typeface="Karnchang"/>
              </a:rPr>
              <a:t>dx,jus</a:t>
            </a:r>
            <a:endParaRPr lang="en-US" sz="1602" dirty="0">
              <a:solidFill>
                <a:srgbClr val="000000"/>
              </a:solidFill>
              <a:latin typeface="Karnchang"/>
            </a:endParaRP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int 21h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ah,0ah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lea </a:t>
            </a:r>
            <a:r>
              <a:rPr lang="en-US" sz="1602" dirty="0" err="1">
                <a:solidFill>
                  <a:srgbClr val="000000"/>
                </a:solidFill>
                <a:latin typeface="Karnchang"/>
              </a:rPr>
              <a:t>dx,tampung_jus</a:t>
            </a:r>
            <a:endParaRPr lang="en-US" sz="1602" dirty="0">
              <a:solidFill>
                <a:srgbClr val="000000"/>
              </a:solidFill>
              <a:latin typeface="Karnchang"/>
            </a:endParaRP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int 21h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push dx 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ah,09h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lea </a:t>
            </a:r>
            <a:r>
              <a:rPr lang="en-US" sz="1602" dirty="0" err="1">
                <a:solidFill>
                  <a:srgbClr val="000000"/>
                </a:solidFill>
                <a:latin typeface="Karnchang"/>
              </a:rPr>
              <a:t>dx,ukuran</a:t>
            </a:r>
            <a:endParaRPr lang="en-US" sz="1602" dirty="0">
              <a:solidFill>
                <a:srgbClr val="000000"/>
              </a:solidFill>
              <a:latin typeface="Karnchang"/>
            </a:endParaRP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int 21h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ah,0ah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lea </a:t>
            </a:r>
            <a:r>
              <a:rPr lang="en-US" sz="1602" dirty="0" err="1">
                <a:solidFill>
                  <a:srgbClr val="000000"/>
                </a:solidFill>
                <a:latin typeface="Karnchang"/>
              </a:rPr>
              <a:t>dx,tampung_ukuran</a:t>
            </a:r>
            <a:endParaRPr lang="en-US" sz="1602" dirty="0">
              <a:solidFill>
                <a:srgbClr val="000000"/>
              </a:solidFill>
              <a:latin typeface="Karnchang"/>
            </a:endParaRP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int 21h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push dx 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ah,09h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</a:t>
            </a:r>
            <a:r>
              <a:rPr lang="en-US" sz="1602" dirty="0" err="1">
                <a:solidFill>
                  <a:srgbClr val="000000"/>
                </a:solidFill>
                <a:latin typeface="Karnchang"/>
              </a:rPr>
              <a:t>dx,offset</a:t>
            </a:r>
            <a:r>
              <a:rPr lang="en-US" sz="1602" dirty="0">
                <a:solidFill>
                  <a:srgbClr val="000000"/>
                </a:solidFill>
                <a:latin typeface="Karnchang"/>
              </a:rPr>
              <a:t> garis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int 21h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ah,09h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ah,01h 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ah,07h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mov ah,01h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 </a:t>
            </a:r>
          </a:p>
          <a:p>
            <a:pPr>
              <a:lnSpc>
                <a:spcPts val="2243"/>
              </a:lnSpc>
            </a:pPr>
            <a:r>
              <a:rPr lang="en-US" sz="1602" dirty="0">
                <a:solidFill>
                  <a:srgbClr val="000000"/>
                </a:solidFill>
                <a:latin typeface="Karnchang"/>
              </a:rPr>
              <a:t>end start</a:t>
            </a:r>
          </a:p>
          <a:p>
            <a:pPr>
              <a:lnSpc>
                <a:spcPts val="2243"/>
              </a:lnSpc>
              <a:spcBef>
                <a:spcPct val="0"/>
              </a:spcBef>
            </a:pPr>
            <a:endParaRPr lang="en-US" sz="1602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9617" y="83474"/>
            <a:ext cx="9607859" cy="792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  <a:spcBef>
                <a:spcPct val="0"/>
              </a:spcBef>
            </a:pPr>
            <a:r>
              <a:rPr lang="en-US" sz="3661" dirty="0">
                <a:solidFill>
                  <a:srgbClr val="000000"/>
                </a:solidFill>
                <a:latin typeface="Karnchang Bold"/>
              </a:rPr>
              <a:t>5. Kode Program </a:t>
            </a:r>
            <a:r>
              <a:rPr lang="en-US" sz="3661" dirty="0" err="1">
                <a:solidFill>
                  <a:srgbClr val="000000"/>
                </a:solidFill>
                <a:latin typeface="Karnchang Bold"/>
              </a:rPr>
              <a:t>Untuk</a:t>
            </a:r>
            <a:r>
              <a:rPr lang="en-US" sz="3661" dirty="0">
                <a:solidFill>
                  <a:srgbClr val="000000"/>
                </a:solidFill>
                <a:latin typeface="Karnchang Bold"/>
              </a:rPr>
              <a:t>  Desain </a:t>
            </a:r>
            <a:r>
              <a:rPr lang="en-US" sz="3661" dirty="0" err="1">
                <a:solidFill>
                  <a:srgbClr val="000000"/>
                </a:solidFill>
                <a:latin typeface="Karnchang Bold"/>
              </a:rPr>
              <a:t>Antarmuka</a:t>
            </a:r>
            <a:endParaRPr lang="en-US" sz="3661" dirty="0">
              <a:solidFill>
                <a:srgbClr val="000000"/>
              </a:solidFill>
              <a:latin typeface="Karnchang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051070" y="12166"/>
            <a:ext cx="7550130" cy="621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  <a:spcBef>
                <a:spcPct val="0"/>
              </a:spcBef>
            </a:pPr>
            <a:r>
              <a:rPr lang="en-US" sz="3661" dirty="0">
                <a:solidFill>
                  <a:srgbClr val="000000"/>
                </a:solidFill>
                <a:latin typeface="Karnchang Bold"/>
              </a:rPr>
              <a:t>6. Kode </a:t>
            </a:r>
            <a:r>
              <a:rPr lang="en-US" sz="3661" dirty="0" err="1">
                <a:solidFill>
                  <a:srgbClr val="000000"/>
                </a:solidFill>
                <a:latin typeface="Karnchang Bold"/>
              </a:rPr>
              <a:t>Keseluruhan</a:t>
            </a:r>
            <a:r>
              <a:rPr lang="en-US" sz="3661" dirty="0">
                <a:solidFill>
                  <a:srgbClr val="000000"/>
                </a:solidFill>
                <a:latin typeface="Karnchang Bold"/>
              </a:rPr>
              <a:t> </a:t>
            </a:r>
            <a:r>
              <a:rPr lang="en-US" sz="3661" dirty="0" err="1">
                <a:solidFill>
                  <a:srgbClr val="000000"/>
                </a:solidFill>
                <a:latin typeface="Karnchang Bold"/>
              </a:rPr>
              <a:t>Penjualan</a:t>
            </a:r>
            <a:endParaRPr lang="en-US" sz="3661" dirty="0">
              <a:solidFill>
                <a:srgbClr val="000000"/>
              </a:solidFill>
              <a:latin typeface="Karnchang Bold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B8BF9FA-D918-13F4-21B6-C3083FCC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57" y="571500"/>
            <a:ext cx="12905872" cy="8874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F270A99-D1AA-3C53-4F93-52213800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11" y="92601"/>
            <a:ext cx="13024289" cy="93650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3" name="Group 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3" name="Group 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>
            <a:off x="655141" y="9553359"/>
            <a:ext cx="8536811" cy="627749"/>
            <a:chOff x="0" y="0"/>
            <a:chExt cx="11382415" cy="836998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1382415" cy="836998"/>
              <a:chOff x="0" y="0"/>
              <a:chExt cx="2248378" cy="165333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48378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2248378" h="165333">
                    <a:moveTo>
                      <a:pt x="13603" y="0"/>
                    </a:moveTo>
                    <a:lnTo>
                      <a:pt x="2234775" y="0"/>
                    </a:lnTo>
                    <a:cubicBezTo>
                      <a:pt x="2242288" y="0"/>
                      <a:pt x="2248378" y="6090"/>
                      <a:pt x="2248378" y="13603"/>
                    </a:cubicBezTo>
                    <a:lnTo>
                      <a:pt x="2248378" y="151730"/>
                    </a:lnTo>
                    <a:cubicBezTo>
                      <a:pt x="2248378" y="155337"/>
                      <a:pt x="2246945" y="158798"/>
                      <a:pt x="2244394" y="161349"/>
                    </a:cubicBezTo>
                    <a:cubicBezTo>
                      <a:pt x="2241843" y="163900"/>
                      <a:pt x="2238383" y="165333"/>
                      <a:pt x="2234775" y="165333"/>
                    </a:cubicBezTo>
                    <a:lnTo>
                      <a:pt x="13603" y="165333"/>
                    </a:lnTo>
                    <a:cubicBezTo>
                      <a:pt x="6090" y="165333"/>
                      <a:pt x="0" y="159243"/>
                      <a:pt x="0" y="151730"/>
                    </a:cubicBezTo>
                    <a:lnTo>
                      <a:pt x="0" y="13603"/>
                    </a:lnTo>
                    <a:cubicBezTo>
                      <a:pt x="0" y="6090"/>
                      <a:pt x="6090" y="0"/>
                      <a:pt x="13603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2248378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281454" y="74541"/>
              <a:ext cx="10819507" cy="545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20">
                  <a:solidFill>
                    <a:srgbClr val="FFFFFF"/>
                  </a:solidFill>
                  <a:latin typeface="Karnchang"/>
                </a:rPr>
                <a:t>Hidayat Lossen |  Universitas Ahmad Dahlan | Informatika | 2023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FD21D0A-B480-CCF1-A0B9-08006B62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83" y="136904"/>
            <a:ext cx="5328972" cy="92717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FEEFE0-4149-9CC6-0D3E-032E78F1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53" y="136904"/>
            <a:ext cx="5382391" cy="92533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7800ACD-6A9C-A4B2-03AD-AAB38E10E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442" y="113597"/>
            <a:ext cx="4445708" cy="92717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776</Words>
  <Application>Microsoft Office PowerPoint</Application>
  <PresentationFormat>Custom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Karnchang</vt:lpstr>
      <vt:lpstr>Karnchang Bold</vt:lpstr>
      <vt:lpstr>Times New Roman</vt:lpstr>
      <vt:lpstr>Arial</vt:lpstr>
      <vt:lpstr>Montserrat Ultra-Bold</vt:lpstr>
      <vt:lpstr>Karnchang Bold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TP-DSK2023 Presentasi</dc:title>
  <cp:lastModifiedBy>Hidayat Tuasikal</cp:lastModifiedBy>
  <cp:revision>6</cp:revision>
  <dcterms:created xsi:type="dcterms:W3CDTF">2006-08-16T00:00:00Z</dcterms:created>
  <dcterms:modified xsi:type="dcterms:W3CDTF">2024-01-11T06:39:42Z</dcterms:modified>
  <dc:identifier>DAF45OmBZ6w</dc:identifier>
</cp:coreProperties>
</file>