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1" r:id="rId16"/>
    <p:sldId id="270" r:id="rId17"/>
    <p:sldId id="269"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14.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610600" cy="1524000"/>
          </a:xfrm>
        </p:spPr>
        <p:txBody>
          <a:bodyPr>
            <a:normAutofit/>
          </a:bodyPr>
          <a:lstStyle/>
          <a:p>
            <a:r>
              <a:rPr lang="en-US" sz="4000" dirty="0" smtClean="0"/>
              <a:t>Object Oriented Software development</a:t>
            </a:r>
            <a:endParaRPr lang="en-US" sz="4000" dirty="0"/>
          </a:p>
        </p:txBody>
      </p:sp>
      <p:sp>
        <p:nvSpPr>
          <p:cNvPr id="3" name="Subtitle 2"/>
          <p:cNvSpPr>
            <a:spLocks noGrp="1"/>
          </p:cNvSpPr>
          <p:nvPr>
            <p:ph type="subTitle" idx="1"/>
          </p:nvPr>
        </p:nvSpPr>
        <p:spPr>
          <a:xfrm>
            <a:off x="1752600" y="3429000"/>
            <a:ext cx="5562600" cy="2209800"/>
          </a:xfrm>
        </p:spPr>
        <p:txBody>
          <a:bodyPr/>
          <a:lstStyle/>
          <a:p>
            <a:r>
              <a:rPr lang="en-US" dirty="0" smtClean="0">
                <a:solidFill>
                  <a:schemeClr val="tx1"/>
                </a:solidFill>
              </a:rPr>
              <a:t>151-35-1114</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Class Diagram</a:t>
            </a: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t>    </a:t>
            </a:r>
            <a:r>
              <a:rPr lang="en-US" sz="2800" dirty="0" smtClean="0"/>
              <a:t>Class or structural diagrams define the basic building blocks of a model.</a:t>
            </a:r>
          </a:p>
          <a:p>
            <a:pPr>
              <a:buNone/>
            </a:pPr>
            <a:endParaRPr lang="en-US" sz="2800" dirty="0" smtClean="0"/>
          </a:p>
          <a:p>
            <a:endParaRPr lang="en-US" dirty="0"/>
          </a:p>
        </p:txBody>
      </p:sp>
      <p:pic>
        <p:nvPicPr>
          <p:cNvPr id="4" name="Picture 3"/>
          <p:cNvPicPr/>
          <p:nvPr/>
        </p:nvPicPr>
        <p:blipFill>
          <a:blip r:embed="rId2"/>
          <a:stretch>
            <a:fillRect/>
          </a:stretch>
        </p:blipFill>
        <p:spPr>
          <a:xfrm>
            <a:off x="1066800" y="1905000"/>
            <a:ext cx="7239000" cy="4572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    An entity-relationship model is an abstract and conceptual representation of data.</a:t>
            </a:r>
          </a:p>
          <a:p>
            <a:pPr>
              <a:buNone/>
            </a:pPr>
            <a:endParaRPr lang="en-US" dirty="0"/>
          </a:p>
        </p:txBody>
      </p:sp>
      <p:pic>
        <p:nvPicPr>
          <p:cNvPr id="4" name="Picture 3" descr="Er New.png"/>
          <p:cNvPicPr/>
          <p:nvPr/>
        </p:nvPicPr>
        <p:blipFill>
          <a:blip r:embed="rId2"/>
          <a:stretch>
            <a:fillRect/>
          </a:stretch>
        </p:blipFill>
        <p:spPr>
          <a:xfrm>
            <a:off x="381000" y="2286000"/>
            <a:ext cx="8382000" cy="4572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16.png"/>
          <p:cNvPicPr>
            <a:picLocks noChangeAspect="1"/>
          </p:cNvPicPr>
          <p:nvPr/>
        </p:nvPicPr>
        <p:blipFill>
          <a:blip r:embed="rId2"/>
          <a:stretch>
            <a:fillRect/>
          </a:stretch>
        </p:blipFill>
        <p:spPr>
          <a:xfrm>
            <a:off x="0" y="0"/>
            <a:ext cx="9144000" cy="2960236"/>
          </a:xfrm>
          <a:prstGeom prst="rect">
            <a:avLst/>
          </a:prstGeom>
        </p:spPr>
      </p:pic>
      <p:pic>
        <p:nvPicPr>
          <p:cNvPr id="7" name="Picture 6" descr="O17.png"/>
          <p:cNvPicPr>
            <a:picLocks noChangeAspect="1"/>
          </p:cNvPicPr>
          <p:nvPr/>
        </p:nvPicPr>
        <p:blipFill>
          <a:blip r:embed="rId3"/>
          <a:stretch>
            <a:fillRect/>
          </a:stretch>
        </p:blipFill>
        <p:spPr>
          <a:xfrm>
            <a:off x="0" y="3810000"/>
            <a:ext cx="9144000" cy="1856465"/>
          </a:xfrm>
          <a:prstGeom prst="rect">
            <a:avLst/>
          </a:prstGeom>
        </p:spPr>
      </p:pic>
      <p:sp>
        <p:nvSpPr>
          <p:cNvPr id="9" name="Up Arrow 8">
            <a:hlinkClick r:id="rId4" action="ppaction://hlinksldjump"/>
          </p:cNvPr>
          <p:cNvSpPr/>
          <p:nvPr/>
        </p:nvSpPr>
        <p:spPr>
          <a:xfrm>
            <a:off x="8001000" y="990600"/>
            <a:ext cx="2286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hlinkClick r:id="rId5" action="ppaction://hlinksldjump"/>
          </p:cNvPr>
          <p:cNvSpPr/>
          <p:nvPr/>
        </p:nvSpPr>
        <p:spPr>
          <a:xfrm>
            <a:off x="1676400" y="5334000"/>
            <a:ext cx="4450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3.png"/>
          <p:cNvPicPr>
            <a:picLocks noChangeAspect="1"/>
          </p:cNvPicPr>
          <p:nvPr/>
        </p:nvPicPr>
        <p:blipFill>
          <a:blip r:embed="rId2"/>
          <a:stretch>
            <a:fillRect/>
          </a:stretch>
        </p:blipFill>
        <p:spPr>
          <a:xfrm>
            <a:off x="838200" y="228600"/>
            <a:ext cx="8077200" cy="2918783"/>
          </a:xfrm>
          <a:prstGeom prst="rect">
            <a:avLst/>
          </a:prstGeom>
        </p:spPr>
      </p:pic>
      <p:pic>
        <p:nvPicPr>
          <p:cNvPr id="4" name="Picture 3" descr="O4.png"/>
          <p:cNvPicPr>
            <a:picLocks noChangeAspect="1"/>
          </p:cNvPicPr>
          <p:nvPr/>
        </p:nvPicPr>
        <p:blipFill>
          <a:blip r:embed="rId3"/>
          <a:stretch>
            <a:fillRect/>
          </a:stretch>
        </p:blipFill>
        <p:spPr>
          <a:xfrm>
            <a:off x="0" y="3257749"/>
            <a:ext cx="5029200" cy="3600251"/>
          </a:xfrm>
          <a:prstGeom prst="rect">
            <a:avLst/>
          </a:prstGeom>
        </p:spPr>
      </p:pic>
      <p:pic>
        <p:nvPicPr>
          <p:cNvPr id="5" name="Picture 4" descr="O5.png"/>
          <p:cNvPicPr>
            <a:picLocks noChangeAspect="1"/>
          </p:cNvPicPr>
          <p:nvPr/>
        </p:nvPicPr>
        <p:blipFill>
          <a:blip r:embed="rId4"/>
          <a:stretch>
            <a:fillRect/>
          </a:stretch>
        </p:blipFill>
        <p:spPr>
          <a:xfrm>
            <a:off x="5257800" y="3276600"/>
            <a:ext cx="3657600" cy="3430853"/>
          </a:xfrm>
          <a:prstGeom prst="rect">
            <a:avLst/>
          </a:prstGeom>
        </p:spPr>
      </p:pic>
      <p:sp>
        <p:nvSpPr>
          <p:cNvPr id="6" name="Up Arrow 5">
            <a:hlinkClick r:id="rId5" action="ppaction://hlinksldjump"/>
          </p:cNvPr>
          <p:cNvSpPr/>
          <p:nvPr/>
        </p:nvSpPr>
        <p:spPr>
          <a:xfrm>
            <a:off x="3124200" y="685800"/>
            <a:ext cx="304800" cy="45720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Up Arrow 6">
            <a:hlinkClick r:id="rId5" action="ppaction://hlinksldjump"/>
          </p:cNvPr>
          <p:cNvSpPr/>
          <p:nvPr/>
        </p:nvSpPr>
        <p:spPr>
          <a:xfrm>
            <a:off x="3733800" y="685800"/>
            <a:ext cx="381000" cy="4572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Left Arrow 7">
            <a:hlinkClick r:id="rId6" action="ppaction://hlinksldjump"/>
          </p:cNvPr>
          <p:cNvSpPr/>
          <p:nvPr/>
        </p:nvSpPr>
        <p:spPr>
          <a:xfrm>
            <a:off x="6705600" y="54864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0" y="685800"/>
            <a:ext cx="11430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hlinkClick r:id="rId7" action="ppaction://hlinksldjump"/>
              </a:rPr>
              <a:t>Logout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6.png"/>
          <p:cNvPicPr>
            <a:picLocks noChangeAspect="1"/>
          </p:cNvPicPr>
          <p:nvPr/>
        </p:nvPicPr>
        <p:blipFill>
          <a:blip r:embed="rId2"/>
          <a:stretch>
            <a:fillRect/>
          </a:stretch>
        </p:blipFill>
        <p:spPr>
          <a:xfrm>
            <a:off x="0" y="0"/>
            <a:ext cx="9144000" cy="2285999"/>
          </a:xfrm>
          <a:prstGeom prst="rect">
            <a:avLst/>
          </a:prstGeom>
        </p:spPr>
      </p:pic>
      <p:pic>
        <p:nvPicPr>
          <p:cNvPr id="3" name="Picture 2" descr="O7.png"/>
          <p:cNvPicPr>
            <a:picLocks noChangeAspect="1"/>
          </p:cNvPicPr>
          <p:nvPr/>
        </p:nvPicPr>
        <p:blipFill>
          <a:blip r:embed="rId3"/>
          <a:stretch>
            <a:fillRect/>
          </a:stretch>
        </p:blipFill>
        <p:spPr>
          <a:xfrm>
            <a:off x="0" y="2438400"/>
            <a:ext cx="9144000" cy="4267200"/>
          </a:xfrm>
          <a:prstGeom prst="rect">
            <a:avLst/>
          </a:prstGeom>
        </p:spPr>
      </p:pic>
      <p:sp>
        <p:nvSpPr>
          <p:cNvPr id="4" name="Left Arrow 3">
            <a:hlinkClick r:id="rId4" action="ppaction://hlinksldjump"/>
          </p:cNvPr>
          <p:cNvSpPr/>
          <p:nvPr/>
        </p:nvSpPr>
        <p:spPr>
          <a:xfrm>
            <a:off x="3505200" y="1219200"/>
            <a:ext cx="381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a:hlinkClick r:id="rId5" action="ppaction://hlinksldjump"/>
          </p:cNvPr>
          <p:cNvSpPr/>
          <p:nvPr/>
        </p:nvSpPr>
        <p:spPr>
          <a:xfrm>
            <a:off x="2514600" y="3352800"/>
            <a:ext cx="304800" cy="53340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Up Arrow 5">
            <a:hlinkClick r:id="rId5" action="ppaction://hlinksldjump"/>
          </p:cNvPr>
          <p:cNvSpPr/>
          <p:nvPr/>
        </p:nvSpPr>
        <p:spPr>
          <a:xfrm>
            <a:off x="3429000" y="3352800"/>
            <a:ext cx="304800" cy="533400"/>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Up Arrow 6">
            <a:hlinkClick r:id="rId6" action="ppaction://hlinksldjump"/>
          </p:cNvPr>
          <p:cNvSpPr/>
          <p:nvPr/>
        </p:nvSpPr>
        <p:spPr>
          <a:xfrm>
            <a:off x="4191000" y="3352800"/>
            <a:ext cx="304800" cy="533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8.png"/>
          <p:cNvPicPr>
            <a:picLocks noChangeAspect="1"/>
          </p:cNvPicPr>
          <p:nvPr/>
        </p:nvPicPr>
        <p:blipFill>
          <a:blip r:embed="rId2"/>
          <a:stretch>
            <a:fillRect/>
          </a:stretch>
        </p:blipFill>
        <p:spPr>
          <a:xfrm>
            <a:off x="228600" y="228600"/>
            <a:ext cx="8458200" cy="3429000"/>
          </a:xfrm>
          <a:prstGeom prst="rect">
            <a:avLst/>
          </a:prstGeom>
        </p:spPr>
      </p:pic>
      <p:pic>
        <p:nvPicPr>
          <p:cNvPr id="3" name="Picture 2" descr="O9.png"/>
          <p:cNvPicPr>
            <a:picLocks noChangeAspect="1"/>
          </p:cNvPicPr>
          <p:nvPr/>
        </p:nvPicPr>
        <p:blipFill>
          <a:blip r:embed="rId3"/>
          <a:stretch>
            <a:fillRect/>
          </a:stretch>
        </p:blipFill>
        <p:spPr>
          <a:xfrm>
            <a:off x="228600" y="3733800"/>
            <a:ext cx="8458200" cy="2923693"/>
          </a:xfrm>
          <a:prstGeom prst="rect">
            <a:avLst/>
          </a:prstGeom>
        </p:spPr>
      </p:pic>
      <p:sp>
        <p:nvSpPr>
          <p:cNvPr id="4" name="Down Arrow 3">
            <a:hlinkClick r:id="rId4" action="ppaction://hlinksldjump"/>
          </p:cNvPr>
          <p:cNvSpPr/>
          <p:nvPr/>
        </p:nvSpPr>
        <p:spPr>
          <a:xfrm>
            <a:off x="4114800" y="3810000"/>
            <a:ext cx="228600" cy="368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10.png"/>
          <p:cNvPicPr>
            <a:picLocks noChangeAspect="1"/>
          </p:cNvPicPr>
          <p:nvPr/>
        </p:nvPicPr>
        <p:blipFill>
          <a:blip r:embed="rId2"/>
          <a:stretch>
            <a:fillRect/>
          </a:stretch>
        </p:blipFill>
        <p:spPr>
          <a:xfrm>
            <a:off x="0" y="0"/>
            <a:ext cx="9144000" cy="2696882"/>
          </a:xfrm>
          <a:prstGeom prst="rect">
            <a:avLst/>
          </a:prstGeom>
        </p:spPr>
      </p:pic>
      <p:pic>
        <p:nvPicPr>
          <p:cNvPr id="3" name="Picture 2" descr="O14.png"/>
          <p:cNvPicPr>
            <a:picLocks noChangeAspect="1"/>
          </p:cNvPicPr>
          <p:nvPr/>
        </p:nvPicPr>
        <p:blipFill>
          <a:blip r:embed="rId3"/>
          <a:stretch>
            <a:fillRect/>
          </a:stretch>
        </p:blipFill>
        <p:spPr>
          <a:xfrm>
            <a:off x="0" y="2819400"/>
            <a:ext cx="4020111" cy="2895600"/>
          </a:xfrm>
          <a:prstGeom prst="rect">
            <a:avLst/>
          </a:prstGeom>
        </p:spPr>
      </p:pic>
      <p:pic>
        <p:nvPicPr>
          <p:cNvPr id="4" name="Picture 3" descr="O15.png"/>
          <p:cNvPicPr>
            <a:picLocks noChangeAspect="1"/>
          </p:cNvPicPr>
          <p:nvPr/>
        </p:nvPicPr>
        <p:blipFill>
          <a:blip r:embed="rId4"/>
          <a:stretch>
            <a:fillRect/>
          </a:stretch>
        </p:blipFill>
        <p:spPr>
          <a:xfrm>
            <a:off x="4876800" y="2895600"/>
            <a:ext cx="4038600" cy="2743200"/>
          </a:xfrm>
          <a:prstGeom prst="rect">
            <a:avLst/>
          </a:prstGeom>
        </p:spPr>
      </p:pic>
      <p:sp>
        <p:nvSpPr>
          <p:cNvPr id="5" name="Left Arrow 4">
            <a:hlinkClick r:id="rId5" action="ppaction://hlinksldjump"/>
          </p:cNvPr>
          <p:cNvSpPr/>
          <p:nvPr/>
        </p:nvSpPr>
        <p:spPr>
          <a:xfrm>
            <a:off x="8686800" y="19050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11.png"/>
          <p:cNvPicPr>
            <a:picLocks noChangeAspect="1"/>
          </p:cNvPicPr>
          <p:nvPr/>
        </p:nvPicPr>
        <p:blipFill>
          <a:blip r:embed="rId2"/>
          <a:stretch>
            <a:fillRect/>
          </a:stretch>
        </p:blipFill>
        <p:spPr>
          <a:xfrm>
            <a:off x="1143000" y="1219200"/>
            <a:ext cx="2648320" cy="1600200"/>
          </a:xfrm>
          <a:prstGeom prst="rect">
            <a:avLst/>
          </a:prstGeom>
        </p:spPr>
      </p:pic>
      <p:pic>
        <p:nvPicPr>
          <p:cNvPr id="3" name="Picture 2" descr="O12.png"/>
          <p:cNvPicPr>
            <a:picLocks noChangeAspect="1"/>
          </p:cNvPicPr>
          <p:nvPr/>
        </p:nvPicPr>
        <p:blipFill>
          <a:blip r:embed="rId3"/>
          <a:stretch>
            <a:fillRect/>
          </a:stretch>
        </p:blipFill>
        <p:spPr>
          <a:xfrm>
            <a:off x="5638800" y="1143000"/>
            <a:ext cx="2610214" cy="1676655"/>
          </a:xfrm>
          <a:prstGeom prst="rect">
            <a:avLst/>
          </a:prstGeom>
        </p:spPr>
      </p:pic>
      <p:pic>
        <p:nvPicPr>
          <p:cNvPr id="4" name="Picture 3" descr="O13.png"/>
          <p:cNvPicPr>
            <a:picLocks noChangeAspect="1"/>
          </p:cNvPicPr>
          <p:nvPr/>
        </p:nvPicPr>
        <p:blipFill>
          <a:blip r:embed="rId4"/>
          <a:stretch>
            <a:fillRect/>
          </a:stretch>
        </p:blipFill>
        <p:spPr>
          <a:xfrm>
            <a:off x="1524000" y="3733800"/>
            <a:ext cx="6744642" cy="224821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7068114.jpg"/>
          <p:cNvPicPr>
            <a:picLocks noChangeAspect="1"/>
          </p:cNvPicPr>
          <p:nvPr/>
        </p:nvPicPr>
        <p:blipFill>
          <a:blip r:embed="rId2"/>
          <a:stretch>
            <a:fillRect/>
          </a:stretch>
        </p:blipFill>
        <p:spPr>
          <a:xfrm>
            <a:off x="1600200" y="1447800"/>
            <a:ext cx="6038850" cy="404563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System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This system is mainly for university student to do online</a:t>
            </a:r>
          </a:p>
          <a:p>
            <a:pPr>
              <a:buNone/>
            </a:pPr>
            <a:r>
              <a:rPr lang="en-US" dirty="0" smtClean="0"/>
              <a:t>course registration also for professors and register in a</a:t>
            </a:r>
          </a:p>
          <a:p>
            <a:pPr>
              <a:buNone/>
            </a:pPr>
            <a:r>
              <a:rPr lang="en-US" dirty="0" smtClean="0"/>
              <a:t>university. This system will have the following features: </a:t>
            </a:r>
          </a:p>
          <a:p>
            <a:pPr algn="just" fontAlgn="base">
              <a:buFont typeface="Wingdings" pitchFamily="2" charset="2"/>
              <a:buChar char="ü"/>
            </a:pPr>
            <a:r>
              <a:rPr lang="en-US" dirty="0" smtClean="0"/>
              <a:t>View All Course </a:t>
            </a:r>
          </a:p>
          <a:p>
            <a:pPr algn="just" fontAlgn="base">
              <a:buFont typeface="Wingdings" pitchFamily="2" charset="2"/>
              <a:buChar char="ü"/>
            </a:pPr>
            <a:r>
              <a:rPr lang="en-US" dirty="0" smtClean="0"/>
              <a:t>Select Course </a:t>
            </a:r>
          </a:p>
          <a:p>
            <a:pPr algn="just" fontAlgn="base">
              <a:buFont typeface="Wingdings" pitchFamily="2" charset="2"/>
              <a:buChar char="ü"/>
            </a:pPr>
            <a:r>
              <a:rPr lang="en-US" dirty="0" smtClean="0"/>
              <a:t>View Course Fee </a:t>
            </a:r>
          </a:p>
          <a:p>
            <a:pPr algn="just" fontAlgn="base">
              <a:buFont typeface="Wingdings" pitchFamily="2" charset="2"/>
              <a:buChar char="ü"/>
            </a:pPr>
            <a:r>
              <a:rPr lang="en-US" dirty="0" smtClean="0"/>
              <a:t>View All Register Student </a:t>
            </a:r>
          </a:p>
          <a:p>
            <a:pPr algn="just" fontAlgn="base">
              <a:buFont typeface="Wingdings" pitchFamily="2" charset="2"/>
              <a:buChar char="ü"/>
            </a:pPr>
            <a:r>
              <a:rPr lang="en-US" dirty="0" smtClean="0"/>
              <a:t>Select Taken Course </a:t>
            </a:r>
          </a:p>
          <a:p>
            <a:pPr algn="just" fontAlgn="base">
              <a:buFont typeface="Wingdings" pitchFamily="2" charset="2"/>
              <a:buChar char="ü"/>
            </a:pPr>
            <a:r>
              <a:rPr lang="en-US" dirty="0" smtClean="0"/>
              <a:t>Create Course </a:t>
            </a:r>
          </a:p>
          <a:p>
            <a:pPr algn="just" fontAlgn="base">
              <a:buFont typeface="Wingdings" pitchFamily="2" charset="2"/>
              <a:buChar char="ü"/>
            </a:pPr>
            <a:r>
              <a:rPr lang="en-US" dirty="0" smtClean="0"/>
              <a:t>Delete Course </a:t>
            </a:r>
          </a:p>
          <a:p>
            <a:pPr algn="just" fontAlgn="base">
              <a:buFont typeface="Wingdings" pitchFamily="2" charset="2"/>
              <a:buChar char="ü"/>
            </a:pPr>
            <a:r>
              <a:rPr lang="en-US" dirty="0" smtClean="0"/>
              <a:t>Maintain Information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86200"/>
            <a:ext cx="8077200" cy="2286000"/>
          </a:xfrm>
        </p:spPr>
        <p:txBody>
          <a:bodyPr>
            <a:normAutofit fontScale="90000"/>
          </a:bodyPr>
          <a:lstStyle/>
          <a:p>
            <a:r>
              <a:rPr lang="en-US" sz="3100" b="1" dirty="0" smtClean="0"/>
              <a:t>Why This System Necessary?? </a:t>
            </a:r>
            <a:br>
              <a:rPr lang="en-US" sz="3100" b="1" dirty="0" smtClean="0"/>
            </a:br>
            <a:r>
              <a:rPr lang="en-US" sz="3100" dirty="0" smtClean="0"/>
              <a:t>For saving time this system is necessary.  </a:t>
            </a:r>
            <a:r>
              <a:rPr lang="en-US" dirty="0" smtClean="0"/>
              <a:t/>
            </a:r>
            <a:br>
              <a:rPr lang="en-US"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533401"/>
            <a:ext cx="8382000" cy="3352799"/>
          </a:xfrm>
        </p:spPr>
        <p:txBody>
          <a:bodyPr>
            <a:normAutofit/>
          </a:bodyPr>
          <a:lstStyle/>
          <a:p>
            <a:pPr algn="ctr">
              <a:buNone/>
            </a:pPr>
            <a:r>
              <a:rPr lang="en-US" b="1" dirty="0" smtClean="0"/>
              <a:t>Vision</a:t>
            </a:r>
          </a:p>
          <a:p>
            <a:pPr>
              <a:buNone/>
            </a:pPr>
            <a:r>
              <a:rPr lang="en-US" dirty="0" smtClean="0"/>
              <a:t>   The vision of this system would be used by professors to indicate the courses they will teach, by students to select courses, and by the registrar to complete the registration process by creating courses.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a:t>
            </a:r>
            <a:endParaRPr lang="en-US" dirty="0"/>
          </a:p>
        </p:txBody>
      </p:sp>
      <p:pic>
        <p:nvPicPr>
          <p:cNvPr id="4" name="Content Placeholder 3"/>
          <p:cNvPicPr>
            <a:picLocks noGrp="1"/>
          </p:cNvPicPr>
          <p:nvPr>
            <p:ph idx="1"/>
          </p:nvPr>
        </p:nvPicPr>
        <p:blipFill>
          <a:blip r:embed="rId2"/>
          <a:stretch>
            <a:fillRect/>
          </a:stretch>
        </p:blipFill>
        <p:spPr>
          <a:xfrm>
            <a:off x="1926052" y="1600200"/>
            <a:ext cx="5312948" cy="452596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Description Brief</a:t>
            </a:r>
            <a:endParaRPr lang="en-US" dirty="0"/>
          </a:p>
        </p:txBody>
      </p:sp>
      <p:pic>
        <p:nvPicPr>
          <p:cNvPr id="4" name="Content Placeholder 3"/>
          <p:cNvPicPr>
            <a:picLocks noGrp="1"/>
          </p:cNvPicPr>
          <p:nvPr>
            <p:ph idx="1"/>
          </p:nvPr>
        </p:nvPicPr>
        <p:blipFill>
          <a:blip r:embed="rId2"/>
          <a:stretch>
            <a:fillRect/>
          </a:stretch>
        </p:blipFill>
        <p:spPr>
          <a:xfrm>
            <a:off x="1295400" y="2133600"/>
            <a:ext cx="6324600" cy="4525963"/>
          </a:xfrm>
          <a:prstGeom prst="rect">
            <a:avLst/>
          </a:prstGeom>
        </p:spPr>
      </p:pic>
      <p:sp>
        <p:nvSpPr>
          <p:cNvPr id="5" name="TextBox 4"/>
          <p:cNvSpPr txBox="1"/>
          <p:nvPr/>
        </p:nvSpPr>
        <p:spPr>
          <a:xfrm>
            <a:off x="762001" y="1219200"/>
            <a:ext cx="8153400" cy="1200329"/>
          </a:xfrm>
          <a:prstGeom prst="rect">
            <a:avLst/>
          </a:prstGeom>
          <a:noFill/>
        </p:spPr>
        <p:txBody>
          <a:bodyPr wrap="square" rtlCol="0">
            <a:spAutoFit/>
          </a:bodyPr>
          <a:lstStyle/>
          <a:p>
            <a:r>
              <a:rPr lang="en-US" b="1" dirty="0" smtClean="0"/>
              <a:t>Course Processing Capability</a:t>
            </a:r>
          </a:p>
          <a:p>
            <a:r>
              <a:rPr lang="en-US" dirty="0" smtClean="0"/>
              <a:t> Students are able to look up their course availability with course code, course fee and course schedule.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Sequence Diagram</a:t>
            </a:r>
            <a:endParaRPr lang="en-US" dirty="0"/>
          </a:p>
        </p:txBody>
      </p:sp>
      <p:pic>
        <p:nvPicPr>
          <p:cNvPr id="4" name="Content Placeholder 3"/>
          <p:cNvPicPr>
            <a:picLocks noGrp="1"/>
          </p:cNvPicPr>
          <p:nvPr>
            <p:ph idx="1"/>
          </p:nvPr>
        </p:nvPicPr>
        <p:blipFill>
          <a:blip r:embed="rId2"/>
          <a:stretch>
            <a:fillRect/>
          </a:stretch>
        </p:blipFill>
        <p:spPr>
          <a:xfrm>
            <a:off x="1143000" y="1905000"/>
            <a:ext cx="6916436" cy="4525963"/>
          </a:xfrm>
          <a:prstGeom prst="rect">
            <a:avLst/>
          </a:prstGeom>
        </p:spPr>
      </p:pic>
      <p:sp>
        <p:nvSpPr>
          <p:cNvPr id="6" name="TextBox 5"/>
          <p:cNvSpPr txBox="1"/>
          <p:nvPr/>
        </p:nvSpPr>
        <p:spPr>
          <a:xfrm>
            <a:off x="1066800" y="1524000"/>
            <a:ext cx="3564231" cy="369332"/>
          </a:xfrm>
          <a:prstGeom prst="rect">
            <a:avLst/>
          </a:prstGeom>
          <a:noFill/>
        </p:spPr>
        <p:txBody>
          <a:bodyPr wrap="square" rtlCol="0">
            <a:spAutoFit/>
          </a:bodyPr>
          <a:lstStyle/>
          <a:p>
            <a:r>
              <a:rPr lang="en-US" dirty="0" smtClean="0"/>
              <a:t>Process Course Success Scenario:-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Model</a:t>
            </a:r>
            <a:endParaRPr lang="en-US" dirty="0"/>
          </a:p>
        </p:txBody>
      </p:sp>
      <p:pic>
        <p:nvPicPr>
          <p:cNvPr id="4" name="Content Placeholder 3"/>
          <p:cNvPicPr>
            <a:picLocks noGrp="1"/>
          </p:cNvPicPr>
          <p:nvPr>
            <p:ph idx="1"/>
          </p:nvPr>
        </p:nvPicPr>
        <p:blipFill>
          <a:blip r:embed="rId2"/>
          <a:stretch>
            <a:fillRect/>
          </a:stretch>
        </p:blipFill>
        <p:spPr>
          <a:xfrm>
            <a:off x="634326" y="1600200"/>
            <a:ext cx="7875347" cy="452596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p:cNvPicPr>
          <p:nvPr>
            <p:ph idx="1"/>
          </p:nvPr>
        </p:nvPicPr>
        <p:blipFill>
          <a:blip r:embed="rId2"/>
          <a:stretch>
            <a:fillRect/>
          </a:stretch>
        </p:blipFill>
        <p:spPr>
          <a:xfrm>
            <a:off x="1828800" y="1600200"/>
            <a:ext cx="5791200" cy="4800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pPr>
              <a:buNone/>
            </a:pPr>
            <a:r>
              <a:rPr lang="en-US" dirty="0" smtClean="0"/>
              <a:t>Process Course for success scenario:-</a:t>
            </a:r>
          </a:p>
          <a:p>
            <a:endParaRPr lang="en-US" dirty="0"/>
          </a:p>
        </p:txBody>
      </p:sp>
      <p:pic>
        <p:nvPicPr>
          <p:cNvPr id="4" name="Picture 3"/>
          <p:cNvPicPr/>
          <p:nvPr/>
        </p:nvPicPr>
        <p:blipFill>
          <a:blip r:embed="rId2"/>
          <a:stretch>
            <a:fillRect/>
          </a:stretch>
        </p:blipFill>
        <p:spPr>
          <a:xfrm>
            <a:off x="1371600" y="2209800"/>
            <a:ext cx="5867400" cy="4267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185</Words>
  <Application>Microsoft Office PowerPoint</Application>
  <PresentationFormat>On-screen Show (4:3)</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Object Oriented Software development</vt:lpstr>
      <vt:lpstr>About The System</vt:lpstr>
      <vt:lpstr>Why This System Necessary??  For saving time this system is necessary.    </vt:lpstr>
      <vt:lpstr>Use Case Model</vt:lpstr>
      <vt:lpstr>Use Case Description Brief</vt:lpstr>
      <vt:lpstr>System Sequence Diagram</vt:lpstr>
      <vt:lpstr>Domain Model</vt:lpstr>
      <vt:lpstr>Activity Diagram</vt:lpstr>
      <vt:lpstr>Sequence Diagram</vt:lpstr>
      <vt:lpstr>Class Diagram</vt:lpstr>
      <vt:lpstr>Entity Relationship Diagram</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JahinRatri</dc:creator>
  <cp:lastModifiedBy>DIU</cp:lastModifiedBy>
  <cp:revision>17</cp:revision>
  <dcterms:created xsi:type="dcterms:W3CDTF">2006-08-16T00:00:00Z</dcterms:created>
  <dcterms:modified xsi:type="dcterms:W3CDTF">2017-12-11T19:48:30Z</dcterms:modified>
</cp:coreProperties>
</file>