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10" d="100"/>
          <a:sy n="110" d="100"/>
        </p:scale>
        <p:origin x="-19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G:\Grov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74453"/>
            <a:ext cx="5895978" cy="3378681"/>
          </a:xfrm>
          <a:prstGeom prst="rect">
            <a:avLst/>
          </a:prstGeom>
          <a:noFill/>
          <a:ln>
            <a:noFill/>
          </a:ln>
          <a:effectLst>
            <a:glow rad="190500">
              <a:schemeClr val="tx2">
                <a:lumMod val="50000"/>
                <a:alpha val="65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762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Цель: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Основная миссия заключается в изменении положения  на пространстве Российской Федерации. Очень мало организаций по разработке действительно качественного программного обеспечения мирового уровня, нашей задачей будет являться исправление данного факта.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Организационно-правовая форма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Индивидуальный предприниматель - физическое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лицо, 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зарегистрированное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в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установленном законом порядке и осуществляющее предпринимательскую деятельность без образования юридического лица.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План помещения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pic>
        <p:nvPicPr>
          <p:cNvPr id="4" name="Рисунок 3" descr="http://xn--80aaanhjgeg4ak3bya.xn--p1ai/media/cache/3e/3c/3e3c3f603dce3608204b9ffa68cfaa1f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3" t="16924" r="15120" b="16666"/>
          <a:stretch/>
        </p:blipFill>
        <p:spPr bwMode="auto">
          <a:xfrm>
            <a:off x="1115616" y="1484784"/>
            <a:ext cx="6863091" cy="4536504"/>
          </a:xfrm>
          <a:prstGeom prst="rect">
            <a:avLst/>
          </a:prstGeom>
          <a:noFill/>
          <a:ln>
            <a:noFill/>
          </a:ln>
          <a:effectLst>
            <a:glow rad="228600">
              <a:schemeClr val="tx2">
                <a:lumMod val="50000"/>
                <a:alpha val="65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90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Организационный план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851997"/>
              </p:ext>
            </p:extLst>
          </p:nvPr>
        </p:nvGraphicFramePr>
        <p:xfrm>
          <a:off x="1763688" y="1340769"/>
          <a:ext cx="5184575" cy="4985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8695"/>
                <a:gridCol w="1257116"/>
                <a:gridCol w="1247834"/>
                <a:gridCol w="1320930"/>
              </a:tblGrid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Специальность</a:t>
                      </a:r>
                      <a:endParaRPr lang="ru-RU" sz="7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Численность</a:t>
                      </a:r>
                      <a:endParaRPr lang="ru-RU" sz="7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Требуемый стаж</a:t>
                      </a:r>
                      <a:endParaRPr lang="ru-RU" sz="7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Заработная плата</a:t>
                      </a:r>
                      <a:endParaRPr lang="ru-RU" sz="7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/>
                </a:tc>
              </a:tr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Ген. Директор</a:t>
                      </a:r>
                      <a:endParaRPr lang="ru-RU" sz="7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-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120 тысяч рублей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Программист </a:t>
                      </a:r>
                      <a:r>
                        <a:rPr lang="ru-RU" sz="1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Java</a:t>
                      </a:r>
                      <a:endParaRPr lang="ru-RU" sz="7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3-30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От  5 лет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80   тысяч рублей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Программист С++</a:t>
                      </a:r>
                      <a:endParaRPr lang="ru-RU" sz="7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3-30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От  5 лет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80   тысяч рублей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Программист 1С</a:t>
                      </a:r>
                      <a:endParaRPr lang="ru-RU" sz="7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1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От  </a:t>
                      </a:r>
                      <a:r>
                        <a:rPr lang="en-US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2</a:t>
                      </a: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 дней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На пол ставки              дворника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Дизайнеры</a:t>
                      </a:r>
                      <a:endParaRPr lang="ru-RU" sz="7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5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От 3 лет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50 тысяч рублей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Маркетологи</a:t>
                      </a:r>
                      <a:endParaRPr lang="ru-RU" sz="7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3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От 3 лет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45 тысяч рублей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  <a:tr h="545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Системные Администраторы</a:t>
                      </a:r>
                      <a:endParaRPr lang="ru-RU" sz="7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От 3 лет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30 тысяч рублей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Бухгалтеры</a:t>
                      </a:r>
                      <a:endParaRPr lang="ru-RU" sz="7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3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От 5 лет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30 тысяч рублей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Уборщицы</a:t>
                      </a:r>
                      <a:endParaRPr lang="ru-RU" sz="7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-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18 тысяч рублей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Дворники</a:t>
                      </a:r>
                      <a:endParaRPr lang="ru-RU" sz="7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-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20 тысяч рублей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Продавцы-консультанты</a:t>
                      </a:r>
                      <a:endParaRPr lang="ru-RU" sz="7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4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От 2 лет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25 тысяч рублей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  <a:tr h="3685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Администратор магазина</a:t>
                      </a:r>
                      <a:endParaRPr lang="ru-RU" sz="7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3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От  5 лет</a:t>
                      </a:r>
                      <a:endParaRPr lang="ru-RU" sz="9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35 тысяч рублей</a:t>
                      </a:r>
                      <a:endParaRPr lang="ru-RU" sz="9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42573" marR="42573" marT="0" marB="0" anchor="ctr">
                    <a:solidFill>
                      <a:srgbClr val="EAEAEA">
                        <a:alpha val="18039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7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Прогноз на 3 года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160394"/>
              </p:ext>
            </p:extLst>
          </p:nvPr>
        </p:nvGraphicFramePr>
        <p:xfrm>
          <a:off x="1259632" y="1340768"/>
          <a:ext cx="6077585" cy="44508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18920"/>
                <a:gridCol w="1519555"/>
                <a:gridCol w="1519555"/>
                <a:gridCol w="1519555"/>
              </a:tblGrid>
              <a:tr h="524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Показатели</a:t>
                      </a:r>
                      <a:endParaRPr lang="ru-RU" sz="1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2019 год </a:t>
                      </a:r>
                      <a:endParaRPr lang="ru-RU" sz="1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2020 год </a:t>
                      </a:r>
                      <a:endParaRPr lang="ru-RU" sz="1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2021 год</a:t>
                      </a:r>
                      <a:endParaRPr lang="ru-RU" sz="1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Кол-во посетителей</a:t>
                      </a:r>
                      <a:endParaRPr lang="ru-RU" sz="11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100 000</a:t>
                      </a:r>
                      <a:endParaRPr lang="ru-RU" sz="11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120 000</a:t>
                      </a:r>
                      <a:endParaRPr lang="ru-RU" sz="1100" b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144 000</a:t>
                      </a:r>
                      <a:endParaRPr lang="ru-RU" sz="1100" b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Цена за единицу услуги</a:t>
                      </a:r>
                      <a:endParaRPr lang="ru-RU" sz="1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7 694,15</a:t>
                      </a:r>
                      <a:endParaRPr lang="ru-RU" sz="11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7 309,44</a:t>
                      </a:r>
                      <a:endParaRPr lang="ru-RU" sz="1100" b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6 943,97</a:t>
                      </a:r>
                      <a:endParaRPr lang="ru-RU" sz="1100" b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Доход от продаж</a:t>
                      </a:r>
                      <a:endParaRPr lang="ru-RU" sz="11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769 415 000,00</a:t>
                      </a:r>
                      <a:endParaRPr lang="ru-RU" sz="1100" b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877 132 800,00</a:t>
                      </a:r>
                      <a:endParaRPr lang="ru-RU" sz="1100" b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999 931 680,00</a:t>
                      </a:r>
                      <a:endParaRPr lang="ru-RU" sz="1100" b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9318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Налог на прибыль (20%)</a:t>
                      </a:r>
                      <a:endParaRPr lang="ru-RU" sz="11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153 883 000,00</a:t>
                      </a:r>
                      <a:endParaRPr lang="ru-RU" sz="11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175 426 560,00</a:t>
                      </a:r>
                      <a:endParaRPr lang="ru-RU" sz="11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199 986 336,00</a:t>
                      </a:r>
                      <a:endParaRPr lang="ru-RU" sz="1100" b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Прибыль, остающаяся в распоряжении предприятия</a:t>
                      </a:r>
                      <a:endParaRPr lang="ru-RU" sz="1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615 532 000,00</a:t>
                      </a:r>
                      <a:endParaRPr lang="ru-RU" sz="11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701 706 240,00</a:t>
                      </a:r>
                      <a:endParaRPr lang="ru-RU" sz="1100" b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nos" panose="02020603050405020304" pitchFamily="18" charset="0"/>
                          <a:ea typeface="Tinos" panose="02020603050405020304" pitchFamily="18" charset="0"/>
                          <a:cs typeface="Tinos" panose="02020603050405020304" pitchFamily="18" charset="0"/>
                        </a:rPr>
                        <a:t>799 945 344,00</a:t>
                      </a:r>
                      <a:endParaRPr lang="ru-RU" sz="11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nos" panose="02020603050405020304" pitchFamily="18" charset="0"/>
                        <a:ea typeface="Tinos" panose="02020603050405020304" pitchFamily="18" charset="0"/>
                        <a:cs typeface="Tinos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199</Words>
  <Application>Microsoft Office PowerPoint</Application>
  <PresentationFormat>Экран 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Цель:</vt:lpstr>
      <vt:lpstr>Организационно-правовая форма</vt:lpstr>
      <vt:lpstr>План помещения</vt:lpstr>
      <vt:lpstr>Организационный план</vt:lpstr>
      <vt:lpstr>Прогноз на 3 года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</dc:creator>
  <cp:lastModifiedBy>Дмитрий</cp:lastModifiedBy>
  <cp:revision>8</cp:revision>
  <dcterms:created xsi:type="dcterms:W3CDTF">2018-12-18T15:38:01Z</dcterms:created>
  <dcterms:modified xsi:type="dcterms:W3CDTF">2018-12-18T17:28:24Z</dcterms:modified>
</cp:coreProperties>
</file>