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95" r:id="rId2"/>
    <p:sldId id="294" r:id="rId3"/>
    <p:sldId id="296" r:id="rId4"/>
    <p:sldId id="297" r:id="rId5"/>
    <p:sldId id="298" r:id="rId6"/>
    <p:sldId id="299" r:id="rId7"/>
    <p:sldId id="300" r:id="rId8"/>
    <p:sldId id="301" r:id="rId9"/>
    <p:sldId id="302" r:id="rId10"/>
  </p:sldIdLst>
  <p:sldSz cx="54006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03" autoAdjust="0"/>
    <p:restoredTop sz="94635" autoAdjust="0"/>
  </p:normalViewPr>
  <p:slideViewPr>
    <p:cSldViewPr snapToGrid="0">
      <p:cViewPr varScale="1">
        <p:scale>
          <a:sx n="104" d="100"/>
          <a:sy n="104" d="100"/>
        </p:scale>
        <p:origin x="3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DED0FF-C2AE-4765-B988-DA96F55155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5EB8A-14B8-486B-85D6-633B8BE64D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072D1-D0CF-4DD4-8878-3490F3A08E12}" type="datetimeFigureOut">
              <a:rPr lang="en-US" smtClean="0"/>
              <a:t>3/1/23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0304B-849D-4BF5-B4DA-EF0EEDA59E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C8230-3C00-46B2-A005-233F46C049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89A2D-09C3-4AD2-8447-50E94A750F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48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79DB0-B046-470E-9ED4-54A246DC1872}" type="datetimeFigureOut">
              <a:rPr lang="en-US" smtClean="0"/>
              <a:t>3/1/23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143000"/>
            <a:ext cx="2571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F002E-2BCF-480D-8B25-0A33F1D5B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0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F002E-2BCF-480D-8B25-0A33F1D5B3B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26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F002E-2BCF-480D-8B25-0A33F1D5B3B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71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F002E-2BCF-480D-8B25-0A33F1D5B3B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38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F002E-2BCF-480D-8B25-0A33F1D5B3B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64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F002E-2BCF-480D-8B25-0A33F1D5B3B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1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F002E-2BCF-480D-8B25-0A33F1D5B3B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18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F002E-2BCF-480D-8B25-0A33F1D5B3B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6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F002E-2BCF-480D-8B25-0A33F1D5B3B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16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F002E-2BCF-480D-8B25-0A33F1D5B3B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9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itations Holiday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B3F3A0F-5279-457D-9172-2A6523BC5A8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1" y="-1245"/>
            <a:ext cx="5400675" cy="648141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C9B98A5-4D97-4B09-AF55-C3F79642E11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5303" y="5282865"/>
            <a:ext cx="1790835" cy="508336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270022" indent="0" algn="ctr">
              <a:buNone/>
              <a:defRPr sz="2400">
                <a:latin typeface="Candara" panose="020E0502030303020204" pitchFamily="34" charset="0"/>
              </a:defRPr>
            </a:lvl2pPr>
            <a:lvl3pPr marL="540045" indent="0" algn="ctr">
              <a:buNone/>
              <a:defRPr sz="2400">
                <a:latin typeface="Candara" panose="020E0502030303020204" pitchFamily="34" charset="0"/>
              </a:defRPr>
            </a:lvl3pPr>
            <a:lvl4pPr marL="810067" indent="0" algn="ctr">
              <a:buNone/>
              <a:defRPr sz="2400">
                <a:latin typeface="Candara" panose="020E0502030303020204" pitchFamily="34" charset="0"/>
              </a:defRPr>
            </a:lvl4pPr>
            <a:lvl5pPr marL="1080089" indent="0" algn="ctr">
              <a:buNone/>
              <a:defRPr sz="2400">
                <a:latin typeface="Candara" panose="020E0502030303020204" pitchFamily="34" charset="0"/>
              </a:defRPr>
            </a:lvl5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731E7777-1290-49DE-995B-F604F3C55A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03" y="650127"/>
            <a:ext cx="1790397" cy="1505577"/>
          </a:xfrm>
        </p:spPr>
        <p:txBody>
          <a:bodyPr>
            <a:noAutofit/>
          </a:bodyPr>
          <a:lstStyle>
            <a:lvl1pPr algn="ctr">
              <a:defRPr sz="3200" b="1"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8DF8C9C-00E3-4B2E-98E2-2974F00F53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2738" y="2203450"/>
            <a:ext cx="1816100" cy="30764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  <a:lvl2pPr marL="270022" indent="0" algn="ctr">
              <a:buNone/>
              <a:defRPr sz="1400" b="1">
                <a:latin typeface="TH SarabunPSK" panose="020B0500040200020003" pitchFamily="34" charset="-34"/>
                <a:cs typeface="TH SarabunPSK" panose="020B0500040200020003" pitchFamily="34" charset="-34"/>
              </a:defRPr>
            </a:lvl2pPr>
            <a:lvl3pPr marL="540045" indent="0" algn="ctr">
              <a:buNone/>
              <a:defRPr sz="1400" b="1">
                <a:latin typeface="TH SarabunPSK" panose="020B0500040200020003" pitchFamily="34" charset="-34"/>
                <a:cs typeface="TH SarabunPSK" panose="020B0500040200020003" pitchFamily="34" charset="-34"/>
              </a:defRPr>
            </a:lvl3pPr>
            <a:lvl4pPr marL="810067" indent="0" algn="ctr">
              <a:buNone/>
              <a:defRPr sz="1400" b="1">
                <a:latin typeface="TH SarabunPSK" panose="020B0500040200020003" pitchFamily="34" charset="-34"/>
                <a:cs typeface="TH SarabunPSK" panose="020B0500040200020003" pitchFamily="34" charset="-34"/>
              </a:defRPr>
            </a:lvl4pPr>
            <a:lvl5pPr marL="1080089" indent="0" algn="ctr">
              <a:buNone/>
              <a:defRPr sz="1400" b="1">
                <a:latin typeface="TH SarabunPSK" panose="020B0500040200020003" pitchFamily="34" charset="-34"/>
                <a:cs typeface="TH SarabunPSK" panose="020B0500040200020003" pitchFamily="34" charset="-34"/>
              </a:defRPr>
            </a:lvl5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0E8E7D1-DCAE-4E43-87B6-E0642A21BBE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5438" y="5792788"/>
            <a:ext cx="1790700" cy="4603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latin typeface="Candara" panose="020E0502030303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D581-D36A-4C53-8EF0-F5F823AD6008}" type="datetimeFigureOut">
              <a:rPr lang="en-US" noProof="0" smtClean="0"/>
              <a:t>3/1/23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0A9C-A3C4-4EC1-BC31-166A00DBCF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777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itations Holidays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72C209-012A-433D-8FB3-359F68CA075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875" y="0"/>
            <a:ext cx="5416550" cy="64801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AB42A87-5807-4A10-8A64-73A384D25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6220" y="4265835"/>
            <a:ext cx="3242499" cy="1300172"/>
          </a:xfrm>
        </p:spPr>
        <p:txBody>
          <a:bodyPr>
            <a:noAutofit/>
          </a:bodyPr>
          <a:lstStyle>
            <a:lvl1pPr algn="l">
              <a:defRPr sz="4400" b="1">
                <a:solidFill>
                  <a:schemeClr val="accent1">
                    <a:lumMod val="75000"/>
                  </a:schemeClr>
                </a:solidFill>
                <a:latin typeface="Verdana Pro Cond Light" panose="020B030603050404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69DBEA4-52CB-4716-A44C-78B8796BD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92100"/>
            <a:ext cx="4597668" cy="369888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 marL="270022" indent="0" algn="l"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2pPr>
            <a:lvl3pPr marL="540045" indent="0" algn="l"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 marL="810067" indent="0" algn="l"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4pPr>
            <a:lvl5pPr marL="1080089" indent="0" algn="l"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866737D-784C-4B99-B8BE-B8025E484A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7668" y="661988"/>
            <a:ext cx="369332" cy="5818187"/>
          </a:xfrm>
        </p:spPr>
        <p:txBody>
          <a:bodyPr vert="vert270" anchor="ctr">
            <a:noAutofit/>
          </a:bodyPr>
          <a:lstStyle>
            <a:lvl1pPr marL="0" indent="0" algn="ctr"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 marL="270022" indent="0" algn="ctr"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2pPr>
            <a:lvl3pPr marL="540045" indent="0" algn="ctr"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 marL="810067" indent="0" algn="ctr"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4pPr>
            <a:lvl5pPr marL="1080089" indent="0" algn="ctr"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9399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297" y="345011"/>
            <a:ext cx="4658082" cy="125253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297" y="1725046"/>
            <a:ext cx="4658082" cy="41116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1296" y="6006164"/>
            <a:ext cx="1215152" cy="345009"/>
          </a:xfrm>
        </p:spPr>
        <p:txBody>
          <a:bodyPr/>
          <a:lstStyle/>
          <a:p>
            <a:fld id="{AEF5D581-D36A-4C53-8EF0-F5F823AD6008}" type="datetimeFigureOut">
              <a:rPr lang="en-US" noProof="0" smtClean="0"/>
              <a:t>3/1/23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88974" y="6006164"/>
            <a:ext cx="1822728" cy="345009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4227" y="6006164"/>
            <a:ext cx="1215152" cy="345009"/>
          </a:xfrm>
        </p:spPr>
        <p:txBody>
          <a:bodyPr/>
          <a:lstStyle/>
          <a:p>
            <a:fld id="{872B0A9C-A3C4-4EC1-BC31-166A00DBCF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616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itations Holiday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430CBCD-D0D5-4523-A98A-2E48D3527D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5400675" cy="48833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F30AE147-88CF-47F3-9102-8B0F93053B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5028" y="4817217"/>
            <a:ext cx="2865437" cy="201716"/>
          </a:xfrm>
        </p:spPr>
        <p:txBody>
          <a:bodyPr>
            <a:noAutofit/>
          </a:bodyPr>
          <a:lstStyle>
            <a:lvl1pPr>
              <a:defRPr sz="1800" b="1"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7B58C2F-2963-47CF-A3D8-D347907E612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0759" y="5019675"/>
            <a:ext cx="2865437" cy="604838"/>
          </a:xfrm>
        </p:spPr>
        <p:txBody>
          <a:bodyPr anchor="ctr">
            <a:noAutofit/>
          </a:bodyPr>
          <a:lstStyle>
            <a:lvl1pPr marL="0" indent="0">
              <a:buNone/>
              <a:defRPr sz="480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defRPr>
            </a:lvl1pPr>
            <a:lvl2pPr marL="270022" indent="0">
              <a:buNone/>
              <a:defRPr sz="4800">
                <a:latin typeface="Arial Black" panose="020B0A04020102020204" pitchFamily="34" charset="0"/>
              </a:defRPr>
            </a:lvl2pPr>
            <a:lvl3pPr marL="540045" indent="0">
              <a:buNone/>
              <a:defRPr sz="4800">
                <a:latin typeface="Arial Black" panose="020B0A04020102020204" pitchFamily="34" charset="0"/>
              </a:defRPr>
            </a:lvl3pPr>
            <a:lvl4pPr marL="810067" indent="0">
              <a:buNone/>
              <a:defRPr sz="4800">
                <a:latin typeface="Arial Black" panose="020B0A04020102020204" pitchFamily="34" charset="0"/>
              </a:defRPr>
            </a:lvl4pPr>
            <a:lvl5pPr marL="1080089" indent="0">
              <a:buNone/>
              <a:defRPr sz="4800"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32FCBDD3-7180-421F-9A4B-7021258D4E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7800" y="6040438"/>
            <a:ext cx="2882900" cy="325437"/>
          </a:xfrm>
        </p:spPr>
        <p:txBody>
          <a:bodyPr anchor="ctr"/>
          <a:lstStyle>
            <a:lvl1pPr marL="0" indent="0">
              <a:buNone/>
              <a:defRPr b="1">
                <a:latin typeface="PMingLiU-ExtB" panose="02020500000000000000" pitchFamily="18" charset="-120"/>
                <a:ea typeface="PMingLiU-ExtB" panose="02020500000000000000" pitchFamily="18" charset="-120"/>
              </a:defRPr>
            </a:lvl1pPr>
            <a:lvl2pPr>
              <a:defRPr b="1">
                <a:latin typeface="PMingLiU-ExtB" panose="02020500000000000000" pitchFamily="18" charset="-120"/>
                <a:ea typeface="PMingLiU-ExtB" panose="02020500000000000000" pitchFamily="18" charset="-120"/>
              </a:defRPr>
            </a:lvl2pPr>
            <a:lvl3pPr>
              <a:defRPr b="1">
                <a:latin typeface="PMingLiU-ExtB" panose="02020500000000000000" pitchFamily="18" charset="-120"/>
                <a:ea typeface="PMingLiU-ExtB" panose="02020500000000000000" pitchFamily="18" charset="-120"/>
              </a:defRPr>
            </a:lvl3pPr>
            <a:lvl4pPr>
              <a:defRPr b="1">
                <a:latin typeface="PMingLiU-ExtB" panose="02020500000000000000" pitchFamily="18" charset="-120"/>
                <a:ea typeface="PMingLiU-ExtB" panose="02020500000000000000" pitchFamily="18" charset="-120"/>
              </a:defRPr>
            </a:lvl4pPr>
            <a:lvl5pPr>
              <a:defRPr b="1">
                <a:latin typeface="PMingLiU-ExtB" panose="02020500000000000000" pitchFamily="18" charset="-120"/>
                <a:ea typeface="PMingLiU-ExtB" panose="02020500000000000000" pitchFamily="18" charset="-120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288B4A1E-D48A-4986-8B35-8C4806A036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8817" y="6003084"/>
            <a:ext cx="1941858" cy="368300"/>
          </a:xfrm>
        </p:spPr>
        <p:txBody>
          <a:bodyPr>
            <a:noAutofit/>
          </a:bodyPr>
          <a:lstStyle>
            <a:lvl1pPr marL="0" indent="0" algn="ctr">
              <a:buNone/>
              <a:defRPr sz="1800" b="1"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  <a:lvl2pPr>
              <a:defRPr sz="1800" b="1">
                <a:latin typeface="TH SarabunPSK" panose="020B0500040200020003" pitchFamily="34" charset="-34"/>
                <a:cs typeface="TH SarabunPSK" panose="020B0500040200020003" pitchFamily="34" charset="-34"/>
              </a:defRPr>
            </a:lvl2pPr>
            <a:lvl3pPr>
              <a:defRPr sz="1800" b="1">
                <a:latin typeface="TH SarabunPSK" panose="020B0500040200020003" pitchFamily="34" charset="-34"/>
                <a:cs typeface="TH SarabunPSK" panose="020B0500040200020003" pitchFamily="34" charset="-34"/>
              </a:defRPr>
            </a:lvl3pPr>
            <a:lvl4pPr>
              <a:defRPr sz="1800" b="1">
                <a:latin typeface="TH SarabunPSK" panose="020B0500040200020003" pitchFamily="34" charset="-34"/>
                <a:cs typeface="TH SarabunPSK" panose="020B0500040200020003" pitchFamily="34" charset="-34"/>
              </a:defRPr>
            </a:lvl4pPr>
            <a:lvl5pPr>
              <a:defRPr sz="1800" b="1">
                <a:latin typeface="TH SarabunPSK" panose="020B0500040200020003" pitchFamily="34" charset="-34"/>
                <a:cs typeface="TH SarabunPSK" panose="020B0500040200020003" pitchFamily="34" charset="-34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18415F8D-C194-49AE-AB61-C7062953DF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5028" y="5632450"/>
            <a:ext cx="2848210" cy="407988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latin typeface="Arial Black" panose="020B0A04020102020204" pitchFamily="34" charset="0"/>
              </a:defRPr>
            </a:lvl1pPr>
            <a:lvl2pPr marL="270022" indent="0">
              <a:buNone/>
              <a:defRPr sz="1800">
                <a:latin typeface="Arial Black" panose="020B0A04020102020204" pitchFamily="34" charset="0"/>
              </a:defRPr>
            </a:lvl2pPr>
            <a:lvl3pPr marL="540045" indent="0">
              <a:buNone/>
              <a:defRPr sz="1800">
                <a:latin typeface="Arial Black" panose="020B0A04020102020204" pitchFamily="34" charset="0"/>
              </a:defRPr>
            </a:lvl3pPr>
            <a:lvl4pPr marL="810067" indent="0">
              <a:buNone/>
              <a:defRPr sz="1800">
                <a:latin typeface="Arial Black" panose="020B0A04020102020204" pitchFamily="34" charset="0"/>
              </a:defRPr>
            </a:lvl4pPr>
            <a:lvl5pPr marL="1080089" indent="0">
              <a:buNone/>
              <a:defRPr sz="1800"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2047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itations Holiday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69781E93-7761-4FE4-92CB-1ABBCFC57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325" y="5773713"/>
            <a:ext cx="2971519" cy="584776"/>
          </a:xfrm>
        </p:spPr>
        <p:txBody>
          <a:bodyPr>
            <a:normAutofit/>
          </a:bodyPr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YACgEQNAr7w 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241EC99-5860-4DAD-8488-FDF63BC91C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5715" y="4965700"/>
            <a:ext cx="3455436" cy="366713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5">
                    <a:lumMod val="60000"/>
                    <a:lumOff val="40000"/>
                  </a:schemeClr>
                </a:solidFill>
                <a:latin typeface="YACgEQNAr7w 0"/>
              </a:defRPr>
            </a:lvl1pPr>
            <a:lvl2pPr marL="270022" indent="0">
              <a:buNone/>
              <a:defRPr sz="2400" b="1">
                <a:solidFill>
                  <a:schemeClr val="accent5">
                    <a:lumMod val="60000"/>
                    <a:lumOff val="40000"/>
                  </a:schemeClr>
                </a:solidFill>
                <a:latin typeface="YACgEQNAr7w 0"/>
              </a:defRPr>
            </a:lvl2pPr>
            <a:lvl3pPr marL="540045" indent="0">
              <a:buNone/>
              <a:defRPr sz="2400" b="1">
                <a:solidFill>
                  <a:schemeClr val="accent5">
                    <a:lumMod val="60000"/>
                    <a:lumOff val="40000"/>
                  </a:schemeClr>
                </a:solidFill>
                <a:latin typeface="YACgEQNAr7w 0"/>
              </a:defRPr>
            </a:lvl3pPr>
            <a:lvl4pPr marL="810067" indent="0">
              <a:buNone/>
              <a:defRPr sz="2400" b="1">
                <a:solidFill>
                  <a:schemeClr val="accent5">
                    <a:lumMod val="60000"/>
                    <a:lumOff val="40000"/>
                  </a:schemeClr>
                </a:solidFill>
                <a:latin typeface="YACgEQNAr7w 0"/>
              </a:defRPr>
            </a:lvl4pPr>
            <a:lvl5pPr marL="1080089" indent="0">
              <a:buNone/>
              <a:defRPr sz="2400" b="1">
                <a:solidFill>
                  <a:schemeClr val="accent5">
                    <a:lumMod val="60000"/>
                    <a:lumOff val="40000"/>
                  </a:schemeClr>
                </a:solidFill>
                <a:latin typeface="YACgEQNAr7w 0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34B462AA-F1FA-47CF-B286-2AD461356C1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163" y="5332413"/>
            <a:ext cx="3455988" cy="441325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  <a:latin typeface="YACgEZulLoA 0"/>
              </a:defRPr>
            </a:lvl1pPr>
            <a:lvl2pPr marL="270022" indent="0" algn="l">
              <a:buNone/>
              <a:defRPr sz="2000">
                <a:latin typeface="YACgEZulLoA 0"/>
              </a:defRPr>
            </a:lvl2pPr>
            <a:lvl3pPr marL="540045" indent="0" algn="l">
              <a:buNone/>
              <a:defRPr sz="2000">
                <a:latin typeface="YACgEZulLoA 0"/>
              </a:defRPr>
            </a:lvl3pPr>
            <a:lvl4pPr marL="810067" indent="0" algn="l">
              <a:buNone/>
              <a:defRPr sz="2000">
                <a:latin typeface="YACgEZulLoA 0"/>
              </a:defRPr>
            </a:lvl4pPr>
            <a:lvl5pPr marL="1080089" indent="0" algn="l">
              <a:buNone/>
              <a:defRPr sz="2000">
                <a:latin typeface="YACgEZulLoA 0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F47B3B20-ECD6-44F1-838C-EB6C3D8BBA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8318" y="430722"/>
            <a:ext cx="4931057" cy="433812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4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itations Holiday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icture Placeholder 65">
            <a:extLst>
              <a:ext uri="{FF2B5EF4-FFF2-40B4-BE49-F238E27FC236}">
                <a16:creationId xmlns:a16="http://schemas.microsoft.com/office/drawing/2014/main" id="{A946F5B7-37A2-40F7-B280-A364111003A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400675" cy="648017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7" name="Title 66">
            <a:extLst>
              <a:ext uri="{FF2B5EF4-FFF2-40B4-BE49-F238E27FC236}">
                <a16:creationId xmlns:a16="http://schemas.microsoft.com/office/drawing/2014/main" id="{8BDC79E3-60C4-4AE6-B282-0D2EE27390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8345" y="1051553"/>
            <a:ext cx="2723984" cy="1183772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3600" b="1">
                <a:solidFill>
                  <a:schemeClr val="accent5">
                    <a:lumMod val="60000"/>
                    <a:lumOff val="40000"/>
                  </a:schemeClr>
                </a:solidFill>
                <a:latin typeface="YACgEQY10lw 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632A4650-4377-4026-A574-31685F3A1C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4291" y="466725"/>
            <a:ext cx="3292093" cy="568325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  <a:lvl2pPr marL="270022" indent="0" algn="ctr">
              <a:buNone/>
              <a:defRPr sz="3200">
                <a:latin typeface="TH SarabunPSK" panose="020B0500040200020003" pitchFamily="34" charset="-34"/>
                <a:cs typeface="TH SarabunPSK" panose="020B0500040200020003" pitchFamily="34" charset="-34"/>
              </a:defRPr>
            </a:lvl2pPr>
            <a:lvl3pPr marL="540045" indent="0" algn="ctr">
              <a:buNone/>
              <a:defRPr sz="3200">
                <a:latin typeface="TH SarabunPSK" panose="020B0500040200020003" pitchFamily="34" charset="-34"/>
                <a:cs typeface="TH SarabunPSK" panose="020B0500040200020003" pitchFamily="34" charset="-34"/>
              </a:defRPr>
            </a:lvl3pPr>
            <a:lvl4pPr marL="810067" indent="0" algn="ctr">
              <a:buNone/>
              <a:defRPr sz="3200">
                <a:latin typeface="TH SarabunPSK" panose="020B0500040200020003" pitchFamily="34" charset="-34"/>
                <a:cs typeface="TH SarabunPSK" panose="020B0500040200020003" pitchFamily="34" charset="-34"/>
              </a:defRPr>
            </a:lvl4pPr>
            <a:lvl5pPr marL="1080089" indent="0" algn="ctr">
              <a:buNone/>
              <a:defRPr sz="3200">
                <a:latin typeface="TH SarabunPSK" panose="020B0500040200020003" pitchFamily="34" charset="-34"/>
                <a:cs typeface="TH SarabunPSK" panose="020B0500040200020003" pitchFamily="34" charset="-34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CBD26084-9910-4007-A66F-AE57C6A55A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3493" y="3382963"/>
            <a:ext cx="3853688" cy="40005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70022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540045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810067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080089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3486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itations Holiday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icture Placeholder 77">
            <a:extLst>
              <a:ext uri="{FF2B5EF4-FFF2-40B4-BE49-F238E27FC236}">
                <a16:creationId xmlns:a16="http://schemas.microsoft.com/office/drawing/2014/main" id="{AA016EFB-EF4F-4D21-960A-A969E14AF0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400675" cy="64801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9" name="Title 78">
            <a:extLst>
              <a:ext uri="{FF2B5EF4-FFF2-40B4-BE49-F238E27FC236}">
                <a16:creationId xmlns:a16="http://schemas.microsoft.com/office/drawing/2014/main" id="{92756716-26A5-4060-AF68-42ED0D5EBC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0210" y="345011"/>
            <a:ext cx="3912227" cy="1164404"/>
          </a:xfrm>
        </p:spPr>
        <p:txBody>
          <a:bodyPr>
            <a:noAutofit/>
          </a:bodyPr>
          <a:lstStyle>
            <a:lvl1pPr algn="l">
              <a:defRPr sz="4000" b="1" i="1">
                <a:latin typeface="YACgESm-6i0 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5CF5D8C7-C86A-4E12-A4BC-DCA2264D80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211" y="2090194"/>
            <a:ext cx="3265246" cy="6477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YACgEYmuCJE 0"/>
              </a:defRPr>
            </a:lvl1pPr>
            <a:lvl2pPr marL="270022" indent="0" algn="l">
              <a:buNone/>
              <a:defRPr sz="1800" b="1">
                <a:solidFill>
                  <a:schemeClr val="bg1"/>
                </a:solidFill>
                <a:latin typeface="YACgEYmuCJE 0"/>
              </a:defRPr>
            </a:lvl2pPr>
            <a:lvl3pPr marL="540045" indent="0" algn="l">
              <a:buNone/>
              <a:defRPr sz="1800" b="1">
                <a:solidFill>
                  <a:schemeClr val="bg1"/>
                </a:solidFill>
                <a:latin typeface="YACgEYmuCJE 0"/>
              </a:defRPr>
            </a:lvl3pPr>
            <a:lvl4pPr marL="810067" indent="0" algn="l">
              <a:buNone/>
              <a:defRPr sz="1800" b="1">
                <a:solidFill>
                  <a:schemeClr val="bg1"/>
                </a:solidFill>
                <a:latin typeface="YACgEYmuCJE 0"/>
              </a:defRPr>
            </a:lvl4pPr>
            <a:lvl5pPr marL="1080089" indent="0" algn="l">
              <a:buNone/>
              <a:defRPr sz="1800" b="1">
                <a:solidFill>
                  <a:schemeClr val="bg1"/>
                </a:solidFill>
                <a:latin typeface="YACgEYmuCJE 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6000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itations Holiday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icture Placeholder 90">
            <a:extLst>
              <a:ext uri="{FF2B5EF4-FFF2-40B4-BE49-F238E27FC236}">
                <a16:creationId xmlns:a16="http://schemas.microsoft.com/office/drawing/2014/main" id="{422B6B4D-99B8-4133-BEB1-5228AFDFA8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400675" cy="64801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39083FCE-08C9-4418-ADB5-A50A04639E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5200" y="231775"/>
            <a:ext cx="3470275" cy="40005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70022" indent="0" algn="ctr">
              <a:buNone/>
              <a:defRPr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40045" indent="0" algn="ctr">
              <a:buNone/>
              <a:defRPr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10067" indent="0" algn="ctr">
              <a:buNone/>
              <a:defRPr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80089" indent="0" algn="ctr">
              <a:buNone/>
              <a:defRPr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2" name="Title 91">
            <a:extLst>
              <a:ext uri="{FF2B5EF4-FFF2-40B4-BE49-F238E27FC236}">
                <a16:creationId xmlns:a16="http://schemas.microsoft.com/office/drawing/2014/main" id="{47A03DD3-CD0A-4B78-B6E9-695131A39C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586" y="661572"/>
            <a:ext cx="3471503" cy="546352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accent4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9FBC724F-5AD1-4232-A651-E0B4FE024C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3613" y="1216025"/>
            <a:ext cx="3470275" cy="4079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3"/>
                </a:solidFill>
                <a:latin typeface="Dubai" panose="020B0503030403030204" pitchFamily="34" charset="-78"/>
                <a:cs typeface="Dubai" panose="020B0503030403030204" pitchFamily="34" charset="-78"/>
              </a:defRPr>
            </a:lvl1pPr>
            <a:lvl2pPr marL="270022" indent="0" algn="ctr">
              <a:buNone/>
              <a:defRPr sz="2000">
                <a:solidFill>
                  <a:schemeClr val="accent3"/>
                </a:solidFill>
                <a:latin typeface="Dubai" panose="020B0503030403030204" pitchFamily="34" charset="-78"/>
                <a:cs typeface="Dubai" panose="020B0503030403030204" pitchFamily="34" charset="-78"/>
              </a:defRPr>
            </a:lvl2pPr>
            <a:lvl3pPr marL="540045" indent="0" algn="ctr">
              <a:buNone/>
              <a:defRPr sz="2000">
                <a:solidFill>
                  <a:schemeClr val="accent3"/>
                </a:solidFill>
                <a:latin typeface="Dubai" panose="020B0503030403030204" pitchFamily="34" charset="-78"/>
                <a:cs typeface="Dubai" panose="020B0503030403030204" pitchFamily="34" charset="-78"/>
              </a:defRPr>
            </a:lvl3pPr>
            <a:lvl4pPr marL="810067" indent="0" algn="ctr">
              <a:buNone/>
              <a:defRPr sz="2000">
                <a:solidFill>
                  <a:schemeClr val="accent3"/>
                </a:solidFill>
                <a:latin typeface="Dubai" panose="020B0503030403030204" pitchFamily="34" charset="-78"/>
                <a:cs typeface="Dubai" panose="020B0503030403030204" pitchFamily="34" charset="-78"/>
              </a:defRPr>
            </a:lvl4pPr>
            <a:lvl5pPr marL="1080089" indent="0" algn="ctr">
              <a:buNone/>
              <a:defRPr sz="2000">
                <a:solidFill>
                  <a:schemeClr val="accent3"/>
                </a:solidFill>
                <a:latin typeface="Dubai" panose="020B0503030403030204" pitchFamily="34" charset="-78"/>
                <a:cs typeface="Dubai" panose="020B0503030403030204" pitchFamily="34" charset="-78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1C1B0F11-C1F4-4FB3-B174-204C1BD0B8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142" y="4897438"/>
            <a:ext cx="2871788" cy="603250"/>
          </a:xfrm>
        </p:spPr>
        <p:txBody>
          <a:bodyPr anchor="ctr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270022" indent="0" algn="l">
              <a:buNone/>
              <a:defRPr sz="3200"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 marL="540045" indent="0" algn="l">
              <a:buNone/>
              <a:defRPr sz="3200"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 marL="810067" indent="0" algn="l">
              <a:buNone/>
              <a:defRPr sz="3200"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 marL="1080089" indent="0" algn="l">
              <a:buNone/>
              <a:defRPr sz="3200">
                <a:solidFill>
                  <a:schemeClr val="bg1"/>
                </a:solidFill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8585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itations Holidays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icture Placeholder 104">
            <a:extLst>
              <a:ext uri="{FF2B5EF4-FFF2-40B4-BE49-F238E27FC236}">
                <a16:creationId xmlns:a16="http://schemas.microsoft.com/office/drawing/2014/main" id="{76428A9F-7CCE-4039-A27E-CEE9626CE5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400675" cy="64801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itle 106">
            <a:extLst>
              <a:ext uri="{FF2B5EF4-FFF2-40B4-BE49-F238E27FC236}">
                <a16:creationId xmlns:a16="http://schemas.microsoft.com/office/drawing/2014/main" id="{F9B90AF1-E594-45C0-90B8-D1BD7FA59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345" y="898779"/>
            <a:ext cx="3775984" cy="1446551"/>
          </a:xfrm>
        </p:spPr>
        <p:txBody>
          <a:bodyPr>
            <a:noAutofit/>
          </a:bodyPr>
          <a:lstStyle>
            <a:lvl1pPr algn="ctr">
              <a:defRPr sz="4400" b="1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9" name="Text Placeholder 108">
            <a:extLst>
              <a:ext uri="{FF2B5EF4-FFF2-40B4-BE49-F238E27FC236}">
                <a16:creationId xmlns:a16="http://schemas.microsoft.com/office/drawing/2014/main" id="{98164C72-ADAE-44E5-859A-4C1EEA14DD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0056" y="5271457"/>
            <a:ext cx="4500563" cy="400109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270022" indent="0" algn="ctr">
              <a:buNone/>
              <a:defRPr sz="2000">
                <a:solidFill>
                  <a:schemeClr val="bg1"/>
                </a:solidFill>
              </a:defRPr>
            </a:lvl2pPr>
            <a:lvl3pPr marL="540045" indent="0" algn="ctr">
              <a:buNone/>
              <a:defRPr sz="2000">
                <a:solidFill>
                  <a:schemeClr val="bg1"/>
                </a:solidFill>
              </a:defRPr>
            </a:lvl3pPr>
            <a:lvl4pPr marL="810067" indent="0" algn="ctr">
              <a:buNone/>
              <a:defRPr sz="2000">
                <a:solidFill>
                  <a:schemeClr val="bg1"/>
                </a:solidFill>
              </a:defRPr>
            </a:lvl4pPr>
            <a:lvl5pPr marL="1080089" indent="0" algn="ctr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83530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itations Holidays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icture Placeholder 116">
            <a:extLst>
              <a:ext uri="{FF2B5EF4-FFF2-40B4-BE49-F238E27FC236}">
                <a16:creationId xmlns:a16="http://schemas.microsoft.com/office/drawing/2014/main" id="{FB7A3283-A0C9-4C73-B286-042DABA03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398804" cy="64800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8" name="Title 117">
            <a:extLst>
              <a:ext uri="{FF2B5EF4-FFF2-40B4-BE49-F238E27FC236}">
                <a16:creationId xmlns:a16="http://schemas.microsoft.com/office/drawing/2014/main" id="{290561BC-5534-4B3B-AB03-FBAD87E3F1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296" y="965307"/>
            <a:ext cx="2918533" cy="1158418"/>
          </a:xfrm>
        </p:spPr>
        <p:txBody>
          <a:bodyPr>
            <a:noAutofit/>
          </a:bodyPr>
          <a:lstStyle>
            <a:lvl1pPr algn="ctr">
              <a:defRPr sz="3200" b="1">
                <a:solidFill>
                  <a:schemeClr val="accent5">
                    <a:lumMod val="20000"/>
                    <a:lumOff val="80000"/>
                  </a:schemeClr>
                </a:solidFill>
                <a:latin typeface="Corbel 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0" name="Text Placeholder 119">
            <a:extLst>
              <a:ext uri="{FF2B5EF4-FFF2-40B4-BE49-F238E27FC236}">
                <a16:creationId xmlns:a16="http://schemas.microsoft.com/office/drawing/2014/main" id="{04845B24-5D87-4967-B32A-94ACB13A8C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296" y="452438"/>
            <a:ext cx="2918004" cy="369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  <a:lvl2pPr marL="270022" indent="0" algn="ctr">
              <a:buNone/>
              <a:defRPr>
                <a:latin typeface="Franklin Gothic Medium" panose="020B0603020102020204" pitchFamily="34" charset="0"/>
              </a:defRPr>
            </a:lvl2pPr>
            <a:lvl3pPr marL="540045" indent="0" algn="ctr">
              <a:buNone/>
              <a:defRPr>
                <a:latin typeface="Franklin Gothic Medium" panose="020B0603020102020204" pitchFamily="34" charset="0"/>
              </a:defRPr>
            </a:lvl3pPr>
            <a:lvl4pPr marL="810067" indent="0" algn="ctr">
              <a:buNone/>
              <a:defRPr>
                <a:latin typeface="Franklin Gothic Medium" panose="020B0603020102020204" pitchFamily="34" charset="0"/>
              </a:defRPr>
            </a:lvl4pPr>
            <a:lvl5pPr marL="1080089" indent="0" algn="ctr">
              <a:buNone/>
              <a:defRPr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2" name="Text Placeholder 121">
            <a:extLst>
              <a:ext uri="{FF2B5EF4-FFF2-40B4-BE49-F238E27FC236}">
                <a16:creationId xmlns:a16="http://schemas.microsoft.com/office/drawing/2014/main" id="{DF4533BC-A180-4E4E-A498-0484FFF5F7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660" y="4310574"/>
            <a:ext cx="4433978" cy="436051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  <a:lvl2pPr marL="270022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2pPr>
            <a:lvl3pPr marL="540045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3pPr>
            <a:lvl4pPr marL="810067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4pPr>
            <a:lvl5pPr marL="1080089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3918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itations Holidays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DAEA04E-307A-48A8-98A5-59170D9B9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2888699"/>
            <a:ext cx="1811547" cy="657756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7" name="Picture Placeholder 136">
            <a:extLst>
              <a:ext uri="{FF2B5EF4-FFF2-40B4-BE49-F238E27FC236}">
                <a16:creationId xmlns:a16="http://schemas.microsoft.com/office/drawing/2014/main" id="{761E78C0-627A-4EAE-B0B5-7E7C8ABFA4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546474"/>
            <a:ext cx="2917372" cy="29290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5" name="Picture Placeholder 134">
            <a:extLst>
              <a:ext uri="{FF2B5EF4-FFF2-40B4-BE49-F238E27FC236}">
                <a16:creationId xmlns:a16="http://schemas.microsoft.com/office/drawing/2014/main" id="{CAC3F758-6603-4A75-823E-C446ACDACE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84359" y="-1"/>
            <a:ext cx="3725862" cy="38172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0" name="Text Placeholder 139">
            <a:extLst>
              <a:ext uri="{FF2B5EF4-FFF2-40B4-BE49-F238E27FC236}">
                <a16:creationId xmlns:a16="http://schemas.microsoft.com/office/drawing/2014/main" id="{64F8A6C6-865B-4B5C-AF48-A996D64142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17371" y="5916136"/>
            <a:ext cx="2483304" cy="573844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defRPr>
            </a:lvl1pPr>
            <a:lvl2pPr marL="270022" indent="0">
              <a:buNone/>
              <a:defRPr sz="320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defRPr>
            </a:lvl2pPr>
            <a:lvl3pPr marL="540045" indent="0">
              <a:buNone/>
              <a:defRPr sz="320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defRPr>
            </a:lvl3pPr>
            <a:lvl4pPr marL="810067" indent="0">
              <a:buNone/>
              <a:defRPr sz="320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defRPr>
            </a:lvl4pPr>
            <a:lvl5pPr marL="1080089" indent="0">
              <a:buNone/>
              <a:defRPr sz="320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36382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345011"/>
            <a:ext cx="4658082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725046"/>
            <a:ext cx="4658082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6006164"/>
            <a:ext cx="121515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5D581-D36A-4C53-8EF0-F5F823AD6008}" type="datetimeFigureOut">
              <a:rPr lang="en-US" noProof="0" smtClean="0"/>
              <a:t>3/1/23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6006164"/>
            <a:ext cx="182272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6006164"/>
            <a:ext cx="121515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B0A9C-A3C4-4EC1-BC31-166A00DBCF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463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686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b.umd.edu/search/website?query=Anthropology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ischool.umd.edu/research/centers-and-lab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nth.umd.edu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milr19.wixsite.com/my-site-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0">
            <a:extLst>
              <a:ext uri="{FF2B5EF4-FFF2-40B4-BE49-F238E27FC236}">
                <a16:creationId xmlns:a16="http://schemas.microsoft.com/office/drawing/2014/main" id="{3907D680-1736-4F04-4149-A9C76718D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823" y="5616772"/>
            <a:ext cx="864285" cy="86428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86E88CA-209E-4CC3-A1A7-4D0C5357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59" y="5291700"/>
            <a:ext cx="2865437" cy="201716"/>
          </a:xfrm>
        </p:spPr>
        <p:txBody>
          <a:bodyPr>
            <a:noAutofit/>
          </a:bodyPr>
          <a:lstStyle/>
          <a:p>
            <a:r>
              <a:rPr lang="en-US" dirty="0">
                <a:latin typeface="TH SarabunPSK"/>
                <a:cs typeface="TH SarabunPSK"/>
              </a:rPr>
              <a:t>INFORMATION CHALLENGE 2023</a:t>
            </a:r>
            <a:br>
              <a:rPr lang="en-US" dirty="0">
                <a:latin typeface="TH SarabunPSK"/>
                <a:cs typeface="TH SarabunPSK"/>
              </a:rPr>
            </a:br>
            <a:r>
              <a:rPr lang="en-US" dirty="0">
                <a:latin typeface="TH SarabunPSK"/>
                <a:cs typeface="TH SarabunPSK"/>
              </a:rPr>
              <a:t>UMD iSCHOOL</a:t>
            </a:r>
            <a:br>
              <a:rPr lang="en-US" dirty="0">
                <a:latin typeface="TH SarabunPSK"/>
                <a:cs typeface="TH SarabunPSK"/>
              </a:rPr>
            </a:br>
            <a:r>
              <a:rPr lang="en-US" dirty="0">
                <a:latin typeface="TH SarabunPSK"/>
                <a:cs typeface="TH SarabunPSK"/>
              </a:rPr>
              <a:t>HANNAH </a:t>
            </a:r>
            <a:r>
              <a:rPr lang="en-US" dirty="0" err="1">
                <a:latin typeface="TH SarabunPSK"/>
                <a:cs typeface="TH SarabunPSK"/>
              </a:rPr>
              <a:t>MILILLO</a:t>
            </a:r>
            <a:br>
              <a:rPr lang="en-US" dirty="0">
                <a:latin typeface="TH SarabunPSK"/>
                <a:cs typeface="TH SarabunPSK"/>
              </a:rPr>
            </a:br>
            <a:r>
              <a:rPr lang="en-US" dirty="0">
                <a:latin typeface="TH SarabunPSK"/>
                <a:cs typeface="TH SarabunPSK"/>
              </a:rPr>
              <a:t>TEAM 23068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A32CD-4381-4DF1-B689-50A8C8DA0E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659" y="3314986"/>
            <a:ext cx="5129354" cy="1879549"/>
          </a:xfrm>
        </p:spPr>
        <p:txBody>
          <a:bodyPr>
            <a:noAutofit/>
          </a:bodyPr>
          <a:lstStyle/>
          <a:p>
            <a:r>
              <a:rPr lang="en-US" sz="21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/>
              </a:rPr>
              <a:t>Redesigning the Council for the Preservation of Anthropological Records (CoPAR) Website</a:t>
            </a:r>
            <a:endParaRPr lang="en-US" sz="21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33524A78-BC43-B8F1-2922-24C5333AE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994" y="5602249"/>
            <a:ext cx="853182" cy="853182"/>
          </a:xfrm>
          <a:prstGeom prst="rect">
            <a:avLst/>
          </a:prstGeom>
        </p:spPr>
      </p:pic>
      <p:pic>
        <p:nvPicPr>
          <p:cNvPr id="18" name="Picture 19">
            <a:extLst>
              <a:ext uri="{FF2B5EF4-FFF2-40B4-BE49-F238E27FC236}">
                <a16:creationId xmlns:a16="http://schemas.microsoft.com/office/drawing/2014/main" id="{79E6DE13-7ADF-F9EA-1012-87847A9D8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9115" y="5690512"/>
            <a:ext cx="726154" cy="72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2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1">
            <a:extLst>
              <a:ext uri="{FF2B5EF4-FFF2-40B4-BE49-F238E27FC236}">
                <a16:creationId xmlns:a16="http://schemas.microsoft.com/office/drawing/2014/main" id="{DE2B4F80-E727-C57B-FF34-1340093E2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02" y="113332"/>
            <a:ext cx="5065870" cy="625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56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387620F4-A473-5F4D-93E0-74595AF99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731123"/>
              </p:ext>
            </p:extLst>
          </p:nvPr>
        </p:nvGraphicFramePr>
        <p:xfrm>
          <a:off x="403582" y="359809"/>
          <a:ext cx="4593510" cy="576055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31170">
                  <a:extLst>
                    <a:ext uri="{9D8B030D-6E8A-4147-A177-3AD203B41FA5}">
                      <a16:colId xmlns:a16="http://schemas.microsoft.com/office/drawing/2014/main" val="3264443224"/>
                    </a:ext>
                  </a:extLst>
                </a:gridCol>
                <a:gridCol w="1531170">
                  <a:extLst>
                    <a:ext uri="{9D8B030D-6E8A-4147-A177-3AD203B41FA5}">
                      <a16:colId xmlns:a16="http://schemas.microsoft.com/office/drawing/2014/main" val="1531789909"/>
                    </a:ext>
                  </a:extLst>
                </a:gridCol>
                <a:gridCol w="1531170">
                  <a:extLst>
                    <a:ext uri="{9D8B030D-6E8A-4147-A177-3AD203B41FA5}">
                      <a16:colId xmlns:a16="http://schemas.microsoft.com/office/drawing/2014/main" val="2313121898"/>
                    </a:ext>
                  </a:extLst>
                </a:gridCol>
              </a:tblGrid>
              <a:tr h="530969">
                <a:tc>
                  <a:txBody>
                    <a:bodyPr/>
                    <a:lstStyle/>
                    <a:p>
                      <a:r>
                        <a:rPr lang="en-US" dirty="0"/>
                        <a:t>CoPAR Initiatives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Website 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Suggestions &amp; 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322307"/>
                  </a:ext>
                </a:extLst>
              </a:tr>
              <a:tr h="1152112">
                <a:tc>
                  <a:txBody>
                    <a:bodyPr/>
                    <a:lstStyle/>
                    <a:p>
                      <a:r>
                        <a:rPr lang="en-US" dirty="0"/>
                        <a:t>Foster awareness of importance of preserving anthropological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Organization best-practices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DESIGN</a:t>
                      </a:r>
                    </a:p>
                    <a:p>
                      <a:r>
                        <a:rPr lang="en-US" dirty="0"/>
                        <a:t>-Keep consistent, pleasing theme</a:t>
                      </a:r>
                    </a:p>
                    <a:p>
                      <a:r>
                        <a:rPr lang="en-US" dirty="0"/>
                        <a:t>-Stay simple, yet academic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421070"/>
                  </a:ext>
                </a:extLst>
              </a:tr>
              <a:tr h="1566205">
                <a:tc>
                  <a:txBody>
                    <a:bodyPr/>
                    <a:lstStyle/>
                    <a:p>
                      <a:r>
                        <a:rPr lang="en-US" dirty="0"/>
                        <a:t>Provide technical support to archival repositories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FORMAT</a:t>
                      </a:r>
                    </a:p>
                    <a:p>
                      <a:r>
                        <a:rPr lang="en-US" dirty="0"/>
                        <a:t>-Convert documents (</a:t>
                      </a:r>
                      <a:r>
                        <a:rPr lang="en-US" i="1" dirty="0"/>
                        <a:t>Preserving </a:t>
                      </a:r>
                      <a:r>
                        <a:rPr lang="en-US" i="1" dirty="0" err="1"/>
                        <a:t>Anthro</a:t>
                      </a:r>
                      <a:r>
                        <a:rPr lang="en-US" i="1" dirty="0"/>
                        <a:t>. Record</a:t>
                      </a:r>
                      <a:r>
                        <a:rPr lang="en-US" dirty="0"/>
                        <a:t> &amp; Bulletins) into PDFs</a:t>
                      </a:r>
                    </a:p>
                    <a:p>
                      <a:r>
                        <a:rPr lang="en-US" dirty="0"/>
                        <a:t>-Rearrange website tabs for guidance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262480"/>
                  </a:ext>
                </a:extLst>
              </a:tr>
              <a:tr h="945064">
                <a:tc>
                  <a:txBody>
                    <a:bodyPr/>
                    <a:lstStyle/>
                    <a:p>
                      <a:r>
                        <a:rPr lang="en-US" dirty="0"/>
                        <a:t>Provide information on records location and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User-friendliness &amp; visual appeal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ENGAGEMENT</a:t>
                      </a:r>
                    </a:p>
                    <a:p>
                      <a:r>
                        <a:rPr lang="en-US" dirty="0"/>
                        <a:t>-Community forum</a:t>
                      </a:r>
                    </a:p>
                    <a:p>
                      <a:r>
                        <a:rPr lang="en-US" dirty="0"/>
                        <a:t>-Digital 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41547"/>
                  </a:ext>
                </a:extLst>
              </a:tr>
              <a:tr h="1566205">
                <a:tc>
                  <a:txBody>
                    <a:bodyPr/>
                    <a:lstStyle/>
                    <a:p>
                      <a:r>
                        <a:rPr lang="en-US" dirty="0"/>
                        <a:t>Foster collaboration between archivists, repositories, and Native communities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Additional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SPREAD</a:t>
                      </a:r>
                    </a:p>
                    <a:p>
                      <a:r>
                        <a:rPr lang="en-US" dirty="0"/>
                        <a:t>-Outreach &amp; collaborations</a:t>
                      </a:r>
                    </a:p>
                    <a:p>
                      <a:r>
                        <a:rPr lang="en-US" dirty="0"/>
                        <a:t>-Readily available contact information</a:t>
                      </a:r>
                    </a:p>
                    <a:p>
                      <a:r>
                        <a:rPr lang="en-US" dirty="0"/>
                        <a:t>-Links through UMD sites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13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94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>
            <a:extLst>
              <a:ext uri="{FF2B5EF4-FFF2-40B4-BE49-F238E27FC236}">
                <a16:creationId xmlns:a16="http://schemas.microsoft.com/office/drawing/2014/main" id="{F98A90D7-3BB4-0833-3D51-F0F4E4428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99" y="243724"/>
            <a:ext cx="2918243" cy="1810991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7B341571-063C-0619-280E-404B9AE74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99" y="4628529"/>
            <a:ext cx="2641433" cy="1628544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5E508B73-E52F-8538-4510-9DD03B60F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2714" y="2517045"/>
            <a:ext cx="2918243" cy="164915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6369E25B-FED8-F8A4-AC06-749F5A3E4A9E}"/>
              </a:ext>
            </a:extLst>
          </p:cNvPr>
          <p:cNvSpPr/>
          <p:nvPr/>
        </p:nvSpPr>
        <p:spPr>
          <a:xfrm>
            <a:off x="1854883" y="415219"/>
            <a:ext cx="1302659" cy="13129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2B154B-9313-2CFD-E382-C0B9BE1A5B6A}"/>
              </a:ext>
            </a:extLst>
          </p:cNvPr>
          <p:cNvCxnSpPr>
            <a:cxnSpLocks/>
          </p:cNvCxnSpPr>
          <p:nvPr/>
        </p:nvCxnSpPr>
        <p:spPr>
          <a:xfrm flipH="1">
            <a:off x="3206086" y="243724"/>
            <a:ext cx="505749" cy="5018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9E1D802-4521-398B-2F5B-99E5DAEA660C}"/>
              </a:ext>
            </a:extLst>
          </p:cNvPr>
          <p:cNvSpPr txBox="1"/>
          <p:nvPr/>
        </p:nvSpPr>
        <p:spPr>
          <a:xfrm>
            <a:off x="3064617" y="1593049"/>
            <a:ext cx="3614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UMD Department of Anthropology</a:t>
            </a:r>
          </a:p>
          <a:p>
            <a:pPr algn="l"/>
            <a:r>
              <a:rPr lang="en-US" sz="1200" dirty="0">
                <a:hlinkClick r:id="rId6"/>
              </a:rPr>
              <a:t>https://</a:t>
            </a:r>
            <a:r>
              <a:rPr lang="en-US" sz="1200" dirty="0" err="1">
                <a:hlinkClick r:id="rId6"/>
              </a:rPr>
              <a:t>anth.umd.edu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514D8E-8B16-7FBC-B0A3-3E7C41666A4D}"/>
              </a:ext>
            </a:extLst>
          </p:cNvPr>
          <p:cNvSpPr txBox="1"/>
          <p:nvPr/>
        </p:nvSpPr>
        <p:spPr>
          <a:xfrm>
            <a:off x="123903" y="3519867"/>
            <a:ext cx="2128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/>
              <a:t>UMD iSchool Research Groups or related site</a:t>
            </a:r>
          </a:p>
          <a:p>
            <a:pPr algn="l"/>
            <a:r>
              <a:rPr lang="en-US" sz="1000" dirty="0">
                <a:hlinkClick r:id="rId7"/>
              </a:rPr>
              <a:t>https://</a:t>
            </a:r>
            <a:r>
              <a:rPr lang="en-US" sz="1000" dirty="0" err="1">
                <a:hlinkClick r:id="rId7"/>
              </a:rPr>
              <a:t>ischool.umd.edu</a:t>
            </a:r>
            <a:r>
              <a:rPr lang="en-US" sz="1000" dirty="0">
                <a:hlinkClick r:id="rId7"/>
              </a:rPr>
              <a:t>/research/centers-and-labs</a:t>
            </a:r>
            <a:endParaRPr 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739A56-3C45-9E9B-C056-8BF94734160B}"/>
              </a:ext>
            </a:extLst>
          </p:cNvPr>
          <p:cNvSpPr txBox="1"/>
          <p:nvPr/>
        </p:nvSpPr>
        <p:spPr>
          <a:xfrm>
            <a:off x="2994307" y="5526128"/>
            <a:ext cx="2395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/>
              <a:t>Searching by keyword through UMD Libraries</a:t>
            </a:r>
          </a:p>
          <a:p>
            <a:pPr algn="l"/>
            <a:r>
              <a:rPr lang="en-US" sz="1100" dirty="0">
                <a:hlinkClick r:id="rId8"/>
              </a:rPr>
              <a:t>https://</a:t>
            </a:r>
            <a:r>
              <a:rPr lang="en-US" sz="1100" dirty="0" err="1">
                <a:hlinkClick r:id="rId8"/>
              </a:rPr>
              <a:t>www.lib.umd.edu</a:t>
            </a:r>
            <a:r>
              <a:rPr lang="en-US" sz="1100" dirty="0">
                <a:hlinkClick r:id="rId8"/>
              </a:rPr>
              <a:t>/search/website?query=Anthropology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1127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75FA98F-4F51-9DC9-CF96-40535AFEBA2D}"/>
              </a:ext>
            </a:extLst>
          </p:cNvPr>
          <p:cNvSpPr txBox="1"/>
          <p:nvPr/>
        </p:nvSpPr>
        <p:spPr>
          <a:xfrm>
            <a:off x="1125433" y="77966"/>
            <a:ext cx="3149808" cy="376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LET’S TALK DESIGN!</a:t>
            </a:r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125F2D14-F54E-F37B-658D-23764FDA003C}"/>
              </a:ext>
            </a:extLst>
          </p:cNvPr>
          <p:cNvSpPr/>
          <p:nvPr/>
        </p:nvSpPr>
        <p:spPr>
          <a:xfrm>
            <a:off x="4020048" y="57199"/>
            <a:ext cx="417874" cy="417874"/>
          </a:xfrm>
          <a:prstGeom prst="smileyFace">
            <a:avLst>
              <a:gd name="adj" fmla="val 4653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1AF327B7-8F00-E877-24E3-390872DE0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58" y="580557"/>
            <a:ext cx="5150457" cy="8737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2AA24FB-AD4A-65D0-411A-5A1F4C8E6B13}"/>
              </a:ext>
            </a:extLst>
          </p:cNvPr>
          <p:cNvSpPr txBox="1"/>
          <p:nvPr/>
        </p:nvSpPr>
        <p:spPr>
          <a:xfrm>
            <a:off x="489631" y="1454264"/>
            <a:ext cx="437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FORMAT</a:t>
            </a:r>
          </a:p>
          <a:p>
            <a:pPr algn="ctr"/>
            <a:r>
              <a:rPr lang="en-US" sz="1200" dirty="0"/>
              <a:t>Rearrange tabs – guide people where to go</a:t>
            </a:r>
          </a:p>
          <a:p>
            <a:pPr algn="ctr"/>
            <a:endParaRPr lang="en-US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4D7500-DBD6-DAB4-FC9E-81F8D19D8047}"/>
              </a:ext>
            </a:extLst>
          </p:cNvPr>
          <p:cNvGrpSpPr/>
          <p:nvPr/>
        </p:nvGrpSpPr>
        <p:grpSpPr>
          <a:xfrm>
            <a:off x="615791" y="1360282"/>
            <a:ext cx="4093707" cy="646331"/>
            <a:chOff x="615792" y="1587432"/>
            <a:chExt cx="3998544" cy="68458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091BC5A1-9D52-0F09-8B72-6673C3D4C901}"/>
                </a:ext>
              </a:extLst>
            </p:cNvPr>
            <p:cNvSpPr/>
            <p:nvPr/>
          </p:nvSpPr>
          <p:spPr>
            <a:xfrm>
              <a:off x="615792" y="1587432"/>
              <a:ext cx="339095" cy="684588"/>
            </a:xfrm>
            <a:prstGeom prst="downArrow">
              <a:avLst>
                <a:gd name="adj1" fmla="val 20205"/>
                <a:gd name="adj2" fmla="val 44679"/>
              </a:avLst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C3C09871-2429-9AF2-F2B9-8AA1941712B1}"/>
                </a:ext>
              </a:extLst>
            </p:cNvPr>
            <p:cNvSpPr/>
            <p:nvPr/>
          </p:nvSpPr>
          <p:spPr>
            <a:xfrm>
              <a:off x="4275241" y="1587432"/>
              <a:ext cx="339095" cy="684588"/>
            </a:xfrm>
            <a:prstGeom prst="downArrow">
              <a:avLst>
                <a:gd name="adj1" fmla="val 20205"/>
                <a:gd name="adj2" fmla="val 44679"/>
              </a:avLst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02BD4336-519D-DABA-1626-55D88D3C12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038"/>
          <a:stretch/>
        </p:blipFill>
        <p:spPr>
          <a:xfrm>
            <a:off x="1168870" y="2964458"/>
            <a:ext cx="2933658" cy="13821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8A7D63-AAB4-6FD5-374B-D9F7078A9D8B}"/>
              </a:ext>
            </a:extLst>
          </p:cNvPr>
          <p:cNvSpPr txBox="1"/>
          <p:nvPr/>
        </p:nvSpPr>
        <p:spPr>
          <a:xfrm>
            <a:off x="1149838" y="4353715"/>
            <a:ext cx="31009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/>
              <a:t>DESIGN</a:t>
            </a:r>
          </a:p>
          <a:p>
            <a:pPr algn="ctr"/>
            <a:r>
              <a:rPr lang="en-US" sz="1100" dirty="0"/>
              <a:t>Engaging, visually appealing, keeps blue theme of logo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790710A-C4D7-9E03-F898-82E2950D2015}"/>
              </a:ext>
            </a:extLst>
          </p:cNvPr>
          <p:cNvGrpSpPr/>
          <p:nvPr/>
        </p:nvGrpSpPr>
        <p:grpSpPr>
          <a:xfrm>
            <a:off x="676659" y="4437520"/>
            <a:ext cx="4028803" cy="684588"/>
            <a:chOff x="615792" y="1587432"/>
            <a:chExt cx="4028803" cy="68458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39894825-47F3-FE5E-B742-D48B1A448770}"/>
                </a:ext>
              </a:extLst>
            </p:cNvPr>
            <p:cNvSpPr/>
            <p:nvPr/>
          </p:nvSpPr>
          <p:spPr>
            <a:xfrm>
              <a:off x="615792" y="1587432"/>
              <a:ext cx="339095" cy="684588"/>
            </a:xfrm>
            <a:prstGeom prst="downArrow">
              <a:avLst>
                <a:gd name="adj1" fmla="val 20205"/>
                <a:gd name="adj2" fmla="val 44679"/>
              </a:avLst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01D75D88-0C89-1F28-CA9C-E2C45FE14168}"/>
                </a:ext>
              </a:extLst>
            </p:cNvPr>
            <p:cNvSpPr/>
            <p:nvPr/>
          </p:nvSpPr>
          <p:spPr>
            <a:xfrm>
              <a:off x="4305500" y="1587432"/>
              <a:ext cx="339095" cy="684588"/>
            </a:xfrm>
            <a:prstGeom prst="downArrow">
              <a:avLst>
                <a:gd name="adj1" fmla="val 20205"/>
                <a:gd name="adj2" fmla="val 44679"/>
              </a:avLst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9">
            <a:extLst>
              <a:ext uri="{FF2B5EF4-FFF2-40B4-BE49-F238E27FC236}">
                <a16:creationId xmlns:a16="http://schemas.microsoft.com/office/drawing/2014/main" id="{BA574F05-1BD2-B143-D853-695F03681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59" y="2066826"/>
            <a:ext cx="4018324" cy="661785"/>
          </a:xfrm>
          <a:prstGeom prst="rect">
            <a:avLst/>
          </a:prstGeom>
        </p:spPr>
      </p:pic>
      <p:pic>
        <p:nvPicPr>
          <p:cNvPr id="10" name="Picture 15">
            <a:extLst>
              <a:ext uri="{FF2B5EF4-FFF2-40B4-BE49-F238E27FC236}">
                <a16:creationId xmlns:a16="http://schemas.microsoft.com/office/drawing/2014/main" id="{C56D948B-9132-599E-B0C5-BCB8AAA799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9102" y="4950675"/>
            <a:ext cx="2933658" cy="138958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1002C04-0DBF-E585-3865-E4A45679303F}"/>
              </a:ext>
            </a:extLst>
          </p:cNvPr>
          <p:cNvCxnSpPr>
            <a:cxnSpLocks/>
          </p:cNvCxnSpPr>
          <p:nvPr/>
        </p:nvCxnSpPr>
        <p:spPr>
          <a:xfrm>
            <a:off x="0" y="2850883"/>
            <a:ext cx="5575610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855537-E345-760F-EF5D-41016ACAD0F3}"/>
              </a:ext>
            </a:extLst>
          </p:cNvPr>
          <p:cNvCxnSpPr>
            <a:cxnSpLocks/>
          </p:cNvCxnSpPr>
          <p:nvPr/>
        </p:nvCxnSpPr>
        <p:spPr>
          <a:xfrm>
            <a:off x="-52245" y="2912833"/>
            <a:ext cx="5575610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A566AAB-6A5E-1E28-941F-DE6618C1B67F}"/>
              </a:ext>
            </a:extLst>
          </p:cNvPr>
          <p:cNvCxnSpPr>
            <a:cxnSpLocks/>
          </p:cNvCxnSpPr>
          <p:nvPr/>
        </p:nvCxnSpPr>
        <p:spPr>
          <a:xfrm>
            <a:off x="-52245" y="525682"/>
            <a:ext cx="5575610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DC87EF-6DC0-C3F4-DD03-2B77AAA6D68A}"/>
              </a:ext>
            </a:extLst>
          </p:cNvPr>
          <p:cNvCxnSpPr>
            <a:cxnSpLocks/>
          </p:cNvCxnSpPr>
          <p:nvPr/>
        </p:nvCxnSpPr>
        <p:spPr>
          <a:xfrm>
            <a:off x="-133635" y="580557"/>
            <a:ext cx="5575610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92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C878D17-FC5E-3390-9057-676C91BF5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49" y="447639"/>
            <a:ext cx="2481688" cy="1381588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5E48BED-A117-93BA-8DFF-9CCA4C92A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000" y="563939"/>
            <a:ext cx="2311026" cy="11489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FECF1E-A35F-36B1-D53F-B4DD211B8B87}"/>
              </a:ext>
            </a:extLst>
          </p:cNvPr>
          <p:cNvSpPr txBox="1"/>
          <p:nvPr/>
        </p:nvSpPr>
        <p:spPr>
          <a:xfrm>
            <a:off x="563020" y="2245113"/>
            <a:ext cx="42746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ENGAGEMENT &amp; SPREAD</a:t>
            </a:r>
          </a:p>
          <a:p>
            <a:pPr algn="ctr"/>
            <a:r>
              <a:rPr lang="en-US" dirty="0"/>
              <a:t>Implement a community forum directly to the site</a:t>
            </a:r>
          </a:p>
          <a:p>
            <a:pPr algn="ctr"/>
            <a:r>
              <a:rPr lang="en-US" dirty="0"/>
              <a:t>Highlight digital media, photographs, archival collections, etc.</a:t>
            </a:r>
          </a:p>
          <a:p>
            <a:pPr algn="ctr"/>
            <a:r>
              <a:rPr lang="en-US" dirty="0"/>
              <a:t>Have contact information readily available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4A168CB-9C47-3F03-B10E-B626D39149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111" y="4368341"/>
            <a:ext cx="3600450" cy="166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6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B5C8B40-F862-A7A6-E4B7-0AA38D9C51E0}"/>
              </a:ext>
            </a:extLst>
          </p:cNvPr>
          <p:cNvSpPr txBox="1"/>
          <p:nvPr/>
        </p:nvSpPr>
        <p:spPr>
          <a:xfrm>
            <a:off x="1785937" y="1594625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HAVE YOU BEEN WAITING FOR SOMETHING?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EDC5E-A101-8789-6EF6-FD96E4E5DBB6}"/>
              </a:ext>
            </a:extLst>
          </p:cNvPr>
          <p:cNvSpPr txBox="1"/>
          <p:nvPr/>
        </p:nvSpPr>
        <p:spPr>
          <a:xfrm>
            <a:off x="1099620" y="3453161"/>
            <a:ext cx="320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CoPAR Redesign Version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785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31DF153-EAF3-5380-8972-8C05A941A193}"/>
              </a:ext>
            </a:extLst>
          </p:cNvPr>
          <p:cNvGrpSpPr/>
          <p:nvPr/>
        </p:nvGrpSpPr>
        <p:grpSpPr>
          <a:xfrm>
            <a:off x="121228" y="744068"/>
            <a:ext cx="1956816" cy="969264"/>
            <a:chOff x="203828" y="1084800"/>
            <a:chExt cx="1956816" cy="969264"/>
          </a:xfrm>
        </p:grpSpPr>
        <p:sp>
          <p:nvSpPr>
            <p:cNvPr id="2" name="Arrow: Striped Right 1">
              <a:extLst>
                <a:ext uri="{FF2B5EF4-FFF2-40B4-BE49-F238E27FC236}">
                  <a16:creationId xmlns:a16="http://schemas.microsoft.com/office/drawing/2014/main" id="{5E8A3AD1-F015-DC1D-2B19-C92FDCB7381E}"/>
                </a:ext>
              </a:extLst>
            </p:cNvPr>
            <p:cNvSpPr/>
            <p:nvPr/>
          </p:nvSpPr>
          <p:spPr>
            <a:xfrm>
              <a:off x="203828" y="1084800"/>
              <a:ext cx="1956816" cy="969264"/>
            </a:xfrm>
            <a:prstGeom prst="striped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987116-B0B2-D73D-84C2-D78717657A65}"/>
                </a:ext>
              </a:extLst>
            </p:cNvPr>
            <p:cNvSpPr txBox="1"/>
            <p:nvPr/>
          </p:nvSpPr>
          <p:spPr>
            <a:xfrm>
              <a:off x="360761" y="1400155"/>
              <a:ext cx="14151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/>
                <a:t>PRIORITY #1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EA2D8A-6FC8-0C4D-A824-DBA5CE9ABD51}"/>
              </a:ext>
            </a:extLst>
          </p:cNvPr>
          <p:cNvGrpSpPr/>
          <p:nvPr/>
        </p:nvGrpSpPr>
        <p:grpSpPr>
          <a:xfrm>
            <a:off x="384524" y="2755455"/>
            <a:ext cx="1956816" cy="969264"/>
            <a:chOff x="1533291" y="2755455"/>
            <a:chExt cx="1956816" cy="969264"/>
          </a:xfrm>
        </p:grpSpPr>
        <p:sp>
          <p:nvSpPr>
            <p:cNvPr id="4" name="Arrow: Striped Right 3">
              <a:extLst>
                <a:ext uri="{FF2B5EF4-FFF2-40B4-BE49-F238E27FC236}">
                  <a16:creationId xmlns:a16="http://schemas.microsoft.com/office/drawing/2014/main" id="{6DEC4070-AEA0-53D9-9943-C648C7AED710}"/>
                </a:ext>
              </a:extLst>
            </p:cNvPr>
            <p:cNvSpPr/>
            <p:nvPr/>
          </p:nvSpPr>
          <p:spPr>
            <a:xfrm>
              <a:off x="1533291" y="2755455"/>
              <a:ext cx="1956816" cy="969264"/>
            </a:xfrm>
            <a:prstGeom prst="striped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4223C2-E22B-35E1-53F4-AF96FBCA6F14}"/>
                </a:ext>
              </a:extLst>
            </p:cNvPr>
            <p:cNvSpPr txBox="1"/>
            <p:nvPr/>
          </p:nvSpPr>
          <p:spPr>
            <a:xfrm>
              <a:off x="1700559" y="3070810"/>
              <a:ext cx="14151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/>
                <a:t>PRIORITY #2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7AEBDF-8760-B2E3-EAEE-C9E3DB3D899C}"/>
              </a:ext>
            </a:extLst>
          </p:cNvPr>
          <p:cNvGrpSpPr/>
          <p:nvPr/>
        </p:nvGrpSpPr>
        <p:grpSpPr>
          <a:xfrm>
            <a:off x="725251" y="4703337"/>
            <a:ext cx="1956816" cy="969264"/>
            <a:chOff x="2700337" y="4569763"/>
            <a:chExt cx="1956816" cy="969264"/>
          </a:xfrm>
        </p:grpSpPr>
        <p:sp>
          <p:nvSpPr>
            <p:cNvPr id="6" name="Arrow: Striped Right 5">
              <a:extLst>
                <a:ext uri="{FF2B5EF4-FFF2-40B4-BE49-F238E27FC236}">
                  <a16:creationId xmlns:a16="http://schemas.microsoft.com/office/drawing/2014/main" id="{702B3BFF-32CD-93BF-6D08-66D2D0DE03FA}"/>
                </a:ext>
              </a:extLst>
            </p:cNvPr>
            <p:cNvSpPr/>
            <p:nvPr/>
          </p:nvSpPr>
          <p:spPr>
            <a:xfrm>
              <a:off x="2700337" y="4569763"/>
              <a:ext cx="1956816" cy="969264"/>
            </a:xfrm>
            <a:prstGeom prst="striped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9F50A0-23EB-364F-353C-3B1AA0E5173D}"/>
                </a:ext>
              </a:extLst>
            </p:cNvPr>
            <p:cNvSpPr txBox="1"/>
            <p:nvPr/>
          </p:nvSpPr>
          <p:spPr>
            <a:xfrm>
              <a:off x="2867308" y="4885118"/>
              <a:ext cx="14151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/>
                <a:t>PRIORITY #3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DE8A2B5-06CC-8147-A5B5-1992BE9DECE2}"/>
              </a:ext>
            </a:extLst>
          </p:cNvPr>
          <p:cNvSpPr txBox="1"/>
          <p:nvPr/>
        </p:nvSpPr>
        <p:spPr>
          <a:xfrm>
            <a:off x="2733706" y="566980"/>
            <a:ext cx="26231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1-2 Months</a:t>
            </a:r>
          </a:p>
          <a:p>
            <a:pPr algn="ctr"/>
            <a:r>
              <a:rPr lang="en-US" sz="1600" dirty="0"/>
              <a:t>Work on new web design</a:t>
            </a:r>
          </a:p>
          <a:p>
            <a:pPr algn="ctr"/>
            <a:r>
              <a:rPr lang="en-US" sz="1600" dirty="0"/>
              <a:t>Implement community forums</a:t>
            </a:r>
          </a:p>
          <a:p>
            <a:pPr algn="ctr"/>
            <a:r>
              <a:rPr lang="en-US" sz="1600" dirty="0"/>
              <a:t>Social media engagement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464B5F-4149-FEAC-6CB5-C56B3AA6BE3F}"/>
              </a:ext>
            </a:extLst>
          </p:cNvPr>
          <p:cNvSpPr txBox="1"/>
          <p:nvPr/>
        </p:nvSpPr>
        <p:spPr>
          <a:xfrm>
            <a:off x="2919647" y="2310096"/>
            <a:ext cx="22513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2-3 Months</a:t>
            </a:r>
          </a:p>
          <a:p>
            <a:pPr algn="ctr"/>
            <a:r>
              <a:rPr lang="en-US" sz="1600" dirty="0"/>
              <a:t>Outreach &amp; collaboration with indigenous communities</a:t>
            </a:r>
          </a:p>
          <a:p>
            <a:pPr algn="ctr"/>
            <a:r>
              <a:rPr lang="en-US" sz="1600" dirty="0"/>
              <a:t>Link website to UMD pages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148DFA-D5FD-213A-B381-C17429F14806}"/>
              </a:ext>
            </a:extLst>
          </p:cNvPr>
          <p:cNvSpPr txBox="1"/>
          <p:nvPr/>
        </p:nvSpPr>
        <p:spPr>
          <a:xfrm>
            <a:off x="2695135" y="4403139"/>
            <a:ext cx="27003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2-3 Weeks + Ongoing</a:t>
            </a:r>
          </a:p>
          <a:p>
            <a:pPr algn="ctr"/>
            <a:r>
              <a:rPr lang="en-US" sz="1600" dirty="0"/>
              <a:t>Finishing Touches</a:t>
            </a:r>
          </a:p>
          <a:p>
            <a:pPr algn="ctr"/>
            <a:r>
              <a:rPr lang="en-US" sz="1600" dirty="0"/>
              <a:t>Continuous updating for publications</a:t>
            </a:r>
          </a:p>
          <a:p>
            <a:pPr algn="ctr"/>
            <a:r>
              <a:rPr lang="en-US" sz="1600" dirty="0"/>
              <a:t>Uploading digitized media</a:t>
            </a:r>
          </a:p>
          <a:p>
            <a:pPr algn="ctr"/>
            <a:r>
              <a:rPr lang="en-US" sz="1600" dirty="0"/>
              <a:t>Keep current with forums</a:t>
            </a:r>
          </a:p>
        </p:txBody>
      </p:sp>
    </p:spTree>
    <p:extLst>
      <p:ext uri="{BB962C8B-B14F-4D97-AF65-F5344CB8AC3E}">
        <p14:creationId xmlns:p14="http://schemas.microsoft.com/office/powerpoint/2010/main" val="1479050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FB18568-8CAC-6260-106E-13D44E1D6DC0}"/>
              </a:ext>
            </a:extLst>
          </p:cNvPr>
          <p:cNvSpPr txBox="1"/>
          <p:nvPr/>
        </p:nvSpPr>
        <p:spPr>
          <a:xfrm>
            <a:off x="911488" y="2038213"/>
            <a:ext cx="3577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/>
              <a:t>Can I Answer Any Questions?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45A14A-0CCB-1A49-862D-D50243FAE50A}"/>
              </a:ext>
            </a:extLst>
          </p:cNvPr>
          <p:cNvSpPr txBox="1"/>
          <p:nvPr/>
        </p:nvSpPr>
        <p:spPr>
          <a:xfrm>
            <a:off x="1785935" y="583225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Special thanks to my mentor Jacob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84C3F5-7B5B-672F-D137-52AD62D76D32}"/>
              </a:ext>
            </a:extLst>
          </p:cNvPr>
          <p:cNvSpPr txBox="1"/>
          <p:nvPr/>
        </p:nvSpPr>
        <p:spPr>
          <a:xfrm>
            <a:off x="1109945" y="1447594"/>
            <a:ext cx="318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Thanks for listening!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4D409B-199C-0B22-B403-CF86FAC2F8C6}"/>
              </a:ext>
            </a:extLst>
          </p:cNvPr>
          <p:cNvSpPr txBox="1"/>
          <p:nvPr/>
        </p:nvSpPr>
        <p:spPr>
          <a:xfrm>
            <a:off x="1213344" y="5093593"/>
            <a:ext cx="2973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Hannah </a:t>
            </a:r>
            <a:r>
              <a:rPr lang="en-US" sz="1400" dirty="0" err="1"/>
              <a:t>Milillo</a:t>
            </a:r>
            <a:endParaRPr lang="en-US" sz="1400" dirty="0"/>
          </a:p>
          <a:p>
            <a:pPr algn="ctr"/>
            <a:r>
              <a:rPr lang="en-US" sz="1400" dirty="0"/>
              <a:t>Information Challenge 2023</a:t>
            </a:r>
          </a:p>
          <a:p>
            <a:pPr algn="ctr"/>
            <a:r>
              <a:rPr lang="en-US" sz="1400" dirty="0"/>
              <a:t>CoPAR Redesign</a:t>
            </a:r>
          </a:p>
        </p:txBody>
      </p:sp>
    </p:spTree>
    <p:extLst>
      <p:ext uri="{BB962C8B-B14F-4D97-AF65-F5344CB8AC3E}">
        <p14:creationId xmlns:p14="http://schemas.microsoft.com/office/powerpoint/2010/main" val="3636711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626577.potx" id="{78C67B4C-70F7-4A94-9DCA-AA75DED4A3B5}" vid="{40BAFA6E-6365-460F-B0F6-220C222619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190</Words>
  <Application>Microsoft Office PowerPoint</Application>
  <PresentationFormat>Custom</PresentationFormat>
  <Paragraphs>47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INFORMATION CHALLENGE 2023 UMD iSCHOOL HANNAH MILILLO TEAM 23068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CHALLENGE 2023 UMD iSCHOOL HANNAH MILILLO TEAM 23068</dc:title>
  <dc:creator>Hannah Milillo</dc:creator>
  <cp:lastModifiedBy>Hannah Milillo</cp:lastModifiedBy>
  <cp:revision>5</cp:revision>
  <dcterms:created xsi:type="dcterms:W3CDTF">2023-03-02T00:15:19Z</dcterms:created>
  <dcterms:modified xsi:type="dcterms:W3CDTF">2023-03-02T01:56:46Z</dcterms:modified>
</cp:coreProperties>
</file>