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6" r:id="rId2"/>
    <p:sldId id="259" r:id="rId3"/>
    <p:sldId id="274" r:id="rId4"/>
    <p:sldId id="261" r:id="rId5"/>
    <p:sldId id="276" r:id="rId6"/>
    <p:sldId id="306" r:id="rId7"/>
    <p:sldId id="277" r:id="rId8"/>
    <p:sldId id="305" r:id="rId9"/>
    <p:sldId id="278" r:id="rId10"/>
    <p:sldId id="290" r:id="rId11"/>
    <p:sldId id="308" r:id="rId12"/>
    <p:sldId id="291" r:id="rId13"/>
    <p:sldId id="307" r:id="rId14"/>
    <p:sldId id="293" r:id="rId15"/>
    <p:sldId id="295" r:id="rId16"/>
    <p:sldId id="30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A97A8E4-3712-41B7-8E58-6AF146361816}">
          <p14:sldIdLst>
            <p14:sldId id="266"/>
            <p14:sldId id="259"/>
            <p14:sldId id="274"/>
            <p14:sldId id="261"/>
            <p14:sldId id="276"/>
            <p14:sldId id="306"/>
            <p14:sldId id="277"/>
            <p14:sldId id="305"/>
            <p14:sldId id="278"/>
            <p14:sldId id="290"/>
            <p14:sldId id="308"/>
            <p14:sldId id="291"/>
            <p14:sldId id="307"/>
            <p14:sldId id="293"/>
            <p14:sldId id="295"/>
            <p14:sldId id="301"/>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8887" autoAdjust="0"/>
    <p:restoredTop sz="84267" autoAdjust="0"/>
  </p:normalViewPr>
  <p:slideViewPr>
    <p:cSldViewPr snapToGrid="0">
      <p:cViewPr>
        <p:scale>
          <a:sx n="70" d="100"/>
          <a:sy n="70" d="100"/>
        </p:scale>
        <p:origin x="-754" y="-182"/>
      </p:cViewPr>
      <p:guideLst>
        <p:guide orient="horz" pos="2160"/>
        <p:guide pos="3840"/>
      </p:guideLst>
    </p:cSldViewPr>
  </p:slideViewPr>
  <p:outlineViewPr>
    <p:cViewPr>
      <p:scale>
        <a:sx n="33" d="100"/>
        <a:sy n="33" d="100"/>
      </p:scale>
      <p:origin x="0" y="-51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C5508-7F61-4ECD-8A5C-2188E9574CF3}" type="datetimeFigureOut">
              <a:rPr lang="fr-FR" smtClean="0"/>
              <a:t>01/07/2020</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6CA14-D7F3-47AF-97AD-82546C32ECC8}" type="slidenum">
              <a:rPr lang="fr-FR" smtClean="0"/>
              <a:t>‹N°›</a:t>
            </a:fld>
            <a:endParaRPr lang="fr-FR" dirty="0"/>
          </a:p>
        </p:txBody>
      </p:sp>
    </p:spTree>
    <p:extLst>
      <p:ext uri="{BB962C8B-B14F-4D97-AF65-F5344CB8AC3E}">
        <p14:creationId xmlns:p14="http://schemas.microsoft.com/office/powerpoint/2010/main" val="250408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Bonjour monsieur,  J'ai le plaisir de vous présenter aujourd'hui mon mini projet ....</a:t>
            </a:r>
            <a:endParaRPr lang="fr-FR" b="0" noProof="0"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1</a:t>
            </a:fld>
            <a:endParaRPr lang="fr-FR" dirty="0"/>
          </a:p>
        </p:txBody>
      </p:sp>
    </p:spTree>
    <p:extLst>
      <p:ext uri="{BB962C8B-B14F-4D97-AF65-F5344CB8AC3E}">
        <p14:creationId xmlns:p14="http://schemas.microsoft.com/office/powerpoint/2010/main" val="398847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kern="1200" dirty="0" smtClean="0">
                <a:solidFill>
                  <a:schemeClr val="tx1"/>
                </a:solidFill>
                <a:effectLst/>
                <a:latin typeface="+mn-lt"/>
                <a:ea typeface="+mn-ea"/>
                <a:cs typeface="+mn-cs"/>
              </a:rPr>
              <a:t>L'architecture utilisée est l’architecture </a:t>
            </a:r>
            <a:r>
              <a:rPr lang="fr-FR" sz="1200" b="0" kern="1200" dirty="0" err="1" smtClean="0">
                <a:solidFill>
                  <a:schemeClr val="tx1"/>
                </a:solidFill>
                <a:effectLst/>
                <a:latin typeface="+mn-lt"/>
                <a:ea typeface="+mn-ea"/>
                <a:cs typeface="+mn-cs"/>
              </a:rPr>
              <a:t>microservices</a:t>
            </a:r>
            <a:r>
              <a:rPr lang="fr-FR" sz="1200" b="0" kern="1200" dirty="0" smtClean="0">
                <a:solidFill>
                  <a:schemeClr val="tx1"/>
                </a:solidFill>
                <a:effectLst/>
                <a:latin typeface="+mn-lt"/>
                <a:ea typeface="+mn-ea"/>
                <a:cs typeface="+mn-cs"/>
              </a:rPr>
              <a:t> qui divise une application comme un ensemble de petits services. Chaque service fonctionne moyennant son propre processus qui communique avec des mécanismes légers. Les services sont développés autour des compétences métiers qui sont déployés d’une façon indépendante par un processus automatisé.</a:t>
            </a:r>
          </a:p>
          <a:p>
            <a:r>
              <a:rPr lang="fr-FR" sz="1200" b="0" kern="1200" dirty="0" smtClean="0">
                <a:solidFill>
                  <a:schemeClr val="tx1"/>
                </a:solidFill>
                <a:effectLst/>
                <a:latin typeface="+mn-lt"/>
                <a:ea typeface="+mn-ea"/>
                <a:cs typeface="+mn-cs"/>
              </a:rPr>
              <a:t>Ces services sont isolés et autonomes mais ils communiquent entre eux pour fournir les fonctionnalités nécessaires.</a:t>
            </a:r>
            <a:endParaRPr lang="fr-FR" sz="1200" b="1"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Cette architecture présente plusieurs avantages comme l’hétérogénéité technologique, la résistance contre l’échec, la </a:t>
            </a:r>
            <a:r>
              <a:rPr lang="fr-FR" sz="1200" kern="1200" dirty="0" err="1" smtClean="0">
                <a:solidFill>
                  <a:schemeClr val="tx1"/>
                </a:solidFill>
                <a:effectLst/>
                <a:latin typeface="+mn-lt"/>
                <a:ea typeface="+mn-ea"/>
                <a:cs typeface="+mn-cs"/>
              </a:rPr>
              <a:t>scalabilité</a:t>
            </a:r>
            <a:r>
              <a:rPr lang="fr-FR" sz="1200" kern="1200" dirty="0" smtClean="0">
                <a:solidFill>
                  <a:schemeClr val="tx1"/>
                </a:solidFill>
                <a:effectLst/>
                <a:latin typeface="+mn-lt"/>
                <a:ea typeface="+mn-ea"/>
                <a:cs typeface="+mn-cs"/>
              </a:rPr>
              <a:t> sur mesure, la facilité de déploiement, l’alignement organisationnel, la réutilisabilité, etc.</a:t>
            </a:r>
          </a:p>
          <a:p>
            <a:endParaRPr lang="fr-FR"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14</a:t>
            </a:fld>
            <a:endParaRPr lang="fr-FR" dirty="0"/>
          </a:p>
        </p:txBody>
      </p:sp>
    </p:spTree>
    <p:extLst>
      <p:ext uri="{BB962C8B-B14F-4D97-AF65-F5344CB8AC3E}">
        <p14:creationId xmlns:p14="http://schemas.microsoft.com/office/powerpoint/2010/main" val="299244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Voici les axes de ma présentation en premier lieu je vais commencer par le</a:t>
            </a:r>
          </a:p>
          <a:p>
            <a:r>
              <a:rPr lang="fr-FR" dirty="0" smtClean="0"/>
              <a:t>ensuit</a:t>
            </a:r>
          </a:p>
          <a:p>
            <a:r>
              <a:rPr lang="fr-FR" dirty="0" smtClean="0"/>
              <a:t>Après ca</a:t>
            </a:r>
          </a:p>
          <a:p>
            <a:r>
              <a:rPr lang="fr-FR" dirty="0" smtClean="0"/>
              <a:t>Et à la fin</a:t>
            </a:r>
            <a:endParaRPr lang="ar-MA"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2</a:t>
            </a:fld>
            <a:endParaRPr lang="fr-FR" dirty="0"/>
          </a:p>
        </p:txBody>
      </p:sp>
    </p:spTree>
    <p:extLst>
      <p:ext uri="{BB962C8B-B14F-4D97-AF65-F5344CB8AC3E}">
        <p14:creationId xmlns:p14="http://schemas.microsoft.com/office/powerpoint/2010/main" val="2402739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ar-MA"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4</a:t>
            </a:fld>
            <a:endParaRPr lang="fr-FR" dirty="0"/>
          </a:p>
        </p:txBody>
      </p:sp>
    </p:spTree>
    <p:extLst>
      <p:ext uri="{BB962C8B-B14F-4D97-AF65-F5344CB8AC3E}">
        <p14:creationId xmlns:p14="http://schemas.microsoft.com/office/powerpoint/2010/main" val="1775702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Dans cette partie je vais étudier les besoins pour lesquels ce système devra répondre ainsi que les différents scénarios possibles</a:t>
            </a:r>
            <a:endParaRPr lang="ar-MA"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5</a:t>
            </a:fld>
            <a:endParaRPr lang="fr-FR" dirty="0"/>
          </a:p>
        </p:txBody>
      </p:sp>
    </p:spTree>
    <p:extLst>
      <p:ext uri="{BB962C8B-B14F-4D97-AF65-F5344CB8AC3E}">
        <p14:creationId xmlns:p14="http://schemas.microsoft.com/office/powerpoint/2010/main" val="4115531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ar-MA"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7</a:t>
            </a:fld>
            <a:endParaRPr lang="fr-FR" dirty="0"/>
          </a:p>
        </p:txBody>
      </p:sp>
    </p:spTree>
    <p:extLst>
      <p:ext uri="{BB962C8B-B14F-4D97-AF65-F5344CB8AC3E}">
        <p14:creationId xmlns:p14="http://schemas.microsoft.com/office/powerpoint/2010/main" val="181757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Donc</a:t>
            </a:r>
            <a:r>
              <a:rPr lang="en-US" dirty="0" smtClean="0"/>
              <a:t> voile le </a:t>
            </a:r>
            <a:r>
              <a:rPr lang="en-US" dirty="0" err="1" smtClean="0"/>
              <a:t>diagrame</a:t>
            </a:r>
            <a:r>
              <a:rPr lang="en-US" dirty="0" smtClean="0"/>
              <a:t> de context </a:t>
            </a:r>
            <a:r>
              <a:rPr lang="en-US" dirty="0" err="1" smtClean="0"/>
              <a:t>ki</a:t>
            </a:r>
            <a:r>
              <a:rPr lang="en-US" dirty="0" smtClean="0"/>
              <a:t> resume tout les </a:t>
            </a:r>
            <a:r>
              <a:rPr lang="en-US" dirty="0" err="1" smtClean="0"/>
              <a:t>acteur</a:t>
            </a:r>
            <a:r>
              <a:rPr lang="en-US" dirty="0" smtClean="0"/>
              <a:t> qui </a:t>
            </a:r>
            <a:r>
              <a:rPr lang="en-US" dirty="0" err="1" smtClean="0"/>
              <a:t>interagir</a:t>
            </a:r>
            <a:r>
              <a:rPr lang="en-US" dirty="0" smtClean="0"/>
              <a:t> </a:t>
            </a:r>
            <a:r>
              <a:rPr lang="en-US" dirty="0" err="1" smtClean="0"/>
              <a:t>directement</a:t>
            </a:r>
            <a:r>
              <a:rPr lang="en-US" dirty="0" smtClean="0"/>
              <a:t> </a:t>
            </a:r>
            <a:endParaRPr lang="fr-FR"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8</a:t>
            </a:fld>
            <a:endParaRPr lang="fr-FR" dirty="0"/>
          </a:p>
        </p:txBody>
      </p:sp>
    </p:spTree>
    <p:extLst>
      <p:ext uri="{BB962C8B-B14F-4D97-AF65-F5344CB8AC3E}">
        <p14:creationId xmlns:p14="http://schemas.microsoft.com/office/powerpoint/2010/main" val="2626991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Après avoir identifié les acteurs du système, il est utile d’identifier les fonctionnalités offertes pour chaque acteur. Pour ceci je vais utiliser les diagrammes de cas d’utilisation afin d’illustrer ces besoins</a:t>
            </a:r>
            <a:r>
              <a:rPr lang="fr-FR"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9</a:t>
            </a:fld>
            <a:endParaRPr lang="fr-FR" dirty="0"/>
          </a:p>
        </p:txBody>
      </p:sp>
    </p:spTree>
    <p:extLst>
      <p:ext uri="{BB962C8B-B14F-4D97-AF65-F5344CB8AC3E}">
        <p14:creationId xmlns:p14="http://schemas.microsoft.com/office/powerpoint/2010/main" val="189893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figure suivante présente les classes de cette application ainsi que les différentes relations entre celles-ci</a:t>
            </a:r>
            <a:endParaRPr lang="en-US"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10</a:t>
            </a:fld>
            <a:endParaRPr lang="fr-FR" dirty="0"/>
          </a:p>
        </p:txBody>
      </p:sp>
    </p:spTree>
    <p:extLst>
      <p:ext uri="{BB962C8B-B14F-4D97-AF65-F5344CB8AC3E}">
        <p14:creationId xmlns:p14="http://schemas.microsoft.com/office/powerpoint/2010/main" val="213313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figure suivante présente les classes de cette application ainsi que les différentes relations entre celles-ci</a:t>
            </a:r>
            <a:endParaRPr lang="en-US"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A26CA14-D7F3-47AF-97AD-82546C32ECC8}" type="slidenum">
              <a:rPr lang="fr-FR" smtClean="0"/>
              <a:t>11</a:t>
            </a:fld>
            <a:endParaRPr lang="fr-FR" dirty="0"/>
          </a:p>
        </p:txBody>
      </p:sp>
    </p:spTree>
    <p:extLst>
      <p:ext uri="{BB962C8B-B14F-4D97-AF65-F5344CB8AC3E}">
        <p14:creationId xmlns:p14="http://schemas.microsoft.com/office/powerpoint/2010/main" val="213313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281216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298333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4030037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141685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412873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303871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143800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157066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173296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350257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81203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D2EBC68A-1D2F-4E14-92CA-08C9B353FAA0}" type="slidenum">
              <a:rPr lang="fr-FR" smtClean="0"/>
              <a:t>‹N°›</a:t>
            </a:fld>
            <a:endParaRPr lang="fr-FR" dirty="0"/>
          </a:p>
        </p:txBody>
      </p:sp>
    </p:spTree>
    <p:extLst>
      <p:ext uri="{BB962C8B-B14F-4D97-AF65-F5344CB8AC3E}">
        <p14:creationId xmlns:p14="http://schemas.microsoft.com/office/powerpoint/2010/main" val="1682334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BC68A-1D2F-4E14-92CA-08C9B353FAA0}" type="slidenum">
              <a:rPr lang="fr-FR" smtClean="0"/>
              <a:t>‹N°›</a:t>
            </a:fld>
            <a:endParaRPr lang="fr-FR" dirty="0"/>
          </a:p>
        </p:txBody>
      </p:sp>
    </p:spTree>
    <p:extLst>
      <p:ext uri="{BB962C8B-B14F-4D97-AF65-F5344CB8AC3E}">
        <p14:creationId xmlns:p14="http://schemas.microsoft.com/office/powerpoint/2010/main" val="3103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hyperlink" Target="https://fr.wikipedia.org/wiki/Git"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p:cNvSpPr>
          <p:nvPr/>
        </p:nvSpPr>
        <p:spPr>
          <a:xfrm flipV="1">
            <a:off x="0" y="5057588"/>
            <a:ext cx="12192000" cy="18000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sp>
        <p:nvSpPr>
          <p:cNvPr id="15" name="Rectangle 14"/>
          <p:cNvSpPr/>
          <p:nvPr/>
        </p:nvSpPr>
        <p:spPr>
          <a:xfrm>
            <a:off x="0" y="0"/>
            <a:ext cx="12192000" cy="6108192"/>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r"/>
            <a:endParaRPr lang="fr-FR" sz="3200" dirty="0">
              <a:solidFill>
                <a:srgbClr val="F05768"/>
              </a:solidFill>
              <a:latin typeface="Calibri Light" panose="020F0302020204030204" pitchFamily="34" charset="0"/>
              <a:cs typeface="Calibri" panose="020F0502020204030204" pitchFamily="34" charset="0"/>
            </a:endParaRPr>
          </a:p>
        </p:txBody>
      </p:sp>
      <p:sp>
        <p:nvSpPr>
          <p:cNvPr id="16" name="ZoneTexte 15"/>
          <p:cNvSpPr txBox="1"/>
          <p:nvPr/>
        </p:nvSpPr>
        <p:spPr>
          <a:xfrm>
            <a:off x="7453232" y="4350449"/>
            <a:ext cx="3374719" cy="738664"/>
          </a:xfrm>
          <a:prstGeom prst="rect">
            <a:avLst/>
          </a:prstGeom>
          <a:noFill/>
        </p:spPr>
        <p:txBody>
          <a:bodyPr wrap="square" rtlCol="0">
            <a:spAutoFit/>
          </a:bodyPr>
          <a:lstStyle/>
          <a:p>
            <a:r>
              <a:rPr lang="fr-FR" dirty="0">
                <a:solidFill>
                  <a:schemeClr val="bg1"/>
                </a:solidFill>
              </a:rPr>
              <a:t>Jury </a:t>
            </a:r>
            <a:r>
              <a:rPr lang="fr-FR" sz="1800" dirty="0" smtClean="0">
                <a:solidFill>
                  <a:schemeClr val="bg1"/>
                </a:solidFill>
              </a:rPr>
              <a:t>: </a:t>
            </a:r>
          </a:p>
          <a:p>
            <a:pPr>
              <a:defRPr/>
            </a:pPr>
            <a:r>
              <a:rPr lang="fr-FR" sz="2400" b="1" dirty="0" smtClean="0">
                <a:latin typeface="Calibri" panose="020F0502020204030204" pitchFamily="34" charset="0"/>
                <a:cs typeface="Calibri" panose="020F0502020204030204" pitchFamily="34" charset="0"/>
              </a:rPr>
              <a:t>Pr</a:t>
            </a:r>
            <a:r>
              <a:rPr lang="fr-FR" sz="2400" b="1" dirty="0">
                <a:latin typeface="Calibri" panose="020F0502020204030204" pitchFamily="34" charset="0"/>
                <a:cs typeface="Calibri" panose="020F0502020204030204" pitchFamily="34" charset="0"/>
              </a:rPr>
              <a:t>. KARAMI FAHD       </a:t>
            </a:r>
          </a:p>
        </p:txBody>
      </p:sp>
      <p:cxnSp>
        <p:nvCxnSpPr>
          <p:cNvPr id="17" name="Connecteur droit 16"/>
          <p:cNvCxnSpPr/>
          <p:nvPr/>
        </p:nvCxnSpPr>
        <p:spPr>
          <a:xfrm>
            <a:off x="1406538" y="4416415"/>
            <a:ext cx="0" cy="928048"/>
          </a:xfrm>
          <a:prstGeom prst="line">
            <a:avLst/>
          </a:prstGeom>
          <a:ln>
            <a:solidFill>
              <a:srgbClr val="F05768"/>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381516" y="4336801"/>
            <a:ext cx="3712191" cy="738664"/>
          </a:xfrm>
          <a:prstGeom prst="rect">
            <a:avLst/>
          </a:prstGeom>
          <a:noFill/>
        </p:spPr>
        <p:txBody>
          <a:bodyPr wrap="square" rtlCol="0">
            <a:spAutoFit/>
          </a:bodyPr>
          <a:lstStyle/>
          <a:p>
            <a:r>
              <a:rPr lang="fr-FR" sz="1800" dirty="0" smtClean="0">
                <a:solidFill>
                  <a:schemeClr val="bg1"/>
                </a:solidFill>
              </a:rPr>
              <a:t>Réalisé par: </a:t>
            </a:r>
          </a:p>
          <a:p>
            <a:r>
              <a:rPr lang="en-US" sz="2400" b="1" dirty="0" err="1" smtClean="0">
                <a:latin typeface="Calibri" panose="020F0502020204030204" pitchFamily="34" charset="0"/>
                <a:cs typeface="Calibri" panose="020F0502020204030204" pitchFamily="34" charset="0"/>
              </a:rPr>
              <a:t>Hmimssa</a:t>
            </a: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Soufiane</a:t>
            </a:r>
            <a:endParaRPr lang="en-US" sz="2400" b="1" dirty="0">
              <a:latin typeface="Calibri" panose="020F0502020204030204" pitchFamily="34" charset="0"/>
              <a:cs typeface="Calibri" panose="020F0502020204030204" pitchFamily="34" charset="0"/>
            </a:endParaRP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05" y="107796"/>
            <a:ext cx="3781425" cy="790575"/>
          </a:xfrm>
          <a:prstGeom prst="rect">
            <a:avLst/>
          </a:prstGeom>
        </p:spPr>
      </p:pic>
      <p:pic>
        <p:nvPicPr>
          <p:cNvPr id="20" name="Imag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5437" y="144372"/>
            <a:ext cx="1660090" cy="796843"/>
          </a:xfrm>
          <a:prstGeom prst="rect">
            <a:avLst/>
          </a:prstGeom>
        </p:spPr>
      </p:pic>
      <p:sp>
        <p:nvSpPr>
          <p:cNvPr id="21" name="ZoneTexte 20"/>
          <p:cNvSpPr txBox="1"/>
          <p:nvPr/>
        </p:nvSpPr>
        <p:spPr>
          <a:xfrm>
            <a:off x="319535" y="1554113"/>
            <a:ext cx="9872977" cy="369332"/>
          </a:xfrm>
          <a:prstGeom prst="rect">
            <a:avLst/>
          </a:prstGeom>
          <a:noFill/>
        </p:spPr>
        <p:txBody>
          <a:bodyPr wrap="square" rtlCol="0">
            <a:spAutoFit/>
          </a:bodyPr>
          <a:lstStyle/>
          <a:p>
            <a:endParaRPr lang="en-US" dirty="0"/>
          </a:p>
        </p:txBody>
      </p:sp>
      <p:cxnSp>
        <p:nvCxnSpPr>
          <p:cNvPr id="23" name="Connecteur droit 22"/>
          <p:cNvCxnSpPr/>
          <p:nvPr/>
        </p:nvCxnSpPr>
        <p:spPr>
          <a:xfrm>
            <a:off x="7482081" y="4418691"/>
            <a:ext cx="0" cy="928048"/>
          </a:xfrm>
          <a:prstGeom prst="line">
            <a:avLst/>
          </a:prstGeom>
          <a:ln>
            <a:solidFill>
              <a:srgbClr val="F05768"/>
            </a:solidFill>
          </a:ln>
        </p:spPr>
        <p:style>
          <a:lnRef idx="1">
            <a:schemeClr val="accent1"/>
          </a:lnRef>
          <a:fillRef idx="0">
            <a:schemeClr val="accent1"/>
          </a:fillRef>
          <a:effectRef idx="0">
            <a:schemeClr val="accent1"/>
          </a:effectRef>
          <a:fontRef idx="minor">
            <a:schemeClr val="tx1"/>
          </a:fontRef>
        </p:style>
      </p:cxnSp>
      <p:sp>
        <p:nvSpPr>
          <p:cNvPr id="6" name="Titre 5"/>
          <p:cNvSpPr>
            <a:spLocks noGrp="1"/>
          </p:cNvSpPr>
          <p:nvPr>
            <p:ph type="ctrTitle"/>
          </p:nvPr>
        </p:nvSpPr>
        <p:spPr>
          <a:xfrm>
            <a:off x="1133856" y="1524002"/>
            <a:ext cx="9282674" cy="2894689"/>
          </a:xfrm>
        </p:spPr>
        <p:txBody>
          <a:bodyPr>
            <a:normAutofit/>
          </a:bodyPr>
          <a:lstStyle/>
          <a:p>
            <a:r>
              <a:rPr lang="fr-FR" sz="4800" b="1" dirty="0">
                <a:solidFill>
                  <a:schemeClr val="bg1"/>
                </a:solidFill>
              </a:rPr>
              <a:t>Réalisation d’un site Web E-Commerce avec </a:t>
            </a:r>
            <a:r>
              <a:rPr lang="fr-FR" sz="4800" b="1" dirty="0" err="1">
                <a:solidFill>
                  <a:schemeClr val="bg1"/>
                </a:solidFill>
              </a:rPr>
              <a:t>Spring</a:t>
            </a:r>
            <a:r>
              <a:rPr lang="fr-FR" sz="4800" b="1" dirty="0">
                <a:solidFill>
                  <a:schemeClr val="bg1"/>
                </a:solidFill>
              </a:rPr>
              <a:t> et </a:t>
            </a:r>
            <a:r>
              <a:rPr lang="fr-FR" sz="4800" b="1" dirty="0" err="1">
                <a:solidFill>
                  <a:schemeClr val="bg1"/>
                </a:solidFill>
              </a:rPr>
              <a:t>ReactJs</a:t>
            </a:r>
            <a:r>
              <a:rPr lang="fr-FR" sz="4800" dirty="0"/>
              <a:t/>
            </a:r>
            <a:br>
              <a:rPr lang="fr-FR" sz="4800" dirty="0"/>
            </a:br>
            <a:r>
              <a:rPr lang="fr-FR" sz="4800" dirty="0"/>
              <a:t/>
            </a:r>
            <a:br>
              <a:rPr lang="fr-FR" sz="4800" dirty="0"/>
            </a:br>
            <a:endParaRPr lang="ar-MA" dirty="0"/>
          </a:p>
        </p:txBody>
      </p:sp>
      <p:sp>
        <p:nvSpPr>
          <p:cNvPr id="2" name="Espace réservé du numéro de diapositive 1"/>
          <p:cNvSpPr>
            <a:spLocks noGrp="1"/>
          </p:cNvSpPr>
          <p:nvPr>
            <p:ph type="sldNum" sz="quarter" idx="12"/>
          </p:nvPr>
        </p:nvSpPr>
        <p:spPr/>
        <p:txBody>
          <a:bodyPr/>
          <a:lstStyle/>
          <a:p>
            <a:fld id="{D2EBC68A-1D2F-4E14-92CA-08C9B353FAA0}" type="slidenum">
              <a:rPr lang="fr-FR" smtClean="0"/>
              <a:t>1</a:t>
            </a:fld>
            <a:endParaRPr lang="fr-FR" dirty="0"/>
          </a:p>
        </p:txBody>
      </p:sp>
    </p:spTree>
    <p:extLst>
      <p:ext uri="{BB962C8B-B14F-4D97-AF65-F5344CB8AC3E}">
        <p14:creationId xmlns:p14="http://schemas.microsoft.com/office/powerpoint/2010/main" val="3231200215"/>
      </p:ext>
    </p:extLst>
  </p:cSld>
  <p:clrMapOvr>
    <a:masterClrMapping/>
  </p:clrMapOvr>
  <mc:AlternateContent xmlns:mc="http://schemas.openxmlformats.org/markup-compatibility/2006" xmlns:p14="http://schemas.microsoft.com/office/powerpoint/2010/main">
    <mc:Choice Requires="p14">
      <p:transition spd="slow" p14:dur="2000" advTm="6563"/>
    </mc:Choice>
    <mc:Fallback xmlns="">
      <p:transition spd="slow" advTm="656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10</a:t>
            </a:fld>
            <a:endParaRPr lang="fr-FR" dirty="0"/>
          </a:p>
        </p:txBody>
      </p:sp>
      <p:sp>
        <p:nvSpPr>
          <p:cNvPr id="5" name="Titre 1"/>
          <p:cNvSpPr>
            <a:spLocks noGrp="1"/>
          </p:cNvSpPr>
          <p:nvPr>
            <p:ph type="title"/>
          </p:nvPr>
        </p:nvSpPr>
        <p:spPr>
          <a:xfrm>
            <a:off x="838200" y="26535"/>
            <a:ext cx="10515600" cy="1158875"/>
          </a:xfrm>
        </p:spPr>
        <p:txBody>
          <a:bodyPr>
            <a:normAutofit/>
          </a:bodyPr>
          <a:lstStyle/>
          <a:p>
            <a:r>
              <a:rPr lang="fr-FR" sz="3600" dirty="0"/>
              <a:t>Diagramme de contexte du </a:t>
            </a:r>
            <a:r>
              <a:rPr lang="fr-FR" sz="3600" dirty="0" smtClean="0"/>
              <a:t>système classe</a:t>
            </a:r>
            <a:endParaRPr lang="fr-FR" sz="3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52" y="919163"/>
            <a:ext cx="9883548" cy="5827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2130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11</a:t>
            </a:fld>
            <a:endParaRPr lang="fr-FR" dirty="0"/>
          </a:p>
        </p:txBody>
      </p:sp>
      <p:sp>
        <p:nvSpPr>
          <p:cNvPr id="5" name="Titre 1"/>
          <p:cNvSpPr>
            <a:spLocks noGrp="1"/>
          </p:cNvSpPr>
          <p:nvPr>
            <p:ph type="title"/>
          </p:nvPr>
        </p:nvSpPr>
        <p:spPr>
          <a:xfrm>
            <a:off x="838200" y="26535"/>
            <a:ext cx="10515600" cy="1158875"/>
          </a:xfrm>
        </p:spPr>
        <p:txBody>
          <a:bodyPr>
            <a:normAutofit/>
          </a:bodyPr>
          <a:lstStyle/>
          <a:p>
            <a:r>
              <a:rPr lang="fr-FR" sz="3600" dirty="0" err="1"/>
              <a:t>Database</a:t>
            </a:r>
            <a:r>
              <a:rPr lang="fr-FR" sz="3600" dirty="0"/>
              <a:t> </a:t>
            </a:r>
            <a:r>
              <a:rPr lang="fr-FR" sz="3600" dirty="0" err="1" smtClean="0"/>
              <a:t>établipar</a:t>
            </a:r>
            <a:r>
              <a:rPr lang="fr-FR" sz="3600" dirty="0" smtClean="0"/>
              <a:t> </a:t>
            </a:r>
            <a:r>
              <a:rPr lang="fr-FR" sz="3600" dirty="0" err="1"/>
              <a:t>Hibernate</a:t>
            </a:r>
            <a:endParaRPr lang="fr-FR" sz="3600"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6984"/>
          <a:stretch/>
        </p:blipFill>
        <p:spPr bwMode="auto">
          <a:xfrm>
            <a:off x="1382485" y="1251857"/>
            <a:ext cx="9597400" cy="4604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339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252077" y="1536193"/>
            <a:ext cx="5691625" cy="3785616"/>
          </a:xfrm>
        </p:spPr>
        <p:txBody>
          <a:bodyPr>
            <a:noAutofit/>
          </a:bodyPr>
          <a:lstStyle/>
          <a:p>
            <a:r>
              <a:rPr lang="fr-FR" sz="4000" dirty="0" smtClean="0"/>
              <a:t>Les</a:t>
            </a:r>
            <a:r>
              <a:rPr lang="fr-FR" sz="4000" dirty="0"/>
              <a:t> technologies  et </a:t>
            </a:r>
            <a:endParaRPr lang="fr-FR" sz="4000" dirty="0" smtClean="0"/>
          </a:p>
          <a:p>
            <a:r>
              <a:rPr lang="fr-FR" sz="4000" dirty="0" smtClean="0"/>
              <a:t>les outils utilisée</a:t>
            </a:r>
            <a:endParaRPr lang="fr-FR" sz="4000" dirty="0"/>
          </a:p>
        </p:txBody>
      </p:sp>
    </p:spTree>
    <p:extLst>
      <p:ext uri="{BB962C8B-B14F-4D97-AF65-F5344CB8AC3E}">
        <p14:creationId xmlns:p14="http://schemas.microsoft.com/office/powerpoint/2010/main" val="1403439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13</a:t>
            </a:fld>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348920912"/>
              </p:ext>
            </p:extLst>
          </p:nvPr>
        </p:nvGraphicFramePr>
        <p:xfrm>
          <a:off x="126883" y="1005839"/>
          <a:ext cx="11901830" cy="5656218"/>
        </p:xfrm>
        <a:graphic>
          <a:graphicData uri="http://schemas.openxmlformats.org/drawingml/2006/table">
            <a:tbl>
              <a:tblPr firstRow="1" firstCol="1" bandRow="1">
                <a:tableStyleId>{5C22544A-7EE6-4342-B048-85BDC9FD1C3A}</a:tableStyleId>
              </a:tblPr>
              <a:tblGrid>
                <a:gridCol w="6154174"/>
                <a:gridCol w="5747656"/>
              </a:tblGrid>
              <a:tr h="993793">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Material</a:t>
                      </a:r>
                      <a:r>
                        <a:rPr lang="fr-FR" sz="800" dirty="0">
                          <a:solidFill>
                            <a:schemeClr val="tx1"/>
                          </a:solidFill>
                          <a:effectLst/>
                        </a:rPr>
                        <a:t> UI :</a:t>
                      </a:r>
                      <a:br>
                        <a:rPr lang="fr-FR" sz="800" dirty="0">
                          <a:solidFill>
                            <a:schemeClr val="tx1"/>
                          </a:solidFill>
                          <a:effectLst/>
                        </a:rPr>
                      </a:br>
                      <a:endParaRPr lang="en-US" sz="600" dirty="0">
                        <a:solidFill>
                          <a:schemeClr val="tx1"/>
                        </a:solidFill>
                        <a:effectLst/>
                        <a:latin typeface="Times New Roman"/>
                        <a:ea typeface="Calibri"/>
                        <a:cs typeface="Arial"/>
                      </a:endParaRPr>
                    </a:p>
                  </a:txBody>
                  <a:tcPr marL="32502" marR="32502" marT="0" marB="0">
                    <a:solidFill>
                      <a:schemeClr val="bg1">
                        <a:lumMod val="95000"/>
                      </a:schemeClr>
                    </a:solidFill>
                  </a:tcPr>
                </a:tc>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Spring</a:t>
                      </a:r>
                      <a:r>
                        <a:rPr lang="fr-FR" sz="800" dirty="0">
                          <a:solidFill>
                            <a:schemeClr val="tx1"/>
                          </a:solidFill>
                          <a:effectLst/>
                        </a:rPr>
                        <a:t> Boot :</a:t>
                      </a:r>
                      <a:endParaRPr lang="en-US" sz="600" dirty="0">
                        <a:solidFill>
                          <a:schemeClr val="tx1"/>
                        </a:solidFill>
                        <a:effectLst/>
                      </a:endParaRPr>
                    </a:p>
                    <a:p>
                      <a:pPr>
                        <a:spcAft>
                          <a:spcPts val="0"/>
                        </a:spcAft>
                      </a:pPr>
                      <a:r>
                        <a:rPr lang="fr-FR" sz="700" dirty="0">
                          <a:solidFill>
                            <a:schemeClr val="tx1"/>
                          </a:solidFill>
                          <a:effectLst/>
                        </a:rPr>
                        <a:t> </a:t>
                      </a:r>
                      <a:endParaRPr lang="en-US" sz="600" dirty="0">
                        <a:solidFill>
                          <a:schemeClr val="tx1"/>
                        </a:solidFill>
                        <a:effectLst/>
                        <a:latin typeface="Times New Roman"/>
                        <a:ea typeface="Calibri"/>
                        <a:cs typeface="Arial"/>
                      </a:endParaRPr>
                    </a:p>
                  </a:txBody>
                  <a:tcPr marL="32502" marR="32502" marT="0" marB="0">
                    <a:solidFill>
                      <a:schemeClr val="bg1">
                        <a:lumMod val="95000"/>
                      </a:schemeClr>
                    </a:solidFill>
                  </a:tcPr>
                </a:tc>
              </a:tr>
              <a:tr h="1200768">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ReactJS</a:t>
                      </a:r>
                      <a:r>
                        <a:rPr lang="fr-FR" sz="800" dirty="0">
                          <a:solidFill>
                            <a:schemeClr val="tx1"/>
                          </a:solidFill>
                          <a:effectLst/>
                        </a:rPr>
                        <a:t> :</a:t>
                      </a:r>
                      <a:br>
                        <a:rPr lang="fr-FR" sz="800" dirty="0">
                          <a:solidFill>
                            <a:schemeClr val="tx1"/>
                          </a:solidFill>
                          <a:effectLst/>
                        </a:rPr>
                      </a:br>
                      <a:r>
                        <a:rPr lang="fr-FR" sz="800" dirty="0">
                          <a:effectLst/>
                        </a:rPr>
                        <a:t/>
                      </a:r>
                      <a:br>
                        <a:rPr lang="fr-FR" sz="800" dirty="0">
                          <a:effectLst/>
                        </a:rPr>
                      </a:br>
                      <a:endParaRPr lang="en-US" sz="600" dirty="0">
                        <a:effectLst/>
                      </a:endParaRPr>
                    </a:p>
                    <a:p>
                      <a:pPr>
                        <a:spcAft>
                          <a:spcPts val="0"/>
                        </a:spcAft>
                      </a:pPr>
                      <a:r>
                        <a:rPr lang="fr-FR" sz="7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c>
                  <a:txBody>
                    <a:bodyPr/>
                    <a:lstStyle/>
                    <a:p>
                      <a:pPr>
                        <a:spcAft>
                          <a:spcPts val="0"/>
                        </a:spcAft>
                      </a:pPr>
                      <a:r>
                        <a:rPr lang="fr-FR" sz="800" b="1" dirty="0">
                          <a:effectLst/>
                          <a:sym typeface="Wingdings"/>
                        </a:rPr>
                        <a:t></a:t>
                      </a:r>
                      <a:r>
                        <a:rPr lang="fr-FR" sz="800" b="1" dirty="0">
                          <a:effectLst/>
                        </a:rPr>
                        <a:t> </a:t>
                      </a:r>
                      <a:r>
                        <a:rPr lang="fr-FR" sz="800" b="1" dirty="0" err="1">
                          <a:effectLst/>
                        </a:rPr>
                        <a:t>MySql</a:t>
                      </a:r>
                      <a:r>
                        <a:rPr lang="fr-FR" sz="800" b="1" dirty="0">
                          <a:effectLst/>
                        </a:rPr>
                        <a:t> :</a:t>
                      </a:r>
                      <a:endParaRPr lang="en-US" sz="600" b="1" dirty="0">
                        <a:effectLst/>
                      </a:endParaRPr>
                    </a:p>
                    <a:p>
                      <a:pPr>
                        <a:spcAft>
                          <a:spcPts val="0"/>
                        </a:spcAft>
                      </a:pPr>
                      <a:r>
                        <a:rPr lang="fr-FR" sz="700" dirty="0">
                          <a:effectLst/>
                        </a:rPr>
                        <a:t> </a:t>
                      </a:r>
                      <a:endParaRPr lang="en-US" sz="600" dirty="0">
                        <a:effectLst/>
                      </a:endParaRPr>
                    </a:p>
                    <a:p>
                      <a:pPr>
                        <a:spcAft>
                          <a:spcPts val="0"/>
                        </a:spcAft>
                      </a:pPr>
                      <a:r>
                        <a:rPr lang="fr-FR" sz="7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r>
              <a:tr h="1364448">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Hibernate</a:t>
                      </a:r>
                      <a:r>
                        <a:rPr lang="fr-FR" sz="800" dirty="0">
                          <a:solidFill>
                            <a:schemeClr val="tx1"/>
                          </a:solidFill>
                          <a:effectLst/>
                        </a:rPr>
                        <a:t> :</a:t>
                      </a:r>
                      <a:br>
                        <a:rPr lang="fr-FR" sz="800" dirty="0">
                          <a:solidFill>
                            <a:schemeClr val="tx1"/>
                          </a:solidFill>
                          <a:effectLst/>
                        </a:rPr>
                      </a:br>
                      <a:r>
                        <a:rPr lang="fr-FR" sz="800" dirty="0">
                          <a:effectLst/>
                        </a:rPr>
                        <a:t/>
                      </a:r>
                      <a:br>
                        <a:rPr lang="fr-FR" sz="800" dirty="0">
                          <a:effectLst/>
                        </a:rPr>
                      </a:br>
                      <a:endParaRPr lang="en-US" sz="600" dirty="0">
                        <a:effectLst/>
                      </a:endParaRPr>
                    </a:p>
                    <a:p>
                      <a:pPr>
                        <a:spcAft>
                          <a:spcPts val="0"/>
                        </a:spcAft>
                      </a:pPr>
                      <a:r>
                        <a:rPr lang="fr-FR" sz="7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c>
                  <a:txBody>
                    <a:bodyPr/>
                    <a:lstStyle/>
                    <a:p>
                      <a:pPr>
                        <a:spcAft>
                          <a:spcPts val="0"/>
                        </a:spcAft>
                      </a:pPr>
                      <a:r>
                        <a:rPr lang="fr-FR" sz="800" dirty="0">
                          <a:effectLst/>
                          <a:sym typeface="Wingdings"/>
                        </a:rPr>
                        <a:t></a:t>
                      </a:r>
                      <a:r>
                        <a:rPr lang="fr-FR" sz="800" dirty="0">
                          <a:effectLst/>
                        </a:rPr>
                        <a:t> </a:t>
                      </a:r>
                      <a:r>
                        <a:rPr lang="fr-FR" sz="800" dirty="0" err="1">
                          <a:effectLst/>
                        </a:rPr>
                        <a:t>Maven</a:t>
                      </a:r>
                      <a:r>
                        <a:rPr lang="fr-FR" sz="800" dirty="0">
                          <a:effectLst/>
                        </a:rPr>
                        <a:t>:</a:t>
                      </a:r>
                      <a:endParaRPr lang="en-US" sz="600" dirty="0">
                        <a:effectLst/>
                      </a:endParaRPr>
                    </a:p>
                    <a:p>
                      <a:pPr>
                        <a:spcAft>
                          <a:spcPts val="0"/>
                        </a:spcAft>
                      </a:pPr>
                      <a:r>
                        <a:rPr lang="fr-FR" sz="7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r>
              <a:tr h="1117495">
                <a:tc>
                  <a:txBody>
                    <a:bodyPr/>
                    <a:lstStyle/>
                    <a:p>
                      <a:pPr>
                        <a:spcAft>
                          <a:spcPts val="0"/>
                        </a:spcAft>
                      </a:pPr>
                      <a:r>
                        <a:rPr lang="fr-FR" sz="800" dirty="0">
                          <a:solidFill>
                            <a:schemeClr val="tx1"/>
                          </a:solidFill>
                          <a:effectLst/>
                          <a:sym typeface="Wingdings"/>
                        </a:rPr>
                        <a:t></a:t>
                      </a:r>
                      <a:r>
                        <a:rPr lang="fr-FR" sz="800" dirty="0">
                          <a:solidFill>
                            <a:schemeClr val="tx1"/>
                          </a:solidFill>
                          <a:effectLst/>
                        </a:rPr>
                        <a:t> </a:t>
                      </a:r>
                      <a:r>
                        <a:rPr lang="fr-FR" sz="800" dirty="0" err="1">
                          <a:solidFill>
                            <a:schemeClr val="tx1"/>
                          </a:solidFill>
                          <a:effectLst/>
                        </a:rPr>
                        <a:t>GitHub</a:t>
                      </a:r>
                      <a:endParaRPr lang="en-US" sz="600" dirty="0">
                        <a:solidFill>
                          <a:schemeClr val="tx1"/>
                        </a:solidFill>
                        <a:effectLst/>
                      </a:endParaRPr>
                    </a:p>
                    <a:p>
                      <a:pPr>
                        <a:spcAft>
                          <a:spcPts val="0"/>
                        </a:spcAft>
                      </a:pPr>
                      <a:r>
                        <a:rPr lang="fr-FR" sz="8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c>
                  <a:txBody>
                    <a:bodyPr/>
                    <a:lstStyle/>
                    <a:p>
                      <a:pPr>
                        <a:spcAft>
                          <a:spcPts val="0"/>
                        </a:spcAft>
                      </a:pPr>
                      <a:r>
                        <a:rPr lang="fr-FR" sz="800" b="1" dirty="0">
                          <a:effectLst/>
                          <a:sym typeface="Wingdings"/>
                        </a:rPr>
                        <a:t></a:t>
                      </a:r>
                      <a:r>
                        <a:rPr lang="fr-FR" sz="800" b="1" dirty="0" err="1">
                          <a:effectLst/>
                        </a:rPr>
                        <a:t>Xampp</a:t>
                      </a:r>
                      <a:endParaRPr lang="en-US" sz="600" b="1" dirty="0">
                        <a:effectLst/>
                      </a:endParaRPr>
                    </a:p>
                    <a:p>
                      <a:pPr>
                        <a:spcAft>
                          <a:spcPts val="0"/>
                        </a:spcAft>
                      </a:pPr>
                      <a:r>
                        <a:rPr lang="fr-FR" sz="800" dirty="0">
                          <a:effectLst/>
                        </a:rPr>
                        <a:t> </a:t>
                      </a:r>
                      <a:endParaRPr lang="en-US" sz="600" dirty="0">
                        <a:solidFill>
                          <a:srgbClr val="000000"/>
                        </a:solidFill>
                        <a:effectLst/>
                        <a:latin typeface="Times New Roman"/>
                        <a:ea typeface="Calibri"/>
                        <a:cs typeface="Arial"/>
                      </a:endParaRPr>
                    </a:p>
                  </a:txBody>
                  <a:tcPr marL="32502" marR="32502" marT="0" marB="0">
                    <a:solidFill>
                      <a:schemeClr val="bg1">
                        <a:lumMod val="95000"/>
                      </a:schemeClr>
                    </a:solidFill>
                  </a:tcPr>
                </a:tc>
              </a:tr>
              <a:tr h="979714">
                <a:tc>
                  <a:txBody>
                    <a:bodyPr/>
                    <a:lstStyle/>
                    <a:p>
                      <a:pPr>
                        <a:spcAft>
                          <a:spcPts val="0"/>
                        </a:spcAft>
                      </a:pPr>
                      <a:r>
                        <a:rPr lang="fr-FR" sz="800" dirty="0">
                          <a:solidFill>
                            <a:schemeClr val="tx1"/>
                          </a:solidFill>
                          <a:effectLst/>
                          <a:sym typeface="Wingdings"/>
                        </a:rPr>
                        <a:t></a:t>
                      </a:r>
                      <a:r>
                        <a:rPr lang="fr-FR" sz="800" dirty="0">
                          <a:solidFill>
                            <a:schemeClr val="tx1"/>
                          </a:solidFill>
                          <a:effectLst/>
                        </a:rPr>
                        <a:t> Eclipse</a:t>
                      </a:r>
                      <a:endParaRPr lang="en-US" sz="600" dirty="0">
                        <a:solidFill>
                          <a:schemeClr val="tx1"/>
                        </a:solidFill>
                        <a:effectLst/>
                      </a:endParaRPr>
                    </a:p>
                    <a:p>
                      <a:pPr>
                        <a:spcAft>
                          <a:spcPts val="0"/>
                        </a:spcAft>
                      </a:pPr>
                      <a:r>
                        <a:rPr lang="fr-FR" sz="800" dirty="0">
                          <a:solidFill>
                            <a:schemeClr val="tx1"/>
                          </a:solidFill>
                          <a:effectLst/>
                        </a:rPr>
                        <a:t> </a:t>
                      </a:r>
                      <a:endParaRPr lang="en-US" sz="600" dirty="0">
                        <a:solidFill>
                          <a:schemeClr val="tx1"/>
                        </a:solidFill>
                        <a:effectLst/>
                        <a:latin typeface="Times New Roman"/>
                        <a:ea typeface="Calibri"/>
                        <a:cs typeface="Arial"/>
                      </a:endParaRPr>
                    </a:p>
                  </a:txBody>
                  <a:tcPr marL="32502" marR="32502" marT="0" marB="0">
                    <a:solidFill>
                      <a:schemeClr val="bg1">
                        <a:lumMod val="95000"/>
                      </a:schemeClr>
                    </a:solidFill>
                  </a:tcPr>
                </a:tc>
                <a:tc>
                  <a:txBody>
                    <a:bodyPr/>
                    <a:lstStyle/>
                    <a:p>
                      <a:pPr marL="0" algn="l" defTabSz="914400" rtl="0" eaLnBrk="1" latinLnBrk="0" hangingPunct="1">
                        <a:spcAft>
                          <a:spcPts val="0"/>
                        </a:spcAft>
                      </a:pPr>
                      <a:r>
                        <a:rPr lang="fr-FR" sz="800" b="1" kern="1200" dirty="0">
                          <a:solidFill>
                            <a:schemeClr val="dk1"/>
                          </a:solidFill>
                          <a:effectLst/>
                          <a:latin typeface="+mn-lt"/>
                          <a:ea typeface="+mn-ea"/>
                          <a:cs typeface="+mn-cs"/>
                          <a:sym typeface="Wingdings"/>
                        </a:rPr>
                        <a:t></a:t>
                      </a:r>
                      <a:r>
                        <a:rPr lang="fr-FR" sz="800" b="1" kern="1200" dirty="0">
                          <a:solidFill>
                            <a:schemeClr val="dk1"/>
                          </a:solidFill>
                          <a:effectLst/>
                          <a:latin typeface="+mn-lt"/>
                          <a:ea typeface="+mn-ea"/>
                          <a:cs typeface="+mn-cs"/>
                        </a:rPr>
                        <a:t> </a:t>
                      </a:r>
                      <a:r>
                        <a:rPr lang="fr-FR" sz="800" b="1" kern="1200" dirty="0" smtClean="0">
                          <a:solidFill>
                            <a:schemeClr val="dk1"/>
                          </a:solidFill>
                          <a:effectLst/>
                          <a:latin typeface="+mn-lt"/>
                          <a:ea typeface="+mn-ea"/>
                          <a:cs typeface="+mn-cs"/>
                        </a:rPr>
                        <a:t>Visual Studio Code </a:t>
                      </a:r>
                      <a:r>
                        <a:rPr lang="fr-FR" sz="800" b="1" kern="1200" dirty="0">
                          <a:solidFill>
                            <a:schemeClr val="dk1"/>
                          </a:solidFill>
                          <a:effectLst/>
                          <a:latin typeface="+mn-lt"/>
                          <a:ea typeface="+mn-ea"/>
                          <a:cs typeface="+mn-cs"/>
                        </a:rPr>
                        <a:t> </a:t>
                      </a:r>
                      <a:endParaRPr lang="en-US" sz="800" b="1" kern="1200" dirty="0">
                        <a:solidFill>
                          <a:schemeClr val="dk1"/>
                        </a:solidFill>
                        <a:effectLst/>
                        <a:latin typeface="+mn-lt"/>
                        <a:ea typeface="+mn-ea"/>
                        <a:cs typeface="+mn-cs"/>
                      </a:endParaRPr>
                    </a:p>
                  </a:txBody>
                  <a:tcPr marL="32502" marR="32502" marT="0" marB="0">
                    <a:solidFill>
                      <a:schemeClr val="bg1">
                        <a:lumMod val="95000"/>
                      </a:schemeClr>
                    </a:solidFill>
                  </a:tcPr>
                </a:tc>
              </a:tr>
            </a:tbl>
          </a:graphicData>
        </a:graphic>
      </p:graphicFrame>
      <p:pic>
        <p:nvPicPr>
          <p:cNvPr id="1034" name="Image 199"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63" y="1053879"/>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Image 200" descr="unnam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7264" y="1092989"/>
            <a:ext cx="861256" cy="8612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Image 198" descr="reac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667" y="2218091"/>
            <a:ext cx="914400" cy="8647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Image 197" descr="1uNl_IZ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663" y="3372403"/>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age 14" descr="1200px-Octicons-mark-github.sv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663" y="469299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 19" descr="eclips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679" y="5815828"/>
            <a:ext cx="914400" cy="8586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1"/>
          <p:cNvSpPr>
            <a:spLocks noChangeArrowheads="1"/>
          </p:cNvSpPr>
          <p:nvPr/>
        </p:nvSpPr>
        <p:spPr bwMode="auto">
          <a:xfrm>
            <a:off x="5006068" y="18077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MA" altLang="ar-MA"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9"/>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pic>
        <p:nvPicPr>
          <p:cNvPr id="21" name="Image 201" descr="0_vxsZyZXf_IEC0Ym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57264" y="2191362"/>
            <a:ext cx="861256" cy="861256"/>
          </a:xfrm>
          <a:prstGeom prst="rect">
            <a:avLst/>
          </a:prstGeom>
          <a:noFill/>
          <a:extLst>
            <a:ext uri="{909E8E84-426E-40DD-AFC4-6F175D3DCCD1}">
              <a14:hiddenFill xmlns:a14="http://schemas.microsoft.com/office/drawing/2010/main">
                <a:solidFill>
                  <a:srgbClr val="FFFFFF"/>
                </a:solidFill>
              </a14:hiddenFill>
            </a:ext>
          </a:extLst>
        </p:spPr>
      </p:pic>
      <p:pic>
        <p:nvPicPr>
          <p:cNvPr id="22" name="Image 202" descr="1_qxGkT_JGyTjnoIkWE5sfw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57264" y="3422773"/>
            <a:ext cx="861256" cy="861256"/>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18" descr="download"/>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57264" y="4758066"/>
            <a:ext cx="861256" cy="866533"/>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 20" descr="1200px-Visual_Studio_Code_1.35_icon.sv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6357264" y="5815828"/>
            <a:ext cx="861256" cy="861256"/>
          </a:xfrm>
          <a:prstGeom prst="rect">
            <a:avLst/>
          </a:prstGeom>
          <a:noFill/>
          <a:extLst>
            <a:ext uri="{909E8E84-426E-40DD-AFC4-6F175D3DCCD1}">
              <a14:hiddenFill xmlns:a14="http://schemas.microsoft.com/office/drawing/2010/main">
                <a:solidFill>
                  <a:srgbClr val="FFFFFF"/>
                </a:solidFill>
              </a14:hiddenFill>
            </a:ext>
          </a:extLst>
        </p:spPr>
      </p:pic>
      <p:sp>
        <p:nvSpPr>
          <p:cNvPr id="16" name="Titre 2"/>
          <p:cNvSpPr>
            <a:spLocks noGrp="1"/>
          </p:cNvSpPr>
          <p:nvPr>
            <p:ph type="title"/>
          </p:nvPr>
        </p:nvSpPr>
        <p:spPr>
          <a:xfrm>
            <a:off x="1298448" y="-109312"/>
            <a:ext cx="10347960" cy="994215"/>
          </a:xfrm>
        </p:spPr>
        <p:txBody>
          <a:bodyPr/>
          <a:lstStyle/>
          <a:p>
            <a:r>
              <a:rPr lang="fr-FR" dirty="0"/>
              <a:t>Les technologies </a:t>
            </a:r>
            <a:r>
              <a:rPr lang="fr-FR" dirty="0" smtClean="0"/>
              <a:t>et </a:t>
            </a:r>
            <a:r>
              <a:rPr lang="fr-FR" dirty="0"/>
              <a:t>les outils utilises</a:t>
            </a:r>
            <a:endParaRPr lang="fr-FR" b="1" dirty="0"/>
          </a:p>
        </p:txBody>
      </p:sp>
      <p:sp>
        <p:nvSpPr>
          <p:cNvPr id="3" name="ZoneTexte 2"/>
          <p:cNvSpPr txBox="1"/>
          <p:nvPr/>
        </p:nvSpPr>
        <p:spPr>
          <a:xfrm>
            <a:off x="7271656" y="1038364"/>
            <a:ext cx="4746172" cy="1107996"/>
          </a:xfrm>
          <a:prstGeom prst="rect">
            <a:avLst/>
          </a:prstGeom>
          <a:noFill/>
        </p:spPr>
        <p:txBody>
          <a:bodyPr wrap="square" rtlCol="0">
            <a:spAutoFit/>
          </a:bodyPr>
          <a:lstStyle/>
          <a:p>
            <a:r>
              <a:rPr lang="fr-CA" sz="1600" dirty="0"/>
              <a:t>est un F</a:t>
            </a:r>
            <a:r>
              <a:rPr lang="fr-CA" sz="1600" dirty="0" smtClean="0"/>
              <a:t>ramework </a:t>
            </a:r>
            <a:r>
              <a:rPr lang="fr-CA" sz="1600" dirty="0"/>
              <a:t>qui facilite le développement d'applications fondées sur </a:t>
            </a:r>
            <a:r>
              <a:rPr lang="fr-FR" sz="1600" b="1" dirty="0" err="1"/>
              <a:t>Spring</a:t>
            </a:r>
            <a:r>
              <a:rPr lang="fr-FR" sz="1600" dirty="0"/>
              <a:t> en offrant des outils permettant d'obtenir une application packagée en jar .</a:t>
            </a:r>
          </a:p>
          <a:p>
            <a:endParaRPr lang="fr-FR" dirty="0"/>
          </a:p>
        </p:txBody>
      </p:sp>
      <p:sp>
        <p:nvSpPr>
          <p:cNvPr id="4" name="ZoneTexte 3"/>
          <p:cNvSpPr txBox="1"/>
          <p:nvPr/>
        </p:nvSpPr>
        <p:spPr>
          <a:xfrm>
            <a:off x="7218520" y="2070221"/>
            <a:ext cx="5060573" cy="1354217"/>
          </a:xfrm>
          <a:prstGeom prst="rect">
            <a:avLst/>
          </a:prstGeom>
          <a:noFill/>
        </p:spPr>
        <p:txBody>
          <a:bodyPr wrap="square" rtlCol="0">
            <a:spAutoFit/>
          </a:bodyPr>
          <a:lstStyle/>
          <a:p>
            <a:r>
              <a:rPr lang="fr-FR" sz="1600" dirty="0"/>
              <a:t>est un système libre de gestion de base de données relationnelle (SGBDR) utilisant le langage SQL </a:t>
            </a:r>
            <a:r>
              <a:rPr lang="fr-FR" sz="1600" dirty="0" smtClean="0"/>
              <a:t>,Il </a:t>
            </a:r>
            <a:r>
              <a:rPr lang="fr-FR" sz="1600" dirty="0"/>
              <a:t>est principalement reconnu pour sa rapidité, sa fiabilité et sa flexibilité </a:t>
            </a:r>
          </a:p>
          <a:p>
            <a:endParaRPr lang="fr-FR" dirty="0"/>
          </a:p>
        </p:txBody>
      </p:sp>
      <p:sp>
        <p:nvSpPr>
          <p:cNvPr id="5" name="ZoneTexte 4"/>
          <p:cNvSpPr txBox="1"/>
          <p:nvPr/>
        </p:nvSpPr>
        <p:spPr>
          <a:xfrm>
            <a:off x="1146079" y="2039443"/>
            <a:ext cx="5366659" cy="1077218"/>
          </a:xfrm>
          <a:prstGeom prst="rect">
            <a:avLst/>
          </a:prstGeom>
          <a:noFill/>
        </p:spPr>
        <p:txBody>
          <a:bodyPr wrap="square" rtlCol="0">
            <a:spAutoFit/>
          </a:bodyPr>
          <a:lstStyle/>
          <a:p>
            <a:r>
              <a:rPr lang="fr-FR" sz="1600" dirty="0"/>
              <a:t>est une bibliothèque JavaScript </a:t>
            </a:r>
            <a:r>
              <a:rPr lang="fr-FR" sz="1600" dirty="0" smtClean="0"/>
              <a:t> développée </a:t>
            </a:r>
            <a:r>
              <a:rPr lang="fr-FR" sz="1600" dirty="0"/>
              <a:t>par </a:t>
            </a:r>
            <a:r>
              <a:rPr lang="fr-FR" sz="1600" dirty="0" smtClean="0"/>
              <a:t>Facebook pour but </a:t>
            </a:r>
            <a:r>
              <a:rPr lang="fr-FR" sz="1400" dirty="0" smtClean="0"/>
              <a:t>faciliter</a:t>
            </a:r>
            <a:r>
              <a:rPr lang="fr-FR" sz="1600" dirty="0" smtClean="0"/>
              <a:t> </a:t>
            </a:r>
            <a:r>
              <a:rPr lang="fr-FR" sz="1600" dirty="0"/>
              <a:t>la création d'application </a:t>
            </a:r>
            <a:r>
              <a:rPr lang="fr-FR" sz="1600" dirty="0" smtClean="0"/>
              <a:t>web, </a:t>
            </a:r>
            <a:r>
              <a:rPr lang="fr-FR" sz="1600" dirty="0"/>
              <a:t>via </a:t>
            </a:r>
            <a:r>
              <a:rPr lang="fr-FR" sz="1600" dirty="0" smtClean="0"/>
              <a:t>des </a:t>
            </a:r>
            <a:r>
              <a:rPr lang="fr-FR" sz="1600" dirty="0"/>
              <a:t>composants dépendant d'un état et générant une page HTML à chaque changement d'état</a:t>
            </a:r>
          </a:p>
        </p:txBody>
      </p:sp>
      <p:sp>
        <p:nvSpPr>
          <p:cNvPr id="8" name="ZoneTexte 7"/>
          <p:cNvSpPr txBox="1"/>
          <p:nvPr/>
        </p:nvSpPr>
        <p:spPr>
          <a:xfrm>
            <a:off x="1146079" y="3349671"/>
            <a:ext cx="5124092" cy="861774"/>
          </a:xfrm>
          <a:prstGeom prst="rect">
            <a:avLst/>
          </a:prstGeom>
          <a:noFill/>
        </p:spPr>
        <p:txBody>
          <a:bodyPr wrap="square" rtlCol="0">
            <a:spAutoFit/>
          </a:bodyPr>
          <a:lstStyle/>
          <a:p>
            <a:r>
              <a:rPr lang="fr-FR" sz="1600" dirty="0"/>
              <a:t>est un F</a:t>
            </a:r>
            <a:r>
              <a:rPr lang="fr-FR" sz="1600" dirty="0" smtClean="0"/>
              <a:t>ramework </a:t>
            </a:r>
            <a:r>
              <a:rPr lang="fr-FR" sz="1600" dirty="0"/>
              <a:t>open source gérant la persistance des objets en base de </a:t>
            </a:r>
            <a:r>
              <a:rPr lang="fr-FR" sz="1400" dirty="0"/>
              <a:t>données</a:t>
            </a:r>
            <a:r>
              <a:rPr lang="fr-FR" sz="1600" dirty="0"/>
              <a:t> relationnelle</a:t>
            </a:r>
          </a:p>
          <a:p>
            <a:endParaRPr lang="fr-FR" dirty="0"/>
          </a:p>
        </p:txBody>
      </p:sp>
      <p:sp>
        <p:nvSpPr>
          <p:cNvPr id="9" name="ZoneTexte 8"/>
          <p:cNvSpPr txBox="1"/>
          <p:nvPr/>
        </p:nvSpPr>
        <p:spPr>
          <a:xfrm>
            <a:off x="1146062" y="1038364"/>
            <a:ext cx="5124109" cy="830997"/>
          </a:xfrm>
          <a:prstGeom prst="rect">
            <a:avLst/>
          </a:prstGeom>
          <a:noFill/>
        </p:spPr>
        <p:txBody>
          <a:bodyPr wrap="square" rtlCol="0">
            <a:spAutoFit/>
          </a:bodyPr>
          <a:lstStyle/>
          <a:p>
            <a:r>
              <a:rPr lang="fr-FR" sz="1600" dirty="0"/>
              <a:t>C'est un ensemble des components UI qui contient des codes HTML et CSS, des formulaires, boutons, outils de navigation et autres éléments </a:t>
            </a:r>
            <a:r>
              <a:rPr lang="fr-FR" sz="1600" dirty="0" smtClean="0"/>
              <a:t>interactifs</a:t>
            </a:r>
            <a:endParaRPr lang="fr-FR" sz="1600" dirty="0"/>
          </a:p>
        </p:txBody>
      </p:sp>
      <p:sp>
        <p:nvSpPr>
          <p:cNvPr id="10" name="ZoneTexte 9"/>
          <p:cNvSpPr txBox="1"/>
          <p:nvPr/>
        </p:nvSpPr>
        <p:spPr>
          <a:xfrm>
            <a:off x="1262742" y="4705133"/>
            <a:ext cx="5007429" cy="830997"/>
          </a:xfrm>
          <a:prstGeom prst="rect">
            <a:avLst/>
          </a:prstGeom>
          <a:noFill/>
        </p:spPr>
        <p:txBody>
          <a:bodyPr wrap="square" rtlCol="0">
            <a:spAutoFit/>
          </a:bodyPr>
          <a:lstStyle/>
          <a:p>
            <a:r>
              <a:rPr lang="fr-FR" sz="1600" dirty="0"/>
              <a:t>est un service web d'hébergement et de gestion de développement de logiciels, utilisant le logiciel de gestion de versions </a:t>
            </a:r>
            <a:r>
              <a:rPr lang="fr-FR" sz="1600" dirty="0" smtClean="0">
                <a:hlinkClick r:id="rId12" tooltip="Git"/>
              </a:rPr>
              <a:t>Git</a:t>
            </a:r>
            <a:r>
              <a:rPr lang="fr-FR" sz="1600" dirty="0" smtClean="0"/>
              <a:t>.</a:t>
            </a:r>
            <a:endParaRPr lang="fr-FR" sz="1600" dirty="0"/>
          </a:p>
        </p:txBody>
      </p:sp>
      <p:sp>
        <p:nvSpPr>
          <p:cNvPr id="11" name="ZoneTexte 10"/>
          <p:cNvSpPr txBox="1"/>
          <p:nvPr/>
        </p:nvSpPr>
        <p:spPr>
          <a:xfrm>
            <a:off x="7358743" y="5761948"/>
            <a:ext cx="4659085" cy="861774"/>
          </a:xfrm>
          <a:prstGeom prst="rect">
            <a:avLst/>
          </a:prstGeom>
          <a:noFill/>
        </p:spPr>
        <p:txBody>
          <a:bodyPr wrap="square" rtlCol="0">
            <a:spAutoFit/>
          </a:bodyPr>
          <a:lstStyle/>
          <a:p>
            <a:r>
              <a:rPr lang="fr-FR" sz="1600" dirty="0"/>
              <a:t>est un éditeur de code extensible développé par Microsoft pour Windows, Linux et </a:t>
            </a:r>
            <a:r>
              <a:rPr lang="fr-FR" sz="1600" dirty="0" err="1"/>
              <a:t>macOS</a:t>
            </a:r>
            <a:r>
              <a:rPr lang="fr-FR" sz="1600" dirty="0"/>
              <a:t>.</a:t>
            </a:r>
          </a:p>
          <a:p>
            <a:endParaRPr lang="fr-FR" dirty="0"/>
          </a:p>
        </p:txBody>
      </p:sp>
      <p:sp>
        <p:nvSpPr>
          <p:cNvPr id="12" name="ZoneTexte 11"/>
          <p:cNvSpPr txBox="1"/>
          <p:nvPr/>
        </p:nvSpPr>
        <p:spPr>
          <a:xfrm>
            <a:off x="7271656" y="4749684"/>
            <a:ext cx="4746172" cy="707886"/>
          </a:xfrm>
          <a:prstGeom prst="rect">
            <a:avLst/>
          </a:prstGeom>
          <a:noFill/>
        </p:spPr>
        <p:txBody>
          <a:bodyPr wrap="square" rtlCol="0">
            <a:spAutoFit/>
          </a:bodyPr>
          <a:lstStyle/>
          <a:p>
            <a:r>
              <a:rPr lang="fr-FR" sz="2000" dirty="0"/>
              <a:t>est un ensemble de logiciels permettant de mettre en place un serveur Web </a:t>
            </a:r>
            <a:r>
              <a:rPr lang="fr-FR" sz="2000" dirty="0" smtClean="0"/>
              <a:t>local</a:t>
            </a:r>
            <a:endParaRPr lang="fr-FR" sz="2000" dirty="0"/>
          </a:p>
        </p:txBody>
      </p:sp>
      <p:sp>
        <p:nvSpPr>
          <p:cNvPr id="13" name="ZoneTexte 12"/>
          <p:cNvSpPr txBox="1"/>
          <p:nvPr/>
        </p:nvSpPr>
        <p:spPr>
          <a:xfrm>
            <a:off x="7369629" y="3253236"/>
            <a:ext cx="4648200" cy="1323439"/>
          </a:xfrm>
          <a:prstGeom prst="rect">
            <a:avLst/>
          </a:prstGeom>
          <a:noFill/>
        </p:spPr>
        <p:txBody>
          <a:bodyPr wrap="square" rtlCol="0">
            <a:spAutoFit/>
          </a:bodyPr>
          <a:lstStyle/>
          <a:p>
            <a:r>
              <a:rPr lang="fr-FR" sz="1600" dirty="0"/>
              <a:t>est un outil de gestion et d'automatisation de production des projets logiciels Java en général et Java EE en particulier. Il est utilisé pour automatiser l'intégration continue lors d'un développement de </a:t>
            </a:r>
            <a:r>
              <a:rPr lang="fr-FR" sz="1600" dirty="0" smtClean="0"/>
              <a:t>logiciel</a:t>
            </a:r>
            <a:endParaRPr lang="fr-FR" sz="1600" dirty="0"/>
          </a:p>
        </p:txBody>
      </p:sp>
      <p:sp>
        <p:nvSpPr>
          <p:cNvPr id="14" name="ZoneTexte 13"/>
          <p:cNvSpPr txBox="1"/>
          <p:nvPr/>
        </p:nvSpPr>
        <p:spPr>
          <a:xfrm>
            <a:off x="1262743" y="5815828"/>
            <a:ext cx="4746172" cy="1107996"/>
          </a:xfrm>
          <a:prstGeom prst="rect">
            <a:avLst/>
          </a:prstGeom>
          <a:noFill/>
        </p:spPr>
        <p:txBody>
          <a:bodyPr wrap="square" rtlCol="0">
            <a:spAutoFit/>
          </a:bodyPr>
          <a:lstStyle/>
          <a:p>
            <a:r>
              <a:rPr lang="fr-FR" sz="1600" dirty="0"/>
              <a:t>U</a:t>
            </a:r>
            <a:r>
              <a:rPr lang="fr-FR" sz="1600" dirty="0" smtClean="0"/>
              <a:t>n </a:t>
            </a:r>
            <a:r>
              <a:rPr lang="fr-FR" sz="1600" dirty="0"/>
              <a:t>environnement de production de logiciels libre qui soit extensible, universel et polyvalent, en s'appuyant principalement sur Java.</a:t>
            </a:r>
          </a:p>
          <a:p>
            <a:endParaRPr lang="fr-FR" dirty="0"/>
          </a:p>
        </p:txBody>
      </p:sp>
    </p:spTree>
    <p:extLst>
      <p:ext uri="{BB962C8B-B14F-4D97-AF65-F5344CB8AC3E}">
        <p14:creationId xmlns:p14="http://schemas.microsoft.com/office/powerpoint/2010/main" val="3621283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14</a:t>
            </a:fld>
            <a:endParaRPr lang="fr-FR" dirty="0"/>
          </a:p>
        </p:txBody>
      </p:sp>
      <p:sp>
        <p:nvSpPr>
          <p:cNvPr id="7" name="Rectangle 11"/>
          <p:cNvSpPr>
            <a:spLocks noChangeArrowheads="1"/>
          </p:cNvSpPr>
          <p:nvPr/>
        </p:nvSpPr>
        <p:spPr bwMode="auto">
          <a:xfrm>
            <a:off x="5006068" y="18077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MA" altLang="ar-MA"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9"/>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sp>
        <p:nvSpPr>
          <p:cNvPr id="16" name="Titre 2"/>
          <p:cNvSpPr>
            <a:spLocks noGrp="1"/>
          </p:cNvSpPr>
          <p:nvPr>
            <p:ph type="title"/>
          </p:nvPr>
        </p:nvSpPr>
        <p:spPr>
          <a:xfrm>
            <a:off x="1004565" y="-109312"/>
            <a:ext cx="10347960" cy="994215"/>
          </a:xfrm>
        </p:spPr>
        <p:txBody>
          <a:bodyPr/>
          <a:lstStyle/>
          <a:p>
            <a:pPr algn="ctr"/>
            <a:r>
              <a:rPr lang="fr-FR" dirty="0"/>
              <a:t>L'architecture utilisé</a:t>
            </a:r>
            <a:endParaRPr lang="fr-FR" b="1" dirty="0"/>
          </a:p>
        </p:txBody>
      </p:sp>
      <p:pic>
        <p:nvPicPr>
          <p:cNvPr id="34" name="Image 33" descr="C:\Users\LENOVO 510\Desktop\Capture22.png"/>
          <p:cNvPicPr/>
          <p:nvPr/>
        </p:nvPicPr>
        <p:blipFill rotWithShape="1">
          <a:blip r:embed="rId3">
            <a:extLst>
              <a:ext uri="{28A0092B-C50C-407E-A947-70E740481C1C}">
                <a14:useLocalDpi xmlns:a14="http://schemas.microsoft.com/office/drawing/2010/main" val="0"/>
              </a:ext>
            </a:extLst>
          </a:blip>
          <a:srcRect b="6811"/>
          <a:stretch/>
        </p:blipFill>
        <p:spPr bwMode="auto">
          <a:xfrm>
            <a:off x="3246483" y="1506173"/>
            <a:ext cx="5938520" cy="3276600"/>
          </a:xfrm>
          <a:prstGeom prst="rect">
            <a:avLst/>
          </a:prstGeom>
          <a:noFill/>
          <a:ln>
            <a:noFill/>
          </a:ln>
          <a:extLst>
            <a:ext uri="{53640926-AAD7-44D8-BBD7-CCE9431645EC}">
              <a14:shadowObscured xmlns:a14="http://schemas.microsoft.com/office/drawing/2010/main"/>
            </a:ext>
          </a:extLst>
        </p:spPr>
      </p:pic>
      <p:pic>
        <p:nvPicPr>
          <p:cNvPr id="35" name="Image 34" descr="C:\Users\LENOVO 510\Desktop\spring-boot-react-crud-example-rest-api-architecture.png"/>
          <p:cNvPicPr/>
          <p:nvPr/>
        </p:nvPicPr>
        <p:blipFill rotWithShape="1">
          <a:blip r:embed="rId4">
            <a:extLst>
              <a:ext uri="{28A0092B-C50C-407E-A947-70E740481C1C}">
                <a14:useLocalDpi xmlns:a14="http://schemas.microsoft.com/office/drawing/2010/main" val="0"/>
              </a:ext>
            </a:extLst>
          </a:blip>
          <a:srcRect b="6102"/>
          <a:stretch/>
        </p:blipFill>
        <p:spPr bwMode="auto">
          <a:xfrm>
            <a:off x="3810000" y="4782773"/>
            <a:ext cx="4811486" cy="162850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90198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252077" y="1536193"/>
            <a:ext cx="5691625" cy="3785616"/>
          </a:xfrm>
        </p:spPr>
        <p:txBody>
          <a:bodyPr>
            <a:noAutofit/>
          </a:bodyPr>
          <a:lstStyle/>
          <a:p>
            <a:r>
              <a:rPr lang="fr-FR" sz="4000" dirty="0"/>
              <a:t>Présentation de l’application</a:t>
            </a:r>
          </a:p>
        </p:txBody>
      </p:sp>
    </p:spTree>
    <p:extLst>
      <p:ext uri="{BB962C8B-B14F-4D97-AF65-F5344CB8AC3E}">
        <p14:creationId xmlns:p14="http://schemas.microsoft.com/office/powerpoint/2010/main" val="2344211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252077" y="1536193"/>
            <a:ext cx="5691625" cy="3785616"/>
          </a:xfrm>
        </p:spPr>
        <p:txBody>
          <a:bodyPr>
            <a:noAutofit/>
          </a:bodyPr>
          <a:lstStyle/>
          <a:p>
            <a:r>
              <a:rPr lang="fr-FR" sz="4000" dirty="0"/>
              <a:t>Merci pour votre indulgence </a:t>
            </a:r>
          </a:p>
          <a:p>
            <a:r>
              <a:rPr lang="fr-FR" sz="4000" dirty="0"/>
              <a:t>Et patience </a:t>
            </a:r>
          </a:p>
        </p:txBody>
      </p:sp>
    </p:spTree>
    <p:extLst>
      <p:ext uri="{BB962C8B-B14F-4D97-AF65-F5344CB8AC3E}">
        <p14:creationId xmlns:p14="http://schemas.microsoft.com/office/powerpoint/2010/main" val="2329127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sp>
        <p:nvSpPr>
          <p:cNvPr id="2" name="Titre 1"/>
          <p:cNvSpPr>
            <a:spLocks noGrp="1"/>
          </p:cNvSpPr>
          <p:nvPr>
            <p:ph type="title"/>
          </p:nvPr>
        </p:nvSpPr>
        <p:spPr>
          <a:xfrm>
            <a:off x="690716" y="-274987"/>
            <a:ext cx="10515600" cy="1325563"/>
          </a:xfrm>
        </p:spPr>
        <p:txBody>
          <a:bodyPr/>
          <a:lstStyle/>
          <a:p>
            <a:r>
              <a:rPr lang="fr-FR" dirty="0"/>
              <a:t>					</a:t>
            </a:r>
            <a:r>
              <a:rPr lang="fr-FR" dirty="0">
                <a:effectLst>
                  <a:outerShdw blurRad="38100" dist="38100" dir="2700000" algn="tl">
                    <a:srgbClr val="000000">
                      <a:alpha val="43137"/>
                    </a:srgbClr>
                  </a:outerShdw>
                </a:effectLst>
              </a:rPr>
              <a:t>plan</a:t>
            </a:r>
          </a:p>
        </p:txBody>
      </p:sp>
      <p:sp>
        <p:nvSpPr>
          <p:cNvPr id="4" name="Rectangle 3"/>
          <p:cNvSpPr/>
          <p:nvPr/>
        </p:nvSpPr>
        <p:spPr>
          <a:xfrm>
            <a:off x="1012372" y="2441210"/>
            <a:ext cx="10515600" cy="206210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buFont typeface="+mj-lt"/>
              <a:buAutoNum type="arabicPeriod"/>
            </a:pPr>
            <a:r>
              <a:rPr lang="fr-FR" sz="3200" dirty="0" smtClean="0"/>
              <a:t>L’objectif </a:t>
            </a:r>
            <a:r>
              <a:rPr lang="fr-FR" sz="3200" dirty="0"/>
              <a:t>du projet </a:t>
            </a:r>
          </a:p>
          <a:p>
            <a:pPr marL="514350" indent="-514350">
              <a:buFont typeface="+mj-lt"/>
              <a:buAutoNum type="arabicPeriod"/>
            </a:pPr>
            <a:r>
              <a:rPr lang="fr-FR" sz="3200" dirty="0"/>
              <a:t>Analyse des </a:t>
            </a:r>
            <a:r>
              <a:rPr lang="fr-FR" sz="3200" dirty="0" smtClean="0"/>
              <a:t>besoins et la conception</a:t>
            </a:r>
            <a:endParaRPr lang="fr-FR" sz="3200" dirty="0"/>
          </a:p>
          <a:p>
            <a:pPr marL="514350" indent="-514350">
              <a:buFont typeface="+mj-lt"/>
              <a:buAutoNum type="arabicPeriod"/>
            </a:pPr>
            <a:r>
              <a:rPr lang="fr-FR" sz="3200" dirty="0" smtClean="0"/>
              <a:t>Les</a:t>
            </a:r>
            <a:r>
              <a:rPr lang="fr-FR" sz="3200" dirty="0"/>
              <a:t> technologies </a:t>
            </a:r>
            <a:r>
              <a:rPr lang="fr-FR" sz="3200" dirty="0" smtClean="0"/>
              <a:t>et  les </a:t>
            </a:r>
            <a:r>
              <a:rPr lang="fr-FR" sz="3200" dirty="0"/>
              <a:t>outils utilisée</a:t>
            </a:r>
          </a:p>
          <a:p>
            <a:pPr marL="514350" indent="-514350">
              <a:buFont typeface="+mj-lt"/>
              <a:buAutoNum type="arabicPeriod"/>
            </a:pPr>
            <a:r>
              <a:rPr lang="fr-FR" sz="3200" dirty="0" smtClean="0"/>
              <a:t>Démonstration </a:t>
            </a:r>
            <a:r>
              <a:rPr lang="fr-FR" sz="3200" dirty="0"/>
              <a:t>de l’application</a:t>
            </a:r>
          </a:p>
        </p:txBody>
      </p:sp>
      <p:sp>
        <p:nvSpPr>
          <p:cNvPr id="3" name="Espace réservé du numéro de diapositive 2"/>
          <p:cNvSpPr>
            <a:spLocks noGrp="1"/>
          </p:cNvSpPr>
          <p:nvPr>
            <p:ph type="sldNum" sz="quarter" idx="12"/>
          </p:nvPr>
        </p:nvSpPr>
        <p:spPr/>
        <p:txBody>
          <a:bodyPr/>
          <a:lstStyle/>
          <a:p>
            <a:fld id="{D2EBC68A-1D2F-4E14-92CA-08C9B353FAA0}" type="slidenum">
              <a:rPr lang="fr-FR" smtClean="0"/>
              <a:t>2</a:t>
            </a:fld>
            <a:endParaRPr lang="fr-FR" dirty="0"/>
          </a:p>
        </p:txBody>
      </p:sp>
    </p:spTree>
    <p:extLst>
      <p:ext uri="{BB962C8B-B14F-4D97-AF65-F5344CB8AC3E}">
        <p14:creationId xmlns:p14="http://schemas.microsoft.com/office/powerpoint/2010/main" val="3787622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087485" y="2851471"/>
            <a:ext cx="5691625" cy="1039405"/>
          </a:xfrm>
        </p:spPr>
        <p:txBody>
          <a:bodyPr>
            <a:noAutofit/>
          </a:bodyPr>
          <a:lstStyle/>
          <a:p>
            <a:r>
              <a:rPr lang="fr-FR" sz="5400" dirty="0" smtClean="0"/>
              <a:t>L’objectif </a:t>
            </a:r>
          </a:p>
          <a:p>
            <a:r>
              <a:rPr lang="fr-FR" sz="5400" dirty="0" smtClean="0"/>
              <a:t>du </a:t>
            </a:r>
            <a:r>
              <a:rPr lang="fr-FR" sz="5400" dirty="0"/>
              <a:t>projet </a:t>
            </a:r>
            <a:endParaRPr lang="fr-FR" sz="4400" dirty="0"/>
          </a:p>
        </p:txBody>
      </p:sp>
    </p:spTree>
    <p:extLst>
      <p:ext uri="{BB962C8B-B14F-4D97-AF65-F5344CB8AC3E}">
        <p14:creationId xmlns:p14="http://schemas.microsoft.com/office/powerpoint/2010/main" val="735557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 </a:t>
            </a:r>
          </a:p>
        </p:txBody>
      </p:sp>
      <p:sp>
        <p:nvSpPr>
          <p:cNvPr id="2" name="Titre 1"/>
          <p:cNvSpPr>
            <a:spLocks noGrp="1"/>
          </p:cNvSpPr>
          <p:nvPr>
            <p:ph type="title"/>
          </p:nvPr>
        </p:nvSpPr>
        <p:spPr>
          <a:xfrm>
            <a:off x="1074174" y="76286"/>
            <a:ext cx="10515600" cy="623017"/>
          </a:xfrm>
        </p:spPr>
        <p:txBody>
          <a:bodyPr>
            <a:normAutofit fontScale="90000"/>
          </a:bodyPr>
          <a:lstStyle/>
          <a:p>
            <a:r>
              <a:rPr lang="fr-FR" dirty="0"/>
              <a:t>			L’objectif du projet </a:t>
            </a:r>
          </a:p>
        </p:txBody>
      </p:sp>
      <p:sp>
        <p:nvSpPr>
          <p:cNvPr id="3" name="Espace réservé du contenu 2"/>
          <p:cNvSpPr>
            <a:spLocks noGrp="1"/>
          </p:cNvSpPr>
          <p:nvPr>
            <p:ph idx="1"/>
          </p:nvPr>
        </p:nvSpPr>
        <p:spPr>
          <a:xfrm>
            <a:off x="838200" y="1342103"/>
            <a:ext cx="10515600" cy="4834860"/>
          </a:xfrm>
        </p:spPr>
        <p:txBody>
          <a:bodyPr/>
          <a:lstStyle/>
          <a:p>
            <a:pPr marL="0" indent="0" algn="ctr">
              <a:buNone/>
            </a:pPr>
            <a:endParaRPr lang="fr-FR" dirty="0" smtClean="0"/>
          </a:p>
          <a:p>
            <a:pPr marL="0" indent="0" algn="ctr">
              <a:buNone/>
            </a:pPr>
            <a:endParaRPr lang="fr-FR" dirty="0"/>
          </a:p>
          <a:p>
            <a:pPr marL="0" indent="0" algn="ctr">
              <a:buNone/>
            </a:pPr>
            <a:r>
              <a:rPr lang="fr-FR" dirty="0" smtClean="0"/>
              <a:t>Réalisation </a:t>
            </a:r>
            <a:r>
              <a:rPr lang="fr-FR" dirty="0"/>
              <a:t>d'un site web pour l’achat </a:t>
            </a:r>
            <a:r>
              <a:rPr lang="fr-FR" dirty="0" smtClean="0"/>
              <a:t>des articles avec </a:t>
            </a:r>
            <a:r>
              <a:rPr lang="fr-FR" dirty="0"/>
              <a:t>l'architecture </a:t>
            </a:r>
            <a:r>
              <a:rPr lang="fr-FR" dirty="0" smtClean="0"/>
              <a:t>JEE pour </a:t>
            </a:r>
            <a:r>
              <a:rPr lang="fr-FR" dirty="0"/>
              <a:t>maîtriser les deux </a:t>
            </a:r>
            <a:r>
              <a:rPr lang="fr-FR" dirty="0" err="1"/>
              <a:t>frameworks</a:t>
            </a:r>
            <a:r>
              <a:rPr lang="fr-FR" dirty="0"/>
              <a:t> : </a:t>
            </a:r>
            <a:r>
              <a:rPr lang="fr-FR" dirty="0" err="1"/>
              <a:t>ReactJs</a:t>
            </a:r>
            <a:r>
              <a:rPr lang="fr-FR" dirty="0"/>
              <a:t>(Front-End) et </a:t>
            </a:r>
            <a:r>
              <a:rPr lang="fr-FR" dirty="0" err="1"/>
              <a:t>Spring</a:t>
            </a:r>
            <a:r>
              <a:rPr lang="fr-FR" dirty="0"/>
              <a:t>(Back-End et création du API) </a:t>
            </a:r>
          </a:p>
        </p:txBody>
      </p:sp>
      <p:sp>
        <p:nvSpPr>
          <p:cNvPr id="5" name="Espace réservé du numéro de diapositive 4"/>
          <p:cNvSpPr>
            <a:spLocks noGrp="1"/>
          </p:cNvSpPr>
          <p:nvPr>
            <p:ph type="sldNum" sz="quarter" idx="12"/>
          </p:nvPr>
        </p:nvSpPr>
        <p:spPr/>
        <p:txBody>
          <a:bodyPr/>
          <a:lstStyle/>
          <a:p>
            <a:fld id="{D2EBC68A-1D2F-4E14-92CA-08C9B353FAA0}" type="slidenum">
              <a:rPr lang="fr-FR" smtClean="0"/>
              <a:t>4</a:t>
            </a:fld>
            <a:endParaRPr lang="fr-FR" dirty="0"/>
          </a:p>
        </p:txBody>
      </p:sp>
    </p:spTree>
    <p:extLst>
      <p:ext uri="{BB962C8B-B14F-4D97-AF65-F5344CB8AC3E}">
        <p14:creationId xmlns:p14="http://schemas.microsoft.com/office/powerpoint/2010/main" val="1340843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252077" y="1536193"/>
            <a:ext cx="5691625" cy="3785616"/>
          </a:xfrm>
        </p:spPr>
        <p:txBody>
          <a:bodyPr>
            <a:noAutofit/>
          </a:bodyPr>
          <a:lstStyle/>
          <a:p>
            <a:r>
              <a:rPr lang="fr-FR" sz="4000" dirty="0"/>
              <a:t>Analyse des besoins </a:t>
            </a:r>
          </a:p>
        </p:txBody>
      </p:sp>
    </p:spTree>
    <p:extLst>
      <p:ext uri="{BB962C8B-B14F-4D97-AF65-F5344CB8AC3E}">
        <p14:creationId xmlns:p14="http://schemas.microsoft.com/office/powerpoint/2010/main" val="3144414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endParaRPr lang="en-US" dirty="0" smtClean="0"/>
          </a:p>
          <a:p>
            <a:pPr marL="514350" indent="-514350">
              <a:buFont typeface="+mj-lt"/>
              <a:buAutoNum type="arabicPeriod"/>
            </a:pPr>
            <a:r>
              <a:rPr lang="fr-FR" dirty="0" smtClean="0"/>
              <a:t>Gestion </a:t>
            </a:r>
            <a:r>
              <a:rPr lang="fr-FR" dirty="0"/>
              <a:t>des </a:t>
            </a:r>
            <a:r>
              <a:rPr lang="fr-FR" dirty="0" smtClean="0"/>
              <a:t>produits et </a:t>
            </a:r>
            <a:r>
              <a:rPr lang="en-US" dirty="0" smtClean="0"/>
              <a:t>les </a:t>
            </a:r>
            <a:r>
              <a:rPr lang="fr-FR" dirty="0" smtClean="0"/>
              <a:t>catégorie</a:t>
            </a:r>
            <a:r>
              <a:rPr lang="en-US" dirty="0" smtClean="0"/>
              <a:t> du </a:t>
            </a:r>
            <a:r>
              <a:rPr lang="fr-FR" dirty="0" smtClean="0"/>
              <a:t>produits</a:t>
            </a:r>
            <a:r>
              <a:rPr lang="en-US" dirty="0" smtClean="0"/>
              <a:t> </a:t>
            </a:r>
            <a:endParaRPr lang="en-US" dirty="0"/>
          </a:p>
          <a:p>
            <a:pPr marL="514350" indent="-514350">
              <a:buFont typeface="+mj-lt"/>
              <a:buAutoNum type="arabicPeriod"/>
            </a:pPr>
            <a:r>
              <a:rPr lang="fr-FR" dirty="0" smtClean="0"/>
              <a:t>Les clients doivent s'inscrire et s’authentifier .</a:t>
            </a:r>
            <a:endParaRPr lang="en-US" dirty="0"/>
          </a:p>
          <a:p>
            <a:pPr marL="514350" indent="-514350" fontAlgn="ctr">
              <a:buFont typeface="+mj-lt"/>
              <a:buAutoNum type="arabicPeriod"/>
            </a:pPr>
            <a:r>
              <a:rPr lang="fr-FR" dirty="0" smtClean="0"/>
              <a:t>Le client consulter </a:t>
            </a:r>
            <a:r>
              <a:rPr lang="fr-FR" dirty="0"/>
              <a:t>la liste des </a:t>
            </a:r>
            <a:r>
              <a:rPr lang="fr-FR" dirty="0" smtClean="0"/>
              <a:t>ses commandes et </a:t>
            </a:r>
            <a:r>
              <a:rPr lang="fr-FR" dirty="0"/>
              <a:t>son panier et </a:t>
            </a:r>
            <a:r>
              <a:rPr lang="fr-FR" dirty="0" smtClean="0"/>
              <a:t>ajouter les produits </a:t>
            </a:r>
            <a:r>
              <a:rPr lang="fr-FR" dirty="0"/>
              <a:t>choisis au </a:t>
            </a:r>
            <a:r>
              <a:rPr lang="fr-FR" dirty="0" smtClean="0"/>
              <a:t>panier .</a:t>
            </a:r>
            <a:endParaRPr lang="fr-FR" dirty="0"/>
          </a:p>
          <a:p>
            <a:pPr marL="457200" lvl="1" indent="0" fontAlgn="ctr">
              <a:buNone/>
            </a:pPr>
            <a:endParaRPr lang="en-US" dirty="0"/>
          </a:p>
          <a:p>
            <a:endParaRPr lang="fr-FR" dirty="0"/>
          </a:p>
        </p:txBody>
      </p:sp>
      <p:sp>
        <p:nvSpPr>
          <p:cNvPr id="4" name="Espace réservé du numéro de diapositive 3"/>
          <p:cNvSpPr>
            <a:spLocks noGrp="1"/>
          </p:cNvSpPr>
          <p:nvPr>
            <p:ph type="sldNum" sz="quarter" idx="12"/>
          </p:nvPr>
        </p:nvSpPr>
        <p:spPr/>
        <p:txBody>
          <a:bodyPr/>
          <a:lstStyle/>
          <a:p>
            <a:fld id="{D2EBC68A-1D2F-4E14-92CA-08C9B353FAA0}" type="slidenum">
              <a:rPr lang="fr-FR" smtClean="0"/>
              <a:t>6</a:t>
            </a:fld>
            <a:endParaRPr lang="fr-FR" dirty="0"/>
          </a:p>
        </p:txBody>
      </p:sp>
      <p:sp>
        <p:nvSpPr>
          <p:cNvPr id="5" name="Rectangle 4"/>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mtClean="0"/>
              <a:t> </a:t>
            </a:r>
            <a:endParaRPr lang="fr-FR" dirty="0"/>
          </a:p>
        </p:txBody>
      </p:sp>
      <p:sp>
        <p:nvSpPr>
          <p:cNvPr id="6" name="Titre 1"/>
          <p:cNvSpPr>
            <a:spLocks noGrp="1"/>
          </p:cNvSpPr>
          <p:nvPr>
            <p:ph type="title"/>
          </p:nvPr>
        </p:nvSpPr>
        <p:spPr>
          <a:xfrm>
            <a:off x="838200" y="20733"/>
            <a:ext cx="10515600" cy="734123"/>
          </a:xfrm>
        </p:spPr>
        <p:txBody>
          <a:bodyPr>
            <a:normAutofit/>
          </a:bodyPr>
          <a:lstStyle/>
          <a:p>
            <a:r>
              <a:rPr lang="fr-FR" dirty="0"/>
              <a:t>		Analyse des besoins fonctionnelles </a:t>
            </a:r>
          </a:p>
        </p:txBody>
      </p:sp>
      <p:sp>
        <p:nvSpPr>
          <p:cNvPr id="7" name="Rectangle 6"/>
          <p:cNvSpPr/>
          <p:nvPr/>
        </p:nvSpPr>
        <p:spPr>
          <a:xfrm>
            <a:off x="304801" y="1113748"/>
            <a:ext cx="10863942" cy="584775"/>
          </a:xfrm>
          <a:prstGeom prst="rect">
            <a:avLst/>
          </a:prstGeom>
        </p:spPr>
        <p:txBody>
          <a:bodyPr wrap="square">
            <a:spAutoFit/>
          </a:bodyPr>
          <a:lstStyle/>
          <a:p>
            <a:r>
              <a:rPr lang="fr-FR" sz="3200" dirty="0"/>
              <a:t>Ce système doit </a:t>
            </a:r>
            <a:r>
              <a:rPr lang="fr-FR" sz="3200" smtClean="0"/>
              <a:t>gérer les </a:t>
            </a:r>
            <a:r>
              <a:rPr lang="fr-FR" sz="3200" dirty="0"/>
              <a:t>éléments suivants :</a:t>
            </a:r>
          </a:p>
        </p:txBody>
      </p:sp>
    </p:spTree>
    <p:extLst>
      <p:ext uri="{BB962C8B-B14F-4D97-AF65-F5344CB8AC3E}">
        <p14:creationId xmlns:p14="http://schemas.microsoft.com/office/powerpoint/2010/main" val="201556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7</a:t>
            </a:fld>
            <a:endParaRPr lang="fr-FR" dirty="0"/>
          </a:p>
        </p:txBody>
      </p:sp>
      <p:sp>
        <p:nvSpPr>
          <p:cNvPr id="4" name="Rectangle 3"/>
          <p:cNvSpPr>
            <a:spLocks/>
          </p:cNvSpPr>
          <p:nvPr/>
        </p:nvSpPr>
        <p:spPr>
          <a:xfrm flipV="1">
            <a:off x="0" y="-109312"/>
            <a:ext cx="12192000" cy="99421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 </a:t>
            </a:r>
            <a:endParaRPr lang="fr-FR" dirty="0"/>
          </a:p>
        </p:txBody>
      </p:sp>
      <p:sp>
        <p:nvSpPr>
          <p:cNvPr id="6" name="Titre 1"/>
          <p:cNvSpPr txBox="1">
            <a:spLocks/>
          </p:cNvSpPr>
          <p:nvPr/>
        </p:nvSpPr>
        <p:spPr>
          <a:xfrm>
            <a:off x="838200" y="20733"/>
            <a:ext cx="10515600" cy="73412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800" dirty="0"/>
              <a:t>Identification des acteurs </a:t>
            </a:r>
          </a:p>
        </p:txBody>
      </p:sp>
      <p:sp>
        <p:nvSpPr>
          <p:cNvPr id="8" name="Sous-titre 7"/>
          <p:cNvSpPr>
            <a:spLocks noGrp="1"/>
          </p:cNvSpPr>
          <p:nvPr>
            <p:ph type="subTitle" idx="1"/>
          </p:nvPr>
        </p:nvSpPr>
        <p:spPr>
          <a:xfrm>
            <a:off x="838200" y="1244599"/>
            <a:ext cx="10845800" cy="5275943"/>
          </a:xfrm>
        </p:spPr>
        <p:txBody>
          <a:bodyPr>
            <a:normAutofit/>
          </a:bodyPr>
          <a:lstStyle/>
          <a:p>
            <a:pPr algn="l"/>
            <a:r>
              <a:rPr lang="fr-FR" dirty="0"/>
              <a:t>Je peux distinguer les acteurs de ce système à partir des fonctionnalités et besoins </a:t>
            </a:r>
            <a:r>
              <a:rPr lang="fr-FR" dirty="0" smtClean="0"/>
              <a:t> je </a:t>
            </a:r>
            <a:r>
              <a:rPr lang="fr-FR" dirty="0"/>
              <a:t>distingue donc </a:t>
            </a:r>
            <a:r>
              <a:rPr lang="fr-FR" dirty="0" smtClean="0"/>
              <a:t>:</a:t>
            </a:r>
          </a:p>
          <a:p>
            <a:pPr algn="l"/>
            <a:endParaRPr lang="fr-FR" dirty="0"/>
          </a:p>
          <a:p>
            <a:pPr algn="l"/>
            <a:r>
              <a:rPr lang="fr-FR" b="1" dirty="0" smtClean="0"/>
              <a:t>Administrateur</a:t>
            </a:r>
            <a:r>
              <a:rPr lang="fr-FR" dirty="0" smtClean="0"/>
              <a:t> : gère les produits </a:t>
            </a:r>
            <a:r>
              <a:rPr lang="fr-FR" dirty="0"/>
              <a:t>et </a:t>
            </a:r>
            <a:r>
              <a:rPr lang="en-US" dirty="0"/>
              <a:t>les </a:t>
            </a:r>
            <a:r>
              <a:rPr lang="fr-FR" dirty="0"/>
              <a:t>catégorie</a:t>
            </a:r>
            <a:r>
              <a:rPr lang="en-US" dirty="0"/>
              <a:t> du </a:t>
            </a:r>
            <a:r>
              <a:rPr lang="fr-FR" dirty="0"/>
              <a:t>produits</a:t>
            </a:r>
            <a:r>
              <a:rPr lang="en-US" dirty="0"/>
              <a:t> </a:t>
            </a:r>
            <a:r>
              <a:rPr lang="en-US" dirty="0" smtClean="0"/>
              <a:t>.</a:t>
            </a:r>
          </a:p>
          <a:p>
            <a:pPr algn="l" fontAlgn="ctr"/>
            <a:r>
              <a:rPr lang="fr-FR" b="1" dirty="0" smtClean="0"/>
              <a:t>Client</a:t>
            </a:r>
            <a:r>
              <a:rPr lang="fr-FR" dirty="0" smtClean="0"/>
              <a:t> : Le </a:t>
            </a:r>
            <a:r>
              <a:rPr lang="fr-FR" dirty="0"/>
              <a:t>client consulter la liste des ses commandes et son panier et ajouter les produits choisis au panier .</a:t>
            </a:r>
          </a:p>
          <a:p>
            <a:pPr algn="l"/>
            <a:endParaRPr lang="en-US" dirty="0"/>
          </a:p>
        </p:txBody>
      </p:sp>
    </p:spTree>
    <p:extLst>
      <p:ext uri="{BB962C8B-B14F-4D97-AF65-F5344CB8AC3E}">
        <p14:creationId xmlns:p14="http://schemas.microsoft.com/office/powerpoint/2010/main" val="3941651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734331"/>
          </a:xfrm>
        </p:spPr>
        <p:txBody>
          <a:bodyPr>
            <a:normAutofit/>
          </a:bodyPr>
          <a:lstStyle/>
          <a:p>
            <a:r>
              <a:rPr lang="fr-FR" sz="3600" dirty="0"/>
              <a:t>Diagramme de contexte du système</a:t>
            </a:r>
          </a:p>
        </p:txBody>
      </p:sp>
      <p:sp>
        <p:nvSpPr>
          <p:cNvPr id="4" name="Espace réservé du numéro de diapositive 3"/>
          <p:cNvSpPr>
            <a:spLocks noGrp="1"/>
          </p:cNvSpPr>
          <p:nvPr>
            <p:ph type="sldNum" sz="quarter" idx="12"/>
          </p:nvPr>
        </p:nvSpPr>
        <p:spPr/>
        <p:txBody>
          <a:bodyPr/>
          <a:lstStyle/>
          <a:p>
            <a:fld id="{D2EBC68A-1D2F-4E14-92CA-08C9B353FAA0}" type="slidenum">
              <a:rPr lang="fr-FR" smtClean="0"/>
              <a:t>8</a:t>
            </a:fld>
            <a:endParaRPr lang="fr-FR"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0536" y="2063092"/>
            <a:ext cx="8396561" cy="3129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6666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2EBC68A-1D2F-4E14-92CA-08C9B353FAA0}" type="slidenum">
              <a:rPr lang="fr-FR" smtClean="0"/>
              <a:t>9</a:t>
            </a:fld>
            <a:endParaRPr lang="fr-FR" dirty="0"/>
          </a:p>
        </p:txBody>
      </p:sp>
      <p:sp>
        <p:nvSpPr>
          <p:cNvPr id="5" name="Titre 1"/>
          <p:cNvSpPr txBox="1">
            <a:spLocks/>
          </p:cNvSpPr>
          <p:nvPr/>
        </p:nvSpPr>
        <p:spPr>
          <a:xfrm>
            <a:off x="838200" y="365125"/>
            <a:ext cx="10515600" cy="6627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t>Diagramme de use case</a:t>
            </a:r>
          </a:p>
        </p:txBody>
      </p:sp>
      <p:pic>
        <p:nvPicPr>
          <p:cNvPr id="3074" name="Picture 2" descr="L:\Catalogue-WithSpringBootAndReact\UML\UseCaseDiagram3.png"/>
          <p:cNvPicPr>
            <a:picLocks noChangeAspect="1" noChangeArrowheads="1"/>
          </p:cNvPicPr>
          <p:nvPr/>
        </p:nvPicPr>
        <p:blipFill rotWithShape="1">
          <a:blip r:embed="rId3">
            <a:extLst>
              <a:ext uri="{28A0092B-C50C-407E-A947-70E740481C1C}">
                <a14:useLocalDpi xmlns:a14="http://schemas.microsoft.com/office/drawing/2010/main" val="0"/>
              </a:ext>
            </a:extLst>
          </a:blip>
          <a:srcRect l="18375" t="6130" r="19390" b="38996"/>
          <a:stretch/>
        </p:blipFill>
        <p:spPr bwMode="auto">
          <a:xfrm>
            <a:off x="968829" y="1027906"/>
            <a:ext cx="7336972" cy="550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712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1888</TotalTime>
  <Words>681</Words>
  <Application>Microsoft Office PowerPoint</Application>
  <PresentationFormat>Personnalisé</PresentationFormat>
  <Paragraphs>109</Paragraphs>
  <Slides>16</Slides>
  <Notes>10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Réalisation d’un site Web E-Commerce avec Spring et ReactJs  </vt:lpstr>
      <vt:lpstr>     plan</vt:lpstr>
      <vt:lpstr>Présentation PowerPoint</vt:lpstr>
      <vt:lpstr>   L’objectif du projet </vt:lpstr>
      <vt:lpstr>Présentation PowerPoint</vt:lpstr>
      <vt:lpstr>  Analyse des besoins fonctionnelles </vt:lpstr>
      <vt:lpstr>Présentation PowerPoint</vt:lpstr>
      <vt:lpstr>Diagramme de contexte du système</vt:lpstr>
      <vt:lpstr>Présentation PowerPoint</vt:lpstr>
      <vt:lpstr>Diagramme de contexte du système classe</vt:lpstr>
      <vt:lpstr>Database établipar Hibernate</vt:lpstr>
      <vt:lpstr>Présentation PowerPoint</vt:lpstr>
      <vt:lpstr>Les technologies et les outils utilises</vt:lpstr>
      <vt:lpstr>L'architecture utilisé</vt:lpstr>
      <vt:lpstr>Présentation PowerPoint</vt:lpstr>
      <vt:lpstr>Présentation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Progammation Android gestion de l’electricite et de l’eau</dc:title>
  <dc:creator>mrx</dc:creator>
  <cp:lastModifiedBy>Utilisateur Windows</cp:lastModifiedBy>
  <cp:revision>443</cp:revision>
  <dcterms:created xsi:type="dcterms:W3CDTF">2019-06-10T18:03:47Z</dcterms:created>
  <dcterms:modified xsi:type="dcterms:W3CDTF">2020-07-01T02:39:38Z</dcterms:modified>
</cp:coreProperties>
</file>