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5"/>
  </p:notesMasterIdLst>
  <p:sldIdLst>
    <p:sldId id="256" r:id="rId2"/>
    <p:sldId id="257" r:id="rId3"/>
    <p:sldId id="322" r:id="rId4"/>
    <p:sldId id="258" r:id="rId5"/>
    <p:sldId id="259" r:id="rId6"/>
    <p:sldId id="260" r:id="rId7"/>
    <p:sldId id="266" r:id="rId8"/>
    <p:sldId id="262" r:id="rId9"/>
    <p:sldId id="263" r:id="rId10"/>
    <p:sldId id="264" r:id="rId11"/>
    <p:sldId id="265" r:id="rId12"/>
    <p:sldId id="269" r:id="rId13"/>
    <p:sldId id="270" r:id="rId14"/>
    <p:sldId id="271" r:id="rId15"/>
    <p:sldId id="272" r:id="rId16"/>
    <p:sldId id="273" r:id="rId17"/>
    <p:sldId id="277" r:id="rId18"/>
    <p:sldId id="274" r:id="rId19"/>
    <p:sldId id="275" r:id="rId20"/>
    <p:sldId id="267" r:id="rId21"/>
    <p:sldId id="268" r:id="rId22"/>
    <p:sldId id="276" r:id="rId23"/>
    <p:sldId id="278" r:id="rId24"/>
    <p:sldId id="281" r:id="rId25"/>
    <p:sldId id="280" r:id="rId26"/>
    <p:sldId id="282" r:id="rId27"/>
    <p:sldId id="279" r:id="rId28"/>
    <p:sldId id="283" r:id="rId29"/>
    <p:sldId id="285" r:id="rId30"/>
    <p:sldId id="286" r:id="rId31"/>
    <p:sldId id="284" r:id="rId32"/>
    <p:sldId id="292" r:id="rId33"/>
    <p:sldId id="287" r:id="rId34"/>
    <p:sldId id="288" r:id="rId35"/>
    <p:sldId id="289" r:id="rId36"/>
    <p:sldId id="290" r:id="rId37"/>
    <p:sldId id="291" r:id="rId38"/>
    <p:sldId id="293" r:id="rId39"/>
    <p:sldId id="294" r:id="rId40"/>
    <p:sldId id="295" r:id="rId41"/>
    <p:sldId id="296" r:id="rId42"/>
    <p:sldId id="299" r:id="rId43"/>
    <p:sldId id="300" r:id="rId44"/>
    <p:sldId id="301" r:id="rId45"/>
    <p:sldId id="302" r:id="rId46"/>
    <p:sldId id="303" r:id="rId47"/>
    <p:sldId id="304" r:id="rId48"/>
    <p:sldId id="305" r:id="rId49"/>
    <p:sldId id="306" r:id="rId50"/>
    <p:sldId id="307" r:id="rId51"/>
    <p:sldId id="308" r:id="rId52"/>
    <p:sldId id="311" r:id="rId53"/>
    <p:sldId id="309" r:id="rId54"/>
    <p:sldId id="310" r:id="rId55"/>
    <p:sldId id="313" r:id="rId56"/>
    <p:sldId id="312" r:id="rId57"/>
    <p:sldId id="314" r:id="rId58"/>
    <p:sldId id="316" r:id="rId59"/>
    <p:sldId id="315" r:id="rId60"/>
    <p:sldId id="317" r:id="rId61"/>
    <p:sldId id="318" r:id="rId62"/>
    <p:sldId id="319" r:id="rId63"/>
    <p:sldId id="320" r:id="rId6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436" autoAdjust="0"/>
  </p:normalViewPr>
  <p:slideViewPr>
    <p:cSldViewPr snapToGrid="0">
      <p:cViewPr varScale="1">
        <p:scale>
          <a:sx n="70" d="100"/>
          <a:sy n="70"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220D8-E004-44A3-B79F-A67A3768803B}"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fr-FR"/>
        </a:p>
      </dgm:t>
    </dgm:pt>
    <dgm:pt modelId="{3FC4FB2D-37A2-4FBA-BD28-38A8F1822AB8}">
      <dgm:prSet phldrT="[Texte]"/>
      <dgm:spPr/>
      <dgm:t>
        <a:bodyPr/>
        <a:lstStyle/>
        <a:p>
          <a:pPr algn="l"/>
          <a:r>
            <a:rPr lang="fr-FR" b="1" dirty="0" smtClean="0"/>
            <a:t>Chapitre I:Crypthographie      </a:t>
          </a:r>
          <a:endParaRPr lang="fr-FR" b="1" dirty="0"/>
        </a:p>
      </dgm:t>
    </dgm:pt>
    <dgm:pt modelId="{D0F29242-A4D7-443E-B31B-E5886996DEEA}" type="parTrans" cxnId="{2A628C98-EE6A-45FD-96FA-62AFAD019CAE}">
      <dgm:prSet/>
      <dgm:spPr/>
      <dgm:t>
        <a:bodyPr/>
        <a:lstStyle/>
        <a:p>
          <a:endParaRPr lang="fr-FR"/>
        </a:p>
      </dgm:t>
    </dgm:pt>
    <dgm:pt modelId="{C449CF2F-3056-46E0-890D-CED386A05381}" type="sibTrans" cxnId="{2A628C98-EE6A-45FD-96FA-62AFAD019CAE}">
      <dgm:prSet/>
      <dgm:spPr/>
      <dgm:t>
        <a:bodyPr/>
        <a:lstStyle/>
        <a:p>
          <a:endParaRPr lang="fr-FR"/>
        </a:p>
      </dgm:t>
    </dgm:pt>
    <dgm:pt modelId="{754D95F8-61CA-4B2C-AB0F-7EB804806122}">
      <dgm:prSet phldrT="[Texte]" custT="1"/>
      <dgm:spPr/>
      <dgm:t>
        <a:bodyPr/>
        <a:lstStyle/>
        <a:p>
          <a:endParaRPr lang="fr-FR" sz="2400" dirty="0" smtClean="0"/>
        </a:p>
        <a:p>
          <a:r>
            <a:rPr lang="fr-FR" sz="2400" dirty="0" smtClean="0"/>
            <a:t>-Cryptographie</a:t>
          </a:r>
        </a:p>
        <a:p>
          <a:endParaRPr lang="fr-FR" sz="2400" dirty="0" smtClean="0"/>
        </a:p>
        <a:p>
          <a:r>
            <a:rPr lang="fr-FR" sz="2400" dirty="0" smtClean="0"/>
            <a:t>-Symétrique</a:t>
          </a:r>
        </a:p>
        <a:p>
          <a:r>
            <a:rPr lang="fr-FR" sz="2400" dirty="0" smtClean="0"/>
            <a:t> </a:t>
          </a:r>
        </a:p>
        <a:p>
          <a:r>
            <a:rPr lang="fr-FR" sz="2400" dirty="0" smtClean="0"/>
            <a:t>-Asymétrique</a:t>
          </a:r>
          <a:r>
            <a:rPr lang="fr-FR" sz="2000" dirty="0" smtClean="0"/>
            <a:t> </a:t>
          </a:r>
        </a:p>
        <a:p>
          <a:endParaRPr lang="fr-FR" sz="2400" dirty="0" smtClean="0"/>
        </a:p>
        <a:p>
          <a:r>
            <a:rPr lang="fr-FR" sz="2400" dirty="0" smtClean="0"/>
            <a:t>Fonction de hachage </a:t>
          </a:r>
        </a:p>
        <a:p>
          <a:endParaRPr lang="fr-FR" sz="2400" dirty="0"/>
        </a:p>
      </dgm:t>
    </dgm:pt>
    <dgm:pt modelId="{E042CC1A-81D3-4479-8526-C4119E97FAD6}" type="parTrans" cxnId="{9F5E897C-C8DE-4D4D-AC66-05E7E531F391}">
      <dgm:prSet/>
      <dgm:spPr/>
      <dgm:t>
        <a:bodyPr/>
        <a:lstStyle/>
        <a:p>
          <a:endParaRPr lang="fr-FR"/>
        </a:p>
      </dgm:t>
    </dgm:pt>
    <dgm:pt modelId="{CBBD5EF3-FCDB-45A6-BBBE-42403A6952B9}" type="sibTrans" cxnId="{9F5E897C-C8DE-4D4D-AC66-05E7E531F391}">
      <dgm:prSet/>
      <dgm:spPr/>
      <dgm:t>
        <a:bodyPr/>
        <a:lstStyle/>
        <a:p>
          <a:endParaRPr lang="fr-FR"/>
        </a:p>
      </dgm:t>
    </dgm:pt>
    <dgm:pt modelId="{1369681B-8AE7-452B-972A-78B78ED65E11}">
      <dgm:prSet phldrT="[Texte]"/>
      <dgm:spPr/>
      <dgm:t>
        <a:bodyPr/>
        <a:lstStyle/>
        <a:p>
          <a:pPr algn="l"/>
          <a:r>
            <a:rPr lang="fr-FR" b="1" dirty="0" smtClean="0"/>
            <a:t>Chapitre II: Dissimulation </a:t>
          </a:r>
          <a:endParaRPr lang="fr-FR" b="1" dirty="0"/>
        </a:p>
      </dgm:t>
    </dgm:pt>
    <dgm:pt modelId="{34F4FBD6-152C-4988-8E83-A28CA9AD2A8B}" type="parTrans" cxnId="{9DD9137C-0A5A-4900-8EC7-700F5AD67776}">
      <dgm:prSet/>
      <dgm:spPr/>
      <dgm:t>
        <a:bodyPr/>
        <a:lstStyle/>
        <a:p>
          <a:endParaRPr lang="fr-FR"/>
        </a:p>
      </dgm:t>
    </dgm:pt>
    <dgm:pt modelId="{E660C745-5408-4CBA-929C-5F509C9A1780}" type="sibTrans" cxnId="{9DD9137C-0A5A-4900-8EC7-700F5AD67776}">
      <dgm:prSet/>
      <dgm:spPr/>
      <dgm:t>
        <a:bodyPr/>
        <a:lstStyle/>
        <a:p>
          <a:endParaRPr lang="fr-FR"/>
        </a:p>
      </dgm:t>
    </dgm:pt>
    <dgm:pt modelId="{82B02D47-2E2E-4A93-BEE3-E213DC99D8DD}">
      <dgm:prSet phldrT="[Texte]" custT="1"/>
      <dgm:spPr/>
      <dgm:t>
        <a:bodyPr/>
        <a:lstStyle/>
        <a:p>
          <a:endParaRPr lang="fr-FR" sz="2400" dirty="0" smtClean="0"/>
        </a:p>
        <a:p>
          <a:r>
            <a:rPr lang="fr-FR" sz="2400" dirty="0" smtClean="0"/>
            <a:t>-Tatouage numérique</a:t>
          </a:r>
        </a:p>
        <a:p>
          <a:endParaRPr lang="fr-FR" sz="2400" dirty="0" smtClean="0"/>
        </a:p>
        <a:p>
          <a:r>
            <a:rPr lang="fr-FR" sz="2400" dirty="0" smtClean="0"/>
            <a:t>-Stéganographie </a:t>
          </a:r>
        </a:p>
        <a:p>
          <a:endParaRPr lang="fr-FR" sz="2400" dirty="0" smtClean="0"/>
        </a:p>
        <a:p>
          <a:r>
            <a:rPr lang="fr-FR" sz="2400" dirty="0" smtClean="0"/>
            <a:t>-Authentification par marquage </a:t>
          </a:r>
        </a:p>
      </dgm:t>
    </dgm:pt>
    <dgm:pt modelId="{6853A0B2-EFF8-46AF-8B9D-9AA5CA40CFBE}" type="parTrans" cxnId="{9F051473-EFF7-4EF2-BEAF-C8D87038BB05}">
      <dgm:prSet/>
      <dgm:spPr/>
      <dgm:t>
        <a:bodyPr/>
        <a:lstStyle/>
        <a:p>
          <a:endParaRPr lang="fr-FR"/>
        </a:p>
      </dgm:t>
    </dgm:pt>
    <dgm:pt modelId="{47E6B95F-4FF0-41A3-AE52-A7A59C5E659B}" type="sibTrans" cxnId="{9F051473-EFF7-4EF2-BEAF-C8D87038BB05}">
      <dgm:prSet/>
      <dgm:spPr/>
      <dgm:t>
        <a:bodyPr/>
        <a:lstStyle/>
        <a:p>
          <a:endParaRPr lang="fr-FR"/>
        </a:p>
      </dgm:t>
    </dgm:pt>
    <dgm:pt modelId="{4E63FAC9-D51B-4EE1-83DF-C7F064CDB217}">
      <dgm:prSet/>
      <dgm:spPr/>
      <dgm:t>
        <a:bodyPr/>
        <a:lstStyle/>
        <a:p>
          <a:pPr algn="l"/>
          <a:r>
            <a:rPr lang="fr-FR" b="1" dirty="0" smtClean="0"/>
            <a:t>Chapitre III: Biométrie     </a:t>
          </a:r>
          <a:endParaRPr lang="fr-FR" b="1" dirty="0"/>
        </a:p>
      </dgm:t>
    </dgm:pt>
    <dgm:pt modelId="{ACD1B2E6-8037-4F23-B93C-781690EED38C}" type="parTrans" cxnId="{F83152B7-9F1D-4751-B67D-3A5EE993C24F}">
      <dgm:prSet/>
      <dgm:spPr/>
      <dgm:t>
        <a:bodyPr/>
        <a:lstStyle/>
        <a:p>
          <a:endParaRPr lang="fr-FR"/>
        </a:p>
      </dgm:t>
    </dgm:pt>
    <dgm:pt modelId="{6417E8F8-0133-414E-9776-561D5EC19E2D}" type="sibTrans" cxnId="{F83152B7-9F1D-4751-B67D-3A5EE993C24F}">
      <dgm:prSet/>
      <dgm:spPr/>
      <dgm:t>
        <a:bodyPr/>
        <a:lstStyle/>
        <a:p>
          <a:endParaRPr lang="fr-FR"/>
        </a:p>
      </dgm:t>
    </dgm:pt>
    <dgm:pt modelId="{0A2A1816-A6ED-4C44-ADE3-24D5A298D372}" type="pres">
      <dgm:prSet presAssocID="{717220D8-E004-44A3-B79F-A67A3768803B}" presName="Name0" presStyleCnt="0">
        <dgm:presLayoutVars>
          <dgm:dir/>
          <dgm:animLvl val="lvl"/>
          <dgm:resizeHandles val="exact"/>
        </dgm:presLayoutVars>
      </dgm:prSet>
      <dgm:spPr/>
      <dgm:t>
        <a:bodyPr/>
        <a:lstStyle/>
        <a:p>
          <a:endParaRPr lang="fr-FR"/>
        </a:p>
      </dgm:t>
    </dgm:pt>
    <dgm:pt modelId="{4BE6F1D8-5295-4ECF-BAE7-BE222A3BB900}" type="pres">
      <dgm:prSet presAssocID="{3FC4FB2D-37A2-4FBA-BD28-38A8F1822AB8}" presName="compositeNode" presStyleCnt="0">
        <dgm:presLayoutVars>
          <dgm:bulletEnabled val="1"/>
        </dgm:presLayoutVars>
      </dgm:prSet>
      <dgm:spPr/>
    </dgm:pt>
    <dgm:pt modelId="{BFD07E20-42B7-49A6-97F2-07322A31443E}" type="pres">
      <dgm:prSet presAssocID="{3FC4FB2D-37A2-4FBA-BD28-38A8F1822AB8}" presName="bgRect" presStyleLbl="node1" presStyleIdx="0" presStyleCnt="3" custScaleX="87155" custLinFactNeighborX="880"/>
      <dgm:spPr/>
      <dgm:t>
        <a:bodyPr/>
        <a:lstStyle/>
        <a:p>
          <a:endParaRPr lang="fr-FR"/>
        </a:p>
      </dgm:t>
    </dgm:pt>
    <dgm:pt modelId="{DAB62A32-2EE4-4A9B-8C0B-380AF4502D75}" type="pres">
      <dgm:prSet presAssocID="{3FC4FB2D-37A2-4FBA-BD28-38A8F1822AB8}" presName="parentNode" presStyleLbl="node1" presStyleIdx="0" presStyleCnt="3">
        <dgm:presLayoutVars>
          <dgm:chMax val="0"/>
          <dgm:bulletEnabled val="1"/>
        </dgm:presLayoutVars>
      </dgm:prSet>
      <dgm:spPr/>
      <dgm:t>
        <a:bodyPr/>
        <a:lstStyle/>
        <a:p>
          <a:endParaRPr lang="fr-FR"/>
        </a:p>
      </dgm:t>
    </dgm:pt>
    <dgm:pt modelId="{55D6F01C-95F7-4A0B-B5E0-5946A67A6114}" type="pres">
      <dgm:prSet presAssocID="{3FC4FB2D-37A2-4FBA-BD28-38A8F1822AB8}" presName="childNode" presStyleLbl="node1" presStyleIdx="0" presStyleCnt="3">
        <dgm:presLayoutVars>
          <dgm:bulletEnabled val="1"/>
        </dgm:presLayoutVars>
      </dgm:prSet>
      <dgm:spPr/>
      <dgm:t>
        <a:bodyPr/>
        <a:lstStyle/>
        <a:p>
          <a:endParaRPr lang="fr-FR"/>
        </a:p>
      </dgm:t>
    </dgm:pt>
    <dgm:pt modelId="{29115391-5A5E-423B-926A-9EA941D5B666}" type="pres">
      <dgm:prSet presAssocID="{C449CF2F-3056-46E0-890D-CED386A05381}" presName="hSp" presStyleCnt="0"/>
      <dgm:spPr/>
    </dgm:pt>
    <dgm:pt modelId="{FAB57C1B-22C7-4611-9A73-313E76A4FB1A}" type="pres">
      <dgm:prSet presAssocID="{C449CF2F-3056-46E0-890D-CED386A05381}" presName="vProcSp" presStyleCnt="0"/>
      <dgm:spPr/>
    </dgm:pt>
    <dgm:pt modelId="{9BB9ACEE-F068-43C4-931F-18352A6A2E8E}" type="pres">
      <dgm:prSet presAssocID="{C449CF2F-3056-46E0-890D-CED386A05381}" presName="vSp1" presStyleCnt="0"/>
      <dgm:spPr/>
    </dgm:pt>
    <dgm:pt modelId="{55DA26ED-5B2C-4891-885D-2506AFBB7EC0}" type="pres">
      <dgm:prSet presAssocID="{C449CF2F-3056-46E0-890D-CED386A05381}" presName="simulatedConn" presStyleLbl="solidFgAcc1" presStyleIdx="0" presStyleCnt="2"/>
      <dgm:spPr/>
    </dgm:pt>
    <dgm:pt modelId="{658F317F-AAFF-4A0F-8798-D228568EB926}" type="pres">
      <dgm:prSet presAssocID="{C449CF2F-3056-46E0-890D-CED386A05381}" presName="vSp2" presStyleCnt="0"/>
      <dgm:spPr/>
    </dgm:pt>
    <dgm:pt modelId="{7E51D87E-1E8B-445A-ABEF-AE5A32340D15}" type="pres">
      <dgm:prSet presAssocID="{C449CF2F-3056-46E0-890D-CED386A05381}" presName="sibTrans" presStyleCnt="0"/>
      <dgm:spPr/>
    </dgm:pt>
    <dgm:pt modelId="{50741C1E-F7FB-4428-B352-48D9D9F83DB0}" type="pres">
      <dgm:prSet presAssocID="{1369681B-8AE7-452B-972A-78B78ED65E11}" presName="compositeNode" presStyleCnt="0">
        <dgm:presLayoutVars>
          <dgm:bulletEnabled val="1"/>
        </dgm:presLayoutVars>
      </dgm:prSet>
      <dgm:spPr/>
    </dgm:pt>
    <dgm:pt modelId="{FFB95E1D-877A-4DD4-AE4A-AD36D3660DF5}" type="pres">
      <dgm:prSet presAssocID="{1369681B-8AE7-452B-972A-78B78ED65E11}" presName="bgRect" presStyleLbl="node1" presStyleIdx="1" presStyleCnt="3" custLinFactNeighborX="33" custLinFactNeighborY="510"/>
      <dgm:spPr/>
      <dgm:t>
        <a:bodyPr/>
        <a:lstStyle/>
        <a:p>
          <a:endParaRPr lang="fr-FR"/>
        </a:p>
      </dgm:t>
    </dgm:pt>
    <dgm:pt modelId="{8C03AD3B-4719-40A8-87CA-08BBFB5C22E8}" type="pres">
      <dgm:prSet presAssocID="{1369681B-8AE7-452B-972A-78B78ED65E11}" presName="parentNode" presStyleLbl="node1" presStyleIdx="1" presStyleCnt="3">
        <dgm:presLayoutVars>
          <dgm:chMax val="0"/>
          <dgm:bulletEnabled val="1"/>
        </dgm:presLayoutVars>
      </dgm:prSet>
      <dgm:spPr/>
      <dgm:t>
        <a:bodyPr/>
        <a:lstStyle/>
        <a:p>
          <a:endParaRPr lang="fr-FR"/>
        </a:p>
      </dgm:t>
    </dgm:pt>
    <dgm:pt modelId="{8B766013-4F94-4388-928A-B3F29142CDDE}" type="pres">
      <dgm:prSet presAssocID="{1369681B-8AE7-452B-972A-78B78ED65E11}" presName="childNode" presStyleLbl="node1" presStyleIdx="1" presStyleCnt="3">
        <dgm:presLayoutVars>
          <dgm:bulletEnabled val="1"/>
        </dgm:presLayoutVars>
      </dgm:prSet>
      <dgm:spPr/>
      <dgm:t>
        <a:bodyPr/>
        <a:lstStyle/>
        <a:p>
          <a:endParaRPr lang="fr-FR"/>
        </a:p>
      </dgm:t>
    </dgm:pt>
    <dgm:pt modelId="{F8948F46-9665-4FD7-AC4C-87401BEBFF71}" type="pres">
      <dgm:prSet presAssocID="{E660C745-5408-4CBA-929C-5F509C9A1780}" presName="hSp" presStyleCnt="0"/>
      <dgm:spPr/>
    </dgm:pt>
    <dgm:pt modelId="{70E60D82-4666-4601-920F-8D1AD92F23B5}" type="pres">
      <dgm:prSet presAssocID="{E660C745-5408-4CBA-929C-5F509C9A1780}" presName="vProcSp" presStyleCnt="0"/>
      <dgm:spPr/>
    </dgm:pt>
    <dgm:pt modelId="{A1DE01D9-44DD-47AC-83E0-9DBA39D9C3B4}" type="pres">
      <dgm:prSet presAssocID="{E660C745-5408-4CBA-929C-5F509C9A1780}" presName="vSp1" presStyleCnt="0"/>
      <dgm:spPr/>
    </dgm:pt>
    <dgm:pt modelId="{7D234C14-2879-40BF-90E8-35F9C8998F67}" type="pres">
      <dgm:prSet presAssocID="{E660C745-5408-4CBA-929C-5F509C9A1780}" presName="simulatedConn" presStyleLbl="solidFgAcc1" presStyleIdx="1" presStyleCnt="2"/>
      <dgm:spPr/>
    </dgm:pt>
    <dgm:pt modelId="{8FC62EB1-2CEE-4072-BF1C-390A128929AD}" type="pres">
      <dgm:prSet presAssocID="{E660C745-5408-4CBA-929C-5F509C9A1780}" presName="vSp2" presStyleCnt="0"/>
      <dgm:spPr/>
    </dgm:pt>
    <dgm:pt modelId="{0A8E0FF2-72FD-42CE-98A7-B8E42F82F99D}" type="pres">
      <dgm:prSet presAssocID="{E660C745-5408-4CBA-929C-5F509C9A1780}" presName="sibTrans" presStyleCnt="0"/>
      <dgm:spPr/>
    </dgm:pt>
    <dgm:pt modelId="{0F866179-4084-477E-8445-BC62B4A8BF0D}" type="pres">
      <dgm:prSet presAssocID="{4E63FAC9-D51B-4EE1-83DF-C7F064CDB217}" presName="compositeNode" presStyleCnt="0">
        <dgm:presLayoutVars>
          <dgm:bulletEnabled val="1"/>
        </dgm:presLayoutVars>
      </dgm:prSet>
      <dgm:spPr/>
    </dgm:pt>
    <dgm:pt modelId="{F814BCB3-CE57-4BFA-8A43-FD0B7CF46456}" type="pres">
      <dgm:prSet presAssocID="{4E63FAC9-D51B-4EE1-83DF-C7F064CDB217}" presName="bgRect" presStyleLbl="node1" presStyleIdx="2" presStyleCnt="3"/>
      <dgm:spPr/>
      <dgm:t>
        <a:bodyPr/>
        <a:lstStyle/>
        <a:p>
          <a:endParaRPr lang="fr-FR"/>
        </a:p>
      </dgm:t>
    </dgm:pt>
    <dgm:pt modelId="{8CBD4AF6-1F42-4781-A28A-E9C192D6D6CB}" type="pres">
      <dgm:prSet presAssocID="{4E63FAC9-D51B-4EE1-83DF-C7F064CDB217}" presName="parentNode" presStyleLbl="node1" presStyleIdx="2" presStyleCnt="3">
        <dgm:presLayoutVars>
          <dgm:chMax val="0"/>
          <dgm:bulletEnabled val="1"/>
        </dgm:presLayoutVars>
      </dgm:prSet>
      <dgm:spPr/>
      <dgm:t>
        <a:bodyPr/>
        <a:lstStyle/>
        <a:p>
          <a:endParaRPr lang="fr-FR"/>
        </a:p>
      </dgm:t>
    </dgm:pt>
  </dgm:ptLst>
  <dgm:cxnLst>
    <dgm:cxn modelId="{D53CE9D2-51A8-4752-A14F-31CAE6499771}" type="presOf" srcId="{82B02D47-2E2E-4A93-BEE3-E213DC99D8DD}" destId="{8B766013-4F94-4388-928A-B3F29142CDDE}" srcOrd="0" destOrd="0" presId="urn:microsoft.com/office/officeart/2005/8/layout/hProcess7"/>
    <dgm:cxn modelId="{3289B0FE-0237-4955-9DE6-098645215C1C}" type="presOf" srcId="{717220D8-E004-44A3-B79F-A67A3768803B}" destId="{0A2A1816-A6ED-4C44-ADE3-24D5A298D372}" srcOrd="0" destOrd="0" presId="urn:microsoft.com/office/officeart/2005/8/layout/hProcess7"/>
    <dgm:cxn modelId="{2A628C98-EE6A-45FD-96FA-62AFAD019CAE}" srcId="{717220D8-E004-44A3-B79F-A67A3768803B}" destId="{3FC4FB2D-37A2-4FBA-BD28-38A8F1822AB8}" srcOrd="0" destOrd="0" parTransId="{D0F29242-A4D7-443E-B31B-E5886996DEEA}" sibTransId="{C449CF2F-3056-46E0-890D-CED386A05381}"/>
    <dgm:cxn modelId="{F9F53F79-B207-4865-998D-5D417E2B92DF}" type="presOf" srcId="{1369681B-8AE7-452B-972A-78B78ED65E11}" destId="{8C03AD3B-4719-40A8-87CA-08BBFB5C22E8}" srcOrd="1" destOrd="0" presId="urn:microsoft.com/office/officeart/2005/8/layout/hProcess7"/>
    <dgm:cxn modelId="{C5393534-36F5-4482-92C4-BD127F976917}" type="presOf" srcId="{754D95F8-61CA-4B2C-AB0F-7EB804806122}" destId="{55D6F01C-95F7-4A0B-B5E0-5946A67A6114}" srcOrd="0" destOrd="0" presId="urn:microsoft.com/office/officeart/2005/8/layout/hProcess7"/>
    <dgm:cxn modelId="{215C4DF2-75DB-4FE1-B948-A4CB0EEC3E45}" type="presOf" srcId="{1369681B-8AE7-452B-972A-78B78ED65E11}" destId="{FFB95E1D-877A-4DD4-AE4A-AD36D3660DF5}" srcOrd="0" destOrd="0" presId="urn:microsoft.com/office/officeart/2005/8/layout/hProcess7"/>
    <dgm:cxn modelId="{1039448E-421C-4826-9638-CD91E50A0BBE}" type="presOf" srcId="{4E63FAC9-D51B-4EE1-83DF-C7F064CDB217}" destId="{F814BCB3-CE57-4BFA-8A43-FD0B7CF46456}" srcOrd="0" destOrd="0" presId="urn:microsoft.com/office/officeart/2005/8/layout/hProcess7"/>
    <dgm:cxn modelId="{9F051473-EFF7-4EF2-BEAF-C8D87038BB05}" srcId="{1369681B-8AE7-452B-972A-78B78ED65E11}" destId="{82B02D47-2E2E-4A93-BEE3-E213DC99D8DD}" srcOrd="0" destOrd="0" parTransId="{6853A0B2-EFF8-46AF-8B9D-9AA5CA40CFBE}" sibTransId="{47E6B95F-4FF0-41A3-AE52-A7A59C5E659B}"/>
    <dgm:cxn modelId="{9F5E897C-C8DE-4D4D-AC66-05E7E531F391}" srcId="{3FC4FB2D-37A2-4FBA-BD28-38A8F1822AB8}" destId="{754D95F8-61CA-4B2C-AB0F-7EB804806122}" srcOrd="0" destOrd="0" parTransId="{E042CC1A-81D3-4479-8526-C4119E97FAD6}" sibTransId="{CBBD5EF3-FCDB-45A6-BBBE-42403A6952B9}"/>
    <dgm:cxn modelId="{199A08BD-48F7-4CE8-B6BC-BCB1F8B11160}" type="presOf" srcId="{3FC4FB2D-37A2-4FBA-BD28-38A8F1822AB8}" destId="{DAB62A32-2EE4-4A9B-8C0B-380AF4502D75}" srcOrd="1" destOrd="0" presId="urn:microsoft.com/office/officeart/2005/8/layout/hProcess7"/>
    <dgm:cxn modelId="{05B62DD3-1959-45FA-947F-8636987AEF38}" type="presOf" srcId="{3FC4FB2D-37A2-4FBA-BD28-38A8F1822AB8}" destId="{BFD07E20-42B7-49A6-97F2-07322A31443E}" srcOrd="0" destOrd="0" presId="urn:microsoft.com/office/officeart/2005/8/layout/hProcess7"/>
    <dgm:cxn modelId="{F83152B7-9F1D-4751-B67D-3A5EE993C24F}" srcId="{717220D8-E004-44A3-B79F-A67A3768803B}" destId="{4E63FAC9-D51B-4EE1-83DF-C7F064CDB217}" srcOrd="2" destOrd="0" parTransId="{ACD1B2E6-8037-4F23-B93C-781690EED38C}" sibTransId="{6417E8F8-0133-414E-9776-561D5EC19E2D}"/>
    <dgm:cxn modelId="{8965F28B-D6C7-4349-9CD3-AE8A98AAD643}" type="presOf" srcId="{4E63FAC9-D51B-4EE1-83DF-C7F064CDB217}" destId="{8CBD4AF6-1F42-4781-A28A-E9C192D6D6CB}" srcOrd="1" destOrd="0" presId="urn:microsoft.com/office/officeart/2005/8/layout/hProcess7"/>
    <dgm:cxn modelId="{9DD9137C-0A5A-4900-8EC7-700F5AD67776}" srcId="{717220D8-E004-44A3-B79F-A67A3768803B}" destId="{1369681B-8AE7-452B-972A-78B78ED65E11}" srcOrd="1" destOrd="0" parTransId="{34F4FBD6-152C-4988-8E83-A28CA9AD2A8B}" sibTransId="{E660C745-5408-4CBA-929C-5F509C9A1780}"/>
    <dgm:cxn modelId="{20CD36DC-17F6-4B94-A732-C1E4D68DF8E3}" type="presParOf" srcId="{0A2A1816-A6ED-4C44-ADE3-24D5A298D372}" destId="{4BE6F1D8-5295-4ECF-BAE7-BE222A3BB900}" srcOrd="0" destOrd="0" presId="urn:microsoft.com/office/officeart/2005/8/layout/hProcess7"/>
    <dgm:cxn modelId="{91DD44B7-CBF1-4765-ACB5-D13DF3B243CA}" type="presParOf" srcId="{4BE6F1D8-5295-4ECF-BAE7-BE222A3BB900}" destId="{BFD07E20-42B7-49A6-97F2-07322A31443E}" srcOrd="0" destOrd="0" presId="urn:microsoft.com/office/officeart/2005/8/layout/hProcess7"/>
    <dgm:cxn modelId="{D1FE0B5D-0ED0-4836-A9E6-396682DDB9C9}" type="presParOf" srcId="{4BE6F1D8-5295-4ECF-BAE7-BE222A3BB900}" destId="{DAB62A32-2EE4-4A9B-8C0B-380AF4502D75}" srcOrd="1" destOrd="0" presId="urn:microsoft.com/office/officeart/2005/8/layout/hProcess7"/>
    <dgm:cxn modelId="{BFA4AA2C-9EBD-4BC1-94AA-274E5F3076C8}" type="presParOf" srcId="{4BE6F1D8-5295-4ECF-BAE7-BE222A3BB900}" destId="{55D6F01C-95F7-4A0B-B5E0-5946A67A6114}" srcOrd="2" destOrd="0" presId="urn:microsoft.com/office/officeart/2005/8/layout/hProcess7"/>
    <dgm:cxn modelId="{A768703B-AB66-46C7-95B9-EB96F0666EA8}" type="presParOf" srcId="{0A2A1816-A6ED-4C44-ADE3-24D5A298D372}" destId="{29115391-5A5E-423B-926A-9EA941D5B666}" srcOrd="1" destOrd="0" presId="urn:microsoft.com/office/officeart/2005/8/layout/hProcess7"/>
    <dgm:cxn modelId="{24438D45-FEC5-4923-BCB0-4C3265CBC530}" type="presParOf" srcId="{0A2A1816-A6ED-4C44-ADE3-24D5A298D372}" destId="{FAB57C1B-22C7-4611-9A73-313E76A4FB1A}" srcOrd="2" destOrd="0" presId="urn:microsoft.com/office/officeart/2005/8/layout/hProcess7"/>
    <dgm:cxn modelId="{E9EE7BD4-E531-4715-A391-7E8F84BE84E8}" type="presParOf" srcId="{FAB57C1B-22C7-4611-9A73-313E76A4FB1A}" destId="{9BB9ACEE-F068-43C4-931F-18352A6A2E8E}" srcOrd="0" destOrd="0" presId="urn:microsoft.com/office/officeart/2005/8/layout/hProcess7"/>
    <dgm:cxn modelId="{563B098A-FD66-42A1-8F99-42A3AA4AACE2}" type="presParOf" srcId="{FAB57C1B-22C7-4611-9A73-313E76A4FB1A}" destId="{55DA26ED-5B2C-4891-885D-2506AFBB7EC0}" srcOrd="1" destOrd="0" presId="urn:microsoft.com/office/officeart/2005/8/layout/hProcess7"/>
    <dgm:cxn modelId="{ECF09EFF-59D2-4B75-93F6-2610DBC248DC}" type="presParOf" srcId="{FAB57C1B-22C7-4611-9A73-313E76A4FB1A}" destId="{658F317F-AAFF-4A0F-8798-D228568EB926}" srcOrd="2" destOrd="0" presId="urn:microsoft.com/office/officeart/2005/8/layout/hProcess7"/>
    <dgm:cxn modelId="{7BA4CE56-56FE-42B4-8169-8D1DAC262C93}" type="presParOf" srcId="{0A2A1816-A6ED-4C44-ADE3-24D5A298D372}" destId="{7E51D87E-1E8B-445A-ABEF-AE5A32340D15}" srcOrd="3" destOrd="0" presId="urn:microsoft.com/office/officeart/2005/8/layout/hProcess7"/>
    <dgm:cxn modelId="{33775E84-A249-43C0-80F7-EA3D42D4FB8D}" type="presParOf" srcId="{0A2A1816-A6ED-4C44-ADE3-24D5A298D372}" destId="{50741C1E-F7FB-4428-B352-48D9D9F83DB0}" srcOrd="4" destOrd="0" presId="urn:microsoft.com/office/officeart/2005/8/layout/hProcess7"/>
    <dgm:cxn modelId="{D3871290-6191-4721-BFF2-DBF39F41849A}" type="presParOf" srcId="{50741C1E-F7FB-4428-B352-48D9D9F83DB0}" destId="{FFB95E1D-877A-4DD4-AE4A-AD36D3660DF5}" srcOrd="0" destOrd="0" presId="urn:microsoft.com/office/officeart/2005/8/layout/hProcess7"/>
    <dgm:cxn modelId="{9EB86A56-2048-4EF1-8039-88C987B4C0D1}" type="presParOf" srcId="{50741C1E-F7FB-4428-B352-48D9D9F83DB0}" destId="{8C03AD3B-4719-40A8-87CA-08BBFB5C22E8}" srcOrd="1" destOrd="0" presId="urn:microsoft.com/office/officeart/2005/8/layout/hProcess7"/>
    <dgm:cxn modelId="{F9857D2A-B857-4E9A-8F6C-783765B1307A}" type="presParOf" srcId="{50741C1E-F7FB-4428-B352-48D9D9F83DB0}" destId="{8B766013-4F94-4388-928A-B3F29142CDDE}" srcOrd="2" destOrd="0" presId="urn:microsoft.com/office/officeart/2005/8/layout/hProcess7"/>
    <dgm:cxn modelId="{729BADE9-AE33-4FB6-8ECB-5FD2C02E281B}" type="presParOf" srcId="{0A2A1816-A6ED-4C44-ADE3-24D5A298D372}" destId="{F8948F46-9665-4FD7-AC4C-87401BEBFF71}" srcOrd="5" destOrd="0" presId="urn:microsoft.com/office/officeart/2005/8/layout/hProcess7"/>
    <dgm:cxn modelId="{6641080B-C573-400A-9F2F-461FA95B96ED}" type="presParOf" srcId="{0A2A1816-A6ED-4C44-ADE3-24D5A298D372}" destId="{70E60D82-4666-4601-920F-8D1AD92F23B5}" srcOrd="6" destOrd="0" presId="urn:microsoft.com/office/officeart/2005/8/layout/hProcess7"/>
    <dgm:cxn modelId="{78F2B007-3077-4BBD-9CDB-B59B5F8DAB06}" type="presParOf" srcId="{70E60D82-4666-4601-920F-8D1AD92F23B5}" destId="{A1DE01D9-44DD-47AC-83E0-9DBA39D9C3B4}" srcOrd="0" destOrd="0" presId="urn:microsoft.com/office/officeart/2005/8/layout/hProcess7"/>
    <dgm:cxn modelId="{E86E3414-BCF0-4585-A7AF-6BF4CA92D862}" type="presParOf" srcId="{70E60D82-4666-4601-920F-8D1AD92F23B5}" destId="{7D234C14-2879-40BF-90E8-35F9C8998F67}" srcOrd="1" destOrd="0" presId="urn:microsoft.com/office/officeart/2005/8/layout/hProcess7"/>
    <dgm:cxn modelId="{A6A1E0E3-21DD-418B-A4EB-D9999C8C7EC2}" type="presParOf" srcId="{70E60D82-4666-4601-920F-8D1AD92F23B5}" destId="{8FC62EB1-2CEE-4072-BF1C-390A128929AD}" srcOrd="2" destOrd="0" presId="urn:microsoft.com/office/officeart/2005/8/layout/hProcess7"/>
    <dgm:cxn modelId="{A2E85638-FC7D-4943-B5BD-3BA4B515844E}" type="presParOf" srcId="{0A2A1816-A6ED-4C44-ADE3-24D5A298D372}" destId="{0A8E0FF2-72FD-42CE-98A7-B8E42F82F99D}" srcOrd="7" destOrd="0" presId="urn:microsoft.com/office/officeart/2005/8/layout/hProcess7"/>
    <dgm:cxn modelId="{184F53C0-EE1E-43A1-BDC1-45526D86AEB4}" type="presParOf" srcId="{0A2A1816-A6ED-4C44-ADE3-24D5A298D372}" destId="{0F866179-4084-477E-8445-BC62B4A8BF0D}" srcOrd="8" destOrd="0" presId="urn:microsoft.com/office/officeart/2005/8/layout/hProcess7"/>
    <dgm:cxn modelId="{460EE91E-6727-4CCD-82F4-2061E0853F5C}" type="presParOf" srcId="{0F866179-4084-477E-8445-BC62B4A8BF0D}" destId="{F814BCB3-CE57-4BFA-8A43-FD0B7CF46456}" srcOrd="0" destOrd="0" presId="urn:microsoft.com/office/officeart/2005/8/layout/hProcess7"/>
    <dgm:cxn modelId="{825F46B4-108B-4A68-A0CF-A646DB493F9D}" type="presParOf" srcId="{0F866179-4084-477E-8445-BC62B4A8BF0D}" destId="{8CBD4AF6-1F42-4781-A28A-E9C192D6D6CB}"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07E20-42B7-49A6-97F2-07322A31443E}">
      <dsp:nvSpPr>
        <dsp:cNvPr id="0" name=""/>
        <dsp:cNvSpPr/>
      </dsp:nvSpPr>
      <dsp:spPr>
        <a:xfrm>
          <a:off x="32767" y="75539"/>
          <a:ext cx="3074286" cy="4232853"/>
        </a:xfrm>
        <a:prstGeom prst="roundRect">
          <a:avLst>
            <a:gd name="adj" fmla="val 5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l" defTabSz="889000">
            <a:lnSpc>
              <a:spcPct val="90000"/>
            </a:lnSpc>
            <a:spcBef>
              <a:spcPct val="0"/>
            </a:spcBef>
            <a:spcAft>
              <a:spcPct val="35000"/>
            </a:spcAft>
          </a:pPr>
          <a:r>
            <a:rPr lang="fr-FR" sz="2000" b="1" kern="1200" dirty="0" smtClean="0"/>
            <a:t>Chapitre I:Crypthographie      </a:t>
          </a:r>
          <a:endParaRPr lang="fr-FR" sz="2000" b="1" kern="1200" dirty="0"/>
        </a:p>
      </dsp:txBody>
      <dsp:txXfrm rot="16200000">
        <a:off x="-1395274" y="1503580"/>
        <a:ext cx="3470940" cy="614857"/>
      </dsp:txXfrm>
    </dsp:sp>
    <dsp:sp modelId="{55D6F01C-95F7-4A0B-B5E0-5946A67A6114}">
      <dsp:nvSpPr>
        <dsp:cNvPr id="0" name=""/>
        <dsp:cNvSpPr/>
      </dsp:nvSpPr>
      <dsp:spPr>
        <a:xfrm>
          <a:off x="680473" y="75539"/>
          <a:ext cx="2290343" cy="423285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endParaRPr lang="fr-FR" sz="2400" kern="1200" dirty="0" smtClean="0"/>
        </a:p>
        <a:p>
          <a:pPr lvl="0" algn="l" defTabSz="1066800">
            <a:lnSpc>
              <a:spcPct val="90000"/>
            </a:lnSpc>
            <a:spcBef>
              <a:spcPct val="0"/>
            </a:spcBef>
            <a:spcAft>
              <a:spcPct val="35000"/>
            </a:spcAft>
          </a:pPr>
          <a:r>
            <a:rPr lang="fr-FR" sz="2400" kern="1200" dirty="0" smtClean="0"/>
            <a:t>-Cryptographie</a:t>
          </a:r>
        </a:p>
        <a:p>
          <a:pPr lvl="0" algn="l" defTabSz="1066800">
            <a:lnSpc>
              <a:spcPct val="90000"/>
            </a:lnSpc>
            <a:spcBef>
              <a:spcPct val="0"/>
            </a:spcBef>
            <a:spcAft>
              <a:spcPct val="35000"/>
            </a:spcAft>
          </a:pPr>
          <a:endParaRPr lang="fr-FR" sz="2400" kern="1200" dirty="0" smtClean="0"/>
        </a:p>
        <a:p>
          <a:pPr lvl="0" algn="l" defTabSz="1066800">
            <a:lnSpc>
              <a:spcPct val="90000"/>
            </a:lnSpc>
            <a:spcBef>
              <a:spcPct val="0"/>
            </a:spcBef>
            <a:spcAft>
              <a:spcPct val="35000"/>
            </a:spcAft>
          </a:pPr>
          <a:r>
            <a:rPr lang="fr-FR" sz="2400" kern="1200" dirty="0" smtClean="0"/>
            <a:t>-Symétrique</a:t>
          </a:r>
        </a:p>
        <a:p>
          <a:pPr lvl="0" algn="l" defTabSz="1066800">
            <a:lnSpc>
              <a:spcPct val="90000"/>
            </a:lnSpc>
            <a:spcBef>
              <a:spcPct val="0"/>
            </a:spcBef>
            <a:spcAft>
              <a:spcPct val="35000"/>
            </a:spcAft>
          </a:pPr>
          <a:r>
            <a:rPr lang="fr-FR" sz="2400" kern="1200" dirty="0" smtClean="0"/>
            <a:t> </a:t>
          </a:r>
        </a:p>
        <a:p>
          <a:pPr lvl="0" algn="l" defTabSz="1066800">
            <a:lnSpc>
              <a:spcPct val="90000"/>
            </a:lnSpc>
            <a:spcBef>
              <a:spcPct val="0"/>
            </a:spcBef>
            <a:spcAft>
              <a:spcPct val="35000"/>
            </a:spcAft>
          </a:pPr>
          <a:r>
            <a:rPr lang="fr-FR" sz="2400" kern="1200" dirty="0" smtClean="0"/>
            <a:t>-Asymétrique</a:t>
          </a:r>
          <a:r>
            <a:rPr lang="fr-FR" sz="2000" kern="1200" dirty="0" smtClean="0"/>
            <a:t> </a:t>
          </a:r>
        </a:p>
        <a:p>
          <a:pPr lvl="0" algn="l" defTabSz="1066800">
            <a:lnSpc>
              <a:spcPct val="90000"/>
            </a:lnSpc>
            <a:spcBef>
              <a:spcPct val="0"/>
            </a:spcBef>
            <a:spcAft>
              <a:spcPct val="35000"/>
            </a:spcAft>
          </a:pPr>
          <a:endParaRPr lang="fr-FR" sz="2400" kern="1200" dirty="0" smtClean="0"/>
        </a:p>
        <a:p>
          <a:pPr lvl="0" algn="l" defTabSz="1066800">
            <a:lnSpc>
              <a:spcPct val="90000"/>
            </a:lnSpc>
            <a:spcBef>
              <a:spcPct val="0"/>
            </a:spcBef>
            <a:spcAft>
              <a:spcPct val="35000"/>
            </a:spcAft>
          </a:pPr>
          <a:r>
            <a:rPr lang="fr-FR" sz="2400" kern="1200" dirty="0" smtClean="0"/>
            <a:t>Fonction de hachage </a:t>
          </a:r>
        </a:p>
        <a:p>
          <a:pPr lvl="0" algn="l" defTabSz="1066800">
            <a:lnSpc>
              <a:spcPct val="90000"/>
            </a:lnSpc>
            <a:spcBef>
              <a:spcPct val="0"/>
            </a:spcBef>
            <a:spcAft>
              <a:spcPct val="35000"/>
            </a:spcAft>
          </a:pPr>
          <a:endParaRPr lang="fr-FR" sz="2400" kern="1200" dirty="0"/>
        </a:p>
      </dsp:txBody>
      <dsp:txXfrm>
        <a:off x="680473" y="75539"/>
        <a:ext cx="2290343" cy="4232853"/>
      </dsp:txXfrm>
    </dsp:sp>
    <dsp:sp modelId="{FFB95E1D-877A-4DD4-AE4A-AD36D3660DF5}">
      <dsp:nvSpPr>
        <dsp:cNvPr id="0" name=""/>
        <dsp:cNvSpPr/>
      </dsp:nvSpPr>
      <dsp:spPr>
        <a:xfrm>
          <a:off x="3200635" y="97126"/>
          <a:ext cx="3527378" cy="4232853"/>
        </a:xfrm>
        <a:prstGeom prst="roundRect">
          <a:avLst>
            <a:gd name="adj" fmla="val 5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l" defTabSz="889000">
            <a:lnSpc>
              <a:spcPct val="90000"/>
            </a:lnSpc>
            <a:spcBef>
              <a:spcPct val="0"/>
            </a:spcBef>
            <a:spcAft>
              <a:spcPct val="35000"/>
            </a:spcAft>
          </a:pPr>
          <a:r>
            <a:rPr lang="fr-FR" sz="2000" b="1" kern="1200" dirty="0" smtClean="0"/>
            <a:t>Chapitre II: Dissimulation </a:t>
          </a:r>
          <a:endParaRPr lang="fr-FR" sz="2000" b="1" kern="1200" dirty="0"/>
        </a:p>
      </dsp:txBody>
      <dsp:txXfrm rot="16200000">
        <a:off x="1817902" y="1479858"/>
        <a:ext cx="3470940" cy="705475"/>
      </dsp:txXfrm>
    </dsp:sp>
    <dsp:sp modelId="{55DA26ED-5B2C-4891-885D-2506AFBB7EC0}">
      <dsp:nvSpPr>
        <dsp:cNvPr id="0" name=""/>
        <dsp:cNvSpPr/>
      </dsp:nvSpPr>
      <dsp:spPr>
        <a:xfrm rot="5400000">
          <a:off x="2906110" y="3439289"/>
          <a:ext cx="621995" cy="529106"/>
        </a:xfrm>
        <a:prstGeom prst="flowChartExtract">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766013-4F94-4388-928A-B3F29142CDDE}">
      <dsp:nvSpPr>
        <dsp:cNvPr id="0" name=""/>
        <dsp:cNvSpPr/>
      </dsp:nvSpPr>
      <dsp:spPr>
        <a:xfrm>
          <a:off x="3906110" y="97126"/>
          <a:ext cx="2627896" cy="423285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endParaRPr lang="fr-FR" sz="2400" kern="1200" dirty="0" smtClean="0"/>
        </a:p>
        <a:p>
          <a:pPr lvl="0" algn="l" defTabSz="1066800">
            <a:lnSpc>
              <a:spcPct val="90000"/>
            </a:lnSpc>
            <a:spcBef>
              <a:spcPct val="0"/>
            </a:spcBef>
            <a:spcAft>
              <a:spcPct val="35000"/>
            </a:spcAft>
          </a:pPr>
          <a:r>
            <a:rPr lang="fr-FR" sz="2400" kern="1200" dirty="0" smtClean="0"/>
            <a:t>-Tatouage numérique</a:t>
          </a:r>
        </a:p>
        <a:p>
          <a:pPr lvl="0" algn="l" defTabSz="1066800">
            <a:lnSpc>
              <a:spcPct val="90000"/>
            </a:lnSpc>
            <a:spcBef>
              <a:spcPct val="0"/>
            </a:spcBef>
            <a:spcAft>
              <a:spcPct val="35000"/>
            </a:spcAft>
          </a:pPr>
          <a:endParaRPr lang="fr-FR" sz="2400" kern="1200" dirty="0" smtClean="0"/>
        </a:p>
        <a:p>
          <a:pPr lvl="0" algn="l" defTabSz="1066800">
            <a:lnSpc>
              <a:spcPct val="90000"/>
            </a:lnSpc>
            <a:spcBef>
              <a:spcPct val="0"/>
            </a:spcBef>
            <a:spcAft>
              <a:spcPct val="35000"/>
            </a:spcAft>
          </a:pPr>
          <a:r>
            <a:rPr lang="fr-FR" sz="2400" kern="1200" dirty="0" smtClean="0"/>
            <a:t>-Stéganographie </a:t>
          </a:r>
        </a:p>
        <a:p>
          <a:pPr lvl="0" algn="l" defTabSz="1066800">
            <a:lnSpc>
              <a:spcPct val="90000"/>
            </a:lnSpc>
            <a:spcBef>
              <a:spcPct val="0"/>
            </a:spcBef>
            <a:spcAft>
              <a:spcPct val="35000"/>
            </a:spcAft>
          </a:pPr>
          <a:endParaRPr lang="fr-FR" sz="2400" kern="1200" dirty="0" smtClean="0"/>
        </a:p>
        <a:p>
          <a:pPr lvl="0" algn="l" defTabSz="1066800">
            <a:lnSpc>
              <a:spcPct val="90000"/>
            </a:lnSpc>
            <a:spcBef>
              <a:spcPct val="0"/>
            </a:spcBef>
            <a:spcAft>
              <a:spcPct val="35000"/>
            </a:spcAft>
          </a:pPr>
          <a:r>
            <a:rPr lang="fr-FR" sz="2400" kern="1200" dirty="0" smtClean="0"/>
            <a:t>-Authentification par marquage </a:t>
          </a:r>
        </a:p>
      </dsp:txBody>
      <dsp:txXfrm>
        <a:off x="3906110" y="97126"/>
        <a:ext cx="2627896" cy="4232853"/>
      </dsp:txXfrm>
    </dsp:sp>
    <dsp:sp modelId="{F814BCB3-CE57-4BFA-8A43-FD0B7CF46456}">
      <dsp:nvSpPr>
        <dsp:cNvPr id="0" name=""/>
        <dsp:cNvSpPr/>
      </dsp:nvSpPr>
      <dsp:spPr>
        <a:xfrm>
          <a:off x="6850307" y="75539"/>
          <a:ext cx="3527378" cy="4232853"/>
        </a:xfrm>
        <a:prstGeom prst="roundRect">
          <a:avLst>
            <a:gd name="adj" fmla="val 5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l" defTabSz="889000">
            <a:lnSpc>
              <a:spcPct val="90000"/>
            </a:lnSpc>
            <a:spcBef>
              <a:spcPct val="0"/>
            </a:spcBef>
            <a:spcAft>
              <a:spcPct val="35000"/>
            </a:spcAft>
          </a:pPr>
          <a:r>
            <a:rPr lang="fr-FR" sz="2000" b="1" kern="1200" dirty="0" smtClean="0"/>
            <a:t>Chapitre III: Biométrie     </a:t>
          </a:r>
          <a:endParaRPr lang="fr-FR" sz="2000" b="1" kern="1200" dirty="0"/>
        </a:p>
      </dsp:txBody>
      <dsp:txXfrm rot="16200000">
        <a:off x="5467575" y="1458271"/>
        <a:ext cx="3470940" cy="705475"/>
      </dsp:txXfrm>
    </dsp:sp>
    <dsp:sp modelId="{7D234C14-2879-40BF-90E8-35F9C8998F67}">
      <dsp:nvSpPr>
        <dsp:cNvPr id="0" name=""/>
        <dsp:cNvSpPr/>
      </dsp:nvSpPr>
      <dsp:spPr>
        <a:xfrm rot="5400000">
          <a:off x="6556946" y="3439289"/>
          <a:ext cx="621995" cy="529106"/>
        </a:xfrm>
        <a:prstGeom prst="flowChartExtract">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DDF80-7928-455F-B637-0C69107B40EF}" type="datetimeFigureOut">
              <a:rPr lang="fr-FR" smtClean="0"/>
              <a:t>09/10/2022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82676-E443-47D1-87C8-AD04B59BA97F}" type="slidenum">
              <a:rPr lang="fr-FR" smtClean="0"/>
              <a:t>‹N°›</a:t>
            </a:fld>
            <a:endParaRPr lang="fr-FR"/>
          </a:p>
        </p:txBody>
      </p:sp>
    </p:spTree>
    <p:extLst>
      <p:ext uri="{BB962C8B-B14F-4D97-AF65-F5344CB8AC3E}">
        <p14:creationId xmlns:p14="http://schemas.microsoft.com/office/powerpoint/2010/main" val="113453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EAA23CC3-D6F6-4C99-A655-A3BA8147C80D}" type="mathplaceholder">
                        <a:rPr lang="fr-FR" i="1" smtClean="0">
                          <a:latin typeface="Cambria Math" panose="02040503050406030204" pitchFamily="18" charset="0"/>
                        </a:rPr>
                        <a:t>Tapez une équation ici.</a:t>
                      </a:fld>
                    </m:oMath>
                  </m:oMathPara>
                </a14:m>
                <a:endParaRPr lang="fr-FR" dirty="0"/>
              </a:p>
            </p:txBody>
          </p:sp>
        </mc:Choice>
        <mc:Fallback xmlns="">
          <p:sp>
            <p:nvSpPr>
              <p:cNvPr id="3" name="Espace réservé des commentaires 2"/>
              <p:cNvSpPr>
                <a:spLocks noGrp="1"/>
              </p:cNvSpPr>
              <p:nvPr>
                <p:ph type="body" idx="1"/>
              </p:nvPr>
            </p:nvSpPr>
            <p:spPr/>
            <p:txBody>
              <a:bodyPr/>
              <a:lstStyle/>
              <a:p>
                <a:r>
                  <a:rPr lang="fr-FR" i="0" smtClean="0">
                    <a:latin typeface="Cambria Math" panose="02040503050406030204" pitchFamily="18" charset="0"/>
                  </a:rPr>
                  <a:t>"Tapez une équation ici."</a:t>
                </a:r>
                <a:endParaRPr lang="fr-FR" dirty="0"/>
              </a:p>
            </p:txBody>
          </p:sp>
        </mc:Fallback>
      </mc:AlternateContent>
      <p:sp>
        <p:nvSpPr>
          <p:cNvPr id="4" name="Espace réservé du numéro de diapositive 3"/>
          <p:cNvSpPr>
            <a:spLocks noGrp="1"/>
          </p:cNvSpPr>
          <p:nvPr>
            <p:ph type="sldNum" sz="quarter" idx="10"/>
          </p:nvPr>
        </p:nvSpPr>
        <p:spPr/>
        <p:txBody>
          <a:bodyPr/>
          <a:lstStyle/>
          <a:p>
            <a:fld id="{CD382676-E443-47D1-87C8-AD04B59BA97F}" type="slidenum">
              <a:rPr lang="fr-FR" smtClean="0"/>
              <a:t>42</a:t>
            </a:fld>
            <a:endParaRPr lang="fr-FR"/>
          </a:p>
        </p:txBody>
      </p:sp>
    </p:spTree>
    <p:extLst>
      <p:ext uri="{BB962C8B-B14F-4D97-AF65-F5344CB8AC3E}">
        <p14:creationId xmlns:p14="http://schemas.microsoft.com/office/powerpoint/2010/main" val="313834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382676-E443-47D1-87C8-AD04B59BA97F}" type="slidenum">
              <a:rPr lang="fr-FR" smtClean="0"/>
              <a:t>48</a:t>
            </a:fld>
            <a:endParaRPr lang="fr-FR"/>
          </a:p>
        </p:txBody>
      </p:sp>
    </p:spTree>
    <p:extLst>
      <p:ext uri="{BB962C8B-B14F-4D97-AF65-F5344CB8AC3E}">
        <p14:creationId xmlns:p14="http://schemas.microsoft.com/office/powerpoint/2010/main" val="180235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382676-E443-47D1-87C8-AD04B59BA97F}" type="slidenum">
              <a:rPr lang="fr-FR" smtClean="0"/>
              <a:t>49</a:t>
            </a:fld>
            <a:endParaRPr lang="fr-FR"/>
          </a:p>
        </p:txBody>
      </p:sp>
    </p:spTree>
    <p:extLst>
      <p:ext uri="{BB962C8B-B14F-4D97-AF65-F5344CB8AC3E}">
        <p14:creationId xmlns:p14="http://schemas.microsoft.com/office/powerpoint/2010/main" val="273377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382676-E443-47D1-87C8-AD04B59BA97F}" type="slidenum">
              <a:rPr lang="fr-FR" smtClean="0"/>
              <a:t>50</a:t>
            </a:fld>
            <a:endParaRPr lang="fr-FR"/>
          </a:p>
        </p:txBody>
      </p:sp>
    </p:spTree>
    <p:extLst>
      <p:ext uri="{BB962C8B-B14F-4D97-AF65-F5344CB8AC3E}">
        <p14:creationId xmlns:p14="http://schemas.microsoft.com/office/powerpoint/2010/main" val="287235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382676-E443-47D1-87C8-AD04B59BA97F}" type="slidenum">
              <a:rPr lang="fr-FR" smtClean="0"/>
              <a:t>54</a:t>
            </a:fld>
            <a:endParaRPr lang="fr-FR"/>
          </a:p>
        </p:txBody>
      </p:sp>
    </p:spTree>
    <p:extLst>
      <p:ext uri="{BB962C8B-B14F-4D97-AF65-F5344CB8AC3E}">
        <p14:creationId xmlns:p14="http://schemas.microsoft.com/office/powerpoint/2010/main" val="19168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5121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23085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FF297F-75A9-442F-AE15-33205B318CD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9672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E72018E-D9BF-45F5-98D4-B98334CCD2C1}"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329569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E72018E-D9BF-45F5-98D4-B98334CCD2C1}"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F297F-75A9-442F-AE15-33205B318CD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1054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E72018E-D9BF-45F5-98D4-B98334CCD2C1}"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2477763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109874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188853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19638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E72018E-D9BF-45F5-98D4-B98334CCD2C1}"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213488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E72018E-D9BF-45F5-98D4-B98334CCD2C1}"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354739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E72018E-D9BF-45F5-98D4-B98334CCD2C1}" type="datetimeFigureOut">
              <a:rPr lang="fr-FR" smtClean="0"/>
              <a:t>09/10/2022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425342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E72018E-D9BF-45F5-98D4-B98334CCD2C1}" type="datetimeFigureOut">
              <a:rPr lang="fr-FR" smtClean="0"/>
              <a:t>09/10/2022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347000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2018E-D9BF-45F5-98D4-B98334CCD2C1}" type="datetimeFigureOut">
              <a:rPr lang="fr-FR" smtClean="0"/>
              <a:t>09/10/2022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336617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E72018E-D9BF-45F5-98D4-B98334CCD2C1}"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386798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E72018E-D9BF-45F5-98D4-B98334CCD2C1}"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F297F-75A9-442F-AE15-33205B318CD1}" type="slidenum">
              <a:rPr lang="fr-FR" smtClean="0"/>
              <a:t>‹N°›</a:t>
            </a:fld>
            <a:endParaRPr lang="fr-FR"/>
          </a:p>
        </p:txBody>
      </p:sp>
    </p:spTree>
    <p:extLst>
      <p:ext uri="{BB962C8B-B14F-4D97-AF65-F5344CB8AC3E}">
        <p14:creationId xmlns:p14="http://schemas.microsoft.com/office/powerpoint/2010/main" val="191985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72018E-D9BF-45F5-98D4-B98334CCD2C1}" type="datetimeFigureOut">
              <a:rPr lang="fr-FR" smtClean="0"/>
              <a:t>09/10/2022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FF297F-75A9-442F-AE15-33205B318CD1}" type="slidenum">
              <a:rPr lang="fr-FR" smtClean="0"/>
              <a:t>‹N°›</a:t>
            </a:fld>
            <a:endParaRPr lang="fr-FR"/>
          </a:p>
        </p:txBody>
      </p:sp>
    </p:spTree>
    <p:extLst>
      <p:ext uri="{BB962C8B-B14F-4D97-AF65-F5344CB8AC3E}">
        <p14:creationId xmlns:p14="http://schemas.microsoft.com/office/powerpoint/2010/main" val="38402310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nane.zitouni@univ-constantine2.d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Blaise_de_Vigen%C3%A8re" TargetMode="External"/><Relationship Id="rId2" Type="http://schemas.openxmlformats.org/officeDocument/2006/relationships/hyperlink" Target="https://fr.wikipedia.org/wiki/XVIe_si%C3%A8c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1917" TargetMode="External"/><Relationship Id="rId2" Type="http://schemas.openxmlformats.org/officeDocument/2006/relationships/hyperlink" Target="https://fr.wikipedia.org/wiki/Gilbert_Vernam" TargetMode="External"/><Relationship Id="rId1" Type="http://schemas.openxmlformats.org/officeDocument/2006/relationships/slideLayout" Target="../slideLayouts/slideLayout2.xml"/><Relationship Id="rId4" Type="http://schemas.openxmlformats.org/officeDocument/2006/relationships/hyperlink" Target="https://fr.wikipedia.org/wiki/Joseph_Mauborgn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hyperlink" Target="https://fr.wikipedia.org/wiki/Vecteur_d'initialis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83862" y="2146435"/>
            <a:ext cx="8915399" cy="2262781"/>
          </a:xfrm>
        </p:spPr>
        <p:txBody>
          <a:bodyPr>
            <a:normAutofit fontScale="90000"/>
          </a:bodyPr>
          <a:lstStyle/>
          <a:p>
            <a:pPr algn="ctr"/>
            <a:r>
              <a:rPr lang="fr-FR" dirty="0" smtClean="0"/>
              <a:t>Sécurité, Tatouage et Biométrie</a:t>
            </a:r>
            <a:br>
              <a:rPr lang="fr-FR" dirty="0" smtClean="0"/>
            </a:br>
            <a:r>
              <a:rPr lang="fr-FR" dirty="0" smtClean="0"/>
              <a:t>(STB) </a:t>
            </a:r>
            <a:endParaRPr lang="fr-FR" dirty="0"/>
          </a:p>
        </p:txBody>
      </p:sp>
      <p:sp>
        <p:nvSpPr>
          <p:cNvPr id="3" name="Sous-titre 2"/>
          <p:cNvSpPr>
            <a:spLocks noGrp="1"/>
          </p:cNvSpPr>
          <p:nvPr>
            <p:ph type="subTitle" idx="1"/>
          </p:nvPr>
        </p:nvSpPr>
        <p:spPr>
          <a:xfrm>
            <a:off x="2531462" y="186128"/>
            <a:ext cx="8915399" cy="1817770"/>
          </a:xfrm>
        </p:spPr>
        <p:txBody>
          <a:bodyPr>
            <a:normAutofit/>
          </a:bodyPr>
          <a:lstStyle/>
          <a:p>
            <a:pPr algn="ctr"/>
            <a:r>
              <a:rPr lang="fr-FR" dirty="0" smtClean="0"/>
              <a:t>Université Constantine 2 </a:t>
            </a:r>
            <a:r>
              <a:rPr lang="fr-FR" dirty="0" err="1" smtClean="0"/>
              <a:t>Abdelhamdi</a:t>
            </a:r>
            <a:r>
              <a:rPr lang="fr-FR" dirty="0" smtClean="0"/>
              <a:t> </a:t>
            </a:r>
            <a:r>
              <a:rPr lang="fr-FR" dirty="0" err="1" smtClean="0"/>
              <a:t>Mehri</a:t>
            </a:r>
            <a:r>
              <a:rPr lang="fr-FR" dirty="0" smtClean="0"/>
              <a:t>                          </a:t>
            </a:r>
          </a:p>
          <a:p>
            <a:pPr algn="ctr"/>
            <a:r>
              <a:rPr lang="fr-FR" dirty="0" smtClean="0"/>
              <a:t>Formation M2 STIC</a:t>
            </a:r>
          </a:p>
          <a:p>
            <a:pPr algn="ctr"/>
            <a:r>
              <a:rPr lang="fr-FR" dirty="0" smtClean="0"/>
              <a:t>Dr. Hanane ZITOUNI</a:t>
            </a:r>
          </a:p>
          <a:p>
            <a:pPr algn="ctr"/>
            <a:r>
              <a:rPr lang="fr-FR" dirty="0" smtClean="0">
                <a:hlinkClick r:id="rId2"/>
              </a:rPr>
              <a:t>hanane.zitouni@univ-constantine2.dz</a:t>
            </a:r>
            <a:r>
              <a:rPr lang="fr-FR" dirty="0" smtClean="0"/>
              <a:t> </a:t>
            </a:r>
            <a:endParaRPr lang="fr-FR" dirty="0"/>
          </a:p>
        </p:txBody>
      </p:sp>
      <p:sp>
        <p:nvSpPr>
          <p:cNvPr id="4" name="Sous-titre 2"/>
          <p:cNvSpPr txBox="1">
            <a:spLocks/>
          </p:cNvSpPr>
          <p:nvPr/>
        </p:nvSpPr>
        <p:spPr>
          <a:xfrm>
            <a:off x="2683862" y="5719065"/>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fr-FR" dirty="0" smtClean="0"/>
              <a:t>2021-2022</a:t>
            </a:r>
            <a:endParaRPr lang="fr-FR" dirty="0"/>
          </a:p>
        </p:txBody>
      </p:sp>
    </p:spTree>
    <p:extLst>
      <p:ext uri="{BB962C8B-B14F-4D97-AF65-F5344CB8AC3E}">
        <p14:creationId xmlns:p14="http://schemas.microsoft.com/office/powerpoint/2010/main" val="159535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Intégrité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995060"/>
            <a:ext cx="2066343" cy="1891143"/>
          </a:xfrm>
          <a:prstGeom prst="rect">
            <a:avLst/>
          </a:prstGeom>
        </p:spPr>
      </p:pic>
      <p:sp>
        <p:nvSpPr>
          <p:cNvPr id="12" name="ZoneTexte 11"/>
          <p:cNvSpPr txBox="1"/>
          <p:nvPr/>
        </p:nvSpPr>
        <p:spPr>
          <a:xfrm>
            <a:off x="4978524" y="1573895"/>
            <a:ext cx="2782112" cy="376135"/>
          </a:xfrm>
          <a:prstGeom prst="rect">
            <a:avLst/>
          </a:prstGeom>
          <a:noFill/>
        </p:spPr>
        <p:txBody>
          <a:bodyPr wrap="square" rtlCol="0">
            <a:spAutoFit/>
          </a:bodyPr>
          <a:lstStyle/>
          <a:p>
            <a:pPr algn="ctr"/>
            <a:r>
              <a:rPr lang="fr-FR" dirty="0" smtClean="0"/>
              <a:t>Attaquant </a:t>
            </a:r>
            <a:endParaRPr lang="fr-FR" dirty="0"/>
          </a:p>
        </p:txBody>
      </p:sp>
      <p:sp>
        <p:nvSpPr>
          <p:cNvPr id="22" name="ZoneTexte 21"/>
          <p:cNvSpPr txBox="1"/>
          <p:nvPr/>
        </p:nvSpPr>
        <p:spPr>
          <a:xfrm>
            <a:off x="1346847" y="5484405"/>
            <a:ext cx="2782112" cy="376135"/>
          </a:xfrm>
          <a:prstGeom prst="rect">
            <a:avLst/>
          </a:prstGeom>
          <a:noFill/>
        </p:spPr>
        <p:txBody>
          <a:bodyPr wrap="square" rtlCol="0">
            <a:spAutoFit/>
          </a:bodyPr>
          <a:lstStyle/>
          <a:p>
            <a:pPr algn="ctr"/>
            <a:r>
              <a:rPr lang="fr-FR" b="1" dirty="0" smtClean="0">
                <a:solidFill>
                  <a:schemeClr val="accent3">
                    <a:lumMod val="75000"/>
                  </a:schemeClr>
                </a:solidFill>
              </a:rPr>
              <a:t>N° compte 1234</a:t>
            </a:r>
            <a:endParaRPr lang="fr-FR" b="1" dirty="0">
              <a:solidFill>
                <a:schemeClr val="accent3">
                  <a:lumMod val="75000"/>
                </a:schemeClr>
              </a:solidFill>
            </a:endParaRPr>
          </a:p>
        </p:txBody>
      </p:sp>
      <p:sp>
        <p:nvSpPr>
          <p:cNvPr id="13" name="ZoneTexte 12"/>
          <p:cNvSpPr txBox="1"/>
          <p:nvPr/>
        </p:nvSpPr>
        <p:spPr>
          <a:xfrm>
            <a:off x="4978524" y="4224235"/>
            <a:ext cx="2782112" cy="376135"/>
          </a:xfrm>
          <a:prstGeom prst="rect">
            <a:avLst/>
          </a:prstGeom>
          <a:noFill/>
        </p:spPr>
        <p:txBody>
          <a:bodyPr wrap="square" rtlCol="0">
            <a:spAutoFit/>
          </a:bodyPr>
          <a:lstStyle/>
          <a:p>
            <a:pPr algn="ctr"/>
            <a:r>
              <a:rPr lang="fr-FR" b="1" dirty="0" smtClean="0">
                <a:solidFill>
                  <a:schemeClr val="accent3">
                    <a:lumMod val="75000"/>
                  </a:schemeClr>
                </a:solidFill>
              </a:rPr>
              <a:t>N° compte 0000</a:t>
            </a:r>
            <a:endParaRPr lang="fr-FR" b="1" dirty="0">
              <a:solidFill>
                <a:schemeClr val="accent3">
                  <a:lumMod val="75000"/>
                </a:schemeClr>
              </a:solidFill>
            </a:endParaRPr>
          </a:p>
        </p:txBody>
      </p:sp>
    </p:spTree>
    <p:extLst>
      <p:ext uri="{BB962C8B-B14F-4D97-AF65-F5344CB8AC3E}">
        <p14:creationId xmlns:p14="http://schemas.microsoft.com/office/powerpoint/2010/main" val="226580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0534 -0.02338 L 0.29792 -0.1838 " pathEditMode="relative" rAng="0" ptsTypes="AA">
                                      <p:cBhvr>
                                        <p:cTn id="6" dur="2000" fill="hold"/>
                                        <p:tgtEl>
                                          <p:spTgt spid="22"/>
                                        </p:tgtEl>
                                        <p:attrNameLst>
                                          <p:attrName>ppt_x</p:attrName>
                                          <p:attrName>ppt_y</p:attrName>
                                        </p:attrNameLst>
                                      </p:cBhvr>
                                      <p:rCtr x="14622" y="-8032"/>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grpId="0" nodeType="clickEffect">
                                  <p:stCondLst>
                                    <p:cond delay="0"/>
                                  </p:stCondLst>
                                  <p:childTnLst>
                                    <p:animMotion origin="layout" path="M 4.16667E-6 2.96296E-6 L 0.32708 0.19352 " pathEditMode="relative" rAng="0" ptsTypes="AA">
                                      <p:cBhvr>
                                        <p:cTn id="10" dur="2000" fill="hold"/>
                                        <p:tgtEl>
                                          <p:spTgt spid="13"/>
                                        </p:tgtEl>
                                        <p:attrNameLst>
                                          <p:attrName>ppt_x</p:attrName>
                                          <p:attrName>ppt_y</p:attrName>
                                        </p:attrNameLst>
                                      </p:cBhvr>
                                      <p:rCtr x="16354" y="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Non-Répudiation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sp>
        <p:nvSpPr>
          <p:cNvPr id="22" name="ZoneTexte 21"/>
          <p:cNvSpPr txBox="1"/>
          <p:nvPr/>
        </p:nvSpPr>
        <p:spPr>
          <a:xfrm>
            <a:off x="1346847" y="5484405"/>
            <a:ext cx="2782112" cy="376135"/>
          </a:xfrm>
          <a:prstGeom prst="rect">
            <a:avLst/>
          </a:prstGeom>
          <a:noFill/>
        </p:spPr>
        <p:txBody>
          <a:bodyPr wrap="square" rtlCol="0">
            <a:spAutoFit/>
          </a:bodyPr>
          <a:lstStyle/>
          <a:p>
            <a:pPr algn="ctr"/>
            <a:r>
              <a:rPr lang="fr-FR" b="1" dirty="0" smtClean="0">
                <a:solidFill>
                  <a:schemeClr val="accent3">
                    <a:lumMod val="75000"/>
                  </a:schemeClr>
                </a:solidFill>
              </a:rPr>
              <a:t>N° compte 1234</a:t>
            </a:r>
            <a:endParaRPr lang="fr-FR" b="1" dirty="0">
              <a:solidFill>
                <a:schemeClr val="accent3">
                  <a:lumMod val="75000"/>
                </a:schemeClr>
              </a:solidFill>
            </a:endParaRPr>
          </a:p>
        </p:txBody>
      </p:sp>
      <p:sp>
        <p:nvSpPr>
          <p:cNvPr id="15" name="ZoneTexte 14"/>
          <p:cNvSpPr txBox="1"/>
          <p:nvPr/>
        </p:nvSpPr>
        <p:spPr>
          <a:xfrm>
            <a:off x="1353334" y="5889727"/>
            <a:ext cx="2782112" cy="376135"/>
          </a:xfrm>
          <a:prstGeom prst="rect">
            <a:avLst/>
          </a:prstGeom>
          <a:noFill/>
        </p:spPr>
        <p:txBody>
          <a:bodyPr wrap="square" rtlCol="0">
            <a:spAutoFit/>
          </a:bodyPr>
          <a:lstStyle/>
          <a:p>
            <a:pPr algn="ctr"/>
            <a:r>
              <a:rPr lang="fr-FR" b="1" dirty="0" smtClean="0">
                <a:solidFill>
                  <a:schemeClr val="accent3">
                    <a:lumMod val="75000"/>
                  </a:schemeClr>
                </a:solidFill>
              </a:rPr>
              <a:t>N° compte 1234</a:t>
            </a:r>
            <a:endParaRPr lang="fr-FR" b="1" dirty="0">
              <a:solidFill>
                <a:schemeClr val="accent3">
                  <a:lumMod val="75000"/>
                </a:schemeClr>
              </a:solidFill>
            </a:endParaRPr>
          </a:p>
        </p:txBody>
      </p:sp>
      <p:sp>
        <p:nvSpPr>
          <p:cNvPr id="17" name="Moins 16"/>
          <p:cNvSpPr/>
          <p:nvPr/>
        </p:nvSpPr>
        <p:spPr>
          <a:xfrm>
            <a:off x="5365568" y="5357316"/>
            <a:ext cx="2247953" cy="643275"/>
          </a:xfrm>
          <a:prstGeom prst="mathMinus">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0661526" y="5298061"/>
            <a:ext cx="572756" cy="830997"/>
          </a:xfrm>
          <a:prstGeom prst="rect">
            <a:avLst/>
          </a:prstGeom>
          <a:noFill/>
        </p:spPr>
        <p:txBody>
          <a:bodyPr wrap="square" rtlCol="0">
            <a:spAutoFit/>
          </a:bodyPr>
          <a:lstStyle/>
          <a:p>
            <a:r>
              <a:rPr lang="fr-FR" sz="4800" b="1" dirty="0" smtClean="0">
                <a:solidFill>
                  <a:srgbClr val="FF0000"/>
                </a:solidFill>
                <a:latin typeface="Arial" panose="020B0604020202020204" pitchFamily="34" charset="0"/>
                <a:cs typeface="Arial" panose="020B0604020202020204" pitchFamily="34" charset="0"/>
                <a:sym typeface="Wingdings 2" panose="05020102010507070707" pitchFamily="18" charset="2"/>
              </a:rPr>
              <a:t></a:t>
            </a:r>
            <a:endParaRPr lang="fr-FR" sz="4800" b="1" dirty="0">
              <a:solidFill>
                <a:srgbClr val="FF0000"/>
              </a:solidFill>
              <a:latin typeface="Arial" panose="020B0604020202020204" pitchFamily="34" charset="0"/>
              <a:cs typeface="Arial" panose="020B0604020202020204" pitchFamily="34" charset="0"/>
            </a:endParaRPr>
          </a:p>
        </p:txBody>
      </p:sp>
      <p:sp>
        <p:nvSpPr>
          <p:cNvPr id="16" name="ZoneTexte 15"/>
          <p:cNvSpPr txBox="1"/>
          <p:nvPr/>
        </p:nvSpPr>
        <p:spPr>
          <a:xfrm>
            <a:off x="10757932" y="5820486"/>
            <a:ext cx="572756" cy="646331"/>
          </a:xfrm>
          <a:prstGeom prst="rect">
            <a:avLst/>
          </a:prstGeom>
          <a:noFill/>
        </p:spPr>
        <p:txBody>
          <a:bodyPr wrap="square" rtlCol="0">
            <a:spAutoFit/>
          </a:bodyPr>
          <a:lstStyle/>
          <a:p>
            <a:r>
              <a:rPr lang="fr-FR" sz="3600" b="1" dirty="0" smtClean="0">
                <a:solidFill>
                  <a:srgbClr val="00B050"/>
                </a:solidFill>
                <a:sym typeface="Wingdings 2" panose="05020102010507070707" pitchFamily="18" charset="2"/>
              </a:rPr>
              <a:t></a:t>
            </a:r>
            <a:endParaRPr lang="fr-FR" sz="3600" b="1" dirty="0">
              <a:solidFill>
                <a:srgbClr val="00B050"/>
              </a:solidFill>
            </a:endParaRPr>
          </a:p>
        </p:txBody>
      </p:sp>
      <p:sp>
        <p:nvSpPr>
          <p:cNvPr id="3" name="Moins 2"/>
          <p:cNvSpPr/>
          <p:nvPr/>
        </p:nvSpPr>
        <p:spPr>
          <a:xfrm>
            <a:off x="3559460" y="5350833"/>
            <a:ext cx="2247953" cy="643275"/>
          </a:xfrm>
          <a:prstGeom prst="mathMinus">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Moins 17"/>
          <p:cNvSpPr/>
          <p:nvPr/>
        </p:nvSpPr>
        <p:spPr>
          <a:xfrm>
            <a:off x="7145729" y="5347590"/>
            <a:ext cx="2247953" cy="643275"/>
          </a:xfrm>
          <a:prstGeom prst="mathMinus">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droite 3"/>
          <p:cNvSpPr/>
          <p:nvPr/>
        </p:nvSpPr>
        <p:spPr>
          <a:xfrm>
            <a:off x="3871610" y="6046884"/>
            <a:ext cx="5233480" cy="214361"/>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Groupe 22"/>
          <p:cNvGrpSpPr/>
          <p:nvPr/>
        </p:nvGrpSpPr>
        <p:grpSpPr>
          <a:xfrm>
            <a:off x="5807413" y="3168594"/>
            <a:ext cx="1877732" cy="1128408"/>
            <a:chOff x="5807413" y="3168594"/>
            <a:chExt cx="1877732" cy="1128408"/>
          </a:xfrm>
        </p:grpSpPr>
        <p:sp>
          <p:nvSpPr>
            <p:cNvPr id="20" name="Légende encadrée avec une bordure 3 19"/>
            <p:cNvSpPr/>
            <p:nvPr/>
          </p:nvSpPr>
          <p:spPr>
            <a:xfrm>
              <a:off x="5827162" y="3168594"/>
              <a:ext cx="1857983" cy="1128408"/>
            </a:xfrm>
            <a:prstGeom prst="accentBorderCallout3">
              <a:avLst>
                <a:gd name="adj1" fmla="val 18750"/>
                <a:gd name="adj2" fmla="val -8333"/>
                <a:gd name="adj3" fmla="val 18750"/>
                <a:gd name="adj4" fmla="val -16667"/>
                <a:gd name="adj5" fmla="val 100000"/>
                <a:gd name="adj6" fmla="val -16667"/>
                <a:gd name="adj7" fmla="val 211239"/>
                <a:gd name="adj8" fmla="val 46117"/>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5807413" y="3300384"/>
              <a:ext cx="1877732" cy="923330"/>
            </a:xfrm>
            <a:prstGeom prst="rect">
              <a:avLst/>
            </a:prstGeom>
            <a:noFill/>
          </p:spPr>
          <p:txBody>
            <a:bodyPr wrap="square" rtlCol="0">
              <a:spAutoFit/>
            </a:bodyPr>
            <a:lstStyle/>
            <a:p>
              <a:pPr algn="ctr"/>
              <a:r>
                <a:rPr lang="fr-FR" b="1" dirty="0" smtClean="0"/>
                <a:t>A</a:t>
              </a:r>
              <a:r>
                <a:rPr lang="fr-FR" dirty="0" smtClean="0"/>
                <a:t> indique qu’il a rien envoyé à </a:t>
              </a:r>
              <a:r>
                <a:rPr lang="fr-FR" b="1" dirty="0" smtClean="0"/>
                <a:t>B</a:t>
              </a:r>
              <a:endParaRPr lang="fr-FR" b="1" dirty="0"/>
            </a:p>
          </p:txBody>
        </p:sp>
      </p:grpSp>
    </p:spTree>
    <p:extLst>
      <p:ext uri="{BB962C8B-B14F-4D97-AF65-F5344CB8AC3E}">
        <p14:creationId xmlns:p14="http://schemas.microsoft.com/office/powerpoint/2010/main" val="253128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8.33333E-7 -3.33333E-6 L 0.64284 0.00232 " pathEditMode="relative" rAng="0" ptsTypes="AA">
                                      <p:cBhvr>
                                        <p:cTn id="6" dur="2000" fill="hold"/>
                                        <p:tgtEl>
                                          <p:spTgt spid="22"/>
                                        </p:tgtEl>
                                        <p:attrNameLst>
                                          <p:attrName>ppt_x</p:attrName>
                                          <p:attrName>ppt_y</p:attrName>
                                        </p:attrNameLst>
                                      </p:cBhvr>
                                      <p:rCtr x="32135" y="11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2.77556E-17 -1.11111E-6 L 0.64766 -0.00023 " pathEditMode="relative" rAng="0" ptsTypes="AA">
                                      <p:cBhvr>
                                        <p:cTn id="26" dur="2000" fill="hold"/>
                                        <p:tgtEl>
                                          <p:spTgt spid="15"/>
                                        </p:tgtEl>
                                        <p:attrNameLst>
                                          <p:attrName>ppt_x</p:attrName>
                                          <p:attrName>ppt_y</p:attrName>
                                        </p:attrNameLst>
                                      </p:cBhvr>
                                      <p:rCtr x="32383" y="-23"/>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p:bldP spid="17" grpId="0" animBg="1"/>
      <p:bldP spid="13" grpId="0"/>
      <p:bldP spid="16" grpId="0"/>
      <p:bldP spid="3" grpId="0" animBg="1"/>
      <p:bldP spid="18"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méthode de cryptage </a:t>
            </a:r>
            <a:endParaRPr lang="fr-FR" dirty="0"/>
          </a:p>
        </p:txBody>
      </p:sp>
      <p:sp>
        <p:nvSpPr>
          <p:cNvPr id="3" name="Espace réservé du contenu 2"/>
          <p:cNvSpPr>
            <a:spLocks noGrp="1"/>
          </p:cNvSpPr>
          <p:nvPr>
            <p:ph idx="1"/>
          </p:nvPr>
        </p:nvSpPr>
        <p:spPr/>
        <p:txBody>
          <a:bodyPr/>
          <a:lstStyle/>
          <a:p>
            <a:r>
              <a:rPr lang="fr-FR" dirty="0" smtClean="0"/>
              <a:t>Deux fameux exemples du moyen âge de méthode cryptographique </a:t>
            </a:r>
          </a:p>
          <a:p>
            <a:r>
              <a:rPr lang="fr-FR" b="1" dirty="0" smtClean="0"/>
              <a:t>Chiffrement de César</a:t>
            </a:r>
            <a:r>
              <a:rPr lang="fr-FR" dirty="0" smtClean="0"/>
              <a:t>:  </a:t>
            </a:r>
            <a:r>
              <a:rPr lang="fr-FR" dirty="0"/>
              <a:t>Lors de ses batailles, l’empereur romain JULES CÉSAR cryptait les messages qu’il </a:t>
            </a:r>
            <a:r>
              <a:rPr lang="fr-FR" dirty="0" smtClean="0"/>
              <a:t>envoyait à </a:t>
            </a:r>
            <a:r>
              <a:rPr lang="fr-FR" dirty="0"/>
              <a:t>ses généraux. Sa méthode de codage consistait à décaler les lettres de 3 rangs, vers la droite, dans</a:t>
            </a:r>
            <a:br>
              <a:rPr lang="fr-FR" dirty="0"/>
            </a:br>
            <a:r>
              <a:rPr lang="fr-FR" dirty="0" smtClean="0"/>
              <a:t>l’alphabet. Cette </a:t>
            </a:r>
            <a:r>
              <a:rPr lang="fr-FR" dirty="0"/>
              <a:t>méthode de cryptage est appelée chiffrement de César, ou Code </a:t>
            </a:r>
            <a:r>
              <a:rPr lang="fr-FR" dirty="0" smtClean="0"/>
              <a:t>César. Le </a:t>
            </a:r>
            <a:r>
              <a:rPr lang="fr-FR" dirty="0"/>
              <a:t>nombre de rangs de décalage des lettres est appelé la clé. (JULES CÉSAR employait donc la </a:t>
            </a:r>
            <a:r>
              <a:rPr lang="fr-FR" dirty="0" smtClean="0"/>
              <a:t>clé  égale </a:t>
            </a:r>
            <a:r>
              <a:rPr lang="fr-FR" dirty="0"/>
              <a:t>à 3</a:t>
            </a:r>
            <a:r>
              <a:rPr lang="fr-FR" dirty="0" smtClean="0"/>
              <a:t>).</a:t>
            </a:r>
          </a:p>
          <a:p>
            <a:r>
              <a:rPr lang="fr-FR" b="1" dirty="0" smtClean="0"/>
              <a:t>Chiffrement de </a:t>
            </a:r>
            <a:r>
              <a:rPr lang="fr-FR" b="1" dirty="0" err="1" smtClean="0"/>
              <a:t>Vigenère</a:t>
            </a:r>
            <a:r>
              <a:rPr lang="fr-FR" dirty="0" smtClean="0"/>
              <a:t>: Blaise </a:t>
            </a:r>
            <a:r>
              <a:rPr lang="fr-FR" dirty="0"/>
              <a:t>de </a:t>
            </a:r>
            <a:r>
              <a:rPr lang="fr-FR" dirty="0" err="1"/>
              <a:t>Vigenère</a:t>
            </a:r>
            <a:r>
              <a:rPr lang="fr-FR" dirty="0"/>
              <a:t>, né en 1523, fut l’initiateur d’une nouvelle façon de chiffrer les messages qui</a:t>
            </a:r>
            <a:br>
              <a:rPr lang="fr-FR" dirty="0"/>
            </a:br>
            <a:r>
              <a:rPr lang="fr-FR" dirty="0"/>
              <a:t>domina 3 siècles durant.</a:t>
            </a:r>
          </a:p>
        </p:txBody>
      </p:sp>
    </p:spTree>
    <p:extLst>
      <p:ext uri="{BB962C8B-B14F-4D97-AF65-F5344CB8AC3E}">
        <p14:creationId xmlns:p14="http://schemas.microsoft.com/office/powerpoint/2010/main" val="2757744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Confidentialité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995060"/>
            <a:ext cx="2066343" cy="1891143"/>
          </a:xfrm>
          <a:prstGeom prst="rect">
            <a:avLst/>
          </a:prstGeom>
        </p:spPr>
      </p:pic>
      <p:sp>
        <p:nvSpPr>
          <p:cNvPr id="12" name="ZoneTexte 11"/>
          <p:cNvSpPr txBox="1"/>
          <p:nvPr/>
        </p:nvSpPr>
        <p:spPr>
          <a:xfrm>
            <a:off x="4978524" y="1573895"/>
            <a:ext cx="2782112" cy="376135"/>
          </a:xfrm>
          <a:prstGeom prst="rect">
            <a:avLst/>
          </a:prstGeom>
          <a:noFill/>
        </p:spPr>
        <p:txBody>
          <a:bodyPr wrap="square" rtlCol="0">
            <a:spAutoFit/>
          </a:bodyPr>
          <a:lstStyle/>
          <a:p>
            <a:pPr algn="ctr"/>
            <a:r>
              <a:rPr lang="fr-FR" dirty="0" smtClean="0"/>
              <a:t>Attaquant </a:t>
            </a:r>
            <a:endParaRPr lang="fr-FR" dirty="0"/>
          </a:p>
        </p:txBody>
      </p:sp>
      <p:sp>
        <p:nvSpPr>
          <p:cNvPr id="13" name="ZoneTexte 12"/>
          <p:cNvSpPr txBox="1"/>
          <p:nvPr/>
        </p:nvSpPr>
        <p:spPr>
          <a:xfrm>
            <a:off x="1314421" y="5825253"/>
            <a:ext cx="2782112" cy="376135"/>
          </a:xfrm>
          <a:prstGeom prst="rect">
            <a:avLst/>
          </a:prstGeom>
          <a:noFill/>
        </p:spPr>
        <p:txBody>
          <a:bodyPr wrap="square" rtlCol="0">
            <a:spAutoFit/>
          </a:bodyPr>
          <a:lstStyle/>
          <a:p>
            <a:pPr algn="ctr"/>
            <a:r>
              <a:rPr lang="fr-FR" b="1" dirty="0" smtClean="0">
                <a:solidFill>
                  <a:schemeClr val="accent3">
                    <a:lumMod val="75000"/>
                  </a:schemeClr>
                </a:solidFill>
              </a:rPr>
              <a:t>E(m)=C= « *?2k3xy »</a:t>
            </a:r>
            <a:endParaRPr lang="fr-FR" b="1" dirty="0">
              <a:solidFill>
                <a:schemeClr val="accent3">
                  <a:lumMod val="75000"/>
                </a:schemeClr>
              </a:solidFill>
            </a:endParaRPr>
          </a:p>
        </p:txBody>
      </p:sp>
      <p:sp>
        <p:nvSpPr>
          <p:cNvPr id="15" name="ZoneTexte 14"/>
          <p:cNvSpPr txBox="1"/>
          <p:nvPr/>
        </p:nvSpPr>
        <p:spPr>
          <a:xfrm>
            <a:off x="1314421" y="5343726"/>
            <a:ext cx="2782112" cy="376135"/>
          </a:xfrm>
          <a:prstGeom prst="rect">
            <a:avLst/>
          </a:prstGeom>
          <a:noFill/>
        </p:spPr>
        <p:txBody>
          <a:bodyPr wrap="square" rtlCol="0">
            <a:spAutoFit/>
          </a:bodyPr>
          <a:lstStyle/>
          <a:p>
            <a:pPr algn="ctr"/>
            <a:r>
              <a:rPr lang="fr-FR" b="1" dirty="0" smtClean="0">
                <a:solidFill>
                  <a:schemeClr val="accent3">
                    <a:lumMod val="75000"/>
                  </a:schemeClr>
                </a:solidFill>
              </a:rPr>
              <a:t>M=« Bonjour »</a:t>
            </a:r>
            <a:endParaRPr lang="fr-FR" b="1" dirty="0">
              <a:solidFill>
                <a:schemeClr val="accent3">
                  <a:lumMod val="75000"/>
                </a:schemeClr>
              </a:solidFill>
            </a:endParaRPr>
          </a:p>
        </p:txBody>
      </p:sp>
      <p:sp>
        <p:nvSpPr>
          <p:cNvPr id="18" name="ZoneTexte 17"/>
          <p:cNvSpPr txBox="1"/>
          <p:nvPr/>
        </p:nvSpPr>
        <p:spPr>
          <a:xfrm>
            <a:off x="9310589" y="5581743"/>
            <a:ext cx="2782112" cy="376135"/>
          </a:xfrm>
          <a:prstGeom prst="rect">
            <a:avLst/>
          </a:prstGeom>
          <a:noFill/>
        </p:spPr>
        <p:txBody>
          <a:bodyPr wrap="square" rtlCol="0">
            <a:spAutoFit/>
          </a:bodyPr>
          <a:lstStyle/>
          <a:p>
            <a:pPr algn="ctr"/>
            <a:r>
              <a:rPr lang="fr-FR" b="1" dirty="0" smtClean="0">
                <a:solidFill>
                  <a:schemeClr val="accent3">
                    <a:lumMod val="75000"/>
                  </a:schemeClr>
                </a:solidFill>
              </a:rPr>
              <a:t>D(C)=M=« Bonjour »</a:t>
            </a:r>
            <a:endParaRPr lang="fr-FR" b="1" dirty="0">
              <a:solidFill>
                <a:schemeClr val="accent3">
                  <a:lumMod val="75000"/>
                </a:schemeClr>
              </a:solidFill>
            </a:endParaRPr>
          </a:p>
        </p:txBody>
      </p:sp>
      <p:sp>
        <p:nvSpPr>
          <p:cNvPr id="25" name="ZoneTexte 24"/>
          <p:cNvSpPr txBox="1"/>
          <p:nvPr/>
        </p:nvSpPr>
        <p:spPr>
          <a:xfrm>
            <a:off x="5634664" y="1923127"/>
            <a:ext cx="2782112" cy="376135"/>
          </a:xfrm>
          <a:prstGeom prst="rect">
            <a:avLst/>
          </a:prstGeom>
          <a:noFill/>
        </p:spPr>
        <p:txBody>
          <a:bodyPr wrap="square" rtlCol="0">
            <a:spAutoFit/>
          </a:bodyPr>
          <a:lstStyle/>
          <a:p>
            <a:pPr algn="ctr"/>
            <a:r>
              <a:rPr lang="fr-FR" b="1" dirty="0" smtClean="0"/>
              <a:t>?????</a:t>
            </a:r>
            <a:endParaRPr lang="fr-FR" b="1" dirty="0"/>
          </a:p>
        </p:txBody>
      </p:sp>
      <p:sp>
        <p:nvSpPr>
          <p:cNvPr id="21" name="ZoneTexte 20"/>
          <p:cNvSpPr txBox="1"/>
          <p:nvPr/>
        </p:nvSpPr>
        <p:spPr>
          <a:xfrm>
            <a:off x="5118828" y="6201388"/>
            <a:ext cx="3297947" cy="369332"/>
          </a:xfrm>
          <a:prstGeom prst="rect">
            <a:avLst/>
          </a:prstGeom>
          <a:noFill/>
        </p:spPr>
        <p:txBody>
          <a:bodyPr wrap="square" rtlCol="0">
            <a:spAutoFit/>
          </a:bodyPr>
          <a:lstStyle/>
          <a:p>
            <a:pPr algn="ctr"/>
            <a:r>
              <a:rPr lang="fr-FR" b="1" dirty="0" smtClean="0">
                <a:solidFill>
                  <a:srgbClr val="FF0000"/>
                </a:solidFill>
              </a:rPr>
              <a:t>M: texte en clair / Plain </a:t>
            </a:r>
            <a:r>
              <a:rPr lang="fr-FR" b="1" dirty="0" err="1" smtClean="0">
                <a:solidFill>
                  <a:srgbClr val="FF0000"/>
                </a:solidFill>
              </a:rPr>
              <a:t>text</a:t>
            </a:r>
            <a:r>
              <a:rPr lang="fr-FR" b="1" dirty="0" smtClean="0">
                <a:solidFill>
                  <a:srgbClr val="FF0000"/>
                </a:solidFill>
              </a:rPr>
              <a:t> </a:t>
            </a:r>
            <a:endParaRPr lang="fr-FR" b="1" dirty="0">
              <a:solidFill>
                <a:srgbClr val="FF0000"/>
              </a:solidFill>
            </a:endParaRPr>
          </a:p>
        </p:txBody>
      </p:sp>
      <p:sp>
        <p:nvSpPr>
          <p:cNvPr id="22" name="ZoneTexte 21"/>
          <p:cNvSpPr txBox="1"/>
          <p:nvPr/>
        </p:nvSpPr>
        <p:spPr>
          <a:xfrm>
            <a:off x="4542818" y="6217600"/>
            <a:ext cx="4753582" cy="369332"/>
          </a:xfrm>
          <a:prstGeom prst="rect">
            <a:avLst/>
          </a:prstGeom>
          <a:noFill/>
        </p:spPr>
        <p:txBody>
          <a:bodyPr wrap="square" rtlCol="0">
            <a:spAutoFit/>
          </a:bodyPr>
          <a:lstStyle/>
          <a:p>
            <a:pPr algn="ctr"/>
            <a:r>
              <a:rPr lang="fr-FR" b="1" dirty="0" smtClean="0">
                <a:solidFill>
                  <a:srgbClr val="FF0000"/>
                </a:solidFill>
              </a:rPr>
              <a:t>E : fonction de chiffrement / </a:t>
            </a:r>
            <a:r>
              <a:rPr lang="fr-FR" b="1" dirty="0" err="1" smtClean="0">
                <a:solidFill>
                  <a:srgbClr val="FF0000"/>
                </a:solidFill>
              </a:rPr>
              <a:t>encryption</a:t>
            </a:r>
            <a:r>
              <a:rPr lang="fr-FR" b="1" dirty="0" smtClean="0">
                <a:solidFill>
                  <a:srgbClr val="FF0000"/>
                </a:solidFill>
              </a:rPr>
              <a:t>  </a:t>
            </a:r>
            <a:endParaRPr lang="fr-FR" b="1" dirty="0">
              <a:solidFill>
                <a:srgbClr val="FF0000"/>
              </a:solidFill>
            </a:endParaRPr>
          </a:p>
        </p:txBody>
      </p:sp>
      <p:sp>
        <p:nvSpPr>
          <p:cNvPr id="23" name="ZoneTexte 22"/>
          <p:cNvSpPr txBox="1"/>
          <p:nvPr/>
        </p:nvSpPr>
        <p:spPr>
          <a:xfrm>
            <a:off x="5008581" y="6198150"/>
            <a:ext cx="4025172" cy="369332"/>
          </a:xfrm>
          <a:prstGeom prst="rect">
            <a:avLst/>
          </a:prstGeom>
          <a:noFill/>
        </p:spPr>
        <p:txBody>
          <a:bodyPr wrap="square" rtlCol="0">
            <a:spAutoFit/>
          </a:bodyPr>
          <a:lstStyle/>
          <a:p>
            <a:pPr algn="ctr"/>
            <a:r>
              <a:rPr lang="fr-FR" b="1" dirty="0">
                <a:solidFill>
                  <a:srgbClr val="FF0000"/>
                </a:solidFill>
              </a:rPr>
              <a:t>C</a:t>
            </a:r>
            <a:r>
              <a:rPr lang="fr-FR" b="1" dirty="0" smtClean="0">
                <a:solidFill>
                  <a:srgbClr val="FF0000"/>
                </a:solidFill>
              </a:rPr>
              <a:t>: texte en chiffré / </a:t>
            </a:r>
            <a:r>
              <a:rPr lang="fr-FR" b="1" dirty="0" err="1" smtClean="0">
                <a:solidFill>
                  <a:srgbClr val="FF0000"/>
                </a:solidFill>
              </a:rPr>
              <a:t>ciphertext</a:t>
            </a:r>
            <a:r>
              <a:rPr lang="fr-FR" b="1" dirty="0" smtClean="0">
                <a:solidFill>
                  <a:srgbClr val="FF0000"/>
                </a:solidFill>
              </a:rPr>
              <a:t> </a:t>
            </a:r>
            <a:endParaRPr lang="fr-FR" b="1" dirty="0">
              <a:solidFill>
                <a:srgbClr val="FF0000"/>
              </a:solidFill>
            </a:endParaRPr>
          </a:p>
        </p:txBody>
      </p:sp>
      <p:sp>
        <p:nvSpPr>
          <p:cNvPr id="24" name="ZoneTexte 23"/>
          <p:cNvSpPr txBox="1"/>
          <p:nvPr/>
        </p:nvSpPr>
        <p:spPr>
          <a:xfrm>
            <a:off x="2515383" y="4876806"/>
            <a:ext cx="2782112" cy="376135"/>
          </a:xfrm>
          <a:prstGeom prst="rect">
            <a:avLst/>
          </a:prstGeom>
          <a:noFill/>
        </p:spPr>
        <p:txBody>
          <a:bodyPr wrap="square" rtlCol="0">
            <a:spAutoFit/>
          </a:bodyPr>
          <a:lstStyle/>
          <a:p>
            <a:pPr algn="ctr"/>
            <a:r>
              <a:rPr lang="fr-FR" b="1" dirty="0" smtClean="0">
                <a:solidFill>
                  <a:schemeClr val="accent3">
                    <a:lumMod val="75000"/>
                  </a:schemeClr>
                </a:solidFill>
              </a:rPr>
              <a:t>C</a:t>
            </a:r>
            <a:endParaRPr lang="fr-FR" b="1" dirty="0">
              <a:solidFill>
                <a:schemeClr val="accent3">
                  <a:lumMod val="75000"/>
                </a:schemeClr>
              </a:solidFill>
            </a:endParaRPr>
          </a:p>
        </p:txBody>
      </p:sp>
      <p:sp>
        <p:nvSpPr>
          <p:cNvPr id="27" name="ZoneTexte 26"/>
          <p:cNvSpPr txBox="1"/>
          <p:nvPr/>
        </p:nvSpPr>
        <p:spPr>
          <a:xfrm>
            <a:off x="4460584" y="6233819"/>
            <a:ext cx="5047467" cy="369332"/>
          </a:xfrm>
          <a:prstGeom prst="rect">
            <a:avLst/>
          </a:prstGeom>
          <a:noFill/>
        </p:spPr>
        <p:txBody>
          <a:bodyPr wrap="square" rtlCol="0">
            <a:spAutoFit/>
          </a:bodyPr>
          <a:lstStyle/>
          <a:p>
            <a:pPr algn="ctr"/>
            <a:r>
              <a:rPr lang="fr-FR" b="1" dirty="0" smtClean="0">
                <a:solidFill>
                  <a:srgbClr val="FF0000"/>
                </a:solidFill>
              </a:rPr>
              <a:t>D:  Fonction de déchiffrement / décryption </a:t>
            </a:r>
            <a:endParaRPr lang="fr-FR" b="1" dirty="0">
              <a:solidFill>
                <a:srgbClr val="FF0000"/>
              </a:solidFill>
            </a:endParaRPr>
          </a:p>
        </p:txBody>
      </p:sp>
    </p:spTree>
    <p:extLst>
      <p:ext uri="{BB962C8B-B14F-4D97-AF65-F5344CB8AC3E}">
        <p14:creationId xmlns:p14="http://schemas.microsoft.com/office/powerpoint/2010/main" val="371141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6" presetClass="path" presetSubtype="0" accel="50000" decel="50000" fill="hold" grpId="0" nodeType="clickEffect">
                                  <p:stCondLst>
                                    <p:cond delay="0"/>
                                  </p:stCondLst>
                                  <p:childTnLst>
                                    <p:animMotion origin="layout" path="M -2.5E-6 4.07407E-6 L 0.19662 -0.11482 " pathEditMode="relative" rAng="0" ptsTypes="AA">
                                      <p:cBhvr>
                                        <p:cTn id="42" dur="2000" fill="hold"/>
                                        <p:tgtEl>
                                          <p:spTgt spid="24"/>
                                        </p:tgtEl>
                                        <p:attrNameLst>
                                          <p:attrName>ppt_x</p:attrName>
                                          <p:attrName>ppt_y</p:attrName>
                                        </p:attrNameLst>
                                      </p:cBhvr>
                                      <p:rCtr x="9831" y="-5741"/>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1" nodeType="clickEffect">
                                  <p:stCondLst>
                                    <p:cond delay="0"/>
                                  </p:stCondLst>
                                  <p:childTnLst>
                                    <p:animMotion origin="layout" path="M -0.00286 0.03449 L 0.55573 0.03819 " pathEditMode="relative" rAng="0" ptsTypes="AA">
                                      <p:cBhvr>
                                        <p:cTn id="50" dur="2000" fill="hold"/>
                                        <p:tgtEl>
                                          <p:spTgt spid="24"/>
                                        </p:tgtEl>
                                        <p:attrNameLst>
                                          <p:attrName>ppt_x</p:attrName>
                                          <p:attrName>ppt_y</p:attrName>
                                        </p:attrNameLst>
                                      </p:cBhvr>
                                      <p:rCtr x="27930" y="185"/>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5" grpId="0"/>
      <p:bldP spid="21" grpId="0"/>
      <p:bldP spid="21" grpId="1"/>
      <p:bldP spid="22" grpId="0"/>
      <p:bldP spid="22" grpId="1"/>
      <p:bldP spid="23" grpId="0"/>
      <p:bldP spid="23" grpId="1"/>
      <p:bldP spid="24" grpId="0"/>
      <p:bldP spid="24" grpId="1"/>
      <p:bldP spid="24" grpId="2"/>
      <p:bldP spid="27" grpId="0"/>
      <p:bldP spid="2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César</a:t>
            </a:r>
            <a:endParaRPr lang="fr-FR" dirty="0"/>
          </a:p>
        </p:txBody>
      </p:sp>
      <p:sp>
        <p:nvSpPr>
          <p:cNvPr id="3" name="Espace réservé du contenu 2"/>
          <p:cNvSpPr>
            <a:spLocks noGrp="1"/>
          </p:cNvSpPr>
          <p:nvPr>
            <p:ph idx="1"/>
          </p:nvPr>
        </p:nvSpPr>
        <p:spPr/>
        <p:txBody>
          <a:bodyPr/>
          <a:lstStyle/>
          <a:p>
            <a:r>
              <a:rPr lang="fr-FR" dirty="0" smtClean="0"/>
              <a:t>Il consiste à remplacer la première lettre d’un message alphabétique par un nombre de position connu ainsi de suite jusqu’à le remplacement de toute lettre du message à envoyé</a:t>
            </a:r>
          </a:p>
          <a:p>
            <a:r>
              <a:rPr lang="fr-FR" dirty="0" smtClean="0"/>
              <a:t>Par exemple </a:t>
            </a:r>
            <a:r>
              <a:rPr lang="fr-FR" b="1" dirty="0" smtClean="0"/>
              <a:t>A</a:t>
            </a:r>
            <a:r>
              <a:rPr lang="fr-FR" dirty="0" smtClean="0"/>
              <a:t> sera remplacée par un </a:t>
            </a:r>
            <a:r>
              <a:rPr lang="fr-FR" b="1" dirty="0" smtClean="0"/>
              <a:t>D</a:t>
            </a:r>
            <a:r>
              <a:rPr lang="fr-FR" dirty="0" smtClean="0"/>
              <a:t> pour un décalage de </a:t>
            </a:r>
            <a:r>
              <a:rPr lang="fr-FR" b="1" dirty="0" smtClean="0"/>
              <a:t>3</a:t>
            </a:r>
            <a:r>
              <a:rPr lang="fr-FR" dirty="0" smtClean="0"/>
              <a:t> position </a:t>
            </a:r>
          </a:p>
          <a:p>
            <a:pPr marL="0" indent="0">
              <a:buNone/>
            </a:pPr>
            <a:r>
              <a:rPr lang="fr-FR" dirty="0"/>
              <a:t> </a:t>
            </a:r>
            <a:r>
              <a:rPr lang="fr-FR" dirty="0" smtClean="0"/>
              <a:t>     					</a:t>
            </a:r>
            <a:r>
              <a:rPr lang="fr-FR" b="1" dirty="0" smtClean="0">
                <a:solidFill>
                  <a:srgbClr val="FF0000"/>
                </a:solidFill>
              </a:rPr>
              <a:t>A, B, C, D               A- -(+3)- -&gt;D</a:t>
            </a:r>
          </a:p>
          <a:p>
            <a:r>
              <a:rPr lang="fr-FR" dirty="0" smtClean="0"/>
              <a:t>C’est un système cyclique si on prend Y pour le même décalage on obtiendra:  un B.  </a:t>
            </a:r>
            <a:r>
              <a:rPr lang="fr-FR" b="1" dirty="0" smtClean="0">
                <a:solidFill>
                  <a:srgbClr val="FF0000"/>
                </a:solidFill>
              </a:rPr>
              <a:t>(Y- </a:t>
            </a:r>
            <a:r>
              <a:rPr lang="fr-FR" b="1" dirty="0">
                <a:solidFill>
                  <a:srgbClr val="FF0000"/>
                </a:solidFill>
              </a:rPr>
              <a:t>-(+3)- </a:t>
            </a:r>
            <a:r>
              <a:rPr lang="fr-FR" b="1" dirty="0" smtClean="0">
                <a:solidFill>
                  <a:srgbClr val="FF0000"/>
                </a:solidFill>
              </a:rPr>
              <a:t>-&gt;B) </a:t>
            </a:r>
          </a:p>
          <a:p>
            <a:endParaRPr lang="fr-FR" b="1" dirty="0">
              <a:solidFill>
                <a:srgbClr val="FF0000"/>
              </a:solidFill>
            </a:endParaRPr>
          </a:p>
        </p:txBody>
      </p:sp>
    </p:spTree>
    <p:extLst>
      <p:ext uri="{BB962C8B-B14F-4D97-AF65-F5344CB8AC3E}">
        <p14:creationId xmlns:p14="http://schemas.microsoft.com/office/powerpoint/2010/main" val="1968720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César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995060"/>
            <a:ext cx="2066343" cy="1891143"/>
          </a:xfrm>
          <a:prstGeom prst="rect">
            <a:avLst/>
          </a:prstGeom>
        </p:spPr>
      </p:pic>
      <p:sp>
        <p:nvSpPr>
          <p:cNvPr id="12" name="ZoneTexte 11"/>
          <p:cNvSpPr txBox="1"/>
          <p:nvPr/>
        </p:nvSpPr>
        <p:spPr>
          <a:xfrm>
            <a:off x="4978524" y="1573895"/>
            <a:ext cx="2782112" cy="376135"/>
          </a:xfrm>
          <a:prstGeom prst="rect">
            <a:avLst/>
          </a:prstGeom>
          <a:noFill/>
        </p:spPr>
        <p:txBody>
          <a:bodyPr wrap="square" rtlCol="0">
            <a:spAutoFit/>
          </a:bodyPr>
          <a:lstStyle/>
          <a:p>
            <a:pPr algn="ctr"/>
            <a:r>
              <a:rPr lang="fr-FR" dirty="0" smtClean="0"/>
              <a:t>Attaquant </a:t>
            </a:r>
            <a:endParaRPr lang="fr-FR" dirty="0"/>
          </a:p>
        </p:txBody>
      </p:sp>
      <p:sp>
        <p:nvSpPr>
          <p:cNvPr id="13" name="ZoneTexte 12"/>
          <p:cNvSpPr txBox="1"/>
          <p:nvPr/>
        </p:nvSpPr>
        <p:spPr>
          <a:xfrm>
            <a:off x="1314421" y="5825253"/>
            <a:ext cx="2782112" cy="376135"/>
          </a:xfrm>
          <a:prstGeom prst="rect">
            <a:avLst/>
          </a:prstGeom>
          <a:noFill/>
        </p:spPr>
        <p:txBody>
          <a:bodyPr wrap="square" rtlCol="0">
            <a:spAutoFit/>
          </a:bodyPr>
          <a:lstStyle/>
          <a:p>
            <a:pPr algn="ctr"/>
            <a:r>
              <a:rPr lang="fr-FR" b="1" dirty="0" smtClean="0">
                <a:solidFill>
                  <a:schemeClr val="accent3">
                    <a:lumMod val="75000"/>
                  </a:schemeClr>
                </a:solidFill>
              </a:rPr>
              <a:t>E(m)=C= « VDOXW »</a:t>
            </a:r>
            <a:endParaRPr lang="fr-FR" b="1" dirty="0">
              <a:solidFill>
                <a:schemeClr val="accent3">
                  <a:lumMod val="75000"/>
                </a:schemeClr>
              </a:solidFill>
            </a:endParaRPr>
          </a:p>
        </p:txBody>
      </p:sp>
      <p:sp>
        <p:nvSpPr>
          <p:cNvPr id="15" name="ZoneTexte 14"/>
          <p:cNvSpPr txBox="1"/>
          <p:nvPr/>
        </p:nvSpPr>
        <p:spPr>
          <a:xfrm>
            <a:off x="1314421" y="5343726"/>
            <a:ext cx="2782112" cy="376135"/>
          </a:xfrm>
          <a:prstGeom prst="rect">
            <a:avLst/>
          </a:prstGeom>
          <a:noFill/>
        </p:spPr>
        <p:txBody>
          <a:bodyPr wrap="square" rtlCol="0">
            <a:spAutoFit/>
          </a:bodyPr>
          <a:lstStyle/>
          <a:p>
            <a:pPr algn="ctr"/>
            <a:r>
              <a:rPr lang="fr-FR" b="1" dirty="0" smtClean="0">
                <a:solidFill>
                  <a:schemeClr val="accent3">
                    <a:lumMod val="75000"/>
                  </a:schemeClr>
                </a:solidFill>
              </a:rPr>
              <a:t>M=« SALUT »</a:t>
            </a:r>
            <a:endParaRPr lang="fr-FR" b="1" dirty="0">
              <a:solidFill>
                <a:schemeClr val="accent3">
                  <a:lumMod val="75000"/>
                </a:schemeClr>
              </a:solidFill>
            </a:endParaRPr>
          </a:p>
        </p:txBody>
      </p:sp>
      <p:sp>
        <p:nvSpPr>
          <p:cNvPr id="18" name="ZoneTexte 17"/>
          <p:cNvSpPr txBox="1"/>
          <p:nvPr/>
        </p:nvSpPr>
        <p:spPr>
          <a:xfrm>
            <a:off x="9310589" y="6252953"/>
            <a:ext cx="2782112" cy="376135"/>
          </a:xfrm>
          <a:prstGeom prst="rect">
            <a:avLst/>
          </a:prstGeom>
          <a:noFill/>
        </p:spPr>
        <p:txBody>
          <a:bodyPr wrap="square" rtlCol="0">
            <a:spAutoFit/>
          </a:bodyPr>
          <a:lstStyle/>
          <a:p>
            <a:pPr algn="ctr"/>
            <a:r>
              <a:rPr lang="fr-FR" b="1" dirty="0" smtClean="0">
                <a:solidFill>
                  <a:schemeClr val="accent3">
                    <a:lumMod val="75000"/>
                  </a:schemeClr>
                </a:solidFill>
              </a:rPr>
              <a:t>D(C)=M=« SALUT »</a:t>
            </a:r>
            <a:endParaRPr lang="fr-FR" b="1" dirty="0">
              <a:solidFill>
                <a:schemeClr val="accent3">
                  <a:lumMod val="75000"/>
                </a:schemeClr>
              </a:solidFill>
            </a:endParaRPr>
          </a:p>
        </p:txBody>
      </p:sp>
      <p:sp>
        <p:nvSpPr>
          <p:cNvPr id="19" name="ZoneTexte 18"/>
          <p:cNvSpPr txBox="1"/>
          <p:nvPr/>
        </p:nvSpPr>
        <p:spPr>
          <a:xfrm>
            <a:off x="4871500" y="5360502"/>
            <a:ext cx="3338643" cy="646331"/>
          </a:xfrm>
          <a:prstGeom prst="rect">
            <a:avLst/>
          </a:prstGeom>
          <a:noFill/>
        </p:spPr>
        <p:txBody>
          <a:bodyPr wrap="square" rtlCol="0">
            <a:spAutoFit/>
          </a:bodyPr>
          <a:lstStyle/>
          <a:p>
            <a:pPr algn="ctr"/>
            <a:r>
              <a:rPr lang="fr-FR" b="1" dirty="0" smtClean="0">
                <a:solidFill>
                  <a:srgbClr val="FF0000"/>
                </a:solidFill>
              </a:rPr>
              <a:t>S, T,U,V</a:t>
            </a:r>
          </a:p>
          <a:p>
            <a:pPr algn="ctr"/>
            <a:r>
              <a:rPr lang="fr-FR" b="1" dirty="0" smtClean="0">
                <a:solidFill>
                  <a:srgbClr val="FF0000"/>
                </a:solidFill>
              </a:rPr>
              <a:t>S&lt;- -(-3)- -V</a:t>
            </a:r>
            <a:endParaRPr lang="fr-FR" b="1" dirty="0">
              <a:solidFill>
                <a:srgbClr val="FF0000"/>
              </a:solidFill>
            </a:endParaRPr>
          </a:p>
        </p:txBody>
      </p:sp>
    </p:spTree>
    <p:extLst>
      <p:ext uri="{BB962C8B-B14F-4D97-AF65-F5344CB8AC3E}">
        <p14:creationId xmlns:p14="http://schemas.microsoft.com/office/powerpoint/2010/main" val="51897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5E-6 -3.7037E-7 L 0.65495 0.00255 " pathEditMode="relative" rAng="0" ptsTypes="AA">
                                      <p:cBhvr>
                                        <p:cTn id="14" dur="2000" fill="hold"/>
                                        <p:tgtEl>
                                          <p:spTgt spid="13"/>
                                        </p:tgtEl>
                                        <p:attrNameLst>
                                          <p:attrName>ppt_x</p:attrName>
                                          <p:attrName>ppt_y</p:attrName>
                                        </p:attrNameLst>
                                      </p:cBhvr>
                                      <p:rCtr x="32747" y="116"/>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César</a:t>
            </a:r>
            <a:endParaRPr lang="fr-FR" dirty="0"/>
          </a:p>
        </p:txBody>
      </p:sp>
      <p:sp>
        <p:nvSpPr>
          <p:cNvPr id="3" name="Espace réservé du contenu 2"/>
          <p:cNvSpPr>
            <a:spLocks noGrp="1"/>
          </p:cNvSpPr>
          <p:nvPr>
            <p:ph idx="1"/>
          </p:nvPr>
        </p:nvSpPr>
        <p:spPr/>
        <p:txBody>
          <a:bodyPr>
            <a:normAutofit/>
          </a:bodyPr>
          <a:lstStyle/>
          <a:p>
            <a:r>
              <a:rPr lang="fr-FR" dirty="0" smtClean="0"/>
              <a:t>Dans l’exemple précèdent la clé de chiffrement et de déchiffrement égale à 3 donc les utilisateur A et B doivent se rencontrer d’avance pour la définir</a:t>
            </a:r>
          </a:p>
          <a:p>
            <a:r>
              <a:rPr lang="fr-FR" dirty="0" smtClean="0"/>
              <a:t>On remarque que cette méthode est très fragile car le nombre de décalage possible est 25. Donc même pour un être humain c’est assez simple de tester toute les possibilités pour trouver la clé de chiffrement et arrivé au message original.</a:t>
            </a:r>
          </a:p>
          <a:p>
            <a:r>
              <a:rPr lang="fr-FR" dirty="0" smtClean="0"/>
              <a:t>Et encore si on connais la langue pour la quelle le message et rédigé forcement on pourra connaitre la clé par exemple si les message est écrit en français,  où on sais très bien que la lettre E est très utilisé :</a:t>
            </a:r>
          </a:p>
          <a:p>
            <a:pPr marL="0" indent="0">
              <a:buNone/>
            </a:pPr>
            <a:r>
              <a:rPr lang="fr-FR" b="1" dirty="0" smtClean="0"/>
              <a:t>      « </a:t>
            </a:r>
            <a:r>
              <a:rPr lang="fr-FR" dirty="0" err="1" smtClean="0"/>
              <a:t>q</a:t>
            </a:r>
            <a:r>
              <a:rPr lang="fr-FR" b="1" dirty="0" err="1" smtClean="0"/>
              <a:t>j</a:t>
            </a:r>
            <a:r>
              <a:rPr lang="fr-FR" dirty="0" smtClean="0"/>
              <a:t> </a:t>
            </a:r>
            <a:r>
              <a:rPr lang="fr-FR" dirty="0" err="1" smtClean="0"/>
              <a:t>hm</a:t>
            </a:r>
            <a:r>
              <a:rPr lang="fr-FR" b="1" dirty="0" err="1" smtClean="0"/>
              <a:t>j</a:t>
            </a:r>
            <a:r>
              <a:rPr lang="fr-FR" dirty="0" err="1" smtClean="0"/>
              <a:t>nkkw</a:t>
            </a:r>
            <a:r>
              <a:rPr lang="fr-FR" b="1" dirty="0" err="1" smtClean="0"/>
              <a:t>j</a:t>
            </a:r>
            <a:r>
              <a:rPr lang="fr-FR" dirty="0" err="1" smtClean="0"/>
              <a:t>rsy</a:t>
            </a:r>
            <a:r>
              <a:rPr lang="fr-FR" b="1" dirty="0" err="1" smtClean="0"/>
              <a:t>j</a:t>
            </a:r>
            <a:r>
              <a:rPr lang="fr-FR" dirty="0" smtClean="0"/>
              <a:t> </a:t>
            </a:r>
            <a:r>
              <a:rPr lang="fr-FR" dirty="0" err="1" smtClean="0"/>
              <a:t>ij</a:t>
            </a:r>
            <a:r>
              <a:rPr lang="fr-FR" dirty="0" smtClean="0"/>
              <a:t> </a:t>
            </a:r>
            <a:r>
              <a:rPr lang="fr-FR" dirty="0" err="1" smtClean="0"/>
              <a:t>hjxfw</a:t>
            </a:r>
            <a:r>
              <a:rPr lang="fr-FR" dirty="0" smtClean="0"/>
              <a:t> </a:t>
            </a:r>
            <a:r>
              <a:rPr lang="fr-FR" b="1" dirty="0" err="1" smtClean="0"/>
              <a:t>j</a:t>
            </a:r>
            <a:r>
              <a:rPr lang="fr-FR" dirty="0" err="1" smtClean="0"/>
              <a:t>xy</a:t>
            </a:r>
            <a:r>
              <a:rPr lang="fr-FR" dirty="0" smtClean="0"/>
              <a:t> </a:t>
            </a:r>
            <a:r>
              <a:rPr lang="fr-FR" b="1" dirty="0" smtClean="0"/>
              <a:t>»</a:t>
            </a:r>
            <a:r>
              <a:rPr lang="fr-FR" dirty="0" smtClean="0"/>
              <a:t>  on  remarque dans ce message que la lettre </a:t>
            </a:r>
            <a:r>
              <a:rPr lang="fr-FR" b="1" dirty="0" smtClean="0"/>
              <a:t>j</a:t>
            </a:r>
            <a:r>
              <a:rPr lang="fr-FR" dirty="0" smtClean="0"/>
              <a:t> est la plus </a:t>
            </a:r>
            <a:r>
              <a:rPr lang="fr-FR" dirty="0" err="1" smtClean="0"/>
              <a:t>frequente</a:t>
            </a:r>
            <a:r>
              <a:rPr lang="fr-FR" dirty="0" smtClean="0"/>
              <a:t> donc fort possible que nous avons utilisé un décalage à </a:t>
            </a:r>
            <a:r>
              <a:rPr lang="fr-FR" b="1" dirty="0" smtClean="0"/>
              <a:t>5</a:t>
            </a:r>
            <a:r>
              <a:rPr lang="fr-FR" dirty="0" smtClean="0"/>
              <a:t> lettres </a:t>
            </a:r>
            <a:r>
              <a:rPr lang="fr-FR" b="1" dirty="0" smtClean="0"/>
              <a:t>E&lt;- - (-5)--J</a:t>
            </a:r>
          </a:p>
          <a:p>
            <a:endParaRPr lang="fr-FR" b="1" dirty="0">
              <a:solidFill>
                <a:srgbClr val="FF0000"/>
              </a:solidFill>
            </a:endParaRPr>
          </a:p>
        </p:txBody>
      </p:sp>
    </p:spTree>
    <p:extLst>
      <p:ext uri="{BB962C8B-B14F-4D97-AF65-F5344CB8AC3E}">
        <p14:creationId xmlns:p14="http://schemas.microsoft.com/office/powerpoint/2010/main" val="1313132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a:t>
            </a:r>
            <a:r>
              <a:rPr lang="fr-FR" dirty="0" err="1" smtClean="0"/>
              <a:t>Vigenère</a:t>
            </a:r>
            <a:r>
              <a:rPr lang="fr-FR" dirty="0" smtClean="0"/>
              <a:t> </a:t>
            </a:r>
            <a:endParaRPr lang="fr-FR" dirty="0"/>
          </a:p>
        </p:txBody>
      </p:sp>
      <p:sp>
        <p:nvSpPr>
          <p:cNvPr id="3" name="Espace réservé du contenu 2"/>
          <p:cNvSpPr>
            <a:spLocks noGrp="1"/>
          </p:cNvSpPr>
          <p:nvPr>
            <p:ph idx="1"/>
          </p:nvPr>
        </p:nvSpPr>
        <p:spPr/>
        <p:txBody>
          <a:bodyPr/>
          <a:lstStyle/>
          <a:p>
            <a:endParaRPr lang="ar-DZ" dirty="0" smtClean="0"/>
          </a:p>
          <a:p>
            <a:pPr lvl="0" algn="just"/>
            <a:r>
              <a:rPr lang="fr-FR" dirty="0"/>
              <a:t>l est nommé ainsi au XIXe siècle en référence au diplomate du </a:t>
            </a:r>
            <a:r>
              <a:rPr lang="fr-FR" dirty="0">
                <a:hlinkClick r:id="rId2" tooltip="XVIe siècle"/>
              </a:rPr>
              <a:t>XVIe siècle</a:t>
            </a:r>
            <a:r>
              <a:rPr lang="fr-FR" dirty="0"/>
              <a:t> </a:t>
            </a:r>
            <a:r>
              <a:rPr lang="fr-FR" dirty="0">
                <a:hlinkClick r:id="rId3" tooltip="Blaise de Vigenère"/>
              </a:rPr>
              <a:t>Blaise de </a:t>
            </a:r>
            <a:r>
              <a:rPr lang="fr-FR" dirty="0" err="1">
                <a:hlinkClick r:id="rId3" tooltip="Blaise de Vigenère"/>
              </a:rPr>
              <a:t>Vigenère</a:t>
            </a:r>
            <a:r>
              <a:rPr lang="fr-FR" dirty="0"/>
              <a:t>, qui le décrit (intégré à un chiffrement plus complexe) dans son traité des chiffres paru en 1586. </a:t>
            </a:r>
          </a:p>
          <a:p>
            <a:pPr algn="just"/>
            <a:endParaRPr lang="ar-DZ" dirty="0"/>
          </a:p>
          <a:p>
            <a:pPr algn="just"/>
            <a:r>
              <a:rPr lang="fr-FR" dirty="0" smtClean="0"/>
              <a:t>Chiffrement de </a:t>
            </a:r>
            <a:r>
              <a:rPr lang="fr-FR" dirty="0" err="1" smtClean="0"/>
              <a:t>Vigenère</a:t>
            </a:r>
            <a:r>
              <a:rPr lang="fr-FR" dirty="0" smtClean="0"/>
              <a:t> est un chiffrement par substitution poly-alphabétique ce qui veut dire une même lettre du message clair peut suivant sa position dans celui-ci être remplacée par des lettres différentes contrairement à un système mono-alphabétique comme le chiffrement de César.</a:t>
            </a:r>
          </a:p>
          <a:p>
            <a:endParaRPr lang="fr-FR" dirty="0"/>
          </a:p>
        </p:txBody>
      </p:sp>
    </p:spTree>
    <p:extLst>
      <p:ext uri="{BB962C8B-B14F-4D97-AF65-F5344CB8AC3E}">
        <p14:creationId xmlns:p14="http://schemas.microsoft.com/office/powerpoint/2010/main" val="2615865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a:t>
            </a:r>
            <a:r>
              <a:rPr lang="fr-FR" dirty="0" err="1" smtClean="0"/>
              <a:t>Vigenère</a:t>
            </a:r>
            <a:r>
              <a:rPr lang="fr-FR" dirty="0" smtClean="0"/>
              <a:t>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995060"/>
            <a:ext cx="2066343" cy="1891143"/>
          </a:xfrm>
          <a:prstGeom prst="rect">
            <a:avLst/>
          </a:prstGeom>
        </p:spPr>
      </p:pic>
      <p:sp>
        <p:nvSpPr>
          <p:cNvPr id="12" name="ZoneTexte 11"/>
          <p:cNvSpPr txBox="1"/>
          <p:nvPr/>
        </p:nvSpPr>
        <p:spPr>
          <a:xfrm>
            <a:off x="4978524" y="1573895"/>
            <a:ext cx="2782112" cy="376135"/>
          </a:xfrm>
          <a:prstGeom prst="rect">
            <a:avLst/>
          </a:prstGeom>
          <a:noFill/>
        </p:spPr>
        <p:txBody>
          <a:bodyPr wrap="square" rtlCol="0">
            <a:spAutoFit/>
          </a:bodyPr>
          <a:lstStyle/>
          <a:p>
            <a:pPr algn="ctr"/>
            <a:r>
              <a:rPr lang="fr-FR" dirty="0" smtClean="0"/>
              <a:t>Attaquant </a:t>
            </a:r>
            <a:endParaRPr lang="fr-FR" dirty="0"/>
          </a:p>
        </p:txBody>
      </p:sp>
      <p:sp>
        <p:nvSpPr>
          <p:cNvPr id="13" name="ZoneTexte 12"/>
          <p:cNvSpPr txBox="1"/>
          <p:nvPr/>
        </p:nvSpPr>
        <p:spPr>
          <a:xfrm>
            <a:off x="1314421" y="6087580"/>
            <a:ext cx="2782112" cy="376135"/>
          </a:xfrm>
          <a:prstGeom prst="rect">
            <a:avLst/>
          </a:prstGeom>
          <a:noFill/>
        </p:spPr>
        <p:txBody>
          <a:bodyPr wrap="square" rtlCol="0">
            <a:spAutoFit/>
          </a:bodyPr>
          <a:lstStyle/>
          <a:p>
            <a:pPr algn="ctr"/>
            <a:r>
              <a:rPr lang="fr-FR" b="1" dirty="0" smtClean="0">
                <a:solidFill>
                  <a:schemeClr val="accent3">
                    <a:lumMod val="75000"/>
                  </a:schemeClr>
                </a:solidFill>
              </a:rPr>
              <a:t>E(m)=C= « SSWG »</a:t>
            </a:r>
            <a:endParaRPr lang="fr-FR" b="1" dirty="0">
              <a:solidFill>
                <a:schemeClr val="accent3">
                  <a:lumMod val="75000"/>
                </a:schemeClr>
              </a:solidFill>
            </a:endParaRPr>
          </a:p>
        </p:txBody>
      </p:sp>
      <p:sp>
        <p:nvSpPr>
          <p:cNvPr id="15" name="ZoneTexte 14"/>
          <p:cNvSpPr txBox="1"/>
          <p:nvPr/>
        </p:nvSpPr>
        <p:spPr>
          <a:xfrm>
            <a:off x="1314421" y="5343726"/>
            <a:ext cx="2782112" cy="376135"/>
          </a:xfrm>
          <a:prstGeom prst="rect">
            <a:avLst/>
          </a:prstGeom>
          <a:noFill/>
        </p:spPr>
        <p:txBody>
          <a:bodyPr wrap="square" rtlCol="0">
            <a:spAutoFit/>
          </a:bodyPr>
          <a:lstStyle/>
          <a:p>
            <a:pPr algn="ctr"/>
            <a:r>
              <a:rPr lang="fr-FR" b="1" dirty="0" smtClean="0">
                <a:solidFill>
                  <a:schemeClr val="accent3">
                    <a:lumMod val="75000"/>
                  </a:schemeClr>
                </a:solidFill>
              </a:rPr>
              <a:t>K=‘AREB’</a:t>
            </a:r>
            <a:endParaRPr lang="fr-FR" b="1" dirty="0">
              <a:solidFill>
                <a:schemeClr val="accent3">
                  <a:lumMod val="75000"/>
                </a:schemeClr>
              </a:solidFill>
            </a:endParaRPr>
          </a:p>
        </p:txBody>
      </p:sp>
      <p:sp>
        <p:nvSpPr>
          <p:cNvPr id="18" name="ZoneTexte 17"/>
          <p:cNvSpPr txBox="1"/>
          <p:nvPr/>
        </p:nvSpPr>
        <p:spPr>
          <a:xfrm>
            <a:off x="9281405" y="6369689"/>
            <a:ext cx="2782112" cy="376135"/>
          </a:xfrm>
          <a:prstGeom prst="rect">
            <a:avLst/>
          </a:prstGeom>
          <a:noFill/>
        </p:spPr>
        <p:txBody>
          <a:bodyPr wrap="square" rtlCol="0">
            <a:spAutoFit/>
          </a:bodyPr>
          <a:lstStyle/>
          <a:p>
            <a:pPr algn="ctr"/>
            <a:r>
              <a:rPr lang="fr-FR" b="1" dirty="0" smtClean="0">
                <a:solidFill>
                  <a:schemeClr val="accent3">
                    <a:lumMod val="75000"/>
                  </a:schemeClr>
                </a:solidFill>
              </a:rPr>
              <a:t>D(C)=M=« RARE »</a:t>
            </a:r>
            <a:endParaRPr lang="fr-FR" b="1" dirty="0">
              <a:solidFill>
                <a:schemeClr val="accent3">
                  <a:lumMod val="75000"/>
                </a:schemeClr>
              </a:solidFill>
            </a:endParaRPr>
          </a:p>
        </p:txBody>
      </p:sp>
      <p:sp>
        <p:nvSpPr>
          <p:cNvPr id="19" name="ZoneTexte 18"/>
          <p:cNvSpPr txBox="1"/>
          <p:nvPr/>
        </p:nvSpPr>
        <p:spPr>
          <a:xfrm>
            <a:off x="4709983" y="4369436"/>
            <a:ext cx="3338643" cy="1477328"/>
          </a:xfrm>
          <a:prstGeom prst="rect">
            <a:avLst/>
          </a:prstGeom>
          <a:noFill/>
        </p:spPr>
        <p:txBody>
          <a:bodyPr wrap="square" rtlCol="0">
            <a:spAutoFit/>
          </a:bodyPr>
          <a:lstStyle/>
          <a:p>
            <a:pPr algn="ctr"/>
            <a:r>
              <a:rPr lang="fr-FR" b="1" dirty="0">
                <a:solidFill>
                  <a:srgbClr val="FF0000"/>
                </a:solidFill>
              </a:rPr>
              <a:t>R </a:t>
            </a:r>
            <a:r>
              <a:rPr lang="fr-FR" b="1" dirty="0" smtClean="0">
                <a:solidFill>
                  <a:srgbClr val="FF0000"/>
                </a:solidFill>
              </a:rPr>
              <a:t>– (+1 </a:t>
            </a:r>
            <a:r>
              <a:rPr lang="fr-FR" b="1" dirty="0" smtClean="0"/>
              <a:t>-A-</a:t>
            </a:r>
            <a:r>
              <a:rPr lang="fr-FR" b="1" dirty="0" smtClean="0">
                <a:solidFill>
                  <a:srgbClr val="FF0000"/>
                </a:solidFill>
              </a:rPr>
              <a:t>)  - -&gt;S</a:t>
            </a:r>
          </a:p>
          <a:p>
            <a:pPr algn="ctr"/>
            <a:r>
              <a:rPr lang="fr-FR" b="1" dirty="0" smtClean="0">
                <a:solidFill>
                  <a:srgbClr val="FF0000"/>
                </a:solidFill>
              </a:rPr>
              <a:t>A</a:t>
            </a:r>
            <a:r>
              <a:rPr lang="fr-FR" b="1" dirty="0">
                <a:solidFill>
                  <a:srgbClr val="FF0000"/>
                </a:solidFill>
              </a:rPr>
              <a:t> </a:t>
            </a:r>
            <a:r>
              <a:rPr lang="fr-FR" b="1" dirty="0" smtClean="0">
                <a:solidFill>
                  <a:srgbClr val="FF0000"/>
                </a:solidFill>
              </a:rPr>
              <a:t>– (+18 </a:t>
            </a:r>
            <a:r>
              <a:rPr lang="fr-FR" b="1" dirty="0" smtClean="0"/>
              <a:t>-R-</a:t>
            </a:r>
            <a:r>
              <a:rPr lang="fr-FR" b="1" dirty="0" smtClean="0">
                <a:solidFill>
                  <a:srgbClr val="FF0000"/>
                </a:solidFill>
              </a:rPr>
              <a:t>)- </a:t>
            </a:r>
            <a:r>
              <a:rPr lang="fr-FR" b="1" dirty="0">
                <a:solidFill>
                  <a:srgbClr val="FF0000"/>
                </a:solidFill>
              </a:rPr>
              <a:t>-&gt;S</a:t>
            </a:r>
          </a:p>
          <a:p>
            <a:pPr algn="ctr"/>
            <a:r>
              <a:rPr lang="fr-FR" b="1" dirty="0" smtClean="0">
                <a:solidFill>
                  <a:srgbClr val="FF0000"/>
                </a:solidFill>
              </a:rPr>
              <a:t>R</a:t>
            </a:r>
            <a:r>
              <a:rPr lang="fr-FR" b="1" dirty="0">
                <a:solidFill>
                  <a:srgbClr val="FF0000"/>
                </a:solidFill>
              </a:rPr>
              <a:t> </a:t>
            </a:r>
            <a:r>
              <a:rPr lang="fr-FR" b="1" dirty="0" smtClean="0">
                <a:solidFill>
                  <a:srgbClr val="FF0000"/>
                </a:solidFill>
              </a:rPr>
              <a:t>– (+5 </a:t>
            </a:r>
            <a:r>
              <a:rPr lang="fr-FR" b="1" dirty="0"/>
              <a:t>-</a:t>
            </a:r>
            <a:r>
              <a:rPr lang="fr-FR" b="1" dirty="0" smtClean="0"/>
              <a:t>E-</a:t>
            </a:r>
            <a:r>
              <a:rPr lang="fr-FR" b="1" dirty="0" smtClean="0">
                <a:solidFill>
                  <a:srgbClr val="FF0000"/>
                </a:solidFill>
              </a:rPr>
              <a:t>)- -&gt;W</a:t>
            </a:r>
          </a:p>
          <a:p>
            <a:pPr algn="ctr"/>
            <a:r>
              <a:rPr lang="fr-FR" b="1" dirty="0" smtClean="0">
                <a:solidFill>
                  <a:srgbClr val="FF0000"/>
                </a:solidFill>
              </a:rPr>
              <a:t>E</a:t>
            </a:r>
            <a:r>
              <a:rPr lang="fr-FR" b="1" dirty="0">
                <a:solidFill>
                  <a:srgbClr val="FF0000"/>
                </a:solidFill>
              </a:rPr>
              <a:t> </a:t>
            </a:r>
            <a:r>
              <a:rPr lang="fr-FR" b="1" dirty="0" smtClean="0">
                <a:solidFill>
                  <a:srgbClr val="FF0000"/>
                </a:solidFill>
              </a:rPr>
              <a:t>– (+2 </a:t>
            </a:r>
            <a:r>
              <a:rPr lang="fr-FR" b="1" dirty="0" smtClean="0"/>
              <a:t>-B-</a:t>
            </a:r>
            <a:r>
              <a:rPr lang="fr-FR" b="1" dirty="0" smtClean="0">
                <a:solidFill>
                  <a:srgbClr val="FF0000"/>
                </a:solidFill>
              </a:rPr>
              <a:t>)- -&gt;G</a:t>
            </a:r>
          </a:p>
          <a:p>
            <a:pPr algn="ctr"/>
            <a:endParaRPr lang="fr-FR" b="1" dirty="0">
              <a:solidFill>
                <a:srgbClr val="FF0000"/>
              </a:solidFill>
            </a:endParaRPr>
          </a:p>
        </p:txBody>
      </p:sp>
      <p:sp>
        <p:nvSpPr>
          <p:cNvPr id="14" name="ZoneTexte 13"/>
          <p:cNvSpPr txBox="1"/>
          <p:nvPr/>
        </p:nvSpPr>
        <p:spPr>
          <a:xfrm>
            <a:off x="9248976" y="5340482"/>
            <a:ext cx="2782112" cy="376135"/>
          </a:xfrm>
          <a:prstGeom prst="rect">
            <a:avLst/>
          </a:prstGeom>
          <a:noFill/>
        </p:spPr>
        <p:txBody>
          <a:bodyPr wrap="square" rtlCol="0">
            <a:spAutoFit/>
          </a:bodyPr>
          <a:lstStyle/>
          <a:p>
            <a:pPr algn="ctr"/>
            <a:r>
              <a:rPr lang="fr-FR" b="1" dirty="0" smtClean="0">
                <a:solidFill>
                  <a:schemeClr val="accent3">
                    <a:lumMod val="75000"/>
                  </a:schemeClr>
                </a:solidFill>
              </a:rPr>
              <a:t>K=‘AREB’</a:t>
            </a:r>
            <a:endParaRPr lang="fr-FR" b="1" dirty="0">
              <a:solidFill>
                <a:schemeClr val="accent3">
                  <a:lumMod val="75000"/>
                </a:schemeClr>
              </a:solidFill>
            </a:endParaRPr>
          </a:p>
        </p:txBody>
      </p:sp>
      <p:sp>
        <p:nvSpPr>
          <p:cNvPr id="16" name="ZoneTexte 15"/>
          <p:cNvSpPr txBox="1"/>
          <p:nvPr/>
        </p:nvSpPr>
        <p:spPr>
          <a:xfrm>
            <a:off x="4260226" y="5499001"/>
            <a:ext cx="5165877" cy="369332"/>
          </a:xfrm>
          <a:prstGeom prst="rect">
            <a:avLst/>
          </a:prstGeom>
          <a:noFill/>
        </p:spPr>
        <p:txBody>
          <a:bodyPr wrap="square" rtlCol="0">
            <a:spAutoFit/>
          </a:bodyPr>
          <a:lstStyle/>
          <a:p>
            <a:pPr algn="ctr"/>
            <a:r>
              <a:rPr lang="fr-FR" b="1" dirty="0" smtClean="0">
                <a:solidFill>
                  <a:srgbClr val="FF0000"/>
                </a:solidFill>
              </a:rPr>
              <a:t>K: une Clé de chiffrement/déchiffrement </a:t>
            </a:r>
            <a:endParaRPr lang="fr-FR" b="1" dirty="0">
              <a:solidFill>
                <a:srgbClr val="FF0000"/>
              </a:solidFill>
            </a:endParaRPr>
          </a:p>
        </p:txBody>
      </p:sp>
      <p:sp>
        <p:nvSpPr>
          <p:cNvPr id="17" name="ZoneTexte 16"/>
          <p:cNvSpPr txBox="1"/>
          <p:nvPr/>
        </p:nvSpPr>
        <p:spPr>
          <a:xfrm>
            <a:off x="1320908" y="5749044"/>
            <a:ext cx="2782112" cy="376135"/>
          </a:xfrm>
          <a:prstGeom prst="rect">
            <a:avLst/>
          </a:prstGeom>
          <a:noFill/>
        </p:spPr>
        <p:txBody>
          <a:bodyPr wrap="square" rtlCol="0">
            <a:spAutoFit/>
          </a:bodyPr>
          <a:lstStyle/>
          <a:p>
            <a:pPr algn="ctr"/>
            <a:r>
              <a:rPr lang="fr-FR" b="1" dirty="0" smtClean="0">
                <a:solidFill>
                  <a:schemeClr val="accent3">
                    <a:lumMod val="75000"/>
                  </a:schemeClr>
                </a:solidFill>
              </a:rPr>
              <a:t>M=‘RARE</a:t>
            </a:r>
            <a:endParaRPr lang="fr-FR" b="1" dirty="0">
              <a:solidFill>
                <a:schemeClr val="accent3">
                  <a:lumMod val="75000"/>
                </a:schemeClr>
              </a:solidFill>
            </a:endParaRPr>
          </a:p>
        </p:txBody>
      </p:sp>
      <p:sp>
        <p:nvSpPr>
          <p:cNvPr id="20" name="ZoneTexte 19"/>
          <p:cNvSpPr txBox="1"/>
          <p:nvPr/>
        </p:nvSpPr>
        <p:spPr>
          <a:xfrm>
            <a:off x="4700258" y="4414466"/>
            <a:ext cx="3338643" cy="1477328"/>
          </a:xfrm>
          <a:prstGeom prst="rect">
            <a:avLst/>
          </a:prstGeom>
          <a:noFill/>
        </p:spPr>
        <p:txBody>
          <a:bodyPr wrap="square" rtlCol="0">
            <a:spAutoFit/>
          </a:bodyPr>
          <a:lstStyle/>
          <a:p>
            <a:pPr algn="ctr"/>
            <a:r>
              <a:rPr lang="fr-FR" b="1" dirty="0" smtClean="0">
                <a:solidFill>
                  <a:srgbClr val="FF0000"/>
                </a:solidFill>
              </a:rPr>
              <a:t>S – (-1 </a:t>
            </a:r>
            <a:r>
              <a:rPr lang="fr-FR" b="1" dirty="0" smtClean="0"/>
              <a:t>-A-</a:t>
            </a:r>
            <a:r>
              <a:rPr lang="fr-FR" b="1" dirty="0" smtClean="0">
                <a:solidFill>
                  <a:srgbClr val="FF0000"/>
                </a:solidFill>
              </a:rPr>
              <a:t>)  - -&gt;R</a:t>
            </a:r>
          </a:p>
          <a:p>
            <a:pPr algn="ctr"/>
            <a:r>
              <a:rPr lang="fr-FR" b="1" dirty="0" smtClean="0">
                <a:solidFill>
                  <a:srgbClr val="FF0000"/>
                </a:solidFill>
              </a:rPr>
              <a:t>S – (-18 </a:t>
            </a:r>
            <a:r>
              <a:rPr lang="fr-FR" b="1" dirty="0" smtClean="0"/>
              <a:t>-R-</a:t>
            </a:r>
            <a:r>
              <a:rPr lang="fr-FR" b="1" dirty="0" smtClean="0">
                <a:solidFill>
                  <a:srgbClr val="FF0000"/>
                </a:solidFill>
              </a:rPr>
              <a:t>)- -&gt;A</a:t>
            </a:r>
          </a:p>
          <a:p>
            <a:pPr algn="ctr"/>
            <a:r>
              <a:rPr lang="fr-FR" b="1" dirty="0" smtClean="0">
                <a:solidFill>
                  <a:srgbClr val="FF0000"/>
                </a:solidFill>
              </a:rPr>
              <a:t>W – (-5 </a:t>
            </a:r>
            <a:r>
              <a:rPr lang="fr-FR" b="1" dirty="0" smtClean="0"/>
              <a:t>-E-</a:t>
            </a:r>
            <a:r>
              <a:rPr lang="fr-FR" b="1" dirty="0" smtClean="0">
                <a:solidFill>
                  <a:srgbClr val="FF0000"/>
                </a:solidFill>
              </a:rPr>
              <a:t>)- -&gt;R</a:t>
            </a:r>
          </a:p>
          <a:p>
            <a:pPr algn="ctr"/>
            <a:r>
              <a:rPr lang="fr-FR" b="1" dirty="0" smtClean="0">
                <a:solidFill>
                  <a:srgbClr val="FF0000"/>
                </a:solidFill>
              </a:rPr>
              <a:t>G – (-2 </a:t>
            </a:r>
            <a:r>
              <a:rPr lang="fr-FR" b="1" dirty="0" smtClean="0"/>
              <a:t>-B-</a:t>
            </a:r>
            <a:r>
              <a:rPr lang="fr-FR" b="1" dirty="0" smtClean="0">
                <a:solidFill>
                  <a:srgbClr val="FF0000"/>
                </a:solidFill>
              </a:rPr>
              <a:t>)- -&gt;E</a:t>
            </a:r>
          </a:p>
          <a:p>
            <a:pPr algn="ctr"/>
            <a:endParaRPr lang="fr-FR" b="1" dirty="0">
              <a:solidFill>
                <a:srgbClr val="FF0000"/>
              </a:solidFill>
            </a:endParaRPr>
          </a:p>
        </p:txBody>
      </p:sp>
    </p:spTree>
    <p:extLst>
      <p:ext uri="{BB962C8B-B14F-4D97-AF65-F5344CB8AC3E}">
        <p14:creationId xmlns:p14="http://schemas.microsoft.com/office/powerpoint/2010/main" val="290403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0" nodeType="clickEffect">
                                  <p:stCondLst>
                                    <p:cond delay="0"/>
                                  </p:stCondLst>
                                  <p:childTnLst>
                                    <p:animMotion origin="layout" path="M 5E-6 3.7037E-6 L 0.65417 -0.01042 " pathEditMode="relative" rAng="0" ptsTypes="AA">
                                      <p:cBhvr>
                                        <p:cTn id="36" dur="2000" fill="hold"/>
                                        <p:tgtEl>
                                          <p:spTgt spid="13"/>
                                        </p:tgtEl>
                                        <p:attrNameLst>
                                          <p:attrName>ppt_x</p:attrName>
                                          <p:attrName>ppt_y</p:attrName>
                                        </p:attrNameLst>
                                      </p:cBhvr>
                                      <p:rCtr x="32708" y="-532"/>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8" grpId="0"/>
      <p:bldP spid="19" grpId="0"/>
      <p:bldP spid="19" grpId="1"/>
      <p:bldP spid="14" grpId="0"/>
      <p:bldP spid="16" grpId="0"/>
      <p:bldP spid="16" grpId="1"/>
      <p:bldP spid="17"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a:t>
            </a:r>
            <a:r>
              <a:rPr lang="fr-FR" dirty="0" err="1" smtClean="0"/>
              <a:t>Vigenère</a:t>
            </a:r>
            <a:r>
              <a:rPr lang="fr-FR" dirty="0" smtClean="0"/>
              <a:t>  </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smtClean="0"/>
                  <a:t>On remarque que la méthode de </a:t>
                </a:r>
                <a:r>
                  <a:rPr lang="fr-FR" dirty="0" err="1" smtClean="0"/>
                  <a:t>Vigenère</a:t>
                </a:r>
                <a:r>
                  <a:rPr lang="fr-FR" dirty="0" smtClean="0"/>
                  <a:t> et plus forte que celle du César</a:t>
                </a:r>
              </a:p>
              <a:p>
                <a:r>
                  <a:rPr lang="fr-FR" dirty="0" smtClean="0"/>
                  <a:t>Dans l’exemple précèdent en remarque que le nombre de possibilité à tester par un attaquant, pour  K=4 est: 26*26*26*26=456 976</a:t>
                </a:r>
              </a:p>
              <a:p>
                <a:r>
                  <a:rPr lang="fr-FR" dirty="0" smtClean="0"/>
                  <a:t>Mais l’attaquant n’a aucune idée ni sur la clé ni sur sa longueur on suppose qu’il pourra faire une estimation sur la longueur qui sera entre 4 et 6 dans ce cas il doit tester :</a:t>
                </a:r>
                <a14:m>
                  <m:oMath xmlns:m="http://schemas.openxmlformats.org/officeDocument/2006/math">
                    <m:sSup>
                      <m:sSupPr>
                        <m:ctrlPr>
                          <a:rPr lang="fr-FR" i="1" dirty="0" smtClean="0">
                            <a:latin typeface="Cambria Math" panose="02040503050406030204" pitchFamily="18" charset="0"/>
                          </a:rPr>
                        </m:ctrlPr>
                      </m:sSupPr>
                      <m:e>
                        <m:r>
                          <m:rPr>
                            <m:nor/>
                          </m:rPr>
                          <a:rPr lang="fr-FR" dirty="0"/>
                          <m:t>26</m:t>
                        </m:r>
                      </m:e>
                      <m:sup>
                        <m:r>
                          <a:rPr lang="fr-FR" i="1" dirty="0">
                            <a:latin typeface="Cambria Math" panose="02040503050406030204" pitchFamily="18" charset="0"/>
                          </a:rPr>
                          <m:t>4</m:t>
                        </m:r>
                      </m:sup>
                    </m:sSup>
                  </m:oMath>
                </a14:m>
                <a:r>
                  <a:rPr lang="fr-FR" dirty="0" smtClean="0"/>
                  <a:t>+</a:t>
                </a:r>
                <a14:m>
                  <m:oMath xmlns:m="http://schemas.openxmlformats.org/officeDocument/2006/math">
                    <m:sSup>
                      <m:sSupPr>
                        <m:ctrlPr>
                          <a:rPr lang="fr-FR" i="1" dirty="0">
                            <a:latin typeface="Cambria Math" panose="02040503050406030204" pitchFamily="18" charset="0"/>
                          </a:rPr>
                        </m:ctrlPr>
                      </m:sSupPr>
                      <m:e>
                        <m:r>
                          <m:rPr>
                            <m:nor/>
                          </m:rPr>
                          <a:rPr lang="fr-FR" dirty="0"/>
                          <m:t>26</m:t>
                        </m:r>
                      </m:e>
                      <m:sup>
                        <m:r>
                          <a:rPr lang="fr-FR" b="0" i="1" dirty="0" smtClean="0">
                            <a:latin typeface="Cambria Math" panose="02040503050406030204" pitchFamily="18" charset="0"/>
                          </a:rPr>
                          <m:t>5</m:t>
                        </m:r>
                      </m:sup>
                    </m:sSup>
                  </m:oMath>
                </a14:m>
                <a:r>
                  <a:rPr lang="fr-FR" dirty="0" smtClean="0"/>
                  <a:t>+</a:t>
                </a:r>
                <a14:m>
                  <m:oMath xmlns:m="http://schemas.openxmlformats.org/officeDocument/2006/math">
                    <m:sSup>
                      <m:sSupPr>
                        <m:ctrlPr>
                          <a:rPr lang="fr-FR" i="1" dirty="0">
                            <a:latin typeface="Cambria Math" panose="02040503050406030204" pitchFamily="18" charset="0"/>
                          </a:rPr>
                        </m:ctrlPr>
                      </m:sSupPr>
                      <m:e>
                        <m:r>
                          <m:rPr>
                            <m:nor/>
                          </m:rPr>
                          <a:rPr lang="fr-FR" dirty="0"/>
                          <m:t>26</m:t>
                        </m:r>
                      </m:e>
                      <m:sup>
                        <m:r>
                          <a:rPr lang="fr-FR" b="0" i="1" dirty="0" smtClean="0">
                            <a:latin typeface="Cambria Math" panose="02040503050406030204" pitchFamily="18" charset="0"/>
                          </a:rPr>
                          <m:t>6</m:t>
                        </m:r>
                      </m:sup>
                    </m:sSup>
                  </m:oMath>
                </a14:m>
                <a:r>
                  <a:rPr lang="fr-FR" dirty="0" smtClean="0"/>
                  <a:t>=321 254 128</a:t>
                </a:r>
              </a:p>
              <a:p>
                <a:r>
                  <a:rPr lang="fr-FR" dirty="0" smtClean="0"/>
                  <a:t>L ’exemple montre un nombre équivalant de lettre de message et de lettre de la clé par exemple si on veut chiffrer le </a:t>
                </a:r>
                <a:r>
                  <a:rPr lang="fr-FR" b="1" dirty="0" smtClean="0"/>
                  <a:t>m= FAUTEUIL </a:t>
                </a:r>
                <a:r>
                  <a:rPr lang="fr-FR" dirty="0" smtClean="0"/>
                  <a:t>on utilise la clé doublée </a:t>
                </a:r>
                <a:r>
                  <a:rPr lang="fr-FR" b="1" dirty="0" smtClean="0"/>
                  <a:t>k= AREBAREB  </a:t>
                </a:r>
                <a:r>
                  <a:rPr lang="fr-FR" dirty="0" smtClean="0"/>
                  <a:t>si le message initial n’est pas un multiple de 4 alors on utilise une partie de clé par exemple </a:t>
                </a:r>
                <a:r>
                  <a:rPr lang="fr-FR" b="1" dirty="0" smtClean="0"/>
                  <a:t>m=MAISON</a:t>
                </a:r>
                <a:r>
                  <a:rPr lang="fr-FR" dirty="0" smtClean="0"/>
                  <a:t> dans ce cas </a:t>
                </a:r>
                <a:r>
                  <a:rPr lang="fr-FR" b="1" dirty="0" smtClean="0"/>
                  <a:t>k=AREBAR</a:t>
                </a:r>
                <a:endParaRPr lang="fr-FR" b="1"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479" t="-806" r="-889"/>
                </a:stretch>
              </a:blipFill>
            </p:spPr>
            <p:txBody>
              <a:bodyPr/>
              <a:lstStyle/>
              <a:p>
                <a:r>
                  <a:rPr lang="fr-FR">
                    <a:noFill/>
                  </a:rPr>
                  <a:t> </a:t>
                </a:r>
              </a:p>
            </p:txBody>
          </p:sp>
        </mc:Fallback>
      </mc:AlternateContent>
    </p:spTree>
    <p:extLst>
      <p:ext uri="{BB962C8B-B14F-4D97-AF65-F5344CB8AC3E}">
        <p14:creationId xmlns:p14="http://schemas.microsoft.com/office/powerpoint/2010/main" val="1525802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 STB</a:t>
            </a:r>
            <a:endParaRPr lang="fr-FR" dirty="0"/>
          </a:p>
        </p:txBody>
      </p:sp>
      <p:sp>
        <p:nvSpPr>
          <p:cNvPr id="3" name="Espace réservé du contenu 2"/>
          <p:cNvSpPr>
            <a:spLocks noGrp="1"/>
          </p:cNvSpPr>
          <p:nvPr>
            <p:ph idx="1"/>
          </p:nvPr>
        </p:nvSpPr>
        <p:spPr/>
        <p:txBody>
          <a:bodyPr/>
          <a:lstStyle/>
          <a:p>
            <a:endParaRPr lang="fr-FR"/>
          </a:p>
        </p:txBody>
      </p:sp>
      <p:graphicFrame>
        <p:nvGraphicFramePr>
          <p:cNvPr id="5" name="Espace réservé du contenu 3"/>
          <p:cNvGraphicFramePr>
            <a:graphicFrameLocks/>
          </p:cNvGraphicFramePr>
          <p:nvPr>
            <p:extLst>
              <p:ext uri="{D42A27DB-BD31-4B8C-83A1-F6EECF244321}">
                <p14:modId xmlns:p14="http://schemas.microsoft.com/office/powerpoint/2010/main" val="1205873653"/>
              </p:ext>
            </p:extLst>
          </p:nvPr>
        </p:nvGraphicFramePr>
        <p:xfrm>
          <a:off x="1595337" y="2096500"/>
          <a:ext cx="10379412" cy="4383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p:cNvSpPr txBox="1"/>
          <p:nvPr/>
        </p:nvSpPr>
        <p:spPr>
          <a:xfrm>
            <a:off x="8907326" y="2626473"/>
            <a:ext cx="2999329" cy="3323987"/>
          </a:xfrm>
          <a:prstGeom prst="rect">
            <a:avLst/>
          </a:prstGeom>
          <a:noFill/>
        </p:spPr>
        <p:txBody>
          <a:bodyPr wrap="square" rtlCol="0">
            <a:spAutoFit/>
          </a:bodyPr>
          <a:lstStyle/>
          <a:p>
            <a:pPr lvl="0"/>
            <a:r>
              <a:rPr lang="fr-FR" sz="2400" dirty="0" smtClean="0">
                <a:solidFill>
                  <a:schemeClr val="bg1"/>
                </a:solidFill>
              </a:rPr>
              <a:t>-Architecture </a:t>
            </a:r>
            <a:r>
              <a:rPr lang="fr-FR" sz="2400" dirty="0">
                <a:solidFill>
                  <a:schemeClr val="bg1"/>
                </a:solidFill>
              </a:rPr>
              <a:t>et </a:t>
            </a:r>
            <a:r>
              <a:rPr lang="fr-FR" sz="2400" dirty="0" smtClean="0">
                <a:solidFill>
                  <a:schemeClr val="bg1"/>
                </a:solidFill>
              </a:rPr>
              <a:t>fonctionnement</a:t>
            </a:r>
          </a:p>
          <a:p>
            <a:pPr lvl="0"/>
            <a:endParaRPr lang="fr-FR" sz="2400" dirty="0">
              <a:solidFill>
                <a:schemeClr val="bg1"/>
              </a:solidFill>
            </a:endParaRPr>
          </a:p>
          <a:p>
            <a:pPr lvl="0"/>
            <a:r>
              <a:rPr lang="fr-FR" sz="2400" dirty="0">
                <a:solidFill>
                  <a:schemeClr val="bg1"/>
                </a:solidFill>
              </a:rPr>
              <a:t>-L’identification et </a:t>
            </a:r>
            <a:r>
              <a:rPr lang="fr-FR" sz="2400" dirty="0" smtClean="0">
                <a:solidFill>
                  <a:schemeClr val="bg1"/>
                </a:solidFill>
              </a:rPr>
              <a:t>l’authentification</a:t>
            </a:r>
          </a:p>
          <a:p>
            <a:pPr lvl="0"/>
            <a:endParaRPr lang="fr-FR" sz="2400" dirty="0">
              <a:solidFill>
                <a:schemeClr val="bg1"/>
              </a:solidFill>
            </a:endParaRPr>
          </a:p>
          <a:p>
            <a:pPr lvl="0"/>
            <a:r>
              <a:rPr lang="fr-FR" sz="2400" dirty="0">
                <a:solidFill>
                  <a:schemeClr val="bg1"/>
                </a:solidFill>
              </a:rPr>
              <a:t>-Les modalités biométriques.</a:t>
            </a:r>
          </a:p>
          <a:p>
            <a:endParaRPr lang="fr-FR" dirty="0"/>
          </a:p>
        </p:txBody>
      </p:sp>
    </p:spTree>
    <p:extLst>
      <p:ext uri="{BB962C8B-B14F-4D97-AF65-F5344CB8AC3E}">
        <p14:creationId xmlns:p14="http://schemas.microsoft.com/office/powerpoint/2010/main" val="2180114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1D13DF"/>
                </a:solidFill>
              </a:rPr>
              <a:t>Crypto-Systèmes</a:t>
            </a:r>
            <a:endParaRPr lang="fr-FR" dirty="0"/>
          </a:p>
        </p:txBody>
      </p:sp>
      <p:sp>
        <p:nvSpPr>
          <p:cNvPr id="4" name="Triangle isocèle 3"/>
          <p:cNvSpPr/>
          <p:nvPr/>
        </p:nvSpPr>
        <p:spPr>
          <a:xfrm>
            <a:off x="4298414" y="1643063"/>
            <a:ext cx="4429125" cy="4786312"/>
          </a:xfrm>
          <a:prstGeom prst="triangle">
            <a:avLst/>
          </a:prstGeom>
          <a:solidFill>
            <a:srgbClr val="A34ADA"/>
          </a:solidFill>
          <a:ln>
            <a:noFill/>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fr-FR"/>
          </a:p>
        </p:txBody>
      </p:sp>
      <p:grpSp>
        <p:nvGrpSpPr>
          <p:cNvPr id="5" name="Groupe 12"/>
          <p:cNvGrpSpPr>
            <a:grpSpLocks/>
          </p:cNvGrpSpPr>
          <p:nvPr/>
        </p:nvGrpSpPr>
        <p:grpSpPr bwMode="auto">
          <a:xfrm>
            <a:off x="6798727" y="2214563"/>
            <a:ext cx="3297237" cy="1143000"/>
            <a:chOff x="3989388" y="2214563"/>
            <a:chExt cx="3297237" cy="1143000"/>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6" name="Rectangle à coins arrondis 5"/>
            <p:cNvSpPr/>
            <p:nvPr/>
          </p:nvSpPr>
          <p:spPr bwMode="auto">
            <a:xfrm>
              <a:off x="3989388" y="2214563"/>
              <a:ext cx="3297237" cy="1143000"/>
            </a:xfrm>
            <a:prstGeom prst="roundRect">
              <a:avLst/>
            </a:prstGeom>
            <a:solidFill>
              <a:srgbClr val="4FD1FF"/>
            </a:solidFill>
            <a:ln>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bwMode="auto">
            <a:xfrm>
              <a:off x="4048125" y="2270125"/>
              <a:ext cx="3179763" cy="1031875"/>
            </a:xfrm>
            <a:prstGeom prst="rect">
              <a:avLst/>
            </a:prstGeom>
            <a:solidFill>
              <a:srgbClr val="4FD1FF"/>
            </a:solid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eaLnBrk="0" hangingPunct="0">
                <a:lnSpc>
                  <a:spcPct val="90000"/>
                </a:lnSpc>
                <a:spcAft>
                  <a:spcPct val="35000"/>
                </a:spcAft>
                <a:defRPr/>
              </a:pPr>
              <a:r>
                <a:rPr lang="fr-FR" sz="2400" dirty="0"/>
                <a:t>Les crypto-systèmes symétriques</a:t>
              </a:r>
            </a:p>
          </p:txBody>
        </p:sp>
      </p:grpSp>
      <p:grpSp>
        <p:nvGrpSpPr>
          <p:cNvPr id="8" name="Groupe 15"/>
          <p:cNvGrpSpPr>
            <a:grpSpLocks/>
          </p:cNvGrpSpPr>
          <p:nvPr/>
        </p:nvGrpSpPr>
        <p:grpSpPr bwMode="auto">
          <a:xfrm>
            <a:off x="6798727" y="5072063"/>
            <a:ext cx="3357562" cy="1071562"/>
            <a:chOff x="3929058" y="5072063"/>
            <a:chExt cx="3357562" cy="1071562"/>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9" name="Rectangle à coins arrondis 8"/>
            <p:cNvSpPr/>
            <p:nvPr/>
          </p:nvSpPr>
          <p:spPr bwMode="auto">
            <a:xfrm>
              <a:off x="3929058" y="5072063"/>
              <a:ext cx="3357562" cy="1071562"/>
            </a:xfrm>
            <a:prstGeom prst="roundRect">
              <a:avLst/>
            </a:prstGeom>
            <a:solidFill>
              <a:schemeClr val="accent5">
                <a:lumMod val="75000"/>
              </a:schemeClr>
            </a:solidFill>
            <a:ln>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9"/>
            <p:cNvSpPr/>
            <p:nvPr/>
          </p:nvSpPr>
          <p:spPr bwMode="auto">
            <a:xfrm>
              <a:off x="4002083" y="5157788"/>
              <a:ext cx="3211512" cy="919162"/>
            </a:xfrm>
            <a:prstGeom prst="rect">
              <a:avLst/>
            </a:prstGeom>
            <a:no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44780" tIns="144780" rIns="144780" bIns="144780" spcCol="1270" anchor="ctr"/>
            <a:lstStyle/>
            <a:p>
              <a:pPr algn="ctr" defTabSz="1689100" eaLnBrk="0" hangingPunct="0">
                <a:lnSpc>
                  <a:spcPct val="90000"/>
                </a:lnSpc>
                <a:spcAft>
                  <a:spcPct val="35000"/>
                </a:spcAft>
                <a:defRPr/>
              </a:pPr>
              <a:r>
                <a:rPr lang="fr-FR" sz="2400" dirty="0"/>
                <a:t>Les fonctions de hachage</a:t>
              </a:r>
            </a:p>
          </p:txBody>
        </p:sp>
      </p:grpSp>
      <p:grpSp>
        <p:nvGrpSpPr>
          <p:cNvPr id="11" name="Groupe 13"/>
          <p:cNvGrpSpPr>
            <a:grpSpLocks/>
          </p:cNvGrpSpPr>
          <p:nvPr/>
        </p:nvGrpSpPr>
        <p:grpSpPr bwMode="auto">
          <a:xfrm>
            <a:off x="6798727" y="3643313"/>
            <a:ext cx="3357562" cy="1143000"/>
            <a:chOff x="3929063" y="3643313"/>
            <a:chExt cx="3357562" cy="1143000"/>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12" name="Rectangle à coins arrondis 11"/>
            <p:cNvSpPr/>
            <p:nvPr/>
          </p:nvSpPr>
          <p:spPr bwMode="auto">
            <a:xfrm>
              <a:off x="3929063" y="3643313"/>
              <a:ext cx="3357562" cy="1143000"/>
            </a:xfrm>
            <a:prstGeom prst="roundRect">
              <a:avLst/>
            </a:prstGeom>
            <a:solidFill>
              <a:srgbClr val="72F828"/>
            </a:solidFill>
            <a:ln w="28575">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12"/>
            <p:cNvSpPr/>
            <p:nvPr/>
          </p:nvSpPr>
          <p:spPr bwMode="auto">
            <a:xfrm>
              <a:off x="4017963" y="3716338"/>
              <a:ext cx="3179762" cy="1001712"/>
            </a:xfrm>
            <a:prstGeom prst="rect">
              <a:avLst/>
            </a:prstGeom>
            <a:solidFill>
              <a:srgbClr val="72F828"/>
            </a:solid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9540" tIns="129540" rIns="129540" bIns="129540" spcCol="1270" anchor="ctr"/>
            <a:lstStyle/>
            <a:p>
              <a:pPr algn="ctr" defTabSz="1511300" eaLnBrk="0" hangingPunct="0">
                <a:lnSpc>
                  <a:spcPct val="90000"/>
                </a:lnSpc>
                <a:spcAft>
                  <a:spcPct val="35000"/>
                </a:spcAft>
                <a:defRPr/>
              </a:pPr>
              <a:r>
                <a:rPr lang="fr-FR" sz="2400" dirty="0"/>
                <a:t>Les crypto-systèmes asymétriques</a:t>
              </a:r>
            </a:p>
          </p:txBody>
        </p:sp>
      </p:grpSp>
    </p:spTree>
    <p:extLst>
      <p:ext uri="{BB962C8B-B14F-4D97-AF65-F5344CB8AC3E}">
        <p14:creationId xmlns:p14="http://schemas.microsoft.com/office/powerpoint/2010/main" val="36523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Cryptographie Symétrique </a:t>
            </a:r>
            <a:endParaRPr lang="fr-FR" dirty="0"/>
          </a:p>
        </p:txBody>
      </p:sp>
      <p:sp>
        <p:nvSpPr>
          <p:cNvPr id="4" name="Rectangle 19"/>
          <p:cNvSpPr>
            <a:spLocks noChangeArrowheads="1"/>
          </p:cNvSpPr>
          <p:nvPr/>
        </p:nvSpPr>
        <p:spPr bwMode="auto">
          <a:xfrm>
            <a:off x="8065815" y="2601650"/>
            <a:ext cx="3455987" cy="4105275"/>
          </a:xfrm>
          <a:prstGeom prst="rect">
            <a:avLst/>
          </a:prstGeom>
          <a:solidFill>
            <a:srgbClr val="FBF7AB"/>
          </a:solidFill>
          <a:ln w="28575">
            <a:solidFill>
              <a:schemeClr val="accent6">
                <a:lumMod val="50000"/>
              </a:schemeClr>
            </a:solidFill>
            <a:prstDash val="dash"/>
            <a:miter lim="800000"/>
            <a:headEnd/>
            <a:tailEnd/>
          </a:ln>
        </p:spPr>
        <p:txBody>
          <a:bodyPr wrap="none" anchor="ctr"/>
          <a:lstStyle/>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r>
              <a:rPr lang="fr-FR" b="1" dirty="0"/>
              <a:t>                  Récepteur</a:t>
            </a:r>
          </a:p>
        </p:txBody>
      </p:sp>
      <p:sp>
        <p:nvSpPr>
          <p:cNvPr id="5" name="Rectangle 18"/>
          <p:cNvSpPr>
            <a:spLocks noChangeArrowheads="1"/>
          </p:cNvSpPr>
          <p:nvPr/>
        </p:nvSpPr>
        <p:spPr bwMode="auto">
          <a:xfrm>
            <a:off x="2601640" y="2639750"/>
            <a:ext cx="3455987" cy="4105275"/>
          </a:xfrm>
          <a:prstGeom prst="rect">
            <a:avLst/>
          </a:prstGeom>
          <a:solidFill>
            <a:srgbClr val="FBF7AB"/>
          </a:solidFill>
          <a:ln w="28575">
            <a:solidFill>
              <a:schemeClr val="accent6">
                <a:lumMod val="50000"/>
              </a:schemeClr>
            </a:solidFill>
            <a:prstDash val="dash"/>
            <a:miter lim="800000"/>
            <a:headEnd/>
            <a:tailEnd/>
          </a:ln>
        </p:spPr>
        <p:txBody>
          <a:bodyPr wrap="none" anchor="ctr"/>
          <a:lstStyle/>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endParaRPr lang="fr-FR" dirty="0"/>
          </a:p>
          <a:p>
            <a:pPr eaLnBrk="0" hangingPunct="0">
              <a:defRPr/>
            </a:pPr>
            <a:r>
              <a:rPr lang="fr-FR" b="1" dirty="0"/>
              <a:t>                     Emetteur</a:t>
            </a:r>
          </a:p>
        </p:txBody>
      </p:sp>
      <p:sp>
        <p:nvSpPr>
          <p:cNvPr id="6" name="Line 4"/>
          <p:cNvSpPr>
            <a:spLocks noChangeShapeType="1"/>
          </p:cNvSpPr>
          <p:nvPr/>
        </p:nvSpPr>
        <p:spPr bwMode="auto">
          <a:xfrm flipV="1">
            <a:off x="3752577" y="4225662"/>
            <a:ext cx="2524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 name="AutoShape 5"/>
          <p:cNvSpPr>
            <a:spLocks noChangeArrowheads="1"/>
          </p:cNvSpPr>
          <p:nvPr/>
        </p:nvSpPr>
        <p:spPr bwMode="auto">
          <a:xfrm>
            <a:off x="3998640" y="4008175"/>
            <a:ext cx="1655762" cy="431800"/>
          </a:xfrm>
          <a:prstGeom prst="roundRect">
            <a:avLst>
              <a:gd name="adj" fmla="val 50000"/>
            </a:avLst>
          </a:prstGeom>
          <a:solidFill>
            <a:srgbClr val="A7D971"/>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Chiffrement</a:t>
            </a:r>
          </a:p>
        </p:txBody>
      </p:sp>
      <p:sp>
        <p:nvSpPr>
          <p:cNvPr id="8" name="Line 6"/>
          <p:cNvSpPr>
            <a:spLocks noChangeShapeType="1"/>
          </p:cNvSpPr>
          <p:nvPr/>
        </p:nvSpPr>
        <p:spPr bwMode="auto">
          <a:xfrm>
            <a:off x="4690790" y="3431912"/>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 name="Line 8"/>
          <p:cNvSpPr>
            <a:spLocks noChangeShapeType="1"/>
          </p:cNvSpPr>
          <p:nvPr/>
        </p:nvSpPr>
        <p:spPr bwMode="auto">
          <a:xfrm>
            <a:off x="8218215" y="42240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0" name="AutoShape 9"/>
          <p:cNvSpPr>
            <a:spLocks noChangeArrowheads="1"/>
          </p:cNvSpPr>
          <p:nvPr/>
        </p:nvSpPr>
        <p:spPr bwMode="auto">
          <a:xfrm>
            <a:off x="8507140" y="4008175"/>
            <a:ext cx="1655762" cy="431800"/>
          </a:xfrm>
          <a:prstGeom prst="roundRect">
            <a:avLst>
              <a:gd name="adj" fmla="val 50000"/>
            </a:avLst>
          </a:prstGeom>
          <a:solidFill>
            <a:srgbClr val="A7D971"/>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Déchiffrement</a:t>
            </a:r>
          </a:p>
        </p:txBody>
      </p:sp>
      <p:sp>
        <p:nvSpPr>
          <p:cNvPr id="11" name="Line 10"/>
          <p:cNvSpPr>
            <a:spLocks noChangeShapeType="1"/>
          </p:cNvSpPr>
          <p:nvPr/>
        </p:nvSpPr>
        <p:spPr bwMode="auto">
          <a:xfrm>
            <a:off x="9443765" y="3431912"/>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2" name="AutoShape 11"/>
          <p:cNvSpPr>
            <a:spLocks noChangeArrowheads="1"/>
          </p:cNvSpPr>
          <p:nvPr/>
        </p:nvSpPr>
        <p:spPr bwMode="auto">
          <a:xfrm>
            <a:off x="2636565" y="4297100"/>
            <a:ext cx="1214437" cy="1233487"/>
          </a:xfrm>
          <a:prstGeom prst="verticalScroll">
            <a:avLst>
              <a:gd name="adj" fmla="val 12500"/>
            </a:avLst>
          </a:prstGeom>
          <a:solidFill>
            <a:srgbClr val="EE6CD5"/>
          </a:solidFill>
          <a:ln w="9525">
            <a:solidFill>
              <a:srgbClr val="9900CC"/>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100"/>
              <a:t>Voici le</a:t>
            </a:r>
          </a:p>
          <a:p>
            <a:r>
              <a:rPr lang="fr-FR" sz="1100"/>
              <a:t> numéro</a:t>
            </a:r>
          </a:p>
          <a:p>
            <a:r>
              <a:rPr lang="fr-FR" sz="1100"/>
              <a:t>de ma </a:t>
            </a:r>
          </a:p>
          <a:p>
            <a:r>
              <a:rPr lang="fr-FR" sz="1100"/>
              <a:t>carte de</a:t>
            </a:r>
          </a:p>
          <a:p>
            <a:r>
              <a:rPr lang="fr-FR" sz="1100"/>
              <a:t> crédit</a:t>
            </a:r>
          </a:p>
          <a:p>
            <a:r>
              <a:rPr lang="fr-FR" sz="1100"/>
              <a:t> 1110111,</a:t>
            </a:r>
          </a:p>
        </p:txBody>
      </p:sp>
      <p:sp>
        <p:nvSpPr>
          <p:cNvPr id="13" name="AutoShape 13"/>
          <p:cNvSpPr>
            <a:spLocks noChangeArrowheads="1"/>
          </p:cNvSpPr>
          <p:nvPr/>
        </p:nvSpPr>
        <p:spPr bwMode="auto">
          <a:xfrm>
            <a:off x="6565627" y="4728900"/>
            <a:ext cx="1071563" cy="1152525"/>
          </a:xfrm>
          <a:prstGeom prst="verticalScroll">
            <a:avLst>
              <a:gd name="adj" fmla="val 12500"/>
            </a:avLst>
          </a:prstGeom>
          <a:solidFill>
            <a:srgbClr val="EE6CD5"/>
          </a:solidFill>
          <a:ln w="9525">
            <a:solidFill>
              <a:srgbClr val="9900CC"/>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a:t>☺☼♀☻</a:t>
            </a:r>
          </a:p>
          <a:p>
            <a:r>
              <a:rPr lang="fr-FR" sz="1400"/>
              <a:t>♠♣▼╫◊</a:t>
            </a:r>
          </a:p>
          <a:p>
            <a:r>
              <a:rPr lang="fr-FR" sz="1400"/>
              <a:t>♫◙◘€</a:t>
            </a:r>
            <a:r>
              <a:rPr lang="en-US" sz="1400"/>
              <a:t>£</a:t>
            </a:r>
          </a:p>
          <a:p>
            <a:r>
              <a:rPr lang="en-US" sz="1400"/>
              <a:t>¥₪Ω</a:t>
            </a:r>
            <a:r>
              <a:rPr lang="ar-SA" sz="1400"/>
              <a:t>٭</a:t>
            </a:r>
          </a:p>
        </p:txBody>
      </p:sp>
      <p:sp>
        <p:nvSpPr>
          <p:cNvPr id="14" name="Line 14"/>
          <p:cNvSpPr>
            <a:spLocks noChangeShapeType="1"/>
          </p:cNvSpPr>
          <p:nvPr/>
        </p:nvSpPr>
        <p:spPr bwMode="auto">
          <a:xfrm>
            <a:off x="10162902" y="4224075"/>
            <a:ext cx="252413"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5" name="Text Box 15"/>
          <p:cNvSpPr txBox="1">
            <a:spLocks noChangeArrowheads="1"/>
          </p:cNvSpPr>
          <p:nvPr/>
        </p:nvSpPr>
        <p:spPr bwMode="auto">
          <a:xfrm>
            <a:off x="2644502" y="3930387"/>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clair</a:t>
            </a:r>
          </a:p>
        </p:txBody>
      </p:sp>
      <p:sp>
        <p:nvSpPr>
          <p:cNvPr id="16" name="Text Box 16"/>
          <p:cNvSpPr txBox="1">
            <a:spLocks noChangeArrowheads="1"/>
          </p:cNvSpPr>
          <p:nvPr/>
        </p:nvSpPr>
        <p:spPr bwMode="auto">
          <a:xfrm>
            <a:off x="3898627" y="2863587"/>
            <a:ext cx="158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      Clé</a:t>
            </a:r>
          </a:p>
          <a:p>
            <a:r>
              <a:rPr lang="fr-FR"/>
              <a:t>01010000111</a:t>
            </a:r>
          </a:p>
        </p:txBody>
      </p:sp>
      <p:sp>
        <p:nvSpPr>
          <p:cNvPr id="17" name="Text Box 17"/>
          <p:cNvSpPr txBox="1">
            <a:spLocks noChangeArrowheads="1"/>
          </p:cNvSpPr>
          <p:nvPr/>
        </p:nvSpPr>
        <p:spPr bwMode="auto">
          <a:xfrm>
            <a:off x="8653190" y="2855650"/>
            <a:ext cx="158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       Clé</a:t>
            </a:r>
          </a:p>
          <a:p>
            <a:r>
              <a:rPr lang="fr-FR"/>
              <a:t>01010000111</a:t>
            </a:r>
          </a:p>
        </p:txBody>
      </p:sp>
      <p:sp>
        <p:nvSpPr>
          <p:cNvPr id="18" name="AutoShape 21"/>
          <p:cNvSpPr>
            <a:spLocks noChangeArrowheads="1"/>
          </p:cNvSpPr>
          <p:nvPr/>
        </p:nvSpPr>
        <p:spPr bwMode="auto">
          <a:xfrm>
            <a:off x="10301015" y="4281225"/>
            <a:ext cx="1143000" cy="1235075"/>
          </a:xfrm>
          <a:prstGeom prst="verticalScroll">
            <a:avLst>
              <a:gd name="adj" fmla="val 12500"/>
            </a:avLst>
          </a:prstGeom>
          <a:solidFill>
            <a:srgbClr val="EE6CD5"/>
          </a:solidFill>
          <a:ln w="9525">
            <a:solidFill>
              <a:srgbClr val="9900CC"/>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100"/>
              <a:t>Voici le</a:t>
            </a:r>
          </a:p>
          <a:p>
            <a:r>
              <a:rPr lang="fr-FR" sz="1100"/>
              <a:t> numéro</a:t>
            </a:r>
          </a:p>
          <a:p>
            <a:r>
              <a:rPr lang="fr-FR" sz="1100"/>
              <a:t>de ma </a:t>
            </a:r>
          </a:p>
          <a:p>
            <a:r>
              <a:rPr lang="fr-FR" sz="1100"/>
              <a:t>carte de</a:t>
            </a:r>
          </a:p>
          <a:p>
            <a:r>
              <a:rPr lang="fr-FR" sz="1100"/>
              <a:t> crédit</a:t>
            </a:r>
          </a:p>
          <a:p>
            <a:r>
              <a:rPr lang="fr-FR" sz="1100"/>
              <a:t> 1110111,</a:t>
            </a:r>
          </a:p>
        </p:txBody>
      </p:sp>
      <p:sp>
        <p:nvSpPr>
          <p:cNvPr id="19" name="Text Box 22"/>
          <p:cNvSpPr txBox="1">
            <a:spLocks noChangeArrowheads="1"/>
          </p:cNvSpPr>
          <p:nvPr/>
        </p:nvSpPr>
        <p:spPr bwMode="auto">
          <a:xfrm>
            <a:off x="10278790" y="3916100"/>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clair</a:t>
            </a:r>
          </a:p>
        </p:txBody>
      </p:sp>
      <p:sp>
        <p:nvSpPr>
          <p:cNvPr id="20" name="Text Box 23"/>
          <p:cNvSpPr txBox="1">
            <a:spLocks noChangeArrowheads="1"/>
          </p:cNvSpPr>
          <p:nvPr/>
        </p:nvSpPr>
        <p:spPr bwMode="auto">
          <a:xfrm>
            <a:off x="6416402" y="5873487"/>
            <a:ext cx="142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chiffré</a:t>
            </a:r>
          </a:p>
        </p:txBody>
      </p:sp>
      <p:sp>
        <p:nvSpPr>
          <p:cNvPr id="21" name="Cylindre 20"/>
          <p:cNvSpPr/>
          <p:nvPr/>
        </p:nvSpPr>
        <p:spPr>
          <a:xfrm rot="16200000">
            <a:off x="6787083" y="3124731"/>
            <a:ext cx="554038" cy="2222500"/>
          </a:xfrm>
          <a:prstGeom prst="can">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eaLnBrk="0" hangingPunct="0">
              <a:defRPr/>
            </a:pPr>
            <a:r>
              <a:rPr lang="fr-FR" dirty="0">
                <a:solidFill>
                  <a:schemeClr val="tx1"/>
                </a:solidFill>
                <a:latin typeface="+mj-lt"/>
              </a:rPr>
              <a:t>       </a:t>
            </a:r>
            <a:r>
              <a:rPr lang="fr-FR">
                <a:solidFill>
                  <a:schemeClr val="tx1"/>
                </a:solidFill>
                <a:latin typeface="+mj-lt"/>
              </a:rPr>
              <a:t>Canal </a:t>
            </a:r>
            <a:r>
              <a:rPr lang="fr-FR" smtClean="0">
                <a:solidFill>
                  <a:schemeClr val="tx1"/>
                </a:solidFill>
                <a:latin typeface="+mj-lt"/>
              </a:rPr>
              <a:t>de   </a:t>
            </a:r>
            <a:r>
              <a:rPr lang="fr-FR" dirty="0" smtClean="0">
                <a:solidFill>
                  <a:schemeClr val="tx1"/>
                </a:solidFill>
                <a:latin typeface="+mj-lt"/>
              </a:rPr>
              <a:t>Communication</a:t>
            </a:r>
            <a:endParaRPr lang="fr-FR" dirty="0">
              <a:solidFill>
                <a:schemeClr val="tx1"/>
              </a:solidFill>
              <a:latin typeface="+mj-lt"/>
            </a:endParaRPr>
          </a:p>
        </p:txBody>
      </p:sp>
      <p:cxnSp>
        <p:nvCxnSpPr>
          <p:cNvPr id="22" name="Connecteur droit avec flèche 21"/>
          <p:cNvCxnSpPr/>
          <p:nvPr/>
        </p:nvCxnSpPr>
        <p:spPr>
          <a:xfrm>
            <a:off x="5662340" y="4224075"/>
            <a:ext cx="28733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e 30"/>
          <p:cNvGrpSpPr>
            <a:grpSpLocks/>
          </p:cNvGrpSpPr>
          <p:nvPr/>
        </p:nvGrpSpPr>
        <p:grpSpPr bwMode="auto">
          <a:xfrm>
            <a:off x="4851127" y="2490525"/>
            <a:ext cx="4230688" cy="512762"/>
            <a:chOff x="2428860" y="2031227"/>
            <a:chExt cx="4231387" cy="512664"/>
          </a:xfrm>
        </p:grpSpPr>
        <p:sp>
          <p:nvSpPr>
            <p:cNvPr id="24" name="ZoneTexte 23"/>
            <p:cNvSpPr txBox="1">
              <a:spLocks noChangeArrowheads="1"/>
            </p:cNvSpPr>
            <p:nvPr/>
          </p:nvSpPr>
          <p:spPr bwMode="auto">
            <a:xfrm>
              <a:off x="3869030" y="2031227"/>
              <a:ext cx="21431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400">
                  <a:solidFill>
                    <a:srgbClr val="0C32D2"/>
                  </a:solidFill>
                </a:rPr>
                <a:t>Identique</a:t>
              </a:r>
            </a:p>
          </p:txBody>
        </p:sp>
        <p:cxnSp>
          <p:nvCxnSpPr>
            <p:cNvPr id="25" name="Connecteur droit avec flèche 24"/>
            <p:cNvCxnSpPr>
              <a:stCxn id="24" idx="1"/>
            </p:cNvCxnSpPr>
            <p:nvPr/>
          </p:nvCxnSpPr>
          <p:spPr>
            <a:xfrm flipH="1">
              <a:off x="2428860" y="2261370"/>
              <a:ext cx="1440101" cy="282521"/>
            </a:xfrm>
            <a:prstGeom prst="straightConnector1">
              <a:avLst/>
            </a:prstGeom>
            <a:ln w="38100">
              <a:solidFill>
                <a:srgbClr val="0D38ED"/>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5291596" y="2277242"/>
              <a:ext cx="1368651" cy="265062"/>
            </a:xfrm>
            <a:prstGeom prst="straightConnector1">
              <a:avLst/>
            </a:prstGeom>
            <a:ln w="38100">
              <a:solidFill>
                <a:srgbClr val="0D38ED"/>
              </a:solidFill>
              <a:tailEnd type="arrow"/>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2573469" y="1413222"/>
            <a:ext cx="9138632" cy="707886"/>
          </a:xfrm>
          <a:prstGeom prst="rect">
            <a:avLst/>
          </a:prstGeom>
        </p:spPr>
        <p:txBody>
          <a:bodyPr wrap="square">
            <a:spAutoFit/>
          </a:bodyPr>
          <a:lstStyle/>
          <a:p>
            <a:r>
              <a:rPr lang="fr-FR" sz="2000" dirty="0"/>
              <a:t>Les deux parties utilisent un algorithme symétrique </a:t>
            </a:r>
            <a:r>
              <a:rPr lang="fr-FR" sz="2000" dirty="0" smtClean="0"/>
              <a:t>et une </a:t>
            </a:r>
            <a:r>
              <a:rPr lang="fr-FR" sz="2000" dirty="0"/>
              <a:t>même clé pour chiffrer et déchiffrer les données.</a:t>
            </a:r>
          </a:p>
        </p:txBody>
      </p:sp>
    </p:spTree>
    <p:extLst>
      <p:ext uri="{BB962C8B-B14F-4D97-AF65-F5344CB8AC3E}">
        <p14:creationId xmlns:p14="http://schemas.microsoft.com/office/powerpoint/2010/main" val="82357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5" presetClass="entr" presetSubtype="0" repeatCount="3000" fill="hold" nodeType="clickEffect">
                                  <p:stCondLst>
                                    <p:cond delay="50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strVal val="#ppt_w*0.70"/>
                                          </p:val>
                                        </p:tav>
                                        <p:tav tm="100000">
                                          <p:val>
                                            <p:strVal val="#ppt_w"/>
                                          </p:val>
                                        </p:tav>
                                      </p:tavLst>
                                    </p:anim>
                                    <p:anim calcmode="lin" valueType="num">
                                      <p:cBhvr>
                                        <p:cTn id="58" dur="500" fill="hold"/>
                                        <p:tgtEl>
                                          <p:spTgt spid="23"/>
                                        </p:tgtEl>
                                        <p:attrNameLst>
                                          <p:attrName>ppt_h</p:attrName>
                                        </p:attrNameLst>
                                      </p:cBhvr>
                                      <p:tavLst>
                                        <p:tav tm="0">
                                          <p:val>
                                            <p:strVal val="#ppt_h"/>
                                          </p:val>
                                        </p:tav>
                                        <p:tav tm="100000">
                                          <p:val>
                                            <p:strVal val="#ppt_h"/>
                                          </p:val>
                                        </p:tav>
                                      </p:tavLst>
                                    </p:anim>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Chiffrement de </a:t>
            </a:r>
            <a:r>
              <a:rPr lang="fr-FR" dirty="0" err="1" smtClean="0"/>
              <a:t>Verman</a:t>
            </a:r>
            <a:r>
              <a:rPr lang="fr-FR" dirty="0" smtClean="0"/>
              <a:t>  </a:t>
            </a:r>
            <a:endParaRPr lang="fr-FR" dirty="0"/>
          </a:p>
        </p:txBody>
      </p:sp>
      <p:sp>
        <p:nvSpPr>
          <p:cNvPr id="3" name="Espace réservé du contenu 2"/>
          <p:cNvSpPr>
            <a:spLocks noGrp="1"/>
          </p:cNvSpPr>
          <p:nvPr>
            <p:ph idx="1"/>
          </p:nvPr>
        </p:nvSpPr>
        <p:spPr/>
        <p:txBody>
          <a:bodyPr>
            <a:normAutofit/>
          </a:bodyPr>
          <a:lstStyle/>
          <a:p>
            <a:pPr algn="just"/>
            <a:r>
              <a:rPr lang="fr-FR" sz="2400" dirty="0" smtClean="0"/>
              <a:t>Le chiffrement de </a:t>
            </a:r>
            <a:r>
              <a:rPr lang="fr-FR" sz="2400" dirty="0" err="1" smtClean="0"/>
              <a:t>Verman</a:t>
            </a:r>
            <a:r>
              <a:rPr lang="fr-FR" sz="2400" dirty="0" smtClean="0"/>
              <a:t> </a:t>
            </a:r>
            <a:r>
              <a:rPr lang="fr-FR" sz="2400" dirty="0"/>
              <a:t>: </a:t>
            </a:r>
            <a:r>
              <a:rPr lang="fr-FR" sz="2400" dirty="0" smtClean="0"/>
              <a:t>également </a:t>
            </a:r>
            <a:r>
              <a:rPr lang="fr-FR" sz="2400" dirty="0"/>
              <a:t>appelé Le </a:t>
            </a:r>
            <a:r>
              <a:rPr lang="fr-FR" sz="2400" b="1" dirty="0"/>
              <a:t>masque </a:t>
            </a:r>
            <a:r>
              <a:rPr lang="fr-FR" sz="2400" b="1" dirty="0" smtClean="0"/>
              <a:t>jetable,</a:t>
            </a:r>
            <a:r>
              <a:rPr lang="fr-FR" sz="2400" dirty="0" smtClean="0"/>
              <a:t> </a:t>
            </a:r>
            <a:r>
              <a:rPr lang="fr-FR" sz="2400" dirty="0"/>
              <a:t>est un algorithme </a:t>
            </a:r>
            <a:r>
              <a:rPr lang="fr-FR" sz="2400" dirty="0" smtClean="0"/>
              <a:t>de cryptographie </a:t>
            </a:r>
            <a:r>
              <a:rPr lang="fr-FR" sz="2400" dirty="0"/>
              <a:t>inventé par </a:t>
            </a:r>
            <a:r>
              <a:rPr lang="fr-FR" sz="2400" dirty="0">
                <a:hlinkClick r:id="rId2" tooltip="Gilbert Vernam"/>
              </a:rPr>
              <a:t>Gilbert </a:t>
            </a:r>
            <a:r>
              <a:rPr lang="fr-FR" sz="2400" dirty="0" err="1">
                <a:hlinkClick r:id="rId2" tooltip="Gilbert Vernam"/>
              </a:rPr>
              <a:t>Vernam</a:t>
            </a:r>
            <a:r>
              <a:rPr lang="fr-FR" sz="2400" dirty="0"/>
              <a:t> en </a:t>
            </a:r>
            <a:r>
              <a:rPr lang="fr-FR" sz="2400" dirty="0">
                <a:hlinkClick r:id="rId3" tooltip="1917"/>
              </a:rPr>
              <a:t>1917</a:t>
            </a:r>
            <a:r>
              <a:rPr lang="fr-FR" sz="2400" dirty="0"/>
              <a:t> et perfectionné par </a:t>
            </a:r>
            <a:r>
              <a:rPr lang="fr-FR" sz="2400" dirty="0">
                <a:hlinkClick r:id="rId4" tooltip="Joseph Mauborgne"/>
              </a:rPr>
              <a:t>Joseph </a:t>
            </a:r>
            <a:r>
              <a:rPr lang="fr-FR" sz="2400" dirty="0" err="1">
                <a:hlinkClick r:id="rId4" tooltip="Joseph Mauborgne"/>
              </a:rPr>
              <a:t>Mauborgne</a:t>
            </a:r>
            <a:r>
              <a:rPr lang="fr-FR" sz="2400" dirty="0"/>
              <a:t>, qui rajouta la notion de clé aléatoire. </a:t>
            </a:r>
            <a:endParaRPr lang="fr-FR" sz="2400" dirty="0" smtClean="0"/>
          </a:p>
          <a:p>
            <a:pPr algn="just"/>
            <a:r>
              <a:rPr lang="fr-FR" sz="2400" dirty="0" smtClean="0"/>
              <a:t>C’est une méthode de chiffrement assez semblable à celle de </a:t>
            </a:r>
            <a:r>
              <a:rPr lang="fr-FR" sz="2400" dirty="0" err="1" smtClean="0"/>
              <a:t>Vigenère</a:t>
            </a:r>
            <a:r>
              <a:rPr lang="fr-FR" sz="2400" dirty="0" smtClean="0"/>
              <a:t> mais en binaire (0,1).</a:t>
            </a:r>
            <a:endParaRPr lang="fr-FR" sz="2400" dirty="0"/>
          </a:p>
        </p:txBody>
      </p:sp>
    </p:spTree>
    <p:extLst>
      <p:ext uri="{BB962C8B-B14F-4D97-AF65-F5344CB8AC3E}">
        <p14:creationId xmlns:p14="http://schemas.microsoft.com/office/powerpoint/2010/main" val="922881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Chiffrement de </a:t>
            </a:r>
            <a:r>
              <a:rPr lang="fr-FR" dirty="0" err="1" smtClean="0"/>
              <a:t>Verman</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2800" dirty="0" smtClean="0"/>
              <a:t>Pour chiffrer un </a:t>
            </a:r>
            <a:r>
              <a:rPr lang="fr-FR" sz="2800" dirty="0" err="1" smtClean="0"/>
              <a:t>plaintext</a:t>
            </a:r>
            <a:r>
              <a:rPr lang="fr-FR" sz="2800" dirty="0"/>
              <a:t> </a:t>
            </a:r>
            <a:r>
              <a:rPr lang="fr-FR" sz="2800" dirty="0" smtClean="0"/>
              <a:t>M on choisi une clé K de la même longueur que le </a:t>
            </a:r>
            <a:r>
              <a:rPr lang="fr-FR" sz="2800" dirty="0" err="1" smtClean="0"/>
              <a:t>palintext</a:t>
            </a:r>
            <a:r>
              <a:rPr lang="fr-FR" sz="2800" dirty="0" smtClean="0"/>
              <a:t>, </a:t>
            </a:r>
          </a:p>
          <a:p>
            <a:r>
              <a:rPr lang="fr-FR" sz="2800" dirty="0" smtClean="0"/>
              <a:t>Comme le principe du chiffrement de </a:t>
            </a:r>
            <a:r>
              <a:rPr lang="fr-FR" sz="2800" dirty="0" err="1" smtClean="0"/>
              <a:t>Vigenère</a:t>
            </a:r>
            <a:r>
              <a:rPr lang="fr-FR" sz="2800" dirty="0" smtClean="0"/>
              <a:t>, on décale chaque bit par la position indiquée par la clé. </a:t>
            </a:r>
          </a:p>
          <a:p>
            <a:r>
              <a:rPr lang="fr-FR" sz="2800" dirty="0" smtClean="0"/>
              <a:t>Donc en quelque sorte on est entrain de faire un ou exclusif (XOR ou </a:t>
            </a:r>
            <a:r>
              <a:rPr lang="fr-FR" sz="2800" b="1" dirty="0"/>
              <a:t>⊕</a:t>
            </a:r>
            <a:r>
              <a:rPr lang="fr-FR" sz="2800" dirty="0" smtClean="0"/>
              <a:t> ) entre les différents bits du messages et ceux de la clé.</a:t>
            </a:r>
            <a:endParaRPr lang="fr-FR" sz="2800" dirty="0"/>
          </a:p>
          <a:p>
            <a:pPr marL="0" indent="0">
              <a:buNone/>
            </a:pPr>
            <a:endParaRPr lang="fr-FR" sz="2400" dirty="0" smtClean="0"/>
          </a:p>
        </p:txBody>
      </p:sp>
    </p:spTree>
    <p:extLst>
      <p:ext uri="{BB962C8B-B14F-4D97-AF65-F5344CB8AC3E}">
        <p14:creationId xmlns:p14="http://schemas.microsoft.com/office/powerpoint/2010/main" val="387615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de </a:t>
            </a:r>
            <a:r>
              <a:rPr lang="fr-FR" dirty="0" err="1" smtClean="0"/>
              <a:t>Verman</a:t>
            </a:r>
            <a:r>
              <a:rPr lang="fr-FR" dirty="0" smtClean="0"/>
              <a:t> </a:t>
            </a:r>
            <a:endParaRPr lang="fr-FR" dirty="0"/>
          </a:p>
        </p:txBody>
      </p:sp>
      <p:sp>
        <p:nvSpPr>
          <p:cNvPr id="6" name="Espace réservé du contenu 5"/>
          <p:cNvSpPr>
            <a:spLocks noGrp="1"/>
          </p:cNvSpPr>
          <p:nvPr>
            <p:ph idx="1"/>
          </p:nvPr>
        </p:nvSpPr>
        <p:spPr/>
        <p:txBody>
          <a:bodyPr/>
          <a:lstStyle/>
          <a:p>
            <a:r>
              <a:rPr lang="fr-FR" dirty="0"/>
              <a:t>L'opérateur XOR est défini par </a:t>
            </a:r>
            <a:r>
              <a:rPr lang="fr-FR" dirty="0" smtClean="0"/>
              <a:t>sa table de vérité, </a:t>
            </a:r>
            <a:r>
              <a:rPr lang="fr-FR" dirty="0"/>
              <a:t>qui indique pour toutes les valeurs possibles de A et B la valeur du résultat R </a:t>
            </a:r>
            <a:r>
              <a:rPr lang="fr-FR" dirty="0" smtClean="0"/>
              <a:t>:</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279980709"/>
              </p:ext>
            </p:extLst>
          </p:nvPr>
        </p:nvGraphicFramePr>
        <p:xfrm>
          <a:off x="4844373" y="3209947"/>
          <a:ext cx="4182896" cy="2315364"/>
        </p:xfrm>
        <a:graphic>
          <a:graphicData uri="http://schemas.openxmlformats.org/drawingml/2006/table">
            <a:tbl>
              <a:tblPr firstRow="1" bandRow="1">
                <a:tableStyleId>{F2DE63D5-997A-4646-A377-4702673A728D}</a:tableStyleId>
              </a:tblPr>
              <a:tblGrid>
                <a:gridCol w="1386738"/>
                <a:gridCol w="1386738"/>
                <a:gridCol w="1409420"/>
              </a:tblGrid>
              <a:tr h="385894">
                <a:tc gridSpan="3">
                  <a:txBody>
                    <a:bodyPr/>
                    <a:lstStyle/>
                    <a:p>
                      <a:pPr algn="ctr"/>
                      <a:r>
                        <a:rPr lang="fr-FR" dirty="0" smtClean="0"/>
                        <a:t>Table de </a:t>
                      </a:r>
                      <a:r>
                        <a:rPr lang="fr-FR" dirty="0" err="1" smtClean="0"/>
                        <a:t>vérite</a:t>
                      </a:r>
                      <a:r>
                        <a:rPr lang="fr-FR" dirty="0" smtClean="0"/>
                        <a:t> de XOR</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94">
                <a:tc>
                  <a:txBody>
                    <a:bodyPr/>
                    <a:lstStyle/>
                    <a:p>
                      <a:pPr algn="ctr"/>
                      <a:r>
                        <a:rPr lang="fr-FR" b="1" dirty="0" smtClean="0"/>
                        <a:t>A</a:t>
                      </a:r>
                      <a:endParaRPr lang="fr-FR"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b="1" dirty="0" smtClean="0"/>
                        <a:t>B</a:t>
                      </a:r>
                      <a:endParaRPr lang="fr-FR"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b="1" dirty="0" smtClean="0"/>
                        <a:t>R = A ⊕ B</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94">
                <a:tc>
                  <a:txBody>
                    <a:bodyPr/>
                    <a:lstStyle/>
                    <a:p>
                      <a:pPr algn="ctr"/>
                      <a:r>
                        <a:rPr lang="fr-FR" dirty="0" smtClean="0"/>
                        <a:t>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94">
                <a:tc>
                  <a:txBody>
                    <a:bodyPr/>
                    <a:lstStyle/>
                    <a:p>
                      <a:pPr algn="ctr"/>
                      <a:r>
                        <a:rPr lang="fr-FR" dirty="0" smtClean="0"/>
                        <a:t>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1</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1</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94">
                <a:tc>
                  <a:txBody>
                    <a:bodyPr/>
                    <a:lstStyle/>
                    <a:p>
                      <a:pPr algn="ctr"/>
                      <a:r>
                        <a:rPr lang="fr-FR" dirty="0" smtClean="0"/>
                        <a:t>1</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1</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94">
                <a:tc>
                  <a:txBody>
                    <a:bodyPr/>
                    <a:lstStyle/>
                    <a:p>
                      <a:pPr algn="ctr"/>
                      <a:r>
                        <a:rPr lang="fr-FR" dirty="0" smtClean="0"/>
                        <a:t>1</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1</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smtClean="0"/>
                        <a:t>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749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Chiffrement de </a:t>
            </a:r>
            <a:r>
              <a:rPr lang="fr-FR" dirty="0" err="1" smtClean="0"/>
              <a:t>Verman</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2800" dirty="0" smtClean="0"/>
              <a:t>Un exemple:</a:t>
            </a:r>
          </a:p>
          <a:p>
            <a:endParaRPr lang="fr-FR" sz="2800" dirty="0"/>
          </a:p>
          <a:p>
            <a:r>
              <a:rPr lang="fr-FR" sz="3200" dirty="0" err="1" smtClean="0"/>
              <a:t>Plaintext</a:t>
            </a:r>
            <a:r>
              <a:rPr lang="fr-FR" sz="3200" dirty="0" smtClean="0"/>
              <a:t> M=0 0 1 1 0 1 1 1 0</a:t>
            </a:r>
          </a:p>
          <a:p>
            <a:pPr marL="0" indent="0">
              <a:buNone/>
            </a:pPr>
            <a:r>
              <a:rPr lang="fr-FR" sz="3200" dirty="0" smtClean="0"/>
              <a:t>      clé:        K=0 1 0 1 0 0 1 0 1</a:t>
            </a:r>
          </a:p>
          <a:p>
            <a:pPr marL="0" indent="0">
              <a:buNone/>
            </a:pPr>
            <a:r>
              <a:rPr lang="fr-FR" sz="3200" dirty="0" err="1" smtClean="0"/>
              <a:t>Ciphertext</a:t>
            </a:r>
            <a:r>
              <a:rPr lang="fr-FR" sz="3200" dirty="0" smtClean="0"/>
              <a:t> C=</a:t>
            </a:r>
            <a:r>
              <a:rPr lang="fr-FR" sz="3200" b="1" dirty="0" smtClean="0">
                <a:solidFill>
                  <a:srgbClr val="C00000"/>
                </a:solidFill>
              </a:rPr>
              <a:t>0 1 1 0 0 1 0 1 1</a:t>
            </a:r>
            <a:endParaRPr lang="fr-FR" sz="2400" b="1" dirty="0" smtClean="0">
              <a:solidFill>
                <a:srgbClr val="C00000"/>
              </a:solidFill>
            </a:endParaRPr>
          </a:p>
        </p:txBody>
      </p:sp>
      <p:sp>
        <p:nvSpPr>
          <p:cNvPr id="4" name="Rectangle à coins arrondis 3"/>
          <p:cNvSpPr/>
          <p:nvPr/>
        </p:nvSpPr>
        <p:spPr>
          <a:xfrm>
            <a:off x="5379400" y="3287950"/>
            <a:ext cx="350191" cy="1857982"/>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341387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4.81481E-6 L 0.0319 0.0007 " pathEditMode="relative" rAng="0" ptsTypes="AA">
                                      <p:cBhvr>
                                        <p:cTn id="6" dur="2000" fill="hold"/>
                                        <p:tgtEl>
                                          <p:spTgt spid="4"/>
                                        </p:tgtEl>
                                        <p:attrNameLst>
                                          <p:attrName>ppt_x</p:attrName>
                                          <p:attrName>ppt_y</p:attrName>
                                        </p:attrNameLst>
                                      </p:cBhvr>
                                      <p:rCtr x="1589" y="23"/>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1.04167E-6 -4.81481E-6 L 0.0582 -0.00486 " pathEditMode="relative" rAng="0" ptsTypes="AA">
                                      <p:cBhvr>
                                        <p:cTn id="10" dur="2000" fill="hold"/>
                                        <p:tgtEl>
                                          <p:spTgt spid="4"/>
                                        </p:tgtEl>
                                        <p:attrNameLst>
                                          <p:attrName>ppt_x</p:attrName>
                                          <p:attrName>ppt_y</p:attrName>
                                        </p:attrNameLst>
                                      </p:cBhvr>
                                      <p:rCtr x="2904" y="-255"/>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2" nodeType="clickEffect">
                                  <p:stCondLst>
                                    <p:cond delay="0"/>
                                  </p:stCondLst>
                                  <p:childTnLst>
                                    <p:animMotion origin="layout" path="M 0.0319 0.0007 L 0.0862 -0.00208 " pathEditMode="relative" rAng="0" ptsTypes="AA">
                                      <p:cBhvr>
                                        <p:cTn id="14" dur="2000" fill="hold"/>
                                        <p:tgtEl>
                                          <p:spTgt spid="4"/>
                                        </p:tgtEl>
                                        <p:attrNameLst>
                                          <p:attrName>ppt_x</p:attrName>
                                          <p:attrName>ppt_y</p:attrName>
                                        </p:attrNameLst>
                                      </p:cBhvr>
                                      <p:rCtr x="2708"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264185"/>
            <a:ext cx="8911687" cy="1280890"/>
          </a:xfrm>
        </p:spPr>
        <p:txBody>
          <a:bodyPr/>
          <a:lstStyle/>
          <a:p>
            <a:r>
              <a:rPr lang="fr-FR" dirty="0" smtClean="0"/>
              <a:t>Chiffrement de </a:t>
            </a:r>
            <a:r>
              <a:rPr lang="fr-FR" dirty="0" err="1" smtClean="0"/>
              <a:t>Vernam</a:t>
            </a:r>
            <a:r>
              <a:rPr lang="fr-FR" dirty="0" smtClean="0"/>
              <a:t>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2670238"/>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2523669"/>
            <a:ext cx="1935804" cy="1986307"/>
          </a:xfrm>
          <a:prstGeom prst="ellipse">
            <a:avLst/>
          </a:prstGeom>
        </p:spPr>
      </p:pic>
      <p:sp>
        <p:nvSpPr>
          <p:cNvPr id="9" name="ZoneTexte 8"/>
          <p:cNvSpPr txBox="1"/>
          <p:nvPr/>
        </p:nvSpPr>
        <p:spPr>
          <a:xfrm>
            <a:off x="1346847" y="2144946"/>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015246"/>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430853"/>
            <a:ext cx="2066343" cy="1891143"/>
          </a:xfrm>
          <a:prstGeom prst="rect">
            <a:avLst/>
          </a:prstGeom>
        </p:spPr>
      </p:pic>
      <p:sp>
        <p:nvSpPr>
          <p:cNvPr id="12" name="ZoneTexte 11"/>
          <p:cNvSpPr txBox="1"/>
          <p:nvPr/>
        </p:nvSpPr>
        <p:spPr>
          <a:xfrm>
            <a:off x="4978524" y="1009688"/>
            <a:ext cx="2782112" cy="376135"/>
          </a:xfrm>
          <a:prstGeom prst="rect">
            <a:avLst/>
          </a:prstGeom>
          <a:noFill/>
        </p:spPr>
        <p:txBody>
          <a:bodyPr wrap="square" rtlCol="0">
            <a:spAutoFit/>
          </a:bodyPr>
          <a:lstStyle/>
          <a:p>
            <a:pPr algn="ctr"/>
            <a:r>
              <a:rPr lang="fr-FR" dirty="0" smtClean="0"/>
              <a:t>Attaquant </a:t>
            </a:r>
            <a:endParaRPr lang="fr-FR" dirty="0"/>
          </a:p>
        </p:txBody>
      </p:sp>
      <p:sp>
        <p:nvSpPr>
          <p:cNvPr id="13" name="ZoneTexte 12"/>
          <p:cNvSpPr txBox="1"/>
          <p:nvPr/>
        </p:nvSpPr>
        <p:spPr>
          <a:xfrm>
            <a:off x="1343605" y="5741764"/>
            <a:ext cx="2782112" cy="376135"/>
          </a:xfrm>
          <a:prstGeom prst="rect">
            <a:avLst/>
          </a:prstGeom>
          <a:noFill/>
        </p:spPr>
        <p:txBody>
          <a:bodyPr wrap="square" rtlCol="0">
            <a:spAutoFit/>
          </a:bodyPr>
          <a:lstStyle/>
          <a:p>
            <a:pPr algn="ctr"/>
            <a:r>
              <a:rPr lang="fr-FR" b="1" dirty="0" smtClean="0">
                <a:solidFill>
                  <a:schemeClr val="accent3">
                    <a:lumMod val="75000"/>
                  </a:schemeClr>
                </a:solidFill>
              </a:rPr>
              <a:t>C=011001011</a:t>
            </a:r>
            <a:endParaRPr lang="fr-FR" b="1" dirty="0">
              <a:solidFill>
                <a:schemeClr val="accent3">
                  <a:lumMod val="75000"/>
                </a:schemeClr>
              </a:solidFill>
            </a:endParaRPr>
          </a:p>
        </p:txBody>
      </p:sp>
      <p:sp>
        <p:nvSpPr>
          <p:cNvPr id="15" name="ZoneTexte 14"/>
          <p:cNvSpPr txBox="1"/>
          <p:nvPr/>
        </p:nvSpPr>
        <p:spPr>
          <a:xfrm>
            <a:off x="1343605" y="4604419"/>
            <a:ext cx="2782112" cy="923330"/>
          </a:xfrm>
          <a:prstGeom prst="rect">
            <a:avLst/>
          </a:prstGeom>
          <a:noFill/>
        </p:spPr>
        <p:txBody>
          <a:bodyPr wrap="square" rtlCol="0">
            <a:spAutoFit/>
          </a:bodyPr>
          <a:lstStyle/>
          <a:p>
            <a:pPr algn="ctr"/>
            <a:r>
              <a:rPr lang="fr-FR" b="1" dirty="0" smtClean="0">
                <a:solidFill>
                  <a:schemeClr val="accent3">
                    <a:lumMod val="75000"/>
                  </a:schemeClr>
                </a:solidFill>
              </a:rPr>
              <a:t>M=001101110</a:t>
            </a:r>
          </a:p>
          <a:p>
            <a:pPr algn="ctr"/>
            <a:r>
              <a:rPr lang="fr-FR" b="1" dirty="0" smtClean="0">
                <a:solidFill>
                  <a:schemeClr val="accent3">
                    <a:lumMod val="75000"/>
                  </a:schemeClr>
                </a:solidFill>
              </a:rPr>
              <a:t>K= 010100101</a:t>
            </a:r>
          </a:p>
          <a:p>
            <a:pPr algn="ctr"/>
            <a:r>
              <a:rPr lang="fr-FR" b="1" dirty="0" smtClean="0">
                <a:solidFill>
                  <a:schemeClr val="accent3">
                    <a:lumMod val="75000"/>
                  </a:schemeClr>
                </a:solidFill>
              </a:rPr>
              <a:t>C=M</a:t>
            </a:r>
            <a:r>
              <a:rPr lang="fr-FR" b="1" dirty="0">
                <a:solidFill>
                  <a:schemeClr val="accent3">
                    <a:lumMod val="75000"/>
                  </a:schemeClr>
                </a:solidFill>
              </a:rPr>
              <a:t>⊕K</a:t>
            </a:r>
          </a:p>
        </p:txBody>
      </p:sp>
      <p:sp>
        <p:nvSpPr>
          <p:cNvPr id="3" name="Rectangle 2"/>
          <p:cNvSpPr/>
          <p:nvPr/>
        </p:nvSpPr>
        <p:spPr>
          <a:xfrm>
            <a:off x="9845623" y="6078990"/>
            <a:ext cx="1697901" cy="369332"/>
          </a:xfrm>
          <a:prstGeom prst="rect">
            <a:avLst/>
          </a:prstGeom>
        </p:spPr>
        <p:txBody>
          <a:bodyPr wrap="none">
            <a:spAutoFit/>
          </a:bodyPr>
          <a:lstStyle/>
          <a:p>
            <a:pPr algn="ctr"/>
            <a:r>
              <a:rPr lang="fr-FR" b="1" dirty="0">
                <a:solidFill>
                  <a:schemeClr val="accent3">
                    <a:lumMod val="75000"/>
                  </a:schemeClr>
                </a:solidFill>
              </a:rPr>
              <a:t>K= 010100101</a:t>
            </a:r>
          </a:p>
        </p:txBody>
      </p:sp>
      <p:sp>
        <p:nvSpPr>
          <p:cNvPr id="4" name="Rectangle 3"/>
          <p:cNvSpPr/>
          <p:nvPr/>
        </p:nvSpPr>
        <p:spPr>
          <a:xfrm>
            <a:off x="8881354" y="6454466"/>
            <a:ext cx="2665412" cy="369332"/>
          </a:xfrm>
          <a:prstGeom prst="rect">
            <a:avLst/>
          </a:prstGeom>
        </p:spPr>
        <p:txBody>
          <a:bodyPr wrap="square">
            <a:spAutoFit/>
          </a:bodyPr>
          <a:lstStyle/>
          <a:p>
            <a:pPr algn="ctr"/>
            <a:r>
              <a:rPr lang="fr-FR" b="1" dirty="0" smtClean="0">
                <a:solidFill>
                  <a:schemeClr val="accent3">
                    <a:lumMod val="75000"/>
                  </a:schemeClr>
                </a:solidFill>
              </a:rPr>
              <a:t>M= C⊕</a:t>
            </a:r>
            <a:r>
              <a:rPr lang="fr-FR" b="1" dirty="0">
                <a:solidFill>
                  <a:schemeClr val="accent3">
                    <a:lumMod val="75000"/>
                  </a:schemeClr>
                </a:solidFill>
              </a:rPr>
              <a:t>K</a:t>
            </a:r>
            <a:r>
              <a:rPr lang="fr-FR" b="1" dirty="0" smtClean="0">
                <a:solidFill>
                  <a:schemeClr val="accent3">
                    <a:lumMod val="75000"/>
                  </a:schemeClr>
                </a:solidFill>
              </a:rPr>
              <a:t>=001101110</a:t>
            </a:r>
            <a:endParaRPr lang="fr-FR" b="1" dirty="0">
              <a:solidFill>
                <a:schemeClr val="accent3">
                  <a:lumMod val="75000"/>
                </a:schemeClr>
              </a:solidFill>
            </a:endParaRPr>
          </a:p>
        </p:txBody>
      </p:sp>
      <p:sp>
        <p:nvSpPr>
          <p:cNvPr id="5" name="Égal 4"/>
          <p:cNvSpPr/>
          <p:nvPr/>
        </p:nvSpPr>
        <p:spPr>
          <a:xfrm rot="16200000">
            <a:off x="2584155" y="5465988"/>
            <a:ext cx="323458" cy="305918"/>
          </a:xfrm>
          <a:prstGeom prst="mathEqual">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4790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1.25E-6 -3.33333E-6 L 0.65495 0.00255 " pathEditMode="relative" rAng="0" ptsTypes="AA">
                                      <p:cBhvr>
                                        <p:cTn id="18" dur="2000" fill="hold"/>
                                        <p:tgtEl>
                                          <p:spTgt spid="13"/>
                                        </p:tgtEl>
                                        <p:attrNameLst>
                                          <p:attrName>ppt_x</p:attrName>
                                          <p:attrName>ppt_y</p:attrName>
                                        </p:attrNameLst>
                                      </p:cBhvr>
                                      <p:rCtr x="32747" y="116"/>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3" grpId="0"/>
      <p:bldP spid="4"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Chiffrement de </a:t>
            </a:r>
            <a:r>
              <a:rPr lang="fr-FR" dirty="0" err="1"/>
              <a:t>Vernam</a:t>
            </a:r>
            <a:r>
              <a:rPr lang="fr-FR" dirty="0"/>
              <a:t> </a:t>
            </a:r>
          </a:p>
        </p:txBody>
      </p:sp>
      <p:sp>
        <p:nvSpPr>
          <p:cNvPr id="3" name="Espace réservé du contenu 2"/>
          <p:cNvSpPr>
            <a:spLocks noGrp="1"/>
          </p:cNvSpPr>
          <p:nvPr>
            <p:ph idx="1"/>
          </p:nvPr>
        </p:nvSpPr>
        <p:spPr>
          <a:xfrm>
            <a:off x="2592925" y="1468877"/>
            <a:ext cx="8915400" cy="4442345"/>
          </a:xfrm>
        </p:spPr>
        <p:txBody>
          <a:bodyPr>
            <a:normAutofit lnSpcReduction="10000"/>
          </a:bodyPr>
          <a:lstStyle/>
          <a:p>
            <a:pPr algn="just"/>
            <a:r>
              <a:rPr lang="fr-FR" sz="2000" dirty="0" smtClean="0"/>
              <a:t>Théoriquement le chiffrement de </a:t>
            </a:r>
            <a:r>
              <a:rPr lang="fr-FR" sz="2000" dirty="0" err="1" smtClean="0"/>
              <a:t>Verman</a:t>
            </a:r>
            <a:r>
              <a:rPr lang="fr-FR" sz="2000" dirty="0" smtClean="0"/>
              <a:t> est parfait si on connait que le </a:t>
            </a:r>
            <a:r>
              <a:rPr lang="fr-FR" sz="2000" dirty="0" err="1" smtClean="0"/>
              <a:t>cyphertext</a:t>
            </a:r>
            <a:r>
              <a:rPr lang="fr-FR" sz="2000" dirty="0" smtClean="0"/>
              <a:t> et pas la clé (le masque jetable). On a rien déduire sur le </a:t>
            </a:r>
            <a:r>
              <a:rPr lang="fr-FR" sz="2000" dirty="0" err="1" smtClean="0"/>
              <a:t>plaintext</a:t>
            </a:r>
            <a:r>
              <a:rPr lang="fr-FR" sz="2000" dirty="0" smtClean="0"/>
              <a:t>. C’est-à-dire on ne peut pas faire une analyse sur les symboles les plus fréquent utilisés etc…</a:t>
            </a:r>
          </a:p>
          <a:p>
            <a:pPr algn="just"/>
            <a:r>
              <a:rPr lang="fr-FR" sz="2000" dirty="0" smtClean="0"/>
              <a:t>On remarque bien que les conditions d’utilisation de ce chiffrement sont:</a:t>
            </a:r>
          </a:p>
          <a:p>
            <a:pPr marL="0" indent="0" algn="just">
              <a:buNone/>
            </a:pPr>
            <a:r>
              <a:rPr lang="fr-FR" sz="2000" b="1" i="1" dirty="0"/>
              <a:t> </a:t>
            </a:r>
            <a:r>
              <a:rPr lang="fr-FR" sz="2000" b="1" i="1" dirty="0" smtClean="0"/>
              <a:t>       - K devra être de la même longueur que M</a:t>
            </a:r>
          </a:p>
          <a:p>
            <a:pPr marL="0" indent="0" algn="just">
              <a:buNone/>
            </a:pPr>
            <a:r>
              <a:rPr lang="fr-FR" sz="2000" b="1" i="1" dirty="0"/>
              <a:t> </a:t>
            </a:r>
            <a:r>
              <a:rPr lang="fr-FR" sz="2000" b="1" i="1" dirty="0" smtClean="0"/>
              <a:t>       - La clé K devra être utilisée une seule fois </a:t>
            </a:r>
          </a:p>
          <a:p>
            <a:pPr algn="just"/>
            <a:r>
              <a:rPr lang="fr-FR" sz="2000" dirty="0"/>
              <a:t>Mais pratiquement c’est impossible car si les utilisateurs A et B se </a:t>
            </a:r>
            <a:r>
              <a:rPr lang="fr-FR" sz="2000" dirty="0" smtClean="0"/>
              <a:t>rencontrent </a:t>
            </a:r>
            <a:r>
              <a:rPr lang="fr-FR" sz="2000" dirty="0"/>
              <a:t>chaque fois en confidentialité pour échanger une clé </a:t>
            </a:r>
            <a:r>
              <a:rPr lang="fr-FR" sz="2000" b="1" dirty="0"/>
              <a:t>K</a:t>
            </a:r>
            <a:r>
              <a:rPr lang="fr-FR" sz="2000" dirty="0"/>
              <a:t> de taille </a:t>
            </a:r>
            <a:r>
              <a:rPr lang="fr-FR" sz="2000" b="1" dirty="0"/>
              <a:t>L</a:t>
            </a:r>
            <a:r>
              <a:rPr lang="fr-FR" sz="2000" dirty="0"/>
              <a:t> il peuvent échanger directement le message </a:t>
            </a:r>
            <a:r>
              <a:rPr lang="fr-FR" sz="2000" b="1" dirty="0"/>
              <a:t>M</a:t>
            </a:r>
            <a:r>
              <a:rPr lang="fr-FR" sz="2000" dirty="0"/>
              <a:t> de la même </a:t>
            </a:r>
            <a:r>
              <a:rPr lang="fr-FR" sz="2000" dirty="0" smtClean="0"/>
              <a:t>taille.</a:t>
            </a:r>
          </a:p>
          <a:p>
            <a:pPr algn="just"/>
            <a:r>
              <a:rPr lang="fr-FR" sz="2000" dirty="0" smtClean="0"/>
              <a:t>Donc, </a:t>
            </a:r>
            <a:r>
              <a:rPr lang="fr-FR" sz="2000" dirty="0" err="1" smtClean="0"/>
              <a:t>Verman</a:t>
            </a:r>
            <a:r>
              <a:rPr lang="fr-FR" sz="2000" dirty="0" smtClean="0"/>
              <a:t> est un chiffrement parfait mais théorique. </a:t>
            </a:r>
            <a:endParaRPr lang="fr-FR" sz="2000" dirty="0"/>
          </a:p>
          <a:p>
            <a:endParaRPr lang="fr-FR" dirty="0"/>
          </a:p>
        </p:txBody>
      </p:sp>
    </p:spTree>
    <p:extLst>
      <p:ext uri="{BB962C8B-B14F-4D97-AF65-F5344CB8AC3E}">
        <p14:creationId xmlns:p14="http://schemas.microsoft.com/office/powerpoint/2010/main" val="5996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Crypthographie</a:t>
            </a:r>
            <a:r>
              <a:rPr lang="fr-FR" dirty="0" smtClean="0"/>
              <a:t> Symétrique </a:t>
            </a:r>
            <a:endParaRPr lang="fr-FR" dirty="0"/>
          </a:p>
        </p:txBody>
      </p:sp>
      <p:sp>
        <p:nvSpPr>
          <p:cNvPr id="3" name="Espace réservé du contenu 2"/>
          <p:cNvSpPr>
            <a:spLocks noGrp="1"/>
          </p:cNvSpPr>
          <p:nvPr>
            <p:ph idx="1"/>
          </p:nvPr>
        </p:nvSpPr>
        <p:spPr/>
        <p:txBody>
          <a:bodyPr/>
          <a:lstStyle/>
          <a:p>
            <a:r>
              <a:rPr lang="fr-FR" dirty="0" smtClean="0"/>
              <a:t>Les méthode de chiffrement pratique actuelles sont de deux types:</a:t>
            </a:r>
            <a:endParaRPr lang="fr-FR" dirty="0"/>
          </a:p>
        </p:txBody>
      </p:sp>
      <p:sp>
        <p:nvSpPr>
          <p:cNvPr id="4" name="Rectangle 3"/>
          <p:cNvSpPr/>
          <p:nvPr/>
        </p:nvSpPr>
        <p:spPr>
          <a:xfrm>
            <a:off x="7104545" y="3697932"/>
            <a:ext cx="4286250" cy="246697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eaLnBrk="0" hangingPunct="0">
              <a:lnSpc>
                <a:spcPct val="90000"/>
              </a:lnSpc>
              <a:buFontTx/>
              <a:buChar char="-"/>
              <a:defRPr/>
            </a:pPr>
            <a:r>
              <a:rPr lang="fr-FR" sz="2000" dirty="0" smtClean="0">
                <a:solidFill>
                  <a:schemeClr val="tx1"/>
                </a:solidFill>
                <a:latin typeface="+mj-lt"/>
              </a:rPr>
              <a:t>Il consiste a découper le message M en morceaux de taille constante appelée </a:t>
            </a:r>
            <a:r>
              <a:rPr lang="fr-FR" sz="2000" b="1" dirty="0" smtClean="0">
                <a:solidFill>
                  <a:schemeClr val="tx1"/>
                </a:solidFill>
                <a:latin typeface="+mj-lt"/>
              </a:rPr>
              <a:t>Bloc</a:t>
            </a:r>
            <a:r>
              <a:rPr lang="fr-FR" sz="2000" dirty="0" smtClean="0">
                <a:solidFill>
                  <a:schemeClr val="tx1"/>
                </a:solidFill>
                <a:latin typeface="+mj-lt"/>
              </a:rPr>
              <a:t> </a:t>
            </a:r>
            <a:endParaRPr lang="fr-FR" sz="2000" dirty="0">
              <a:solidFill>
                <a:schemeClr val="tx1"/>
              </a:solidFill>
              <a:latin typeface="+mj-lt"/>
            </a:endParaRPr>
          </a:p>
          <a:p>
            <a:pPr marL="0" lvl="1" eaLnBrk="0" hangingPunct="0">
              <a:lnSpc>
                <a:spcPct val="90000"/>
              </a:lnSpc>
              <a:defRPr/>
            </a:pPr>
            <a:endParaRPr lang="fr-FR" sz="2000" dirty="0">
              <a:solidFill>
                <a:schemeClr val="tx1"/>
              </a:solidFill>
              <a:latin typeface="+mj-lt"/>
            </a:endParaRPr>
          </a:p>
          <a:p>
            <a:pPr marL="0" lvl="1" eaLnBrk="0" hangingPunct="0">
              <a:lnSpc>
                <a:spcPct val="90000"/>
              </a:lnSpc>
              <a:defRPr/>
            </a:pPr>
            <a:r>
              <a:rPr lang="fr-FR" sz="2000" dirty="0">
                <a:solidFill>
                  <a:schemeClr val="tx1"/>
                </a:solidFill>
                <a:latin typeface="+mj-lt"/>
              </a:rPr>
              <a:t>- </a:t>
            </a:r>
            <a:r>
              <a:rPr lang="fr-FR" sz="2000" dirty="0" smtClean="0">
                <a:solidFill>
                  <a:schemeClr val="tx1"/>
                </a:solidFill>
                <a:latin typeface="+mj-lt"/>
              </a:rPr>
              <a:t>On utilise la clé pour chiffrer chaqu’un de ces blocs et les combinés </a:t>
            </a:r>
            <a:endParaRPr lang="fr-FR" sz="2000" dirty="0">
              <a:solidFill>
                <a:schemeClr val="tx1"/>
              </a:solidFill>
              <a:latin typeface="+mj-lt"/>
            </a:endParaRPr>
          </a:p>
        </p:txBody>
      </p:sp>
      <p:sp>
        <p:nvSpPr>
          <p:cNvPr id="5" name="Rectangle 4"/>
          <p:cNvSpPr/>
          <p:nvPr/>
        </p:nvSpPr>
        <p:spPr>
          <a:xfrm>
            <a:off x="2717829" y="3709045"/>
            <a:ext cx="4214813" cy="2462212"/>
          </a:xfrm>
          <a:prstGeom prst="rect">
            <a:avLst/>
          </a:prstGeom>
          <a:solidFill>
            <a:srgbClr val="F1C1F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eaLnBrk="0" hangingPunct="0">
              <a:lnSpc>
                <a:spcPct val="90000"/>
              </a:lnSpc>
              <a:buFontTx/>
              <a:buChar char="-"/>
              <a:defRPr/>
            </a:pPr>
            <a:r>
              <a:rPr lang="fr-FR" sz="2000" dirty="0" smtClean="0">
                <a:solidFill>
                  <a:schemeClr val="tx1"/>
                </a:solidFill>
                <a:latin typeface="+mj-lt"/>
              </a:rPr>
              <a:t>Il est utilisé qu’on la taille du message M est inconnue</a:t>
            </a:r>
            <a:endParaRPr lang="fr-FR" sz="2000" dirty="0">
              <a:solidFill>
                <a:schemeClr val="tx1"/>
              </a:solidFill>
              <a:latin typeface="+mj-lt"/>
            </a:endParaRPr>
          </a:p>
          <a:p>
            <a:pPr marL="0" lvl="1" eaLnBrk="0" hangingPunct="0">
              <a:lnSpc>
                <a:spcPct val="90000"/>
              </a:lnSpc>
              <a:spcBef>
                <a:spcPts val="600"/>
              </a:spcBef>
              <a:buFontTx/>
              <a:buChar char="-"/>
              <a:defRPr/>
            </a:pPr>
            <a:r>
              <a:rPr lang="fr-FR" sz="2000" dirty="0">
                <a:solidFill>
                  <a:schemeClr val="tx1"/>
                </a:solidFill>
                <a:latin typeface="+mj-lt"/>
              </a:rPr>
              <a:t> O</a:t>
            </a:r>
            <a:r>
              <a:rPr lang="fr-FR" sz="2000" dirty="0" smtClean="0">
                <a:solidFill>
                  <a:schemeClr val="tx1"/>
                </a:solidFill>
                <a:latin typeface="+mj-lt"/>
              </a:rPr>
              <a:t>n chiffre chaque bit du message avec une nouvelle clé qui est dérivée de la clé de base. </a:t>
            </a:r>
            <a:endParaRPr lang="fr-FR" sz="2000" dirty="0">
              <a:solidFill>
                <a:schemeClr val="tx1"/>
              </a:solidFill>
              <a:latin typeface="+mj-lt"/>
            </a:endParaRPr>
          </a:p>
        </p:txBody>
      </p:sp>
      <p:sp>
        <p:nvSpPr>
          <p:cNvPr id="6" name="Espace réservé du texte 10"/>
          <p:cNvSpPr txBox="1">
            <a:spLocks/>
          </p:cNvSpPr>
          <p:nvPr/>
        </p:nvSpPr>
        <p:spPr bwMode="auto">
          <a:xfrm>
            <a:off x="2711932" y="2961332"/>
            <a:ext cx="4214813" cy="642938"/>
          </a:xfrm>
          <a:prstGeom prst="rect">
            <a:avLst/>
          </a:prstGeom>
          <a:solidFill>
            <a:srgbClr val="92D050"/>
          </a:solidFill>
          <a:ln w="2857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eaLnBrk="0" hangingPunct="0">
              <a:lnSpc>
                <a:spcPct val="90000"/>
              </a:lnSpc>
              <a:defRPr/>
            </a:pPr>
            <a:endParaRPr lang="fr-FR" sz="2800" dirty="0" smtClean="0"/>
          </a:p>
          <a:p>
            <a:pPr algn="ctr" eaLnBrk="0" hangingPunct="0">
              <a:lnSpc>
                <a:spcPct val="90000"/>
              </a:lnSpc>
              <a:defRPr/>
            </a:pPr>
            <a:r>
              <a:rPr lang="fr-FR" sz="2400" b="1" dirty="0" smtClean="0"/>
              <a:t>Stream </a:t>
            </a:r>
            <a:r>
              <a:rPr lang="fr-FR" sz="2400" b="1" dirty="0" err="1" smtClean="0"/>
              <a:t>Ciphers</a:t>
            </a:r>
            <a:r>
              <a:rPr lang="fr-FR" sz="2400" b="1" dirty="0" smtClean="0"/>
              <a:t> </a:t>
            </a:r>
            <a:endParaRPr lang="fr-FR" sz="2400" b="1" dirty="0"/>
          </a:p>
          <a:p>
            <a:pPr algn="ctr" eaLnBrk="0" hangingPunct="0">
              <a:lnSpc>
                <a:spcPct val="90000"/>
              </a:lnSpc>
              <a:defRPr/>
            </a:pPr>
            <a:r>
              <a:rPr lang="fr-FR" sz="2400" dirty="0" smtClean="0"/>
              <a:t>(Chiffrement </a:t>
            </a:r>
            <a:r>
              <a:rPr lang="fr-FR" sz="2400" dirty="0"/>
              <a:t>par </a:t>
            </a:r>
            <a:r>
              <a:rPr lang="fr-FR" sz="2400" dirty="0" smtClean="0"/>
              <a:t>flux)</a:t>
            </a:r>
          </a:p>
          <a:p>
            <a:pPr eaLnBrk="0" hangingPunct="0">
              <a:lnSpc>
                <a:spcPct val="90000"/>
              </a:lnSpc>
              <a:defRPr/>
            </a:pPr>
            <a:endParaRPr lang="fr-FR" sz="2800" dirty="0"/>
          </a:p>
        </p:txBody>
      </p:sp>
      <p:sp>
        <p:nvSpPr>
          <p:cNvPr id="7" name="Espace réservé du texte 11"/>
          <p:cNvSpPr txBox="1">
            <a:spLocks/>
          </p:cNvSpPr>
          <p:nvPr/>
        </p:nvSpPr>
        <p:spPr bwMode="auto">
          <a:xfrm>
            <a:off x="7104545" y="2959745"/>
            <a:ext cx="4286250" cy="639762"/>
          </a:xfrm>
          <a:prstGeom prst="rect">
            <a:avLst/>
          </a:prstGeom>
          <a:solidFill>
            <a:srgbClr val="4FD1FF"/>
          </a:solidFill>
          <a:ln w="2857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0" hangingPunct="0">
              <a:lnSpc>
                <a:spcPct val="90000"/>
              </a:lnSpc>
              <a:defRPr/>
            </a:pPr>
            <a:r>
              <a:rPr lang="fr-FR" sz="2400" b="1" dirty="0"/>
              <a:t>Block </a:t>
            </a:r>
            <a:r>
              <a:rPr lang="fr-FR" sz="2400" b="1" dirty="0" err="1"/>
              <a:t>Ciphers</a:t>
            </a:r>
            <a:r>
              <a:rPr lang="fr-FR" sz="2400" b="1" dirty="0"/>
              <a:t> </a:t>
            </a:r>
          </a:p>
          <a:p>
            <a:pPr algn="ctr" eaLnBrk="0" hangingPunct="0">
              <a:lnSpc>
                <a:spcPct val="90000"/>
              </a:lnSpc>
              <a:defRPr/>
            </a:pPr>
            <a:r>
              <a:rPr lang="fr-FR" sz="2400" dirty="0" smtClean="0"/>
              <a:t>(Chiffrement </a:t>
            </a:r>
            <a:r>
              <a:rPr lang="fr-FR" sz="2400" dirty="0"/>
              <a:t>par </a:t>
            </a:r>
            <a:r>
              <a:rPr lang="fr-FR" sz="2400" dirty="0" smtClean="0"/>
              <a:t>bloc)</a:t>
            </a:r>
            <a:endParaRPr lang="fr-FR" sz="2400" dirty="0"/>
          </a:p>
        </p:txBody>
      </p:sp>
    </p:spTree>
    <p:extLst>
      <p:ext uri="{BB962C8B-B14F-4D97-AF65-F5344CB8AC3E}">
        <p14:creationId xmlns:p14="http://schemas.microsoft.com/office/powerpoint/2010/main" val="148522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Block </a:t>
            </a:r>
            <a:r>
              <a:rPr lang="fr-FR" dirty="0" err="1" smtClean="0"/>
              <a:t>Ciphers</a:t>
            </a:r>
            <a:r>
              <a:rPr lang="fr-FR" dirty="0" smtClean="0"/>
              <a:t> </a:t>
            </a:r>
            <a:endParaRPr lang="fr-FR" dirty="0"/>
          </a:p>
        </p:txBody>
      </p:sp>
      <p:sp>
        <p:nvSpPr>
          <p:cNvPr id="3" name="Espace réservé du contenu 2"/>
          <p:cNvSpPr>
            <a:spLocks noGrp="1"/>
          </p:cNvSpPr>
          <p:nvPr>
            <p:ph idx="1"/>
          </p:nvPr>
        </p:nvSpPr>
        <p:spPr/>
        <p:txBody>
          <a:bodyPr>
            <a:normAutofit/>
          </a:bodyPr>
          <a:lstStyle/>
          <a:p>
            <a:pPr algn="just"/>
            <a:r>
              <a:rPr lang="fr-FR" sz="2400" dirty="0" smtClean="0"/>
              <a:t>Plusieurs modes ont été adoptés pour réaliser le chiffrement par bloc mais dans le présent cours nous allons voir uniquement les deux modes:</a:t>
            </a:r>
          </a:p>
          <a:p>
            <a:pPr marL="0" indent="0" algn="just">
              <a:buNone/>
            </a:pPr>
            <a:endParaRPr lang="fr-FR" sz="2400" dirty="0" smtClean="0"/>
          </a:p>
          <a:p>
            <a:pPr algn="just"/>
            <a:r>
              <a:rPr lang="fr-FR" sz="2400" b="1" dirty="0"/>
              <a:t>Dictionnaire de codes : « </a:t>
            </a:r>
            <a:r>
              <a:rPr lang="fr-FR" sz="2400" b="1" dirty="0" err="1"/>
              <a:t>Electronic</a:t>
            </a:r>
            <a:r>
              <a:rPr lang="fr-FR" sz="2400" b="1" dirty="0"/>
              <a:t> </a:t>
            </a:r>
            <a:r>
              <a:rPr lang="fr-FR" sz="2400" b="1" dirty="0" err="1" smtClean="0"/>
              <a:t>CodeBook</a:t>
            </a:r>
            <a:r>
              <a:rPr lang="fr-FR" sz="2400" b="1" dirty="0"/>
              <a:t> » (ECB)</a:t>
            </a:r>
          </a:p>
          <a:p>
            <a:pPr algn="just"/>
            <a:r>
              <a:rPr lang="fr-FR" sz="2400" b="1" dirty="0"/>
              <a:t>Enchaînement des blocs : « </a:t>
            </a:r>
            <a:r>
              <a:rPr lang="fr-FR" sz="2400" b="1" dirty="0" err="1"/>
              <a:t>Cipher</a:t>
            </a:r>
            <a:r>
              <a:rPr lang="fr-FR" sz="2400" b="1" dirty="0"/>
              <a:t> Block </a:t>
            </a:r>
            <a:r>
              <a:rPr lang="fr-FR" sz="2400" b="1" dirty="0" err="1"/>
              <a:t>Chaining</a:t>
            </a:r>
            <a:r>
              <a:rPr lang="fr-FR" sz="2400" b="1" dirty="0"/>
              <a:t> » (CBC)</a:t>
            </a:r>
          </a:p>
          <a:p>
            <a:endParaRPr lang="fr-FR" sz="2400" dirty="0"/>
          </a:p>
        </p:txBody>
      </p:sp>
    </p:spTree>
    <p:extLst>
      <p:ext uri="{BB962C8B-B14F-4D97-AF65-F5344CB8AC3E}">
        <p14:creationId xmlns:p14="http://schemas.microsoft.com/office/powerpoint/2010/main" val="163773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27111" y="2920743"/>
            <a:ext cx="8911687" cy="1280890"/>
          </a:xfrm>
        </p:spPr>
        <p:txBody>
          <a:bodyPr/>
          <a:lstStyle/>
          <a:p>
            <a:pPr algn="ctr"/>
            <a:r>
              <a:rPr lang="fr-FR" b="1" dirty="0" smtClean="0"/>
              <a:t>Partie I: Cryptographie </a:t>
            </a:r>
            <a:endParaRPr lang="fr-FR" b="1" dirty="0"/>
          </a:p>
        </p:txBody>
      </p:sp>
    </p:spTree>
    <p:extLst>
      <p:ext uri="{BB962C8B-B14F-4D97-AF65-F5344CB8AC3E}">
        <p14:creationId xmlns:p14="http://schemas.microsoft.com/office/powerpoint/2010/main" val="3051080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par bloc en mode ECB</a:t>
            </a:r>
            <a:endParaRPr lang="fr-FR" dirty="0"/>
          </a:p>
        </p:txBody>
      </p:sp>
      <p:sp>
        <p:nvSpPr>
          <p:cNvPr id="3" name="Espace réservé du contenu 2"/>
          <p:cNvSpPr>
            <a:spLocks noGrp="1"/>
          </p:cNvSpPr>
          <p:nvPr>
            <p:ph idx="1"/>
          </p:nvPr>
        </p:nvSpPr>
        <p:spPr/>
        <p:txBody>
          <a:bodyPr>
            <a:normAutofit/>
          </a:bodyPr>
          <a:lstStyle/>
          <a:p>
            <a:pPr algn="just"/>
            <a:r>
              <a:rPr lang="fr-FR" sz="2400" dirty="0"/>
              <a:t>Le message à chiffrer est subdivisé en plusieurs blocs qui sont chiffrés séparément les uns après les autres</a:t>
            </a:r>
            <a:r>
              <a:rPr lang="fr-FR" sz="2400" dirty="0" smtClean="0"/>
              <a:t>.</a:t>
            </a:r>
          </a:p>
          <a:p>
            <a:pPr algn="just"/>
            <a:r>
              <a:rPr lang="fr-FR" sz="2400" dirty="0" smtClean="0"/>
              <a:t>On </a:t>
            </a:r>
            <a:r>
              <a:rPr lang="fr-FR" sz="2400" dirty="0"/>
              <a:t>obtient dès lors un « dictionnaire de codes » avec les correspondances entre le clair et le chiffré d'où le terme </a:t>
            </a:r>
            <a:r>
              <a:rPr lang="fr-FR" sz="2400" b="1" i="1" dirty="0" err="1"/>
              <a:t>codebook</a:t>
            </a:r>
            <a:r>
              <a:rPr lang="fr-FR" sz="2400" dirty="0"/>
              <a:t>. </a:t>
            </a:r>
            <a:endParaRPr lang="fr-FR" sz="2400" dirty="0" smtClean="0"/>
          </a:p>
          <a:p>
            <a:pPr algn="just"/>
            <a:r>
              <a:rPr lang="fr-FR" sz="2400" dirty="0"/>
              <a:t>Le seul avantage qu'il peut procurer est un accès rapide à une zone quelconque du texte chiffré et la possibilité de déchiffrer une partie seulement des données</a:t>
            </a:r>
          </a:p>
        </p:txBody>
      </p:sp>
    </p:spTree>
    <p:extLst>
      <p:ext uri="{BB962C8B-B14F-4D97-AF65-F5344CB8AC3E}">
        <p14:creationId xmlns:p14="http://schemas.microsoft.com/office/powerpoint/2010/main" val="2874485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par Bloc en mode ECB</a:t>
            </a:r>
            <a:endParaRPr lang="fr-FR" dirty="0"/>
          </a:p>
        </p:txBody>
      </p:sp>
      <p:pic>
        <p:nvPicPr>
          <p:cNvPr id="4" name="Image 14" descr="800px-Schema_ecb.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4484" y="2221152"/>
            <a:ext cx="7575438"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9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Chiffrement par Bloc en mode ECB</a:t>
            </a:r>
            <a:endParaRPr lang="fr-FR" dirty="0"/>
          </a:p>
        </p:txBody>
      </p:sp>
      <p:sp>
        <p:nvSpPr>
          <p:cNvPr id="5" name="Rectangle 16"/>
          <p:cNvSpPr>
            <a:spLocks noChangeArrowheads="1"/>
          </p:cNvSpPr>
          <p:nvPr/>
        </p:nvSpPr>
        <p:spPr bwMode="auto">
          <a:xfrm>
            <a:off x="2437282" y="1550987"/>
            <a:ext cx="8243888" cy="708025"/>
          </a:xfrm>
          <a:prstGeom prst="rect">
            <a:avLst/>
          </a:prstGeom>
          <a:solidFill>
            <a:srgbClr val="EF43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000" b="1" dirty="0">
                <a:latin typeface="Arial Narrow" panose="020B0606020202030204" pitchFamily="34" charset="0"/>
              </a:rPr>
              <a:t>2 blocs avec le même contenu seront chiffrés de la même manière. on peut  tirer</a:t>
            </a:r>
          </a:p>
          <a:p>
            <a:r>
              <a:rPr lang="fr-FR" sz="2000" b="1" dirty="0">
                <a:latin typeface="Arial Narrow" panose="020B0606020202030204" pitchFamily="34" charset="0"/>
              </a:rPr>
              <a:t>des informations à partir du texte chiffré en cherchant les  séquences identiques.</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50" y="2831877"/>
            <a:ext cx="3250794" cy="3250794"/>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182" y="2831877"/>
            <a:ext cx="3250794" cy="3250794"/>
          </a:xfrm>
          <a:prstGeom prst="rect">
            <a:avLst/>
          </a:prstGeom>
        </p:spPr>
      </p:pic>
      <p:sp>
        <p:nvSpPr>
          <p:cNvPr id="9" name="Rectangle 8"/>
          <p:cNvSpPr/>
          <p:nvPr/>
        </p:nvSpPr>
        <p:spPr>
          <a:xfrm>
            <a:off x="1734760" y="6232782"/>
            <a:ext cx="2759413" cy="369332"/>
          </a:xfrm>
          <a:prstGeom prst="rect">
            <a:avLst/>
          </a:prstGeom>
        </p:spPr>
        <p:txBody>
          <a:bodyPr wrap="square">
            <a:spAutoFit/>
          </a:bodyPr>
          <a:lstStyle/>
          <a:p>
            <a:pPr algn="ctr"/>
            <a:r>
              <a:rPr lang="fr-FR" dirty="0" smtClean="0"/>
              <a:t>Image originale </a:t>
            </a:r>
            <a:endParaRPr lang="fr-FR" dirty="0"/>
          </a:p>
        </p:txBody>
      </p:sp>
      <p:sp>
        <p:nvSpPr>
          <p:cNvPr id="11" name="Rectangle 10"/>
          <p:cNvSpPr/>
          <p:nvPr/>
        </p:nvSpPr>
        <p:spPr>
          <a:xfrm>
            <a:off x="5204299" y="6258722"/>
            <a:ext cx="3353678" cy="646331"/>
          </a:xfrm>
          <a:prstGeom prst="rect">
            <a:avLst/>
          </a:prstGeom>
        </p:spPr>
        <p:txBody>
          <a:bodyPr wrap="square">
            <a:spAutoFit/>
          </a:bodyPr>
          <a:lstStyle/>
          <a:p>
            <a:pPr algn="ctr"/>
            <a:r>
              <a:rPr lang="fr-FR" dirty="0" smtClean="0"/>
              <a:t>Chiffrement avec le mode  ECB</a:t>
            </a:r>
            <a:endParaRPr lang="fr-FR" dirty="0"/>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8322" y="2831877"/>
            <a:ext cx="3250794" cy="3250794"/>
          </a:xfrm>
          <a:prstGeom prst="rect">
            <a:avLst/>
          </a:prstGeom>
        </p:spPr>
      </p:pic>
      <p:sp>
        <p:nvSpPr>
          <p:cNvPr id="13" name="Rectangle 12"/>
          <p:cNvSpPr/>
          <p:nvPr/>
        </p:nvSpPr>
        <p:spPr>
          <a:xfrm>
            <a:off x="8557976" y="6232782"/>
            <a:ext cx="3353678" cy="646331"/>
          </a:xfrm>
          <a:prstGeom prst="rect">
            <a:avLst/>
          </a:prstGeom>
        </p:spPr>
        <p:txBody>
          <a:bodyPr wrap="square">
            <a:spAutoFit/>
          </a:bodyPr>
          <a:lstStyle/>
          <a:p>
            <a:pPr algn="ctr"/>
            <a:r>
              <a:rPr lang="fr-FR" dirty="0" smtClean="0"/>
              <a:t>Chiffrement avec un autre mode  que ECB</a:t>
            </a:r>
            <a:endParaRPr lang="fr-FR" dirty="0"/>
          </a:p>
        </p:txBody>
      </p:sp>
    </p:spTree>
    <p:extLst>
      <p:ext uri="{BB962C8B-B14F-4D97-AF65-F5344CB8AC3E}">
        <p14:creationId xmlns:p14="http://schemas.microsoft.com/office/powerpoint/2010/main" val="293881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Chiffrement par Bloc en mode </a:t>
            </a:r>
            <a:r>
              <a:rPr lang="fr-FR" dirty="0" smtClean="0"/>
              <a:t>CBC</a:t>
            </a:r>
            <a:endParaRPr lang="fr-FR" dirty="0"/>
          </a:p>
        </p:txBody>
      </p:sp>
      <p:sp>
        <p:nvSpPr>
          <p:cNvPr id="3" name="Espace réservé du contenu 2"/>
          <p:cNvSpPr>
            <a:spLocks noGrp="1"/>
          </p:cNvSpPr>
          <p:nvPr>
            <p:ph idx="1"/>
          </p:nvPr>
        </p:nvSpPr>
        <p:spPr/>
        <p:txBody>
          <a:bodyPr>
            <a:noAutofit/>
          </a:bodyPr>
          <a:lstStyle/>
          <a:p>
            <a:pPr algn="just"/>
            <a:r>
              <a:rPr lang="fr-FR" sz="2400" dirty="0"/>
              <a:t>Dans ce mode, on applique sur chaque bloc un ‘OU exclusif’ avec le chiffrement du bloc précédent avant qu’il soit lui-même chiffré. De plus, afin de rendre chaque message unique, un </a:t>
            </a:r>
            <a:r>
              <a:rPr lang="fr-FR" sz="2400" dirty="0">
                <a:hlinkClick r:id="rId2" tooltip="Vecteur d'initialisation"/>
              </a:rPr>
              <a:t>vecteur d'initialisation</a:t>
            </a:r>
            <a:r>
              <a:rPr lang="fr-FR" sz="2400" dirty="0"/>
              <a:t> (IV) est utilisé. </a:t>
            </a:r>
            <a:endParaRPr lang="fr-FR" sz="2400" dirty="0" smtClean="0"/>
          </a:p>
          <a:p>
            <a:pPr algn="just"/>
            <a:r>
              <a:rPr lang="fr-FR" sz="2400" dirty="0"/>
              <a:t>Un des points négatifs de CBC étant qu'il ne peut pas être parallélisé étant donné que le bloc courant nécessite que le précédent soit chiffré. Il est donc séquentiel. </a:t>
            </a:r>
          </a:p>
        </p:txBody>
      </p:sp>
    </p:spTree>
    <p:extLst>
      <p:ext uri="{BB962C8B-B14F-4D97-AF65-F5344CB8AC3E}">
        <p14:creationId xmlns:p14="http://schemas.microsoft.com/office/powerpoint/2010/main" val="1972426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Chiffrement par Bloc en mode </a:t>
            </a:r>
            <a:r>
              <a:rPr lang="fr-FR" dirty="0" smtClean="0"/>
              <a:t>CBC</a:t>
            </a:r>
            <a:endParaRPr lang="fr-FR" dirty="0"/>
          </a:p>
        </p:txBody>
      </p:sp>
      <p:pic>
        <p:nvPicPr>
          <p:cNvPr id="5" name="Image 2" descr="800px-Schema_cbc.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2133600"/>
            <a:ext cx="85693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226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Algorithmes Symétriques</a:t>
            </a:r>
            <a:endParaRPr lang="fr-FR" dirty="0"/>
          </a:p>
        </p:txBody>
      </p:sp>
      <p:sp>
        <p:nvSpPr>
          <p:cNvPr id="4" name="Rectangle à coins arrondis 3"/>
          <p:cNvSpPr/>
          <p:nvPr/>
        </p:nvSpPr>
        <p:spPr bwMode="auto">
          <a:xfrm>
            <a:off x="3133196" y="2566064"/>
            <a:ext cx="5214974" cy="540000"/>
          </a:xfrm>
          <a:prstGeom prst="roundRect">
            <a:avLst/>
          </a:prstGeom>
          <a:solidFill>
            <a:srgbClr val="F395E1"/>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RC4 (Ronald </a:t>
            </a:r>
            <a:r>
              <a:rPr lang="fr-FR" sz="2000" b="1" dirty="0" err="1">
                <a:latin typeface="Georgia" pitchFamily="18" charset="0"/>
              </a:rPr>
              <a:t>Rivest</a:t>
            </a:r>
            <a:r>
              <a:rPr lang="fr-FR" sz="2000" b="1" dirty="0">
                <a:latin typeface="Georgia" pitchFamily="18" charset="0"/>
              </a:rPr>
              <a:t>)</a:t>
            </a:r>
          </a:p>
        </p:txBody>
      </p:sp>
      <p:sp>
        <p:nvSpPr>
          <p:cNvPr id="5" name="Rectangle à coins arrondis 4"/>
          <p:cNvSpPr/>
          <p:nvPr/>
        </p:nvSpPr>
        <p:spPr bwMode="auto">
          <a:xfrm>
            <a:off x="3133196" y="1967446"/>
            <a:ext cx="5214974" cy="540000"/>
          </a:xfrm>
          <a:prstGeom prst="roundRect">
            <a:avLst/>
          </a:prstGeom>
          <a:solidFill>
            <a:srgbClr val="92D050"/>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IDEA  (Massey et </a:t>
            </a:r>
            <a:r>
              <a:rPr lang="fr-FR" sz="2000" b="1" dirty="0" err="1">
                <a:latin typeface="Georgia" pitchFamily="18" charset="0"/>
              </a:rPr>
              <a:t>Xuejia</a:t>
            </a:r>
            <a:r>
              <a:rPr lang="fr-FR" sz="2000" b="1" dirty="0">
                <a:latin typeface="Georgia" pitchFamily="18" charset="0"/>
              </a:rPr>
              <a:t>)</a:t>
            </a:r>
          </a:p>
        </p:txBody>
      </p:sp>
      <p:sp>
        <p:nvSpPr>
          <p:cNvPr id="6" name="Rectangle à coins arrondis 5"/>
          <p:cNvSpPr/>
          <p:nvPr/>
        </p:nvSpPr>
        <p:spPr bwMode="auto">
          <a:xfrm>
            <a:off x="3125942" y="1365000"/>
            <a:ext cx="5214974" cy="540000"/>
          </a:xfrm>
          <a:prstGeom prst="roundRect">
            <a:avLst/>
          </a:prstGeom>
          <a:solidFill>
            <a:srgbClr val="F395E1"/>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DES  (IBM)</a:t>
            </a:r>
          </a:p>
        </p:txBody>
      </p:sp>
      <p:sp>
        <p:nvSpPr>
          <p:cNvPr id="7" name="Rectangle à coins arrondis 6"/>
          <p:cNvSpPr/>
          <p:nvPr/>
        </p:nvSpPr>
        <p:spPr bwMode="auto">
          <a:xfrm>
            <a:off x="3133196" y="3167940"/>
            <a:ext cx="5214974" cy="540000"/>
          </a:xfrm>
          <a:prstGeom prst="roundRect">
            <a:avLst/>
          </a:prstGeom>
          <a:solidFill>
            <a:srgbClr val="92D050"/>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RC5 (Ronald </a:t>
            </a:r>
            <a:r>
              <a:rPr lang="fr-FR" sz="2000" b="1" dirty="0" err="1">
                <a:latin typeface="Georgia" pitchFamily="18" charset="0"/>
              </a:rPr>
              <a:t>Rivest</a:t>
            </a:r>
            <a:r>
              <a:rPr lang="fr-FR" sz="2000" b="1" dirty="0">
                <a:latin typeface="Georgia" pitchFamily="18" charset="0"/>
              </a:rPr>
              <a:t>)</a:t>
            </a:r>
          </a:p>
        </p:txBody>
      </p:sp>
      <p:sp>
        <p:nvSpPr>
          <p:cNvPr id="8" name="Rectangle à coins arrondis 7"/>
          <p:cNvSpPr/>
          <p:nvPr/>
        </p:nvSpPr>
        <p:spPr bwMode="auto">
          <a:xfrm>
            <a:off x="3133196" y="3768472"/>
            <a:ext cx="5214974" cy="540000"/>
          </a:xfrm>
          <a:prstGeom prst="roundRect">
            <a:avLst/>
          </a:prstGeom>
          <a:solidFill>
            <a:srgbClr val="F395E1"/>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AES (</a:t>
            </a:r>
            <a:r>
              <a:rPr lang="fr-FR" sz="2000" b="1" dirty="0" err="1">
                <a:latin typeface="Georgia" pitchFamily="18" charset="0"/>
              </a:rPr>
              <a:t>Rijndael</a:t>
            </a:r>
            <a:r>
              <a:rPr lang="fr-FR" sz="2000" b="1" dirty="0">
                <a:latin typeface="Georgia" pitchFamily="18" charset="0"/>
              </a:rPr>
              <a:t>, </a:t>
            </a:r>
            <a:r>
              <a:rPr lang="fr-FR" sz="2000" b="1" dirty="0" err="1">
                <a:latin typeface="Georgia" pitchFamily="18" charset="0"/>
              </a:rPr>
              <a:t>Daemen</a:t>
            </a:r>
            <a:r>
              <a:rPr lang="fr-FR" sz="2000" b="1" dirty="0">
                <a:latin typeface="Georgia" pitchFamily="18" charset="0"/>
              </a:rPr>
              <a:t>, </a:t>
            </a:r>
            <a:r>
              <a:rPr lang="fr-FR" sz="2000" b="1" dirty="0" err="1">
                <a:latin typeface="Georgia" pitchFamily="18" charset="0"/>
              </a:rPr>
              <a:t>Rijmen</a:t>
            </a:r>
            <a:r>
              <a:rPr lang="fr-FR" sz="2000" b="1" dirty="0">
                <a:latin typeface="Georgia" pitchFamily="18" charset="0"/>
              </a:rPr>
              <a:t>)</a:t>
            </a:r>
          </a:p>
          <a:p>
            <a:pPr eaLnBrk="0" hangingPunct="0">
              <a:defRPr/>
            </a:pPr>
            <a:endParaRPr lang="fr-FR" sz="2000" b="1" dirty="0">
              <a:latin typeface="Georgia" pitchFamily="18" charset="0"/>
            </a:endParaRPr>
          </a:p>
        </p:txBody>
      </p:sp>
      <p:sp>
        <p:nvSpPr>
          <p:cNvPr id="9" name="Rectangle à coins arrondis 8"/>
          <p:cNvSpPr/>
          <p:nvPr/>
        </p:nvSpPr>
        <p:spPr bwMode="auto">
          <a:xfrm>
            <a:off x="3133196" y="4353358"/>
            <a:ext cx="5214974" cy="540000"/>
          </a:xfrm>
          <a:prstGeom prst="roundRect">
            <a:avLst/>
          </a:prstGeom>
          <a:solidFill>
            <a:srgbClr val="92D050"/>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Serpent (Anderson, </a:t>
            </a:r>
            <a:r>
              <a:rPr lang="fr-FR" sz="2000" b="1" dirty="0" err="1">
                <a:latin typeface="Georgia" pitchFamily="18" charset="0"/>
              </a:rPr>
              <a:t>Biham</a:t>
            </a:r>
            <a:r>
              <a:rPr lang="fr-FR" sz="2000" b="1" dirty="0">
                <a:latin typeface="Georgia" pitchFamily="18" charset="0"/>
              </a:rPr>
              <a:t>, </a:t>
            </a:r>
            <a:r>
              <a:rPr lang="fr-FR" sz="2000" b="1" dirty="0" err="1">
                <a:latin typeface="Georgia" pitchFamily="18" charset="0"/>
              </a:rPr>
              <a:t>Knudsen</a:t>
            </a:r>
            <a:r>
              <a:rPr lang="fr-FR" sz="2000" b="1" dirty="0">
                <a:latin typeface="Georgia" pitchFamily="18" charset="0"/>
              </a:rPr>
              <a:t>)</a:t>
            </a:r>
          </a:p>
        </p:txBody>
      </p:sp>
      <p:sp>
        <p:nvSpPr>
          <p:cNvPr id="10" name="Rectangle à coins arrondis 9"/>
          <p:cNvSpPr/>
          <p:nvPr/>
        </p:nvSpPr>
        <p:spPr bwMode="auto">
          <a:xfrm>
            <a:off x="3133196" y="4952758"/>
            <a:ext cx="5214974" cy="540000"/>
          </a:xfrm>
          <a:prstGeom prst="roundRect">
            <a:avLst/>
          </a:prstGeom>
          <a:solidFill>
            <a:srgbClr val="F395E1"/>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a:latin typeface="Georgia" pitchFamily="18" charset="0"/>
              </a:rPr>
              <a:t>Triple DES  (IBM)</a:t>
            </a:r>
          </a:p>
          <a:p>
            <a:pPr eaLnBrk="0" hangingPunct="0">
              <a:defRPr/>
            </a:pPr>
            <a:endParaRPr lang="fr-FR" sz="2000" b="1" dirty="0">
              <a:latin typeface="Georgia" pitchFamily="18" charset="0"/>
            </a:endParaRPr>
          </a:p>
        </p:txBody>
      </p:sp>
      <p:sp>
        <p:nvSpPr>
          <p:cNvPr id="11" name="Rectangle à coins arrondis 10"/>
          <p:cNvSpPr/>
          <p:nvPr/>
        </p:nvSpPr>
        <p:spPr bwMode="auto">
          <a:xfrm>
            <a:off x="3133196" y="5550814"/>
            <a:ext cx="5214974" cy="540000"/>
          </a:xfrm>
          <a:prstGeom prst="roundRect">
            <a:avLst/>
          </a:prstGeom>
          <a:solidFill>
            <a:srgbClr val="92D050"/>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err="1">
                <a:latin typeface="Georgia" pitchFamily="18" charset="0"/>
              </a:rPr>
              <a:t>Blowfish</a:t>
            </a:r>
            <a:r>
              <a:rPr lang="fr-FR" sz="2000" b="1" dirty="0">
                <a:latin typeface="Georgia" pitchFamily="18" charset="0"/>
              </a:rPr>
              <a:t>  (Bruce </a:t>
            </a:r>
            <a:r>
              <a:rPr lang="fr-FR" sz="2000" b="1" dirty="0" err="1">
                <a:latin typeface="Georgia" pitchFamily="18" charset="0"/>
              </a:rPr>
              <a:t>Shneier</a:t>
            </a:r>
            <a:r>
              <a:rPr lang="fr-FR" sz="2000" b="1" dirty="0">
                <a:latin typeface="Georgia" pitchFamily="18" charset="0"/>
              </a:rPr>
              <a:t>)</a:t>
            </a:r>
          </a:p>
        </p:txBody>
      </p:sp>
      <p:sp>
        <p:nvSpPr>
          <p:cNvPr id="12" name="Rectangle à coins arrondis 11"/>
          <p:cNvSpPr/>
          <p:nvPr/>
        </p:nvSpPr>
        <p:spPr bwMode="auto">
          <a:xfrm>
            <a:off x="3133196" y="6151346"/>
            <a:ext cx="5214974" cy="540000"/>
          </a:xfrm>
          <a:prstGeom prst="roundRect">
            <a:avLst/>
          </a:prstGeom>
          <a:solidFill>
            <a:srgbClr val="F395E1"/>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obliqueBottomLeft"/>
            <a:lightRig rig="harsh" dir="t">
              <a:rot lat="0" lon="0" rev="3000000"/>
            </a:lightRig>
          </a:scene3d>
          <a:sp3d extrusionH="254000" contourW="19050">
            <a:bevelT w="82550" h="44450" prst="angle"/>
            <a:bevelB w="82550" h="44450" prst="angle"/>
            <a:contourClr>
              <a:srgbClr val="FFFFFF"/>
            </a:contourClr>
          </a:sp3d>
        </p:spPr>
        <p:txBody>
          <a:bodyPr/>
          <a:lstStyle/>
          <a:p>
            <a:pPr eaLnBrk="0" hangingPunct="0">
              <a:defRPr/>
            </a:pPr>
            <a:r>
              <a:rPr lang="fr-FR" sz="2000" b="1" dirty="0" err="1">
                <a:latin typeface="Georgia" pitchFamily="18" charset="0"/>
              </a:rPr>
              <a:t>Twofish</a:t>
            </a:r>
            <a:r>
              <a:rPr lang="fr-FR" sz="2000" b="1" dirty="0">
                <a:latin typeface="Georgia" pitchFamily="18" charset="0"/>
              </a:rPr>
              <a:t> (Bruce </a:t>
            </a:r>
            <a:r>
              <a:rPr lang="fr-FR" sz="2000" b="1" dirty="0" err="1">
                <a:latin typeface="Georgia" pitchFamily="18" charset="0"/>
              </a:rPr>
              <a:t>Shneier</a:t>
            </a:r>
            <a:r>
              <a:rPr lang="fr-FR" sz="2000" b="1" dirty="0">
                <a:latin typeface="Georgia" pitchFamily="18" charset="0"/>
              </a:rPr>
              <a:t>)</a:t>
            </a:r>
          </a:p>
          <a:p>
            <a:pPr eaLnBrk="0" hangingPunct="0">
              <a:defRPr/>
            </a:pPr>
            <a:endParaRPr lang="fr-FR" sz="2000" b="1" dirty="0">
              <a:latin typeface="Georgia" pitchFamily="18" charset="0"/>
            </a:endParaRPr>
          </a:p>
        </p:txBody>
      </p:sp>
    </p:spTree>
    <p:extLst>
      <p:ext uri="{BB962C8B-B14F-4D97-AF65-F5344CB8AC3E}">
        <p14:creationId xmlns:p14="http://schemas.microsoft.com/office/powerpoint/2010/main" val="319129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L’Algorithme: DES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89212" y="2133599"/>
                <a:ext cx="8915400" cy="4724401"/>
              </a:xfrm>
            </p:spPr>
            <p:txBody>
              <a:bodyPr>
                <a:normAutofit/>
              </a:bodyPr>
              <a:lstStyle/>
              <a:p>
                <a:pPr algn="just"/>
                <a:r>
                  <a:rPr lang="fr-FR" dirty="0" smtClean="0"/>
                  <a:t>DES a été conçu en 1970 par IBM, il utilise une technique qu’on appelle </a:t>
                </a:r>
                <a:r>
                  <a:rPr lang="fr-FR" b="1" i="1" dirty="0" smtClean="0"/>
                  <a:t>FIESTEL SCHEME</a:t>
                </a:r>
              </a:p>
              <a:p>
                <a:pPr algn="just"/>
                <a:r>
                  <a:rPr lang="fr-FR" dirty="0" smtClean="0"/>
                  <a:t> il divise tous les messages en blocs de 64 bits, donc automatiquement il utilisera aussi des clés de la même taille (64 bits).</a:t>
                </a:r>
              </a:p>
              <a:p>
                <a:pPr algn="just"/>
                <a:r>
                  <a:rPr lang="fr-FR" dirty="0" smtClean="0"/>
                  <a:t>Donc nous avons </a:t>
                </a:r>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2</m:t>
                        </m:r>
                      </m:e>
                      <m:sup>
                        <m:r>
                          <a:rPr lang="fr-FR" b="0" i="1" smtClean="0">
                            <a:latin typeface="Cambria Math" panose="02040503050406030204" pitchFamily="18" charset="0"/>
                          </a:rPr>
                          <m:t>64</m:t>
                        </m:r>
                      </m:sup>
                    </m:sSup>
                  </m:oMath>
                </a14:m>
                <a:r>
                  <a:rPr lang="fr-FR" dirty="0" smtClean="0"/>
                  <a:t> clés possibles environ de 16 milliard de milliard de clés possibles  à tester. Mais pour un ordinateur puissant ce n’est pas un grand chiffre.</a:t>
                </a:r>
              </a:p>
              <a:p>
                <a:pPr algn="just"/>
                <a:r>
                  <a:rPr lang="fr-FR" dirty="0" smtClean="0"/>
                  <a:t>DES utilise 64 bits mais en réalité si on regarde l’implémentation de l’algorithme, il utilise réellement que 56 bits alors que les 8 bits restants ne servent rien</a:t>
                </a:r>
                <a:r>
                  <a:rPr lang="fr-FR" dirty="0"/>
                  <a: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89212" y="2133599"/>
                <a:ext cx="8915400" cy="4724401"/>
              </a:xfrm>
              <a:blipFill rotWithShape="0">
                <a:blip r:embed="rId2"/>
                <a:stretch>
                  <a:fillRect l="-479" t="-645" r="-547"/>
                </a:stretch>
              </a:blipFill>
            </p:spPr>
            <p:txBody>
              <a:bodyPr/>
              <a:lstStyle/>
              <a:p>
                <a:r>
                  <a:rPr lang="fr-FR">
                    <a:noFill/>
                  </a:rPr>
                  <a:t> </a:t>
                </a:r>
              </a:p>
            </p:txBody>
          </p:sp>
        </mc:Fallback>
      </mc:AlternateContent>
    </p:spTree>
    <p:extLst>
      <p:ext uri="{BB962C8B-B14F-4D97-AF65-F5344CB8AC3E}">
        <p14:creationId xmlns:p14="http://schemas.microsoft.com/office/powerpoint/2010/main" val="2053274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L’Algorithme: AES </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89212" y="1439694"/>
                <a:ext cx="8915400" cy="4471528"/>
              </a:xfrm>
            </p:spPr>
            <p:txBody>
              <a:bodyPr>
                <a:normAutofit/>
              </a:bodyPr>
              <a:lstStyle/>
              <a:p>
                <a:pPr algn="just"/>
                <a:r>
                  <a:rPr lang="fr-FR" dirty="0" smtClean="0"/>
                  <a:t>En 2012 ils ont trouvé des solution pour cracker n’importe quelle clé DES en 26h.</a:t>
                </a:r>
              </a:p>
              <a:p>
                <a:pPr algn="just"/>
                <a:r>
                  <a:rPr lang="fr-FR" dirty="0" smtClean="0"/>
                  <a:t>Donc DES n’est plus le bon choix pour le chiffrement symétrique. </a:t>
                </a:r>
              </a:p>
              <a:p>
                <a:pPr algn="just"/>
                <a:r>
                  <a:rPr lang="fr-FR" dirty="0" smtClean="0"/>
                  <a:t>Ce qui a motivé la communauté scientifique à basculer vers AES.</a:t>
                </a:r>
              </a:p>
              <a:p>
                <a:pPr algn="just"/>
                <a:r>
                  <a:rPr lang="fr-FR" dirty="0" smtClean="0"/>
                  <a:t>Été conçu en 2001par un institut américain qui s’appelle le NIST à partir d’un lancement d’un concours pour tous les chercheurs du monde entier pour proposer une solution de chiffrement symétrique. </a:t>
                </a:r>
              </a:p>
              <a:p>
                <a:pPr algn="just"/>
                <a:r>
                  <a:rPr lang="fr-FR" dirty="0" smtClean="0"/>
                  <a:t>Deux chercheurs belges qui ont gagné et qui ont utilisé le désigne de AES</a:t>
                </a:r>
              </a:p>
              <a:p>
                <a:pPr algn="just"/>
                <a:r>
                  <a:rPr lang="fr-FR" dirty="0" smtClean="0"/>
                  <a:t>AES utilise des bloc de 128 bits et des clés de tailles différentes: 128, 192, ou 256. </a:t>
                </a:r>
              </a:p>
              <a:p>
                <a:pPr algn="just"/>
                <a:r>
                  <a:rPr lang="fr-FR" dirty="0" smtClean="0"/>
                  <a:t>Avec 256 bits  nous avons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2</m:t>
                        </m:r>
                      </m:e>
                      <m:sup>
                        <m:r>
                          <a:rPr lang="fr-FR" b="0" i="1" smtClean="0">
                            <a:latin typeface="Cambria Math" panose="02040503050406030204" pitchFamily="18" charset="0"/>
                          </a:rPr>
                          <m:t>256</m:t>
                        </m:r>
                      </m:sup>
                    </m:sSup>
                  </m:oMath>
                </a14:m>
                <a:r>
                  <a:rPr lang="fr-FR" dirty="0" smtClean="0"/>
                  <a:t> clé possible c’est un nombre gigantesque impossible de le réaliser. </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89212" y="1439694"/>
                <a:ext cx="8915400" cy="4471528"/>
              </a:xfrm>
              <a:blipFill rotWithShape="0">
                <a:blip r:embed="rId2"/>
                <a:stretch>
                  <a:fillRect l="-479" t="-681" r="-547"/>
                </a:stretch>
              </a:blipFill>
            </p:spPr>
            <p:txBody>
              <a:bodyPr/>
              <a:lstStyle/>
              <a:p>
                <a:r>
                  <a:rPr lang="fr-FR">
                    <a:noFill/>
                  </a:rPr>
                  <a:t> </a:t>
                </a:r>
              </a:p>
            </p:txBody>
          </p:sp>
        </mc:Fallback>
      </mc:AlternateContent>
    </p:spTree>
    <p:extLst>
      <p:ext uri="{BB962C8B-B14F-4D97-AF65-F5344CB8AC3E}">
        <p14:creationId xmlns:p14="http://schemas.microsoft.com/office/powerpoint/2010/main" val="360532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Chiffrement par Flux </a:t>
            </a:r>
            <a:endParaRPr lang="fr-FR" dirty="0"/>
          </a:p>
        </p:txBody>
      </p:sp>
      <p:sp>
        <p:nvSpPr>
          <p:cNvPr id="3" name="Espace réservé du contenu 2"/>
          <p:cNvSpPr>
            <a:spLocks noGrp="1"/>
          </p:cNvSpPr>
          <p:nvPr>
            <p:ph idx="1"/>
          </p:nvPr>
        </p:nvSpPr>
        <p:spPr>
          <a:xfrm>
            <a:off x="2589212" y="2143328"/>
            <a:ext cx="8915400" cy="3777622"/>
          </a:xfrm>
        </p:spPr>
        <p:txBody>
          <a:bodyPr/>
          <a:lstStyle/>
          <a:p>
            <a:r>
              <a:rPr lang="fr-FR" dirty="0" smtClean="0"/>
              <a:t>Dans cette catégorie on utilise aussi une clé symétrique et un nombre aléatoire qu’on appelle un </a:t>
            </a:r>
            <a:r>
              <a:rPr lang="fr-FR" b="1" i="1" dirty="0" smtClean="0"/>
              <a:t>NONCE </a:t>
            </a:r>
            <a:r>
              <a:rPr lang="fr-FR" dirty="0" smtClean="0"/>
              <a:t>à partir de ça on pourra générer plusieurs clés </a:t>
            </a:r>
          </a:p>
          <a:p>
            <a:r>
              <a:rPr lang="fr-FR" dirty="0" smtClean="0"/>
              <a:t>Chaque clé sera utilisée pour chiffrer un ou un petit groupe de bits du messages</a:t>
            </a:r>
            <a:endParaRPr lang="fr-FR" dirty="0"/>
          </a:p>
        </p:txBody>
      </p:sp>
      <p:sp>
        <p:nvSpPr>
          <p:cNvPr id="4" name="Rectangle à coins arrondis 3"/>
          <p:cNvSpPr/>
          <p:nvPr/>
        </p:nvSpPr>
        <p:spPr>
          <a:xfrm>
            <a:off x="5194570" y="3857041"/>
            <a:ext cx="2918298" cy="94358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ZoneTexte 4"/>
          <p:cNvSpPr txBox="1"/>
          <p:nvPr/>
        </p:nvSpPr>
        <p:spPr>
          <a:xfrm>
            <a:off x="5379397" y="3990784"/>
            <a:ext cx="2529190" cy="646331"/>
          </a:xfrm>
          <a:prstGeom prst="rect">
            <a:avLst/>
          </a:prstGeom>
          <a:noFill/>
        </p:spPr>
        <p:txBody>
          <a:bodyPr wrap="square" rtlCol="0">
            <a:spAutoFit/>
          </a:bodyPr>
          <a:lstStyle/>
          <a:p>
            <a:pPr algn="ctr"/>
            <a:r>
              <a:rPr lang="fr-FR" dirty="0" smtClean="0"/>
              <a:t>Générateur de flux de clé </a:t>
            </a:r>
            <a:endParaRPr lang="fr-FR" dirty="0"/>
          </a:p>
        </p:txBody>
      </p:sp>
      <p:grpSp>
        <p:nvGrpSpPr>
          <p:cNvPr id="9" name="Groupe 8"/>
          <p:cNvGrpSpPr/>
          <p:nvPr/>
        </p:nvGrpSpPr>
        <p:grpSpPr>
          <a:xfrm>
            <a:off x="2256818" y="3859483"/>
            <a:ext cx="2937752" cy="369332"/>
            <a:chOff x="2256818" y="3859483"/>
            <a:chExt cx="2937752" cy="369332"/>
          </a:xfrm>
        </p:grpSpPr>
        <p:sp>
          <p:nvSpPr>
            <p:cNvPr id="6" name="ZoneTexte 5"/>
            <p:cNvSpPr txBox="1"/>
            <p:nvPr/>
          </p:nvSpPr>
          <p:spPr>
            <a:xfrm>
              <a:off x="2256818" y="3859483"/>
              <a:ext cx="1352145" cy="369332"/>
            </a:xfrm>
            <a:prstGeom prst="rect">
              <a:avLst/>
            </a:prstGeom>
            <a:noFill/>
          </p:spPr>
          <p:txBody>
            <a:bodyPr wrap="square" rtlCol="0">
              <a:spAutoFit/>
            </a:bodyPr>
            <a:lstStyle/>
            <a:p>
              <a:pPr algn="r"/>
              <a:r>
                <a:rPr lang="fr-FR" b="1" dirty="0" smtClean="0"/>
                <a:t>NONCE</a:t>
              </a:r>
              <a:endParaRPr lang="fr-FR" b="1" dirty="0"/>
            </a:p>
          </p:txBody>
        </p:sp>
        <p:cxnSp>
          <p:nvCxnSpPr>
            <p:cNvPr id="8" name="Connecteur droit avec flèche 7"/>
            <p:cNvCxnSpPr/>
            <p:nvPr/>
          </p:nvCxnSpPr>
          <p:spPr>
            <a:xfrm>
              <a:off x="3608963" y="4032139"/>
              <a:ext cx="15856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2234120" y="4439904"/>
            <a:ext cx="2937752" cy="369332"/>
            <a:chOff x="2256818" y="3859483"/>
            <a:chExt cx="2937752" cy="369332"/>
          </a:xfrm>
        </p:grpSpPr>
        <p:sp>
          <p:nvSpPr>
            <p:cNvPr id="11" name="ZoneTexte 10"/>
            <p:cNvSpPr txBox="1"/>
            <p:nvPr/>
          </p:nvSpPr>
          <p:spPr>
            <a:xfrm>
              <a:off x="2256818" y="3859483"/>
              <a:ext cx="1352145" cy="369332"/>
            </a:xfrm>
            <a:prstGeom prst="rect">
              <a:avLst/>
            </a:prstGeom>
            <a:noFill/>
            <a:ln w="19050">
              <a:noFill/>
            </a:ln>
          </p:spPr>
          <p:txBody>
            <a:bodyPr wrap="square" rtlCol="0">
              <a:spAutoFit/>
            </a:bodyPr>
            <a:lstStyle/>
            <a:p>
              <a:pPr algn="r"/>
              <a:r>
                <a:rPr lang="fr-FR" b="1" dirty="0" smtClean="0"/>
                <a:t>K</a:t>
              </a:r>
              <a:endParaRPr lang="fr-FR" b="1" dirty="0"/>
            </a:p>
          </p:txBody>
        </p:sp>
        <p:cxnSp>
          <p:nvCxnSpPr>
            <p:cNvPr id="12" name="Connecteur droit avec flèche 11"/>
            <p:cNvCxnSpPr/>
            <p:nvPr/>
          </p:nvCxnSpPr>
          <p:spPr>
            <a:xfrm>
              <a:off x="3608963" y="4032139"/>
              <a:ext cx="15856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4" name="Connecteur droit 13"/>
          <p:cNvCxnSpPr>
            <a:stCxn id="4" idx="2"/>
          </p:cNvCxnSpPr>
          <p:nvPr/>
        </p:nvCxnSpPr>
        <p:spPr>
          <a:xfrm flipH="1">
            <a:off x="6643992" y="4800624"/>
            <a:ext cx="9727" cy="7441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375702" y="5419973"/>
            <a:ext cx="632298" cy="523220"/>
          </a:xfrm>
          <a:prstGeom prst="rect">
            <a:avLst/>
          </a:prstGeom>
          <a:noFill/>
        </p:spPr>
        <p:txBody>
          <a:bodyPr wrap="square" rtlCol="0">
            <a:spAutoFit/>
          </a:bodyPr>
          <a:lstStyle/>
          <a:p>
            <a:r>
              <a:rPr lang="fr-FR" sz="2800" b="1" dirty="0"/>
              <a:t>⊕</a:t>
            </a:r>
            <a:endParaRPr lang="fr-FR" sz="2800" dirty="0"/>
          </a:p>
        </p:txBody>
      </p:sp>
      <p:sp>
        <p:nvSpPr>
          <p:cNvPr id="16" name="ZoneTexte 15"/>
          <p:cNvSpPr txBox="1"/>
          <p:nvPr/>
        </p:nvSpPr>
        <p:spPr>
          <a:xfrm>
            <a:off x="4011877" y="5524140"/>
            <a:ext cx="1731524" cy="369332"/>
          </a:xfrm>
          <a:prstGeom prst="rect">
            <a:avLst/>
          </a:prstGeom>
          <a:noFill/>
          <a:ln w="12700">
            <a:solidFill>
              <a:schemeClr val="tx1"/>
            </a:solidFill>
          </a:ln>
        </p:spPr>
        <p:txBody>
          <a:bodyPr wrap="square" rtlCol="0">
            <a:spAutoFit/>
          </a:bodyPr>
          <a:lstStyle/>
          <a:p>
            <a:pPr algn="ctr"/>
            <a:r>
              <a:rPr lang="fr-FR" dirty="0" smtClean="0"/>
              <a:t>Flux de M</a:t>
            </a:r>
            <a:endParaRPr lang="fr-FR" dirty="0"/>
          </a:p>
        </p:txBody>
      </p:sp>
      <p:sp>
        <p:nvSpPr>
          <p:cNvPr id="17" name="ZoneTexte 16"/>
          <p:cNvSpPr txBox="1"/>
          <p:nvPr/>
        </p:nvSpPr>
        <p:spPr>
          <a:xfrm>
            <a:off x="7656520" y="5511169"/>
            <a:ext cx="1731524" cy="369332"/>
          </a:xfrm>
          <a:prstGeom prst="rect">
            <a:avLst/>
          </a:prstGeom>
          <a:noFill/>
          <a:ln w="12700">
            <a:solidFill>
              <a:schemeClr val="tx1"/>
            </a:solidFill>
          </a:ln>
        </p:spPr>
        <p:txBody>
          <a:bodyPr wrap="square" rtlCol="0">
            <a:spAutoFit/>
          </a:bodyPr>
          <a:lstStyle/>
          <a:p>
            <a:pPr algn="ctr"/>
            <a:r>
              <a:rPr lang="fr-FR" dirty="0" smtClean="0"/>
              <a:t>Flux de C</a:t>
            </a:r>
            <a:endParaRPr lang="fr-FR" dirty="0"/>
          </a:p>
        </p:txBody>
      </p:sp>
      <p:cxnSp>
        <p:nvCxnSpPr>
          <p:cNvPr id="19" name="Connecteur droit 18"/>
          <p:cNvCxnSpPr>
            <a:stCxn id="16" idx="3"/>
          </p:cNvCxnSpPr>
          <p:nvPr/>
        </p:nvCxnSpPr>
        <p:spPr>
          <a:xfrm flipV="1">
            <a:off x="5743401" y="5695835"/>
            <a:ext cx="900591" cy="12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6774120" y="5702320"/>
            <a:ext cx="900591" cy="12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026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Chiffrement par Flux </a:t>
            </a:r>
            <a:endParaRPr lang="fr-FR" dirty="0"/>
          </a:p>
        </p:txBody>
      </p:sp>
      <p:sp>
        <p:nvSpPr>
          <p:cNvPr id="23" name="Espace réservé du contenu 2"/>
          <p:cNvSpPr>
            <a:spLocks noGrp="1"/>
          </p:cNvSpPr>
          <p:nvPr>
            <p:ph idx="1"/>
          </p:nvPr>
        </p:nvSpPr>
        <p:spPr>
          <a:xfrm>
            <a:off x="2592925" y="2143328"/>
            <a:ext cx="8915400" cy="3777622"/>
          </a:xfrm>
        </p:spPr>
        <p:txBody>
          <a:bodyPr>
            <a:normAutofit/>
          </a:bodyPr>
          <a:lstStyle/>
          <a:p>
            <a:pPr algn="just"/>
            <a:r>
              <a:rPr lang="fr-FR" sz="2200" dirty="0" smtClean="0"/>
              <a:t>Pendant longtemps nous avons utilisé une méthode de chiffrement par flux qui s’appelle </a:t>
            </a:r>
            <a:r>
              <a:rPr lang="fr-FR" sz="2200" b="1" i="1" dirty="0" smtClean="0"/>
              <a:t>RC4</a:t>
            </a:r>
            <a:r>
              <a:rPr lang="fr-FR" sz="2200" dirty="0" smtClean="0"/>
              <a:t> mais tellement que c’est une mauvaise méthode actuellement il est interdit de l’ utilisée.  </a:t>
            </a:r>
          </a:p>
          <a:p>
            <a:pPr algn="just"/>
            <a:r>
              <a:rPr lang="fr-FR" sz="2200" dirty="0" smtClean="0"/>
              <a:t>Et pour chiffrer vos SMS et vos communication téléphonique GSM utilise un chiffrement par flux qu’on appelle A5, il utilise des clés de 64 bits. Mais il est considéré comme faible puisque ils ont pu l’attaquer plusieurs fois. </a:t>
            </a:r>
          </a:p>
        </p:txBody>
      </p:sp>
    </p:spTree>
    <p:extLst>
      <p:ext uri="{BB962C8B-B14F-4D97-AF65-F5344CB8AC3E}">
        <p14:creationId xmlns:p14="http://schemas.microsoft.com/office/powerpoint/2010/main" val="119388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Sécurité en informatique : </a:t>
            </a:r>
            <a:endParaRPr lang="fr-FR" dirty="0"/>
          </a:p>
        </p:txBody>
      </p:sp>
      <p:sp>
        <p:nvSpPr>
          <p:cNvPr id="3" name="Espace réservé du contenu 2"/>
          <p:cNvSpPr>
            <a:spLocks noGrp="1"/>
          </p:cNvSpPr>
          <p:nvPr>
            <p:ph idx="1"/>
          </p:nvPr>
        </p:nvSpPr>
        <p:spPr/>
        <p:txBody>
          <a:bodyPr>
            <a:normAutofit fontScale="92500"/>
          </a:bodyPr>
          <a:lstStyle/>
          <a:p>
            <a:r>
              <a:rPr lang="fr-FR" sz="2000" dirty="0" smtClean="0"/>
              <a:t>C’est </a:t>
            </a:r>
            <a:r>
              <a:rPr lang="fr-FR" sz="2000" dirty="0"/>
              <a:t>une discipline qui se veut de protéger l’intégrité et la confidentialité des informations stockées dans un système informatique</a:t>
            </a:r>
            <a:r>
              <a:rPr lang="fr-FR" sz="2000" dirty="0" smtClean="0"/>
              <a:t>.</a:t>
            </a:r>
          </a:p>
          <a:p>
            <a:r>
              <a:rPr lang="fr-FR" sz="2000" b="1" dirty="0" err="1" smtClean="0"/>
              <a:t>Liveness</a:t>
            </a:r>
            <a:r>
              <a:rPr lang="fr-FR" sz="2000" dirty="0" smtClean="0"/>
              <a:t>: c’est tous ce que on peut faire avec le système</a:t>
            </a:r>
          </a:p>
          <a:p>
            <a:r>
              <a:rPr lang="fr-FR" sz="2000" b="1" dirty="0" err="1" smtClean="0"/>
              <a:t>Safty</a:t>
            </a:r>
            <a:r>
              <a:rPr lang="fr-FR" sz="2000" dirty="0" smtClean="0"/>
              <a:t>: tous ce qui on est pas sensé de le faire avec le système d’informatique</a:t>
            </a:r>
          </a:p>
          <a:p>
            <a:r>
              <a:rPr lang="fr-FR" sz="2000" dirty="0" smtClean="0"/>
              <a:t>En sécurité il faut s’assurer de citer toutes les propriétés « </a:t>
            </a:r>
            <a:r>
              <a:rPr lang="fr-FR" sz="2000" dirty="0" err="1" smtClean="0"/>
              <a:t>safty</a:t>
            </a:r>
            <a:r>
              <a:rPr lang="fr-FR" sz="2000" dirty="0" smtClean="0"/>
              <a:t> » et s’assurer qu’il ne faut pas les faire. </a:t>
            </a:r>
          </a:p>
          <a:p>
            <a:endParaRPr lang="fr-FR" sz="2000" dirty="0" smtClean="0"/>
          </a:p>
          <a:p>
            <a:pPr marL="0" indent="0">
              <a:buNone/>
            </a:pPr>
            <a:r>
              <a:rPr lang="fr-FR" sz="2000" dirty="0" smtClean="0"/>
              <a:t>(C’est très difficile à concrétiser si on pense par exemple à 1000 attaques informatique il y aura toujours une possibilité d’avoir une 1001 attaques)  </a:t>
            </a:r>
            <a:endParaRPr lang="fr-FR" sz="2000" dirty="0"/>
          </a:p>
        </p:txBody>
      </p:sp>
      <p:sp>
        <p:nvSpPr>
          <p:cNvPr id="4" name="Flèche vers le bas 3"/>
          <p:cNvSpPr/>
          <p:nvPr/>
        </p:nvSpPr>
        <p:spPr>
          <a:xfrm>
            <a:off x="6459166" y="4679004"/>
            <a:ext cx="593387" cy="3404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504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1D13DF"/>
                </a:solidFill>
              </a:rPr>
              <a:t>Crypto-Systèmes</a:t>
            </a:r>
            <a:endParaRPr lang="fr-FR" dirty="0"/>
          </a:p>
        </p:txBody>
      </p:sp>
      <p:sp>
        <p:nvSpPr>
          <p:cNvPr id="4" name="Triangle isocèle 3"/>
          <p:cNvSpPr/>
          <p:nvPr/>
        </p:nvSpPr>
        <p:spPr>
          <a:xfrm>
            <a:off x="4298414" y="1643063"/>
            <a:ext cx="4429125" cy="4786312"/>
          </a:xfrm>
          <a:prstGeom prst="triangle">
            <a:avLst/>
          </a:prstGeom>
          <a:solidFill>
            <a:srgbClr val="A34ADA"/>
          </a:solidFill>
          <a:ln>
            <a:noFill/>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fr-FR"/>
          </a:p>
        </p:txBody>
      </p:sp>
      <p:grpSp>
        <p:nvGrpSpPr>
          <p:cNvPr id="5" name="Groupe 12"/>
          <p:cNvGrpSpPr>
            <a:grpSpLocks/>
          </p:cNvGrpSpPr>
          <p:nvPr/>
        </p:nvGrpSpPr>
        <p:grpSpPr bwMode="auto">
          <a:xfrm>
            <a:off x="6798727" y="2214563"/>
            <a:ext cx="3297237" cy="1143000"/>
            <a:chOff x="3989388" y="2214563"/>
            <a:chExt cx="3297237" cy="1143000"/>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6" name="Rectangle à coins arrondis 5"/>
            <p:cNvSpPr/>
            <p:nvPr/>
          </p:nvSpPr>
          <p:spPr bwMode="auto">
            <a:xfrm>
              <a:off x="3989388" y="2214563"/>
              <a:ext cx="3297237" cy="1143000"/>
            </a:xfrm>
            <a:prstGeom prst="roundRect">
              <a:avLst/>
            </a:prstGeom>
            <a:solidFill>
              <a:srgbClr val="4FD1FF"/>
            </a:solidFill>
            <a:ln>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bwMode="auto">
            <a:xfrm>
              <a:off x="4048125" y="2270125"/>
              <a:ext cx="3179763" cy="1031875"/>
            </a:xfrm>
            <a:prstGeom prst="rect">
              <a:avLst/>
            </a:prstGeom>
            <a:solidFill>
              <a:srgbClr val="4FD1FF"/>
            </a:solid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eaLnBrk="0" hangingPunct="0">
                <a:lnSpc>
                  <a:spcPct val="90000"/>
                </a:lnSpc>
                <a:spcAft>
                  <a:spcPct val="35000"/>
                </a:spcAft>
                <a:defRPr/>
              </a:pPr>
              <a:r>
                <a:rPr lang="fr-FR" sz="2400" dirty="0"/>
                <a:t>Les crypto-systèmes symétriques</a:t>
              </a:r>
            </a:p>
          </p:txBody>
        </p:sp>
      </p:grpSp>
      <p:grpSp>
        <p:nvGrpSpPr>
          <p:cNvPr id="8" name="Groupe 15"/>
          <p:cNvGrpSpPr>
            <a:grpSpLocks/>
          </p:cNvGrpSpPr>
          <p:nvPr/>
        </p:nvGrpSpPr>
        <p:grpSpPr bwMode="auto">
          <a:xfrm>
            <a:off x="6798727" y="5072063"/>
            <a:ext cx="3357562" cy="1071562"/>
            <a:chOff x="3929058" y="5072063"/>
            <a:chExt cx="3357562" cy="1071562"/>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9" name="Rectangle à coins arrondis 8"/>
            <p:cNvSpPr/>
            <p:nvPr/>
          </p:nvSpPr>
          <p:spPr bwMode="auto">
            <a:xfrm>
              <a:off x="3929058" y="5072063"/>
              <a:ext cx="3357562" cy="1071562"/>
            </a:xfrm>
            <a:prstGeom prst="roundRect">
              <a:avLst/>
            </a:prstGeom>
            <a:solidFill>
              <a:schemeClr val="accent5">
                <a:lumMod val="75000"/>
              </a:schemeClr>
            </a:solidFill>
            <a:ln>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9"/>
            <p:cNvSpPr/>
            <p:nvPr/>
          </p:nvSpPr>
          <p:spPr bwMode="auto">
            <a:xfrm>
              <a:off x="4002083" y="5157788"/>
              <a:ext cx="3211512" cy="919162"/>
            </a:xfrm>
            <a:prstGeom prst="rect">
              <a:avLst/>
            </a:prstGeom>
            <a:no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44780" tIns="144780" rIns="144780" bIns="144780" spcCol="1270" anchor="ctr"/>
            <a:lstStyle/>
            <a:p>
              <a:pPr algn="ctr" defTabSz="1689100" eaLnBrk="0" hangingPunct="0">
                <a:lnSpc>
                  <a:spcPct val="90000"/>
                </a:lnSpc>
                <a:spcAft>
                  <a:spcPct val="35000"/>
                </a:spcAft>
                <a:defRPr/>
              </a:pPr>
              <a:r>
                <a:rPr lang="fr-FR" sz="2400" dirty="0"/>
                <a:t>Les fonctions de hachage</a:t>
              </a:r>
            </a:p>
          </p:txBody>
        </p:sp>
      </p:grpSp>
      <p:grpSp>
        <p:nvGrpSpPr>
          <p:cNvPr id="11" name="Groupe 13"/>
          <p:cNvGrpSpPr>
            <a:grpSpLocks/>
          </p:cNvGrpSpPr>
          <p:nvPr/>
        </p:nvGrpSpPr>
        <p:grpSpPr bwMode="auto">
          <a:xfrm>
            <a:off x="6798727" y="3643313"/>
            <a:ext cx="3357562" cy="1143000"/>
            <a:chOff x="3929063" y="3643313"/>
            <a:chExt cx="3357562" cy="1143000"/>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12" name="Rectangle à coins arrondis 11"/>
            <p:cNvSpPr/>
            <p:nvPr/>
          </p:nvSpPr>
          <p:spPr bwMode="auto">
            <a:xfrm>
              <a:off x="3929063" y="3643313"/>
              <a:ext cx="3357562" cy="1143000"/>
            </a:xfrm>
            <a:prstGeom prst="roundRect">
              <a:avLst/>
            </a:prstGeom>
            <a:solidFill>
              <a:srgbClr val="72F828"/>
            </a:solidFill>
            <a:ln w="28575">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12"/>
            <p:cNvSpPr/>
            <p:nvPr/>
          </p:nvSpPr>
          <p:spPr bwMode="auto">
            <a:xfrm>
              <a:off x="4017963" y="3716338"/>
              <a:ext cx="3179762" cy="1001712"/>
            </a:xfrm>
            <a:prstGeom prst="rect">
              <a:avLst/>
            </a:prstGeom>
            <a:solidFill>
              <a:srgbClr val="72F828"/>
            </a:solid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9540" tIns="129540" rIns="129540" bIns="129540" spcCol="1270" anchor="ctr"/>
            <a:lstStyle/>
            <a:p>
              <a:pPr algn="ctr" defTabSz="1511300" eaLnBrk="0" hangingPunct="0">
                <a:lnSpc>
                  <a:spcPct val="90000"/>
                </a:lnSpc>
                <a:spcAft>
                  <a:spcPct val="35000"/>
                </a:spcAft>
                <a:defRPr/>
              </a:pPr>
              <a:r>
                <a:rPr lang="fr-FR" sz="2400" dirty="0"/>
                <a:t>Les crypto-systèmes asymétriques</a:t>
              </a:r>
            </a:p>
          </p:txBody>
        </p:sp>
      </p:grpSp>
    </p:spTree>
    <p:extLst>
      <p:ext uri="{BB962C8B-B14F-4D97-AF65-F5344CB8AC3E}">
        <p14:creationId xmlns:p14="http://schemas.microsoft.com/office/powerpoint/2010/main" val="13891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Cryptographie </a:t>
            </a:r>
            <a:r>
              <a:rPr lang="fr-FR" dirty="0" smtClean="0"/>
              <a:t>Asymétrique </a:t>
            </a:r>
            <a:endParaRPr lang="fr-FR" dirty="0"/>
          </a:p>
        </p:txBody>
      </p:sp>
      <p:grpSp>
        <p:nvGrpSpPr>
          <p:cNvPr id="4" name="Groupe 13"/>
          <p:cNvGrpSpPr>
            <a:grpSpLocks/>
          </p:cNvGrpSpPr>
          <p:nvPr/>
        </p:nvGrpSpPr>
        <p:grpSpPr bwMode="auto">
          <a:xfrm>
            <a:off x="8744262" y="3739138"/>
            <a:ext cx="1857375" cy="1727200"/>
            <a:chOff x="7026062" y="928670"/>
            <a:chExt cx="1760779" cy="1656000"/>
          </a:xfrm>
        </p:grpSpPr>
        <p:pic>
          <p:nvPicPr>
            <p:cNvPr id="5" name="Picture 4" descr="Résultat de recherche d'images pour &quot;private ke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059404" y="928670"/>
              <a:ext cx="1727437" cy="16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9"/>
            <p:cNvSpPr txBox="1">
              <a:spLocks noChangeArrowheads="1"/>
            </p:cNvSpPr>
            <p:nvPr/>
          </p:nvSpPr>
          <p:spPr bwMode="auto">
            <a:xfrm>
              <a:off x="7026062" y="2000240"/>
              <a:ext cx="11178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sz="1100"/>
                <a:t>Clé publique</a:t>
              </a:r>
            </a:p>
          </p:txBody>
        </p:sp>
      </p:grpSp>
      <p:grpSp>
        <p:nvGrpSpPr>
          <p:cNvPr id="7" name="Groupe 12"/>
          <p:cNvGrpSpPr>
            <a:grpSpLocks/>
          </p:cNvGrpSpPr>
          <p:nvPr/>
        </p:nvGrpSpPr>
        <p:grpSpPr bwMode="auto">
          <a:xfrm>
            <a:off x="3743637" y="3739138"/>
            <a:ext cx="1812925" cy="1727200"/>
            <a:chOff x="415671" y="1071546"/>
            <a:chExt cx="1670513" cy="1656000"/>
          </a:xfrm>
        </p:grpSpPr>
        <p:pic>
          <p:nvPicPr>
            <p:cNvPr id="8" name="Picture 4" descr="Résultat de recherche d'images pour &quot;private ke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71" y="1071546"/>
              <a:ext cx="1655999" cy="16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11"/>
            <p:cNvSpPr txBox="1">
              <a:spLocks noChangeArrowheads="1"/>
            </p:cNvSpPr>
            <p:nvPr/>
          </p:nvSpPr>
          <p:spPr bwMode="auto">
            <a:xfrm>
              <a:off x="1157490" y="2156498"/>
              <a:ext cx="928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sz="1200" b="1"/>
                <a:t>Clé privée</a:t>
              </a:r>
            </a:p>
          </p:txBody>
        </p:sp>
      </p:grpSp>
      <p:grpSp>
        <p:nvGrpSpPr>
          <p:cNvPr id="10" name="Groupe 30"/>
          <p:cNvGrpSpPr>
            <a:grpSpLocks/>
          </p:cNvGrpSpPr>
          <p:nvPr/>
        </p:nvGrpSpPr>
        <p:grpSpPr bwMode="auto">
          <a:xfrm>
            <a:off x="2529199" y="3602613"/>
            <a:ext cx="2141538" cy="863600"/>
            <a:chOff x="-32" y="2279248"/>
            <a:chExt cx="2141061" cy="864000"/>
          </a:xfrm>
        </p:grpSpPr>
        <p:sp>
          <p:nvSpPr>
            <p:cNvPr id="11" name="Bulle ronde 15"/>
            <p:cNvSpPr>
              <a:spLocks noChangeArrowheads="1"/>
            </p:cNvSpPr>
            <p:nvPr/>
          </p:nvSpPr>
          <p:spPr bwMode="auto">
            <a:xfrm flipH="1">
              <a:off x="-32" y="2279248"/>
              <a:ext cx="2088000" cy="864000"/>
            </a:xfrm>
            <a:prstGeom prst="wedgeEllipseCallout">
              <a:avLst>
                <a:gd name="adj1" fmla="val -20833"/>
                <a:gd name="adj2" fmla="val 62500"/>
              </a:avLst>
            </a:prstGeom>
            <a:solidFill>
              <a:srgbClr val="F395E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p>
          </p:txBody>
        </p:sp>
        <p:sp>
          <p:nvSpPr>
            <p:cNvPr id="12" name="Rectangle 14"/>
            <p:cNvSpPr>
              <a:spLocks noChangeArrowheads="1"/>
            </p:cNvSpPr>
            <p:nvPr/>
          </p:nvSpPr>
          <p:spPr bwMode="auto">
            <a:xfrm>
              <a:off x="42378" y="2357430"/>
              <a:ext cx="20986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sz="1600">
                  <a:solidFill>
                    <a:srgbClr val="002060"/>
                  </a:solidFill>
                  <a:latin typeface="Georgia" panose="02040502050405020303" pitchFamily="18" charset="0"/>
                </a:rPr>
                <a:t>connue uniquement </a:t>
              </a:r>
            </a:p>
            <a:p>
              <a:pPr eaLnBrk="1" hangingPunct="1"/>
              <a:r>
                <a:rPr lang="fr-FR" sz="1600">
                  <a:solidFill>
                    <a:srgbClr val="002060"/>
                  </a:solidFill>
                  <a:latin typeface="Georgia" panose="02040502050405020303" pitchFamily="18" charset="0"/>
                </a:rPr>
                <a:t>par son  propriétaire </a:t>
              </a:r>
              <a:endParaRPr lang="fr-FR" sz="1600">
                <a:latin typeface="Georgia" panose="02040502050405020303" pitchFamily="18" charset="0"/>
              </a:endParaRPr>
            </a:p>
          </p:txBody>
        </p:sp>
      </p:grpSp>
      <p:grpSp>
        <p:nvGrpSpPr>
          <p:cNvPr id="13" name="Groupe 31"/>
          <p:cNvGrpSpPr>
            <a:grpSpLocks/>
          </p:cNvGrpSpPr>
          <p:nvPr/>
        </p:nvGrpSpPr>
        <p:grpSpPr bwMode="auto">
          <a:xfrm>
            <a:off x="9630087" y="3537526"/>
            <a:ext cx="2128837" cy="857250"/>
            <a:chOff x="7100875" y="2214554"/>
            <a:chExt cx="2129109" cy="857256"/>
          </a:xfrm>
        </p:grpSpPr>
        <p:sp>
          <p:nvSpPr>
            <p:cNvPr id="14" name="Bulle ronde 23"/>
            <p:cNvSpPr>
              <a:spLocks noChangeArrowheads="1"/>
            </p:cNvSpPr>
            <p:nvPr/>
          </p:nvSpPr>
          <p:spPr bwMode="auto">
            <a:xfrm>
              <a:off x="7134442" y="2214554"/>
              <a:ext cx="2016000" cy="857256"/>
            </a:xfrm>
            <a:prstGeom prst="wedgeEllipseCallout">
              <a:avLst>
                <a:gd name="adj1" fmla="val -20833"/>
                <a:gd name="adj2" fmla="val 62500"/>
              </a:avLst>
            </a:prstGeom>
            <a:solidFill>
              <a:srgbClr val="F395E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p>
          </p:txBody>
        </p:sp>
        <p:sp>
          <p:nvSpPr>
            <p:cNvPr id="15" name="Rectangle 16"/>
            <p:cNvSpPr>
              <a:spLocks noChangeArrowheads="1"/>
            </p:cNvSpPr>
            <p:nvPr/>
          </p:nvSpPr>
          <p:spPr bwMode="auto">
            <a:xfrm>
              <a:off x="7100875" y="2285992"/>
              <a:ext cx="21291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sz="1600" dirty="0">
                  <a:solidFill>
                    <a:srgbClr val="002060"/>
                  </a:solidFill>
                  <a:latin typeface="Georgia" panose="02040502050405020303" pitchFamily="18" charset="0"/>
                </a:rPr>
                <a:t>publiée dans des</a:t>
              </a:r>
            </a:p>
            <a:p>
              <a:pPr algn="ctr" eaLnBrk="1" hangingPunct="1"/>
              <a:r>
                <a:rPr lang="fr-FR" sz="1600" dirty="0">
                  <a:solidFill>
                    <a:srgbClr val="002060"/>
                  </a:solidFill>
                  <a:latin typeface="Georgia" panose="02040502050405020303" pitchFamily="18" charset="0"/>
                </a:rPr>
                <a:t> annuaires publiques</a:t>
              </a:r>
              <a:r>
                <a:rPr lang="fr-FR" sz="1600" dirty="0">
                  <a:latin typeface="Georgia" panose="02040502050405020303" pitchFamily="18" charset="0"/>
                </a:rPr>
                <a:t> </a:t>
              </a:r>
            </a:p>
          </p:txBody>
        </p:sp>
      </p:grpSp>
      <p:grpSp>
        <p:nvGrpSpPr>
          <p:cNvPr id="16" name="Groupe 20"/>
          <p:cNvGrpSpPr/>
          <p:nvPr/>
        </p:nvGrpSpPr>
        <p:grpSpPr>
          <a:xfrm>
            <a:off x="5540273" y="3608955"/>
            <a:ext cx="3204000" cy="1428760"/>
            <a:chOff x="2000232" y="3214686"/>
            <a:chExt cx="3204000" cy="1428760"/>
          </a:xfrm>
          <a:scene3d>
            <a:camera prst="orthographicFront">
              <a:rot lat="0" lon="0" rev="0"/>
            </a:camera>
            <a:lightRig rig="contrasting" dir="t">
              <a:rot lat="0" lon="0" rev="1500000"/>
            </a:lightRig>
          </a:scene3d>
        </p:grpSpPr>
        <p:sp>
          <p:nvSpPr>
            <p:cNvPr id="17" name="Étoile à 12 branches 16"/>
            <p:cNvSpPr/>
            <p:nvPr/>
          </p:nvSpPr>
          <p:spPr bwMode="auto">
            <a:xfrm>
              <a:off x="2000232" y="3214686"/>
              <a:ext cx="3204000" cy="1428760"/>
            </a:xfrm>
            <a:prstGeom prst="star12">
              <a:avLst/>
            </a:prstGeom>
            <a:solidFill>
              <a:srgbClr val="A7D971"/>
            </a:solidFill>
            <a:ln w="9525" cap="flat" cmpd="sng" algn="ctr">
              <a:noFill/>
              <a:prstDash val="solid"/>
              <a:round/>
              <a:headEnd type="none" w="med" len="med"/>
              <a:tailEnd type="none" w="med" len="med"/>
            </a:ln>
            <a:effectLst>
              <a:outerShdw blurRad="149987" dist="250190" dir="8460000" algn="ctr">
                <a:srgbClr val="000000">
                  <a:alpha val="28000"/>
                </a:srgbClr>
              </a:outerShdw>
            </a:effectLst>
            <a:sp3d prstMaterial="metal">
              <a:bevelT w="88900" h="88900"/>
            </a:sp3d>
          </p:spPr>
          <p:txBody>
            <a:bodyPr/>
            <a:lstStyle/>
            <a:p>
              <a:pPr eaLnBrk="0" hangingPunct="0">
                <a:defRPr/>
              </a:pPr>
              <a:endParaRPr lang="fr-FR">
                <a:latin typeface="Arial" charset="0"/>
              </a:endParaRPr>
            </a:p>
          </p:txBody>
        </p:sp>
        <p:sp>
          <p:nvSpPr>
            <p:cNvPr id="18" name="Rectangle 17"/>
            <p:cNvSpPr/>
            <p:nvPr/>
          </p:nvSpPr>
          <p:spPr>
            <a:xfrm>
              <a:off x="2286000" y="3505802"/>
              <a:ext cx="2714628" cy="830997"/>
            </a:xfrm>
            <a:prstGeom prst="rect">
              <a:avLst/>
            </a:prstGeom>
            <a:ln>
              <a:noFill/>
            </a:ln>
            <a:effectLst>
              <a:outerShdw blurRad="149987" dist="250190" dir="8460000" algn="ctr">
                <a:srgbClr val="000000">
                  <a:alpha val="28000"/>
                </a:srgbClr>
              </a:outerShdw>
            </a:effectLst>
            <a:sp3d prstMaterial="metal">
              <a:bevelT w="88900" h="88900"/>
            </a:sp3d>
          </p:spPr>
          <p:txBody>
            <a:bodyPr>
              <a:spAutoFit/>
            </a:bodyPr>
            <a:lstStyle/>
            <a:p>
              <a:pPr eaLnBrk="0" hangingPunct="0">
                <a:spcBef>
                  <a:spcPts val="1800"/>
                </a:spcBef>
                <a:buClr>
                  <a:schemeClr val="accent1">
                    <a:lumMod val="75000"/>
                  </a:schemeClr>
                </a:buClr>
                <a:buSzPct val="80000"/>
                <a:defRPr/>
              </a:pPr>
              <a:r>
                <a:rPr lang="fr-FR" sz="1600" dirty="0">
                  <a:solidFill>
                    <a:srgbClr val="002060"/>
                  </a:solidFill>
                  <a:latin typeface="Georgia" pitchFamily="18" charset="0"/>
                </a:rPr>
                <a:t>Si on chiffre avec l’une des clés, le déchiffrement se fait uniquement avec l’autre</a:t>
              </a:r>
            </a:p>
          </p:txBody>
        </p:sp>
      </p:grpSp>
      <p:sp>
        <p:nvSpPr>
          <p:cNvPr id="19" name="Rectangle 29"/>
          <p:cNvSpPr>
            <a:spLocks noChangeArrowheads="1"/>
          </p:cNvSpPr>
          <p:nvPr/>
        </p:nvSpPr>
        <p:spPr bwMode="auto">
          <a:xfrm>
            <a:off x="3563980" y="2608838"/>
            <a:ext cx="688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b="1" dirty="0">
                <a:solidFill>
                  <a:srgbClr val="1D13DF"/>
                </a:solidFill>
                <a:latin typeface="Georgia" panose="02040502050405020303" pitchFamily="18" charset="0"/>
              </a:rPr>
              <a:t>Principe :  </a:t>
            </a:r>
            <a:r>
              <a:rPr lang="fr-FR" dirty="0">
                <a:solidFill>
                  <a:srgbClr val="002060"/>
                </a:solidFill>
              </a:rPr>
              <a:t> </a:t>
            </a:r>
            <a:r>
              <a:rPr lang="fr-FR" b="1" dirty="0">
                <a:solidFill>
                  <a:srgbClr val="170FB1"/>
                </a:solidFill>
                <a:latin typeface="Georgia" panose="02040502050405020303" pitchFamily="18" charset="0"/>
              </a:rPr>
              <a:t>Chaque personne dispose d’une paire de clés </a:t>
            </a:r>
          </a:p>
        </p:txBody>
      </p:sp>
    </p:spTree>
    <p:extLst>
      <p:ext uri="{BB962C8B-B14F-4D97-AF65-F5344CB8AC3E}">
        <p14:creationId xmlns:p14="http://schemas.microsoft.com/office/powerpoint/2010/main" val="114130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Cryptographie </a:t>
            </a:r>
            <a:r>
              <a:rPr lang="fr-FR" dirty="0" smtClean="0"/>
              <a:t>Asymétrique </a:t>
            </a:r>
            <a:endParaRPr lang="fr-FR" dirty="0"/>
          </a:p>
        </p:txBody>
      </p:sp>
      <mc:AlternateContent xmlns:mc="http://schemas.openxmlformats.org/markup-compatibility/2006" xmlns:a14="http://schemas.microsoft.com/office/drawing/2010/main">
        <mc:Choice Requires="a14">
          <p:sp>
            <p:nvSpPr>
              <p:cNvPr id="6" name="Espace réservé du contenu 2"/>
              <p:cNvSpPr>
                <a:spLocks noGrp="1"/>
              </p:cNvSpPr>
              <p:nvPr>
                <p:ph idx="1"/>
              </p:nvPr>
            </p:nvSpPr>
            <p:spPr>
              <a:xfrm>
                <a:off x="2592925" y="1653706"/>
                <a:ext cx="8915400" cy="4568805"/>
              </a:xfrm>
            </p:spPr>
            <p:txBody>
              <a:bodyPr>
                <a:normAutofit fontScale="92500" lnSpcReduction="10000"/>
              </a:bodyPr>
              <a:lstStyle/>
              <a:p>
                <a:pPr algn="just"/>
                <a:r>
                  <a:rPr lang="fr-FR" sz="2200" dirty="0" smtClean="0"/>
                  <a:t>Son, fonctionnement est basé sur des Problèmes mathématiques très compliqués dont la résolution est impossible, sans connaitre un </a:t>
                </a:r>
                <a:r>
                  <a:rPr lang="fr-FR" sz="2200" dirty="0" err="1" smtClean="0"/>
                  <a:t>paramétre</a:t>
                </a:r>
                <a:r>
                  <a:rPr lang="fr-FR" sz="2200" dirty="0" smtClean="0"/>
                  <a:t> clé </a:t>
                </a:r>
              </a:p>
              <a:p>
                <a:pPr algn="just"/>
                <a:r>
                  <a:rPr lang="fr-FR" sz="2200" dirty="0" smtClean="0"/>
                  <a:t>Par exemples: </a:t>
                </a:r>
              </a:p>
              <a:p>
                <a:pPr marL="0" indent="0" eaLnBrk="0" hangingPunct="0">
                  <a:lnSpc>
                    <a:spcPct val="90000"/>
                  </a:lnSpc>
                  <a:buClr>
                    <a:schemeClr val="accent2"/>
                  </a:buClr>
                  <a:buSzPct val="80000"/>
                  <a:buNone/>
                  <a:defRPr/>
                </a:pPr>
                <a:r>
                  <a:rPr lang="fr-FR" sz="2200" b="1" i="1" dirty="0"/>
                  <a:t>La factorisation des grands nombres :</a:t>
                </a:r>
              </a:p>
              <a:p>
                <a:pPr marL="0" indent="0" eaLnBrk="0" hangingPunct="0">
                  <a:lnSpc>
                    <a:spcPct val="90000"/>
                  </a:lnSpc>
                  <a:buClr>
                    <a:schemeClr val="accent1">
                      <a:lumMod val="75000"/>
                    </a:schemeClr>
                  </a:buClr>
                  <a:buSzPct val="80000"/>
                  <a:buNone/>
                  <a:defRPr/>
                </a:pPr>
                <a:r>
                  <a:rPr lang="fr-FR" sz="2200" dirty="0" smtClean="0"/>
                  <a:t>	Trouver </a:t>
                </a:r>
                <a:r>
                  <a:rPr lang="fr-FR" sz="2200" dirty="0"/>
                  <a:t>les facteurs premiers d’un nombre donné (n=p</a:t>
                </a:r>
                <a:r>
                  <a:rPr lang="en-US" sz="2200" dirty="0" smtClean="0"/>
                  <a:t>· </a:t>
                </a:r>
                <a:r>
                  <a:rPr lang="fr-FR" sz="2200" dirty="0" smtClean="0"/>
                  <a:t>q)</a:t>
                </a:r>
              </a:p>
              <a:p>
                <a:pPr marL="0" indent="0" eaLnBrk="0" hangingPunct="0">
                  <a:lnSpc>
                    <a:spcPct val="90000"/>
                  </a:lnSpc>
                  <a:buClr>
                    <a:schemeClr val="accent1">
                      <a:lumMod val="75000"/>
                    </a:schemeClr>
                  </a:buClr>
                  <a:buSzPct val="80000"/>
                  <a:buNone/>
                  <a:defRPr/>
                </a:pPr>
                <a:endParaRPr lang="fr-FR" sz="2200" dirty="0"/>
              </a:p>
              <a:p>
                <a:pPr marL="0" indent="0" eaLnBrk="0" hangingPunct="0">
                  <a:lnSpc>
                    <a:spcPct val="90000"/>
                  </a:lnSpc>
                  <a:buClr>
                    <a:schemeClr val="accent2"/>
                  </a:buClr>
                  <a:buSzPct val="80000"/>
                  <a:buNone/>
                  <a:defRPr/>
                </a:pPr>
                <a:r>
                  <a:rPr lang="fr-FR" sz="2200" b="1" i="1" dirty="0" smtClean="0"/>
                  <a:t>Le </a:t>
                </a:r>
                <a:r>
                  <a:rPr lang="fr-FR" sz="2200" b="1" i="1" dirty="0"/>
                  <a:t>logarithme discret : </a:t>
                </a:r>
              </a:p>
              <a:p>
                <a:pPr marL="0" indent="0" eaLnBrk="0" hangingPunct="0">
                  <a:lnSpc>
                    <a:spcPct val="90000"/>
                  </a:lnSpc>
                  <a:buClr>
                    <a:schemeClr val="accent2"/>
                  </a:buClr>
                  <a:buSzPct val="80000"/>
                  <a:buNone/>
                  <a:defRPr/>
                </a:pPr>
                <a:r>
                  <a:rPr lang="fr-FR" sz="2000" dirty="0">
                    <a:solidFill>
                      <a:srgbClr val="002060"/>
                    </a:solidFill>
                    <a:latin typeface="Georgia" pitchFamily="18" charset="0"/>
                  </a:rPr>
                  <a:t>	</a:t>
                </a:r>
                <a:r>
                  <a:rPr lang="fr-FR" sz="2200" dirty="0"/>
                  <a:t>Soit G un groupe cyclique d’ordre n engendré par g tout x de G peut </a:t>
                </a:r>
                <a:r>
                  <a:rPr lang="fr-FR" sz="2200" dirty="0" smtClean="0"/>
                  <a:t>s’écrire</a:t>
                </a:r>
                <a:r>
                  <a:rPr lang="fr-FR" sz="2200" dirty="0"/>
                  <a:t>: </a:t>
                </a:r>
                <a:r>
                  <a:rPr lang="fr-FR" sz="2200" dirty="0" smtClean="0"/>
                  <a:t>x=</a:t>
                </a:r>
                <a14:m>
                  <m:oMath xmlns:m="http://schemas.openxmlformats.org/officeDocument/2006/math">
                    <m:sSup>
                      <m:sSupPr>
                        <m:ctrlPr>
                          <a:rPr lang="fr-FR" sz="2200" i="1" smtClean="0">
                            <a:latin typeface="Cambria Math" panose="02040503050406030204" pitchFamily="18" charset="0"/>
                          </a:rPr>
                        </m:ctrlPr>
                      </m:sSupPr>
                      <m:e>
                        <m:r>
                          <a:rPr lang="fr-FR" sz="2200" b="0" i="1" smtClean="0">
                            <a:latin typeface="Cambria Math" panose="02040503050406030204" pitchFamily="18" charset="0"/>
                          </a:rPr>
                          <m:t>𝑔</m:t>
                        </m:r>
                      </m:e>
                      <m:sup>
                        <m:r>
                          <a:rPr lang="fr-FR" sz="2200" b="0" i="1" smtClean="0">
                            <a:latin typeface="Cambria Math" panose="02040503050406030204" pitchFamily="18" charset="0"/>
                          </a:rPr>
                          <m:t>𝑘</m:t>
                        </m:r>
                      </m:sup>
                    </m:sSup>
                  </m:oMath>
                </a14:m>
                <a:r>
                  <a:rPr lang="fr-FR" sz="2200" dirty="0" smtClean="0"/>
                  <a:t> </a:t>
                </a:r>
                <a:r>
                  <a:rPr lang="fr-FR" sz="2200" dirty="0"/>
                  <a:t>avec </a:t>
                </a:r>
                <a:r>
                  <a:rPr lang="fr-FR" sz="2200" dirty="0" smtClean="0"/>
                  <a:t>0</a:t>
                </a:r>
                <a14:m>
                  <m:oMath xmlns:m="http://schemas.openxmlformats.org/officeDocument/2006/math">
                    <m:r>
                      <a:rPr lang="fr-FR" sz="2200" i="1" smtClean="0">
                        <a:latin typeface="Cambria Math" panose="02040503050406030204" pitchFamily="18" charset="0"/>
                        <a:ea typeface="Cambria Math" panose="02040503050406030204" pitchFamily="18" charset="0"/>
                      </a:rPr>
                      <m:t>≤</m:t>
                    </m:r>
                    <m:r>
                      <a:rPr lang="fr-FR" sz="2200" b="0" i="1" smtClean="0">
                        <a:latin typeface="Cambria Math" panose="02040503050406030204" pitchFamily="18" charset="0"/>
                        <a:ea typeface="Cambria Math" panose="02040503050406030204" pitchFamily="18" charset="0"/>
                      </a:rPr>
                      <m:t>𝑘</m:t>
                    </m:r>
                  </m:oMath>
                </a14:m>
                <a:r>
                  <a:rPr lang="fr-FR" sz="2200" dirty="0" smtClean="0"/>
                  <a:t> </a:t>
                </a:r>
                <a:r>
                  <a:rPr lang="fr-FR" sz="2200" dirty="0"/>
                  <a:t>&lt;n l’entier noté </a:t>
                </a:r>
                <a14:m>
                  <m:oMath xmlns:m="http://schemas.openxmlformats.org/officeDocument/2006/math">
                    <m:func>
                      <m:funcPr>
                        <m:ctrlPr>
                          <a:rPr lang="fr-FR" sz="2200" i="1" smtClean="0">
                            <a:latin typeface="Cambria Math" panose="02040503050406030204" pitchFamily="18" charset="0"/>
                          </a:rPr>
                        </m:ctrlPr>
                      </m:funcPr>
                      <m:fName>
                        <m:sSub>
                          <m:sSubPr>
                            <m:ctrlPr>
                              <a:rPr lang="fr-FR" sz="2200" i="1" smtClean="0">
                                <a:latin typeface="Cambria Math" panose="02040503050406030204" pitchFamily="18" charset="0"/>
                              </a:rPr>
                            </m:ctrlPr>
                          </m:sSubPr>
                          <m:e>
                            <m:r>
                              <m:rPr>
                                <m:sty m:val="p"/>
                              </m:rPr>
                              <a:rPr lang="fr-FR" sz="2200" i="0" smtClean="0">
                                <a:latin typeface="Cambria Math" panose="02040503050406030204" pitchFamily="18" charset="0"/>
                              </a:rPr>
                              <m:t>log</m:t>
                            </m:r>
                          </m:e>
                          <m:sub>
                            <m:r>
                              <a:rPr lang="fr-FR" sz="2200" b="0" i="1" smtClean="0">
                                <a:latin typeface="Cambria Math" panose="02040503050406030204" pitchFamily="18" charset="0"/>
                              </a:rPr>
                              <m:t>𝑔</m:t>
                            </m:r>
                          </m:sub>
                        </m:sSub>
                      </m:fName>
                      <m:e>
                        <m:d>
                          <m:dPr>
                            <m:ctrlPr>
                              <a:rPr lang="fr-FR" sz="2200" b="0" i="1" smtClean="0">
                                <a:latin typeface="Cambria Math" panose="02040503050406030204" pitchFamily="18" charset="0"/>
                              </a:rPr>
                            </m:ctrlPr>
                          </m:dPr>
                          <m:e>
                            <m:r>
                              <a:rPr lang="fr-FR" sz="2200" b="0" i="1" smtClean="0">
                                <a:latin typeface="Cambria Math" panose="02040503050406030204" pitchFamily="18" charset="0"/>
                              </a:rPr>
                              <m:t>𝑥</m:t>
                            </m:r>
                          </m:e>
                        </m:d>
                        <m:r>
                          <a:rPr lang="fr-FR" sz="2200" b="0" i="1" smtClean="0">
                            <a:latin typeface="Cambria Math" panose="02040503050406030204" pitchFamily="18" charset="0"/>
                          </a:rPr>
                          <m:t>=</m:t>
                        </m:r>
                        <m:r>
                          <a:rPr lang="fr-FR" sz="2200" b="0" i="1" smtClean="0">
                            <a:latin typeface="Cambria Math" panose="02040503050406030204" pitchFamily="18" charset="0"/>
                          </a:rPr>
                          <m:t>𝑘</m:t>
                        </m:r>
                      </m:e>
                    </m:func>
                    <m:r>
                      <a:rPr lang="fr-FR" sz="2200" b="0" i="0" smtClean="0">
                        <a:latin typeface="Cambria Math" panose="02040503050406030204" pitchFamily="18" charset="0"/>
                      </a:rPr>
                      <m:t>, </m:t>
                    </m:r>
                    <m:r>
                      <m:rPr>
                        <m:sty m:val="p"/>
                      </m:rPr>
                      <a:rPr lang="fr-FR" sz="2200" b="0" i="0" smtClean="0">
                        <a:latin typeface="Cambria Math" panose="02040503050406030204" pitchFamily="18" charset="0"/>
                      </a:rPr>
                      <m:t>o</m:t>
                    </m:r>
                    <m:r>
                      <a:rPr lang="fr-FR" sz="2200" b="0" i="0" smtClean="0">
                        <a:latin typeface="Cambria Math" panose="02040503050406030204" pitchFamily="18" charset="0"/>
                      </a:rPr>
                      <m:t>ù</m:t>
                    </m:r>
                  </m:oMath>
                </a14:m>
                <a:r>
                  <a:rPr lang="fr-FR" sz="2200" dirty="0" smtClean="0"/>
                  <a:t> </a:t>
                </a:r>
                <a14:m>
                  <m:oMath xmlns:m="http://schemas.openxmlformats.org/officeDocument/2006/math">
                    <m:func>
                      <m:funcPr>
                        <m:ctrlPr>
                          <a:rPr lang="fr-FR" sz="2200" i="1">
                            <a:latin typeface="Cambria Math" panose="02040503050406030204" pitchFamily="18" charset="0"/>
                          </a:rPr>
                        </m:ctrlPr>
                      </m:funcPr>
                      <m:fName>
                        <m:sSub>
                          <m:sSubPr>
                            <m:ctrlPr>
                              <a:rPr lang="fr-FR" sz="2200" i="1">
                                <a:latin typeface="Cambria Math" panose="02040503050406030204" pitchFamily="18" charset="0"/>
                              </a:rPr>
                            </m:ctrlPr>
                          </m:sSubPr>
                          <m:e>
                            <m:r>
                              <m:rPr>
                                <m:sty m:val="p"/>
                              </m:rPr>
                              <a:rPr lang="fr-FR" sz="2200">
                                <a:latin typeface="Cambria Math" panose="02040503050406030204" pitchFamily="18" charset="0"/>
                              </a:rPr>
                              <m:t>log</m:t>
                            </m:r>
                          </m:e>
                          <m:sub>
                            <m:r>
                              <a:rPr lang="fr-FR" sz="2200" i="1">
                                <a:latin typeface="Cambria Math" panose="02040503050406030204" pitchFamily="18" charset="0"/>
                              </a:rPr>
                              <m:t>𝑔</m:t>
                            </m:r>
                          </m:sub>
                        </m:sSub>
                      </m:fName>
                      <m:e>
                        <m:d>
                          <m:dPr>
                            <m:ctrlPr>
                              <a:rPr lang="fr-FR" sz="2200" i="1">
                                <a:latin typeface="Cambria Math" panose="02040503050406030204" pitchFamily="18" charset="0"/>
                              </a:rPr>
                            </m:ctrlPr>
                          </m:dPr>
                          <m:e>
                            <m:r>
                              <a:rPr lang="fr-FR" sz="2200" i="1">
                                <a:latin typeface="Cambria Math" panose="02040503050406030204" pitchFamily="18" charset="0"/>
                              </a:rPr>
                              <m:t>𝑥</m:t>
                            </m:r>
                          </m:e>
                        </m:d>
                        <m:r>
                          <a:rPr lang="fr-FR" sz="2200" b="0" i="1" smtClean="0">
                            <a:latin typeface="Cambria Math" panose="02040503050406030204" pitchFamily="18" charset="0"/>
                          </a:rPr>
                          <m:t> </m:t>
                        </m:r>
                      </m:e>
                    </m:func>
                  </m:oMath>
                </a14:m>
                <a:r>
                  <a:rPr lang="fr-FR" sz="2200" dirty="0" smtClean="0"/>
                  <a:t>est le </a:t>
                </a:r>
                <a:r>
                  <a:rPr lang="fr-FR" sz="2200" dirty="0"/>
                  <a:t>logarithme discret de x en base g </a:t>
                </a:r>
                <a:endParaRPr lang="fr-FR" sz="2200" dirty="0" smtClean="0"/>
              </a:p>
              <a:p>
                <a:pPr marL="0" indent="0" eaLnBrk="0" hangingPunct="0">
                  <a:lnSpc>
                    <a:spcPct val="90000"/>
                  </a:lnSpc>
                  <a:buClr>
                    <a:schemeClr val="accent2"/>
                  </a:buClr>
                  <a:buSzPct val="80000"/>
                  <a:buNone/>
                  <a:defRPr/>
                </a:pPr>
                <a:endParaRPr lang="fr-FR" sz="2000" b="1" dirty="0" smtClean="0">
                  <a:solidFill>
                    <a:srgbClr val="1D13DF"/>
                  </a:solidFill>
                  <a:latin typeface="Georgia" pitchFamily="18" charset="0"/>
                </a:endParaRPr>
              </a:p>
              <a:p>
                <a:pPr marL="0" indent="0" eaLnBrk="0" hangingPunct="0">
                  <a:lnSpc>
                    <a:spcPct val="90000"/>
                  </a:lnSpc>
                  <a:buClr>
                    <a:schemeClr val="accent2"/>
                  </a:buClr>
                  <a:buSzPct val="80000"/>
                  <a:buNone/>
                  <a:defRPr/>
                </a:pPr>
                <a:r>
                  <a:rPr lang="fr-FR" sz="2000" b="1" dirty="0" smtClean="0">
                    <a:solidFill>
                      <a:srgbClr val="1D13DF"/>
                    </a:solidFill>
                    <a:latin typeface="Georgia" pitchFamily="18" charset="0"/>
                  </a:rPr>
                  <a:t>Problème qui n’a pas de solution !!</a:t>
                </a:r>
              </a:p>
              <a:p>
                <a:pPr marL="0" indent="0" algn="just">
                  <a:buNone/>
                </a:pPr>
                <a:endParaRPr lang="fr-FR" sz="2200" dirty="0"/>
              </a:p>
            </p:txBody>
          </p:sp>
        </mc:Choice>
        <mc:Fallback xmlns="">
          <p:sp>
            <p:nvSpPr>
              <p:cNvPr id="6" name="Espace réservé du contenu 2"/>
              <p:cNvSpPr>
                <a:spLocks noGrp="1" noRot="1" noChangeAspect="1" noMove="1" noResize="1" noEditPoints="1" noAdjustHandles="1" noChangeArrowheads="1" noChangeShapeType="1" noTextEdit="1"/>
              </p:cNvSpPr>
              <p:nvPr>
                <p:ph idx="1"/>
              </p:nvPr>
            </p:nvSpPr>
            <p:spPr>
              <a:xfrm>
                <a:off x="2592925" y="1653706"/>
                <a:ext cx="8915400" cy="4568805"/>
              </a:xfrm>
              <a:blipFill rotWithShape="0">
                <a:blip r:embed="rId3"/>
                <a:stretch>
                  <a:fillRect l="-684" t="-1333" r="-684"/>
                </a:stretch>
              </a:blipFill>
            </p:spPr>
            <p:txBody>
              <a:bodyPr/>
              <a:lstStyle/>
              <a:p>
                <a:r>
                  <a:rPr lang="fr-FR">
                    <a:noFill/>
                  </a:rPr>
                  <a:t> </a:t>
                </a:r>
              </a:p>
            </p:txBody>
          </p:sp>
        </mc:Fallback>
      </mc:AlternateContent>
      <p:sp>
        <p:nvSpPr>
          <p:cNvPr id="7" name="Rectangle 6"/>
          <p:cNvSpPr/>
          <p:nvPr/>
        </p:nvSpPr>
        <p:spPr>
          <a:xfrm>
            <a:off x="3979658" y="3722123"/>
            <a:ext cx="6138219" cy="341632"/>
          </a:xfrm>
          <a:prstGeom prst="rect">
            <a:avLst/>
          </a:prstGeom>
        </p:spPr>
        <p:txBody>
          <a:bodyPr wrap="none">
            <a:spAutoFit/>
          </a:bodyPr>
          <a:lstStyle/>
          <a:p>
            <a:pPr eaLnBrk="0" hangingPunct="0">
              <a:lnSpc>
                <a:spcPct val="90000"/>
              </a:lnSpc>
              <a:buClr>
                <a:schemeClr val="accent1">
                  <a:lumMod val="75000"/>
                </a:schemeClr>
              </a:buClr>
              <a:buSzPct val="80000"/>
              <a:defRPr/>
            </a:pPr>
            <a:r>
              <a:rPr lang="fr-FR" b="1" dirty="0">
                <a:solidFill>
                  <a:srgbClr val="1D13DF"/>
                </a:solidFill>
                <a:latin typeface="Georgia" pitchFamily="18" charset="0"/>
              </a:rPr>
              <a:t>Opérations qui consomment beaucoup de temps !!</a:t>
            </a:r>
          </a:p>
        </p:txBody>
      </p:sp>
    </p:spTree>
    <p:extLst>
      <p:ext uri="{BB962C8B-B14F-4D97-AF65-F5344CB8AC3E}">
        <p14:creationId xmlns:p14="http://schemas.microsoft.com/office/powerpoint/2010/main" val="23426631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Cryptographie </a:t>
            </a:r>
            <a:r>
              <a:rPr lang="fr-FR" dirty="0" smtClean="0"/>
              <a:t>Asymétrique </a:t>
            </a:r>
            <a:endParaRPr lang="fr-FR" dirty="0"/>
          </a:p>
        </p:txBody>
      </p:sp>
      <p:sp>
        <p:nvSpPr>
          <p:cNvPr id="8" name="Rectangle 19"/>
          <p:cNvSpPr>
            <a:spLocks noChangeArrowheads="1"/>
          </p:cNvSpPr>
          <p:nvPr/>
        </p:nvSpPr>
        <p:spPr bwMode="auto">
          <a:xfrm>
            <a:off x="7965134" y="2511397"/>
            <a:ext cx="3455988" cy="4105275"/>
          </a:xfrm>
          <a:prstGeom prst="rect">
            <a:avLst/>
          </a:prstGeom>
          <a:solidFill>
            <a:srgbClr val="FDF6BF"/>
          </a:solidFill>
          <a:ln w="28575">
            <a:solidFill>
              <a:srgbClr val="FF0000"/>
            </a:solidFill>
            <a:prstDash val="dash"/>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r>
              <a:rPr lang="fr-FR" b="1"/>
              <a:t>                Récepteur</a:t>
            </a:r>
          </a:p>
        </p:txBody>
      </p:sp>
      <p:sp>
        <p:nvSpPr>
          <p:cNvPr id="9" name="Rectangle 18"/>
          <p:cNvSpPr>
            <a:spLocks noChangeArrowheads="1"/>
          </p:cNvSpPr>
          <p:nvPr/>
        </p:nvSpPr>
        <p:spPr bwMode="auto">
          <a:xfrm>
            <a:off x="2572397" y="2478059"/>
            <a:ext cx="3455987" cy="4105275"/>
          </a:xfrm>
          <a:prstGeom prst="rect">
            <a:avLst/>
          </a:prstGeom>
          <a:solidFill>
            <a:srgbClr val="FDF6BF"/>
          </a:solidFill>
          <a:ln w="28575">
            <a:solidFill>
              <a:srgbClr val="FF0000"/>
            </a:solidFill>
            <a:prstDash val="dash"/>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b="1" dirty="0"/>
              <a:t>                    Emetteur</a:t>
            </a:r>
          </a:p>
        </p:txBody>
      </p:sp>
      <p:sp>
        <p:nvSpPr>
          <p:cNvPr id="10" name="Espace réservé du numéro de diapositive 3"/>
          <p:cNvSpPr>
            <a:spLocks noGrp="1"/>
          </p:cNvSpPr>
          <p:nvPr>
            <p:ph type="sldNum" sz="quarter" idx="12"/>
          </p:nvPr>
        </p:nvSpPr>
        <p:spPr>
          <a:xfrm>
            <a:off x="10849622" y="7000847"/>
            <a:ext cx="539750" cy="144462"/>
          </a:xfrm>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fld id="{EB464F6C-853B-4E42-9629-6562BEFF889B}" type="slidenum">
              <a:rPr lang="fr-FR" sz="400">
                <a:latin typeface="Comic Sans MS" panose="030F0702030302020204" pitchFamily="66" charset="0"/>
              </a:rPr>
              <a:pPr>
                <a:lnSpc>
                  <a:spcPct val="80000"/>
                </a:lnSpc>
              </a:pPr>
              <a:t>43</a:t>
            </a:fld>
            <a:endParaRPr lang="fr-FR" sz="400">
              <a:latin typeface="Comic Sans MS" panose="030F0702030302020204" pitchFamily="66" charset="0"/>
            </a:endParaRPr>
          </a:p>
        </p:txBody>
      </p:sp>
      <p:sp>
        <p:nvSpPr>
          <p:cNvPr id="11" name="Line 4"/>
          <p:cNvSpPr>
            <a:spLocks noChangeShapeType="1"/>
          </p:cNvSpPr>
          <p:nvPr/>
        </p:nvSpPr>
        <p:spPr bwMode="auto">
          <a:xfrm>
            <a:off x="2861322" y="4062384"/>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2" name="AutoShape 5"/>
          <p:cNvSpPr>
            <a:spLocks noChangeArrowheads="1"/>
          </p:cNvSpPr>
          <p:nvPr/>
        </p:nvSpPr>
        <p:spPr bwMode="auto">
          <a:xfrm>
            <a:off x="3869384" y="3846484"/>
            <a:ext cx="1655763" cy="431800"/>
          </a:xfrm>
          <a:prstGeom prst="roundRect">
            <a:avLst>
              <a:gd name="adj" fmla="val 50000"/>
            </a:avLst>
          </a:prstGeom>
          <a:solidFill>
            <a:srgbClr val="56FCA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Chiffrement</a:t>
            </a:r>
          </a:p>
        </p:txBody>
      </p:sp>
      <p:sp>
        <p:nvSpPr>
          <p:cNvPr id="13" name="Line 6"/>
          <p:cNvSpPr>
            <a:spLocks noChangeShapeType="1"/>
          </p:cNvSpPr>
          <p:nvPr/>
        </p:nvSpPr>
        <p:spPr bwMode="auto">
          <a:xfrm>
            <a:off x="4661547" y="3270222"/>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4" name="Line 8"/>
          <p:cNvSpPr>
            <a:spLocks noChangeShapeType="1"/>
          </p:cNvSpPr>
          <p:nvPr/>
        </p:nvSpPr>
        <p:spPr bwMode="auto">
          <a:xfrm>
            <a:off x="7901634" y="4062384"/>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5" name="AutoShape 9"/>
          <p:cNvSpPr>
            <a:spLocks noChangeArrowheads="1"/>
          </p:cNvSpPr>
          <p:nvPr/>
        </p:nvSpPr>
        <p:spPr bwMode="auto">
          <a:xfrm>
            <a:off x="8620772" y="3846484"/>
            <a:ext cx="1655762" cy="431800"/>
          </a:xfrm>
          <a:prstGeom prst="roundRect">
            <a:avLst>
              <a:gd name="adj" fmla="val 50000"/>
            </a:avLst>
          </a:prstGeom>
          <a:solidFill>
            <a:srgbClr val="56FCA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Déchiffrement</a:t>
            </a:r>
          </a:p>
        </p:txBody>
      </p:sp>
      <p:sp>
        <p:nvSpPr>
          <p:cNvPr id="16" name="Line 10"/>
          <p:cNvSpPr>
            <a:spLocks noChangeShapeType="1"/>
          </p:cNvSpPr>
          <p:nvPr/>
        </p:nvSpPr>
        <p:spPr bwMode="auto">
          <a:xfrm>
            <a:off x="9414522" y="3270222"/>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7" name="AutoShape 11"/>
          <p:cNvSpPr>
            <a:spLocks noChangeArrowheads="1"/>
          </p:cNvSpPr>
          <p:nvPr/>
        </p:nvSpPr>
        <p:spPr bwMode="auto">
          <a:xfrm>
            <a:off x="2607322" y="4135409"/>
            <a:ext cx="1214437" cy="1233488"/>
          </a:xfrm>
          <a:prstGeom prst="verticalScroll">
            <a:avLst>
              <a:gd name="adj" fmla="val 12500"/>
            </a:avLst>
          </a:prstGeom>
          <a:solidFill>
            <a:srgbClr val="D774E8"/>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100"/>
              <a:t>Voici le</a:t>
            </a:r>
          </a:p>
          <a:p>
            <a:r>
              <a:rPr lang="fr-FR" sz="1100"/>
              <a:t> numéro</a:t>
            </a:r>
          </a:p>
          <a:p>
            <a:r>
              <a:rPr lang="fr-FR" sz="1100"/>
              <a:t>de ma </a:t>
            </a:r>
          </a:p>
          <a:p>
            <a:r>
              <a:rPr lang="fr-FR" sz="1100"/>
              <a:t>carte de</a:t>
            </a:r>
          </a:p>
          <a:p>
            <a:r>
              <a:rPr lang="fr-FR" sz="1100"/>
              <a:t> crédit</a:t>
            </a:r>
          </a:p>
          <a:p>
            <a:r>
              <a:rPr lang="fr-FR" sz="1100"/>
              <a:t> 111111,</a:t>
            </a:r>
          </a:p>
        </p:txBody>
      </p:sp>
      <p:sp>
        <p:nvSpPr>
          <p:cNvPr id="18" name="AutoShape 13"/>
          <p:cNvSpPr>
            <a:spLocks noChangeArrowheads="1"/>
          </p:cNvSpPr>
          <p:nvPr/>
        </p:nvSpPr>
        <p:spPr bwMode="auto">
          <a:xfrm>
            <a:off x="6536384" y="4567209"/>
            <a:ext cx="1071563" cy="1152525"/>
          </a:xfrm>
          <a:prstGeom prst="verticalScroll">
            <a:avLst>
              <a:gd name="adj" fmla="val 12500"/>
            </a:avLst>
          </a:prstGeom>
          <a:solidFill>
            <a:srgbClr val="D774E8"/>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a:t>☺☼♀☻</a:t>
            </a:r>
          </a:p>
          <a:p>
            <a:r>
              <a:rPr lang="fr-FR" sz="1400"/>
              <a:t>♠♣▼╫◊</a:t>
            </a:r>
          </a:p>
          <a:p>
            <a:r>
              <a:rPr lang="fr-FR" sz="1400"/>
              <a:t>♫◙◘€</a:t>
            </a:r>
            <a:r>
              <a:rPr lang="en-US" sz="1400"/>
              <a:t>£</a:t>
            </a:r>
          </a:p>
          <a:p>
            <a:r>
              <a:rPr lang="en-US" sz="1400"/>
              <a:t>¥₪Ω</a:t>
            </a:r>
            <a:r>
              <a:rPr lang="ar-SA" sz="1400"/>
              <a:t>٭</a:t>
            </a:r>
          </a:p>
        </p:txBody>
      </p:sp>
      <p:sp>
        <p:nvSpPr>
          <p:cNvPr id="19" name="Line 14"/>
          <p:cNvSpPr>
            <a:spLocks noChangeShapeType="1"/>
          </p:cNvSpPr>
          <p:nvPr/>
        </p:nvSpPr>
        <p:spPr bwMode="auto">
          <a:xfrm>
            <a:off x="10278122" y="4062384"/>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0" name="Text Box 15"/>
          <p:cNvSpPr txBox="1">
            <a:spLocks noChangeArrowheads="1"/>
          </p:cNvSpPr>
          <p:nvPr/>
        </p:nvSpPr>
        <p:spPr bwMode="auto">
          <a:xfrm>
            <a:off x="2643834" y="3768697"/>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clair</a:t>
            </a:r>
          </a:p>
        </p:txBody>
      </p:sp>
      <p:sp>
        <p:nvSpPr>
          <p:cNvPr id="21" name="AutoShape 21"/>
          <p:cNvSpPr>
            <a:spLocks noChangeArrowheads="1"/>
          </p:cNvSpPr>
          <p:nvPr/>
        </p:nvSpPr>
        <p:spPr bwMode="auto">
          <a:xfrm>
            <a:off x="10179697" y="4133822"/>
            <a:ext cx="1143000" cy="1235075"/>
          </a:xfrm>
          <a:prstGeom prst="verticalScroll">
            <a:avLst>
              <a:gd name="adj" fmla="val 12500"/>
            </a:avLst>
          </a:prstGeom>
          <a:solidFill>
            <a:srgbClr val="D774E8"/>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100"/>
              <a:t>Voici le</a:t>
            </a:r>
          </a:p>
          <a:p>
            <a:r>
              <a:rPr lang="fr-FR" sz="1100"/>
              <a:t> numéro</a:t>
            </a:r>
          </a:p>
          <a:p>
            <a:r>
              <a:rPr lang="fr-FR" sz="1100"/>
              <a:t>de ma </a:t>
            </a:r>
          </a:p>
          <a:p>
            <a:r>
              <a:rPr lang="fr-FR" sz="1100"/>
              <a:t>carte de</a:t>
            </a:r>
          </a:p>
          <a:p>
            <a:r>
              <a:rPr lang="fr-FR" sz="1100"/>
              <a:t> crédit</a:t>
            </a:r>
          </a:p>
          <a:p>
            <a:r>
              <a:rPr lang="fr-FR" sz="1100"/>
              <a:t> 111111,</a:t>
            </a:r>
          </a:p>
        </p:txBody>
      </p:sp>
      <p:sp>
        <p:nvSpPr>
          <p:cNvPr id="22" name="Text Box 22"/>
          <p:cNvSpPr txBox="1">
            <a:spLocks noChangeArrowheads="1"/>
          </p:cNvSpPr>
          <p:nvPr/>
        </p:nvSpPr>
        <p:spPr bwMode="auto">
          <a:xfrm>
            <a:off x="10190809" y="3767109"/>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clair</a:t>
            </a:r>
          </a:p>
        </p:txBody>
      </p:sp>
      <p:sp>
        <p:nvSpPr>
          <p:cNvPr id="23" name="Text Box 23"/>
          <p:cNvSpPr txBox="1">
            <a:spLocks noChangeArrowheads="1"/>
          </p:cNvSpPr>
          <p:nvPr/>
        </p:nvSpPr>
        <p:spPr bwMode="auto">
          <a:xfrm>
            <a:off x="6387159" y="5711797"/>
            <a:ext cx="1423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chiffré</a:t>
            </a:r>
          </a:p>
        </p:txBody>
      </p:sp>
      <p:sp>
        <p:nvSpPr>
          <p:cNvPr id="24" name="Cylindre 23"/>
          <p:cNvSpPr/>
          <p:nvPr/>
        </p:nvSpPr>
        <p:spPr>
          <a:xfrm rot="16200000">
            <a:off x="6679259" y="2725709"/>
            <a:ext cx="642938" cy="2643188"/>
          </a:xfrm>
          <a:prstGeom prst="can">
            <a:avLst/>
          </a:prstGeom>
          <a:solidFill>
            <a:srgbClr val="F1A745"/>
          </a:solidFill>
          <a:ln>
            <a:solidFill>
              <a:srgbClr val="56FCA1"/>
            </a:solid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eaLnBrk="0" hangingPunct="0">
              <a:defRPr/>
            </a:pPr>
            <a:r>
              <a:rPr lang="fr-FR" dirty="0">
                <a:solidFill>
                  <a:schemeClr val="tx1"/>
                </a:solidFill>
                <a:latin typeface="+mj-lt"/>
              </a:rPr>
              <a:t>Canal de communication</a:t>
            </a:r>
          </a:p>
        </p:txBody>
      </p:sp>
      <p:cxnSp>
        <p:nvCxnSpPr>
          <p:cNvPr id="25" name="Connecteur droit avec flèche 24"/>
          <p:cNvCxnSpPr>
            <a:stCxn id="12" idx="3"/>
            <a:endCxn id="24" idx="0"/>
          </p:cNvCxnSpPr>
          <p:nvPr/>
        </p:nvCxnSpPr>
        <p:spPr>
          <a:xfrm flipV="1">
            <a:off x="5525147" y="4048097"/>
            <a:ext cx="314325" cy="142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3"/>
          <p:cNvSpPr>
            <a:spLocks noChangeArrowheads="1"/>
          </p:cNvSpPr>
          <p:nvPr/>
        </p:nvSpPr>
        <p:spPr bwMode="auto">
          <a:xfrm>
            <a:off x="3809059" y="2605059"/>
            <a:ext cx="171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solidFill>
                  <a:srgbClr val="000000"/>
                </a:solidFill>
              </a:rPr>
              <a:t>Clé publique</a:t>
            </a:r>
          </a:p>
          <a:p>
            <a:r>
              <a:rPr lang="fr-FR">
                <a:solidFill>
                  <a:srgbClr val="000000"/>
                </a:solidFill>
              </a:rPr>
              <a:t>du récepteur</a:t>
            </a:r>
          </a:p>
        </p:txBody>
      </p:sp>
      <p:sp>
        <p:nvSpPr>
          <p:cNvPr id="27" name="Rectangle 24"/>
          <p:cNvSpPr>
            <a:spLocks noChangeArrowheads="1"/>
          </p:cNvSpPr>
          <p:nvPr/>
        </p:nvSpPr>
        <p:spPr bwMode="auto">
          <a:xfrm>
            <a:off x="8523934" y="2620934"/>
            <a:ext cx="178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Clé privée</a:t>
            </a:r>
          </a:p>
          <a:p>
            <a:r>
              <a:rPr lang="fr-FR"/>
              <a:t>du récepteur</a:t>
            </a:r>
          </a:p>
        </p:txBody>
      </p:sp>
      <p:sp>
        <p:nvSpPr>
          <p:cNvPr id="28" name="Rectangle 27"/>
          <p:cNvSpPr/>
          <p:nvPr/>
        </p:nvSpPr>
        <p:spPr>
          <a:xfrm>
            <a:off x="4869509" y="1690659"/>
            <a:ext cx="5983288" cy="400050"/>
          </a:xfrm>
          <a:prstGeom prst="rect">
            <a:avLst/>
          </a:prstGeom>
        </p:spPr>
        <p:txBody>
          <a:bodyPr>
            <a:spAutoFit/>
          </a:bodyPr>
          <a:lstStyle/>
          <a:p>
            <a:pPr eaLnBrk="0" hangingPunct="0">
              <a:defRPr/>
            </a:pPr>
            <a:r>
              <a:rPr lang="fr-FR" sz="2000" b="1" dirty="0">
                <a:solidFill>
                  <a:srgbClr val="170FB1"/>
                </a:solidFill>
                <a:latin typeface="+mn-lt"/>
                <a:cs typeface="+mn-cs"/>
              </a:rPr>
              <a:t>Ce mode assure la confidentialité des données</a:t>
            </a:r>
          </a:p>
        </p:txBody>
      </p:sp>
      <p:sp>
        <p:nvSpPr>
          <p:cNvPr id="29" name="Rectangle 28"/>
          <p:cNvSpPr/>
          <p:nvPr/>
        </p:nvSpPr>
        <p:spPr>
          <a:xfrm>
            <a:off x="2500959" y="1647797"/>
            <a:ext cx="2597150" cy="461962"/>
          </a:xfrm>
          <a:prstGeom prst="rect">
            <a:avLst/>
          </a:prstGeom>
        </p:spPr>
        <p:txBody>
          <a:bodyPr wrap="none">
            <a:spAutoFit/>
          </a:bodyPr>
          <a:lstStyle/>
          <a:p>
            <a:pPr eaLnBrk="0" hangingPunct="0">
              <a:defRPr/>
            </a:pPr>
            <a:r>
              <a:rPr lang="fr-FR" sz="2400" b="1" dirty="0">
                <a:solidFill>
                  <a:srgbClr val="1D13DF"/>
                </a:solidFill>
                <a:latin typeface="+mn-lt"/>
                <a:cs typeface="+mn-cs"/>
              </a:rPr>
              <a:t>Premier mode : </a:t>
            </a:r>
            <a:endParaRPr lang="fr-FR" sz="2400" dirty="0">
              <a:solidFill>
                <a:srgbClr val="1D13DF"/>
              </a:solidFill>
              <a:latin typeface="+mn-lt"/>
              <a:cs typeface="+mn-cs"/>
            </a:endParaRPr>
          </a:p>
        </p:txBody>
      </p:sp>
    </p:spTree>
    <p:extLst>
      <p:ext uri="{BB962C8B-B14F-4D97-AF65-F5344CB8AC3E}">
        <p14:creationId xmlns:p14="http://schemas.microsoft.com/office/powerpoint/2010/main" val="380684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Cryptographie </a:t>
            </a:r>
            <a:r>
              <a:rPr lang="fr-FR" dirty="0" smtClean="0"/>
              <a:t>Asymétrique </a:t>
            </a:r>
            <a:endParaRPr lang="fr-FR" dirty="0"/>
          </a:p>
        </p:txBody>
      </p:sp>
      <p:sp>
        <p:nvSpPr>
          <p:cNvPr id="30" name="Rectangle 29"/>
          <p:cNvSpPr/>
          <p:nvPr/>
        </p:nvSpPr>
        <p:spPr>
          <a:xfrm>
            <a:off x="5006135" y="1367955"/>
            <a:ext cx="5407025" cy="830263"/>
          </a:xfrm>
          <a:prstGeom prst="rect">
            <a:avLst/>
          </a:prstGeom>
        </p:spPr>
        <p:txBody>
          <a:bodyPr>
            <a:spAutoFit/>
          </a:bodyPr>
          <a:lstStyle/>
          <a:p>
            <a:pPr eaLnBrk="0" hangingPunct="0">
              <a:defRPr/>
            </a:pPr>
            <a:r>
              <a:rPr lang="fr-FR" sz="2400" b="1" dirty="0">
                <a:solidFill>
                  <a:srgbClr val="170FB1"/>
                </a:solidFill>
                <a:latin typeface="+mn-lt"/>
                <a:cs typeface="+mn-cs"/>
              </a:rPr>
              <a:t>assure l’authenticité de l’émetteur </a:t>
            </a:r>
          </a:p>
          <a:p>
            <a:pPr eaLnBrk="0" hangingPunct="0">
              <a:defRPr/>
            </a:pPr>
            <a:r>
              <a:rPr lang="fr-FR" sz="2400" b="1" dirty="0">
                <a:solidFill>
                  <a:srgbClr val="170FB1"/>
                </a:solidFill>
                <a:latin typeface="+mn-lt"/>
                <a:cs typeface="+mn-cs"/>
              </a:rPr>
              <a:t>et la non-répudiation</a:t>
            </a:r>
          </a:p>
        </p:txBody>
      </p:sp>
      <p:sp>
        <p:nvSpPr>
          <p:cNvPr id="31" name="Rectangle 30"/>
          <p:cNvSpPr/>
          <p:nvPr/>
        </p:nvSpPr>
        <p:spPr>
          <a:xfrm>
            <a:off x="2420097" y="1334618"/>
            <a:ext cx="2874963" cy="461962"/>
          </a:xfrm>
          <a:prstGeom prst="rect">
            <a:avLst/>
          </a:prstGeom>
        </p:spPr>
        <p:txBody>
          <a:bodyPr wrap="none">
            <a:spAutoFit/>
          </a:bodyPr>
          <a:lstStyle/>
          <a:p>
            <a:pPr eaLnBrk="0" hangingPunct="0">
              <a:defRPr/>
            </a:pPr>
            <a:r>
              <a:rPr lang="fr-FR" sz="2400" b="1" dirty="0">
                <a:solidFill>
                  <a:srgbClr val="1D13DF"/>
                </a:solidFill>
                <a:latin typeface="+mn-lt"/>
                <a:cs typeface="+mn-cs"/>
              </a:rPr>
              <a:t>Deuxième mode : </a:t>
            </a:r>
            <a:endParaRPr lang="fr-FR" sz="2400" dirty="0">
              <a:solidFill>
                <a:srgbClr val="1D13DF"/>
              </a:solidFill>
              <a:latin typeface="+mn-lt"/>
              <a:cs typeface="+mn-cs"/>
            </a:endParaRPr>
          </a:p>
        </p:txBody>
      </p:sp>
      <p:sp>
        <p:nvSpPr>
          <p:cNvPr id="32" name="Rectangle 19"/>
          <p:cNvSpPr>
            <a:spLocks noChangeArrowheads="1"/>
          </p:cNvSpPr>
          <p:nvPr/>
        </p:nvSpPr>
        <p:spPr bwMode="auto">
          <a:xfrm>
            <a:off x="7741397" y="2606205"/>
            <a:ext cx="3455988" cy="4105275"/>
          </a:xfrm>
          <a:prstGeom prst="rect">
            <a:avLst/>
          </a:prstGeom>
          <a:solidFill>
            <a:srgbClr val="FDF6BF"/>
          </a:solidFill>
          <a:ln w="28575">
            <a:solidFill>
              <a:srgbClr val="FF0000"/>
            </a:solidFill>
            <a:prstDash val="dash"/>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r>
              <a:rPr lang="fr-FR" b="1"/>
              <a:t>                 Récepteur</a:t>
            </a:r>
          </a:p>
        </p:txBody>
      </p:sp>
      <p:sp>
        <p:nvSpPr>
          <p:cNvPr id="33" name="Rectangle 18"/>
          <p:cNvSpPr>
            <a:spLocks noChangeArrowheads="1"/>
          </p:cNvSpPr>
          <p:nvPr/>
        </p:nvSpPr>
        <p:spPr bwMode="auto">
          <a:xfrm>
            <a:off x="2348660" y="2572868"/>
            <a:ext cx="3455987" cy="4105275"/>
          </a:xfrm>
          <a:prstGeom prst="rect">
            <a:avLst/>
          </a:prstGeom>
          <a:solidFill>
            <a:srgbClr val="FDF6BF"/>
          </a:solidFill>
          <a:ln w="28575">
            <a:solidFill>
              <a:srgbClr val="FF0000"/>
            </a:solidFill>
            <a:prstDash val="dash"/>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r>
              <a:rPr lang="fr-FR" b="1"/>
              <a:t>               Emetteur</a:t>
            </a:r>
          </a:p>
        </p:txBody>
      </p:sp>
      <p:sp>
        <p:nvSpPr>
          <p:cNvPr id="34" name="Line 4"/>
          <p:cNvSpPr>
            <a:spLocks noChangeShapeType="1"/>
          </p:cNvSpPr>
          <p:nvPr/>
        </p:nvSpPr>
        <p:spPr bwMode="auto">
          <a:xfrm>
            <a:off x="2637585" y="415719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5" name="AutoShape 5"/>
          <p:cNvSpPr>
            <a:spLocks noChangeArrowheads="1"/>
          </p:cNvSpPr>
          <p:nvPr/>
        </p:nvSpPr>
        <p:spPr bwMode="auto">
          <a:xfrm>
            <a:off x="3645647" y="3941293"/>
            <a:ext cx="1655763" cy="431800"/>
          </a:xfrm>
          <a:prstGeom prst="roundRect">
            <a:avLst>
              <a:gd name="adj" fmla="val 50000"/>
            </a:avLst>
          </a:prstGeom>
          <a:solidFill>
            <a:srgbClr val="56FCA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Chiffrement</a:t>
            </a:r>
          </a:p>
        </p:txBody>
      </p:sp>
      <p:sp>
        <p:nvSpPr>
          <p:cNvPr id="36" name="Line 6"/>
          <p:cNvSpPr>
            <a:spLocks noChangeShapeType="1"/>
          </p:cNvSpPr>
          <p:nvPr/>
        </p:nvSpPr>
        <p:spPr bwMode="auto">
          <a:xfrm>
            <a:off x="4437810" y="336503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7" name="Line 8"/>
          <p:cNvSpPr>
            <a:spLocks noChangeShapeType="1"/>
          </p:cNvSpPr>
          <p:nvPr/>
        </p:nvSpPr>
        <p:spPr bwMode="auto">
          <a:xfrm>
            <a:off x="7677897" y="415719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8" name="AutoShape 9"/>
          <p:cNvSpPr>
            <a:spLocks noChangeArrowheads="1"/>
          </p:cNvSpPr>
          <p:nvPr/>
        </p:nvSpPr>
        <p:spPr bwMode="auto">
          <a:xfrm>
            <a:off x="8397035" y="3941293"/>
            <a:ext cx="1655762" cy="431800"/>
          </a:xfrm>
          <a:prstGeom prst="roundRect">
            <a:avLst>
              <a:gd name="adj" fmla="val 50000"/>
            </a:avLst>
          </a:prstGeom>
          <a:solidFill>
            <a:srgbClr val="56FCA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Déchiffrement</a:t>
            </a:r>
          </a:p>
        </p:txBody>
      </p:sp>
      <p:sp>
        <p:nvSpPr>
          <p:cNvPr id="39" name="Line 10"/>
          <p:cNvSpPr>
            <a:spLocks noChangeShapeType="1"/>
          </p:cNvSpPr>
          <p:nvPr/>
        </p:nvSpPr>
        <p:spPr bwMode="auto">
          <a:xfrm>
            <a:off x="9190785" y="336503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0" name="AutoShape 11"/>
          <p:cNvSpPr>
            <a:spLocks noChangeArrowheads="1"/>
          </p:cNvSpPr>
          <p:nvPr/>
        </p:nvSpPr>
        <p:spPr bwMode="auto">
          <a:xfrm>
            <a:off x="2383585" y="4230218"/>
            <a:ext cx="1214437" cy="1233487"/>
          </a:xfrm>
          <a:prstGeom prst="verticalScroll">
            <a:avLst>
              <a:gd name="adj" fmla="val 12500"/>
            </a:avLst>
          </a:prstGeom>
          <a:solidFill>
            <a:srgbClr val="D774E8"/>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100"/>
              <a:t>Voici le</a:t>
            </a:r>
          </a:p>
          <a:p>
            <a:r>
              <a:rPr lang="fr-FR" sz="1100"/>
              <a:t> numéro</a:t>
            </a:r>
          </a:p>
          <a:p>
            <a:r>
              <a:rPr lang="fr-FR" sz="1100"/>
              <a:t>de ma </a:t>
            </a:r>
          </a:p>
          <a:p>
            <a:r>
              <a:rPr lang="fr-FR" sz="1100"/>
              <a:t>carte de</a:t>
            </a:r>
          </a:p>
          <a:p>
            <a:r>
              <a:rPr lang="fr-FR" sz="1100"/>
              <a:t> crédit</a:t>
            </a:r>
          </a:p>
          <a:p>
            <a:r>
              <a:rPr lang="fr-FR" sz="1100"/>
              <a:t> 111111,</a:t>
            </a:r>
          </a:p>
        </p:txBody>
      </p:sp>
      <p:sp>
        <p:nvSpPr>
          <p:cNvPr id="41" name="AutoShape 13"/>
          <p:cNvSpPr>
            <a:spLocks noChangeArrowheads="1"/>
          </p:cNvSpPr>
          <p:nvPr/>
        </p:nvSpPr>
        <p:spPr bwMode="auto">
          <a:xfrm>
            <a:off x="6312647" y="4662018"/>
            <a:ext cx="1071563" cy="1152525"/>
          </a:xfrm>
          <a:prstGeom prst="verticalScroll">
            <a:avLst>
              <a:gd name="adj" fmla="val 12500"/>
            </a:avLst>
          </a:prstGeom>
          <a:solidFill>
            <a:srgbClr val="D774E8"/>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a:t>☺☼♀☻</a:t>
            </a:r>
          </a:p>
          <a:p>
            <a:r>
              <a:rPr lang="fr-FR" sz="1400"/>
              <a:t>♠♣▼╫◊</a:t>
            </a:r>
          </a:p>
          <a:p>
            <a:r>
              <a:rPr lang="fr-FR" sz="1400"/>
              <a:t>♫◙◘€</a:t>
            </a:r>
            <a:r>
              <a:rPr lang="en-US" sz="1400"/>
              <a:t>£</a:t>
            </a:r>
          </a:p>
          <a:p>
            <a:r>
              <a:rPr lang="en-US" sz="1400"/>
              <a:t>¥₪Ω</a:t>
            </a:r>
            <a:r>
              <a:rPr lang="ar-SA" sz="1400"/>
              <a:t>٭</a:t>
            </a:r>
          </a:p>
        </p:txBody>
      </p:sp>
      <p:sp>
        <p:nvSpPr>
          <p:cNvPr id="42" name="Line 14"/>
          <p:cNvSpPr>
            <a:spLocks noChangeShapeType="1"/>
          </p:cNvSpPr>
          <p:nvPr/>
        </p:nvSpPr>
        <p:spPr bwMode="auto">
          <a:xfrm>
            <a:off x="10054385" y="415719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3" name="Text Box 15"/>
          <p:cNvSpPr txBox="1">
            <a:spLocks noChangeArrowheads="1"/>
          </p:cNvSpPr>
          <p:nvPr/>
        </p:nvSpPr>
        <p:spPr bwMode="auto">
          <a:xfrm>
            <a:off x="2420097" y="3863505"/>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clair</a:t>
            </a:r>
          </a:p>
        </p:txBody>
      </p:sp>
      <p:sp>
        <p:nvSpPr>
          <p:cNvPr id="44" name="AutoShape 21"/>
          <p:cNvSpPr>
            <a:spLocks noChangeArrowheads="1"/>
          </p:cNvSpPr>
          <p:nvPr/>
        </p:nvSpPr>
        <p:spPr bwMode="auto">
          <a:xfrm>
            <a:off x="9955960" y="4228630"/>
            <a:ext cx="1143000" cy="1235075"/>
          </a:xfrm>
          <a:prstGeom prst="verticalScroll">
            <a:avLst>
              <a:gd name="adj" fmla="val 12500"/>
            </a:avLst>
          </a:prstGeom>
          <a:solidFill>
            <a:srgbClr val="D774E8"/>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100"/>
              <a:t>Voici le</a:t>
            </a:r>
          </a:p>
          <a:p>
            <a:r>
              <a:rPr lang="fr-FR" sz="1100"/>
              <a:t> numéro</a:t>
            </a:r>
          </a:p>
          <a:p>
            <a:r>
              <a:rPr lang="fr-FR" sz="1100"/>
              <a:t>de ma </a:t>
            </a:r>
          </a:p>
          <a:p>
            <a:r>
              <a:rPr lang="fr-FR" sz="1100"/>
              <a:t>carte de</a:t>
            </a:r>
          </a:p>
          <a:p>
            <a:r>
              <a:rPr lang="fr-FR" sz="1100"/>
              <a:t> crédit</a:t>
            </a:r>
          </a:p>
          <a:p>
            <a:r>
              <a:rPr lang="fr-FR" sz="1100"/>
              <a:t> 111111,</a:t>
            </a:r>
          </a:p>
        </p:txBody>
      </p:sp>
      <p:sp>
        <p:nvSpPr>
          <p:cNvPr id="45" name="Text Box 22"/>
          <p:cNvSpPr txBox="1">
            <a:spLocks noChangeArrowheads="1"/>
          </p:cNvSpPr>
          <p:nvPr/>
        </p:nvSpPr>
        <p:spPr bwMode="auto">
          <a:xfrm>
            <a:off x="9967072" y="386191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clair</a:t>
            </a:r>
          </a:p>
        </p:txBody>
      </p:sp>
      <p:sp>
        <p:nvSpPr>
          <p:cNvPr id="46" name="Text Box 23"/>
          <p:cNvSpPr txBox="1">
            <a:spLocks noChangeArrowheads="1"/>
          </p:cNvSpPr>
          <p:nvPr/>
        </p:nvSpPr>
        <p:spPr bwMode="auto">
          <a:xfrm>
            <a:off x="6163422" y="5806605"/>
            <a:ext cx="142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Texte chiffré</a:t>
            </a:r>
          </a:p>
        </p:txBody>
      </p:sp>
      <p:sp>
        <p:nvSpPr>
          <p:cNvPr id="47" name="Cylindre 46"/>
          <p:cNvSpPr/>
          <p:nvPr/>
        </p:nvSpPr>
        <p:spPr>
          <a:xfrm rot="16200000">
            <a:off x="6455522" y="2820518"/>
            <a:ext cx="642937" cy="2643188"/>
          </a:xfrm>
          <a:prstGeom prst="can">
            <a:avLst/>
          </a:prstGeom>
          <a:solidFill>
            <a:srgbClr val="F1A745"/>
          </a:solidFill>
          <a:ln>
            <a:solidFill>
              <a:srgbClr val="56FCA1"/>
            </a:solid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eaLnBrk="0" hangingPunct="0">
              <a:defRPr/>
            </a:pPr>
            <a:r>
              <a:rPr lang="fr-FR" dirty="0">
                <a:solidFill>
                  <a:schemeClr val="tx1"/>
                </a:solidFill>
                <a:latin typeface="+mj-lt"/>
              </a:rPr>
              <a:t>Canal de communication</a:t>
            </a:r>
          </a:p>
        </p:txBody>
      </p:sp>
      <p:cxnSp>
        <p:nvCxnSpPr>
          <p:cNvPr id="48" name="Connecteur droit avec flèche 47"/>
          <p:cNvCxnSpPr>
            <a:stCxn id="35" idx="3"/>
            <a:endCxn id="47" idx="0"/>
          </p:cNvCxnSpPr>
          <p:nvPr/>
        </p:nvCxnSpPr>
        <p:spPr>
          <a:xfrm flipV="1">
            <a:off x="5301410" y="4142905"/>
            <a:ext cx="314325" cy="14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 Box 15"/>
          <p:cNvSpPr txBox="1">
            <a:spLocks noChangeArrowheads="1"/>
          </p:cNvSpPr>
          <p:nvPr/>
        </p:nvSpPr>
        <p:spPr bwMode="auto">
          <a:xfrm>
            <a:off x="3674222" y="2750668"/>
            <a:ext cx="150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Clé privée</a:t>
            </a:r>
          </a:p>
          <a:p>
            <a:r>
              <a:rPr lang="fr-FR"/>
              <a:t>de l’émetteur</a:t>
            </a:r>
          </a:p>
        </p:txBody>
      </p:sp>
      <p:sp>
        <p:nvSpPr>
          <p:cNvPr id="50" name="Text Box 16"/>
          <p:cNvSpPr txBox="1">
            <a:spLocks noChangeArrowheads="1"/>
          </p:cNvSpPr>
          <p:nvPr/>
        </p:nvSpPr>
        <p:spPr bwMode="auto">
          <a:xfrm>
            <a:off x="8454185" y="2742730"/>
            <a:ext cx="150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Clé publique</a:t>
            </a:r>
          </a:p>
          <a:p>
            <a:r>
              <a:rPr lang="fr-FR"/>
              <a:t>de l’émetteur</a:t>
            </a:r>
          </a:p>
        </p:txBody>
      </p:sp>
    </p:spTree>
    <p:extLst>
      <p:ext uri="{BB962C8B-B14F-4D97-AF65-F5344CB8AC3E}">
        <p14:creationId xmlns:p14="http://schemas.microsoft.com/office/powerpoint/2010/main" val="10813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Cryptographie </a:t>
            </a:r>
            <a:r>
              <a:rPr lang="fr-FR" dirty="0" smtClean="0"/>
              <a:t>Asymétrique </a:t>
            </a:r>
            <a:endParaRPr lang="fr-FR" dirty="0"/>
          </a:p>
        </p:txBody>
      </p:sp>
      <p:sp>
        <p:nvSpPr>
          <p:cNvPr id="24" name="Rectangle 3"/>
          <p:cNvSpPr txBox="1">
            <a:spLocks noChangeArrowheads="1"/>
          </p:cNvSpPr>
          <p:nvPr/>
        </p:nvSpPr>
        <p:spPr>
          <a:xfrm>
            <a:off x="2913441" y="2255060"/>
            <a:ext cx="6143625" cy="35163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E41ABE"/>
              </a:buClr>
              <a:buSzPct val="80000"/>
              <a:buFont typeface="Wingdings" pitchFamily="2" charset="2"/>
              <a:buChar char="q"/>
              <a:defRPr/>
            </a:pPr>
            <a:r>
              <a:rPr lang="fr-FR" sz="2400" dirty="0" smtClean="0">
                <a:solidFill>
                  <a:srgbClr val="002060"/>
                </a:solidFill>
                <a:latin typeface="Arial" charset="0"/>
                <a:cs typeface="Arial" charset="0"/>
              </a:rPr>
              <a:t>RSA (R. </a:t>
            </a:r>
            <a:r>
              <a:rPr lang="fr-FR" sz="2400" dirty="0" err="1" smtClean="0">
                <a:solidFill>
                  <a:srgbClr val="002060"/>
                </a:solidFill>
                <a:latin typeface="Arial" charset="0"/>
                <a:cs typeface="Arial" charset="0"/>
              </a:rPr>
              <a:t>Rivest</a:t>
            </a:r>
            <a:r>
              <a:rPr lang="fr-FR" sz="2400" dirty="0" smtClean="0">
                <a:solidFill>
                  <a:srgbClr val="002060"/>
                </a:solidFill>
                <a:latin typeface="Arial" charset="0"/>
                <a:cs typeface="Arial" charset="0"/>
              </a:rPr>
              <a:t>, A. Shamir et l. </a:t>
            </a:r>
            <a:r>
              <a:rPr lang="fr-FR" sz="2400" dirty="0" err="1" smtClean="0">
                <a:solidFill>
                  <a:srgbClr val="002060"/>
                </a:solidFill>
                <a:latin typeface="Arial" charset="0"/>
                <a:cs typeface="Arial" charset="0"/>
              </a:rPr>
              <a:t>Adelman</a:t>
            </a:r>
            <a:r>
              <a:rPr lang="fr-FR" sz="2400" dirty="0" smtClean="0">
                <a:solidFill>
                  <a:srgbClr val="002060"/>
                </a:solidFill>
                <a:latin typeface="Arial" charset="0"/>
                <a:cs typeface="Arial" charset="0"/>
              </a:rPr>
              <a:t>)</a:t>
            </a:r>
          </a:p>
          <a:p>
            <a:pPr>
              <a:buClr>
                <a:schemeClr val="accent1">
                  <a:lumMod val="75000"/>
                </a:schemeClr>
              </a:buClr>
              <a:buSzPct val="80000"/>
              <a:buFontTx/>
              <a:buNone/>
              <a:defRPr/>
            </a:pPr>
            <a:endParaRPr lang="fr-FR" sz="2400" dirty="0" smtClean="0">
              <a:solidFill>
                <a:srgbClr val="002060"/>
              </a:solidFill>
              <a:latin typeface="Arial" charset="0"/>
              <a:cs typeface="Arial" charset="0"/>
            </a:endParaRPr>
          </a:p>
          <a:p>
            <a:pPr>
              <a:buClr>
                <a:srgbClr val="0070C0"/>
              </a:buClr>
              <a:buSzPct val="80000"/>
              <a:buFont typeface="Wingdings" pitchFamily="2" charset="2"/>
              <a:buChar char="q"/>
              <a:defRPr/>
            </a:pPr>
            <a:r>
              <a:rPr lang="fr-FR" sz="2400" dirty="0" smtClean="0">
                <a:solidFill>
                  <a:srgbClr val="002060"/>
                </a:solidFill>
                <a:latin typeface="Arial" charset="0"/>
                <a:cs typeface="Arial" charset="0"/>
              </a:rPr>
              <a:t>DSA : Digital Signature </a:t>
            </a:r>
            <a:r>
              <a:rPr lang="fr-FR" sz="2400" dirty="0" err="1" smtClean="0">
                <a:solidFill>
                  <a:srgbClr val="002060"/>
                </a:solidFill>
                <a:latin typeface="Arial" charset="0"/>
                <a:cs typeface="Arial" charset="0"/>
              </a:rPr>
              <a:t>Algorithm</a:t>
            </a:r>
            <a:endParaRPr lang="fr-FR" sz="2400" dirty="0" smtClean="0">
              <a:solidFill>
                <a:srgbClr val="002060"/>
              </a:solidFill>
              <a:latin typeface="Arial" charset="0"/>
              <a:cs typeface="Arial" charset="0"/>
            </a:endParaRPr>
          </a:p>
          <a:p>
            <a:pPr>
              <a:buClr>
                <a:srgbClr val="FE791E"/>
              </a:buClr>
              <a:buSzPct val="80000"/>
              <a:buFont typeface="Wingdings" pitchFamily="2" charset="2"/>
              <a:buNone/>
              <a:defRPr/>
            </a:pPr>
            <a:endParaRPr lang="fr-FR" sz="2400" dirty="0" smtClean="0">
              <a:solidFill>
                <a:srgbClr val="002060"/>
              </a:solidFill>
              <a:latin typeface="Arial" charset="0"/>
              <a:cs typeface="Arial" charset="0"/>
            </a:endParaRPr>
          </a:p>
          <a:p>
            <a:pPr>
              <a:buClr>
                <a:srgbClr val="F6A840"/>
              </a:buClr>
              <a:buSzPct val="80000"/>
              <a:buFont typeface="Wingdings" pitchFamily="2" charset="2"/>
              <a:buChar char="q"/>
              <a:defRPr/>
            </a:pPr>
            <a:r>
              <a:rPr lang="fr-FR" sz="2400" dirty="0" err="1" smtClean="0">
                <a:solidFill>
                  <a:srgbClr val="002060"/>
                </a:solidFill>
                <a:latin typeface="Arial" charset="0"/>
                <a:cs typeface="Arial" charset="0"/>
              </a:rPr>
              <a:t>Diffie-Hellman</a:t>
            </a:r>
            <a:r>
              <a:rPr lang="fr-FR" sz="2400" dirty="0" smtClean="0">
                <a:solidFill>
                  <a:srgbClr val="002060"/>
                </a:solidFill>
                <a:latin typeface="Arial" charset="0"/>
                <a:cs typeface="Arial" charset="0"/>
              </a:rPr>
              <a:t> </a:t>
            </a:r>
          </a:p>
          <a:p>
            <a:pPr>
              <a:buClr>
                <a:srgbClr val="00B050"/>
              </a:buClr>
              <a:buSzPct val="80000"/>
              <a:buFont typeface="Wingdings" pitchFamily="2" charset="2"/>
              <a:buChar char="q"/>
              <a:defRPr/>
            </a:pPr>
            <a:endParaRPr lang="fr-FR" sz="2400" dirty="0" smtClean="0">
              <a:solidFill>
                <a:srgbClr val="002060"/>
              </a:solidFill>
              <a:latin typeface="Arial" charset="0"/>
              <a:cs typeface="Arial" charset="0"/>
            </a:endParaRPr>
          </a:p>
          <a:p>
            <a:pPr>
              <a:buClr>
                <a:srgbClr val="56FCA1"/>
              </a:buClr>
              <a:buSzPct val="80000"/>
              <a:buFont typeface="Wingdings" pitchFamily="2" charset="2"/>
              <a:buChar char="q"/>
              <a:defRPr/>
            </a:pPr>
            <a:r>
              <a:rPr lang="fr-FR" sz="2400" dirty="0" smtClean="0">
                <a:solidFill>
                  <a:srgbClr val="002060"/>
                </a:solidFill>
                <a:latin typeface="Arial" charset="0"/>
                <a:cs typeface="Arial" charset="0"/>
              </a:rPr>
              <a:t>ELGAMAL  </a:t>
            </a:r>
          </a:p>
          <a:p>
            <a:pPr>
              <a:buClr>
                <a:srgbClr val="FE791E"/>
              </a:buClr>
              <a:buFont typeface="Wingdings" pitchFamily="2" charset="2"/>
              <a:buNone/>
              <a:defRPr/>
            </a:pPr>
            <a:endParaRPr lang="fr-FR" sz="2400" dirty="0" smtClean="0">
              <a:latin typeface="Arial" charset="0"/>
              <a:cs typeface="Arial" charset="0"/>
            </a:endParaRPr>
          </a:p>
          <a:p>
            <a:pPr>
              <a:buClr>
                <a:srgbClr val="FE791E"/>
              </a:buClr>
              <a:buFont typeface="Wingdings" pitchFamily="2" charset="2"/>
              <a:buNone/>
              <a:defRPr/>
            </a:pPr>
            <a:r>
              <a:rPr lang="fr-FR" sz="2400" dirty="0" smtClean="0">
                <a:latin typeface="Arial" charset="0"/>
                <a:cs typeface="Arial" charset="0"/>
              </a:rPr>
              <a:t> </a:t>
            </a:r>
          </a:p>
          <a:p>
            <a:pPr>
              <a:buFont typeface="Wingdings" pitchFamily="2" charset="2"/>
              <a:buNone/>
              <a:defRPr/>
            </a:pPr>
            <a:endParaRPr lang="fr-FR" sz="1600" dirty="0" smtClean="0"/>
          </a:p>
        </p:txBody>
      </p:sp>
      <p:sp>
        <p:nvSpPr>
          <p:cNvPr id="25" name="Rectangle 3"/>
          <p:cNvSpPr>
            <a:spLocks noChangeArrowheads="1"/>
          </p:cNvSpPr>
          <p:nvPr/>
        </p:nvSpPr>
        <p:spPr bwMode="auto">
          <a:xfrm>
            <a:off x="3113466" y="2729723"/>
            <a:ext cx="778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FE791E"/>
              </a:buClr>
              <a:buSzPct val="80000"/>
            </a:pPr>
            <a:r>
              <a:rPr lang="fr-FR" sz="2400"/>
              <a:t>   </a:t>
            </a:r>
          </a:p>
        </p:txBody>
      </p:sp>
      <p:sp>
        <p:nvSpPr>
          <p:cNvPr id="26" name="Rectangle 25"/>
          <p:cNvSpPr>
            <a:spLocks noChangeArrowheads="1"/>
          </p:cNvSpPr>
          <p:nvPr/>
        </p:nvSpPr>
        <p:spPr bwMode="auto">
          <a:xfrm>
            <a:off x="3399216" y="2763299"/>
            <a:ext cx="671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000" b="1" dirty="0">
                <a:solidFill>
                  <a:srgbClr val="1D13DF"/>
                </a:solidFill>
              </a:rPr>
              <a:t>utilisé pour le chiffrement et la signature électronique</a:t>
            </a:r>
          </a:p>
        </p:txBody>
      </p:sp>
      <p:sp>
        <p:nvSpPr>
          <p:cNvPr id="27" name="Rectangle 26"/>
          <p:cNvSpPr>
            <a:spLocks noChangeArrowheads="1"/>
          </p:cNvSpPr>
          <p:nvPr/>
        </p:nvSpPr>
        <p:spPr bwMode="auto">
          <a:xfrm>
            <a:off x="3407154" y="3782540"/>
            <a:ext cx="4992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FE791E"/>
              </a:buClr>
              <a:buSzPct val="80000"/>
            </a:pPr>
            <a:r>
              <a:rPr lang="fr-FR" b="1" dirty="0">
                <a:solidFill>
                  <a:srgbClr val="1D13DF"/>
                </a:solidFill>
              </a:rPr>
              <a:t>utilisé pour la signature électronique</a:t>
            </a:r>
          </a:p>
        </p:txBody>
      </p:sp>
      <p:sp>
        <p:nvSpPr>
          <p:cNvPr id="28" name="Rectangle 27"/>
          <p:cNvSpPr>
            <a:spLocks noChangeArrowheads="1"/>
          </p:cNvSpPr>
          <p:nvPr/>
        </p:nvSpPr>
        <p:spPr bwMode="auto">
          <a:xfrm>
            <a:off x="3399216" y="4747740"/>
            <a:ext cx="7500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000" b="1" dirty="0">
                <a:solidFill>
                  <a:srgbClr val="1D13DF"/>
                </a:solidFill>
              </a:rPr>
              <a:t>utilisé pour l’échange et la distribution des clés symétriques</a:t>
            </a:r>
          </a:p>
        </p:txBody>
      </p:sp>
      <p:sp>
        <p:nvSpPr>
          <p:cNvPr id="29" name="Rectangle 28"/>
          <p:cNvSpPr>
            <a:spLocks noChangeArrowheads="1"/>
          </p:cNvSpPr>
          <p:nvPr/>
        </p:nvSpPr>
        <p:spPr bwMode="auto">
          <a:xfrm>
            <a:off x="3440491" y="5659136"/>
            <a:ext cx="671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000" b="1" dirty="0">
                <a:solidFill>
                  <a:srgbClr val="1D13DF"/>
                </a:solidFill>
              </a:rPr>
              <a:t>utilisé pour le chiffrement et la signature électronique</a:t>
            </a:r>
          </a:p>
        </p:txBody>
      </p:sp>
    </p:spTree>
    <p:extLst>
      <p:ext uri="{BB962C8B-B14F-4D97-AF65-F5344CB8AC3E}">
        <p14:creationId xmlns:p14="http://schemas.microsoft.com/office/powerpoint/2010/main" val="325938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1+#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 calcmode="lin" valueType="num">
                                      <p:cBhvr additive="base">
                                        <p:cTn id="19"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L’algorithme RSA</a:t>
            </a:r>
            <a:endParaRPr lang="fr-FR" dirty="0"/>
          </a:p>
        </p:txBody>
      </p:sp>
      <p:pic>
        <p:nvPicPr>
          <p:cNvPr id="4" name="Image 3"/>
          <p:cNvPicPr>
            <a:picLocks noChangeAspect="1"/>
          </p:cNvPicPr>
          <p:nvPr/>
        </p:nvPicPr>
        <p:blipFill rotWithShape="1">
          <a:blip r:embed="rId2"/>
          <a:srcRect l="4545" t="34316" r="30800" b="28596"/>
          <a:stretch/>
        </p:blipFill>
        <p:spPr>
          <a:xfrm>
            <a:off x="2464905" y="1666689"/>
            <a:ext cx="7203881" cy="2529702"/>
          </a:xfrm>
          <a:prstGeom prst="rect">
            <a:avLst/>
          </a:prstGeom>
        </p:spPr>
      </p:pic>
      <p:sp>
        <p:nvSpPr>
          <p:cNvPr id="5" name="Rectangle 4"/>
          <p:cNvSpPr/>
          <p:nvPr/>
        </p:nvSpPr>
        <p:spPr>
          <a:xfrm>
            <a:off x="2664548" y="4484737"/>
            <a:ext cx="6676828" cy="369332"/>
          </a:xfrm>
          <a:prstGeom prst="rect">
            <a:avLst/>
          </a:prstGeom>
        </p:spPr>
        <p:txBody>
          <a:bodyPr wrap="none">
            <a:spAutoFit/>
          </a:bodyPr>
          <a:lstStyle/>
          <a:p>
            <a:r>
              <a:rPr lang="fr-FR" dirty="0" smtClean="0"/>
              <a:t>Inventé par: </a:t>
            </a:r>
            <a:r>
              <a:rPr lang="fr-FR" dirty="0"/>
              <a:t>Ron </a:t>
            </a:r>
            <a:r>
              <a:rPr lang="fr-FR" b="1" dirty="0" err="1">
                <a:solidFill>
                  <a:srgbClr val="C00000"/>
                </a:solidFill>
              </a:rPr>
              <a:t>R</a:t>
            </a:r>
            <a:r>
              <a:rPr lang="fr-FR" dirty="0" err="1"/>
              <a:t>ivest</a:t>
            </a:r>
            <a:r>
              <a:rPr lang="fr-FR" dirty="0"/>
              <a:t>, Adi </a:t>
            </a:r>
            <a:r>
              <a:rPr lang="fr-FR" b="1" dirty="0">
                <a:solidFill>
                  <a:srgbClr val="C00000"/>
                </a:solidFill>
              </a:rPr>
              <a:t>S</a:t>
            </a:r>
            <a:r>
              <a:rPr lang="fr-FR" dirty="0"/>
              <a:t>hamir, Len </a:t>
            </a:r>
            <a:r>
              <a:rPr lang="fr-FR" b="1" dirty="0" err="1" smtClean="0">
                <a:solidFill>
                  <a:srgbClr val="C00000"/>
                </a:solidFill>
              </a:rPr>
              <a:t>A</a:t>
            </a:r>
            <a:r>
              <a:rPr lang="fr-FR" dirty="0" err="1" smtClean="0"/>
              <a:t>dleman</a:t>
            </a:r>
            <a:r>
              <a:rPr lang="fr-FR" dirty="0" smtClean="0"/>
              <a:t> en 1977 </a:t>
            </a:r>
            <a:endParaRPr lang="fr-FR" dirty="0"/>
          </a:p>
        </p:txBody>
      </p:sp>
    </p:spTree>
    <p:extLst>
      <p:ext uri="{BB962C8B-B14F-4D97-AF65-F5344CB8AC3E}">
        <p14:creationId xmlns:p14="http://schemas.microsoft.com/office/powerpoint/2010/main" val="37544995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de RSA</a:t>
            </a:r>
            <a:endParaRPr lang="fr-FR" dirty="0"/>
          </a:p>
        </p:txBody>
      </p:sp>
      <p:sp>
        <p:nvSpPr>
          <p:cNvPr id="3" name="Espace réservé du contenu 2"/>
          <p:cNvSpPr>
            <a:spLocks noGrp="1"/>
          </p:cNvSpPr>
          <p:nvPr>
            <p:ph idx="1"/>
          </p:nvPr>
        </p:nvSpPr>
        <p:spPr/>
        <p:txBody>
          <a:bodyPr/>
          <a:lstStyle/>
          <a:p>
            <a:r>
              <a:rPr lang="fr-FR" sz="2800" dirty="0" smtClean="0"/>
              <a:t>La première étape: c’est la création des clés (publique, et privée)</a:t>
            </a:r>
          </a:p>
          <a:p>
            <a:r>
              <a:rPr lang="fr-FR" sz="2800" dirty="0" smtClean="0"/>
              <a:t>La deuxième étape: c’est Le chiffrement des messages </a:t>
            </a:r>
          </a:p>
          <a:p>
            <a:r>
              <a:rPr lang="fr-FR" sz="2800" dirty="0"/>
              <a:t>La </a:t>
            </a:r>
            <a:r>
              <a:rPr lang="fr-FR" sz="2800" dirty="0" smtClean="0"/>
              <a:t>troisième étape</a:t>
            </a:r>
            <a:r>
              <a:rPr lang="fr-FR" sz="2800" dirty="0"/>
              <a:t>: c’est Le </a:t>
            </a:r>
            <a:r>
              <a:rPr lang="fr-FR" sz="2800" dirty="0" smtClean="0"/>
              <a:t>déchiffrement </a:t>
            </a:r>
            <a:r>
              <a:rPr lang="fr-FR" sz="2800" dirty="0"/>
              <a:t>des messages </a:t>
            </a:r>
          </a:p>
          <a:p>
            <a:endParaRPr lang="fr-FR" dirty="0" smtClean="0"/>
          </a:p>
          <a:p>
            <a:endParaRPr lang="fr-FR" dirty="0"/>
          </a:p>
        </p:txBody>
      </p:sp>
    </p:spTree>
    <p:extLst>
      <p:ext uri="{BB962C8B-B14F-4D97-AF65-F5344CB8AC3E}">
        <p14:creationId xmlns:p14="http://schemas.microsoft.com/office/powerpoint/2010/main" val="3630059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Etape 01: Création des clés </a:t>
            </a:r>
            <a:endParaRPr lang="fr-FR" dirty="0"/>
          </a:p>
        </p:txBody>
      </p:sp>
      <p:sp>
        <p:nvSpPr>
          <p:cNvPr id="3" name="Espace réservé du contenu 2"/>
          <p:cNvSpPr>
            <a:spLocks noGrp="1"/>
          </p:cNvSpPr>
          <p:nvPr>
            <p:ph idx="1"/>
          </p:nvPr>
        </p:nvSpPr>
        <p:spPr>
          <a:xfrm>
            <a:off x="2589212" y="1424762"/>
            <a:ext cx="8915400" cy="4348236"/>
          </a:xfrm>
        </p:spPr>
        <p:txBody>
          <a:bodyPr>
            <a:noAutofit/>
          </a:bodyPr>
          <a:lstStyle/>
          <a:p>
            <a:r>
              <a:rPr lang="fr-FR" sz="2400" dirty="0"/>
              <a:t>Choisir </a:t>
            </a:r>
            <a:r>
              <a:rPr lang="fr-FR" sz="2400" b="1" i="1" dirty="0"/>
              <a:t>p</a:t>
            </a:r>
            <a:r>
              <a:rPr lang="fr-FR" sz="2400" dirty="0"/>
              <a:t> et </a:t>
            </a:r>
            <a:r>
              <a:rPr lang="fr-FR" sz="2400" b="1" i="1" dirty="0"/>
              <a:t>q</a:t>
            </a:r>
            <a:r>
              <a:rPr lang="fr-FR" sz="2400" dirty="0"/>
              <a:t>, </a:t>
            </a:r>
            <a:r>
              <a:rPr lang="fr-FR" sz="2400" dirty="0" smtClean="0"/>
              <a:t>deux nombres premiers distincts</a:t>
            </a:r>
            <a:r>
              <a:rPr lang="fr-FR" sz="2400" dirty="0"/>
              <a:t> ;</a:t>
            </a:r>
          </a:p>
          <a:p>
            <a:r>
              <a:rPr lang="fr-FR" sz="2400" dirty="0" smtClean="0"/>
              <a:t>Calculer </a:t>
            </a:r>
            <a:r>
              <a:rPr lang="fr-FR" sz="2400" dirty="0"/>
              <a:t>leur produit </a:t>
            </a:r>
            <a:r>
              <a:rPr lang="fr-FR" sz="2400" b="1" i="1" dirty="0"/>
              <a:t>n</a:t>
            </a:r>
            <a:r>
              <a:rPr lang="fr-FR" sz="2400" b="1" dirty="0"/>
              <a:t> = </a:t>
            </a:r>
            <a:r>
              <a:rPr lang="fr-FR" sz="2400" b="1" i="1" dirty="0" err="1"/>
              <a:t>pq</a:t>
            </a:r>
            <a:r>
              <a:rPr lang="fr-FR" sz="2400" dirty="0"/>
              <a:t>, appelé </a:t>
            </a:r>
            <a:r>
              <a:rPr lang="fr-FR" sz="2400" b="1" i="1" dirty="0"/>
              <a:t>module de chiffrement</a:t>
            </a:r>
            <a:r>
              <a:rPr lang="fr-FR" sz="2400" b="1" dirty="0"/>
              <a:t> ;</a:t>
            </a:r>
          </a:p>
          <a:p>
            <a:r>
              <a:rPr lang="fr-FR" sz="2400" dirty="0"/>
              <a:t>calculer </a:t>
            </a:r>
            <a:r>
              <a:rPr lang="fr-FR" sz="2400" b="1" dirty="0"/>
              <a:t>φ(</a:t>
            </a:r>
            <a:r>
              <a:rPr lang="fr-FR" sz="2400" b="1" i="1" dirty="0"/>
              <a:t>n</a:t>
            </a:r>
            <a:r>
              <a:rPr lang="fr-FR" sz="2400" b="1" dirty="0"/>
              <a:t>) = (</a:t>
            </a:r>
            <a:r>
              <a:rPr lang="fr-FR" sz="2400" b="1" i="1" dirty="0"/>
              <a:t>p</a:t>
            </a:r>
            <a:r>
              <a:rPr lang="fr-FR" sz="2400" b="1" dirty="0"/>
              <a:t> - 1)(</a:t>
            </a:r>
            <a:r>
              <a:rPr lang="fr-FR" sz="2400" b="1" i="1" dirty="0"/>
              <a:t>q</a:t>
            </a:r>
            <a:r>
              <a:rPr lang="fr-FR" sz="2400" b="1" dirty="0"/>
              <a:t> - 1) </a:t>
            </a:r>
            <a:r>
              <a:rPr lang="fr-FR" sz="2400" dirty="0"/>
              <a:t> ;</a:t>
            </a:r>
          </a:p>
          <a:p>
            <a:r>
              <a:rPr lang="fr-FR" sz="2400" dirty="0"/>
              <a:t>choisir un entier naturel </a:t>
            </a:r>
            <a:r>
              <a:rPr lang="fr-FR" sz="2400" b="1" i="1" dirty="0"/>
              <a:t>e</a:t>
            </a:r>
            <a:r>
              <a:rPr lang="fr-FR" sz="2400" dirty="0"/>
              <a:t> </a:t>
            </a:r>
            <a:r>
              <a:rPr lang="fr-FR" sz="2400" dirty="0" smtClean="0"/>
              <a:t>premier avec </a:t>
            </a:r>
            <a:r>
              <a:rPr lang="fr-FR" sz="2400" b="1" dirty="0" smtClean="0"/>
              <a:t>φ(</a:t>
            </a:r>
            <a:r>
              <a:rPr lang="fr-FR" sz="2400" b="1" i="1" dirty="0" smtClean="0"/>
              <a:t>n</a:t>
            </a:r>
            <a:r>
              <a:rPr lang="fr-FR" sz="2400" b="1" dirty="0"/>
              <a:t>)</a:t>
            </a:r>
            <a:r>
              <a:rPr lang="fr-FR" sz="2400" dirty="0"/>
              <a:t> et strictement inférieur à </a:t>
            </a:r>
            <a:r>
              <a:rPr lang="fr-FR" sz="2400" b="1" dirty="0"/>
              <a:t>φ(</a:t>
            </a:r>
            <a:r>
              <a:rPr lang="fr-FR" sz="2400" b="1" i="1" dirty="0"/>
              <a:t>n</a:t>
            </a:r>
            <a:r>
              <a:rPr lang="fr-FR" sz="2400" b="1" dirty="0"/>
              <a:t>)</a:t>
            </a:r>
            <a:r>
              <a:rPr lang="fr-FR" sz="2400" dirty="0"/>
              <a:t>, appelé </a:t>
            </a:r>
            <a:r>
              <a:rPr lang="fr-FR" sz="2400" b="1" i="1" dirty="0"/>
              <a:t>exposant de chiffrement</a:t>
            </a:r>
            <a:r>
              <a:rPr lang="fr-FR" sz="2400" b="1" dirty="0"/>
              <a:t> ;</a:t>
            </a:r>
          </a:p>
          <a:p>
            <a:r>
              <a:rPr lang="fr-FR" sz="2400" dirty="0"/>
              <a:t>calculer l'entier naturel </a:t>
            </a:r>
            <a:r>
              <a:rPr lang="fr-FR" sz="2400" b="1" i="1" dirty="0"/>
              <a:t>d</a:t>
            </a:r>
            <a:r>
              <a:rPr lang="fr-FR" sz="2400" dirty="0"/>
              <a:t>, </a:t>
            </a:r>
            <a:r>
              <a:rPr lang="fr-FR" sz="2400" dirty="0" smtClean="0"/>
              <a:t>inverse </a:t>
            </a:r>
            <a:r>
              <a:rPr lang="fr-FR" sz="2400" dirty="0"/>
              <a:t>de </a:t>
            </a:r>
            <a:r>
              <a:rPr lang="fr-FR" sz="2400" b="1" i="1" dirty="0"/>
              <a:t>e</a:t>
            </a:r>
            <a:r>
              <a:rPr lang="fr-FR" sz="2400" dirty="0"/>
              <a:t> modulo </a:t>
            </a:r>
            <a:r>
              <a:rPr lang="fr-FR" sz="2400" b="1" dirty="0"/>
              <a:t>φ(</a:t>
            </a:r>
            <a:r>
              <a:rPr lang="fr-FR" sz="2400" b="1" i="1" dirty="0"/>
              <a:t>n</a:t>
            </a:r>
            <a:r>
              <a:rPr lang="fr-FR" sz="2400" b="1" dirty="0"/>
              <a:t>)</a:t>
            </a:r>
            <a:r>
              <a:rPr lang="fr-FR" sz="2400" dirty="0"/>
              <a:t>, et strictement inférieur à φ(</a:t>
            </a:r>
            <a:r>
              <a:rPr lang="fr-FR" sz="2400" i="1" dirty="0"/>
              <a:t>n</a:t>
            </a:r>
            <a:r>
              <a:rPr lang="fr-FR" sz="2400" dirty="0"/>
              <a:t>), appelé </a:t>
            </a:r>
            <a:r>
              <a:rPr lang="fr-FR" sz="2400" b="1" i="1" dirty="0"/>
              <a:t>exposant de </a:t>
            </a:r>
            <a:r>
              <a:rPr lang="fr-FR" sz="2400" b="1" i="1" dirty="0" smtClean="0"/>
              <a:t>déchiffrement</a:t>
            </a:r>
            <a:r>
              <a:rPr lang="fr-FR" sz="2400" dirty="0" smtClean="0"/>
              <a:t>, </a:t>
            </a:r>
            <a:r>
              <a:rPr lang="fr-FR" sz="2400" i="1" dirty="0" err="1"/>
              <a:t>ed</a:t>
            </a:r>
            <a:r>
              <a:rPr lang="fr-FR" sz="2400" dirty="0"/>
              <a:t> ≡ 1 (</a:t>
            </a:r>
            <a:r>
              <a:rPr lang="fr-FR" sz="2400" dirty="0" err="1"/>
              <a:t>mod</a:t>
            </a:r>
            <a:r>
              <a:rPr lang="fr-FR" sz="2400" dirty="0"/>
              <a:t> </a:t>
            </a:r>
            <a:r>
              <a:rPr lang="el-GR" sz="2400" dirty="0"/>
              <a:t>φ(</a:t>
            </a:r>
            <a:r>
              <a:rPr lang="fr-FR" sz="2400" i="1" dirty="0"/>
              <a:t>n</a:t>
            </a:r>
            <a:r>
              <a:rPr lang="fr-FR" sz="2400" dirty="0" smtClean="0"/>
              <a:t>));</a:t>
            </a:r>
          </a:p>
          <a:p>
            <a:pPr marL="0" indent="0">
              <a:buNone/>
            </a:pPr>
            <a:endParaRPr lang="fr-FR" sz="2400" dirty="0"/>
          </a:p>
        </p:txBody>
      </p:sp>
      <p:sp>
        <p:nvSpPr>
          <p:cNvPr id="5" name="Rectangle 4"/>
          <p:cNvSpPr/>
          <p:nvPr/>
        </p:nvSpPr>
        <p:spPr>
          <a:xfrm>
            <a:off x="7184289" y="5942565"/>
            <a:ext cx="2693366" cy="461665"/>
          </a:xfrm>
          <a:prstGeom prst="rect">
            <a:avLst/>
          </a:prstGeom>
          <a:solidFill>
            <a:srgbClr val="00B0F0"/>
          </a:solidFill>
          <a:ln>
            <a:solidFill>
              <a:schemeClr val="bg1"/>
            </a:solidFill>
          </a:ln>
        </p:spPr>
        <p:txBody>
          <a:bodyPr wrap="none">
            <a:spAutoFit/>
          </a:bodyPr>
          <a:lstStyle/>
          <a:p>
            <a:pPr eaLnBrk="0" hangingPunct="0">
              <a:defRPr/>
            </a:pPr>
            <a:r>
              <a:rPr lang="fr-FR" sz="2400" b="1" dirty="0">
                <a:latin typeface="+mn-lt"/>
                <a:cs typeface="+mn-cs"/>
              </a:rPr>
              <a:t>Clé privée : (</a:t>
            </a:r>
            <a:r>
              <a:rPr lang="fr-FR" sz="2400" b="1" dirty="0" err="1">
                <a:latin typeface="+mn-lt"/>
                <a:cs typeface="+mn-cs"/>
              </a:rPr>
              <a:t>n,d</a:t>
            </a:r>
            <a:r>
              <a:rPr lang="fr-FR" sz="2400" b="1" dirty="0">
                <a:latin typeface="+mn-lt"/>
                <a:cs typeface="+mn-cs"/>
              </a:rPr>
              <a:t>)</a:t>
            </a:r>
          </a:p>
        </p:txBody>
      </p:sp>
      <p:sp>
        <p:nvSpPr>
          <p:cNvPr id="6" name="Rectangle 5"/>
          <p:cNvSpPr/>
          <p:nvPr/>
        </p:nvSpPr>
        <p:spPr>
          <a:xfrm>
            <a:off x="4134958" y="5942565"/>
            <a:ext cx="3068469" cy="461665"/>
          </a:xfrm>
          <a:prstGeom prst="rect">
            <a:avLst/>
          </a:prstGeom>
          <a:solidFill>
            <a:srgbClr val="7030A0"/>
          </a:solidFill>
        </p:spPr>
        <p:txBody>
          <a:bodyPr wrap="none">
            <a:spAutoFit/>
          </a:bodyPr>
          <a:lstStyle/>
          <a:p>
            <a:pPr eaLnBrk="0" hangingPunct="0">
              <a:defRPr/>
            </a:pPr>
            <a:r>
              <a:rPr lang="fr-FR" sz="2400" b="1" dirty="0">
                <a:latin typeface="+mn-lt"/>
                <a:cs typeface="+mn-cs"/>
              </a:rPr>
              <a:t>Clé publique: (</a:t>
            </a:r>
            <a:r>
              <a:rPr lang="fr-FR" sz="2400" b="1" dirty="0" err="1">
                <a:latin typeface="+mn-lt"/>
                <a:cs typeface="+mn-cs"/>
              </a:rPr>
              <a:t>n,e</a:t>
            </a:r>
            <a:r>
              <a:rPr lang="fr-FR" sz="2400" b="1" dirty="0">
                <a:latin typeface="+mn-lt"/>
                <a:cs typeface="+mn-cs"/>
              </a:rPr>
              <a:t> )</a:t>
            </a:r>
          </a:p>
        </p:txBody>
      </p:sp>
    </p:spTree>
    <p:extLst>
      <p:ext uri="{BB962C8B-B14F-4D97-AF65-F5344CB8AC3E}">
        <p14:creationId xmlns:p14="http://schemas.microsoft.com/office/powerpoint/2010/main" val="2302714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Etape 02: Chiffrement des messages</a:t>
            </a:r>
            <a:endParaRPr lang="fr-FR" dirty="0"/>
          </a:p>
        </p:txBody>
      </p:sp>
      <mc:AlternateContent xmlns:mc="http://schemas.openxmlformats.org/markup-compatibility/2006" xmlns:a14="http://schemas.microsoft.com/office/drawing/2010/main">
        <mc:Choice Requires="a14">
          <p:sp>
            <p:nvSpPr>
              <p:cNvPr id="4" name="Espace réservé du contenu 3"/>
              <p:cNvSpPr>
                <a:spLocks noGrp="1"/>
              </p:cNvSpPr>
              <p:nvPr>
                <p:ph idx="1"/>
              </p:nvPr>
            </p:nvSpPr>
            <p:spPr>
              <a:xfrm>
                <a:off x="1722474" y="2452577"/>
                <a:ext cx="9665180" cy="3777622"/>
              </a:xfrm>
            </p:spPr>
            <p:txBody>
              <a:bodyPr/>
              <a:lstStyle/>
              <a:p>
                <a:pPr marL="0" lvl="0" indent="0" algn="just" defTabSz="914400" eaLnBrk="0" fontAlgn="base" hangingPunct="0">
                  <a:spcBef>
                    <a:spcPct val="0"/>
                  </a:spcBef>
                  <a:spcAft>
                    <a:spcPct val="0"/>
                  </a:spcAft>
                  <a:buClrTx/>
                  <a:buNone/>
                </a:pPr>
                <a:r>
                  <a:rPr lang="fr-FR" sz="2800" dirty="0" smtClean="0"/>
                  <a:t>Si M est un entier naturel strictement inférieur à n représentant un message, alors le message chiffré sera représenté par:</a:t>
                </a:r>
              </a:p>
              <a:p>
                <a:pPr marL="0" lvl="0" indent="0" algn="just" defTabSz="914400" eaLnBrk="0" fontAlgn="base" hangingPunct="0">
                  <a:spcBef>
                    <a:spcPct val="0"/>
                  </a:spcBef>
                  <a:spcAft>
                    <a:spcPct val="0"/>
                  </a:spcAft>
                  <a:buClrTx/>
                  <a:buNone/>
                </a:pPr>
                <a:endParaRPr lang="fr-FR" sz="2800" dirty="0"/>
              </a:p>
              <a:p>
                <a:pPr marL="0" lvl="0" indent="0" algn="ctr" defTabSz="914400" eaLnBrk="0" fontAlgn="base" hangingPunct="0">
                  <a:spcBef>
                    <a:spcPct val="0"/>
                  </a:spcBef>
                  <a:spcAft>
                    <a:spcPct val="0"/>
                  </a:spcAft>
                  <a:buClrTx/>
                  <a:buNone/>
                </a:pPr>
                <a14:m>
                  <m:oMath xmlns:m="http://schemas.openxmlformats.org/officeDocument/2006/math">
                    <m:r>
                      <m:rPr>
                        <m:nor/>
                      </m:rPr>
                      <a:rPr lang="fr-FR" sz="2800" b="1" dirty="0"/>
                      <m:t>C</m:t>
                    </m:r>
                    <m:r>
                      <a:rPr lang="fr-FR" sz="2800" b="1" i="1" smtClean="0">
                        <a:latin typeface="Cambria Math" panose="02040503050406030204" pitchFamily="18" charset="0"/>
                        <a:ea typeface="Cambria Math" panose="02040503050406030204" pitchFamily="18" charset="0"/>
                      </a:rPr>
                      <m:t>≡</m:t>
                    </m:r>
                  </m:oMath>
                </a14:m>
                <a:r>
                  <a:rPr lang="fr-FR" sz="2800" b="1" dirty="0" smtClean="0"/>
                  <a:t> </a:t>
                </a:r>
                <a14:m>
                  <m:oMath xmlns:m="http://schemas.openxmlformats.org/officeDocument/2006/math">
                    <m:sSup>
                      <m:sSupPr>
                        <m:ctrlPr>
                          <a:rPr lang="fr-FR" sz="2800" b="1" i="1">
                            <a:latin typeface="Cambria Math" panose="02040503050406030204" pitchFamily="18" charset="0"/>
                            <a:ea typeface="Cambria Math" panose="02040503050406030204" pitchFamily="18" charset="0"/>
                          </a:rPr>
                        </m:ctrlPr>
                      </m:sSupPr>
                      <m:e>
                        <m:r>
                          <a:rPr lang="fr-FR" sz="2800" b="1" i="1">
                            <a:latin typeface="Cambria Math" panose="02040503050406030204" pitchFamily="18" charset="0"/>
                            <a:ea typeface="Cambria Math" panose="02040503050406030204" pitchFamily="18" charset="0"/>
                          </a:rPr>
                          <m:t>𝑴</m:t>
                        </m:r>
                      </m:e>
                      <m:sup>
                        <m:r>
                          <a:rPr lang="fr-FR" sz="2800" b="1" i="1">
                            <a:latin typeface="Cambria Math" panose="02040503050406030204" pitchFamily="18" charset="0"/>
                            <a:ea typeface="Cambria Math" panose="02040503050406030204" pitchFamily="18" charset="0"/>
                          </a:rPr>
                          <m:t>𝒆</m:t>
                        </m:r>
                      </m:sup>
                    </m:sSup>
                  </m:oMath>
                </a14:m>
                <a:r>
                  <a:rPr lang="fr-FR" sz="2800" b="1" dirty="0" smtClean="0"/>
                  <a:t> (</a:t>
                </a:r>
                <a:r>
                  <a:rPr lang="fr-FR" sz="2800" b="1" dirty="0" err="1" smtClean="0"/>
                  <a:t>mod</a:t>
                </a:r>
                <a:r>
                  <a:rPr lang="fr-FR" sz="2800" b="1" dirty="0" smtClean="0"/>
                  <a:t> n)</a:t>
                </a:r>
                <a:endParaRPr lang="fr-FR" sz="2800" b="1" dirty="0"/>
              </a:p>
              <a:p>
                <a:pPr marL="457200" lvl="1" indent="0" algn="just" defTabSz="914400" eaLnBrk="0" fontAlgn="base" hangingPunct="0">
                  <a:spcBef>
                    <a:spcPct val="0"/>
                  </a:spcBef>
                  <a:spcAft>
                    <a:spcPct val="0"/>
                  </a:spcAft>
                  <a:buClrTx/>
                  <a:buNone/>
                </a:pPr>
                <a:r>
                  <a:rPr lang="fr-FR" sz="2800" dirty="0"/>
                  <a:t>  </a:t>
                </a:r>
              </a:p>
              <a:p>
                <a:pPr marL="0" lvl="0" indent="0" algn="just" defTabSz="914400" eaLnBrk="0" fontAlgn="base" hangingPunct="0">
                  <a:spcBef>
                    <a:spcPct val="0"/>
                  </a:spcBef>
                  <a:spcAft>
                    <a:spcPct val="0"/>
                  </a:spcAft>
                  <a:buClrTx/>
                  <a:buNone/>
                </a:pPr>
                <a:r>
                  <a:rPr lang="fr-FR" sz="2800" dirty="0"/>
                  <a:t>l'entier naturel C étant choisi strictement inférieur à n</a:t>
                </a:r>
              </a:p>
              <a:p>
                <a:pPr algn="just"/>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idx="1"/>
              </p:nvPr>
            </p:nvSpPr>
            <p:spPr>
              <a:xfrm>
                <a:off x="1722474" y="2452577"/>
                <a:ext cx="9665180" cy="3777622"/>
              </a:xfrm>
              <a:blipFill rotWithShape="0">
                <a:blip r:embed="rId3"/>
                <a:stretch>
                  <a:fillRect l="-1325" t="-1613" r="-1262"/>
                </a:stretch>
              </a:blipFill>
            </p:spPr>
            <p:txBody>
              <a:bodyPr/>
              <a:lstStyle/>
              <a:p>
                <a:r>
                  <a:rPr lang="fr-FR">
                    <a:noFill/>
                  </a:rPr>
                  <a:t> </a:t>
                </a:r>
              </a:p>
            </p:txBody>
          </p:sp>
        </mc:Fallback>
      </mc:AlternateContent>
      <p:sp>
        <p:nvSpPr>
          <p:cNvPr id="6" name="AutoShape 2" descr="{\displaystyle M^{e}\equiv C{\pmod {n}},}"/>
          <p:cNvSpPr>
            <a:spLocks noChangeAspect="1" noChangeArrowheads="1"/>
          </p:cNvSpPr>
          <p:nvPr/>
        </p:nvSpPr>
        <p:spPr bwMode="auto">
          <a:xfrm>
            <a:off x="495817" y="4110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406073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Cryptologie, Cryptographie, et Cryptanalyse</a:t>
            </a:r>
            <a:endParaRPr lang="fr-FR" dirty="0"/>
          </a:p>
        </p:txBody>
      </p:sp>
      <p:sp>
        <p:nvSpPr>
          <p:cNvPr id="3" name="Espace réservé du contenu 2"/>
          <p:cNvSpPr>
            <a:spLocks noGrp="1"/>
          </p:cNvSpPr>
          <p:nvPr>
            <p:ph idx="1"/>
          </p:nvPr>
        </p:nvSpPr>
        <p:spPr>
          <a:xfrm>
            <a:off x="2297380" y="2016869"/>
            <a:ext cx="8915400" cy="1845013"/>
          </a:xfrm>
        </p:spPr>
        <p:txBody>
          <a:bodyPr/>
          <a:lstStyle/>
          <a:p>
            <a:r>
              <a:rPr lang="fr-FR" b="1" dirty="0" smtClean="0"/>
              <a:t>Définition:</a:t>
            </a:r>
            <a:r>
              <a:rPr lang="fr-FR" dirty="0" smtClean="0"/>
              <a:t> </a:t>
            </a:r>
            <a:r>
              <a:rPr lang="fr-FR" dirty="0"/>
              <a:t>La </a:t>
            </a:r>
            <a:r>
              <a:rPr lang="fr-FR" b="1" dirty="0"/>
              <a:t>cryptographie</a:t>
            </a:r>
            <a:r>
              <a:rPr lang="fr-FR" dirty="0"/>
              <a:t> est une des disciplines de la </a:t>
            </a:r>
            <a:r>
              <a:rPr lang="fr-FR" b="1" dirty="0"/>
              <a:t>cryptologie </a:t>
            </a:r>
            <a:r>
              <a:rPr lang="fr-FR" dirty="0"/>
              <a:t>s'attachant à protéger des messages (assurant confidentialité, authenticité et intégrité) en s'aidant souvent de </a:t>
            </a:r>
            <a:r>
              <a:rPr lang="fr-FR" i="1" dirty="0"/>
              <a:t>secrets</a:t>
            </a:r>
            <a:r>
              <a:rPr lang="fr-FR" dirty="0"/>
              <a:t> ou </a:t>
            </a:r>
            <a:r>
              <a:rPr lang="fr-FR" i="1" dirty="0"/>
              <a:t>clés</a:t>
            </a:r>
            <a:r>
              <a:rPr lang="fr-FR" dirty="0" smtClean="0"/>
              <a:t>.</a:t>
            </a:r>
          </a:p>
        </p:txBody>
      </p:sp>
      <p:sp>
        <p:nvSpPr>
          <p:cNvPr id="4" name="Rectangle 3"/>
          <p:cNvSpPr/>
          <p:nvPr/>
        </p:nvSpPr>
        <p:spPr>
          <a:xfrm>
            <a:off x="2270845" y="3288154"/>
            <a:ext cx="2232025" cy="576263"/>
          </a:xfrm>
          <a:prstGeom prst="rect">
            <a:avLst/>
          </a:prstGeom>
          <a:solidFill>
            <a:srgbClr val="47CFFF"/>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nchor="ctr"/>
          <a:lstStyle/>
          <a:p>
            <a:pPr eaLnBrk="0" hangingPunct="0">
              <a:defRPr/>
            </a:pPr>
            <a:r>
              <a:rPr lang="fr-FR" b="1" dirty="0"/>
              <a:t>  Cryptologie </a:t>
            </a:r>
            <a:endParaRPr lang="fr-FR" dirty="0"/>
          </a:p>
        </p:txBody>
      </p:sp>
      <p:sp>
        <p:nvSpPr>
          <p:cNvPr id="5" name="Rectangle 4"/>
          <p:cNvSpPr/>
          <p:nvPr/>
        </p:nvSpPr>
        <p:spPr>
          <a:xfrm>
            <a:off x="2270845" y="3864417"/>
            <a:ext cx="2233612" cy="2376487"/>
          </a:xfrm>
          <a:prstGeom prst="rect">
            <a:avLst/>
          </a:prstGeom>
          <a:solidFill>
            <a:srgbClr val="C5F0FF"/>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anchor="ctr"/>
          <a:lstStyle/>
          <a:p>
            <a:pPr eaLnBrk="0" hangingPunct="0">
              <a:defRPr/>
            </a:pPr>
            <a:r>
              <a:rPr lang="fr-FR" dirty="0"/>
              <a:t>     Science </a:t>
            </a:r>
          </a:p>
          <a:p>
            <a:pPr eaLnBrk="0" hangingPunct="0">
              <a:defRPr/>
            </a:pPr>
            <a:r>
              <a:rPr lang="fr-FR" dirty="0"/>
              <a:t> mathématique </a:t>
            </a:r>
          </a:p>
        </p:txBody>
      </p:sp>
      <p:sp>
        <p:nvSpPr>
          <p:cNvPr id="6" name="Rectangle 5"/>
          <p:cNvSpPr/>
          <p:nvPr/>
        </p:nvSpPr>
        <p:spPr>
          <a:xfrm>
            <a:off x="5510932" y="3288154"/>
            <a:ext cx="2232025" cy="576263"/>
          </a:xfrm>
          <a:prstGeom prst="rect">
            <a:avLst/>
          </a:prstGeom>
          <a:solidFill>
            <a:srgbClr val="92D050"/>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anchor="ctr"/>
          <a:lstStyle/>
          <a:p>
            <a:pPr eaLnBrk="0" hangingPunct="0">
              <a:defRPr/>
            </a:pPr>
            <a:r>
              <a:rPr lang="fr-FR" b="1" dirty="0"/>
              <a:t>Cryptographie</a:t>
            </a:r>
            <a:endParaRPr lang="fr-FR" dirty="0"/>
          </a:p>
        </p:txBody>
      </p:sp>
      <p:sp>
        <p:nvSpPr>
          <p:cNvPr id="7" name="Rectangle 6"/>
          <p:cNvSpPr/>
          <p:nvPr/>
        </p:nvSpPr>
        <p:spPr>
          <a:xfrm>
            <a:off x="5510932" y="3864417"/>
            <a:ext cx="2232025" cy="2376487"/>
          </a:xfrm>
          <a:prstGeom prst="rect">
            <a:avLst/>
          </a:prstGeom>
          <a:solidFill>
            <a:srgbClr val="C9FA9C"/>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anchor="ctr"/>
          <a:lstStyle/>
          <a:p>
            <a:pPr eaLnBrk="0" hangingPunct="0">
              <a:defRPr/>
            </a:pPr>
            <a:r>
              <a:rPr lang="fr-FR" dirty="0"/>
              <a:t>permet d’effectuer des opérations sur un texte afin d’assurer une ou plusieurs propriétés de sécurité</a:t>
            </a:r>
          </a:p>
        </p:txBody>
      </p:sp>
      <p:sp>
        <p:nvSpPr>
          <p:cNvPr id="8" name="Rectangle 7"/>
          <p:cNvSpPr/>
          <p:nvPr/>
        </p:nvSpPr>
        <p:spPr>
          <a:xfrm>
            <a:off x="8807943" y="3273867"/>
            <a:ext cx="2233613" cy="576262"/>
          </a:xfrm>
          <a:prstGeom prst="rect">
            <a:avLst/>
          </a:prstGeom>
          <a:solidFill>
            <a:srgbClr val="CC00FF"/>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anchor="ctr"/>
          <a:lstStyle/>
          <a:p>
            <a:pPr eaLnBrk="0" hangingPunct="0">
              <a:defRPr/>
            </a:pPr>
            <a:r>
              <a:rPr lang="fr-FR" b="1" dirty="0">
                <a:solidFill>
                  <a:schemeClr val="tx1"/>
                </a:solidFill>
              </a:rPr>
              <a:t>  Cryptanalyse</a:t>
            </a:r>
            <a:endParaRPr lang="fr-FR" dirty="0">
              <a:solidFill>
                <a:schemeClr val="tx1"/>
              </a:solidFill>
            </a:endParaRPr>
          </a:p>
        </p:txBody>
      </p:sp>
      <p:sp>
        <p:nvSpPr>
          <p:cNvPr id="9" name="Rectangle 8"/>
          <p:cNvSpPr/>
          <p:nvPr/>
        </p:nvSpPr>
        <p:spPr>
          <a:xfrm>
            <a:off x="8807943" y="3850129"/>
            <a:ext cx="2233613" cy="2376488"/>
          </a:xfrm>
          <a:prstGeom prst="rect">
            <a:avLst/>
          </a:prstGeom>
          <a:solidFill>
            <a:srgbClr val="F1C1F1"/>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nchor="ctr"/>
          <a:lstStyle/>
          <a:p>
            <a:pPr eaLnBrk="0" hangingPunct="0">
              <a:defRPr/>
            </a:pPr>
            <a:r>
              <a:rPr lang="fr-FR" dirty="0"/>
              <a:t>permet d’étudier</a:t>
            </a:r>
          </a:p>
          <a:p>
            <a:pPr eaLnBrk="0" hangingPunct="0">
              <a:defRPr/>
            </a:pPr>
            <a:r>
              <a:rPr lang="fr-FR" dirty="0"/>
              <a:t> les systèmes cryptographiques en vue de les tester ou de les casser</a:t>
            </a:r>
          </a:p>
        </p:txBody>
      </p:sp>
      <p:grpSp>
        <p:nvGrpSpPr>
          <p:cNvPr id="10" name="Groupe 14"/>
          <p:cNvGrpSpPr/>
          <p:nvPr/>
        </p:nvGrpSpPr>
        <p:grpSpPr>
          <a:xfrm>
            <a:off x="7941183" y="3144535"/>
            <a:ext cx="738498" cy="738498"/>
            <a:chOff x="1377623" y="1662750"/>
            <a:chExt cx="738498" cy="738498"/>
          </a:xfrm>
          <a:solidFill>
            <a:srgbClr val="0D38ED"/>
          </a:solidFill>
        </p:grpSpPr>
        <p:sp>
          <p:nvSpPr>
            <p:cNvPr id="11" name="Plus 10"/>
            <p:cNvSpPr/>
            <p:nvPr/>
          </p:nvSpPr>
          <p:spPr>
            <a:xfrm>
              <a:off x="1377623" y="1662750"/>
              <a:ext cx="738498" cy="738498"/>
            </a:xfrm>
            <a:prstGeom prst="mathPlus">
              <a:avLst/>
            </a:prstGeom>
            <a:grpFill/>
            <a:ln>
              <a:solidFill>
                <a:srgbClr val="0D38ED"/>
              </a:solidFill>
            </a:ln>
          </p:spPr>
          <p:style>
            <a:lnRef idx="1">
              <a:schemeClr val="accent1"/>
            </a:lnRef>
            <a:fillRef idx="2">
              <a:schemeClr val="accent1"/>
            </a:fillRef>
            <a:effectRef idx="1">
              <a:schemeClr val="accent1"/>
            </a:effectRef>
            <a:fontRef idx="minor">
              <a:schemeClr val="dk1"/>
            </a:fontRef>
          </p:style>
        </p:sp>
        <p:sp>
          <p:nvSpPr>
            <p:cNvPr id="12" name="Plus 4"/>
            <p:cNvSpPr/>
            <p:nvPr/>
          </p:nvSpPr>
          <p:spPr>
            <a:xfrm>
              <a:off x="1475511" y="1945152"/>
              <a:ext cx="542722" cy="173694"/>
            </a:xfrm>
            <a:prstGeom prst="rect">
              <a:avLst/>
            </a:prstGeom>
            <a:grpFill/>
            <a:ln>
              <a:solidFill>
                <a:srgbClr val="0D38ED"/>
              </a:solidFill>
            </a:ln>
          </p:spPr>
          <p:style>
            <a:lnRef idx="1">
              <a:schemeClr val="accent1"/>
            </a:lnRef>
            <a:fillRef idx="2">
              <a:schemeClr val="accent1"/>
            </a:fillRef>
            <a:effectRef idx="1">
              <a:schemeClr val="accent1"/>
            </a:effectRef>
            <a:fontRef idx="minor">
              <a:schemeClr val="dk1"/>
            </a:fontRef>
          </p:style>
          <p:txBody>
            <a:bodyPr lIns="0" tIns="0" rIns="0" bIns="0" spcCol="1270" anchor="ctr"/>
            <a:lstStyle/>
            <a:p>
              <a:pPr algn="ctr" defTabSz="577850" eaLnBrk="0" hangingPunct="0">
                <a:lnSpc>
                  <a:spcPct val="90000"/>
                </a:lnSpc>
                <a:spcAft>
                  <a:spcPct val="35000"/>
                </a:spcAft>
                <a:defRPr/>
              </a:pPr>
              <a:endParaRPr lang="fr-FR" sz="1300">
                <a:solidFill>
                  <a:srgbClr val="0D38ED"/>
                </a:solidFill>
              </a:endParaRPr>
            </a:p>
          </p:txBody>
        </p:sp>
      </p:grpSp>
      <p:sp>
        <p:nvSpPr>
          <p:cNvPr id="13" name="Égal 12"/>
          <p:cNvSpPr/>
          <p:nvPr/>
        </p:nvSpPr>
        <p:spPr bwMode="auto">
          <a:xfrm>
            <a:off x="4647332" y="3216717"/>
            <a:ext cx="738188" cy="738187"/>
          </a:xfrm>
          <a:prstGeom prst="mathEqual">
            <a:avLst/>
          </a:prstGeom>
          <a:solidFill>
            <a:srgbClr val="1D13DF"/>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8336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Etape 03: Déchiffrement des messages</a:t>
            </a:r>
            <a:endParaRPr lang="fr-FR" dirty="0"/>
          </a:p>
        </p:txBody>
      </p:sp>
      <mc:AlternateContent xmlns:mc="http://schemas.openxmlformats.org/markup-compatibility/2006" xmlns:a14="http://schemas.microsoft.com/office/drawing/2010/main">
        <mc:Choice Requires="a14">
          <p:sp>
            <p:nvSpPr>
              <p:cNvPr id="4" name="Espace réservé du contenu 3"/>
              <p:cNvSpPr>
                <a:spLocks noGrp="1"/>
              </p:cNvSpPr>
              <p:nvPr>
                <p:ph idx="1"/>
              </p:nvPr>
            </p:nvSpPr>
            <p:spPr>
              <a:xfrm>
                <a:off x="1722474" y="2452577"/>
                <a:ext cx="9356652" cy="3777622"/>
              </a:xfrm>
            </p:spPr>
            <p:txBody>
              <a:bodyPr/>
              <a:lstStyle/>
              <a:p>
                <a:pPr marL="0" lvl="0" indent="0" algn="just" defTabSz="914400" eaLnBrk="0" fontAlgn="base" hangingPunct="0">
                  <a:spcBef>
                    <a:spcPct val="0"/>
                  </a:spcBef>
                  <a:spcAft>
                    <a:spcPct val="0"/>
                  </a:spcAft>
                  <a:buClrTx/>
                  <a:buNone/>
                </a:pPr>
                <a:r>
                  <a:rPr lang="fr-FR" sz="2800" dirty="0" smtClean="0"/>
                  <a:t>Pour déchiffrer </a:t>
                </a:r>
                <a:r>
                  <a:rPr lang="fr-FR" sz="2800" i="1" dirty="0"/>
                  <a:t>C</a:t>
                </a:r>
                <a:r>
                  <a:rPr lang="fr-FR" sz="2800" dirty="0"/>
                  <a:t>, on utilise </a:t>
                </a:r>
                <a:r>
                  <a:rPr lang="fr-FR" sz="2800" i="1" dirty="0"/>
                  <a:t>d</a:t>
                </a:r>
                <a:r>
                  <a:rPr lang="fr-FR" sz="2800" dirty="0"/>
                  <a:t>, l'inverse de </a:t>
                </a:r>
                <a:r>
                  <a:rPr lang="fr-FR" sz="2800" i="1" dirty="0"/>
                  <a:t>e</a:t>
                </a:r>
                <a:r>
                  <a:rPr lang="fr-FR" sz="2800" dirty="0"/>
                  <a:t> modulo (</a:t>
                </a:r>
                <a:r>
                  <a:rPr lang="fr-FR" sz="2800" i="1" dirty="0"/>
                  <a:t>p</a:t>
                </a:r>
                <a:r>
                  <a:rPr lang="fr-FR" sz="2800" dirty="0"/>
                  <a:t> – 1)(</a:t>
                </a:r>
                <a:r>
                  <a:rPr lang="fr-FR" sz="2800" i="1" dirty="0"/>
                  <a:t>q</a:t>
                </a:r>
                <a:r>
                  <a:rPr lang="fr-FR" sz="2800" dirty="0"/>
                  <a:t> – 1), et l'on retrouve le message clair </a:t>
                </a:r>
                <a:r>
                  <a:rPr lang="fr-FR" sz="2800" i="1" dirty="0"/>
                  <a:t>M</a:t>
                </a:r>
                <a:r>
                  <a:rPr lang="fr-FR" sz="2800" dirty="0"/>
                  <a:t> </a:t>
                </a:r>
                <a:r>
                  <a:rPr lang="fr-FR" sz="2800" dirty="0" smtClean="0"/>
                  <a:t>par:</a:t>
                </a:r>
              </a:p>
              <a:p>
                <a:pPr marL="0" lvl="0" indent="0" algn="just" defTabSz="914400" eaLnBrk="0" fontAlgn="base" hangingPunct="0">
                  <a:spcBef>
                    <a:spcPct val="0"/>
                  </a:spcBef>
                  <a:spcAft>
                    <a:spcPct val="0"/>
                  </a:spcAft>
                  <a:buClrTx/>
                  <a:buNone/>
                </a:pPr>
                <a:r>
                  <a:rPr lang="fr-FR" sz="2800" dirty="0" smtClean="0"/>
                  <a:t> </a:t>
                </a:r>
                <a:endParaRPr lang="fr-FR" sz="2800" dirty="0"/>
              </a:p>
              <a:p>
                <a:pPr marL="0" lvl="0" indent="0" algn="ctr" defTabSz="914400" eaLnBrk="0" fontAlgn="base" hangingPunct="0">
                  <a:spcBef>
                    <a:spcPct val="0"/>
                  </a:spcBef>
                  <a:spcAft>
                    <a:spcPct val="0"/>
                  </a:spcAft>
                  <a:buClrTx/>
                  <a:buNone/>
                </a:pPr>
                <a14:m>
                  <m:oMath xmlns:m="http://schemas.openxmlformats.org/officeDocument/2006/math">
                    <m:r>
                      <m:rPr>
                        <m:nor/>
                      </m:rPr>
                      <a:rPr lang="fr-FR" sz="2800" b="1" i="0" dirty="0" smtClean="0"/>
                      <m:t>M</m:t>
                    </m:r>
                    <m:r>
                      <a:rPr lang="fr-FR" sz="2800" b="1" i="1" smtClean="0">
                        <a:latin typeface="Cambria Math" panose="02040503050406030204" pitchFamily="18" charset="0"/>
                        <a:ea typeface="Cambria Math" panose="02040503050406030204" pitchFamily="18" charset="0"/>
                      </a:rPr>
                      <m:t>≡</m:t>
                    </m:r>
                  </m:oMath>
                </a14:m>
                <a:r>
                  <a:rPr lang="fr-FR" sz="2800" b="1" dirty="0" smtClean="0"/>
                  <a:t> </a:t>
                </a:r>
                <a14:m>
                  <m:oMath xmlns:m="http://schemas.openxmlformats.org/officeDocument/2006/math">
                    <m:sSup>
                      <m:sSupPr>
                        <m:ctrlPr>
                          <a:rPr lang="fr-FR" sz="2800" b="1" i="1">
                            <a:latin typeface="Cambria Math" panose="02040503050406030204" pitchFamily="18" charset="0"/>
                            <a:ea typeface="Cambria Math" panose="02040503050406030204" pitchFamily="18" charset="0"/>
                          </a:rPr>
                        </m:ctrlPr>
                      </m:sSupPr>
                      <m:e>
                        <m:r>
                          <a:rPr lang="fr-FR" sz="2800" b="1" i="1" smtClean="0">
                            <a:latin typeface="Cambria Math" panose="02040503050406030204" pitchFamily="18" charset="0"/>
                            <a:ea typeface="Cambria Math" panose="02040503050406030204" pitchFamily="18" charset="0"/>
                          </a:rPr>
                          <m:t>𝑪</m:t>
                        </m:r>
                      </m:e>
                      <m:sup>
                        <m:r>
                          <a:rPr lang="fr-FR" sz="2800" b="1" i="1" smtClean="0">
                            <a:latin typeface="Cambria Math" panose="02040503050406030204" pitchFamily="18" charset="0"/>
                            <a:ea typeface="Cambria Math" panose="02040503050406030204" pitchFamily="18" charset="0"/>
                          </a:rPr>
                          <m:t>𝒅</m:t>
                        </m:r>
                      </m:sup>
                    </m:sSup>
                  </m:oMath>
                </a14:m>
                <a:r>
                  <a:rPr lang="fr-FR" sz="2800" b="1" dirty="0" smtClean="0"/>
                  <a:t> (</a:t>
                </a:r>
                <a:r>
                  <a:rPr lang="fr-FR" sz="2800" b="1" dirty="0" err="1" smtClean="0"/>
                  <a:t>mod</a:t>
                </a:r>
                <a:r>
                  <a:rPr lang="fr-FR" sz="2800" b="1" dirty="0" smtClean="0"/>
                  <a:t> n)</a:t>
                </a:r>
                <a:endParaRPr lang="fr-FR" sz="2800" b="1" dirty="0"/>
              </a:p>
              <a:p>
                <a:pPr marL="457200" lvl="1" indent="0" algn="just" defTabSz="914400" eaLnBrk="0" fontAlgn="base" hangingPunct="0">
                  <a:spcBef>
                    <a:spcPct val="0"/>
                  </a:spcBef>
                  <a:spcAft>
                    <a:spcPct val="0"/>
                  </a:spcAft>
                  <a:buClrTx/>
                  <a:buNone/>
                </a:pPr>
                <a:r>
                  <a:rPr lang="fr-FR" sz="2800" dirty="0"/>
                  <a:t>  </a:t>
                </a:r>
              </a:p>
              <a:p>
                <a:pPr algn="just"/>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idx="1"/>
              </p:nvPr>
            </p:nvSpPr>
            <p:spPr>
              <a:xfrm>
                <a:off x="1722474" y="2452577"/>
                <a:ext cx="9356652" cy="3777622"/>
              </a:xfrm>
              <a:blipFill rotWithShape="0">
                <a:blip r:embed="rId3"/>
                <a:stretch>
                  <a:fillRect l="-1369" t="-1613" r="-1369"/>
                </a:stretch>
              </a:blipFill>
            </p:spPr>
            <p:txBody>
              <a:bodyPr/>
              <a:lstStyle/>
              <a:p>
                <a:r>
                  <a:rPr lang="fr-FR">
                    <a:noFill/>
                  </a:rPr>
                  <a:t> </a:t>
                </a:r>
              </a:p>
            </p:txBody>
          </p:sp>
        </mc:Fallback>
      </mc:AlternateContent>
      <p:sp>
        <p:nvSpPr>
          <p:cNvPr id="6" name="AutoShape 2" descr="{\displaystyle M^{e}\equiv C{\pmod {n}},}"/>
          <p:cNvSpPr>
            <a:spLocks noChangeAspect="1" noChangeArrowheads="1"/>
          </p:cNvSpPr>
          <p:nvPr/>
        </p:nvSpPr>
        <p:spPr bwMode="auto">
          <a:xfrm>
            <a:off x="495817" y="4110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97119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Signature numérique </a:t>
            </a:r>
            <a:endParaRPr lang="fr-FR" dirty="0"/>
          </a:p>
        </p:txBody>
      </p:sp>
      <p:sp>
        <p:nvSpPr>
          <p:cNvPr id="3" name="Espace réservé du contenu 2"/>
          <p:cNvSpPr>
            <a:spLocks noGrp="1"/>
          </p:cNvSpPr>
          <p:nvPr>
            <p:ph idx="1"/>
          </p:nvPr>
        </p:nvSpPr>
        <p:spPr/>
        <p:txBody>
          <a:bodyPr>
            <a:normAutofit/>
          </a:bodyPr>
          <a:lstStyle/>
          <a:p>
            <a:pPr marL="319088" indent="-319088" eaLnBrk="0" hangingPunct="0">
              <a:spcBef>
                <a:spcPts val="700"/>
              </a:spcBef>
              <a:buClr>
                <a:schemeClr val="accent2"/>
              </a:buClr>
              <a:buSzPct val="60000"/>
              <a:buFont typeface="Wingdings" pitchFamily="2" charset="2"/>
              <a:buNone/>
              <a:defRPr/>
            </a:pPr>
            <a:r>
              <a:rPr lang="fr-FR" sz="2400" dirty="0"/>
              <a:t>1. L'expéditeur crée la signature </a:t>
            </a:r>
            <a:r>
              <a:rPr lang="fr-FR" sz="2400" b="1" dirty="0"/>
              <a:t>s</a:t>
            </a:r>
            <a:r>
              <a:rPr lang="fr-FR" sz="2400" dirty="0"/>
              <a:t> à partir du message M :  S</a:t>
            </a:r>
            <a:r>
              <a:rPr lang="fr-FR" sz="2400" b="1" dirty="0"/>
              <a:t> = M</a:t>
            </a:r>
            <a:r>
              <a:rPr lang="fr-FR" sz="2400" b="1" baseline="30000" dirty="0"/>
              <a:t>d</a:t>
            </a:r>
            <a:r>
              <a:rPr lang="fr-FR" sz="2400" b="1" dirty="0"/>
              <a:t> </a:t>
            </a:r>
            <a:r>
              <a:rPr lang="fr-FR" sz="2400" b="1" dirty="0" err="1"/>
              <a:t>mod</a:t>
            </a:r>
            <a:r>
              <a:rPr lang="fr-FR" sz="2400" b="1" dirty="0"/>
              <a:t>(n)</a:t>
            </a:r>
            <a:r>
              <a:rPr lang="fr-FR" sz="2400" dirty="0"/>
              <a:t>, </a:t>
            </a:r>
          </a:p>
          <a:p>
            <a:pPr marL="319088" indent="-319088" eaLnBrk="0" hangingPunct="0">
              <a:spcBef>
                <a:spcPts val="700"/>
              </a:spcBef>
              <a:buClr>
                <a:schemeClr val="accent2"/>
              </a:buClr>
              <a:buSzPct val="60000"/>
              <a:buFont typeface="Wingdings" pitchFamily="2" charset="2"/>
              <a:buNone/>
              <a:defRPr/>
            </a:pPr>
            <a:r>
              <a:rPr lang="fr-FR" sz="2400" dirty="0"/>
              <a:t>    où (</a:t>
            </a:r>
            <a:r>
              <a:rPr lang="fr-FR" sz="2400" dirty="0" err="1"/>
              <a:t>n,d</a:t>
            </a:r>
            <a:r>
              <a:rPr lang="fr-FR" sz="2400" dirty="0"/>
              <a:t>) est la clé privée de l'expéditeur.</a:t>
            </a:r>
          </a:p>
          <a:p>
            <a:pPr marL="319088" indent="-319088" eaLnBrk="0" hangingPunct="0">
              <a:spcBef>
                <a:spcPts val="700"/>
              </a:spcBef>
              <a:buClr>
                <a:schemeClr val="accent2"/>
              </a:buClr>
              <a:buSzPct val="60000"/>
              <a:buFont typeface="Wingdings" pitchFamily="2" charset="2"/>
              <a:buNone/>
              <a:defRPr/>
            </a:pPr>
            <a:r>
              <a:rPr lang="fr-FR" sz="2400" dirty="0"/>
              <a:t>2. Le destinataire reçoit S et M et effectue la vérification de M :       M</a:t>
            </a:r>
            <a:r>
              <a:rPr lang="fr-FR" sz="2400" b="1" dirty="0"/>
              <a:t> = S</a:t>
            </a:r>
            <a:r>
              <a:rPr lang="fr-FR" sz="2400" b="1" baseline="30000" dirty="0"/>
              <a:t>e</a:t>
            </a:r>
            <a:r>
              <a:rPr lang="fr-FR" sz="2400" b="1" dirty="0"/>
              <a:t> </a:t>
            </a:r>
            <a:r>
              <a:rPr lang="fr-FR" sz="2400" b="1" dirty="0" err="1"/>
              <a:t>mod</a:t>
            </a:r>
            <a:r>
              <a:rPr lang="fr-FR" sz="2400" b="1" dirty="0"/>
              <a:t>(n)</a:t>
            </a:r>
            <a:r>
              <a:rPr lang="fr-FR" sz="2400" dirty="0"/>
              <a:t>, </a:t>
            </a:r>
          </a:p>
          <a:p>
            <a:pPr marL="319088" indent="-319088" eaLnBrk="0" hangingPunct="0">
              <a:spcBef>
                <a:spcPts val="700"/>
              </a:spcBef>
              <a:buClr>
                <a:schemeClr val="accent2"/>
              </a:buClr>
              <a:buSzPct val="60000"/>
              <a:buFont typeface="Wingdings" pitchFamily="2" charset="2"/>
              <a:buNone/>
              <a:defRPr/>
            </a:pPr>
            <a:r>
              <a:rPr lang="fr-FR" sz="2400" dirty="0"/>
              <a:t>    où (</a:t>
            </a:r>
            <a:r>
              <a:rPr lang="fr-FR" sz="2400" dirty="0" err="1"/>
              <a:t>n,e</a:t>
            </a:r>
            <a:r>
              <a:rPr lang="fr-FR" sz="2400" dirty="0"/>
              <a:t>) est la clé publique de l'expéditeur.</a:t>
            </a:r>
          </a:p>
          <a:p>
            <a:endParaRPr lang="fr-FR" sz="2400" dirty="0"/>
          </a:p>
        </p:txBody>
      </p:sp>
    </p:spTree>
    <p:extLst>
      <p:ext uri="{BB962C8B-B14F-4D97-AF65-F5344CB8AC3E}">
        <p14:creationId xmlns:p14="http://schemas.microsoft.com/office/powerpoint/2010/main" val="5111961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Exemple: M= 4</a:t>
            </a:r>
            <a:endParaRPr lang="fr-FR" dirty="0"/>
          </a:p>
        </p:txBody>
      </p:sp>
      <p:sp>
        <p:nvSpPr>
          <p:cNvPr id="3" name="Espace réservé du contenu 2"/>
          <p:cNvSpPr>
            <a:spLocks noGrp="1"/>
          </p:cNvSpPr>
          <p:nvPr>
            <p:ph idx="1"/>
          </p:nvPr>
        </p:nvSpPr>
        <p:spPr>
          <a:xfrm>
            <a:off x="2217073" y="1446028"/>
            <a:ext cx="8915400" cy="5411972"/>
          </a:xfrm>
        </p:spPr>
        <p:txBody>
          <a:bodyPr>
            <a:normAutofit lnSpcReduction="10000"/>
          </a:bodyPr>
          <a:lstStyle/>
          <a:p>
            <a:pPr algn="just"/>
            <a:r>
              <a:rPr lang="fr-FR" dirty="0"/>
              <a:t>Un </a:t>
            </a:r>
            <a:r>
              <a:rPr lang="fr-FR" dirty="0" smtClean="0"/>
              <a:t>exemple où Brahim veut envoyé 4 à Ali  </a:t>
            </a:r>
            <a:r>
              <a:rPr lang="fr-FR" dirty="0"/>
              <a:t>avec de petits nombres premiers (en pratique il faut de très grands nombres premiers) : </a:t>
            </a:r>
          </a:p>
          <a:p>
            <a:pPr algn="just"/>
            <a:r>
              <a:rPr lang="fr-FR" dirty="0"/>
              <a:t>on choisit deux nombres premiers </a:t>
            </a:r>
            <a:r>
              <a:rPr lang="fr-FR" i="1" dirty="0"/>
              <a:t>p</a:t>
            </a:r>
            <a:r>
              <a:rPr lang="fr-FR" dirty="0"/>
              <a:t> = 3, </a:t>
            </a:r>
            <a:r>
              <a:rPr lang="fr-FR" i="1" dirty="0"/>
              <a:t>q</a:t>
            </a:r>
            <a:r>
              <a:rPr lang="fr-FR" dirty="0"/>
              <a:t> = 11 ;</a:t>
            </a:r>
          </a:p>
          <a:p>
            <a:pPr algn="just"/>
            <a:r>
              <a:rPr lang="fr-FR" dirty="0"/>
              <a:t>leur produit </a:t>
            </a:r>
            <a:r>
              <a:rPr lang="fr-FR" i="1" dirty="0"/>
              <a:t>n</a:t>
            </a:r>
            <a:r>
              <a:rPr lang="fr-FR" dirty="0"/>
              <a:t> = 3 × 11 = 33 est le module de chiffrement ;</a:t>
            </a:r>
          </a:p>
          <a:p>
            <a:pPr algn="just"/>
            <a:r>
              <a:rPr lang="fr-FR" dirty="0"/>
              <a:t>φ(</a:t>
            </a:r>
            <a:r>
              <a:rPr lang="fr-FR" i="1" dirty="0"/>
              <a:t>n</a:t>
            </a:r>
            <a:r>
              <a:rPr lang="fr-FR" dirty="0"/>
              <a:t>) = (3 – 1) × (11 – 1) = 2 × 10 = 20 ;</a:t>
            </a:r>
          </a:p>
          <a:p>
            <a:pPr algn="just"/>
            <a:r>
              <a:rPr lang="fr-FR" dirty="0"/>
              <a:t>on choisit </a:t>
            </a:r>
            <a:r>
              <a:rPr lang="fr-FR" i="1" dirty="0"/>
              <a:t>e</a:t>
            </a:r>
            <a:r>
              <a:rPr lang="fr-FR" dirty="0"/>
              <a:t>= 3 (premier avec 20) comme exposant de chiffrement ;</a:t>
            </a:r>
          </a:p>
          <a:p>
            <a:pPr algn="just"/>
            <a:r>
              <a:rPr lang="fr-FR" dirty="0"/>
              <a:t>l'exposant de déchiffrement est </a:t>
            </a:r>
            <a:r>
              <a:rPr lang="fr-FR" i="1" dirty="0"/>
              <a:t>d</a:t>
            </a:r>
            <a:r>
              <a:rPr lang="fr-FR" dirty="0"/>
              <a:t> = 7, l'inverse de 3 modulo 20 (en effet </a:t>
            </a:r>
            <a:r>
              <a:rPr lang="fr-FR" i="1" dirty="0" err="1"/>
              <a:t>ed</a:t>
            </a:r>
            <a:r>
              <a:rPr lang="fr-FR" dirty="0"/>
              <a:t> = 3 × 7 ≡ 1 </a:t>
            </a:r>
            <a:r>
              <a:rPr lang="fr-FR" dirty="0" err="1"/>
              <a:t>mod</a:t>
            </a:r>
            <a:r>
              <a:rPr lang="fr-FR" dirty="0"/>
              <a:t> 20).</a:t>
            </a:r>
          </a:p>
          <a:p>
            <a:pPr algn="just"/>
            <a:r>
              <a:rPr lang="fr-FR" dirty="0"/>
              <a:t>La clé publique </a:t>
            </a:r>
            <a:r>
              <a:rPr lang="fr-FR" dirty="0" smtClean="0"/>
              <a:t>d’Ali est </a:t>
            </a:r>
            <a:r>
              <a:rPr lang="fr-FR" dirty="0"/>
              <a:t>(</a:t>
            </a:r>
            <a:r>
              <a:rPr lang="fr-FR" i="1" dirty="0"/>
              <a:t>n</a:t>
            </a:r>
            <a:r>
              <a:rPr lang="fr-FR" dirty="0"/>
              <a:t>, </a:t>
            </a:r>
            <a:r>
              <a:rPr lang="fr-FR" i="1" dirty="0"/>
              <a:t>e</a:t>
            </a:r>
            <a:r>
              <a:rPr lang="fr-FR" dirty="0"/>
              <a:t>) = (33, 3), et sa clé privée est (</a:t>
            </a:r>
            <a:r>
              <a:rPr lang="fr-FR" i="1" dirty="0"/>
              <a:t>n</a:t>
            </a:r>
            <a:r>
              <a:rPr lang="fr-FR" dirty="0"/>
              <a:t>, </a:t>
            </a:r>
            <a:r>
              <a:rPr lang="fr-FR" i="1" dirty="0"/>
              <a:t>d</a:t>
            </a:r>
            <a:r>
              <a:rPr lang="fr-FR" dirty="0"/>
              <a:t>) = (33, 7). </a:t>
            </a:r>
            <a:r>
              <a:rPr lang="fr-FR" dirty="0" smtClean="0"/>
              <a:t>Brahim transmet </a:t>
            </a:r>
            <a:r>
              <a:rPr lang="fr-FR" dirty="0"/>
              <a:t>un message à </a:t>
            </a:r>
            <a:r>
              <a:rPr lang="fr-FR" dirty="0" smtClean="0"/>
              <a:t>Ali. </a:t>
            </a:r>
            <a:endParaRPr lang="fr-FR" dirty="0"/>
          </a:p>
          <a:p>
            <a:pPr algn="just"/>
            <a:r>
              <a:rPr lang="fr-FR" dirty="0"/>
              <a:t>Chiffrement de </a:t>
            </a:r>
            <a:r>
              <a:rPr lang="fr-FR" i="1" dirty="0"/>
              <a:t>M</a:t>
            </a:r>
            <a:r>
              <a:rPr lang="fr-FR" dirty="0"/>
              <a:t> = 4 par </a:t>
            </a:r>
            <a:r>
              <a:rPr lang="fr-FR" dirty="0" smtClean="0"/>
              <a:t>Brahim avec </a:t>
            </a:r>
            <a:r>
              <a:rPr lang="fr-FR" dirty="0"/>
              <a:t>la </a:t>
            </a:r>
            <a:r>
              <a:rPr lang="fr-FR" i="1" dirty="0"/>
              <a:t>clé publique</a:t>
            </a:r>
            <a:r>
              <a:rPr lang="fr-FR" dirty="0"/>
              <a:t> </a:t>
            </a:r>
            <a:r>
              <a:rPr lang="fr-FR" dirty="0" smtClean="0"/>
              <a:t>d'Ali</a:t>
            </a:r>
            <a:r>
              <a:rPr lang="fr-FR" dirty="0"/>
              <a:t> : 4</a:t>
            </a:r>
            <a:r>
              <a:rPr lang="fr-FR" baseline="30000" dirty="0"/>
              <a:t>3</a:t>
            </a:r>
            <a:r>
              <a:rPr lang="fr-FR" dirty="0"/>
              <a:t> ≡ 31 </a:t>
            </a:r>
            <a:r>
              <a:rPr lang="fr-FR" dirty="0" err="1"/>
              <a:t>mod</a:t>
            </a:r>
            <a:r>
              <a:rPr lang="fr-FR" dirty="0"/>
              <a:t> 33, le chiffré est </a:t>
            </a:r>
            <a:r>
              <a:rPr lang="fr-FR" i="1" dirty="0"/>
              <a:t>C</a:t>
            </a:r>
            <a:r>
              <a:rPr lang="fr-FR" dirty="0"/>
              <a:t> = 31 que </a:t>
            </a:r>
            <a:r>
              <a:rPr lang="fr-FR" dirty="0" smtClean="0"/>
              <a:t>Brahim transmet </a:t>
            </a:r>
            <a:r>
              <a:rPr lang="fr-FR" dirty="0"/>
              <a:t>à </a:t>
            </a:r>
            <a:r>
              <a:rPr lang="fr-FR" dirty="0" smtClean="0"/>
              <a:t>Ali</a:t>
            </a:r>
            <a:r>
              <a:rPr lang="fr-FR" dirty="0"/>
              <a:t> ;</a:t>
            </a:r>
          </a:p>
          <a:p>
            <a:pPr algn="just"/>
            <a:r>
              <a:rPr lang="fr-FR" dirty="0"/>
              <a:t>Déchiffrement de </a:t>
            </a:r>
            <a:r>
              <a:rPr lang="fr-FR" i="1" dirty="0"/>
              <a:t>C</a:t>
            </a:r>
            <a:r>
              <a:rPr lang="fr-FR" dirty="0"/>
              <a:t> = 31 par </a:t>
            </a:r>
            <a:r>
              <a:rPr lang="fr-FR" dirty="0" smtClean="0"/>
              <a:t>Ali </a:t>
            </a:r>
            <a:r>
              <a:rPr lang="fr-FR" dirty="0"/>
              <a:t>avec sa </a:t>
            </a:r>
            <a:r>
              <a:rPr lang="fr-FR" i="1" dirty="0"/>
              <a:t>clé privée</a:t>
            </a:r>
            <a:r>
              <a:rPr lang="fr-FR" dirty="0"/>
              <a:t> : 31</a:t>
            </a:r>
            <a:r>
              <a:rPr lang="fr-FR" baseline="30000" dirty="0"/>
              <a:t>7</a:t>
            </a:r>
            <a:r>
              <a:rPr lang="fr-FR" dirty="0"/>
              <a:t> ≡ 4 </a:t>
            </a:r>
            <a:r>
              <a:rPr lang="fr-FR" dirty="0" err="1"/>
              <a:t>mod</a:t>
            </a:r>
            <a:r>
              <a:rPr lang="fr-FR" dirty="0"/>
              <a:t> 33, </a:t>
            </a:r>
            <a:r>
              <a:rPr lang="fr-FR" dirty="0" smtClean="0"/>
              <a:t>Ali </a:t>
            </a:r>
            <a:r>
              <a:rPr lang="fr-FR" dirty="0"/>
              <a:t>retrouve le message initial </a:t>
            </a:r>
            <a:r>
              <a:rPr lang="fr-FR" i="1" dirty="0"/>
              <a:t>M</a:t>
            </a:r>
            <a:r>
              <a:rPr lang="fr-FR" dirty="0"/>
              <a:t> = 4.</a:t>
            </a:r>
          </a:p>
          <a:p>
            <a:pPr algn="just"/>
            <a:r>
              <a:rPr lang="fr-FR" dirty="0"/>
              <a:t>Le mécanisme de signature par </a:t>
            </a:r>
            <a:r>
              <a:rPr lang="fr-FR" dirty="0" smtClean="0"/>
              <a:t>Ali, </a:t>
            </a:r>
            <a:r>
              <a:rPr lang="fr-FR" dirty="0"/>
              <a:t>à l'aide de sa clé privée, est analogue, en échangeant les clés. </a:t>
            </a:r>
          </a:p>
          <a:p>
            <a:endParaRPr lang="fr-FR" dirty="0"/>
          </a:p>
        </p:txBody>
      </p:sp>
    </p:spTree>
    <p:extLst>
      <p:ext uri="{BB962C8B-B14F-4D97-AF65-F5344CB8AC3E}">
        <p14:creationId xmlns:p14="http://schemas.microsoft.com/office/powerpoint/2010/main" val="1126081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Exemple: M= « Bonjour»</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000" dirty="0" smtClean="0"/>
              <a:t>Brahim veut envoyé « Bonjour » à Ali</a:t>
            </a:r>
          </a:p>
          <a:p>
            <a:pPr marL="0" indent="0" algn="just">
              <a:buNone/>
            </a:pPr>
            <a:r>
              <a:rPr lang="fr-FR" sz="2000" dirty="0" smtClean="0"/>
              <a:t>1</a:t>
            </a:r>
            <a:r>
              <a:rPr lang="fr-FR" sz="2000" dirty="0"/>
              <a:t>) </a:t>
            </a:r>
            <a:r>
              <a:rPr lang="fr-FR" sz="2000" dirty="0" smtClean="0"/>
              <a:t>Ali </a:t>
            </a:r>
            <a:r>
              <a:rPr lang="fr-FR" sz="2000" dirty="0"/>
              <a:t>crée ses clés : </a:t>
            </a:r>
          </a:p>
          <a:p>
            <a:pPr marL="0" indent="0" algn="just">
              <a:buNone/>
            </a:pPr>
            <a:r>
              <a:rPr lang="fr-FR" sz="2000" dirty="0" smtClean="0"/>
              <a:t>La </a:t>
            </a:r>
            <a:r>
              <a:rPr lang="fr-FR" sz="2000" dirty="0"/>
              <a:t>clé publique : </a:t>
            </a:r>
            <a:r>
              <a:rPr lang="fr-FR" sz="2000" b="1" dirty="0"/>
              <a:t>e = </a:t>
            </a:r>
            <a:r>
              <a:rPr lang="fr-FR" sz="2000" b="1" dirty="0" smtClean="0"/>
              <a:t>7, </a:t>
            </a:r>
            <a:r>
              <a:rPr lang="fr-FR" sz="2000" b="1" dirty="0"/>
              <a:t>n </a:t>
            </a:r>
            <a:r>
              <a:rPr lang="fr-FR" sz="2000" b="1" dirty="0" smtClean="0"/>
              <a:t>= </a:t>
            </a:r>
            <a:r>
              <a:rPr lang="fr-FR" sz="2000" b="1" dirty="0"/>
              <a:t>5141</a:t>
            </a:r>
            <a:endParaRPr lang="fr-FR" sz="2000" dirty="0"/>
          </a:p>
          <a:p>
            <a:pPr marL="0" indent="0" algn="just">
              <a:buNone/>
            </a:pPr>
            <a:r>
              <a:rPr lang="fr-FR" sz="2000" dirty="0"/>
              <a:t>2) </a:t>
            </a:r>
            <a:r>
              <a:rPr lang="fr-FR" sz="2000" dirty="0" smtClean="0"/>
              <a:t>Ali </a:t>
            </a:r>
            <a:r>
              <a:rPr lang="fr-FR" sz="2000" dirty="0"/>
              <a:t>diffuse sa clé publique (par exemple, dans un annuaire). </a:t>
            </a:r>
          </a:p>
          <a:p>
            <a:pPr marL="0" indent="0" algn="just">
              <a:buNone/>
            </a:pPr>
            <a:r>
              <a:rPr lang="fr-FR" sz="2000" dirty="0"/>
              <a:t>3) </a:t>
            </a:r>
            <a:r>
              <a:rPr lang="fr-FR" sz="2000" dirty="0" smtClean="0"/>
              <a:t>Brahim </a:t>
            </a:r>
            <a:r>
              <a:rPr lang="fr-FR" sz="2000" dirty="0"/>
              <a:t>ayant trouvé le couple </a:t>
            </a:r>
            <a:r>
              <a:rPr lang="fr-FR" sz="2000" b="1" dirty="0"/>
              <a:t>(</a:t>
            </a:r>
            <a:r>
              <a:rPr lang="fr-FR" sz="2000" b="1" dirty="0" err="1"/>
              <a:t>n,e</a:t>
            </a:r>
            <a:r>
              <a:rPr lang="fr-FR" sz="2000" b="1" dirty="0"/>
              <a:t>)</a:t>
            </a:r>
            <a:r>
              <a:rPr lang="fr-FR" sz="2000" dirty="0"/>
              <a:t>, il sait qu'il doit l'utiliser pour chiffrer son message. Il va tout d'abord remplacer chaque lettre du mot BONJOUR par le nombre correspondant à sa position dans l'alphabet : </a:t>
            </a:r>
            <a:br>
              <a:rPr lang="fr-FR" sz="2000" dirty="0"/>
            </a:br>
            <a:r>
              <a:rPr lang="fr-FR" sz="2000" dirty="0"/>
              <a:t>B = 2, O = 15, N = 14, J = 10, U = 21, R = 18 </a:t>
            </a:r>
          </a:p>
          <a:p>
            <a:pPr algn="just"/>
            <a:endParaRPr lang="fr-FR" sz="2000" dirty="0"/>
          </a:p>
        </p:txBody>
      </p:sp>
    </p:spTree>
    <p:extLst>
      <p:ext uri="{BB962C8B-B14F-4D97-AF65-F5344CB8AC3E}">
        <p14:creationId xmlns:p14="http://schemas.microsoft.com/office/powerpoint/2010/main" val="11325086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Exemple: chiffrer « Bonjour»</a:t>
            </a:r>
            <a:endParaRPr lang="fr-FR" dirty="0"/>
          </a:p>
        </p:txBody>
      </p:sp>
      <p:sp>
        <p:nvSpPr>
          <p:cNvPr id="4" name="Espace réservé du contenu 3"/>
          <p:cNvSpPr>
            <a:spLocks noGrp="1"/>
          </p:cNvSpPr>
          <p:nvPr>
            <p:ph idx="1"/>
          </p:nvPr>
        </p:nvSpPr>
        <p:spPr/>
        <p:txBody>
          <a:bodyPr>
            <a:normAutofit lnSpcReduction="10000"/>
          </a:bodyPr>
          <a:lstStyle/>
          <a:p>
            <a:pPr marL="0" indent="0">
              <a:buNone/>
            </a:pPr>
            <a:r>
              <a:rPr lang="fr-FR" b="1" dirty="0"/>
              <a:t>BONJOUR = 2 15 14 10 15 21 18 </a:t>
            </a:r>
            <a:endParaRPr lang="fr-FR" b="1" dirty="0" smtClean="0"/>
          </a:p>
          <a:p>
            <a:pPr marL="0" indent="0">
              <a:buNone/>
            </a:pPr>
            <a:r>
              <a:rPr lang="fr-FR" dirty="0"/>
              <a:t>4) Ensuite, </a:t>
            </a:r>
            <a:r>
              <a:rPr lang="fr-FR" dirty="0" smtClean="0"/>
              <a:t>Brahim </a:t>
            </a:r>
            <a:r>
              <a:rPr lang="fr-FR" dirty="0"/>
              <a:t>découpe son message chiffré en blocs de même longueur représentant chacun un nombre plus petit que </a:t>
            </a:r>
            <a:r>
              <a:rPr lang="fr-FR" b="1" dirty="0"/>
              <a:t>n</a:t>
            </a:r>
            <a:r>
              <a:rPr lang="fr-FR" dirty="0"/>
              <a:t>. </a:t>
            </a:r>
            <a:endParaRPr lang="fr-FR" dirty="0" smtClean="0"/>
          </a:p>
          <a:p>
            <a:pPr marL="0" indent="0">
              <a:buNone/>
            </a:pPr>
            <a:r>
              <a:rPr lang="fr-FR" b="1" dirty="0" smtClean="0"/>
              <a:t>BONJOUR </a:t>
            </a:r>
            <a:r>
              <a:rPr lang="fr-FR" b="1" dirty="0"/>
              <a:t>= 002 151 410 152 118 </a:t>
            </a:r>
            <a:endParaRPr lang="fr-FR" b="1" dirty="0" smtClean="0"/>
          </a:p>
          <a:p>
            <a:pPr marL="0" indent="0">
              <a:buNone/>
            </a:pPr>
            <a:r>
              <a:rPr lang="fr-FR" dirty="0"/>
              <a:t>5) </a:t>
            </a:r>
            <a:r>
              <a:rPr lang="fr-FR" dirty="0" smtClean="0"/>
              <a:t>Brahim </a:t>
            </a:r>
            <a:r>
              <a:rPr lang="fr-FR" dirty="0"/>
              <a:t>chiffre chacun des blocs que l'on note </a:t>
            </a:r>
            <a:r>
              <a:rPr lang="fr-FR" b="1" dirty="0"/>
              <a:t>B</a:t>
            </a:r>
            <a:r>
              <a:rPr lang="fr-FR" dirty="0"/>
              <a:t> par la transformation </a:t>
            </a:r>
            <a:r>
              <a:rPr lang="fr-FR" b="1" dirty="0"/>
              <a:t>C = </a:t>
            </a:r>
            <a:r>
              <a:rPr lang="fr-FR" b="1" dirty="0" err="1"/>
              <a:t>B</a:t>
            </a:r>
            <a:r>
              <a:rPr lang="fr-FR" b="1" baseline="30000" dirty="0" err="1"/>
              <a:t>e</a:t>
            </a:r>
            <a:r>
              <a:rPr lang="fr-FR" b="1" dirty="0" err="1"/>
              <a:t>mod</a:t>
            </a:r>
            <a:r>
              <a:rPr lang="fr-FR" b="1" dirty="0"/>
              <a:t> n</a:t>
            </a:r>
            <a:r>
              <a:rPr lang="fr-FR" dirty="0"/>
              <a:t> (où C est le bloc chiffré) : </a:t>
            </a:r>
            <a:endParaRPr lang="fr-FR" dirty="0" smtClean="0"/>
          </a:p>
          <a:p>
            <a:pPr marL="0" indent="0">
              <a:buNone/>
            </a:pPr>
            <a:r>
              <a:rPr lang="da-DK" b="1" dirty="0"/>
              <a:t>C</a:t>
            </a:r>
            <a:r>
              <a:rPr lang="da-DK" b="1" baseline="-25000" dirty="0"/>
              <a:t>1</a:t>
            </a:r>
            <a:r>
              <a:rPr lang="da-DK" b="1" dirty="0"/>
              <a:t> = 2</a:t>
            </a:r>
            <a:r>
              <a:rPr lang="da-DK" b="1" baseline="30000" dirty="0"/>
              <a:t>7</a:t>
            </a:r>
            <a:r>
              <a:rPr lang="da-DK" b="1" dirty="0"/>
              <a:t>mod 5141 = 128</a:t>
            </a:r>
            <a:br>
              <a:rPr lang="da-DK" b="1" dirty="0"/>
            </a:br>
            <a:r>
              <a:rPr lang="da-DK" b="1" dirty="0"/>
              <a:t>C</a:t>
            </a:r>
            <a:r>
              <a:rPr lang="da-DK" b="1" baseline="-25000" dirty="0"/>
              <a:t>2</a:t>
            </a:r>
            <a:r>
              <a:rPr lang="da-DK" b="1" dirty="0"/>
              <a:t> = 151</a:t>
            </a:r>
            <a:r>
              <a:rPr lang="da-DK" b="1" baseline="30000" dirty="0"/>
              <a:t>7</a:t>
            </a:r>
            <a:r>
              <a:rPr lang="da-DK" b="1" dirty="0"/>
              <a:t>mod 5141 = 800</a:t>
            </a:r>
            <a:br>
              <a:rPr lang="da-DK" b="1" dirty="0"/>
            </a:br>
            <a:r>
              <a:rPr lang="da-DK" b="1" dirty="0"/>
              <a:t>C</a:t>
            </a:r>
            <a:r>
              <a:rPr lang="da-DK" b="1" baseline="-25000" dirty="0"/>
              <a:t>3</a:t>
            </a:r>
            <a:r>
              <a:rPr lang="da-DK" b="1" dirty="0"/>
              <a:t> = 410</a:t>
            </a:r>
            <a:r>
              <a:rPr lang="da-DK" b="1" baseline="30000" dirty="0"/>
              <a:t>7</a:t>
            </a:r>
            <a:r>
              <a:rPr lang="da-DK" b="1" dirty="0"/>
              <a:t>mod 5141 = 3761</a:t>
            </a:r>
            <a:br>
              <a:rPr lang="da-DK" b="1" dirty="0"/>
            </a:br>
            <a:r>
              <a:rPr lang="da-DK" b="1" dirty="0"/>
              <a:t>C</a:t>
            </a:r>
            <a:r>
              <a:rPr lang="da-DK" b="1" baseline="-25000" dirty="0"/>
              <a:t>4</a:t>
            </a:r>
            <a:r>
              <a:rPr lang="da-DK" b="1" dirty="0"/>
              <a:t> = 152</a:t>
            </a:r>
            <a:r>
              <a:rPr lang="da-DK" b="1" baseline="30000" dirty="0"/>
              <a:t>7</a:t>
            </a:r>
            <a:r>
              <a:rPr lang="da-DK" b="1" dirty="0"/>
              <a:t>mod 5141 = 660</a:t>
            </a:r>
            <a:br>
              <a:rPr lang="da-DK" b="1" dirty="0"/>
            </a:br>
            <a:r>
              <a:rPr lang="da-DK" b="1" dirty="0"/>
              <a:t>C</a:t>
            </a:r>
            <a:r>
              <a:rPr lang="da-DK" b="1" baseline="-25000" dirty="0"/>
              <a:t>5</a:t>
            </a:r>
            <a:r>
              <a:rPr lang="da-DK" b="1" dirty="0"/>
              <a:t> = 118</a:t>
            </a:r>
            <a:r>
              <a:rPr lang="da-DK" b="1" baseline="30000" dirty="0"/>
              <a:t>7</a:t>
            </a:r>
            <a:r>
              <a:rPr lang="da-DK" b="1" dirty="0"/>
              <a:t>mod 5141 = 204 </a:t>
            </a:r>
            <a:endParaRPr lang="da-DK" b="1" dirty="0" smtClean="0"/>
          </a:p>
          <a:p>
            <a:pPr marL="0" indent="0">
              <a:buNone/>
            </a:pPr>
            <a:r>
              <a:rPr lang="fr-FR" dirty="0"/>
              <a:t>On obtient donc le message chiffré </a:t>
            </a:r>
            <a:r>
              <a:rPr lang="fr-FR" b="1" dirty="0">
                <a:solidFill>
                  <a:srgbClr val="C00000"/>
                </a:solidFill>
              </a:rPr>
              <a:t>C : 128 800 3761 660 204. </a:t>
            </a:r>
          </a:p>
        </p:txBody>
      </p:sp>
    </p:spTree>
    <p:extLst>
      <p:ext uri="{BB962C8B-B14F-4D97-AF65-F5344CB8AC3E}">
        <p14:creationId xmlns:p14="http://schemas.microsoft.com/office/powerpoint/2010/main" val="34496827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Symétrique Vs Asymétrique </a:t>
            </a:r>
            <a:endParaRPr lang="fr-FR" dirty="0"/>
          </a:p>
        </p:txBody>
      </p:sp>
      <p:sp>
        <p:nvSpPr>
          <p:cNvPr id="4" name="Rectangle 3"/>
          <p:cNvSpPr/>
          <p:nvPr/>
        </p:nvSpPr>
        <p:spPr>
          <a:xfrm>
            <a:off x="7144682" y="2955890"/>
            <a:ext cx="4285322" cy="2643187"/>
          </a:xfrm>
          <a:prstGeom prst="rect">
            <a:avLst/>
          </a:prstGeom>
          <a:solidFill>
            <a:srgbClr val="A7D971"/>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fr-FR" sz="2400" dirty="0">
              <a:solidFill>
                <a:schemeClr val="tx1"/>
              </a:solidFill>
            </a:endParaRPr>
          </a:p>
        </p:txBody>
      </p:sp>
      <p:sp>
        <p:nvSpPr>
          <p:cNvPr id="5" name="Rectangle 4"/>
          <p:cNvSpPr/>
          <p:nvPr/>
        </p:nvSpPr>
        <p:spPr>
          <a:xfrm>
            <a:off x="2643193" y="2955890"/>
            <a:ext cx="4103687" cy="2643187"/>
          </a:xfrm>
          <a:prstGeom prst="rect">
            <a:avLst/>
          </a:prstGeom>
          <a:solidFill>
            <a:srgbClr val="F1C1F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fr-FR" sz="2400" dirty="0"/>
          </a:p>
        </p:txBody>
      </p:sp>
      <p:sp>
        <p:nvSpPr>
          <p:cNvPr id="6" name="Rectangle 5"/>
          <p:cNvSpPr/>
          <p:nvPr/>
        </p:nvSpPr>
        <p:spPr>
          <a:xfrm>
            <a:off x="7176581" y="2098640"/>
            <a:ext cx="4285322" cy="642937"/>
          </a:xfrm>
          <a:prstGeom prst="rect">
            <a:avLst/>
          </a:prstGeom>
          <a:solidFill>
            <a:srgbClr val="7030A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fr-FR" sz="2400" dirty="0">
              <a:solidFill>
                <a:srgbClr val="FFFFFF"/>
              </a:solidFill>
            </a:endParaRPr>
          </a:p>
        </p:txBody>
      </p:sp>
      <p:sp>
        <p:nvSpPr>
          <p:cNvPr id="7" name="Rectangle 6"/>
          <p:cNvSpPr/>
          <p:nvPr/>
        </p:nvSpPr>
        <p:spPr>
          <a:xfrm>
            <a:off x="2643193" y="2098640"/>
            <a:ext cx="4103687" cy="642937"/>
          </a:xfrm>
          <a:prstGeom prst="rect">
            <a:avLst/>
          </a:prstGeom>
          <a:solidFill>
            <a:srgbClr val="00B0F0"/>
          </a:solidFill>
          <a:ln w="28575">
            <a:solidFill>
              <a:srgbClr val="170F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fr-FR" sz="2400" dirty="0"/>
          </a:p>
        </p:txBody>
      </p:sp>
      <p:sp>
        <p:nvSpPr>
          <p:cNvPr id="8" name="Rectangle 3"/>
          <p:cNvSpPr txBox="1">
            <a:spLocks noChangeArrowheads="1"/>
          </p:cNvSpPr>
          <p:nvPr/>
        </p:nvSpPr>
        <p:spPr>
          <a:xfrm>
            <a:off x="7143755" y="2962389"/>
            <a:ext cx="4319588" cy="2614612"/>
          </a:xfrm>
          <a:prstGeom prst="rect">
            <a:avLst/>
          </a:prstGeom>
          <a:ln w="28575">
            <a:solidFill>
              <a:schemeClr val="tx1"/>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ct val="0"/>
              </a:spcBef>
              <a:buSzPct val="90000"/>
              <a:buFont typeface="Arial" panose="020B0604020202020204" pitchFamily="34" charset="0"/>
              <a:buChar char="+"/>
            </a:pPr>
            <a:r>
              <a:rPr lang="fr-FR" sz="2400" dirty="0" smtClean="0"/>
              <a:t>Assure l’authentification </a:t>
            </a:r>
          </a:p>
          <a:p>
            <a:pPr>
              <a:spcBef>
                <a:spcPct val="0"/>
              </a:spcBef>
              <a:buSzPct val="90000"/>
              <a:buFontTx/>
              <a:buNone/>
            </a:pPr>
            <a:r>
              <a:rPr lang="fr-FR" sz="2400" dirty="0" smtClean="0"/>
              <a:t>   et la non-répudiation</a:t>
            </a:r>
          </a:p>
          <a:p>
            <a:pPr>
              <a:spcBef>
                <a:spcPct val="0"/>
              </a:spcBef>
              <a:buSzPct val="90000"/>
              <a:buFont typeface="Arial" panose="020B0604020202020204" pitchFamily="34" charset="0"/>
              <a:buChar char="+"/>
            </a:pPr>
            <a:r>
              <a:rPr lang="fr-FR" sz="2400" dirty="0" smtClean="0"/>
              <a:t>N’est pas limité par la distribution des clés</a:t>
            </a:r>
          </a:p>
          <a:p>
            <a:pPr>
              <a:spcBef>
                <a:spcPct val="0"/>
              </a:spcBef>
              <a:buSzPct val="90000"/>
              <a:buFont typeface="Arial" panose="020B0604020202020204" pitchFamily="34" charset="0"/>
              <a:buChar char="-"/>
            </a:pPr>
            <a:r>
              <a:rPr lang="fr-FR" sz="2400" dirty="0" smtClean="0"/>
              <a:t>Système lent </a:t>
            </a:r>
          </a:p>
          <a:p>
            <a:pPr>
              <a:spcBef>
                <a:spcPct val="0"/>
              </a:spcBef>
              <a:buSzPct val="90000"/>
              <a:buFont typeface="Arial" panose="020B0604020202020204" pitchFamily="34" charset="0"/>
              <a:buChar char="-"/>
            </a:pPr>
            <a:r>
              <a:rPr lang="fr-FR" sz="2400" dirty="0" smtClean="0"/>
              <a:t>Problème d'authentification d'un destinataire</a:t>
            </a:r>
          </a:p>
        </p:txBody>
      </p:sp>
      <p:sp>
        <p:nvSpPr>
          <p:cNvPr id="9" name="Rectangle 8"/>
          <p:cNvSpPr/>
          <p:nvPr/>
        </p:nvSpPr>
        <p:spPr>
          <a:xfrm>
            <a:off x="2635255" y="3000340"/>
            <a:ext cx="4079875" cy="2308225"/>
          </a:xfrm>
          <a:prstGeom prst="rect">
            <a:avLst/>
          </a:prstGeom>
        </p:spPr>
        <p:txBody>
          <a:bodyPr>
            <a:spAutoFit/>
          </a:bodyPr>
          <a:lstStyle/>
          <a:p>
            <a:pPr eaLnBrk="0" hangingPunct="0">
              <a:buFont typeface="Arial" pitchFamily="34" charset="0"/>
              <a:buChar char="+"/>
              <a:defRPr/>
            </a:pPr>
            <a:r>
              <a:rPr lang="fr-FR" sz="2400" dirty="0">
                <a:latin typeface="+mn-lt"/>
                <a:cs typeface="+mn-cs"/>
              </a:rPr>
              <a:t> Assure la confidentialité</a:t>
            </a:r>
          </a:p>
          <a:p>
            <a:pPr eaLnBrk="0" hangingPunct="0">
              <a:buFont typeface="Arial" pitchFamily="34" charset="0"/>
              <a:buChar char="+"/>
              <a:defRPr/>
            </a:pPr>
            <a:r>
              <a:rPr lang="fr-FR" sz="2400" dirty="0">
                <a:latin typeface="+mn-lt"/>
                <a:cs typeface="+mn-cs"/>
              </a:rPr>
              <a:t> Rapide</a:t>
            </a:r>
          </a:p>
          <a:p>
            <a:pPr eaLnBrk="0" hangingPunct="0">
              <a:buFont typeface="Arial" pitchFamily="34" charset="0"/>
              <a:buChar char="-"/>
              <a:defRPr/>
            </a:pPr>
            <a:r>
              <a:rPr lang="fr-FR" sz="2400" dirty="0">
                <a:latin typeface="+mn-lt"/>
                <a:cs typeface="+mn-cs"/>
              </a:rPr>
              <a:t> Problème de gestion des</a:t>
            </a:r>
          </a:p>
          <a:p>
            <a:pPr eaLnBrk="0" hangingPunct="0">
              <a:defRPr/>
            </a:pPr>
            <a:r>
              <a:rPr lang="fr-FR" sz="2400" dirty="0">
                <a:latin typeface="+mn-lt"/>
                <a:cs typeface="+mn-cs"/>
              </a:rPr>
              <a:t>  clés</a:t>
            </a:r>
          </a:p>
          <a:p>
            <a:pPr eaLnBrk="0" hangingPunct="0">
              <a:buFont typeface="Arial" pitchFamily="34" charset="0"/>
              <a:buChar char="-"/>
              <a:defRPr/>
            </a:pPr>
            <a:r>
              <a:rPr lang="fr-FR" sz="2400" dirty="0">
                <a:latin typeface="+mn-lt"/>
                <a:cs typeface="+mn-cs"/>
              </a:rPr>
              <a:t>  Problème de distribution</a:t>
            </a:r>
          </a:p>
          <a:p>
            <a:pPr eaLnBrk="0" hangingPunct="0">
              <a:defRPr/>
            </a:pPr>
            <a:r>
              <a:rPr lang="fr-FR" sz="2400" dirty="0">
                <a:latin typeface="+mn-lt"/>
                <a:cs typeface="+mn-cs"/>
              </a:rPr>
              <a:t>    de clés</a:t>
            </a:r>
          </a:p>
        </p:txBody>
      </p:sp>
      <p:sp>
        <p:nvSpPr>
          <p:cNvPr id="10" name="Rectangle 9"/>
          <p:cNvSpPr/>
          <p:nvPr/>
        </p:nvSpPr>
        <p:spPr>
          <a:xfrm>
            <a:off x="7163361" y="2138327"/>
            <a:ext cx="4286250" cy="460375"/>
          </a:xfrm>
          <a:prstGeom prst="rect">
            <a:avLst/>
          </a:prstGeom>
        </p:spPr>
        <p:txBody>
          <a:bodyPr>
            <a:spAutoFit/>
          </a:bodyPr>
          <a:lstStyle/>
          <a:p>
            <a:pPr algn="ctr" eaLnBrk="0" hangingPunct="0">
              <a:defRPr/>
            </a:pPr>
            <a:r>
              <a:rPr lang="fr-FR" sz="2400" b="1" dirty="0">
                <a:solidFill>
                  <a:schemeClr val="accent2">
                    <a:lumMod val="50000"/>
                  </a:schemeClr>
                </a:solidFill>
                <a:latin typeface="+mn-lt"/>
                <a:cs typeface="+mn-cs"/>
              </a:rPr>
              <a:t> </a:t>
            </a:r>
            <a:r>
              <a:rPr lang="fr-FR" sz="2000" b="1" dirty="0">
                <a:solidFill>
                  <a:schemeClr val="bg1"/>
                </a:solidFill>
                <a:latin typeface="+mn-lt"/>
                <a:cs typeface="+mn-cs"/>
              </a:rPr>
              <a:t>Cryptographie asymétrique</a:t>
            </a:r>
            <a:endParaRPr lang="fr-FR" sz="2000" dirty="0">
              <a:solidFill>
                <a:schemeClr val="bg1"/>
              </a:solidFill>
              <a:latin typeface="+mn-lt"/>
              <a:cs typeface="+mn-cs"/>
            </a:endParaRPr>
          </a:p>
        </p:txBody>
      </p:sp>
      <p:sp>
        <p:nvSpPr>
          <p:cNvPr id="11" name="Rectangle 10"/>
          <p:cNvSpPr>
            <a:spLocks noChangeArrowheads="1"/>
          </p:cNvSpPr>
          <p:nvPr/>
        </p:nvSpPr>
        <p:spPr bwMode="auto">
          <a:xfrm>
            <a:off x="2643193" y="2152615"/>
            <a:ext cx="4000500" cy="400110"/>
          </a:xfrm>
          <a:prstGeom prst="rect">
            <a:avLst/>
          </a:prstGeom>
          <a:noFill/>
          <a:ln w="9525">
            <a:noFill/>
            <a:miter lim="800000"/>
            <a:headEnd/>
            <a:tailEnd/>
          </a:ln>
        </p:spPr>
        <p:txBody>
          <a:bodyPr>
            <a:spAutoFit/>
          </a:bodyPr>
          <a:lstStyle/>
          <a:p>
            <a:pPr algn="ctr" eaLnBrk="0" hangingPunct="0">
              <a:defRPr/>
            </a:pPr>
            <a:r>
              <a:rPr lang="fr-FR" sz="2000" b="1" dirty="0">
                <a:solidFill>
                  <a:schemeClr val="bg1"/>
                </a:solidFill>
                <a:latin typeface="+mn-lt"/>
                <a:cs typeface="+mn-cs"/>
              </a:rPr>
              <a:t>Cryptographie symétrique</a:t>
            </a:r>
            <a:endParaRPr lang="fr-FR" sz="2000" dirty="0">
              <a:solidFill>
                <a:schemeClr val="bg1"/>
              </a:solidFill>
              <a:latin typeface="+mn-lt"/>
              <a:cs typeface="+mn-cs"/>
            </a:endParaRPr>
          </a:p>
        </p:txBody>
      </p:sp>
    </p:spTree>
    <p:extLst>
      <p:ext uri="{BB962C8B-B14F-4D97-AF65-F5344CB8AC3E}">
        <p14:creationId xmlns:p14="http://schemas.microsoft.com/office/powerpoint/2010/main" val="36685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additive="base">
                                        <p:cTn id="28"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 calcmode="lin" valueType="num">
                                      <p:cBhvr additive="base">
                                        <p:cTn id="34"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 calcmode="lin" valueType="num">
                                      <p:cBhvr additive="base">
                                        <p:cTn id="39"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 calcmode="lin" valueType="num">
                                      <p:cBhvr additive="base">
                                        <p:cTn id="5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8">
                                            <p:txEl>
                                              <p:pRg st="1" end="1"/>
                                            </p:txEl>
                                          </p:spTgt>
                                        </p:tgtEl>
                                        <p:attrNameLst>
                                          <p:attrName>style.visibility</p:attrName>
                                        </p:attrNameLst>
                                      </p:cBhvr>
                                      <p:to>
                                        <p:strVal val="visible"/>
                                      </p:to>
                                    </p:set>
                                    <p:anim calcmode="lin" valueType="num">
                                      <p:cBhvr additive="base">
                                        <p:cTn id="56"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 calcmode="lin" valueType="num">
                                      <p:cBhvr additive="base">
                                        <p:cTn id="62"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8">
                                            <p:txEl>
                                              <p:pRg st="3" end="3"/>
                                            </p:txEl>
                                          </p:spTgt>
                                        </p:tgtEl>
                                        <p:attrNameLst>
                                          <p:attrName>style.visibility</p:attrName>
                                        </p:attrNameLst>
                                      </p:cBhvr>
                                      <p:to>
                                        <p:strVal val="visible"/>
                                      </p:to>
                                    </p:set>
                                    <p:anim calcmode="lin" valueType="num">
                                      <p:cBhvr additive="base">
                                        <p:cTn id="68"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8">
                                            <p:txEl>
                                              <p:pRg st="4" end="4"/>
                                            </p:txEl>
                                          </p:spTgt>
                                        </p:tgtEl>
                                        <p:attrNameLst>
                                          <p:attrName>style.visibility</p:attrName>
                                        </p:attrNameLst>
                                      </p:cBhvr>
                                      <p:to>
                                        <p:strVal val="visible"/>
                                      </p:to>
                                    </p:set>
                                    <p:anim calcmode="lin" valueType="num">
                                      <p:cBhvr additive="base">
                                        <p:cTn id="74"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1D13DF"/>
                </a:solidFill>
              </a:rPr>
              <a:t>Crypto-Systèmes</a:t>
            </a:r>
            <a:endParaRPr lang="fr-FR" dirty="0"/>
          </a:p>
        </p:txBody>
      </p:sp>
      <p:sp>
        <p:nvSpPr>
          <p:cNvPr id="4" name="Triangle isocèle 3"/>
          <p:cNvSpPr/>
          <p:nvPr/>
        </p:nvSpPr>
        <p:spPr>
          <a:xfrm>
            <a:off x="4298414" y="1643063"/>
            <a:ext cx="4429125" cy="4786312"/>
          </a:xfrm>
          <a:prstGeom prst="triangle">
            <a:avLst/>
          </a:prstGeom>
          <a:solidFill>
            <a:srgbClr val="A34ADA"/>
          </a:solidFill>
          <a:ln>
            <a:noFill/>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fr-FR"/>
          </a:p>
        </p:txBody>
      </p:sp>
      <p:grpSp>
        <p:nvGrpSpPr>
          <p:cNvPr id="5" name="Groupe 12"/>
          <p:cNvGrpSpPr>
            <a:grpSpLocks/>
          </p:cNvGrpSpPr>
          <p:nvPr/>
        </p:nvGrpSpPr>
        <p:grpSpPr bwMode="auto">
          <a:xfrm>
            <a:off x="6798727" y="2214563"/>
            <a:ext cx="3297237" cy="1143000"/>
            <a:chOff x="3989388" y="2214563"/>
            <a:chExt cx="3297237" cy="1143000"/>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6" name="Rectangle à coins arrondis 5"/>
            <p:cNvSpPr/>
            <p:nvPr/>
          </p:nvSpPr>
          <p:spPr bwMode="auto">
            <a:xfrm>
              <a:off x="3989388" y="2214563"/>
              <a:ext cx="3297237" cy="1143000"/>
            </a:xfrm>
            <a:prstGeom prst="roundRect">
              <a:avLst/>
            </a:prstGeom>
            <a:solidFill>
              <a:srgbClr val="4FD1FF"/>
            </a:solidFill>
            <a:ln>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bwMode="auto">
            <a:xfrm>
              <a:off x="4048125" y="2270125"/>
              <a:ext cx="3179763" cy="1031875"/>
            </a:xfrm>
            <a:prstGeom prst="rect">
              <a:avLst/>
            </a:prstGeom>
            <a:solidFill>
              <a:srgbClr val="4FD1FF"/>
            </a:solid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eaLnBrk="0" hangingPunct="0">
                <a:lnSpc>
                  <a:spcPct val="90000"/>
                </a:lnSpc>
                <a:spcAft>
                  <a:spcPct val="35000"/>
                </a:spcAft>
                <a:defRPr/>
              </a:pPr>
              <a:r>
                <a:rPr lang="fr-FR" sz="2400" dirty="0"/>
                <a:t>Les crypto-systèmes symétriques</a:t>
              </a:r>
            </a:p>
          </p:txBody>
        </p:sp>
      </p:grpSp>
      <p:grpSp>
        <p:nvGrpSpPr>
          <p:cNvPr id="8" name="Groupe 15"/>
          <p:cNvGrpSpPr>
            <a:grpSpLocks/>
          </p:cNvGrpSpPr>
          <p:nvPr/>
        </p:nvGrpSpPr>
        <p:grpSpPr bwMode="auto">
          <a:xfrm>
            <a:off x="6857464" y="5072063"/>
            <a:ext cx="3357562" cy="1071562"/>
            <a:chOff x="3929058" y="5072063"/>
            <a:chExt cx="3357562" cy="1071562"/>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9" name="Rectangle à coins arrondis 8"/>
            <p:cNvSpPr/>
            <p:nvPr/>
          </p:nvSpPr>
          <p:spPr bwMode="auto">
            <a:xfrm>
              <a:off x="3929058" y="5072063"/>
              <a:ext cx="3357562" cy="1071562"/>
            </a:xfrm>
            <a:prstGeom prst="roundRect">
              <a:avLst/>
            </a:prstGeom>
            <a:solidFill>
              <a:schemeClr val="accent5">
                <a:lumMod val="75000"/>
              </a:schemeClr>
            </a:solidFill>
            <a:ln>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9"/>
            <p:cNvSpPr/>
            <p:nvPr/>
          </p:nvSpPr>
          <p:spPr bwMode="auto">
            <a:xfrm>
              <a:off x="4002083" y="5157788"/>
              <a:ext cx="3211512" cy="919162"/>
            </a:xfrm>
            <a:prstGeom prst="rect">
              <a:avLst/>
            </a:prstGeom>
            <a:no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44780" tIns="144780" rIns="144780" bIns="144780" spcCol="1270" anchor="ctr"/>
            <a:lstStyle/>
            <a:p>
              <a:pPr algn="ctr" defTabSz="1689100" eaLnBrk="0" hangingPunct="0">
                <a:lnSpc>
                  <a:spcPct val="90000"/>
                </a:lnSpc>
                <a:spcAft>
                  <a:spcPct val="35000"/>
                </a:spcAft>
                <a:defRPr/>
              </a:pPr>
              <a:r>
                <a:rPr lang="fr-FR" sz="2400" dirty="0"/>
                <a:t>Les fonctions de hachage</a:t>
              </a:r>
            </a:p>
          </p:txBody>
        </p:sp>
      </p:grpSp>
      <p:grpSp>
        <p:nvGrpSpPr>
          <p:cNvPr id="11" name="Groupe 13"/>
          <p:cNvGrpSpPr>
            <a:grpSpLocks/>
          </p:cNvGrpSpPr>
          <p:nvPr/>
        </p:nvGrpSpPr>
        <p:grpSpPr bwMode="auto">
          <a:xfrm>
            <a:off x="6798727" y="3643313"/>
            <a:ext cx="3357562" cy="1143000"/>
            <a:chOff x="3929063" y="3643313"/>
            <a:chExt cx="3357562" cy="1143000"/>
          </a:xfrm>
          <a:effectLst>
            <a:innerShdw blurRad="63500" dist="50800" dir="8100000">
              <a:prstClr val="black">
                <a:alpha val="50000"/>
              </a:prstClr>
            </a:innerShdw>
          </a:effectLst>
          <a:scene3d>
            <a:camera prst="orthographicFront">
              <a:rot lat="0" lon="0" rev="0"/>
            </a:camera>
            <a:lightRig rig="glow" dir="t">
              <a:rot lat="0" lon="0" rev="4800000"/>
            </a:lightRig>
          </a:scene3d>
        </p:grpSpPr>
        <p:sp>
          <p:nvSpPr>
            <p:cNvPr id="12" name="Rectangle à coins arrondis 11"/>
            <p:cNvSpPr/>
            <p:nvPr/>
          </p:nvSpPr>
          <p:spPr bwMode="auto">
            <a:xfrm>
              <a:off x="3929063" y="3643313"/>
              <a:ext cx="3357562" cy="1143000"/>
            </a:xfrm>
            <a:prstGeom prst="roundRect">
              <a:avLst/>
            </a:prstGeom>
            <a:solidFill>
              <a:srgbClr val="72F828"/>
            </a:solidFill>
            <a:ln w="28575">
              <a:noFill/>
            </a:ln>
            <a:effectLst>
              <a:outerShdw blurRad="190500" dist="228600" dir="2700000" algn="ctr">
                <a:srgbClr val="000000">
                  <a:alpha val="30000"/>
                </a:srgbClr>
              </a:outerShdw>
            </a:effectLst>
            <a:sp3d prstMaterial="matte">
              <a:bevelT w="127000" h="63500"/>
            </a:sp3d>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12"/>
            <p:cNvSpPr/>
            <p:nvPr/>
          </p:nvSpPr>
          <p:spPr bwMode="auto">
            <a:xfrm>
              <a:off x="4017963" y="3716338"/>
              <a:ext cx="3179762" cy="1001712"/>
            </a:xfrm>
            <a:prstGeom prst="rect">
              <a:avLst/>
            </a:prstGeom>
            <a:solidFill>
              <a:srgbClr val="72F828"/>
            </a:solid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9540" tIns="129540" rIns="129540" bIns="129540" spcCol="1270" anchor="ctr"/>
            <a:lstStyle/>
            <a:p>
              <a:pPr algn="ctr" defTabSz="1511300" eaLnBrk="0" hangingPunct="0">
                <a:lnSpc>
                  <a:spcPct val="90000"/>
                </a:lnSpc>
                <a:spcAft>
                  <a:spcPct val="35000"/>
                </a:spcAft>
                <a:defRPr/>
              </a:pPr>
              <a:r>
                <a:rPr lang="fr-FR" sz="2400" dirty="0"/>
                <a:t>Les crypto-systèmes asymétriques</a:t>
              </a:r>
            </a:p>
          </p:txBody>
        </p:sp>
      </p:grpSp>
    </p:spTree>
    <p:extLst>
      <p:ext uri="{BB962C8B-B14F-4D97-AF65-F5344CB8AC3E}">
        <p14:creationId xmlns:p14="http://schemas.microsoft.com/office/powerpoint/2010/main" val="8238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fonctions de hachage </a:t>
            </a:r>
            <a:endParaRPr lang="fr-FR" dirty="0"/>
          </a:p>
        </p:txBody>
      </p:sp>
      <p:sp>
        <p:nvSpPr>
          <p:cNvPr id="3" name="Espace réservé du contenu 2"/>
          <p:cNvSpPr>
            <a:spLocks noGrp="1"/>
          </p:cNvSpPr>
          <p:nvPr>
            <p:ph idx="1"/>
          </p:nvPr>
        </p:nvSpPr>
        <p:spPr/>
        <p:txBody>
          <a:bodyPr>
            <a:noAutofit/>
          </a:bodyPr>
          <a:lstStyle/>
          <a:p>
            <a:pPr algn="just"/>
            <a:r>
              <a:rPr lang="fr-FR" sz="2400" dirty="0"/>
              <a:t>La cryptographie moderne se focalise, non seulement, sur la sécurité des données </a:t>
            </a:r>
            <a:r>
              <a:rPr lang="fr-FR" sz="2400" dirty="0" smtClean="0"/>
              <a:t>mais aussi sur </a:t>
            </a:r>
            <a:r>
              <a:rPr lang="fr-FR" sz="2400" b="1" i="1" dirty="0" smtClean="0"/>
              <a:t>le </a:t>
            </a:r>
            <a:r>
              <a:rPr lang="fr-FR" sz="2400" b="1" i="1" dirty="0"/>
              <a:t>contrôle d’intégrité</a:t>
            </a:r>
            <a:r>
              <a:rPr lang="fr-FR" sz="2400" b="1" i="1" dirty="0" smtClean="0"/>
              <a:t>,</a:t>
            </a:r>
          </a:p>
          <a:p>
            <a:pPr algn="just"/>
            <a:r>
              <a:rPr lang="fr-FR" sz="2400" dirty="0"/>
              <a:t>Par exemple, si </a:t>
            </a:r>
            <a:r>
              <a:rPr lang="fr-FR" sz="2400" dirty="0" smtClean="0"/>
              <a:t>un émetteur </a:t>
            </a:r>
            <a:r>
              <a:rPr lang="fr-FR" sz="2400" dirty="0"/>
              <a:t>veut transmettre un montant vers un destinataire, ce dernier peut vérifier </a:t>
            </a:r>
            <a:r>
              <a:rPr lang="fr-FR" sz="2400" dirty="0" smtClean="0"/>
              <a:t>l’état </a:t>
            </a:r>
            <a:r>
              <a:rPr lang="fr-FR" sz="2400" dirty="0"/>
              <a:t>du message (est-ce que le message a subi des modifications ou </a:t>
            </a:r>
            <a:r>
              <a:rPr lang="fr-FR" sz="2400" dirty="0" smtClean="0"/>
              <a:t>non). D’où viens la nécessité d’utiliser la </a:t>
            </a:r>
            <a:r>
              <a:rPr lang="fr-FR" sz="2400" b="1" dirty="0" smtClean="0"/>
              <a:t>fonction de hachage</a:t>
            </a:r>
            <a:r>
              <a:rPr lang="fr-FR" sz="2400" dirty="0" smtClean="0"/>
              <a:t>.</a:t>
            </a:r>
          </a:p>
          <a:p>
            <a:pPr algn="just"/>
            <a:r>
              <a:rPr lang="fr-FR" sz="2400" dirty="0"/>
              <a:t>En plus, la </a:t>
            </a:r>
            <a:r>
              <a:rPr lang="fr-FR" sz="2400" dirty="0" smtClean="0"/>
              <a:t>fonction d’hachage </a:t>
            </a:r>
            <a:r>
              <a:rPr lang="fr-FR" sz="2400" dirty="0"/>
              <a:t>peut être utilisée dans la procédure de la signature numérique.</a:t>
            </a:r>
            <a:endParaRPr lang="fr-FR" sz="2400" b="1" i="1" dirty="0"/>
          </a:p>
        </p:txBody>
      </p:sp>
    </p:spTree>
    <p:extLst>
      <p:ext uri="{BB962C8B-B14F-4D97-AF65-F5344CB8AC3E}">
        <p14:creationId xmlns:p14="http://schemas.microsoft.com/office/powerpoint/2010/main" val="19668833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sz="2400" b="1" i="1" dirty="0" smtClean="0"/>
                  <a:t>Une fonction de hachage </a:t>
                </a:r>
                <a:r>
                  <a:rPr lang="fr-FR" sz="2400" dirty="0" smtClean="0"/>
                  <a:t>notée</a:t>
                </a:r>
                <a:r>
                  <a:rPr lang="fr-FR" sz="2400" b="1" i="1" dirty="0" smtClean="0"/>
                  <a:t> h </a:t>
                </a:r>
                <a:r>
                  <a:rPr lang="fr-FR" sz="2400" dirty="0"/>
                  <a:t>une est fonction qui </a:t>
                </a:r>
                <a:r>
                  <a:rPr lang="fr-FR" sz="2400" dirty="0" smtClean="0"/>
                  <a:t>associe </a:t>
                </a:r>
                <a:r>
                  <a:rPr lang="fr-FR" sz="2400" dirty="0"/>
                  <a:t>à des mots binaires de </a:t>
                </a:r>
                <a:r>
                  <a:rPr lang="fr-FR" sz="2400" dirty="0" smtClean="0"/>
                  <a:t>longueurs arbitraires </a:t>
                </a:r>
                <a:r>
                  <a:rPr lang="fr-FR" sz="2400" dirty="0"/>
                  <a:t>des mots binaires de longueur </a:t>
                </a:r>
                <a:r>
                  <a:rPr lang="fr-FR" sz="2400" i="1" dirty="0"/>
                  <a:t>n </a:t>
                </a:r>
                <a:r>
                  <a:rPr lang="fr-FR" sz="2400" dirty="0" smtClean="0"/>
                  <a:t>fixe</a:t>
                </a:r>
                <a:r>
                  <a:rPr lang="fr-FR" sz="2400" dirty="0"/>
                  <a:t>. La fonction d’hachage est représentée</a:t>
                </a:r>
              </a:p>
              <a:p>
                <a:r>
                  <a:rPr lang="fr-FR" sz="2400" dirty="0"/>
                  <a:t>formellement </a:t>
                </a:r>
                <a:r>
                  <a:rPr lang="fr-FR" sz="2400" dirty="0" smtClean="0"/>
                  <a:t>: </a:t>
                </a:r>
                <a:r>
                  <a:rPr lang="pt-BR" sz="2400" b="1" dirty="0" smtClean="0"/>
                  <a:t>h :</a:t>
                </a:r>
                <a14:m>
                  <m:oMath xmlns:m="http://schemas.openxmlformats.org/officeDocument/2006/math">
                    <m:sSup>
                      <m:sSupPr>
                        <m:ctrlPr>
                          <a:rPr lang="pt-BR" sz="2400" b="1" i="1" smtClean="0">
                            <a:latin typeface="Cambria Math" panose="02040503050406030204" pitchFamily="18" charset="0"/>
                          </a:rPr>
                        </m:ctrlPr>
                      </m:sSupPr>
                      <m:e>
                        <m:d>
                          <m:dPr>
                            <m:begChr m:val="{"/>
                            <m:endChr m:val="}"/>
                            <m:ctrlPr>
                              <a:rPr lang="pt-BR" sz="2400" b="1" i="1" smtClean="0">
                                <a:latin typeface="Cambria Math" panose="02040503050406030204" pitchFamily="18" charset="0"/>
                              </a:rPr>
                            </m:ctrlPr>
                          </m:dPr>
                          <m:e>
                            <m:r>
                              <a:rPr lang="fr-FR" sz="2400" b="1" i="0" smtClean="0">
                                <a:latin typeface="Cambria Math" panose="02040503050406030204" pitchFamily="18" charset="0"/>
                              </a:rPr>
                              <m:t>𝟎</m:t>
                            </m:r>
                            <m:r>
                              <a:rPr lang="fr-FR" sz="2400" b="1" i="0" smtClean="0">
                                <a:latin typeface="Cambria Math" panose="02040503050406030204" pitchFamily="18" charset="0"/>
                              </a:rPr>
                              <m:t>, </m:t>
                            </m:r>
                            <m:r>
                              <a:rPr lang="fr-FR" sz="2400" b="1" i="0" smtClean="0">
                                <a:latin typeface="Cambria Math" panose="02040503050406030204" pitchFamily="18" charset="0"/>
                              </a:rPr>
                              <m:t>𝟏</m:t>
                            </m:r>
                          </m:e>
                        </m:d>
                      </m:e>
                      <m:sup>
                        <m:r>
                          <a:rPr lang="fr-FR" sz="2400" b="1" i="0" smtClean="0">
                            <a:latin typeface="Cambria Math" panose="02040503050406030204" pitchFamily="18" charset="0"/>
                          </a:rPr>
                          <m:t>∗</m:t>
                        </m:r>
                      </m:sup>
                    </m:sSup>
                    <m:r>
                      <a:rPr lang="pt-BR" sz="2400" b="1" i="0" smtClean="0">
                        <a:latin typeface="Cambria Math" panose="02040503050406030204" pitchFamily="18" charset="0"/>
                        <a:ea typeface="Cambria Math" panose="02040503050406030204" pitchFamily="18" charset="0"/>
                      </a:rPr>
                      <m:t>→</m:t>
                    </m:r>
                    <m:sSup>
                      <m:sSupPr>
                        <m:ctrlPr>
                          <a:rPr lang="pt-BR" sz="2400" b="1" i="1" smtClean="0">
                            <a:latin typeface="Cambria Math" panose="02040503050406030204" pitchFamily="18" charset="0"/>
                            <a:ea typeface="Cambria Math" panose="02040503050406030204" pitchFamily="18" charset="0"/>
                          </a:rPr>
                        </m:ctrlPr>
                      </m:sSupPr>
                      <m:e>
                        <m:d>
                          <m:dPr>
                            <m:begChr m:val="{"/>
                            <m:endChr m:val="}"/>
                            <m:ctrlPr>
                              <a:rPr lang="pt-BR" sz="2400" b="1" i="1" smtClean="0">
                                <a:latin typeface="Cambria Math" panose="02040503050406030204" pitchFamily="18" charset="0"/>
                                <a:ea typeface="Cambria Math" panose="02040503050406030204" pitchFamily="18" charset="0"/>
                              </a:rPr>
                            </m:ctrlPr>
                          </m:dPr>
                          <m:e>
                            <m:r>
                              <a:rPr lang="fr-FR" sz="2400" b="1" i="0" smtClean="0">
                                <a:latin typeface="Cambria Math" panose="02040503050406030204" pitchFamily="18" charset="0"/>
                                <a:ea typeface="Cambria Math" panose="02040503050406030204" pitchFamily="18" charset="0"/>
                              </a:rPr>
                              <m:t>𝟎</m:t>
                            </m:r>
                            <m:r>
                              <a:rPr lang="fr-FR" sz="2400" b="1" i="0" smtClean="0">
                                <a:latin typeface="Cambria Math" panose="02040503050406030204" pitchFamily="18" charset="0"/>
                                <a:ea typeface="Cambria Math" panose="02040503050406030204" pitchFamily="18" charset="0"/>
                              </a:rPr>
                              <m:t>,</m:t>
                            </m:r>
                            <m:r>
                              <a:rPr lang="fr-FR" sz="2400" b="1" i="0" smtClean="0">
                                <a:latin typeface="Cambria Math" panose="02040503050406030204" pitchFamily="18" charset="0"/>
                                <a:ea typeface="Cambria Math" panose="02040503050406030204" pitchFamily="18" charset="0"/>
                              </a:rPr>
                              <m:t>𝟏</m:t>
                            </m:r>
                          </m:e>
                        </m:d>
                      </m:e>
                      <m:sup>
                        <m:r>
                          <a:rPr lang="fr-FR" sz="2400" b="1" i="0" smtClean="0">
                            <a:latin typeface="Cambria Math" panose="02040503050406030204" pitchFamily="18" charset="0"/>
                            <a:ea typeface="Cambria Math" panose="02040503050406030204" pitchFamily="18" charset="0"/>
                          </a:rPr>
                          <m:t>𝐧</m:t>
                        </m:r>
                        <m:r>
                          <a:rPr lang="fr-FR" sz="2400" b="1" i="0" smtClean="0">
                            <a:latin typeface="Cambria Math" panose="02040503050406030204" pitchFamily="18" charset="0"/>
                            <a:ea typeface="Cambria Math" panose="02040503050406030204" pitchFamily="18" charset="0"/>
                          </a:rPr>
                          <m:t> </m:t>
                        </m:r>
                      </m:sup>
                    </m:sSup>
                    <m:r>
                      <a:rPr lang="pt-BR" sz="2400" b="1" i="0" smtClean="0">
                        <a:latin typeface="Cambria Math" panose="02040503050406030204" pitchFamily="18" charset="0"/>
                        <a:ea typeface="Cambria Math" panose="02040503050406030204" pitchFamily="18" charset="0"/>
                      </a:rPr>
                      <m:t>𝐩</m:t>
                    </m:r>
                  </m:oMath>
                </a14:m>
                <a:r>
                  <a:rPr lang="pt-BR" sz="2400" b="1" dirty="0" smtClean="0"/>
                  <a:t>our n</a:t>
                </a:r>
                <a14:m>
                  <m:oMath xmlns:m="http://schemas.openxmlformats.org/officeDocument/2006/math">
                    <m:r>
                      <a:rPr lang="fr-FR" sz="2400" b="1" i="0" smtClean="0">
                        <a:latin typeface="Cambria Math" panose="02040503050406030204" pitchFamily="18" charset="0"/>
                        <a:ea typeface="Cambria Math" panose="02040503050406030204" pitchFamily="18" charset="0"/>
                      </a:rPr>
                      <m:t> </m:t>
                    </m:r>
                    <m:r>
                      <a:rPr lang="pt-BR" sz="2400" b="1" i="0" smtClean="0">
                        <a:latin typeface="Cambria Math" panose="02040503050406030204" pitchFamily="18" charset="0"/>
                        <a:ea typeface="Cambria Math" panose="02040503050406030204" pitchFamily="18" charset="0"/>
                      </a:rPr>
                      <m:t>∈</m:t>
                    </m:r>
                  </m:oMath>
                </a14:m>
                <a:r>
                  <a:rPr lang="pt-BR" sz="2400" b="1" dirty="0" smtClean="0"/>
                  <a:t> N</a:t>
                </a:r>
                <a:endParaRPr lang="pt-BR" sz="2400" b="1" dirty="0"/>
              </a:p>
              <a:p>
                <a:r>
                  <a:rPr lang="fr-FR" sz="2400" dirty="0"/>
                  <a:t>Avec une particularité que cette fonction est injective : pour chaque message </a:t>
                </a:r>
                <a:r>
                  <a:rPr lang="fr-FR" sz="2400" b="1" i="1" dirty="0" smtClean="0"/>
                  <a:t>M</a:t>
                </a:r>
                <a:r>
                  <a:rPr lang="fr-FR" sz="2400" dirty="0" smtClean="0"/>
                  <a:t>, </a:t>
                </a:r>
                <a:r>
                  <a:rPr lang="fr-FR" sz="2400" dirty="0"/>
                  <a:t>il y </a:t>
                </a:r>
                <a:r>
                  <a:rPr lang="fr-FR" sz="2400" dirty="0" smtClean="0"/>
                  <a:t>a un </a:t>
                </a:r>
                <a:r>
                  <a:rPr lang="fr-FR" sz="2400" dirty="0"/>
                  <a:t>seul résultat (un seul condensé). En plus, il est pratiquement impossible de </a:t>
                </a:r>
                <a:r>
                  <a:rPr lang="fr-FR" sz="2400" dirty="0" smtClean="0"/>
                  <a:t>construire le </a:t>
                </a:r>
                <a:r>
                  <a:rPr lang="fr-FR" sz="2400" dirty="0"/>
                  <a:t>message </a:t>
                </a:r>
                <a:r>
                  <a:rPr lang="fr-FR" sz="2400" b="1" i="1" dirty="0"/>
                  <a:t>M</a:t>
                </a:r>
                <a:r>
                  <a:rPr lang="fr-FR" sz="2400" i="1" dirty="0"/>
                  <a:t> </a:t>
                </a:r>
                <a:r>
                  <a:rPr lang="fr-FR" sz="2400" dirty="0"/>
                  <a:t>à partir de son condensé.</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958" t="-1290" r="-821"/>
                </a:stretch>
              </a:blipFill>
            </p:spPr>
            <p:txBody>
              <a:bodyPr/>
              <a:lstStyle/>
              <a:p>
                <a:r>
                  <a:rPr lang="fr-FR">
                    <a:noFill/>
                  </a:rPr>
                  <a:t> </a:t>
                </a:r>
              </a:p>
            </p:txBody>
          </p:sp>
        </mc:Fallback>
      </mc:AlternateContent>
    </p:spTree>
    <p:extLst>
      <p:ext uri="{BB962C8B-B14F-4D97-AF65-F5344CB8AC3E}">
        <p14:creationId xmlns:p14="http://schemas.microsoft.com/office/powerpoint/2010/main" val="35919726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des fonctions de hachage </a:t>
            </a:r>
            <a:endParaRPr lang="fr-FR" dirty="0"/>
          </a:p>
        </p:txBody>
      </p:sp>
      <p:sp>
        <p:nvSpPr>
          <p:cNvPr id="3" name="Espace réservé du contenu 2"/>
          <p:cNvSpPr>
            <a:spLocks noGrp="1"/>
          </p:cNvSpPr>
          <p:nvPr>
            <p:ph idx="1"/>
          </p:nvPr>
        </p:nvSpPr>
        <p:spPr/>
        <p:txBody>
          <a:bodyPr>
            <a:normAutofit/>
          </a:bodyPr>
          <a:lstStyle/>
          <a:p>
            <a:pPr algn="just"/>
            <a:r>
              <a:rPr lang="fr-FR" sz="2400" dirty="0" smtClean="0"/>
              <a:t>La </a:t>
            </a:r>
            <a:r>
              <a:rPr lang="fr-FR" sz="2400" dirty="0"/>
              <a:t>fonction de hachage permet d’extraire une empreinte qui caractérise les </a:t>
            </a:r>
            <a:r>
              <a:rPr lang="fr-FR" sz="2400" dirty="0" smtClean="0"/>
              <a:t>données,</a:t>
            </a:r>
          </a:p>
          <a:p>
            <a:pPr algn="just"/>
            <a:r>
              <a:rPr lang="fr-FR" sz="2400" dirty="0"/>
              <a:t>Une empreinte a toujours une taille </a:t>
            </a:r>
            <a:r>
              <a:rPr lang="fr-FR" sz="2400" dirty="0" smtClean="0"/>
              <a:t>fixe indépendamment </a:t>
            </a:r>
            <a:r>
              <a:rPr lang="fr-FR" sz="2400" dirty="0"/>
              <a:t>de la taille des </a:t>
            </a:r>
            <a:r>
              <a:rPr lang="fr-FR" sz="2400" dirty="0" smtClean="0"/>
              <a:t>données,</a:t>
            </a:r>
          </a:p>
          <a:p>
            <a:pPr algn="just"/>
            <a:r>
              <a:rPr lang="fr-FR" sz="2400" dirty="0" smtClean="0"/>
              <a:t>Il </a:t>
            </a:r>
            <a:r>
              <a:rPr lang="fr-FR" sz="2400" dirty="0"/>
              <a:t>est pratiquement impossible de trouver deux données ayant la même </a:t>
            </a:r>
            <a:r>
              <a:rPr lang="fr-FR" sz="2400" dirty="0" smtClean="0"/>
              <a:t>empreinte.</a:t>
            </a:r>
            <a:endParaRPr lang="fr-FR" sz="2400" dirty="0"/>
          </a:p>
          <a:p>
            <a:pPr algn="just"/>
            <a:endParaRPr lang="fr-FR" sz="2400" dirty="0"/>
          </a:p>
          <a:p>
            <a:pPr algn="just"/>
            <a:endParaRPr lang="fr-FR" sz="2400" dirty="0"/>
          </a:p>
          <a:p>
            <a:pPr algn="just"/>
            <a:endParaRPr lang="fr-FR" sz="2400" dirty="0"/>
          </a:p>
        </p:txBody>
      </p:sp>
    </p:spTree>
    <p:extLst>
      <p:ext uri="{BB962C8B-B14F-4D97-AF65-F5344CB8AC3E}">
        <p14:creationId xmlns:p14="http://schemas.microsoft.com/office/powerpoint/2010/main" val="515359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base de la Cryptographie</a:t>
            </a:r>
            <a:endParaRPr lang="fr-FR" dirty="0"/>
          </a:p>
        </p:txBody>
      </p:sp>
      <p:sp>
        <p:nvSpPr>
          <p:cNvPr id="3" name="Espace réservé du contenu 2"/>
          <p:cNvSpPr>
            <a:spLocks noGrp="1"/>
          </p:cNvSpPr>
          <p:nvPr>
            <p:ph idx="1"/>
          </p:nvPr>
        </p:nvSpPr>
        <p:spPr/>
        <p:txBody>
          <a:bodyPr/>
          <a:lstStyle/>
          <a:p>
            <a:r>
              <a:rPr lang="fr-FR" dirty="0" smtClean="0"/>
              <a:t>La cryptographie pourra être perçu comme une  boite </a:t>
            </a:r>
            <a:r>
              <a:rPr lang="fr-FR" dirty="0"/>
              <a:t>à outils qui permet de </a:t>
            </a:r>
            <a:r>
              <a:rPr lang="fr-FR" dirty="0" smtClean="0"/>
              <a:t>faire de </a:t>
            </a:r>
            <a:r>
              <a:rPr lang="fr-FR" dirty="0"/>
              <a:t>la sécurité informatique. </a:t>
            </a:r>
            <a:r>
              <a:rPr lang="fr-FR" dirty="0" smtClean="0"/>
              <a:t>Elle se base principalement sur les 4 propriétés suivantes :</a:t>
            </a:r>
          </a:p>
          <a:p>
            <a:endParaRPr lang="fr-FR" dirty="0"/>
          </a:p>
          <a:p>
            <a:endParaRPr lang="fr-FR" dirty="0"/>
          </a:p>
        </p:txBody>
      </p:sp>
      <p:grpSp>
        <p:nvGrpSpPr>
          <p:cNvPr id="4" name="Group 10"/>
          <p:cNvGrpSpPr>
            <a:grpSpLocks/>
          </p:cNvGrpSpPr>
          <p:nvPr/>
        </p:nvGrpSpPr>
        <p:grpSpPr bwMode="auto">
          <a:xfrm>
            <a:off x="9306874" y="2885278"/>
            <a:ext cx="1477963" cy="2071687"/>
            <a:chOff x="4167" y="1212"/>
            <a:chExt cx="957" cy="1305"/>
          </a:xfrm>
          <a:solidFill>
            <a:srgbClr val="C9FA9C"/>
          </a:solidFill>
        </p:grpSpPr>
        <p:sp>
          <p:nvSpPr>
            <p:cNvPr id="5" name="Freeform 8"/>
            <p:cNvSpPr>
              <a:spLocks/>
            </p:cNvSpPr>
            <p:nvPr/>
          </p:nvSpPr>
          <p:spPr bwMode="auto">
            <a:xfrm>
              <a:off x="4172" y="1217"/>
              <a:ext cx="942" cy="1290"/>
            </a:xfrm>
            <a:custGeom>
              <a:avLst/>
              <a:gdLst>
                <a:gd name="T0" fmla="*/ 368 w 942"/>
                <a:gd name="T1" fmla="*/ 1254 h 1290"/>
                <a:gd name="T2" fmla="*/ 404 w 942"/>
                <a:gd name="T3" fmla="*/ 1208 h 1290"/>
                <a:gd name="T4" fmla="*/ 374 w 942"/>
                <a:gd name="T5" fmla="*/ 1142 h 1290"/>
                <a:gd name="T6" fmla="*/ 343 w 942"/>
                <a:gd name="T7" fmla="*/ 1039 h 1290"/>
                <a:gd name="T8" fmla="*/ 374 w 942"/>
                <a:gd name="T9" fmla="*/ 968 h 1290"/>
                <a:gd name="T10" fmla="*/ 420 w 942"/>
                <a:gd name="T11" fmla="*/ 942 h 1290"/>
                <a:gd name="T12" fmla="*/ 491 w 942"/>
                <a:gd name="T13" fmla="*/ 942 h 1290"/>
                <a:gd name="T14" fmla="*/ 548 w 942"/>
                <a:gd name="T15" fmla="*/ 963 h 1290"/>
                <a:gd name="T16" fmla="*/ 588 w 942"/>
                <a:gd name="T17" fmla="*/ 1024 h 1290"/>
                <a:gd name="T18" fmla="*/ 568 w 942"/>
                <a:gd name="T19" fmla="*/ 1116 h 1290"/>
                <a:gd name="T20" fmla="*/ 517 w 942"/>
                <a:gd name="T21" fmla="*/ 1198 h 1290"/>
                <a:gd name="T22" fmla="*/ 537 w 942"/>
                <a:gd name="T23" fmla="*/ 1239 h 1290"/>
                <a:gd name="T24" fmla="*/ 624 w 942"/>
                <a:gd name="T25" fmla="*/ 1275 h 1290"/>
                <a:gd name="T26" fmla="*/ 757 w 942"/>
                <a:gd name="T27" fmla="*/ 1290 h 1290"/>
                <a:gd name="T28" fmla="*/ 880 w 942"/>
                <a:gd name="T29" fmla="*/ 1265 h 1290"/>
                <a:gd name="T30" fmla="*/ 885 w 942"/>
                <a:gd name="T31" fmla="*/ 1137 h 1290"/>
                <a:gd name="T32" fmla="*/ 896 w 942"/>
                <a:gd name="T33" fmla="*/ 947 h 1290"/>
                <a:gd name="T34" fmla="*/ 850 w 942"/>
                <a:gd name="T35" fmla="*/ 896 h 1290"/>
                <a:gd name="T36" fmla="*/ 783 w 942"/>
                <a:gd name="T37" fmla="*/ 891 h 1290"/>
                <a:gd name="T38" fmla="*/ 727 w 942"/>
                <a:gd name="T39" fmla="*/ 927 h 1290"/>
                <a:gd name="T40" fmla="*/ 635 w 942"/>
                <a:gd name="T41" fmla="*/ 922 h 1290"/>
                <a:gd name="T42" fmla="*/ 583 w 942"/>
                <a:gd name="T43" fmla="*/ 865 h 1290"/>
                <a:gd name="T44" fmla="*/ 573 w 942"/>
                <a:gd name="T45" fmla="*/ 809 h 1290"/>
                <a:gd name="T46" fmla="*/ 588 w 942"/>
                <a:gd name="T47" fmla="*/ 748 h 1290"/>
                <a:gd name="T48" fmla="*/ 670 w 942"/>
                <a:gd name="T49" fmla="*/ 691 h 1290"/>
                <a:gd name="T50" fmla="*/ 763 w 942"/>
                <a:gd name="T51" fmla="*/ 712 h 1290"/>
                <a:gd name="T52" fmla="*/ 814 w 942"/>
                <a:gd name="T53" fmla="*/ 743 h 1290"/>
                <a:gd name="T54" fmla="*/ 875 w 942"/>
                <a:gd name="T55" fmla="*/ 743 h 1290"/>
                <a:gd name="T56" fmla="*/ 926 w 942"/>
                <a:gd name="T57" fmla="*/ 712 h 1290"/>
                <a:gd name="T58" fmla="*/ 942 w 942"/>
                <a:gd name="T59" fmla="*/ 640 h 1290"/>
                <a:gd name="T60" fmla="*/ 906 w 942"/>
                <a:gd name="T61" fmla="*/ 446 h 1290"/>
                <a:gd name="T62" fmla="*/ 768 w 942"/>
                <a:gd name="T63" fmla="*/ 425 h 1290"/>
                <a:gd name="T64" fmla="*/ 594 w 942"/>
                <a:gd name="T65" fmla="*/ 405 h 1290"/>
                <a:gd name="T66" fmla="*/ 517 w 942"/>
                <a:gd name="T67" fmla="*/ 343 h 1290"/>
                <a:gd name="T68" fmla="*/ 507 w 942"/>
                <a:gd name="T69" fmla="*/ 261 h 1290"/>
                <a:gd name="T70" fmla="*/ 553 w 942"/>
                <a:gd name="T71" fmla="*/ 200 h 1290"/>
                <a:gd name="T72" fmla="*/ 578 w 942"/>
                <a:gd name="T73" fmla="*/ 108 h 1290"/>
                <a:gd name="T74" fmla="*/ 548 w 942"/>
                <a:gd name="T75" fmla="*/ 31 h 1290"/>
                <a:gd name="T76" fmla="*/ 491 w 942"/>
                <a:gd name="T77" fmla="*/ 0 h 1290"/>
                <a:gd name="T78" fmla="*/ 414 w 942"/>
                <a:gd name="T79" fmla="*/ 0 h 1290"/>
                <a:gd name="T80" fmla="*/ 358 w 942"/>
                <a:gd name="T81" fmla="*/ 26 h 1290"/>
                <a:gd name="T82" fmla="*/ 317 w 942"/>
                <a:gd name="T83" fmla="*/ 93 h 1290"/>
                <a:gd name="T84" fmla="*/ 338 w 942"/>
                <a:gd name="T85" fmla="*/ 185 h 1290"/>
                <a:gd name="T86" fmla="*/ 384 w 942"/>
                <a:gd name="T87" fmla="*/ 267 h 1290"/>
                <a:gd name="T88" fmla="*/ 353 w 942"/>
                <a:gd name="T89" fmla="*/ 354 h 1290"/>
                <a:gd name="T90" fmla="*/ 246 w 942"/>
                <a:gd name="T91" fmla="*/ 400 h 1290"/>
                <a:gd name="T92" fmla="*/ 61 w 942"/>
                <a:gd name="T93" fmla="*/ 400 h 1290"/>
                <a:gd name="T94" fmla="*/ 0 w 942"/>
                <a:gd name="T95" fmla="*/ 584 h 1290"/>
                <a:gd name="T96" fmla="*/ 15 w 942"/>
                <a:gd name="T97" fmla="*/ 696 h 1290"/>
                <a:gd name="T98" fmla="*/ 87 w 942"/>
                <a:gd name="T99" fmla="*/ 727 h 1290"/>
                <a:gd name="T100" fmla="*/ 164 w 942"/>
                <a:gd name="T101" fmla="*/ 712 h 1290"/>
                <a:gd name="T102" fmla="*/ 235 w 942"/>
                <a:gd name="T103" fmla="*/ 681 h 1290"/>
                <a:gd name="T104" fmla="*/ 317 w 942"/>
                <a:gd name="T105" fmla="*/ 717 h 1290"/>
                <a:gd name="T106" fmla="*/ 348 w 942"/>
                <a:gd name="T107" fmla="*/ 819 h 1290"/>
                <a:gd name="T108" fmla="*/ 292 w 942"/>
                <a:gd name="T109" fmla="*/ 881 h 1290"/>
                <a:gd name="T110" fmla="*/ 210 w 942"/>
                <a:gd name="T111" fmla="*/ 891 h 1290"/>
                <a:gd name="T112" fmla="*/ 143 w 942"/>
                <a:gd name="T113" fmla="*/ 845 h 1290"/>
                <a:gd name="T114" fmla="*/ 77 w 942"/>
                <a:gd name="T115" fmla="*/ 850 h 1290"/>
                <a:gd name="T116" fmla="*/ 15 w 942"/>
                <a:gd name="T117" fmla="*/ 901 h 1290"/>
                <a:gd name="T118" fmla="*/ 15 w 942"/>
                <a:gd name="T119" fmla="*/ 1029 h 1290"/>
                <a:gd name="T120" fmla="*/ 41 w 942"/>
                <a:gd name="T121" fmla="*/ 1198 h 1290"/>
                <a:gd name="T122" fmla="*/ 61 w 942"/>
                <a:gd name="T123" fmla="*/ 1249 h 1290"/>
                <a:gd name="T124" fmla="*/ 246 w 942"/>
                <a:gd name="T125" fmla="*/ 1234 h 12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42"/>
                <a:gd name="T190" fmla="*/ 0 h 1290"/>
                <a:gd name="T191" fmla="*/ 942 w 942"/>
                <a:gd name="T192" fmla="*/ 1290 h 129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42" h="1290">
                  <a:moveTo>
                    <a:pt x="286" y="1244"/>
                  </a:moveTo>
                  <a:lnTo>
                    <a:pt x="307" y="1249"/>
                  </a:lnTo>
                  <a:lnTo>
                    <a:pt x="322" y="1254"/>
                  </a:lnTo>
                  <a:lnTo>
                    <a:pt x="343" y="1254"/>
                  </a:lnTo>
                  <a:lnTo>
                    <a:pt x="358" y="1254"/>
                  </a:lnTo>
                  <a:lnTo>
                    <a:pt x="368" y="1254"/>
                  </a:lnTo>
                  <a:lnTo>
                    <a:pt x="379" y="1249"/>
                  </a:lnTo>
                  <a:lnTo>
                    <a:pt x="389" y="1244"/>
                  </a:lnTo>
                  <a:lnTo>
                    <a:pt x="394" y="1234"/>
                  </a:lnTo>
                  <a:lnTo>
                    <a:pt x="404" y="1229"/>
                  </a:lnTo>
                  <a:lnTo>
                    <a:pt x="404" y="1219"/>
                  </a:lnTo>
                  <a:lnTo>
                    <a:pt x="404" y="1208"/>
                  </a:lnTo>
                  <a:lnTo>
                    <a:pt x="404" y="1193"/>
                  </a:lnTo>
                  <a:lnTo>
                    <a:pt x="404" y="1183"/>
                  </a:lnTo>
                  <a:lnTo>
                    <a:pt x="399" y="1172"/>
                  </a:lnTo>
                  <a:lnTo>
                    <a:pt x="394" y="1162"/>
                  </a:lnTo>
                  <a:lnTo>
                    <a:pt x="384" y="1152"/>
                  </a:lnTo>
                  <a:lnTo>
                    <a:pt x="374" y="1142"/>
                  </a:lnTo>
                  <a:lnTo>
                    <a:pt x="363" y="1121"/>
                  </a:lnTo>
                  <a:lnTo>
                    <a:pt x="358" y="1106"/>
                  </a:lnTo>
                  <a:lnTo>
                    <a:pt x="353" y="1091"/>
                  </a:lnTo>
                  <a:lnTo>
                    <a:pt x="348" y="1075"/>
                  </a:lnTo>
                  <a:lnTo>
                    <a:pt x="343" y="1055"/>
                  </a:lnTo>
                  <a:lnTo>
                    <a:pt x="343" y="1039"/>
                  </a:lnTo>
                  <a:lnTo>
                    <a:pt x="348" y="1019"/>
                  </a:lnTo>
                  <a:lnTo>
                    <a:pt x="353" y="1004"/>
                  </a:lnTo>
                  <a:lnTo>
                    <a:pt x="358" y="988"/>
                  </a:lnTo>
                  <a:lnTo>
                    <a:pt x="363" y="983"/>
                  </a:lnTo>
                  <a:lnTo>
                    <a:pt x="368" y="973"/>
                  </a:lnTo>
                  <a:lnTo>
                    <a:pt x="374" y="968"/>
                  </a:lnTo>
                  <a:lnTo>
                    <a:pt x="379" y="963"/>
                  </a:lnTo>
                  <a:lnTo>
                    <a:pt x="384" y="958"/>
                  </a:lnTo>
                  <a:lnTo>
                    <a:pt x="394" y="952"/>
                  </a:lnTo>
                  <a:lnTo>
                    <a:pt x="399" y="952"/>
                  </a:lnTo>
                  <a:lnTo>
                    <a:pt x="409" y="947"/>
                  </a:lnTo>
                  <a:lnTo>
                    <a:pt x="420" y="942"/>
                  </a:lnTo>
                  <a:lnTo>
                    <a:pt x="430" y="942"/>
                  </a:lnTo>
                  <a:lnTo>
                    <a:pt x="440" y="937"/>
                  </a:lnTo>
                  <a:lnTo>
                    <a:pt x="450" y="937"/>
                  </a:lnTo>
                  <a:lnTo>
                    <a:pt x="466" y="937"/>
                  </a:lnTo>
                  <a:lnTo>
                    <a:pt x="476" y="937"/>
                  </a:lnTo>
                  <a:lnTo>
                    <a:pt x="491" y="942"/>
                  </a:lnTo>
                  <a:lnTo>
                    <a:pt x="501" y="942"/>
                  </a:lnTo>
                  <a:lnTo>
                    <a:pt x="512" y="947"/>
                  </a:lnTo>
                  <a:lnTo>
                    <a:pt x="522" y="952"/>
                  </a:lnTo>
                  <a:lnTo>
                    <a:pt x="532" y="952"/>
                  </a:lnTo>
                  <a:lnTo>
                    <a:pt x="537" y="958"/>
                  </a:lnTo>
                  <a:lnTo>
                    <a:pt x="548" y="963"/>
                  </a:lnTo>
                  <a:lnTo>
                    <a:pt x="553" y="968"/>
                  </a:lnTo>
                  <a:lnTo>
                    <a:pt x="563" y="973"/>
                  </a:lnTo>
                  <a:lnTo>
                    <a:pt x="568" y="983"/>
                  </a:lnTo>
                  <a:lnTo>
                    <a:pt x="573" y="993"/>
                  </a:lnTo>
                  <a:lnTo>
                    <a:pt x="583" y="1009"/>
                  </a:lnTo>
                  <a:lnTo>
                    <a:pt x="588" y="1024"/>
                  </a:lnTo>
                  <a:lnTo>
                    <a:pt x="588" y="1039"/>
                  </a:lnTo>
                  <a:lnTo>
                    <a:pt x="588" y="1060"/>
                  </a:lnTo>
                  <a:lnTo>
                    <a:pt x="588" y="1075"/>
                  </a:lnTo>
                  <a:lnTo>
                    <a:pt x="583" y="1091"/>
                  </a:lnTo>
                  <a:lnTo>
                    <a:pt x="578" y="1106"/>
                  </a:lnTo>
                  <a:lnTo>
                    <a:pt x="568" y="1116"/>
                  </a:lnTo>
                  <a:lnTo>
                    <a:pt x="558" y="1132"/>
                  </a:lnTo>
                  <a:lnTo>
                    <a:pt x="537" y="1152"/>
                  </a:lnTo>
                  <a:lnTo>
                    <a:pt x="527" y="1172"/>
                  </a:lnTo>
                  <a:lnTo>
                    <a:pt x="522" y="1183"/>
                  </a:lnTo>
                  <a:lnTo>
                    <a:pt x="517" y="1188"/>
                  </a:lnTo>
                  <a:lnTo>
                    <a:pt x="517" y="1198"/>
                  </a:lnTo>
                  <a:lnTo>
                    <a:pt x="517" y="1203"/>
                  </a:lnTo>
                  <a:lnTo>
                    <a:pt x="517" y="1213"/>
                  </a:lnTo>
                  <a:lnTo>
                    <a:pt x="517" y="1219"/>
                  </a:lnTo>
                  <a:lnTo>
                    <a:pt x="522" y="1224"/>
                  </a:lnTo>
                  <a:lnTo>
                    <a:pt x="527" y="1229"/>
                  </a:lnTo>
                  <a:lnTo>
                    <a:pt x="537" y="1239"/>
                  </a:lnTo>
                  <a:lnTo>
                    <a:pt x="542" y="1244"/>
                  </a:lnTo>
                  <a:lnTo>
                    <a:pt x="553" y="1249"/>
                  </a:lnTo>
                  <a:lnTo>
                    <a:pt x="568" y="1254"/>
                  </a:lnTo>
                  <a:lnTo>
                    <a:pt x="583" y="1260"/>
                  </a:lnTo>
                  <a:lnTo>
                    <a:pt x="604" y="1265"/>
                  </a:lnTo>
                  <a:lnTo>
                    <a:pt x="624" y="1275"/>
                  </a:lnTo>
                  <a:lnTo>
                    <a:pt x="645" y="1275"/>
                  </a:lnTo>
                  <a:lnTo>
                    <a:pt x="665" y="1280"/>
                  </a:lnTo>
                  <a:lnTo>
                    <a:pt x="686" y="1285"/>
                  </a:lnTo>
                  <a:lnTo>
                    <a:pt x="711" y="1290"/>
                  </a:lnTo>
                  <a:lnTo>
                    <a:pt x="737" y="1290"/>
                  </a:lnTo>
                  <a:lnTo>
                    <a:pt x="757" y="1290"/>
                  </a:lnTo>
                  <a:lnTo>
                    <a:pt x="783" y="1290"/>
                  </a:lnTo>
                  <a:lnTo>
                    <a:pt x="803" y="1290"/>
                  </a:lnTo>
                  <a:lnTo>
                    <a:pt x="824" y="1285"/>
                  </a:lnTo>
                  <a:lnTo>
                    <a:pt x="844" y="1280"/>
                  </a:lnTo>
                  <a:lnTo>
                    <a:pt x="865" y="1275"/>
                  </a:lnTo>
                  <a:lnTo>
                    <a:pt x="880" y="1265"/>
                  </a:lnTo>
                  <a:lnTo>
                    <a:pt x="896" y="1254"/>
                  </a:lnTo>
                  <a:lnTo>
                    <a:pt x="891" y="1239"/>
                  </a:lnTo>
                  <a:lnTo>
                    <a:pt x="891" y="1219"/>
                  </a:lnTo>
                  <a:lnTo>
                    <a:pt x="885" y="1198"/>
                  </a:lnTo>
                  <a:lnTo>
                    <a:pt x="885" y="1178"/>
                  </a:lnTo>
                  <a:lnTo>
                    <a:pt x="885" y="1137"/>
                  </a:lnTo>
                  <a:lnTo>
                    <a:pt x="885" y="1091"/>
                  </a:lnTo>
                  <a:lnTo>
                    <a:pt x="891" y="1050"/>
                  </a:lnTo>
                  <a:lnTo>
                    <a:pt x="891" y="1009"/>
                  </a:lnTo>
                  <a:lnTo>
                    <a:pt x="896" y="978"/>
                  </a:lnTo>
                  <a:lnTo>
                    <a:pt x="896" y="952"/>
                  </a:lnTo>
                  <a:lnTo>
                    <a:pt x="896" y="947"/>
                  </a:lnTo>
                  <a:lnTo>
                    <a:pt x="891" y="937"/>
                  </a:lnTo>
                  <a:lnTo>
                    <a:pt x="885" y="927"/>
                  </a:lnTo>
                  <a:lnTo>
                    <a:pt x="880" y="917"/>
                  </a:lnTo>
                  <a:lnTo>
                    <a:pt x="870" y="911"/>
                  </a:lnTo>
                  <a:lnTo>
                    <a:pt x="860" y="906"/>
                  </a:lnTo>
                  <a:lnTo>
                    <a:pt x="850" y="896"/>
                  </a:lnTo>
                  <a:lnTo>
                    <a:pt x="839" y="896"/>
                  </a:lnTo>
                  <a:lnTo>
                    <a:pt x="829" y="891"/>
                  </a:lnTo>
                  <a:lnTo>
                    <a:pt x="819" y="886"/>
                  </a:lnTo>
                  <a:lnTo>
                    <a:pt x="809" y="886"/>
                  </a:lnTo>
                  <a:lnTo>
                    <a:pt x="793" y="886"/>
                  </a:lnTo>
                  <a:lnTo>
                    <a:pt x="783" y="891"/>
                  </a:lnTo>
                  <a:lnTo>
                    <a:pt x="773" y="896"/>
                  </a:lnTo>
                  <a:lnTo>
                    <a:pt x="763" y="901"/>
                  </a:lnTo>
                  <a:lnTo>
                    <a:pt x="757" y="911"/>
                  </a:lnTo>
                  <a:lnTo>
                    <a:pt x="747" y="917"/>
                  </a:lnTo>
                  <a:lnTo>
                    <a:pt x="737" y="922"/>
                  </a:lnTo>
                  <a:lnTo>
                    <a:pt x="727" y="927"/>
                  </a:lnTo>
                  <a:lnTo>
                    <a:pt x="711" y="932"/>
                  </a:lnTo>
                  <a:lnTo>
                    <a:pt x="696" y="932"/>
                  </a:lnTo>
                  <a:lnTo>
                    <a:pt x="681" y="932"/>
                  </a:lnTo>
                  <a:lnTo>
                    <a:pt x="665" y="932"/>
                  </a:lnTo>
                  <a:lnTo>
                    <a:pt x="650" y="927"/>
                  </a:lnTo>
                  <a:lnTo>
                    <a:pt x="635" y="922"/>
                  </a:lnTo>
                  <a:lnTo>
                    <a:pt x="619" y="911"/>
                  </a:lnTo>
                  <a:lnTo>
                    <a:pt x="609" y="901"/>
                  </a:lnTo>
                  <a:lnTo>
                    <a:pt x="594" y="891"/>
                  </a:lnTo>
                  <a:lnTo>
                    <a:pt x="588" y="881"/>
                  </a:lnTo>
                  <a:lnTo>
                    <a:pt x="583" y="876"/>
                  </a:lnTo>
                  <a:lnTo>
                    <a:pt x="583" y="865"/>
                  </a:lnTo>
                  <a:lnTo>
                    <a:pt x="578" y="860"/>
                  </a:lnTo>
                  <a:lnTo>
                    <a:pt x="573" y="850"/>
                  </a:lnTo>
                  <a:lnTo>
                    <a:pt x="573" y="840"/>
                  </a:lnTo>
                  <a:lnTo>
                    <a:pt x="573" y="830"/>
                  </a:lnTo>
                  <a:lnTo>
                    <a:pt x="573" y="819"/>
                  </a:lnTo>
                  <a:lnTo>
                    <a:pt x="573" y="809"/>
                  </a:lnTo>
                  <a:lnTo>
                    <a:pt x="573" y="794"/>
                  </a:lnTo>
                  <a:lnTo>
                    <a:pt x="573" y="784"/>
                  </a:lnTo>
                  <a:lnTo>
                    <a:pt x="578" y="773"/>
                  </a:lnTo>
                  <a:lnTo>
                    <a:pt x="583" y="763"/>
                  </a:lnTo>
                  <a:lnTo>
                    <a:pt x="583" y="753"/>
                  </a:lnTo>
                  <a:lnTo>
                    <a:pt x="588" y="748"/>
                  </a:lnTo>
                  <a:lnTo>
                    <a:pt x="599" y="737"/>
                  </a:lnTo>
                  <a:lnTo>
                    <a:pt x="609" y="727"/>
                  </a:lnTo>
                  <a:lnTo>
                    <a:pt x="624" y="712"/>
                  </a:lnTo>
                  <a:lnTo>
                    <a:pt x="640" y="702"/>
                  </a:lnTo>
                  <a:lnTo>
                    <a:pt x="655" y="696"/>
                  </a:lnTo>
                  <a:lnTo>
                    <a:pt x="670" y="691"/>
                  </a:lnTo>
                  <a:lnTo>
                    <a:pt x="686" y="691"/>
                  </a:lnTo>
                  <a:lnTo>
                    <a:pt x="706" y="691"/>
                  </a:lnTo>
                  <a:lnTo>
                    <a:pt x="722" y="691"/>
                  </a:lnTo>
                  <a:lnTo>
                    <a:pt x="737" y="696"/>
                  </a:lnTo>
                  <a:lnTo>
                    <a:pt x="752" y="702"/>
                  </a:lnTo>
                  <a:lnTo>
                    <a:pt x="763" y="712"/>
                  </a:lnTo>
                  <a:lnTo>
                    <a:pt x="773" y="717"/>
                  </a:lnTo>
                  <a:lnTo>
                    <a:pt x="778" y="727"/>
                  </a:lnTo>
                  <a:lnTo>
                    <a:pt x="788" y="732"/>
                  </a:lnTo>
                  <a:lnTo>
                    <a:pt x="793" y="737"/>
                  </a:lnTo>
                  <a:lnTo>
                    <a:pt x="803" y="737"/>
                  </a:lnTo>
                  <a:lnTo>
                    <a:pt x="814" y="743"/>
                  </a:lnTo>
                  <a:lnTo>
                    <a:pt x="824" y="748"/>
                  </a:lnTo>
                  <a:lnTo>
                    <a:pt x="834" y="748"/>
                  </a:lnTo>
                  <a:lnTo>
                    <a:pt x="844" y="748"/>
                  </a:lnTo>
                  <a:lnTo>
                    <a:pt x="855" y="748"/>
                  </a:lnTo>
                  <a:lnTo>
                    <a:pt x="865" y="748"/>
                  </a:lnTo>
                  <a:lnTo>
                    <a:pt x="875" y="743"/>
                  </a:lnTo>
                  <a:lnTo>
                    <a:pt x="885" y="743"/>
                  </a:lnTo>
                  <a:lnTo>
                    <a:pt x="896" y="737"/>
                  </a:lnTo>
                  <a:lnTo>
                    <a:pt x="906" y="732"/>
                  </a:lnTo>
                  <a:lnTo>
                    <a:pt x="916" y="727"/>
                  </a:lnTo>
                  <a:lnTo>
                    <a:pt x="926" y="717"/>
                  </a:lnTo>
                  <a:lnTo>
                    <a:pt x="926" y="712"/>
                  </a:lnTo>
                  <a:lnTo>
                    <a:pt x="931" y="712"/>
                  </a:lnTo>
                  <a:lnTo>
                    <a:pt x="937" y="702"/>
                  </a:lnTo>
                  <a:lnTo>
                    <a:pt x="937" y="696"/>
                  </a:lnTo>
                  <a:lnTo>
                    <a:pt x="942" y="681"/>
                  </a:lnTo>
                  <a:lnTo>
                    <a:pt x="942" y="661"/>
                  </a:lnTo>
                  <a:lnTo>
                    <a:pt x="942" y="640"/>
                  </a:lnTo>
                  <a:lnTo>
                    <a:pt x="942" y="620"/>
                  </a:lnTo>
                  <a:lnTo>
                    <a:pt x="942" y="599"/>
                  </a:lnTo>
                  <a:lnTo>
                    <a:pt x="937" y="574"/>
                  </a:lnTo>
                  <a:lnTo>
                    <a:pt x="926" y="528"/>
                  </a:lnTo>
                  <a:lnTo>
                    <a:pt x="916" y="487"/>
                  </a:lnTo>
                  <a:lnTo>
                    <a:pt x="906" y="446"/>
                  </a:lnTo>
                  <a:lnTo>
                    <a:pt x="896" y="415"/>
                  </a:lnTo>
                  <a:lnTo>
                    <a:pt x="870" y="420"/>
                  </a:lnTo>
                  <a:lnTo>
                    <a:pt x="844" y="420"/>
                  </a:lnTo>
                  <a:lnTo>
                    <a:pt x="819" y="425"/>
                  </a:lnTo>
                  <a:lnTo>
                    <a:pt x="793" y="425"/>
                  </a:lnTo>
                  <a:lnTo>
                    <a:pt x="768" y="425"/>
                  </a:lnTo>
                  <a:lnTo>
                    <a:pt x="742" y="425"/>
                  </a:lnTo>
                  <a:lnTo>
                    <a:pt x="716" y="420"/>
                  </a:lnTo>
                  <a:lnTo>
                    <a:pt x="696" y="420"/>
                  </a:lnTo>
                  <a:lnTo>
                    <a:pt x="650" y="415"/>
                  </a:lnTo>
                  <a:lnTo>
                    <a:pt x="619" y="410"/>
                  </a:lnTo>
                  <a:lnTo>
                    <a:pt x="594" y="405"/>
                  </a:lnTo>
                  <a:lnTo>
                    <a:pt x="588" y="400"/>
                  </a:lnTo>
                  <a:lnTo>
                    <a:pt x="568" y="395"/>
                  </a:lnTo>
                  <a:lnTo>
                    <a:pt x="553" y="384"/>
                  </a:lnTo>
                  <a:lnTo>
                    <a:pt x="537" y="374"/>
                  </a:lnTo>
                  <a:lnTo>
                    <a:pt x="527" y="359"/>
                  </a:lnTo>
                  <a:lnTo>
                    <a:pt x="517" y="343"/>
                  </a:lnTo>
                  <a:lnTo>
                    <a:pt x="512" y="333"/>
                  </a:lnTo>
                  <a:lnTo>
                    <a:pt x="507" y="318"/>
                  </a:lnTo>
                  <a:lnTo>
                    <a:pt x="501" y="308"/>
                  </a:lnTo>
                  <a:lnTo>
                    <a:pt x="501" y="292"/>
                  </a:lnTo>
                  <a:lnTo>
                    <a:pt x="507" y="277"/>
                  </a:lnTo>
                  <a:lnTo>
                    <a:pt x="507" y="261"/>
                  </a:lnTo>
                  <a:lnTo>
                    <a:pt x="512" y="251"/>
                  </a:lnTo>
                  <a:lnTo>
                    <a:pt x="517" y="241"/>
                  </a:lnTo>
                  <a:lnTo>
                    <a:pt x="527" y="231"/>
                  </a:lnTo>
                  <a:lnTo>
                    <a:pt x="532" y="221"/>
                  </a:lnTo>
                  <a:lnTo>
                    <a:pt x="542" y="210"/>
                  </a:lnTo>
                  <a:lnTo>
                    <a:pt x="553" y="200"/>
                  </a:lnTo>
                  <a:lnTo>
                    <a:pt x="558" y="190"/>
                  </a:lnTo>
                  <a:lnTo>
                    <a:pt x="568" y="174"/>
                  </a:lnTo>
                  <a:lnTo>
                    <a:pt x="573" y="159"/>
                  </a:lnTo>
                  <a:lnTo>
                    <a:pt x="578" y="144"/>
                  </a:lnTo>
                  <a:lnTo>
                    <a:pt x="578" y="123"/>
                  </a:lnTo>
                  <a:lnTo>
                    <a:pt x="578" y="108"/>
                  </a:lnTo>
                  <a:lnTo>
                    <a:pt x="578" y="87"/>
                  </a:lnTo>
                  <a:lnTo>
                    <a:pt x="573" y="72"/>
                  </a:lnTo>
                  <a:lnTo>
                    <a:pt x="568" y="52"/>
                  </a:lnTo>
                  <a:lnTo>
                    <a:pt x="563" y="46"/>
                  </a:lnTo>
                  <a:lnTo>
                    <a:pt x="558" y="41"/>
                  </a:lnTo>
                  <a:lnTo>
                    <a:pt x="548" y="31"/>
                  </a:lnTo>
                  <a:lnTo>
                    <a:pt x="542" y="26"/>
                  </a:lnTo>
                  <a:lnTo>
                    <a:pt x="537" y="21"/>
                  </a:lnTo>
                  <a:lnTo>
                    <a:pt x="527" y="16"/>
                  </a:lnTo>
                  <a:lnTo>
                    <a:pt x="517" y="11"/>
                  </a:lnTo>
                  <a:lnTo>
                    <a:pt x="507" y="6"/>
                  </a:lnTo>
                  <a:lnTo>
                    <a:pt x="491" y="0"/>
                  </a:lnTo>
                  <a:lnTo>
                    <a:pt x="481" y="0"/>
                  </a:lnTo>
                  <a:lnTo>
                    <a:pt x="466" y="0"/>
                  </a:lnTo>
                  <a:lnTo>
                    <a:pt x="450" y="0"/>
                  </a:lnTo>
                  <a:lnTo>
                    <a:pt x="440" y="0"/>
                  </a:lnTo>
                  <a:lnTo>
                    <a:pt x="425" y="0"/>
                  </a:lnTo>
                  <a:lnTo>
                    <a:pt x="414" y="0"/>
                  </a:lnTo>
                  <a:lnTo>
                    <a:pt x="404" y="6"/>
                  </a:lnTo>
                  <a:lnTo>
                    <a:pt x="394" y="6"/>
                  </a:lnTo>
                  <a:lnTo>
                    <a:pt x="384" y="11"/>
                  </a:lnTo>
                  <a:lnTo>
                    <a:pt x="374" y="16"/>
                  </a:lnTo>
                  <a:lnTo>
                    <a:pt x="363" y="21"/>
                  </a:lnTo>
                  <a:lnTo>
                    <a:pt x="358" y="26"/>
                  </a:lnTo>
                  <a:lnTo>
                    <a:pt x="348" y="31"/>
                  </a:lnTo>
                  <a:lnTo>
                    <a:pt x="343" y="36"/>
                  </a:lnTo>
                  <a:lnTo>
                    <a:pt x="338" y="46"/>
                  </a:lnTo>
                  <a:lnTo>
                    <a:pt x="327" y="57"/>
                  </a:lnTo>
                  <a:lnTo>
                    <a:pt x="322" y="77"/>
                  </a:lnTo>
                  <a:lnTo>
                    <a:pt x="317" y="93"/>
                  </a:lnTo>
                  <a:lnTo>
                    <a:pt x="317" y="108"/>
                  </a:lnTo>
                  <a:lnTo>
                    <a:pt x="317" y="123"/>
                  </a:lnTo>
                  <a:lnTo>
                    <a:pt x="317" y="144"/>
                  </a:lnTo>
                  <a:lnTo>
                    <a:pt x="322" y="159"/>
                  </a:lnTo>
                  <a:lnTo>
                    <a:pt x="327" y="174"/>
                  </a:lnTo>
                  <a:lnTo>
                    <a:pt x="338" y="185"/>
                  </a:lnTo>
                  <a:lnTo>
                    <a:pt x="348" y="200"/>
                  </a:lnTo>
                  <a:lnTo>
                    <a:pt x="358" y="210"/>
                  </a:lnTo>
                  <a:lnTo>
                    <a:pt x="368" y="226"/>
                  </a:lnTo>
                  <a:lnTo>
                    <a:pt x="374" y="241"/>
                  </a:lnTo>
                  <a:lnTo>
                    <a:pt x="379" y="251"/>
                  </a:lnTo>
                  <a:lnTo>
                    <a:pt x="384" y="267"/>
                  </a:lnTo>
                  <a:lnTo>
                    <a:pt x="384" y="282"/>
                  </a:lnTo>
                  <a:lnTo>
                    <a:pt x="379" y="297"/>
                  </a:lnTo>
                  <a:lnTo>
                    <a:pt x="379" y="313"/>
                  </a:lnTo>
                  <a:lnTo>
                    <a:pt x="368" y="328"/>
                  </a:lnTo>
                  <a:lnTo>
                    <a:pt x="363" y="338"/>
                  </a:lnTo>
                  <a:lnTo>
                    <a:pt x="353" y="354"/>
                  </a:lnTo>
                  <a:lnTo>
                    <a:pt x="338" y="364"/>
                  </a:lnTo>
                  <a:lnTo>
                    <a:pt x="322" y="374"/>
                  </a:lnTo>
                  <a:lnTo>
                    <a:pt x="307" y="384"/>
                  </a:lnTo>
                  <a:lnTo>
                    <a:pt x="281" y="395"/>
                  </a:lnTo>
                  <a:lnTo>
                    <a:pt x="261" y="400"/>
                  </a:lnTo>
                  <a:lnTo>
                    <a:pt x="246" y="400"/>
                  </a:lnTo>
                  <a:lnTo>
                    <a:pt x="220" y="400"/>
                  </a:lnTo>
                  <a:lnTo>
                    <a:pt x="194" y="400"/>
                  </a:lnTo>
                  <a:lnTo>
                    <a:pt x="164" y="400"/>
                  </a:lnTo>
                  <a:lnTo>
                    <a:pt x="133" y="400"/>
                  </a:lnTo>
                  <a:lnTo>
                    <a:pt x="97" y="400"/>
                  </a:lnTo>
                  <a:lnTo>
                    <a:pt x="61" y="400"/>
                  </a:lnTo>
                  <a:lnTo>
                    <a:pt x="25" y="400"/>
                  </a:lnTo>
                  <a:lnTo>
                    <a:pt x="20" y="425"/>
                  </a:lnTo>
                  <a:lnTo>
                    <a:pt x="15" y="461"/>
                  </a:lnTo>
                  <a:lnTo>
                    <a:pt x="10" y="502"/>
                  </a:lnTo>
                  <a:lnTo>
                    <a:pt x="5" y="543"/>
                  </a:lnTo>
                  <a:lnTo>
                    <a:pt x="0" y="584"/>
                  </a:lnTo>
                  <a:lnTo>
                    <a:pt x="0" y="620"/>
                  </a:lnTo>
                  <a:lnTo>
                    <a:pt x="0" y="650"/>
                  </a:lnTo>
                  <a:lnTo>
                    <a:pt x="0" y="671"/>
                  </a:lnTo>
                  <a:lnTo>
                    <a:pt x="5" y="681"/>
                  </a:lnTo>
                  <a:lnTo>
                    <a:pt x="10" y="691"/>
                  </a:lnTo>
                  <a:lnTo>
                    <a:pt x="15" y="696"/>
                  </a:lnTo>
                  <a:lnTo>
                    <a:pt x="25" y="707"/>
                  </a:lnTo>
                  <a:lnTo>
                    <a:pt x="36" y="712"/>
                  </a:lnTo>
                  <a:lnTo>
                    <a:pt x="46" y="717"/>
                  </a:lnTo>
                  <a:lnTo>
                    <a:pt x="61" y="722"/>
                  </a:lnTo>
                  <a:lnTo>
                    <a:pt x="72" y="727"/>
                  </a:lnTo>
                  <a:lnTo>
                    <a:pt x="87" y="727"/>
                  </a:lnTo>
                  <a:lnTo>
                    <a:pt x="102" y="727"/>
                  </a:lnTo>
                  <a:lnTo>
                    <a:pt x="112" y="727"/>
                  </a:lnTo>
                  <a:lnTo>
                    <a:pt x="128" y="727"/>
                  </a:lnTo>
                  <a:lnTo>
                    <a:pt x="143" y="722"/>
                  </a:lnTo>
                  <a:lnTo>
                    <a:pt x="153" y="717"/>
                  </a:lnTo>
                  <a:lnTo>
                    <a:pt x="164" y="712"/>
                  </a:lnTo>
                  <a:lnTo>
                    <a:pt x="174" y="702"/>
                  </a:lnTo>
                  <a:lnTo>
                    <a:pt x="184" y="696"/>
                  </a:lnTo>
                  <a:lnTo>
                    <a:pt x="194" y="686"/>
                  </a:lnTo>
                  <a:lnTo>
                    <a:pt x="210" y="686"/>
                  </a:lnTo>
                  <a:lnTo>
                    <a:pt x="220" y="681"/>
                  </a:lnTo>
                  <a:lnTo>
                    <a:pt x="235" y="681"/>
                  </a:lnTo>
                  <a:lnTo>
                    <a:pt x="251" y="681"/>
                  </a:lnTo>
                  <a:lnTo>
                    <a:pt x="266" y="686"/>
                  </a:lnTo>
                  <a:lnTo>
                    <a:pt x="281" y="691"/>
                  </a:lnTo>
                  <a:lnTo>
                    <a:pt x="292" y="696"/>
                  </a:lnTo>
                  <a:lnTo>
                    <a:pt x="307" y="707"/>
                  </a:lnTo>
                  <a:lnTo>
                    <a:pt x="317" y="717"/>
                  </a:lnTo>
                  <a:lnTo>
                    <a:pt x="327" y="732"/>
                  </a:lnTo>
                  <a:lnTo>
                    <a:pt x="338" y="748"/>
                  </a:lnTo>
                  <a:lnTo>
                    <a:pt x="343" y="763"/>
                  </a:lnTo>
                  <a:lnTo>
                    <a:pt x="348" y="784"/>
                  </a:lnTo>
                  <a:lnTo>
                    <a:pt x="348" y="804"/>
                  </a:lnTo>
                  <a:lnTo>
                    <a:pt x="348" y="819"/>
                  </a:lnTo>
                  <a:lnTo>
                    <a:pt x="343" y="830"/>
                  </a:lnTo>
                  <a:lnTo>
                    <a:pt x="338" y="845"/>
                  </a:lnTo>
                  <a:lnTo>
                    <a:pt x="327" y="855"/>
                  </a:lnTo>
                  <a:lnTo>
                    <a:pt x="317" y="865"/>
                  </a:lnTo>
                  <a:lnTo>
                    <a:pt x="307" y="876"/>
                  </a:lnTo>
                  <a:lnTo>
                    <a:pt x="292" y="881"/>
                  </a:lnTo>
                  <a:lnTo>
                    <a:pt x="281" y="886"/>
                  </a:lnTo>
                  <a:lnTo>
                    <a:pt x="266" y="891"/>
                  </a:lnTo>
                  <a:lnTo>
                    <a:pt x="251" y="896"/>
                  </a:lnTo>
                  <a:lnTo>
                    <a:pt x="235" y="896"/>
                  </a:lnTo>
                  <a:lnTo>
                    <a:pt x="220" y="896"/>
                  </a:lnTo>
                  <a:lnTo>
                    <a:pt x="210" y="891"/>
                  </a:lnTo>
                  <a:lnTo>
                    <a:pt x="194" y="886"/>
                  </a:lnTo>
                  <a:lnTo>
                    <a:pt x="184" y="876"/>
                  </a:lnTo>
                  <a:lnTo>
                    <a:pt x="174" y="865"/>
                  </a:lnTo>
                  <a:lnTo>
                    <a:pt x="164" y="855"/>
                  </a:lnTo>
                  <a:lnTo>
                    <a:pt x="153" y="850"/>
                  </a:lnTo>
                  <a:lnTo>
                    <a:pt x="143" y="845"/>
                  </a:lnTo>
                  <a:lnTo>
                    <a:pt x="133" y="840"/>
                  </a:lnTo>
                  <a:lnTo>
                    <a:pt x="123" y="840"/>
                  </a:lnTo>
                  <a:lnTo>
                    <a:pt x="112" y="840"/>
                  </a:lnTo>
                  <a:lnTo>
                    <a:pt x="97" y="840"/>
                  </a:lnTo>
                  <a:lnTo>
                    <a:pt x="87" y="840"/>
                  </a:lnTo>
                  <a:lnTo>
                    <a:pt x="77" y="850"/>
                  </a:lnTo>
                  <a:lnTo>
                    <a:pt x="61" y="855"/>
                  </a:lnTo>
                  <a:lnTo>
                    <a:pt x="51" y="860"/>
                  </a:lnTo>
                  <a:lnTo>
                    <a:pt x="41" y="871"/>
                  </a:lnTo>
                  <a:lnTo>
                    <a:pt x="31" y="881"/>
                  </a:lnTo>
                  <a:lnTo>
                    <a:pt x="25" y="891"/>
                  </a:lnTo>
                  <a:lnTo>
                    <a:pt x="15" y="901"/>
                  </a:lnTo>
                  <a:lnTo>
                    <a:pt x="10" y="917"/>
                  </a:lnTo>
                  <a:lnTo>
                    <a:pt x="5" y="927"/>
                  </a:lnTo>
                  <a:lnTo>
                    <a:pt x="5" y="947"/>
                  </a:lnTo>
                  <a:lnTo>
                    <a:pt x="5" y="963"/>
                  </a:lnTo>
                  <a:lnTo>
                    <a:pt x="10" y="983"/>
                  </a:lnTo>
                  <a:lnTo>
                    <a:pt x="15" y="1029"/>
                  </a:lnTo>
                  <a:lnTo>
                    <a:pt x="25" y="1080"/>
                  </a:lnTo>
                  <a:lnTo>
                    <a:pt x="31" y="1106"/>
                  </a:lnTo>
                  <a:lnTo>
                    <a:pt x="36" y="1126"/>
                  </a:lnTo>
                  <a:lnTo>
                    <a:pt x="36" y="1152"/>
                  </a:lnTo>
                  <a:lnTo>
                    <a:pt x="41" y="1178"/>
                  </a:lnTo>
                  <a:lnTo>
                    <a:pt x="41" y="1198"/>
                  </a:lnTo>
                  <a:lnTo>
                    <a:pt x="36" y="1219"/>
                  </a:lnTo>
                  <a:lnTo>
                    <a:pt x="36" y="1229"/>
                  </a:lnTo>
                  <a:lnTo>
                    <a:pt x="31" y="1239"/>
                  </a:lnTo>
                  <a:lnTo>
                    <a:pt x="31" y="1249"/>
                  </a:lnTo>
                  <a:lnTo>
                    <a:pt x="25" y="1254"/>
                  </a:lnTo>
                  <a:lnTo>
                    <a:pt x="61" y="1249"/>
                  </a:lnTo>
                  <a:lnTo>
                    <a:pt x="97" y="1239"/>
                  </a:lnTo>
                  <a:lnTo>
                    <a:pt x="133" y="1239"/>
                  </a:lnTo>
                  <a:lnTo>
                    <a:pt x="164" y="1234"/>
                  </a:lnTo>
                  <a:lnTo>
                    <a:pt x="199" y="1229"/>
                  </a:lnTo>
                  <a:lnTo>
                    <a:pt x="230" y="1229"/>
                  </a:lnTo>
                  <a:lnTo>
                    <a:pt x="246" y="1234"/>
                  </a:lnTo>
                  <a:lnTo>
                    <a:pt x="261" y="1234"/>
                  </a:lnTo>
                  <a:lnTo>
                    <a:pt x="271" y="1239"/>
                  </a:lnTo>
                  <a:lnTo>
                    <a:pt x="286" y="1244"/>
                  </a:lnTo>
                  <a:close/>
                </a:path>
              </a:pathLst>
            </a:custGeom>
            <a:grpFill/>
            <a:ln w="9525">
              <a:solidFill>
                <a:srgbClr val="008000"/>
              </a:solidFill>
              <a:round/>
              <a:headEnd/>
              <a:tailEnd/>
            </a:ln>
          </p:spPr>
          <p:txBody>
            <a:bodyPr/>
            <a:lstStyle/>
            <a:p>
              <a:pPr eaLnBrk="0" hangingPunct="0">
                <a:defRPr/>
              </a:pPr>
              <a:endParaRPr lang="fr-FR" dirty="0">
                <a:latin typeface="Arial" charset="0"/>
                <a:cs typeface="+mn-cs"/>
              </a:endParaRPr>
            </a:p>
          </p:txBody>
        </p:sp>
        <p:sp>
          <p:nvSpPr>
            <p:cNvPr id="6" name="Freeform 9"/>
            <p:cNvSpPr>
              <a:spLocks noEditPoints="1"/>
            </p:cNvSpPr>
            <p:nvPr/>
          </p:nvSpPr>
          <p:spPr bwMode="auto">
            <a:xfrm>
              <a:off x="4167" y="1212"/>
              <a:ext cx="957" cy="1305"/>
            </a:xfrm>
            <a:custGeom>
              <a:avLst/>
              <a:gdLst>
                <a:gd name="T0" fmla="*/ 419 w 957"/>
                <a:gd name="T1" fmla="*/ 1213 h 1305"/>
                <a:gd name="T2" fmla="*/ 363 w 957"/>
                <a:gd name="T3" fmla="*/ 1029 h 1305"/>
                <a:gd name="T4" fmla="*/ 430 w 957"/>
                <a:gd name="T5" fmla="*/ 957 h 1305"/>
                <a:gd name="T6" fmla="*/ 527 w 957"/>
                <a:gd name="T7" fmla="*/ 968 h 1305"/>
                <a:gd name="T8" fmla="*/ 588 w 957"/>
                <a:gd name="T9" fmla="*/ 1065 h 1305"/>
                <a:gd name="T10" fmla="*/ 517 w 957"/>
                <a:gd name="T11" fmla="*/ 1193 h 1305"/>
                <a:gd name="T12" fmla="*/ 629 w 957"/>
                <a:gd name="T13" fmla="*/ 1290 h 1305"/>
                <a:gd name="T14" fmla="*/ 906 w 957"/>
                <a:gd name="T15" fmla="*/ 1224 h 1305"/>
                <a:gd name="T16" fmla="*/ 860 w 957"/>
                <a:gd name="T17" fmla="*/ 896 h 1305"/>
                <a:gd name="T18" fmla="*/ 742 w 957"/>
                <a:gd name="T19" fmla="*/ 922 h 1305"/>
                <a:gd name="T20" fmla="*/ 599 w 957"/>
                <a:gd name="T21" fmla="*/ 881 h 1305"/>
                <a:gd name="T22" fmla="*/ 599 w 957"/>
                <a:gd name="T23" fmla="*/ 773 h 1305"/>
                <a:gd name="T24" fmla="*/ 757 w 957"/>
                <a:gd name="T25" fmla="*/ 707 h 1305"/>
                <a:gd name="T26" fmla="*/ 829 w 957"/>
                <a:gd name="T27" fmla="*/ 763 h 1305"/>
                <a:gd name="T28" fmla="*/ 931 w 957"/>
                <a:gd name="T29" fmla="*/ 727 h 1305"/>
                <a:gd name="T30" fmla="*/ 911 w 957"/>
                <a:gd name="T31" fmla="*/ 420 h 1305"/>
                <a:gd name="T32" fmla="*/ 547 w 957"/>
                <a:gd name="T33" fmla="*/ 374 h 1305"/>
                <a:gd name="T34" fmla="*/ 537 w 957"/>
                <a:gd name="T35" fmla="*/ 241 h 1305"/>
                <a:gd name="T36" fmla="*/ 583 w 957"/>
                <a:gd name="T37" fmla="*/ 57 h 1305"/>
                <a:gd name="T38" fmla="*/ 409 w 957"/>
                <a:gd name="T39" fmla="*/ 5 h 1305"/>
                <a:gd name="T40" fmla="*/ 327 w 957"/>
                <a:gd name="T41" fmla="*/ 57 h 1305"/>
                <a:gd name="T42" fmla="*/ 363 w 957"/>
                <a:gd name="T43" fmla="*/ 215 h 1305"/>
                <a:gd name="T44" fmla="*/ 327 w 957"/>
                <a:gd name="T45" fmla="*/ 374 h 1305"/>
                <a:gd name="T46" fmla="*/ 0 w 957"/>
                <a:gd name="T47" fmla="*/ 676 h 1305"/>
                <a:gd name="T48" fmla="*/ 153 w 957"/>
                <a:gd name="T49" fmla="*/ 737 h 1305"/>
                <a:gd name="T50" fmla="*/ 256 w 957"/>
                <a:gd name="T51" fmla="*/ 696 h 1305"/>
                <a:gd name="T52" fmla="*/ 338 w 957"/>
                <a:gd name="T53" fmla="*/ 845 h 1305"/>
                <a:gd name="T54" fmla="*/ 174 w 957"/>
                <a:gd name="T55" fmla="*/ 855 h 1305"/>
                <a:gd name="T56" fmla="*/ 30 w 957"/>
                <a:gd name="T57" fmla="*/ 886 h 1305"/>
                <a:gd name="T58" fmla="*/ 36 w 957"/>
                <a:gd name="T59" fmla="*/ 1137 h 1305"/>
                <a:gd name="T60" fmla="*/ 66 w 957"/>
                <a:gd name="T61" fmla="*/ 1265 h 1305"/>
                <a:gd name="T62" fmla="*/ 291 w 957"/>
                <a:gd name="T63" fmla="*/ 1244 h 1305"/>
                <a:gd name="T64" fmla="*/ 30 w 957"/>
                <a:gd name="T65" fmla="*/ 1259 h 1305"/>
                <a:gd name="T66" fmla="*/ 36 w 957"/>
                <a:gd name="T67" fmla="*/ 1111 h 1305"/>
                <a:gd name="T68" fmla="*/ 41 w 957"/>
                <a:gd name="T69" fmla="*/ 891 h 1305"/>
                <a:gd name="T70" fmla="*/ 174 w 957"/>
                <a:gd name="T71" fmla="*/ 876 h 1305"/>
                <a:gd name="T72" fmla="*/ 353 w 957"/>
                <a:gd name="T73" fmla="*/ 855 h 1305"/>
                <a:gd name="T74" fmla="*/ 256 w 957"/>
                <a:gd name="T75" fmla="*/ 681 h 1305"/>
                <a:gd name="T76" fmla="*/ 133 w 957"/>
                <a:gd name="T77" fmla="*/ 732 h 1305"/>
                <a:gd name="T78" fmla="*/ 15 w 957"/>
                <a:gd name="T79" fmla="*/ 625 h 1305"/>
                <a:gd name="T80" fmla="*/ 363 w 957"/>
                <a:gd name="T81" fmla="*/ 369 h 1305"/>
                <a:gd name="T82" fmla="*/ 358 w 957"/>
                <a:gd name="T83" fmla="*/ 200 h 1305"/>
                <a:gd name="T84" fmla="*/ 353 w 957"/>
                <a:gd name="T85" fmla="*/ 57 h 1305"/>
                <a:gd name="T86" fmla="*/ 419 w 957"/>
                <a:gd name="T87" fmla="*/ 5 h 1305"/>
                <a:gd name="T88" fmla="*/ 573 w 957"/>
                <a:gd name="T89" fmla="*/ 82 h 1305"/>
                <a:gd name="T90" fmla="*/ 517 w 957"/>
                <a:gd name="T91" fmla="*/ 246 h 1305"/>
                <a:gd name="T92" fmla="*/ 573 w 957"/>
                <a:gd name="T93" fmla="*/ 410 h 1305"/>
                <a:gd name="T94" fmla="*/ 916 w 957"/>
                <a:gd name="T95" fmla="*/ 497 h 1305"/>
                <a:gd name="T96" fmla="*/ 926 w 957"/>
                <a:gd name="T97" fmla="*/ 717 h 1305"/>
                <a:gd name="T98" fmla="*/ 834 w 957"/>
                <a:gd name="T99" fmla="*/ 748 h 1305"/>
                <a:gd name="T100" fmla="*/ 747 w 957"/>
                <a:gd name="T101" fmla="*/ 696 h 1305"/>
                <a:gd name="T102" fmla="*/ 578 w 957"/>
                <a:gd name="T103" fmla="*/ 778 h 1305"/>
                <a:gd name="T104" fmla="*/ 588 w 957"/>
                <a:gd name="T105" fmla="*/ 891 h 1305"/>
                <a:gd name="T106" fmla="*/ 768 w 957"/>
                <a:gd name="T107" fmla="*/ 927 h 1305"/>
                <a:gd name="T108" fmla="*/ 865 w 957"/>
                <a:gd name="T109" fmla="*/ 922 h 1305"/>
                <a:gd name="T110" fmla="*/ 890 w 957"/>
                <a:gd name="T111" fmla="*/ 1224 h 1305"/>
                <a:gd name="T112" fmla="*/ 634 w 957"/>
                <a:gd name="T113" fmla="*/ 1275 h 1305"/>
                <a:gd name="T114" fmla="*/ 527 w 957"/>
                <a:gd name="T115" fmla="*/ 1198 h 1305"/>
                <a:gd name="T116" fmla="*/ 604 w 957"/>
                <a:gd name="T117" fmla="*/ 1029 h 1305"/>
                <a:gd name="T118" fmla="*/ 532 w 957"/>
                <a:gd name="T119" fmla="*/ 952 h 1305"/>
                <a:gd name="T120" fmla="*/ 404 w 957"/>
                <a:gd name="T121" fmla="*/ 952 h 1305"/>
                <a:gd name="T122" fmla="*/ 343 w 957"/>
                <a:gd name="T123" fmla="*/ 1044 h 1305"/>
                <a:gd name="T124" fmla="*/ 404 w 957"/>
                <a:gd name="T125" fmla="*/ 1234 h 13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57"/>
                <a:gd name="T190" fmla="*/ 0 h 1305"/>
                <a:gd name="T191" fmla="*/ 957 w 957"/>
                <a:gd name="T192" fmla="*/ 1305 h 13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57" h="1305">
                  <a:moveTo>
                    <a:pt x="312" y="1265"/>
                  </a:moveTo>
                  <a:lnTo>
                    <a:pt x="312" y="1254"/>
                  </a:lnTo>
                  <a:lnTo>
                    <a:pt x="312" y="1265"/>
                  </a:lnTo>
                  <a:lnTo>
                    <a:pt x="327" y="1270"/>
                  </a:lnTo>
                  <a:lnTo>
                    <a:pt x="348" y="1270"/>
                  </a:lnTo>
                  <a:lnTo>
                    <a:pt x="363" y="1270"/>
                  </a:lnTo>
                  <a:lnTo>
                    <a:pt x="373" y="1270"/>
                  </a:lnTo>
                  <a:lnTo>
                    <a:pt x="379" y="1270"/>
                  </a:lnTo>
                  <a:lnTo>
                    <a:pt x="389" y="1265"/>
                  </a:lnTo>
                  <a:lnTo>
                    <a:pt x="399" y="1259"/>
                  </a:lnTo>
                  <a:lnTo>
                    <a:pt x="399" y="1254"/>
                  </a:lnTo>
                  <a:lnTo>
                    <a:pt x="404" y="1254"/>
                  </a:lnTo>
                  <a:lnTo>
                    <a:pt x="409" y="1244"/>
                  </a:lnTo>
                  <a:lnTo>
                    <a:pt x="399" y="1239"/>
                  </a:lnTo>
                  <a:lnTo>
                    <a:pt x="404" y="1249"/>
                  </a:lnTo>
                  <a:lnTo>
                    <a:pt x="414" y="1244"/>
                  </a:lnTo>
                  <a:lnTo>
                    <a:pt x="419" y="1239"/>
                  </a:lnTo>
                  <a:lnTo>
                    <a:pt x="419" y="1234"/>
                  </a:lnTo>
                  <a:lnTo>
                    <a:pt x="419" y="1224"/>
                  </a:lnTo>
                  <a:lnTo>
                    <a:pt x="419" y="1213"/>
                  </a:lnTo>
                  <a:lnTo>
                    <a:pt x="419" y="1198"/>
                  </a:lnTo>
                  <a:lnTo>
                    <a:pt x="419" y="1188"/>
                  </a:lnTo>
                  <a:lnTo>
                    <a:pt x="414" y="1177"/>
                  </a:lnTo>
                  <a:lnTo>
                    <a:pt x="409" y="1167"/>
                  </a:lnTo>
                  <a:lnTo>
                    <a:pt x="404" y="1162"/>
                  </a:lnTo>
                  <a:lnTo>
                    <a:pt x="394" y="1152"/>
                  </a:lnTo>
                  <a:lnTo>
                    <a:pt x="384" y="1142"/>
                  </a:lnTo>
                  <a:lnTo>
                    <a:pt x="379" y="1147"/>
                  </a:lnTo>
                  <a:lnTo>
                    <a:pt x="389" y="1147"/>
                  </a:lnTo>
                  <a:lnTo>
                    <a:pt x="379" y="1126"/>
                  </a:lnTo>
                  <a:lnTo>
                    <a:pt x="373" y="1111"/>
                  </a:lnTo>
                  <a:lnTo>
                    <a:pt x="368" y="1096"/>
                  </a:lnTo>
                  <a:lnTo>
                    <a:pt x="363" y="1080"/>
                  </a:lnTo>
                  <a:lnTo>
                    <a:pt x="358" y="1060"/>
                  </a:lnTo>
                  <a:lnTo>
                    <a:pt x="348" y="1060"/>
                  </a:lnTo>
                  <a:lnTo>
                    <a:pt x="358" y="1060"/>
                  </a:lnTo>
                  <a:lnTo>
                    <a:pt x="358" y="1044"/>
                  </a:lnTo>
                  <a:lnTo>
                    <a:pt x="348" y="1044"/>
                  </a:lnTo>
                  <a:lnTo>
                    <a:pt x="358" y="1050"/>
                  </a:lnTo>
                  <a:lnTo>
                    <a:pt x="363" y="1029"/>
                  </a:lnTo>
                  <a:lnTo>
                    <a:pt x="368" y="1014"/>
                  </a:lnTo>
                  <a:lnTo>
                    <a:pt x="373" y="998"/>
                  </a:lnTo>
                  <a:lnTo>
                    <a:pt x="363" y="993"/>
                  </a:lnTo>
                  <a:lnTo>
                    <a:pt x="368" y="998"/>
                  </a:lnTo>
                  <a:lnTo>
                    <a:pt x="373" y="993"/>
                  </a:lnTo>
                  <a:lnTo>
                    <a:pt x="379" y="993"/>
                  </a:lnTo>
                  <a:lnTo>
                    <a:pt x="384" y="983"/>
                  </a:lnTo>
                  <a:lnTo>
                    <a:pt x="373" y="978"/>
                  </a:lnTo>
                  <a:lnTo>
                    <a:pt x="379" y="983"/>
                  </a:lnTo>
                  <a:lnTo>
                    <a:pt x="384" y="978"/>
                  </a:lnTo>
                  <a:lnTo>
                    <a:pt x="389" y="973"/>
                  </a:lnTo>
                  <a:lnTo>
                    <a:pt x="394" y="968"/>
                  </a:lnTo>
                  <a:lnTo>
                    <a:pt x="389" y="963"/>
                  </a:lnTo>
                  <a:lnTo>
                    <a:pt x="394" y="973"/>
                  </a:lnTo>
                  <a:lnTo>
                    <a:pt x="404" y="968"/>
                  </a:lnTo>
                  <a:lnTo>
                    <a:pt x="399" y="957"/>
                  </a:lnTo>
                  <a:lnTo>
                    <a:pt x="399" y="968"/>
                  </a:lnTo>
                  <a:lnTo>
                    <a:pt x="404" y="968"/>
                  </a:lnTo>
                  <a:lnTo>
                    <a:pt x="409" y="968"/>
                  </a:lnTo>
                  <a:lnTo>
                    <a:pt x="419" y="963"/>
                  </a:lnTo>
                  <a:lnTo>
                    <a:pt x="430" y="957"/>
                  </a:lnTo>
                  <a:lnTo>
                    <a:pt x="425" y="947"/>
                  </a:lnTo>
                  <a:lnTo>
                    <a:pt x="425" y="957"/>
                  </a:lnTo>
                  <a:lnTo>
                    <a:pt x="435" y="957"/>
                  </a:lnTo>
                  <a:lnTo>
                    <a:pt x="440" y="957"/>
                  </a:lnTo>
                  <a:lnTo>
                    <a:pt x="450" y="952"/>
                  </a:lnTo>
                  <a:lnTo>
                    <a:pt x="445" y="942"/>
                  </a:lnTo>
                  <a:lnTo>
                    <a:pt x="445" y="952"/>
                  </a:lnTo>
                  <a:lnTo>
                    <a:pt x="455" y="952"/>
                  </a:lnTo>
                  <a:lnTo>
                    <a:pt x="471" y="952"/>
                  </a:lnTo>
                  <a:lnTo>
                    <a:pt x="481" y="952"/>
                  </a:lnTo>
                  <a:lnTo>
                    <a:pt x="481" y="942"/>
                  </a:lnTo>
                  <a:lnTo>
                    <a:pt x="481" y="952"/>
                  </a:lnTo>
                  <a:lnTo>
                    <a:pt x="496" y="957"/>
                  </a:lnTo>
                  <a:lnTo>
                    <a:pt x="506" y="957"/>
                  </a:lnTo>
                  <a:lnTo>
                    <a:pt x="506" y="947"/>
                  </a:lnTo>
                  <a:lnTo>
                    <a:pt x="506" y="957"/>
                  </a:lnTo>
                  <a:lnTo>
                    <a:pt x="517" y="963"/>
                  </a:lnTo>
                  <a:lnTo>
                    <a:pt x="527" y="968"/>
                  </a:lnTo>
                  <a:lnTo>
                    <a:pt x="537" y="968"/>
                  </a:lnTo>
                  <a:lnTo>
                    <a:pt x="537" y="957"/>
                  </a:lnTo>
                  <a:lnTo>
                    <a:pt x="532" y="963"/>
                  </a:lnTo>
                  <a:lnTo>
                    <a:pt x="537" y="968"/>
                  </a:lnTo>
                  <a:lnTo>
                    <a:pt x="542" y="973"/>
                  </a:lnTo>
                  <a:lnTo>
                    <a:pt x="553" y="978"/>
                  </a:lnTo>
                  <a:lnTo>
                    <a:pt x="553" y="968"/>
                  </a:lnTo>
                  <a:lnTo>
                    <a:pt x="547" y="973"/>
                  </a:lnTo>
                  <a:lnTo>
                    <a:pt x="553" y="978"/>
                  </a:lnTo>
                  <a:lnTo>
                    <a:pt x="558" y="983"/>
                  </a:lnTo>
                  <a:lnTo>
                    <a:pt x="568" y="988"/>
                  </a:lnTo>
                  <a:lnTo>
                    <a:pt x="568" y="978"/>
                  </a:lnTo>
                  <a:lnTo>
                    <a:pt x="563" y="983"/>
                  </a:lnTo>
                  <a:lnTo>
                    <a:pt x="568" y="993"/>
                  </a:lnTo>
                  <a:lnTo>
                    <a:pt x="573" y="1003"/>
                  </a:lnTo>
                  <a:lnTo>
                    <a:pt x="583" y="1019"/>
                  </a:lnTo>
                  <a:lnTo>
                    <a:pt x="588" y="1034"/>
                  </a:lnTo>
                  <a:lnTo>
                    <a:pt x="593" y="1029"/>
                  </a:lnTo>
                  <a:lnTo>
                    <a:pt x="588" y="1029"/>
                  </a:lnTo>
                  <a:lnTo>
                    <a:pt x="588" y="1044"/>
                  </a:lnTo>
                  <a:lnTo>
                    <a:pt x="588" y="1065"/>
                  </a:lnTo>
                  <a:lnTo>
                    <a:pt x="588" y="1080"/>
                  </a:lnTo>
                  <a:lnTo>
                    <a:pt x="593" y="1080"/>
                  </a:lnTo>
                  <a:lnTo>
                    <a:pt x="588" y="1080"/>
                  </a:lnTo>
                  <a:lnTo>
                    <a:pt x="583" y="1096"/>
                  </a:lnTo>
                  <a:lnTo>
                    <a:pt x="578" y="1111"/>
                  </a:lnTo>
                  <a:lnTo>
                    <a:pt x="583" y="1111"/>
                  </a:lnTo>
                  <a:lnTo>
                    <a:pt x="578" y="1106"/>
                  </a:lnTo>
                  <a:lnTo>
                    <a:pt x="568" y="1116"/>
                  </a:lnTo>
                  <a:lnTo>
                    <a:pt x="568" y="1121"/>
                  </a:lnTo>
                  <a:lnTo>
                    <a:pt x="558" y="1137"/>
                  </a:lnTo>
                  <a:lnTo>
                    <a:pt x="563" y="1137"/>
                  </a:lnTo>
                  <a:lnTo>
                    <a:pt x="558" y="1131"/>
                  </a:lnTo>
                  <a:lnTo>
                    <a:pt x="537" y="1152"/>
                  </a:lnTo>
                  <a:lnTo>
                    <a:pt x="537" y="1157"/>
                  </a:lnTo>
                  <a:lnTo>
                    <a:pt x="527" y="1177"/>
                  </a:lnTo>
                  <a:lnTo>
                    <a:pt x="522" y="1188"/>
                  </a:lnTo>
                  <a:lnTo>
                    <a:pt x="527" y="1188"/>
                  </a:lnTo>
                  <a:lnTo>
                    <a:pt x="522" y="1183"/>
                  </a:lnTo>
                  <a:lnTo>
                    <a:pt x="517" y="1188"/>
                  </a:lnTo>
                  <a:lnTo>
                    <a:pt x="517" y="1193"/>
                  </a:lnTo>
                  <a:lnTo>
                    <a:pt x="517" y="1203"/>
                  </a:lnTo>
                  <a:lnTo>
                    <a:pt x="517" y="1208"/>
                  </a:lnTo>
                  <a:lnTo>
                    <a:pt x="517" y="1218"/>
                  </a:lnTo>
                  <a:lnTo>
                    <a:pt x="517" y="1224"/>
                  </a:lnTo>
                  <a:lnTo>
                    <a:pt x="517" y="1229"/>
                  </a:lnTo>
                  <a:lnTo>
                    <a:pt x="522" y="1234"/>
                  </a:lnTo>
                  <a:lnTo>
                    <a:pt x="527" y="1239"/>
                  </a:lnTo>
                  <a:lnTo>
                    <a:pt x="537" y="1249"/>
                  </a:lnTo>
                  <a:lnTo>
                    <a:pt x="542" y="1254"/>
                  </a:lnTo>
                  <a:lnTo>
                    <a:pt x="547" y="1259"/>
                  </a:lnTo>
                  <a:lnTo>
                    <a:pt x="558" y="1265"/>
                  </a:lnTo>
                  <a:lnTo>
                    <a:pt x="573" y="1270"/>
                  </a:lnTo>
                  <a:lnTo>
                    <a:pt x="588" y="1275"/>
                  </a:lnTo>
                  <a:lnTo>
                    <a:pt x="578" y="1270"/>
                  </a:lnTo>
                  <a:lnTo>
                    <a:pt x="588" y="1275"/>
                  </a:lnTo>
                  <a:lnTo>
                    <a:pt x="609" y="1280"/>
                  </a:lnTo>
                  <a:lnTo>
                    <a:pt x="609" y="1270"/>
                  </a:lnTo>
                  <a:lnTo>
                    <a:pt x="609" y="1280"/>
                  </a:lnTo>
                  <a:lnTo>
                    <a:pt x="629" y="1290"/>
                  </a:lnTo>
                  <a:lnTo>
                    <a:pt x="650" y="1290"/>
                  </a:lnTo>
                  <a:lnTo>
                    <a:pt x="670" y="1295"/>
                  </a:lnTo>
                  <a:lnTo>
                    <a:pt x="691" y="1300"/>
                  </a:lnTo>
                  <a:lnTo>
                    <a:pt x="716" y="1305"/>
                  </a:lnTo>
                  <a:lnTo>
                    <a:pt x="742" y="1305"/>
                  </a:lnTo>
                  <a:lnTo>
                    <a:pt x="762" y="1305"/>
                  </a:lnTo>
                  <a:lnTo>
                    <a:pt x="788" y="1305"/>
                  </a:lnTo>
                  <a:lnTo>
                    <a:pt x="808" y="1305"/>
                  </a:lnTo>
                  <a:lnTo>
                    <a:pt x="829" y="1300"/>
                  </a:lnTo>
                  <a:lnTo>
                    <a:pt x="849" y="1295"/>
                  </a:lnTo>
                  <a:lnTo>
                    <a:pt x="870" y="1290"/>
                  </a:lnTo>
                  <a:lnTo>
                    <a:pt x="875" y="1285"/>
                  </a:lnTo>
                  <a:lnTo>
                    <a:pt x="875" y="1290"/>
                  </a:lnTo>
                  <a:lnTo>
                    <a:pt x="890" y="1280"/>
                  </a:lnTo>
                  <a:lnTo>
                    <a:pt x="906" y="1270"/>
                  </a:lnTo>
                  <a:lnTo>
                    <a:pt x="911" y="1265"/>
                  </a:lnTo>
                  <a:lnTo>
                    <a:pt x="911" y="1259"/>
                  </a:lnTo>
                  <a:lnTo>
                    <a:pt x="906" y="1244"/>
                  </a:lnTo>
                  <a:lnTo>
                    <a:pt x="896" y="1244"/>
                  </a:lnTo>
                  <a:lnTo>
                    <a:pt x="906" y="1244"/>
                  </a:lnTo>
                  <a:lnTo>
                    <a:pt x="906" y="1224"/>
                  </a:lnTo>
                  <a:lnTo>
                    <a:pt x="901" y="1203"/>
                  </a:lnTo>
                  <a:lnTo>
                    <a:pt x="890" y="1203"/>
                  </a:lnTo>
                  <a:lnTo>
                    <a:pt x="901" y="1203"/>
                  </a:lnTo>
                  <a:lnTo>
                    <a:pt x="901" y="1183"/>
                  </a:lnTo>
                  <a:lnTo>
                    <a:pt x="901" y="1142"/>
                  </a:lnTo>
                  <a:lnTo>
                    <a:pt x="901" y="1096"/>
                  </a:lnTo>
                  <a:lnTo>
                    <a:pt x="906" y="1055"/>
                  </a:lnTo>
                  <a:lnTo>
                    <a:pt x="906" y="1014"/>
                  </a:lnTo>
                  <a:lnTo>
                    <a:pt x="911" y="983"/>
                  </a:lnTo>
                  <a:lnTo>
                    <a:pt x="911" y="957"/>
                  </a:lnTo>
                  <a:lnTo>
                    <a:pt x="911" y="952"/>
                  </a:lnTo>
                  <a:lnTo>
                    <a:pt x="906" y="942"/>
                  </a:lnTo>
                  <a:lnTo>
                    <a:pt x="901" y="932"/>
                  </a:lnTo>
                  <a:lnTo>
                    <a:pt x="896" y="922"/>
                  </a:lnTo>
                  <a:lnTo>
                    <a:pt x="890" y="916"/>
                  </a:lnTo>
                  <a:lnTo>
                    <a:pt x="880" y="911"/>
                  </a:lnTo>
                  <a:lnTo>
                    <a:pt x="870" y="906"/>
                  </a:lnTo>
                  <a:lnTo>
                    <a:pt x="865" y="911"/>
                  </a:lnTo>
                  <a:lnTo>
                    <a:pt x="870" y="906"/>
                  </a:lnTo>
                  <a:lnTo>
                    <a:pt x="860" y="896"/>
                  </a:lnTo>
                  <a:lnTo>
                    <a:pt x="855" y="896"/>
                  </a:lnTo>
                  <a:lnTo>
                    <a:pt x="844" y="896"/>
                  </a:lnTo>
                  <a:lnTo>
                    <a:pt x="844" y="901"/>
                  </a:lnTo>
                  <a:lnTo>
                    <a:pt x="849" y="896"/>
                  </a:lnTo>
                  <a:lnTo>
                    <a:pt x="839" y="891"/>
                  </a:lnTo>
                  <a:lnTo>
                    <a:pt x="829" y="886"/>
                  </a:lnTo>
                  <a:lnTo>
                    <a:pt x="824" y="886"/>
                  </a:lnTo>
                  <a:lnTo>
                    <a:pt x="814" y="886"/>
                  </a:lnTo>
                  <a:lnTo>
                    <a:pt x="798" y="886"/>
                  </a:lnTo>
                  <a:lnTo>
                    <a:pt x="788" y="891"/>
                  </a:lnTo>
                  <a:lnTo>
                    <a:pt x="778" y="896"/>
                  </a:lnTo>
                  <a:lnTo>
                    <a:pt x="768" y="901"/>
                  </a:lnTo>
                  <a:lnTo>
                    <a:pt x="762" y="901"/>
                  </a:lnTo>
                  <a:lnTo>
                    <a:pt x="762" y="906"/>
                  </a:lnTo>
                  <a:lnTo>
                    <a:pt x="757" y="916"/>
                  </a:lnTo>
                  <a:lnTo>
                    <a:pt x="762" y="916"/>
                  </a:lnTo>
                  <a:lnTo>
                    <a:pt x="762" y="911"/>
                  </a:lnTo>
                  <a:lnTo>
                    <a:pt x="752" y="916"/>
                  </a:lnTo>
                  <a:lnTo>
                    <a:pt x="742" y="922"/>
                  </a:lnTo>
                  <a:lnTo>
                    <a:pt x="732" y="927"/>
                  </a:lnTo>
                  <a:lnTo>
                    <a:pt x="716" y="932"/>
                  </a:lnTo>
                  <a:lnTo>
                    <a:pt x="716" y="937"/>
                  </a:lnTo>
                  <a:lnTo>
                    <a:pt x="716" y="932"/>
                  </a:lnTo>
                  <a:lnTo>
                    <a:pt x="701" y="932"/>
                  </a:lnTo>
                  <a:lnTo>
                    <a:pt x="686" y="932"/>
                  </a:lnTo>
                  <a:lnTo>
                    <a:pt x="670" y="932"/>
                  </a:lnTo>
                  <a:lnTo>
                    <a:pt x="670" y="937"/>
                  </a:lnTo>
                  <a:lnTo>
                    <a:pt x="675" y="932"/>
                  </a:lnTo>
                  <a:lnTo>
                    <a:pt x="660" y="927"/>
                  </a:lnTo>
                  <a:lnTo>
                    <a:pt x="645" y="922"/>
                  </a:lnTo>
                  <a:lnTo>
                    <a:pt x="629" y="911"/>
                  </a:lnTo>
                  <a:lnTo>
                    <a:pt x="624" y="916"/>
                  </a:lnTo>
                  <a:lnTo>
                    <a:pt x="629" y="911"/>
                  </a:lnTo>
                  <a:lnTo>
                    <a:pt x="619" y="901"/>
                  </a:lnTo>
                  <a:lnTo>
                    <a:pt x="604" y="891"/>
                  </a:lnTo>
                  <a:lnTo>
                    <a:pt x="599" y="896"/>
                  </a:lnTo>
                  <a:lnTo>
                    <a:pt x="609" y="896"/>
                  </a:lnTo>
                  <a:lnTo>
                    <a:pt x="604" y="886"/>
                  </a:lnTo>
                  <a:lnTo>
                    <a:pt x="599" y="881"/>
                  </a:lnTo>
                  <a:lnTo>
                    <a:pt x="593" y="876"/>
                  </a:lnTo>
                  <a:lnTo>
                    <a:pt x="588" y="881"/>
                  </a:lnTo>
                  <a:lnTo>
                    <a:pt x="599" y="881"/>
                  </a:lnTo>
                  <a:lnTo>
                    <a:pt x="599" y="870"/>
                  </a:lnTo>
                  <a:lnTo>
                    <a:pt x="593" y="865"/>
                  </a:lnTo>
                  <a:lnTo>
                    <a:pt x="588" y="860"/>
                  </a:lnTo>
                  <a:lnTo>
                    <a:pt x="583" y="865"/>
                  </a:lnTo>
                  <a:lnTo>
                    <a:pt x="593" y="865"/>
                  </a:lnTo>
                  <a:lnTo>
                    <a:pt x="588" y="855"/>
                  </a:lnTo>
                  <a:lnTo>
                    <a:pt x="578" y="855"/>
                  </a:lnTo>
                  <a:lnTo>
                    <a:pt x="588" y="855"/>
                  </a:lnTo>
                  <a:lnTo>
                    <a:pt x="588" y="845"/>
                  </a:lnTo>
                  <a:lnTo>
                    <a:pt x="588" y="835"/>
                  </a:lnTo>
                  <a:lnTo>
                    <a:pt x="588" y="824"/>
                  </a:lnTo>
                  <a:lnTo>
                    <a:pt x="588" y="814"/>
                  </a:lnTo>
                  <a:lnTo>
                    <a:pt x="588" y="799"/>
                  </a:lnTo>
                  <a:lnTo>
                    <a:pt x="588" y="789"/>
                  </a:lnTo>
                  <a:lnTo>
                    <a:pt x="578" y="789"/>
                  </a:lnTo>
                  <a:lnTo>
                    <a:pt x="588" y="794"/>
                  </a:lnTo>
                  <a:lnTo>
                    <a:pt x="593" y="783"/>
                  </a:lnTo>
                  <a:lnTo>
                    <a:pt x="599" y="773"/>
                  </a:lnTo>
                  <a:lnTo>
                    <a:pt x="599" y="768"/>
                  </a:lnTo>
                  <a:lnTo>
                    <a:pt x="599" y="758"/>
                  </a:lnTo>
                  <a:lnTo>
                    <a:pt x="588" y="758"/>
                  </a:lnTo>
                  <a:lnTo>
                    <a:pt x="593" y="763"/>
                  </a:lnTo>
                  <a:lnTo>
                    <a:pt x="599" y="758"/>
                  </a:lnTo>
                  <a:lnTo>
                    <a:pt x="609" y="748"/>
                  </a:lnTo>
                  <a:lnTo>
                    <a:pt x="619" y="737"/>
                  </a:lnTo>
                  <a:lnTo>
                    <a:pt x="634" y="722"/>
                  </a:lnTo>
                  <a:lnTo>
                    <a:pt x="629" y="717"/>
                  </a:lnTo>
                  <a:lnTo>
                    <a:pt x="634" y="727"/>
                  </a:lnTo>
                  <a:lnTo>
                    <a:pt x="650" y="717"/>
                  </a:lnTo>
                  <a:lnTo>
                    <a:pt x="665" y="712"/>
                  </a:lnTo>
                  <a:lnTo>
                    <a:pt x="681" y="707"/>
                  </a:lnTo>
                  <a:lnTo>
                    <a:pt x="675" y="696"/>
                  </a:lnTo>
                  <a:lnTo>
                    <a:pt x="675" y="707"/>
                  </a:lnTo>
                  <a:lnTo>
                    <a:pt x="691" y="707"/>
                  </a:lnTo>
                  <a:lnTo>
                    <a:pt x="711" y="707"/>
                  </a:lnTo>
                  <a:lnTo>
                    <a:pt x="727" y="707"/>
                  </a:lnTo>
                  <a:lnTo>
                    <a:pt x="727" y="696"/>
                  </a:lnTo>
                  <a:lnTo>
                    <a:pt x="727" y="707"/>
                  </a:lnTo>
                  <a:lnTo>
                    <a:pt x="742" y="712"/>
                  </a:lnTo>
                  <a:lnTo>
                    <a:pt x="757" y="717"/>
                  </a:lnTo>
                  <a:lnTo>
                    <a:pt x="757" y="707"/>
                  </a:lnTo>
                  <a:lnTo>
                    <a:pt x="752" y="712"/>
                  </a:lnTo>
                  <a:lnTo>
                    <a:pt x="762" y="722"/>
                  </a:lnTo>
                  <a:lnTo>
                    <a:pt x="768" y="727"/>
                  </a:lnTo>
                  <a:lnTo>
                    <a:pt x="778" y="732"/>
                  </a:lnTo>
                  <a:lnTo>
                    <a:pt x="778" y="722"/>
                  </a:lnTo>
                  <a:lnTo>
                    <a:pt x="773" y="727"/>
                  </a:lnTo>
                  <a:lnTo>
                    <a:pt x="778" y="737"/>
                  </a:lnTo>
                  <a:lnTo>
                    <a:pt x="783" y="742"/>
                  </a:lnTo>
                  <a:lnTo>
                    <a:pt x="793" y="748"/>
                  </a:lnTo>
                  <a:lnTo>
                    <a:pt x="793" y="737"/>
                  </a:lnTo>
                  <a:lnTo>
                    <a:pt x="788" y="742"/>
                  </a:lnTo>
                  <a:lnTo>
                    <a:pt x="793" y="748"/>
                  </a:lnTo>
                  <a:lnTo>
                    <a:pt x="798" y="753"/>
                  </a:lnTo>
                  <a:lnTo>
                    <a:pt x="808" y="753"/>
                  </a:lnTo>
                  <a:lnTo>
                    <a:pt x="808" y="742"/>
                  </a:lnTo>
                  <a:lnTo>
                    <a:pt x="808" y="753"/>
                  </a:lnTo>
                  <a:lnTo>
                    <a:pt x="819" y="758"/>
                  </a:lnTo>
                  <a:lnTo>
                    <a:pt x="829" y="763"/>
                  </a:lnTo>
                  <a:lnTo>
                    <a:pt x="839" y="763"/>
                  </a:lnTo>
                  <a:lnTo>
                    <a:pt x="849" y="763"/>
                  </a:lnTo>
                  <a:lnTo>
                    <a:pt x="860" y="763"/>
                  </a:lnTo>
                  <a:lnTo>
                    <a:pt x="870" y="763"/>
                  </a:lnTo>
                  <a:lnTo>
                    <a:pt x="875" y="763"/>
                  </a:lnTo>
                  <a:lnTo>
                    <a:pt x="885" y="758"/>
                  </a:lnTo>
                  <a:lnTo>
                    <a:pt x="880" y="748"/>
                  </a:lnTo>
                  <a:lnTo>
                    <a:pt x="880" y="758"/>
                  </a:lnTo>
                  <a:lnTo>
                    <a:pt x="890" y="758"/>
                  </a:lnTo>
                  <a:lnTo>
                    <a:pt x="896" y="758"/>
                  </a:lnTo>
                  <a:lnTo>
                    <a:pt x="906" y="753"/>
                  </a:lnTo>
                  <a:lnTo>
                    <a:pt x="916" y="748"/>
                  </a:lnTo>
                  <a:lnTo>
                    <a:pt x="926" y="742"/>
                  </a:lnTo>
                  <a:lnTo>
                    <a:pt x="926" y="737"/>
                  </a:lnTo>
                  <a:lnTo>
                    <a:pt x="936" y="727"/>
                  </a:lnTo>
                  <a:lnTo>
                    <a:pt x="942" y="727"/>
                  </a:lnTo>
                  <a:lnTo>
                    <a:pt x="942" y="722"/>
                  </a:lnTo>
                  <a:lnTo>
                    <a:pt x="942" y="717"/>
                  </a:lnTo>
                  <a:lnTo>
                    <a:pt x="931" y="717"/>
                  </a:lnTo>
                  <a:lnTo>
                    <a:pt x="931" y="727"/>
                  </a:lnTo>
                  <a:lnTo>
                    <a:pt x="936" y="727"/>
                  </a:lnTo>
                  <a:lnTo>
                    <a:pt x="942" y="727"/>
                  </a:lnTo>
                  <a:lnTo>
                    <a:pt x="947" y="722"/>
                  </a:lnTo>
                  <a:lnTo>
                    <a:pt x="952" y="712"/>
                  </a:lnTo>
                  <a:lnTo>
                    <a:pt x="952" y="707"/>
                  </a:lnTo>
                  <a:lnTo>
                    <a:pt x="952" y="701"/>
                  </a:lnTo>
                  <a:lnTo>
                    <a:pt x="942" y="701"/>
                  </a:lnTo>
                  <a:lnTo>
                    <a:pt x="952" y="707"/>
                  </a:lnTo>
                  <a:lnTo>
                    <a:pt x="957" y="691"/>
                  </a:lnTo>
                  <a:lnTo>
                    <a:pt x="957" y="686"/>
                  </a:lnTo>
                  <a:lnTo>
                    <a:pt x="957" y="666"/>
                  </a:lnTo>
                  <a:lnTo>
                    <a:pt x="957" y="645"/>
                  </a:lnTo>
                  <a:lnTo>
                    <a:pt x="957" y="625"/>
                  </a:lnTo>
                  <a:lnTo>
                    <a:pt x="957" y="604"/>
                  </a:lnTo>
                  <a:lnTo>
                    <a:pt x="952" y="579"/>
                  </a:lnTo>
                  <a:lnTo>
                    <a:pt x="947" y="553"/>
                  </a:lnTo>
                  <a:lnTo>
                    <a:pt x="952" y="579"/>
                  </a:lnTo>
                  <a:lnTo>
                    <a:pt x="942" y="533"/>
                  </a:lnTo>
                  <a:lnTo>
                    <a:pt x="931" y="492"/>
                  </a:lnTo>
                  <a:lnTo>
                    <a:pt x="921" y="451"/>
                  </a:lnTo>
                  <a:lnTo>
                    <a:pt x="911" y="420"/>
                  </a:lnTo>
                  <a:lnTo>
                    <a:pt x="906" y="410"/>
                  </a:lnTo>
                  <a:lnTo>
                    <a:pt x="901" y="415"/>
                  </a:lnTo>
                  <a:lnTo>
                    <a:pt x="875" y="420"/>
                  </a:lnTo>
                  <a:lnTo>
                    <a:pt x="849" y="420"/>
                  </a:lnTo>
                  <a:lnTo>
                    <a:pt x="824" y="425"/>
                  </a:lnTo>
                  <a:lnTo>
                    <a:pt x="798" y="425"/>
                  </a:lnTo>
                  <a:lnTo>
                    <a:pt x="773" y="425"/>
                  </a:lnTo>
                  <a:lnTo>
                    <a:pt x="747" y="425"/>
                  </a:lnTo>
                  <a:lnTo>
                    <a:pt x="721" y="420"/>
                  </a:lnTo>
                  <a:lnTo>
                    <a:pt x="701" y="420"/>
                  </a:lnTo>
                  <a:lnTo>
                    <a:pt x="655" y="415"/>
                  </a:lnTo>
                  <a:lnTo>
                    <a:pt x="624" y="410"/>
                  </a:lnTo>
                  <a:lnTo>
                    <a:pt x="599" y="405"/>
                  </a:lnTo>
                  <a:lnTo>
                    <a:pt x="599" y="410"/>
                  </a:lnTo>
                  <a:lnTo>
                    <a:pt x="604" y="405"/>
                  </a:lnTo>
                  <a:lnTo>
                    <a:pt x="599" y="400"/>
                  </a:lnTo>
                  <a:lnTo>
                    <a:pt x="593" y="400"/>
                  </a:lnTo>
                  <a:lnTo>
                    <a:pt x="573" y="394"/>
                  </a:lnTo>
                  <a:lnTo>
                    <a:pt x="573" y="400"/>
                  </a:lnTo>
                  <a:lnTo>
                    <a:pt x="578" y="394"/>
                  </a:lnTo>
                  <a:lnTo>
                    <a:pt x="563" y="384"/>
                  </a:lnTo>
                  <a:lnTo>
                    <a:pt x="547" y="374"/>
                  </a:lnTo>
                  <a:lnTo>
                    <a:pt x="542" y="379"/>
                  </a:lnTo>
                  <a:lnTo>
                    <a:pt x="553" y="379"/>
                  </a:lnTo>
                  <a:lnTo>
                    <a:pt x="542" y="364"/>
                  </a:lnTo>
                  <a:lnTo>
                    <a:pt x="532" y="348"/>
                  </a:lnTo>
                  <a:lnTo>
                    <a:pt x="527" y="338"/>
                  </a:lnTo>
                  <a:lnTo>
                    <a:pt x="522" y="323"/>
                  </a:lnTo>
                  <a:lnTo>
                    <a:pt x="517" y="313"/>
                  </a:lnTo>
                  <a:lnTo>
                    <a:pt x="506" y="313"/>
                  </a:lnTo>
                  <a:lnTo>
                    <a:pt x="517" y="313"/>
                  </a:lnTo>
                  <a:lnTo>
                    <a:pt x="517" y="297"/>
                  </a:lnTo>
                  <a:lnTo>
                    <a:pt x="506" y="297"/>
                  </a:lnTo>
                  <a:lnTo>
                    <a:pt x="517" y="302"/>
                  </a:lnTo>
                  <a:lnTo>
                    <a:pt x="522" y="287"/>
                  </a:lnTo>
                  <a:lnTo>
                    <a:pt x="522" y="282"/>
                  </a:lnTo>
                  <a:lnTo>
                    <a:pt x="522" y="266"/>
                  </a:lnTo>
                  <a:lnTo>
                    <a:pt x="512" y="266"/>
                  </a:lnTo>
                  <a:lnTo>
                    <a:pt x="522" y="272"/>
                  </a:lnTo>
                  <a:lnTo>
                    <a:pt x="527" y="261"/>
                  </a:lnTo>
                  <a:lnTo>
                    <a:pt x="532" y="251"/>
                  </a:lnTo>
                  <a:lnTo>
                    <a:pt x="522" y="246"/>
                  </a:lnTo>
                  <a:lnTo>
                    <a:pt x="527" y="251"/>
                  </a:lnTo>
                  <a:lnTo>
                    <a:pt x="537" y="241"/>
                  </a:lnTo>
                  <a:lnTo>
                    <a:pt x="542" y="241"/>
                  </a:lnTo>
                  <a:lnTo>
                    <a:pt x="547" y="231"/>
                  </a:lnTo>
                  <a:lnTo>
                    <a:pt x="537" y="226"/>
                  </a:lnTo>
                  <a:lnTo>
                    <a:pt x="542" y="231"/>
                  </a:lnTo>
                  <a:lnTo>
                    <a:pt x="553" y="220"/>
                  </a:lnTo>
                  <a:lnTo>
                    <a:pt x="563" y="210"/>
                  </a:lnTo>
                  <a:lnTo>
                    <a:pt x="568" y="210"/>
                  </a:lnTo>
                  <a:lnTo>
                    <a:pt x="573" y="200"/>
                  </a:lnTo>
                  <a:lnTo>
                    <a:pt x="583" y="185"/>
                  </a:lnTo>
                  <a:lnTo>
                    <a:pt x="588" y="169"/>
                  </a:lnTo>
                  <a:lnTo>
                    <a:pt x="593" y="154"/>
                  </a:lnTo>
                  <a:lnTo>
                    <a:pt x="593" y="149"/>
                  </a:lnTo>
                  <a:lnTo>
                    <a:pt x="593" y="128"/>
                  </a:lnTo>
                  <a:lnTo>
                    <a:pt x="593" y="113"/>
                  </a:lnTo>
                  <a:lnTo>
                    <a:pt x="593" y="92"/>
                  </a:lnTo>
                  <a:lnTo>
                    <a:pt x="588" y="77"/>
                  </a:lnTo>
                  <a:lnTo>
                    <a:pt x="583" y="57"/>
                  </a:lnTo>
                  <a:lnTo>
                    <a:pt x="578" y="51"/>
                  </a:lnTo>
                  <a:lnTo>
                    <a:pt x="573" y="46"/>
                  </a:lnTo>
                  <a:lnTo>
                    <a:pt x="568" y="41"/>
                  </a:lnTo>
                  <a:lnTo>
                    <a:pt x="558" y="31"/>
                  </a:lnTo>
                  <a:lnTo>
                    <a:pt x="553" y="26"/>
                  </a:lnTo>
                  <a:lnTo>
                    <a:pt x="547" y="21"/>
                  </a:lnTo>
                  <a:lnTo>
                    <a:pt x="537" y="16"/>
                  </a:lnTo>
                  <a:lnTo>
                    <a:pt x="527" y="11"/>
                  </a:lnTo>
                  <a:lnTo>
                    <a:pt x="517" y="5"/>
                  </a:lnTo>
                  <a:lnTo>
                    <a:pt x="501" y="0"/>
                  </a:lnTo>
                  <a:lnTo>
                    <a:pt x="496" y="0"/>
                  </a:lnTo>
                  <a:lnTo>
                    <a:pt x="486" y="0"/>
                  </a:lnTo>
                  <a:lnTo>
                    <a:pt x="471" y="0"/>
                  </a:lnTo>
                  <a:lnTo>
                    <a:pt x="455" y="0"/>
                  </a:lnTo>
                  <a:lnTo>
                    <a:pt x="445" y="0"/>
                  </a:lnTo>
                  <a:lnTo>
                    <a:pt x="430" y="0"/>
                  </a:lnTo>
                  <a:lnTo>
                    <a:pt x="419" y="0"/>
                  </a:lnTo>
                  <a:lnTo>
                    <a:pt x="409" y="5"/>
                  </a:lnTo>
                  <a:lnTo>
                    <a:pt x="409" y="11"/>
                  </a:lnTo>
                  <a:lnTo>
                    <a:pt x="409" y="5"/>
                  </a:lnTo>
                  <a:lnTo>
                    <a:pt x="399" y="5"/>
                  </a:lnTo>
                  <a:lnTo>
                    <a:pt x="389" y="11"/>
                  </a:lnTo>
                  <a:lnTo>
                    <a:pt x="379" y="16"/>
                  </a:lnTo>
                  <a:lnTo>
                    <a:pt x="368" y="21"/>
                  </a:lnTo>
                  <a:lnTo>
                    <a:pt x="363" y="21"/>
                  </a:lnTo>
                  <a:lnTo>
                    <a:pt x="358" y="26"/>
                  </a:lnTo>
                  <a:lnTo>
                    <a:pt x="363" y="31"/>
                  </a:lnTo>
                  <a:lnTo>
                    <a:pt x="363" y="26"/>
                  </a:lnTo>
                  <a:lnTo>
                    <a:pt x="353" y="31"/>
                  </a:lnTo>
                  <a:lnTo>
                    <a:pt x="348" y="31"/>
                  </a:lnTo>
                  <a:lnTo>
                    <a:pt x="343" y="36"/>
                  </a:lnTo>
                  <a:lnTo>
                    <a:pt x="343" y="41"/>
                  </a:lnTo>
                  <a:lnTo>
                    <a:pt x="338" y="51"/>
                  </a:lnTo>
                  <a:lnTo>
                    <a:pt x="343" y="51"/>
                  </a:lnTo>
                  <a:lnTo>
                    <a:pt x="338" y="46"/>
                  </a:lnTo>
                  <a:lnTo>
                    <a:pt x="327" y="57"/>
                  </a:lnTo>
                  <a:lnTo>
                    <a:pt x="327" y="62"/>
                  </a:lnTo>
                  <a:lnTo>
                    <a:pt x="322" y="82"/>
                  </a:lnTo>
                  <a:lnTo>
                    <a:pt x="317" y="98"/>
                  </a:lnTo>
                  <a:lnTo>
                    <a:pt x="317" y="113"/>
                  </a:lnTo>
                  <a:lnTo>
                    <a:pt x="317" y="128"/>
                  </a:lnTo>
                  <a:lnTo>
                    <a:pt x="317" y="149"/>
                  </a:lnTo>
                  <a:lnTo>
                    <a:pt x="317" y="154"/>
                  </a:lnTo>
                  <a:lnTo>
                    <a:pt x="322" y="169"/>
                  </a:lnTo>
                  <a:lnTo>
                    <a:pt x="327" y="185"/>
                  </a:lnTo>
                  <a:lnTo>
                    <a:pt x="338" y="195"/>
                  </a:lnTo>
                  <a:lnTo>
                    <a:pt x="343" y="190"/>
                  </a:lnTo>
                  <a:lnTo>
                    <a:pt x="338" y="195"/>
                  </a:lnTo>
                  <a:lnTo>
                    <a:pt x="348" y="210"/>
                  </a:lnTo>
                  <a:lnTo>
                    <a:pt x="358" y="220"/>
                  </a:lnTo>
                  <a:lnTo>
                    <a:pt x="363" y="215"/>
                  </a:lnTo>
                  <a:lnTo>
                    <a:pt x="358" y="220"/>
                  </a:lnTo>
                  <a:lnTo>
                    <a:pt x="368" y="236"/>
                  </a:lnTo>
                  <a:lnTo>
                    <a:pt x="373" y="251"/>
                  </a:lnTo>
                  <a:lnTo>
                    <a:pt x="379" y="261"/>
                  </a:lnTo>
                  <a:lnTo>
                    <a:pt x="384" y="277"/>
                  </a:lnTo>
                  <a:lnTo>
                    <a:pt x="389" y="272"/>
                  </a:lnTo>
                  <a:lnTo>
                    <a:pt x="384" y="272"/>
                  </a:lnTo>
                  <a:lnTo>
                    <a:pt x="384" y="287"/>
                  </a:lnTo>
                  <a:lnTo>
                    <a:pt x="389" y="287"/>
                  </a:lnTo>
                  <a:lnTo>
                    <a:pt x="384" y="287"/>
                  </a:lnTo>
                  <a:lnTo>
                    <a:pt x="379" y="302"/>
                  </a:lnTo>
                  <a:lnTo>
                    <a:pt x="379" y="318"/>
                  </a:lnTo>
                  <a:lnTo>
                    <a:pt x="384" y="318"/>
                  </a:lnTo>
                  <a:lnTo>
                    <a:pt x="379" y="318"/>
                  </a:lnTo>
                  <a:lnTo>
                    <a:pt x="368" y="333"/>
                  </a:lnTo>
                  <a:lnTo>
                    <a:pt x="363" y="343"/>
                  </a:lnTo>
                  <a:lnTo>
                    <a:pt x="353" y="359"/>
                  </a:lnTo>
                  <a:lnTo>
                    <a:pt x="358" y="359"/>
                  </a:lnTo>
                  <a:lnTo>
                    <a:pt x="358" y="353"/>
                  </a:lnTo>
                  <a:lnTo>
                    <a:pt x="343" y="364"/>
                  </a:lnTo>
                  <a:lnTo>
                    <a:pt x="327" y="374"/>
                  </a:lnTo>
                  <a:lnTo>
                    <a:pt x="312" y="384"/>
                  </a:lnTo>
                  <a:lnTo>
                    <a:pt x="286" y="394"/>
                  </a:lnTo>
                  <a:lnTo>
                    <a:pt x="286" y="400"/>
                  </a:lnTo>
                  <a:lnTo>
                    <a:pt x="286" y="394"/>
                  </a:lnTo>
                  <a:lnTo>
                    <a:pt x="266" y="400"/>
                  </a:lnTo>
                  <a:lnTo>
                    <a:pt x="251" y="400"/>
                  </a:lnTo>
                  <a:lnTo>
                    <a:pt x="225" y="400"/>
                  </a:lnTo>
                  <a:lnTo>
                    <a:pt x="199" y="400"/>
                  </a:lnTo>
                  <a:lnTo>
                    <a:pt x="169" y="400"/>
                  </a:lnTo>
                  <a:lnTo>
                    <a:pt x="138" y="400"/>
                  </a:lnTo>
                  <a:lnTo>
                    <a:pt x="102" y="400"/>
                  </a:lnTo>
                  <a:lnTo>
                    <a:pt x="66" y="400"/>
                  </a:lnTo>
                  <a:lnTo>
                    <a:pt x="30" y="400"/>
                  </a:lnTo>
                  <a:lnTo>
                    <a:pt x="25" y="400"/>
                  </a:lnTo>
                  <a:lnTo>
                    <a:pt x="25" y="405"/>
                  </a:lnTo>
                  <a:lnTo>
                    <a:pt x="20" y="430"/>
                  </a:lnTo>
                  <a:lnTo>
                    <a:pt x="15" y="466"/>
                  </a:lnTo>
                  <a:lnTo>
                    <a:pt x="10" y="507"/>
                  </a:lnTo>
                  <a:lnTo>
                    <a:pt x="5" y="548"/>
                  </a:lnTo>
                  <a:lnTo>
                    <a:pt x="0" y="589"/>
                  </a:lnTo>
                  <a:lnTo>
                    <a:pt x="0" y="625"/>
                  </a:lnTo>
                  <a:lnTo>
                    <a:pt x="0" y="655"/>
                  </a:lnTo>
                  <a:lnTo>
                    <a:pt x="0" y="676"/>
                  </a:lnTo>
                  <a:lnTo>
                    <a:pt x="0" y="681"/>
                  </a:lnTo>
                  <a:lnTo>
                    <a:pt x="5" y="691"/>
                  </a:lnTo>
                  <a:lnTo>
                    <a:pt x="10" y="701"/>
                  </a:lnTo>
                  <a:lnTo>
                    <a:pt x="15" y="707"/>
                  </a:lnTo>
                  <a:lnTo>
                    <a:pt x="25" y="717"/>
                  </a:lnTo>
                  <a:lnTo>
                    <a:pt x="30" y="722"/>
                  </a:lnTo>
                  <a:lnTo>
                    <a:pt x="41" y="727"/>
                  </a:lnTo>
                  <a:lnTo>
                    <a:pt x="51" y="732"/>
                  </a:lnTo>
                  <a:lnTo>
                    <a:pt x="66" y="737"/>
                  </a:lnTo>
                  <a:lnTo>
                    <a:pt x="77" y="742"/>
                  </a:lnTo>
                  <a:lnTo>
                    <a:pt x="92" y="742"/>
                  </a:lnTo>
                  <a:lnTo>
                    <a:pt x="107" y="742"/>
                  </a:lnTo>
                  <a:lnTo>
                    <a:pt x="117" y="742"/>
                  </a:lnTo>
                  <a:lnTo>
                    <a:pt x="133" y="742"/>
                  </a:lnTo>
                  <a:lnTo>
                    <a:pt x="138" y="742"/>
                  </a:lnTo>
                  <a:lnTo>
                    <a:pt x="153" y="737"/>
                  </a:lnTo>
                  <a:lnTo>
                    <a:pt x="164" y="732"/>
                  </a:lnTo>
                  <a:lnTo>
                    <a:pt x="174" y="727"/>
                  </a:lnTo>
                  <a:lnTo>
                    <a:pt x="174" y="722"/>
                  </a:lnTo>
                  <a:lnTo>
                    <a:pt x="184" y="712"/>
                  </a:lnTo>
                  <a:lnTo>
                    <a:pt x="179" y="707"/>
                  </a:lnTo>
                  <a:lnTo>
                    <a:pt x="184" y="717"/>
                  </a:lnTo>
                  <a:lnTo>
                    <a:pt x="194" y="712"/>
                  </a:lnTo>
                  <a:lnTo>
                    <a:pt x="194" y="707"/>
                  </a:lnTo>
                  <a:lnTo>
                    <a:pt x="204" y="696"/>
                  </a:lnTo>
                  <a:lnTo>
                    <a:pt x="199" y="691"/>
                  </a:lnTo>
                  <a:lnTo>
                    <a:pt x="199" y="701"/>
                  </a:lnTo>
                  <a:lnTo>
                    <a:pt x="215" y="701"/>
                  </a:lnTo>
                  <a:lnTo>
                    <a:pt x="220" y="701"/>
                  </a:lnTo>
                  <a:lnTo>
                    <a:pt x="230" y="696"/>
                  </a:lnTo>
                  <a:lnTo>
                    <a:pt x="225" y="686"/>
                  </a:lnTo>
                  <a:lnTo>
                    <a:pt x="225" y="696"/>
                  </a:lnTo>
                  <a:lnTo>
                    <a:pt x="240" y="696"/>
                  </a:lnTo>
                  <a:lnTo>
                    <a:pt x="256" y="696"/>
                  </a:lnTo>
                  <a:lnTo>
                    <a:pt x="256" y="686"/>
                  </a:lnTo>
                  <a:lnTo>
                    <a:pt x="256" y="696"/>
                  </a:lnTo>
                  <a:lnTo>
                    <a:pt x="271" y="701"/>
                  </a:lnTo>
                  <a:lnTo>
                    <a:pt x="286" y="707"/>
                  </a:lnTo>
                  <a:lnTo>
                    <a:pt x="297" y="712"/>
                  </a:lnTo>
                  <a:lnTo>
                    <a:pt x="312" y="722"/>
                  </a:lnTo>
                  <a:lnTo>
                    <a:pt x="312" y="712"/>
                  </a:lnTo>
                  <a:lnTo>
                    <a:pt x="307" y="717"/>
                  </a:lnTo>
                  <a:lnTo>
                    <a:pt x="317" y="727"/>
                  </a:lnTo>
                  <a:lnTo>
                    <a:pt x="322" y="722"/>
                  </a:lnTo>
                  <a:lnTo>
                    <a:pt x="317" y="727"/>
                  </a:lnTo>
                  <a:lnTo>
                    <a:pt x="327" y="742"/>
                  </a:lnTo>
                  <a:lnTo>
                    <a:pt x="338" y="758"/>
                  </a:lnTo>
                  <a:lnTo>
                    <a:pt x="343" y="773"/>
                  </a:lnTo>
                  <a:lnTo>
                    <a:pt x="348" y="794"/>
                  </a:lnTo>
                  <a:lnTo>
                    <a:pt x="353" y="789"/>
                  </a:lnTo>
                  <a:lnTo>
                    <a:pt x="348" y="789"/>
                  </a:lnTo>
                  <a:lnTo>
                    <a:pt x="348" y="809"/>
                  </a:lnTo>
                  <a:lnTo>
                    <a:pt x="348" y="824"/>
                  </a:lnTo>
                  <a:lnTo>
                    <a:pt x="353" y="824"/>
                  </a:lnTo>
                  <a:lnTo>
                    <a:pt x="348" y="824"/>
                  </a:lnTo>
                  <a:lnTo>
                    <a:pt x="343" y="835"/>
                  </a:lnTo>
                  <a:lnTo>
                    <a:pt x="338" y="850"/>
                  </a:lnTo>
                  <a:lnTo>
                    <a:pt x="343" y="850"/>
                  </a:lnTo>
                  <a:lnTo>
                    <a:pt x="338" y="845"/>
                  </a:lnTo>
                  <a:lnTo>
                    <a:pt x="327" y="855"/>
                  </a:lnTo>
                  <a:lnTo>
                    <a:pt x="317" y="865"/>
                  </a:lnTo>
                  <a:lnTo>
                    <a:pt x="307" y="876"/>
                  </a:lnTo>
                  <a:lnTo>
                    <a:pt x="312" y="881"/>
                  </a:lnTo>
                  <a:lnTo>
                    <a:pt x="312" y="876"/>
                  </a:lnTo>
                  <a:lnTo>
                    <a:pt x="297" y="881"/>
                  </a:lnTo>
                  <a:lnTo>
                    <a:pt x="286" y="886"/>
                  </a:lnTo>
                  <a:lnTo>
                    <a:pt x="271" y="891"/>
                  </a:lnTo>
                  <a:lnTo>
                    <a:pt x="256" y="896"/>
                  </a:lnTo>
                  <a:lnTo>
                    <a:pt x="256" y="901"/>
                  </a:lnTo>
                  <a:lnTo>
                    <a:pt x="256" y="896"/>
                  </a:lnTo>
                  <a:lnTo>
                    <a:pt x="240" y="896"/>
                  </a:lnTo>
                  <a:lnTo>
                    <a:pt x="225" y="896"/>
                  </a:lnTo>
                  <a:lnTo>
                    <a:pt x="225" y="901"/>
                  </a:lnTo>
                  <a:lnTo>
                    <a:pt x="230" y="896"/>
                  </a:lnTo>
                  <a:lnTo>
                    <a:pt x="220" y="891"/>
                  </a:lnTo>
                  <a:lnTo>
                    <a:pt x="204" y="886"/>
                  </a:lnTo>
                  <a:lnTo>
                    <a:pt x="199" y="891"/>
                  </a:lnTo>
                  <a:lnTo>
                    <a:pt x="204" y="886"/>
                  </a:lnTo>
                  <a:lnTo>
                    <a:pt x="194" y="876"/>
                  </a:lnTo>
                  <a:lnTo>
                    <a:pt x="184" y="865"/>
                  </a:lnTo>
                  <a:lnTo>
                    <a:pt x="174" y="855"/>
                  </a:lnTo>
                  <a:lnTo>
                    <a:pt x="164" y="850"/>
                  </a:lnTo>
                  <a:lnTo>
                    <a:pt x="153" y="845"/>
                  </a:lnTo>
                  <a:lnTo>
                    <a:pt x="143" y="840"/>
                  </a:lnTo>
                  <a:lnTo>
                    <a:pt x="138" y="840"/>
                  </a:lnTo>
                  <a:lnTo>
                    <a:pt x="128" y="840"/>
                  </a:lnTo>
                  <a:lnTo>
                    <a:pt x="117" y="840"/>
                  </a:lnTo>
                  <a:lnTo>
                    <a:pt x="102" y="840"/>
                  </a:lnTo>
                  <a:lnTo>
                    <a:pt x="92" y="840"/>
                  </a:lnTo>
                  <a:lnTo>
                    <a:pt x="87" y="840"/>
                  </a:lnTo>
                  <a:lnTo>
                    <a:pt x="77" y="850"/>
                  </a:lnTo>
                  <a:lnTo>
                    <a:pt x="82" y="855"/>
                  </a:lnTo>
                  <a:lnTo>
                    <a:pt x="82" y="850"/>
                  </a:lnTo>
                  <a:lnTo>
                    <a:pt x="66" y="855"/>
                  </a:lnTo>
                  <a:lnTo>
                    <a:pt x="56" y="860"/>
                  </a:lnTo>
                  <a:lnTo>
                    <a:pt x="51" y="860"/>
                  </a:lnTo>
                  <a:lnTo>
                    <a:pt x="41" y="870"/>
                  </a:lnTo>
                  <a:lnTo>
                    <a:pt x="30" y="881"/>
                  </a:lnTo>
                  <a:lnTo>
                    <a:pt x="30" y="886"/>
                  </a:lnTo>
                  <a:lnTo>
                    <a:pt x="25" y="896"/>
                  </a:lnTo>
                  <a:lnTo>
                    <a:pt x="30" y="896"/>
                  </a:lnTo>
                  <a:lnTo>
                    <a:pt x="25" y="891"/>
                  </a:lnTo>
                  <a:lnTo>
                    <a:pt x="15" y="901"/>
                  </a:lnTo>
                  <a:lnTo>
                    <a:pt x="15" y="906"/>
                  </a:lnTo>
                  <a:lnTo>
                    <a:pt x="10" y="922"/>
                  </a:lnTo>
                  <a:lnTo>
                    <a:pt x="5" y="932"/>
                  </a:lnTo>
                  <a:lnTo>
                    <a:pt x="5" y="952"/>
                  </a:lnTo>
                  <a:lnTo>
                    <a:pt x="5" y="968"/>
                  </a:lnTo>
                  <a:lnTo>
                    <a:pt x="5" y="973"/>
                  </a:lnTo>
                  <a:lnTo>
                    <a:pt x="10" y="993"/>
                  </a:lnTo>
                  <a:lnTo>
                    <a:pt x="15" y="988"/>
                  </a:lnTo>
                  <a:lnTo>
                    <a:pt x="10" y="988"/>
                  </a:lnTo>
                  <a:lnTo>
                    <a:pt x="15" y="1034"/>
                  </a:lnTo>
                  <a:lnTo>
                    <a:pt x="25" y="1085"/>
                  </a:lnTo>
                  <a:lnTo>
                    <a:pt x="30" y="1111"/>
                  </a:lnTo>
                  <a:lnTo>
                    <a:pt x="30" y="1126"/>
                  </a:lnTo>
                  <a:lnTo>
                    <a:pt x="30" y="1116"/>
                  </a:lnTo>
                  <a:lnTo>
                    <a:pt x="36" y="1137"/>
                  </a:lnTo>
                  <a:lnTo>
                    <a:pt x="41" y="1131"/>
                  </a:lnTo>
                  <a:lnTo>
                    <a:pt x="36" y="1131"/>
                  </a:lnTo>
                  <a:lnTo>
                    <a:pt x="36" y="1157"/>
                  </a:lnTo>
                  <a:lnTo>
                    <a:pt x="41" y="1183"/>
                  </a:lnTo>
                  <a:lnTo>
                    <a:pt x="41" y="1203"/>
                  </a:lnTo>
                  <a:lnTo>
                    <a:pt x="46" y="1203"/>
                  </a:lnTo>
                  <a:lnTo>
                    <a:pt x="41" y="1203"/>
                  </a:lnTo>
                  <a:lnTo>
                    <a:pt x="36" y="1224"/>
                  </a:lnTo>
                  <a:lnTo>
                    <a:pt x="36" y="1234"/>
                  </a:lnTo>
                  <a:lnTo>
                    <a:pt x="41" y="1234"/>
                  </a:lnTo>
                  <a:lnTo>
                    <a:pt x="36" y="1234"/>
                  </a:lnTo>
                  <a:lnTo>
                    <a:pt x="30" y="1244"/>
                  </a:lnTo>
                  <a:lnTo>
                    <a:pt x="30" y="1254"/>
                  </a:lnTo>
                  <a:lnTo>
                    <a:pt x="36" y="1254"/>
                  </a:lnTo>
                  <a:lnTo>
                    <a:pt x="30" y="1249"/>
                  </a:lnTo>
                  <a:lnTo>
                    <a:pt x="25" y="1254"/>
                  </a:lnTo>
                  <a:lnTo>
                    <a:pt x="10" y="1270"/>
                  </a:lnTo>
                  <a:lnTo>
                    <a:pt x="30" y="1270"/>
                  </a:lnTo>
                  <a:lnTo>
                    <a:pt x="66" y="1265"/>
                  </a:lnTo>
                  <a:lnTo>
                    <a:pt x="71" y="1259"/>
                  </a:lnTo>
                  <a:lnTo>
                    <a:pt x="71" y="1265"/>
                  </a:lnTo>
                  <a:lnTo>
                    <a:pt x="107" y="1254"/>
                  </a:lnTo>
                  <a:lnTo>
                    <a:pt x="102" y="1244"/>
                  </a:lnTo>
                  <a:lnTo>
                    <a:pt x="102" y="1254"/>
                  </a:lnTo>
                  <a:lnTo>
                    <a:pt x="138" y="1254"/>
                  </a:lnTo>
                  <a:lnTo>
                    <a:pt x="169" y="1249"/>
                  </a:lnTo>
                  <a:lnTo>
                    <a:pt x="204" y="1244"/>
                  </a:lnTo>
                  <a:lnTo>
                    <a:pt x="235" y="1244"/>
                  </a:lnTo>
                  <a:lnTo>
                    <a:pt x="235" y="1234"/>
                  </a:lnTo>
                  <a:lnTo>
                    <a:pt x="235" y="1244"/>
                  </a:lnTo>
                  <a:lnTo>
                    <a:pt x="251" y="1249"/>
                  </a:lnTo>
                  <a:lnTo>
                    <a:pt x="266" y="1249"/>
                  </a:lnTo>
                  <a:lnTo>
                    <a:pt x="266" y="1239"/>
                  </a:lnTo>
                  <a:lnTo>
                    <a:pt x="266" y="1249"/>
                  </a:lnTo>
                  <a:lnTo>
                    <a:pt x="276" y="1254"/>
                  </a:lnTo>
                  <a:lnTo>
                    <a:pt x="291" y="1259"/>
                  </a:lnTo>
                  <a:lnTo>
                    <a:pt x="281" y="1254"/>
                  </a:lnTo>
                  <a:lnTo>
                    <a:pt x="291" y="1259"/>
                  </a:lnTo>
                  <a:lnTo>
                    <a:pt x="312" y="1265"/>
                  </a:lnTo>
                  <a:close/>
                  <a:moveTo>
                    <a:pt x="291" y="1244"/>
                  </a:moveTo>
                  <a:lnTo>
                    <a:pt x="291" y="1249"/>
                  </a:lnTo>
                  <a:lnTo>
                    <a:pt x="297" y="1244"/>
                  </a:lnTo>
                  <a:lnTo>
                    <a:pt x="281" y="1239"/>
                  </a:lnTo>
                  <a:lnTo>
                    <a:pt x="271" y="1234"/>
                  </a:lnTo>
                  <a:lnTo>
                    <a:pt x="266" y="1234"/>
                  </a:lnTo>
                  <a:lnTo>
                    <a:pt x="251" y="1234"/>
                  </a:lnTo>
                  <a:lnTo>
                    <a:pt x="251" y="1239"/>
                  </a:lnTo>
                  <a:lnTo>
                    <a:pt x="256" y="1234"/>
                  </a:lnTo>
                  <a:lnTo>
                    <a:pt x="240" y="1229"/>
                  </a:lnTo>
                  <a:lnTo>
                    <a:pt x="235" y="1229"/>
                  </a:lnTo>
                  <a:lnTo>
                    <a:pt x="204" y="1229"/>
                  </a:lnTo>
                  <a:lnTo>
                    <a:pt x="169" y="1234"/>
                  </a:lnTo>
                  <a:lnTo>
                    <a:pt x="138" y="1239"/>
                  </a:lnTo>
                  <a:lnTo>
                    <a:pt x="102" y="1239"/>
                  </a:lnTo>
                  <a:lnTo>
                    <a:pt x="66" y="1249"/>
                  </a:lnTo>
                  <a:lnTo>
                    <a:pt x="66" y="1254"/>
                  </a:lnTo>
                  <a:lnTo>
                    <a:pt x="66" y="1249"/>
                  </a:lnTo>
                  <a:lnTo>
                    <a:pt x="30" y="1254"/>
                  </a:lnTo>
                  <a:lnTo>
                    <a:pt x="30" y="1259"/>
                  </a:lnTo>
                  <a:lnTo>
                    <a:pt x="36" y="1265"/>
                  </a:lnTo>
                  <a:lnTo>
                    <a:pt x="41" y="1259"/>
                  </a:lnTo>
                  <a:lnTo>
                    <a:pt x="46" y="1259"/>
                  </a:lnTo>
                  <a:lnTo>
                    <a:pt x="46" y="1254"/>
                  </a:lnTo>
                  <a:lnTo>
                    <a:pt x="46" y="1244"/>
                  </a:lnTo>
                  <a:lnTo>
                    <a:pt x="36" y="1244"/>
                  </a:lnTo>
                  <a:lnTo>
                    <a:pt x="46" y="1249"/>
                  </a:lnTo>
                  <a:lnTo>
                    <a:pt x="51" y="1239"/>
                  </a:lnTo>
                  <a:lnTo>
                    <a:pt x="51" y="1234"/>
                  </a:lnTo>
                  <a:lnTo>
                    <a:pt x="51" y="1224"/>
                  </a:lnTo>
                  <a:lnTo>
                    <a:pt x="41" y="1224"/>
                  </a:lnTo>
                  <a:lnTo>
                    <a:pt x="51" y="1229"/>
                  </a:lnTo>
                  <a:lnTo>
                    <a:pt x="56" y="1208"/>
                  </a:lnTo>
                  <a:lnTo>
                    <a:pt x="56" y="1203"/>
                  </a:lnTo>
                  <a:lnTo>
                    <a:pt x="56" y="1183"/>
                  </a:lnTo>
                  <a:lnTo>
                    <a:pt x="51" y="1157"/>
                  </a:lnTo>
                  <a:lnTo>
                    <a:pt x="51" y="1131"/>
                  </a:lnTo>
                  <a:lnTo>
                    <a:pt x="46" y="1111"/>
                  </a:lnTo>
                  <a:lnTo>
                    <a:pt x="36" y="1111"/>
                  </a:lnTo>
                  <a:lnTo>
                    <a:pt x="46" y="1111"/>
                  </a:lnTo>
                  <a:lnTo>
                    <a:pt x="41" y="1085"/>
                  </a:lnTo>
                  <a:lnTo>
                    <a:pt x="30" y="1034"/>
                  </a:lnTo>
                  <a:lnTo>
                    <a:pt x="25" y="988"/>
                  </a:lnTo>
                  <a:lnTo>
                    <a:pt x="20" y="983"/>
                  </a:lnTo>
                  <a:lnTo>
                    <a:pt x="25" y="988"/>
                  </a:lnTo>
                  <a:lnTo>
                    <a:pt x="20" y="968"/>
                  </a:lnTo>
                  <a:lnTo>
                    <a:pt x="10" y="968"/>
                  </a:lnTo>
                  <a:lnTo>
                    <a:pt x="20" y="968"/>
                  </a:lnTo>
                  <a:lnTo>
                    <a:pt x="20" y="952"/>
                  </a:lnTo>
                  <a:lnTo>
                    <a:pt x="20" y="932"/>
                  </a:lnTo>
                  <a:lnTo>
                    <a:pt x="10" y="932"/>
                  </a:lnTo>
                  <a:lnTo>
                    <a:pt x="20" y="937"/>
                  </a:lnTo>
                  <a:lnTo>
                    <a:pt x="25" y="927"/>
                  </a:lnTo>
                  <a:lnTo>
                    <a:pt x="30" y="911"/>
                  </a:lnTo>
                  <a:lnTo>
                    <a:pt x="20" y="906"/>
                  </a:lnTo>
                  <a:lnTo>
                    <a:pt x="25" y="911"/>
                  </a:lnTo>
                  <a:lnTo>
                    <a:pt x="36" y="901"/>
                  </a:lnTo>
                  <a:lnTo>
                    <a:pt x="41" y="901"/>
                  </a:lnTo>
                  <a:lnTo>
                    <a:pt x="46" y="891"/>
                  </a:lnTo>
                  <a:lnTo>
                    <a:pt x="36" y="886"/>
                  </a:lnTo>
                  <a:lnTo>
                    <a:pt x="41" y="891"/>
                  </a:lnTo>
                  <a:lnTo>
                    <a:pt x="51" y="881"/>
                  </a:lnTo>
                  <a:lnTo>
                    <a:pt x="61" y="870"/>
                  </a:lnTo>
                  <a:lnTo>
                    <a:pt x="56" y="865"/>
                  </a:lnTo>
                  <a:lnTo>
                    <a:pt x="61" y="876"/>
                  </a:lnTo>
                  <a:lnTo>
                    <a:pt x="71" y="870"/>
                  </a:lnTo>
                  <a:lnTo>
                    <a:pt x="87" y="865"/>
                  </a:lnTo>
                  <a:lnTo>
                    <a:pt x="87" y="860"/>
                  </a:lnTo>
                  <a:lnTo>
                    <a:pt x="97" y="850"/>
                  </a:lnTo>
                  <a:lnTo>
                    <a:pt x="92" y="845"/>
                  </a:lnTo>
                  <a:lnTo>
                    <a:pt x="92" y="855"/>
                  </a:lnTo>
                  <a:lnTo>
                    <a:pt x="102" y="855"/>
                  </a:lnTo>
                  <a:lnTo>
                    <a:pt x="117" y="855"/>
                  </a:lnTo>
                  <a:lnTo>
                    <a:pt x="128" y="855"/>
                  </a:lnTo>
                  <a:lnTo>
                    <a:pt x="138" y="855"/>
                  </a:lnTo>
                  <a:lnTo>
                    <a:pt x="138" y="845"/>
                  </a:lnTo>
                  <a:lnTo>
                    <a:pt x="138" y="855"/>
                  </a:lnTo>
                  <a:lnTo>
                    <a:pt x="148" y="860"/>
                  </a:lnTo>
                  <a:lnTo>
                    <a:pt x="158" y="865"/>
                  </a:lnTo>
                  <a:lnTo>
                    <a:pt x="169" y="870"/>
                  </a:lnTo>
                  <a:lnTo>
                    <a:pt x="169" y="860"/>
                  </a:lnTo>
                  <a:lnTo>
                    <a:pt x="164" y="865"/>
                  </a:lnTo>
                  <a:lnTo>
                    <a:pt x="174" y="876"/>
                  </a:lnTo>
                  <a:lnTo>
                    <a:pt x="184" y="886"/>
                  </a:lnTo>
                  <a:lnTo>
                    <a:pt x="194" y="896"/>
                  </a:lnTo>
                  <a:lnTo>
                    <a:pt x="199" y="901"/>
                  </a:lnTo>
                  <a:lnTo>
                    <a:pt x="215" y="906"/>
                  </a:lnTo>
                  <a:lnTo>
                    <a:pt x="225" y="911"/>
                  </a:lnTo>
                  <a:lnTo>
                    <a:pt x="240" y="911"/>
                  </a:lnTo>
                  <a:lnTo>
                    <a:pt x="256" y="911"/>
                  </a:lnTo>
                  <a:lnTo>
                    <a:pt x="261" y="911"/>
                  </a:lnTo>
                  <a:lnTo>
                    <a:pt x="276" y="906"/>
                  </a:lnTo>
                  <a:lnTo>
                    <a:pt x="291" y="901"/>
                  </a:lnTo>
                  <a:lnTo>
                    <a:pt x="302" y="896"/>
                  </a:lnTo>
                  <a:lnTo>
                    <a:pt x="317" y="891"/>
                  </a:lnTo>
                  <a:lnTo>
                    <a:pt x="317" y="886"/>
                  </a:lnTo>
                  <a:lnTo>
                    <a:pt x="327" y="876"/>
                  </a:lnTo>
                  <a:lnTo>
                    <a:pt x="338" y="865"/>
                  </a:lnTo>
                  <a:lnTo>
                    <a:pt x="348" y="855"/>
                  </a:lnTo>
                  <a:lnTo>
                    <a:pt x="353" y="855"/>
                  </a:lnTo>
                  <a:lnTo>
                    <a:pt x="358" y="840"/>
                  </a:lnTo>
                  <a:lnTo>
                    <a:pt x="363" y="829"/>
                  </a:lnTo>
                  <a:lnTo>
                    <a:pt x="363" y="824"/>
                  </a:lnTo>
                  <a:lnTo>
                    <a:pt x="363" y="809"/>
                  </a:lnTo>
                  <a:lnTo>
                    <a:pt x="363" y="789"/>
                  </a:lnTo>
                  <a:lnTo>
                    <a:pt x="358" y="768"/>
                  </a:lnTo>
                  <a:lnTo>
                    <a:pt x="353" y="753"/>
                  </a:lnTo>
                  <a:lnTo>
                    <a:pt x="343" y="737"/>
                  </a:lnTo>
                  <a:lnTo>
                    <a:pt x="332" y="722"/>
                  </a:lnTo>
                  <a:lnTo>
                    <a:pt x="327" y="717"/>
                  </a:lnTo>
                  <a:lnTo>
                    <a:pt x="317" y="707"/>
                  </a:lnTo>
                  <a:lnTo>
                    <a:pt x="302" y="696"/>
                  </a:lnTo>
                  <a:lnTo>
                    <a:pt x="291" y="691"/>
                  </a:lnTo>
                  <a:lnTo>
                    <a:pt x="276" y="686"/>
                  </a:lnTo>
                  <a:lnTo>
                    <a:pt x="261" y="681"/>
                  </a:lnTo>
                  <a:lnTo>
                    <a:pt x="256" y="681"/>
                  </a:lnTo>
                  <a:lnTo>
                    <a:pt x="240" y="681"/>
                  </a:lnTo>
                  <a:lnTo>
                    <a:pt x="225" y="681"/>
                  </a:lnTo>
                  <a:lnTo>
                    <a:pt x="215" y="686"/>
                  </a:lnTo>
                  <a:lnTo>
                    <a:pt x="215" y="691"/>
                  </a:lnTo>
                  <a:lnTo>
                    <a:pt x="215" y="686"/>
                  </a:lnTo>
                  <a:lnTo>
                    <a:pt x="199" y="686"/>
                  </a:lnTo>
                  <a:lnTo>
                    <a:pt x="194" y="686"/>
                  </a:lnTo>
                  <a:lnTo>
                    <a:pt x="184" y="696"/>
                  </a:lnTo>
                  <a:lnTo>
                    <a:pt x="189" y="701"/>
                  </a:lnTo>
                  <a:lnTo>
                    <a:pt x="189" y="696"/>
                  </a:lnTo>
                  <a:lnTo>
                    <a:pt x="179" y="701"/>
                  </a:lnTo>
                  <a:lnTo>
                    <a:pt x="174" y="701"/>
                  </a:lnTo>
                  <a:lnTo>
                    <a:pt x="164" y="712"/>
                  </a:lnTo>
                  <a:lnTo>
                    <a:pt x="169" y="717"/>
                  </a:lnTo>
                  <a:lnTo>
                    <a:pt x="169" y="712"/>
                  </a:lnTo>
                  <a:lnTo>
                    <a:pt x="158" y="717"/>
                  </a:lnTo>
                  <a:lnTo>
                    <a:pt x="148" y="722"/>
                  </a:lnTo>
                  <a:lnTo>
                    <a:pt x="133" y="727"/>
                  </a:lnTo>
                  <a:lnTo>
                    <a:pt x="133" y="732"/>
                  </a:lnTo>
                  <a:lnTo>
                    <a:pt x="133" y="727"/>
                  </a:lnTo>
                  <a:lnTo>
                    <a:pt x="117" y="727"/>
                  </a:lnTo>
                  <a:lnTo>
                    <a:pt x="107" y="727"/>
                  </a:lnTo>
                  <a:lnTo>
                    <a:pt x="92" y="727"/>
                  </a:lnTo>
                  <a:lnTo>
                    <a:pt x="77" y="727"/>
                  </a:lnTo>
                  <a:lnTo>
                    <a:pt x="77" y="732"/>
                  </a:lnTo>
                  <a:lnTo>
                    <a:pt x="82" y="727"/>
                  </a:lnTo>
                  <a:lnTo>
                    <a:pt x="71" y="722"/>
                  </a:lnTo>
                  <a:lnTo>
                    <a:pt x="56" y="717"/>
                  </a:lnTo>
                  <a:lnTo>
                    <a:pt x="46" y="712"/>
                  </a:lnTo>
                  <a:lnTo>
                    <a:pt x="36" y="707"/>
                  </a:lnTo>
                  <a:lnTo>
                    <a:pt x="30" y="712"/>
                  </a:lnTo>
                  <a:lnTo>
                    <a:pt x="36" y="707"/>
                  </a:lnTo>
                  <a:lnTo>
                    <a:pt x="25" y="696"/>
                  </a:lnTo>
                  <a:lnTo>
                    <a:pt x="20" y="691"/>
                  </a:lnTo>
                  <a:lnTo>
                    <a:pt x="15" y="696"/>
                  </a:lnTo>
                  <a:lnTo>
                    <a:pt x="25" y="696"/>
                  </a:lnTo>
                  <a:lnTo>
                    <a:pt x="20" y="686"/>
                  </a:lnTo>
                  <a:lnTo>
                    <a:pt x="15" y="676"/>
                  </a:lnTo>
                  <a:lnTo>
                    <a:pt x="5" y="676"/>
                  </a:lnTo>
                  <a:lnTo>
                    <a:pt x="15" y="676"/>
                  </a:lnTo>
                  <a:lnTo>
                    <a:pt x="15" y="655"/>
                  </a:lnTo>
                  <a:lnTo>
                    <a:pt x="15" y="625"/>
                  </a:lnTo>
                  <a:lnTo>
                    <a:pt x="15" y="589"/>
                  </a:lnTo>
                  <a:lnTo>
                    <a:pt x="20" y="548"/>
                  </a:lnTo>
                  <a:lnTo>
                    <a:pt x="25" y="507"/>
                  </a:lnTo>
                  <a:lnTo>
                    <a:pt x="30" y="466"/>
                  </a:lnTo>
                  <a:lnTo>
                    <a:pt x="36" y="430"/>
                  </a:lnTo>
                  <a:lnTo>
                    <a:pt x="41" y="405"/>
                  </a:lnTo>
                  <a:lnTo>
                    <a:pt x="30" y="405"/>
                  </a:lnTo>
                  <a:lnTo>
                    <a:pt x="30" y="415"/>
                  </a:lnTo>
                  <a:lnTo>
                    <a:pt x="66" y="415"/>
                  </a:lnTo>
                  <a:lnTo>
                    <a:pt x="102" y="415"/>
                  </a:lnTo>
                  <a:lnTo>
                    <a:pt x="138" y="415"/>
                  </a:lnTo>
                  <a:lnTo>
                    <a:pt x="169" y="415"/>
                  </a:lnTo>
                  <a:lnTo>
                    <a:pt x="199" y="415"/>
                  </a:lnTo>
                  <a:lnTo>
                    <a:pt x="225" y="415"/>
                  </a:lnTo>
                  <a:lnTo>
                    <a:pt x="251" y="415"/>
                  </a:lnTo>
                  <a:lnTo>
                    <a:pt x="266" y="415"/>
                  </a:lnTo>
                  <a:lnTo>
                    <a:pt x="286" y="410"/>
                  </a:lnTo>
                  <a:lnTo>
                    <a:pt x="291" y="405"/>
                  </a:lnTo>
                  <a:lnTo>
                    <a:pt x="291" y="410"/>
                  </a:lnTo>
                  <a:lnTo>
                    <a:pt x="317" y="400"/>
                  </a:lnTo>
                  <a:lnTo>
                    <a:pt x="332" y="389"/>
                  </a:lnTo>
                  <a:lnTo>
                    <a:pt x="348" y="379"/>
                  </a:lnTo>
                  <a:lnTo>
                    <a:pt x="363" y="369"/>
                  </a:lnTo>
                  <a:lnTo>
                    <a:pt x="363" y="364"/>
                  </a:lnTo>
                  <a:lnTo>
                    <a:pt x="368" y="364"/>
                  </a:lnTo>
                  <a:lnTo>
                    <a:pt x="379" y="348"/>
                  </a:lnTo>
                  <a:lnTo>
                    <a:pt x="384" y="338"/>
                  </a:lnTo>
                  <a:lnTo>
                    <a:pt x="394" y="323"/>
                  </a:lnTo>
                  <a:lnTo>
                    <a:pt x="394" y="318"/>
                  </a:lnTo>
                  <a:lnTo>
                    <a:pt x="394" y="302"/>
                  </a:lnTo>
                  <a:lnTo>
                    <a:pt x="384" y="302"/>
                  </a:lnTo>
                  <a:lnTo>
                    <a:pt x="394" y="307"/>
                  </a:lnTo>
                  <a:lnTo>
                    <a:pt x="399" y="292"/>
                  </a:lnTo>
                  <a:lnTo>
                    <a:pt x="399" y="287"/>
                  </a:lnTo>
                  <a:lnTo>
                    <a:pt x="399" y="272"/>
                  </a:lnTo>
                  <a:lnTo>
                    <a:pt x="394" y="256"/>
                  </a:lnTo>
                  <a:lnTo>
                    <a:pt x="389" y="246"/>
                  </a:lnTo>
                  <a:lnTo>
                    <a:pt x="384" y="231"/>
                  </a:lnTo>
                  <a:lnTo>
                    <a:pt x="373" y="215"/>
                  </a:lnTo>
                  <a:lnTo>
                    <a:pt x="368" y="210"/>
                  </a:lnTo>
                  <a:lnTo>
                    <a:pt x="358" y="200"/>
                  </a:lnTo>
                  <a:lnTo>
                    <a:pt x="353" y="205"/>
                  </a:lnTo>
                  <a:lnTo>
                    <a:pt x="363" y="205"/>
                  </a:lnTo>
                  <a:lnTo>
                    <a:pt x="353" y="190"/>
                  </a:lnTo>
                  <a:lnTo>
                    <a:pt x="348" y="185"/>
                  </a:lnTo>
                  <a:lnTo>
                    <a:pt x="338" y="174"/>
                  </a:lnTo>
                  <a:lnTo>
                    <a:pt x="332" y="179"/>
                  </a:lnTo>
                  <a:lnTo>
                    <a:pt x="343" y="179"/>
                  </a:lnTo>
                  <a:lnTo>
                    <a:pt x="338" y="164"/>
                  </a:lnTo>
                  <a:lnTo>
                    <a:pt x="332" y="149"/>
                  </a:lnTo>
                  <a:lnTo>
                    <a:pt x="322" y="149"/>
                  </a:lnTo>
                  <a:lnTo>
                    <a:pt x="332" y="149"/>
                  </a:lnTo>
                  <a:lnTo>
                    <a:pt x="332" y="128"/>
                  </a:lnTo>
                  <a:lnTo>
                    <a:pt x="332" y="113"/>
                  </a:lnTo>
                  <a:lnTo>
                    <a:pt x="332" y="98"/>
                  </a:lnTo>
                  <a:lnTo>
                    <a:pt x="322" y="98"/>
                  </a:lnTo>
                  <a:lnTo>
                    <a:pt x="332" y="103"/>
                  </a:lnTo>
                  <a:lnTo>
                    <a:pt x="338" y="87"/>
                  </a:lnTo>
                  <a:lnTo>
                    <a:pt x="343" y="67"/>
                  </a:lnTo>
                  <a:lnTo>
                    <a:pt x="332" y="62"/>
                  </a:lnTo>
                  <a:lnTo>
                    <a:pt x="338" y="67"/>
                  </a:lnTo>
                  <a:lnTo>
                    <a:pt x="348" y="57"/>
                  </a:lnTo>
                  <a:lnTo>
                    <a:pt x="353" y="57"/>
                  </a:lnTo>
                  <a:lnTo>
                    <a:pt x="358" y="46"/>
                  </a:lnTo>
                  <a:lnTo>
                    <a:pt x="348" y="41"/>
                  </a:lnTo>
                  <a:lnTo>
                    <a:pt x="353" y="46"/>
                  </a:lnTo>
                  <a:lnTo>
                    <a:pt x="358" y="41"/>
                  </a:lnTo>
                  <a:lnTo>
                    <a:pt x="353" y="36"/>
                  </a:lnTo>
                  <a:lnTo>
                    <a:pt x="358" y="46"/>
                  </a:lnTo>
                  <a:lnTo>
                    <a:pt x="368" y="41"/>
                  </a:lnTo>
                  <a:lnTo>
                    <a:pt x="368" y="36"/>
                  </a:lnTo>
                  <a:lnTo>
                    <a:pt x="373" y="31"/>
                  </a:lnTo>
                  <a:lnTo>
                    <a:pt x="368" y="26"/>
                  </a:lnTo>
                  <a:lnTo>
                    <a:pt x="373" y="36"/>
                  </a:lnTo>
                  <a:lnTo>
                    <a:pt x="384" y="31"/>
                  </a:lnTo>
                  <a:lnTo>
                    <a:pt x="394" y="26"/>
                  </a:lnTo>
                  <a:lnTo>
                    <a:pt x="404" y="21"/>
                  </a:lnTo>
                  <a:lnTo>
                    <a:pt x="399" y="11"/>
                  </a:lnTo>
                  <a:lnTo>
                    <a:pt x="399" y="21"/>
                  </a:lnTo>
                  <a:lnTo>
                    <a:pt x="409" y="21"/>
                  </a:lnTo>
                  <a:lnTo>
                    <a:pt x="414" y="21"/>
                  </a:lnTo>
                  <a:lnTo>
                    <a:pt x="425" y="16"/>
                  </a:lnTo>
                  <a:lnTo>
                    <a:pt x="419" y="5"/>
                  </a:lnTo>
                  <a:lnTo>
                    <a:pt x="419" y="16"/>
                  </a:lnTo>
                  <a:lnTo>
                    <a:pt x="430" y="16"/>
                  </a:lnTo>
                  <a:lnTo>
                    <a:pt x="445" y="16"/>
                  </a:lnTo>
                  <a:lnTo>
                    <a:pt x="455" y="16"/>
                  </a:lnTo>
                  <a:lnTo>
                    <a:pt x="471" y="16"/>
                  </a:lnTo>
                  <a:lnTo>
                    <a:pt x="486" y="16"/>
                  </a:lnTo>
                  <a:lnTo>
                    <a:pt x="496" y="16"/>
                  </a:lnTo>
                  <a:lnTo>
                    <a:pt x="496" y="5"/>
                  </a:lnTo>
                  <a:lnTo>
                    <a:pt x="496" y="16"/>
                  </a:lnTo>
                  <a:lnTo>
                    <a:pt x="512" y="21"/>
                  </a:lnTo>
                  <a:lnTo>
                    <a:pt x="522" y="26"/>
                  </a:lnTo>
                  <a:lnTo>
                    <a:pt x="532" y="31"/>
                  </a:lnTo>
                  <a:lnTo>
                    <a:pt x="542" y="36"/>
                  </a:lnTo>
                  <a:lnTo>
                    <a:pt x="542" y="26"/>
                  </a:lnTo>
                  <a:lnTo>
                    <a:pt x="537" y="31"/>
                  </a:lnTo>
                  <a:lnTo>
                    <a:pt x="542" y="36"/>
                  </a:lnTo>
                  <a:lnTo>
                    <a:pt x="547" y="41"/>
                  </a:lnTo>
                  <a:lnTo>
                    <a:pt x="558" y="51"/>
                  </a:lnTo>
                  <a:lnTo>
                    <a:pt x="563" y="57"/>
                  </a:lnTo>
                  <a:lnTo>
                    <a:pt x="568" y="62"/>
                  </a:lnTo>
                  <a:lnTo>
                    <a:pt x="573" y="57"/>
                  </a:lnTo>
                  <a:lnTo>
                    <a:pt x="568" y="62"/>
                  </a:lnTo>
                  <a:lnTo>
                    <a:pt x="573" y="82"/>
                  </a:lnTo>
                  <a:lnTo>
                    <a:pt x="578" y="98"/>
                  </a:lnTo>
                  <a:lnTo>
                    <a:pt x="583" y="92"/>
                  </a:lnTo>
                  <a:lnTo>
                    <a:pt x="578" y="92"/>
                  </a:lnTo>
                  <a:lnTo>
                    <a:pt x="578" y="113"/>
                  </a:lnTo>
                  <a:lnTo>
                    <a:pt x="578" y="128"/>
                  </a:lnTo>
                  <a:lnTo>
                    <a:pt x="578" y="149"/>
                  </a:lnTo>
                  <a:lnTo>
                    <a:pt x="583" y="149"/>
                  </a:lnTo>
                  <a:lnTo>
                    <a:pt x="578" y="149"/>
                  </a:lnTo>
                  <a:lnTo>
                    <a:pt x="573" y="164"/>
                  </a:lnTo>
                  <a:lnTo>
                    <a:pt x="568" y="179"/>
                  </a:lnTo>
                  <a:lnTo>
                    <a:pt x="558" y="195"/>
                  </a:lnTo>
                  <a:lnTo>
                    <a:pt x="553" y="205"/>
                  </a:lnTo>
                  <a:lnTo>
                    <a:pt x="558" y="205"/>
                  </a:lnTo>
                  <a:lnTo>
                    <a:pt x="553" y="200"/>
                  </a:lnTo>
                  <a:lnTo>
                    <a:pt x="542" y="210"/>
                  </a:lnTo>
                  <a:lnTo>
                    <a:pt x="532" y="220"/>
                  </a:lnTo>
                  <a:lnTo>
                    <a:pt x="532" y="226"/>
                  </a:lnTo>
                  <a:lnTo>
                    <a:pt x="527" y="236"/>
                  </a:lnTo>
                  <a:lnTo>
                    <a:pt x="532" y="236"/>
                  </a:lnTo>
                  <a:lnTo>
                    <a:pt x="527" y="231"/>
                  </a:lnTo>
                  <a:lnTo>
                    <a:pt x="517" y="241"/>
                  </a:lnTo>
                  <a:lnTo>
                    <a:pt x="517" y="246"/>
                  </a:lnTo>
                  <a:lnTo>
                    <a:pt x="512" y="256"/>
                  </a:lnTo>
                  <a:lnTo>
                    <a:pt x="506" y="266"/>
                  </a:lnTo>
                  <a:lnTo>
                    <a:pt x="506" y="282"/>
                  </a:lnTo>
                  <a:lnTo>
                    <a:pt x="512" y="282"/>
                  </a:lnTo>
                  <a:lnTo>
                    <a:pt x="506" y="282"/>
                  </a:lnTo>
                  <a:lnTo>
                    <a:pt x="501" y="297"/>
                  </a:lnTo>
                  <a:lnTo>
                    <a:pt x="501" y="313"/>
                  </a:lnTo>
                  <a:lnTo>
                    <a:pt x="501" y="318"/>
                  </a:lnTo>
                  <a:lnTo>
                    <a:pt x="506" y="328"/>
                  </a:lnTo>
                  <a:lnTo>
                    <a:pt x="512" y="343"/>
                  </a:lnTo>
                  <a:lnTo>
                    <a:pt x="517" y="353"/>
                  </a:lnTo>
                  <a:lnTo>
                    <a:pt x="527" y="369"/>
                  </a:lnTo>
                  <a:lnTo>
                    <a:pt x="537" y="384"/>
                  </a:lnTo>
                  <a:lnTo>
                    <a:pt x="542" y="389"/>
                  </a:lnTo>
                  <a:lnTo>
                    <a:pt x="558" y="400"/>
                  </a:lnTo>
                  <a:lnTo>
                    <a:pt x="573" y="410"/>
                  </a:lnTo>
                  <a:lnTo>
                    <a:pt x="568" y="405"/>
                  </a:lnTo>
                  <a:lnTo>
                    <a:pt x="573" y="410"/>
                  </a:lnTo>
                  <a:lnTo>
                    <a:pt x="593" y="415"/>
                  </a:lnTo>
                  <a:lnTo>
                    <a:pt x="593" y="405"/>
                  </a:lnTo>
                  <a:lnTo>
                    <a:pt x="588" y="410"/>
                  </a:lnTo>
                  <a:lnTo>
                    <a:pt x="593" y="415"/>
                  </a:lnTo>
                  <a:lnTo>
                    <a:pt x="599" y="420"/>
                  </a:lnTo>
                  <a:lnTo>
                    <a:pt x="624" y="425"/>
                  </a:lnTo>
                  <a:lnTo>
                    <a:pt x="655" y="430"/>
                  </a:lnTo>
                  <a:lnTo>
                    <a:pt x="701" y="435"/>
                  </a:lnTo>
                  <a:lnTo>
                    <a:pt x="721" y="435"/>
                  </a:lnTo>
                  <a:lnTo>
                    <a:pt x="747" y="440"/>
                  </a:lnTo>
                  <a:lnTo>
                    <a:pt x="773" y="440"/>
                  </a:lnTo>
                  <a:lnTo>
                    <a:pt x="798" y="440"/>
                  </a:lnTo>
                  <a:lnTo>
                    <a:pt x="824" y="440"/>
                  </a:lnTo>
                  <a:lnTo>
                    <a:pt x="849" y="435"/>
                  </a:lnTo>
                  <a:lnTo>
                    <a:pt x="875" y="435"/>
                  </a:lnTo>
                  <a:lnTo>
                    <a:pt x="901" y="430"/>
                  </a:lnTo>
                  <a:lnTo>
                    <a:pt x="901" y="420"/>
                  </a:lnTo>
                  <a:lnTo>
                    <a:pt x="896" y="425"/>
                  </a:lnTo>
                  <a:lnTo>
                    <a:pt x="906" y="456"/>
                  </a:lnTo>
                  <a:lnTo>
                    <a:pt x="916" y="497"/>
                  </a:lnTo>
                  <a:lnTo>
                    <a:pt x="926" y="538"/>
                  </a:lnTo>
                  <a:lnTo>
                    <a:pt x="936" y="584"/>
                  </a:lnTo>
                  <a:lnTo>
                    <a:pt x="942" y="579"/>
                  </a:lnTo>
                  <a:lnTo>
                    <a:pt x="936" y="579"/>
                  </a:lnTo>
                  <a:lnTo>
                    <a:pt x="942" y="604"/>
                  </a:lnTo>
                  <a:lnTo>
                    <a:pt x="942" y="625"/>
                  </a:lnTo>
                  <a:lnTo>
                    <a:pt x="942" y="645"/>
                  </a:lnTo>
                  <a:lnTo>
                    <a:pt x="942" y="666"/>
                  </a:lnTo>
                  <a:lnTo>
                    <a:pt x="942" y="686"/>
                  </a:lnTo>
                  <a:lnTo>
                    <a:pt x="947" y="686"/>
                  </a:lnTo>
                  <a:lnTo>
                    <a:pt x="942" y="686"/>
                  </a:lnTo>
                  <a:lnTo>
                    <a:pt x="936" y="701"/>
                  </a:lnTo>
                  <a:lnTo>
                    <a:pt x="936" y="707"/>
                  </a:lnTo>
                  <a:lnTo>
                    <a:pt x="942" y="707"/>
                  </a:lnTo>
                  <a:lnTo>
                    <a:pt x="936" y="707"/>
                  </a:lnTo>
                  <a:lnTo>
                    <a:pt x="931" y="717"/>
                  </a:lnTo>
                  <a:lnTo>
                    <a:pt x="936" y="717"/>
                  </a:lnTo>
                  <a:lnTo>
                    <a:pt x="936" y="712"/>
                  </a:lnTo>
                  <a:lnTo>
                    <a:pt x="931" y="712"/>
                  </a:lnTo>
                  <a:lnTo>
                    <a:pt x="926" y="712"/>
                  </a:lnTo>
                  <a:lnTo>
                    <a:pt x="926" y="717"/>
                  </a:lnTo>
                  <a:lnTo>
                    <a:pt x="926" y="722"/>
                  </a:lnTo>
                  <a:lnTo>
                    <a:pt x="931" y="722"/>
                  </a:lnTo>
                  <a:lnTo>
                    <a:pt x="926" y="717"/>
                  </a:lnTo>
                  <a:lnTo>
                    <a:pt x="916" y="727"/>
                  </a:lnTo>
                  <a:lnTo>
                    <a:pt x="921" y="732"/>
                  </a:lnTo>
                  <a:lnTo>
                    <a:pt x="921" y="727"/>
                  </a:lnTo>
                  <a:lnTo>
                    <a:pt x="911" y="732"/>
                  </a:lnTo>
                  <a:lnTo>
                    <a:pt x="901" y="737"/>
                  </a:lnTo>
                  <a:lnTo>
                    <a:pt x="890" y="742"/>
                  </a:lnTo>
                  <a:lnTo>
                    <a:pt x="890" y="748"/>
                  </a:lnTo>
                  <a:lnTo>
                    <a:pt x="890" y="742"/>
                  </a:lnTo>
                  <a:lnTo>
                    <a:pt x="880" y="742"/>
                  </a:lnTo>
                  <a:lnTo>
                    <a:pt x="870" y="748"/>
                  </a:lnTo>
                  <a:lnTo>
                    <a:pt x="870" y="753"/>
                  </a:lnTo>
                  <a:lnTo>
                    <a:pt x="870" y="748"/>
                  </a:lnTo>
                  <a:lnTo>
                    <a:pt x="860" y="748"/>
                  </a:lnTo>
                  <a:lnTo>
                    <a:pt x="849" y="748"/>
                  </a:lnTo>
                  <a:lnTo>
                    <a:pt x="839" y="748"/>
                  </a:lnTo>
                  <a:lnTo>
                    <a:pt x="829" y="748"/>
                  </a:lnTo>
                  <a:lnTo>
                    <a:pt x="829" y="753"/>
                  </a:lnTo>
                  <a:lnTo>
                    <a:pt x="834" y="748"/>
                  </a:lnTo>
                  <a:lnTo>
                    <a:pt x="824" y="742"/>
                  </a:lnTo>
                  <a:lnTo>
                    <a:pt x="814" y="737"/>
                  </a:lnTo>
                  <a:lnTo>
                    <a:pt x="808" y="737"/>
                  </a:lnTo>
                  <a:lnTo>
                    <a:pt x="798" y="737"/>
                  </a:lnTo>
                  <a:lnTo>
                    <a:pt x="798" y="742"/>
                  </a:lnTo>
                  <a:lnTo>
                    <a:pt x="803" y="737"/>
                  </a:lnTo>
                  <a:lnTo>
                    <a:pt x="798" y="732"/>
                  </a:lnTo>
                  <a:lnTo>
                    <a:pt x="788" y="727"/>
                  </a:lnTo>
                  <a:lnTo>
                    <a:pt x="783" y="732"/>
                  </a:lnTo>
                  <a:lnTo>
                    <a:pt x="793" y="732"/>
                  </a:lnTo>
                  <a:lnTo>
                    <a:pt x="788" y="722"/>
                  </a:lnTo>
                  <a:lnTo>
                    <a:pt x="783" y="717"/>
                  </a:lnTo>
                  <a:lnTo>
                    <a:pt x="773" y="712"/>
                  </a:lnTo>
                  <a:lnTo>
                    <a:pt x="768" y="717"/>
                  </a:lnTo>
                  <a:lnTo>
                    <a:pt x="773" y="712"/>
                  </a:lnTo>
                  <a:lnTo>
                    <a:pt x="762" y="701"/>
                  </a:lnTo>
                  <a:lnTo>
                    <a:pt x="747" y="696"/>
                  </a:lnTo>
                  <a:lnTo>
                    <a:pt x="732" y="691"/>
                  </a:lnTo>
                  <a:lnTo>
                    <a:pt x="727" y="691"/>
                  </a:lnTo>
                  <a:lnTo>
                    <a:pt x="711" y="691"/>
                  </a:lnTo>
                  <a:lnTo>
                    <a:pt x="691" y="691"/>
                  </a:lnTo>
                  <a:lnTo>
                    <a:pt x="675" y="691"/>
                  </a:lnTo>
                  <a:lnTo>
                    <a:pt x="660" y="696"/>
                  </a:lnTo>
                  <a:lnTo>
                    <a:pt x="645" y="701"/>
                  </a:lnTo>
                  <a:lnTo>
                    <a:pt x="629" y="712"/>
                  </a:lnTo>
                  <a:lnTo>
                    <a:pt x="624" y="712"/>
                  </a:lnTo>
                  <a:lnTo>
                    <a:pt x="609" y="727"/>
                  </a:lnTo>
                  <a:lnTo>
                    <a:pt x="599" y="737"/>
                  </a:lnTo>
                  <a:lnTo>
                    <a:pt x="588" y="748"/>
                  </a:lnTo>
                  <a:lnTo>
                    <a:pt x="583" y="753"/>
                  </a:lnTo>
                  <a:lnTo>
                    <a:pt x="583" y="758"/>
                  </a:lnTo>
                  <a:lnTo>
                    <a:pt x="583" y="768"/>
                  </a:lnTo>
                  <a:lnTo>
                    <a:pt x="588" y="768"/>
                  </a:lnTo>
                  <a:lnTo>
                    <a:pt x="583" y="768"/>
                  </a:lnTo>
                  <a:lnTo>
                    <a:pt x="578" y="778"/>
                  </a:lnTo>
                  <a:lnTo>
                    <a:pt x="573" y="789"/>
                  </a:lnTo>
                  <a:lnTo>
                    <a:pt x="573" y="799"/>
                  </a:lnTo>
                  <a:lnTo>
                    <a:pt x="573" y="814"/>
                  </a:lnTo>
                  <a:lnTo>
                    <a:pt x="573" y="824"/>
                  </a:lnTo>
                  <a:lnTo>
                    <a:pt x="573" y="835"/>
                  </a:lnTo>
                  <a:lnTo>
                    <a:pt x="573" y="845"/>
                  </a:lnTo>
                  <a:lnTo>
                    <a:pt x="573" y="855"/>
                  </a:lnTo>
                  <a:lnTo>
                    <a:pt x="573" y="860"/>
                  </a:lnTo>
                  <a:lnTo>
                    <a:pt x="578" y="870"/>
                  </a:lnTo>
                  <a:lnTo>
                    <a:pt x="583" y="876"/>
                  </a:lnTo>
                  <a:lnTo>
                    <a:pt x="588" y="870"/>
                  </a:lnTo>
                  <a:lnTo>
                    <a:pt x="583" y="870"/>
                  </a:lnTo>
                  <a:lnTo>
                    <a:pt x="583" y="881"/>
                  </a:lnTo>
                  <a:lnTo>
                    <a:pt x="583" y="886"/>
                  </a:lnTo>
                  <a:lnTo>
                    <a:pt x="588" y="891"/>
                  </a:lnTo>
                  <a:lnTo>
                    <a:pt x="593" y="886"/>
                  </a:lnTo>
                  <a:lnTo>
                    <a:pt x="588" y="891"/>
                  </a:lnTo>
                  <a:lnTo>
                    <a:pt x="593" y="901"/>
                  </a:lnTo>
                  <a:lnTo>
                    <a:pt x="599" y="906"/>
                  </a:lnTo>
                  <a:lnTo>
                    <a:pt x="614" y="916"/>
                  </a:lnTo>
                  <a:lnTo>
                    <a:pt x="614" y="906"/>
                  </a:lnTo>
                  <a:lnTo>
                    <a:pt x="609" y="911"/>
                  </a:lnTo>
                  <a:lnTo>
                    <a:pt x="619" y="922"/>
                  </a:lnTo>
                  <a:lnTo>
                    <a:pt x="624" y="927"/>
                  </a:lnTo>
                  <a:lnTo>
                    <a:pt x="640" y="937"/>
                  </a:lnTo>
                  <a:lnTo>
                    <a:pt x="655" y="942"/>
                  </a:lnTo>
                  <a:lnTo>
                    <a:pt x="670" y="947"/>
                  </a:lnTo>
                  <a:lnTo>
                    <a:pt x="686" y="947"/>
                  </a:lnTo>
                  <a:lnTo>
                    <a:pt x="701" y="947"/>
                  </a:lnTo>
                  <a:lnTo>
                    <a:pt x="716" y="947"/>
                  </a:lnTo>
                  <a:lnTo>
                    <a:pt x="721" y="947"/>
                  </a:lnTo>
                  <a:lnTo>
                    <a:pt x="737" y="942"/>
                  </a:lnTo>
                  <a:lnTo>
                    <a:pt x="747" y="937"/>
                  </a:lnTo>
                  <a:lnTo>
                    <a:pt x="757" y="932"/>
                  </a:lnTo>
                  <a:lnTo>
                    <a:pt x="768" y="927"/>
                  </a:lnTo>
                  <a:lnTo>
                    <a:pt x="768" y="922"/>
                  </a:lnTo>
                  <a:lnTo>
                    <a:pt x="773" y="922"/>
                  </a:lnTo>
                  <a:lnTo>
                    <a:pt x="778" y="911"/>
                  </a:lnTo>
                  <a:lnTo>
                    <a:pt x="768" y="906"/>
                  </a:lnTo>
                  <a:lnTo>
                    <a:pt x="773" y="916"/>
                  </a:lnTo>
                  <a:lnTo>
                    <a:pt x="783" y="911"/>
                  </a:lnTo>
                  <a:lnTo>
                    <a:pt x="793" y="906"/>
                  </a:lnTo>
                  <a:lnTo>
                    <a:pt x="803" y="901"/>
                  </a:lnTo>
                  <a:lnTo>
                    <a:pt x="798" y="891"/>
                  </a:lnTo>
                  <a:lnTo>
                    <a:pt x="798" y="901"/>
                  </a:lnTo>
                  <a:lnTo>
                    <a:pt x="814" y="901"/>
                  </a:lnTo>
                  <a:lnTo>
                    <a:pt x="824" y="901"/>
                  </a:lnTo>
                  <a:lnTo>
                    <a:pt x="824" y="891"/>
                  </a:lnTo>
                  <a:lnTo>
                    <a:pt x="824" y="901"/>
                  </a:lnTo>
                  <a:lnTo>
                    <a:pt x="834" y="906"/>
                  </a:lnTo>
                  <a:lnTo>
                    <a:pt x="844" y="911"/>
                  </a:lnTo>
                  <a:lnTo>
                    <a:pt x="855" y="911"/>
                  </a:lnTo>
                  <a:lnTo>
                    <a:pt x="855" y="901"/>
                  </a:lnTo>
                  <a:lnTo>
                    <a:pt x="849" y="906"/>
                  </a:lnTo>
                  <a:lnTo>
                    <a:pt x="860" y="916"/>
                  </a:lnTo>
                  <a:lnTo>
                    <a:pt x="865" y="922"/>
                  </a:lnTo>
                  <a:lnTo>
                    <a:pt x="875" y="927"/>
                  </a:lnTo>
                  <a:lnTo>
                    <a:pt x="885" y="932"/>
                  </a:lnTo>
                  <a:lnTo>
                    <a:pt x="885" y="922"/>
                  </a:lnTo>
                  <a:lnTo>
                    <a:pt x="880" y="927"/>
                  </a:lnTo>
                  <a:lnTo>
                    <a:pt x="885" y="937"/>
                  </a:lnTo>
                  <a:lnTo>
                    <a:pt x="890" y="947"/>
                  </a:lnTo>
                  <a:lnTo>
                    <a:pt x="896" y="957"/>
                  </a:lnTo>
                  <a:lnTo>
                    <a:pt x="901" y="952"/>
                  </a:lnTo>
                  <a:lnTo>
                    <a:pt x="896" y="952"/>
                  </a:lnTo>
                  <a:lnTo>
                    <a:pt x="896" y="957"/>
                  </a:lnTo>
                  <a:lnTo>
                    <a:pt x="896" y="983"/>
                  </a:lnTo>
                  <a:lnTo>
                    <a:pt x="890" y="1014"/>
                  </a:lnTo>
                  <a:lnTo>
                    <a:pt x="890" y="1055"/>
                  </a:lnTo>
                  <a:lnTo>
                    <a:pt x="885" y="1096"/>
                  </a:lnTo>
                  <a:lnTo>
                    <a:pt x="885" y="1142"/>
                  </a:lnTo>
                  <a:lnTo>
                    <a:pt x="885" y="1183"/>
                  </a:lnTo>
                  <a:lnTo>
                    <a:pt x="885" y="1203"/>
                  </a:lnTo>
                  <a:lnTo>
                    <a:pt x="885" y="1208"/>
                  </a:lnTo>
                  <a:lnTo>
                    <a:pt x="890" y="1229"/>
                  </a:lnTo>
                  <a:lnTo>
                    <a:pt x="896" y="1224"/>
                  </a:lnTo>
                  <a:lnTo>
                    <a:pt x="890" y="1224"/>
                  </a:lnTo>
                  <a:lnTo>
                    <a:pt x="890" y="1244"/>
                  </a:lnTo>
                  <a:lnTo>
                    <a:pt x="890" y="1249"/>
                  </a:lnTo>
                  <a:lnTo>
                    <a:pt x="896" y="1265"/>
                  </a:lnTo>
                  <a:lnTo>
                    <a:pt x="901" y="1259"/>
                  </a:lnTo>
                  <a:lnTo>
                    <a:pt x="901" y="1254"/>
                  </a:lnTo>
                  <a:lnTo>
                    <a:pt x="885" y="1265"/>
                  </a:lnTo>
                  <a:lnTo>
                    <a:pt x="870" y="1275"/>
                  </a:lnTo>
                  <a:lnTo>
                    <a:pt x="870" y="1280"/>
                  </a:lnTo>
                  <a:lnTo>
                    <a:pt x="870" y="1275"/>
                  </a:lnTo>
                  <a:lnTo>
                    <a:pt x="849" y="1280"/>
                  </a:lnTo>
                  <a:lnTo>
                    <a:pt x="829" y="1285"/>
                  </a:lnTo>
                  <a:lnTo>
                    <a:pt x="808" y="1290"/>
                  </a:lnTo>
                  <a:lnTo>
                    <a:pt x="788" y="1290"/>
                  </a:lnTo>
                  <a:lnTo>
                    <a:pt x="762" y="1290"/>
                  </a:lnTo>
                  <a:lnTo>
                    <a:pt x="742" y="1290"/>
                  </a:lnTo>
                  <a:lnTo>
                    <a:pt x="716" y="1290"/>
                  </a:lnTo>
                  <a:lnTo>
                    <a:pt x="691" y="1285"/>
                  </a:lnTo>
                  <a:lnTo>
                    <a:pt x="670" y="1280"/>
                  </a:lnTo>
                  <a:lnTo>
                    <a:pt x="650" y="1275"/>
                  </a:lnTo>
                  <a:lnTo>
                    <a:pt x="629" y="1275"/>
                  </a:lnTo>
                  <a:lnTo>
                    <a:pt x="629" y="1280"/>
                  </a:lnTo>
                  <a:lnTo>
                    <a:pt x="634" y="1275"/>
                  </a:lnTo>
                  <a:lnTo>
                    <a:pt x="614" y="1265"/>
                  </a:lnTo>
                  <a:lnTo>
                    <a:pt x="609" y="1265"/>
                  </a:lnTo>
                  <a:lnTo>
                    <a:pt x="588" y="1259"/>
                  </a:lnTo>
                  <a:lnTo>
                    <a:pt x="588" y="1265"/>
                  </a:lnTo>
                  <a:lnTo>
                    <a:pt x="593" y="1259"/>
                  </a:lnTo>
                  <a:lnTo>
                    <a:pt x="578" y="1254"/>
                  </a:lnTo>
                  <a:lnTo>
                    <a:pt x="563" y="1249"/>
                  </a:lnTo>
                  <a:lnTo>
                    <a:pt x="553" y="1244"/>
                  </a:lnTo>
                  <a:lnTo>
                    <a:pt x="547" y="1249"/>
                  </a:lnTo>
                  <a:lnTo>
                    <a:pt x="553" y="1244"/>
                  </a:lnTo>
                  <a:lnTo>
                    <a:pt x="547" y="1239"/>
                  </a:lnTo>
                  <a:lnTo>
                    <a:pt x="537" y="1229"/>
                  </a:lnTo>
                  <a:lnTo>
                    <a:pt x="532" y="1224"/>
                  </a:lnTo>
                  <a:lnTo>
                    <a:pt x="527" y="1218"/>
                  </a:lnTo>
                  <a:lnTo>
                    <a:pt x="522" y="1224"/>
                  </a:lnTo>
                  <a:lnTo>
                    <a:pt x="532" y="1224"/>
                  </a:lnTo>
                  <a:lnTo>
                    <a:pt x="532" y="1218"/>
                  </a:lnTo>
                  <a:lnTo>
                    <a:pt x="532" y="1208"/>
                  </a:lnTo>
                  <a:lnTo>
                    <a:pt x="532" y="1203"/>
                  </a:lnTo>
                  <a:lnTo>
                    <a:pt x="532" y="1193"/>
                  </a:lnTo>
                  <a:lnTo>
                    <a:pt x="522" y="1193"/>
                  </a:lnTo>
                  <a:lnTo>
                    <a:pt x="527" y="1198"/>
                  </a:lnTo>
                  <a:lnTo>
                    <a:pt x="532" y="1193"/>
                  </a:lnTo>
                  <a:lnTo>
                    <a:pt x="537" y="1193"/>
                  </a:lnTo>
                  <a:lnTo>
                    <a:pt x="542" y="1183"/>
                  </a:lnTo>
                  <a:lnTo>
                    <a:pt x="553" y="1162"/>
                  </a:lnTo>
                  <a:lnTo>
                    <a:pt x="542" y="1157"/>
                  </a:lnTo>
                  <a:lnTo>
                    <a:pt x="547" y="1162"/>
                  </a:lnTo>
                  <a:lnTo>
                    <a:pt x="568" y="1142"/>
                  </a:lnTo>
                  <a:lnTo>
                    <a:pt x="573" y="1142"/>
                  </a:lnTo>
                  <a:lnTo>
                    <a:pt x="583" y="1126"/>
                  </a:lnTo>
                  <a:lnTo>
                    <a:pt x="573" y="1121"/>
                  </a:lnTo>
                  <a:lnTo>
                    <a:pt x="578" y="1126"/>
                  </a:lnTo>
                  <a:lnTo>
                    <a:pt x="588" y="1116"/>
                  </a:lnTo>
                  <a:lnTo>
                    <a:pt x="593" y="1116"/>
                  </a:lnTo>
                  <a:lnTo>
                    <a:pt x="599" y="1101"/>
                  </a:lnTo>
                  <a:lnTo>
                    <a:pt x="604" y="1085"/>
                  </a:lnTo>
                  <a:lnTo>
                    <a:pt x="604" y="1080"/>
                  </a:lnTo>
                  <a:lnTo>
                    <a:pt x="604" y="1065"/>
                  </a:lnTo>
                  <a:lnTo>
                    <a:pt x="604" y="1044"/>
                  </a:lnTo>
                  <a:lnTo>
                    <a:pt x="604" y="1029"/>
                  </a:lnTo>
                  <a:lnTo>
                    <a:pt x="599" y="1014"/>
                  </a:lnTo>
                  <a:lnTo>
                    <a:pt x="588" y="998"/>
                  </a:lnTo>
                  <a:lnTo>
                    <a:pt x="583" y="988"/>
                  </a:lnTo>
                  <a:lnTo>
                    <a:pt x="578" y="978"/>
                  </a:lnTo>
                  <a:lnTo>
                    <a:pt x="573" y="973"/>
                  </a:lnTo>
                  <a:lnTo>
                    <a:pt x="563" y="968"/>
                  </a:lnTo>
                  <a:lnTo>
                    <a:pt x="558" y="973"/>
                  </a:lnTo>
                  <a:lnTo>
                    <a:pt x="563" y="968"/>
                  </a:lnTo>
                  <a:lnTo>
                    <a:pt x="558" y="963"/>
                  </a:lnTo>
                  <a:lnTo>
                    <a:pt x="547" y="957"/>
                  </a:lnTo>
                  <a:lnTo>
                    <a:pt x="542" y="963"/>
                  </a:lnTo>
                  <a:lnTo>
                    <a:pt x="547" y="957"/>
                  </a:lnTo>
                  <a:lnTo>
                    <a:pt x="542" y="952"/>
                  </a:lnTo>
                  <a:lnTo>
                    <a:pt x="537" y="952"/>
                  </a:lnTo>
                  <a:lnTo>
                    <a:pt x="527" y="952"/>
                  </a:lnTo>
                  <a:lnTo>
                    <a:pt x="527" y="957"/>
                  </a:lnTo>
                  <a:lnTo>
                    <a:pt x="532" y="952"/>
                  </a:lnTo>
                  <a:lnTo>
                    <a:pt x="522" y="947"/>
                  </a:lnTo>
                  <a:lnTo>
                    <a:pt x="512" y="942"/>
                  </a:lnTo>
                  <a:lnTo>
                    <a:pt x="506" y="942"/>
                  </a:lnTo>
                  <a:lnTo>
                    <a:pt x="496" y="942"/>
                  </a:lnTo>
                  <a:lnTo>
                    <a:pt x="496" y="947"/>
                  </a:lnTo>
                  <a:lnTo>
                    <a:pt x="501" y="942"/>
                  </a:lnTo>
                  <a:lnTo>
                    <a:pt x="486" y="937"/>
                  </a:lnTo>
                  <a:lnTo>
                    <a:pt x="481" y="937"/>
                  </a:lnTo>
                  <a:lnTo>
                    <a:pt x="471" y="937"/>
                  </a:lnTo>
                  <a:lnTo>
                    <a:pt x="455" y="937"/>
                  </a:lnTo>
                  <a:lnTo>
                    <a:pt x="445" y="937"/>
                  </a:lnTo>
                  <a:lnTo>
                    <a:pt x="435" y="942"/>
                  </a:lnTo>
                  <a:lnTo>
                    <a:pt x="435" y="947"/>
                  </a:lnTo>
                  <a:lnTo>
                    <a:pt x="435" y="942"/>
                  </a:lnTo>
                  <a:lnTo>
                    <a:pt x="425" y="942"/>
                  </a:lnTo>
                  <a:lnTo>
                    <a:pt x="414" y="947"/>
                  </a:lnTo>
                  <a:lnTo>
                    <a:pt x="404" y="952"/>
                  </a:lnTo>
                  <a:lnTo>
                    <a:pt x="404" y="957"/>
                  </a:lnTo>
                  <a:lnTo>
                    <a:pt x="404" y="952"/>
                  </a:lnTo>
                  <a:lnTo>
                    <a:pt x="399" y="952"/>
                  </a:lnTo>
                  <a:lnTo>
                    <a:pt x="389" y="957"/>
                  </a:lnTo>
                  <a:lnTo>
                    <a:pt x="384" y="957"/>
                  </a:lnTo>
                  <a:lnTo>
                    <a:pt x="379" y="963"/>
                  </a:lnTo>
                  <a:lnTo>
                    <a:pt x="373" y="968"/>
                  </a:lnTo>
                  <a:lnTo>
                    <a:pt x="368" y="973"/>
                  </a:lnTo>
                  <a:lnTo>
                    <a:pt x="368" y="978"/>
                  </a:lnTo>
                  <a:lnTo>
                    <a:pt x="363" y="988"/>
                  </a:lnTo>
                  <a:lnTo>
                    <a:pt x="368" y="988"/>
                  </a:lnTo>
                  <a:lnTo>
                    <a:pt x="363" y="983"/>
                  </a:lnTo>
                  <a:lnTo>
                    <a:pt x="358" y="988"/>
                  </a:lnTo>
                  <a:lnTo>
                    <a:pt x="358" y="993"/>
                  </a:lnTo>
                  <a:lnTo>
                    <a:pt x="353" y="1009"/>
                  </a:lnTo>
                  <a:lnTo>
                    <a:pt x="348" y="1024"/>
                  </a:lnTo>
                  <a:lnTo>
                    <a:pt x="343" y="1044"/>
                  </a:lnTo>
                  <a:lnTo>
                    <a:pt x="343" y="1060"/>
                  </a:lnTo>
                  <a:lnTo>
                    <a:pt x="343" y="1065"/>
                  </a:lnTo>
                  <a:lnTo>
                    <a:pt x="348" y="1085"/>
                  </a:lnTo>
                  <a:lnTo>
                    <a:pt x="353" y="1101"/>
                  </a:lnTo>
                  <a:lnTo>
                    <a:pt x="358" y="1116"/>
                  </a:lnTo>
                  <a:lnTo>
                    <a:pt x="363" y="1131"/>
                  </a:lnTo>
                  <a:lnTo>
                    <a:pt x="373" y="1152"/>
                  </a:lnTo>
                  <a:lnTo>
                    <a:pt x="384" y="1162"/>
                  </a:lnTo>
                  <a:lnTo>
                    <a:pt x="394" y="1172"/>
                  </a:lnTo>
                  <a:lnTo>
                    <a:pt x="399" y="1167"/>
                  </a:lnTo>
                  <a:lnTo>
                    <a:pt x="394" y="1172"/>
                  </a:lnTo>
                  <a:lnTo>
                    <a:pt x="399" y="1183"/>
                  </a:lnTo>
                  <a:lnTo>
                    <a:pt x="404" y="1193"/>
                  </a:lnTo>
                  <a:lnTo>
                    <a:pt x="409" y="1188"/>
                  </a:lnTo>
                  <a:lnTo>
                    <a:pt x="404" y="1188"/>
                  </a:lnTo>
                  <a:lnTo>
                    <a:pt x="404" y="1198"/>
                  </a:lnTo>
                  <a:lnTo>
                    <a:pt x="404" y="1213"/>
                  </a:lnTo>
                  <a:lnTo>
                    <a:pt x="404" y="1224"/>
                  </a:lnTo>
                  <a:lnTo>
                    <a:pt x="404" y="1234"/>
                  </a:lnTo>
                  <a:lnTo>
                    <a:pt x="409" y="1234"/>
                  </a:lnTo>
                  <a:lnTo>
                    <a:pt x="409" y="1229"/>
                  </a:lnTo>
                  <a:lnTo>
                    <a:pt x="399" y="1234"/>
                  </a:lnTo>
                  <a:lnTo>
                    <a:pt x="394" y="1234"/>
                  </a:lnTo>
                  <a:lnTo>
                    <a:pt x="394" y="1239"/>
                  </a:lnTo>
                  <a:lnTo>
                    <a:pt x="389" y="1249"/>
                  </a:lnTo>
                  <a:lnTo>
                    <a:pt x="394" y="1249"/>
                  </a:lnTo>
                  <a:lnTo>
                    <a:pt x="394" y="1244"/>
                  </a:lnTo>
                  <a:lnTo>
                    <a:pt x="384" y="1249"/>
                  </a:lnTo>
                  <a:lnTo>
                    <a:pt x="373" y="1254"/>
                  </a:lnTo>
                  <a:lnTo>
                    <a:pt x="373" y="1259"/>
                  </a:lnTo>
                  <a:lnTo>
                    <a:pt x="373" y="1254"/>
                  </a:lnTo>
                  <a:lnTo>
                    <a:pt x="363" y="1254"/>
                  </a:lnTo>
                  <a:lnTo>
                    <a:pt x="348" y="1254"/>
                  </a:lnTo>
                  <a:lnTo>
                    <a:pt x="327" y="1254"/>
                  </a:lnTo>
                  <a:lnTo>
                    <a:pt x="327" y="1259"/>
                  </a:lnTo>
                  <a:lnTo>
                    <a:pt x="332" y="1254"/>
                  </a:lnTo>
                  <a:lnTo>
                    <a:pt x="317" y="1249"/>
                  </a:lnTo>
                  <a:lnTo>
                    <a:pt x="322" y="1249"/>
                  </a:lnTo>
                  <a:lnTo>
                    <a:pt x="312" y="1249"/>
                  </a:lnTo>
                  <a:lnTo>
                    <a:pt x="291" y="1244"/>
                  </a:lnTo>
                  <a:close/>
                </a:path>
              </a:pathLst>
            </a:custGeom>
            <a:grpFill/>
            <a:ln w="9525">
              <a:solidFill>
                <a:srgbClr val="008000"/>
              </a:solidFill>
              <a:round/>
              <a:headEnd/>
              <a:tailEnd/>
            </a:ln>
          </p:spPr>
          <p:txBody>
            <a:bodyPr/>
            <a:lstStyle/>
            <a:p>
              <a:pPr eaLnBrk="0" hangingPunct="0">
                <a:defRPr/>
              </a:pPr>
              <a:endParaRPr lang="fr-FR" dirty="0">
                <a:latin typeface="Arial" charset="0"/>
                <a:cs typeface="+mn-cs"/>
              </a:endParaRPr>
            </a:p>
          </p:txBody>
        </p:sp>
      </p:grpSp>
      <p:grpSp>
        <p:nvGrpSpPr>
          <p:cNvPr id="7" name="Group 13"/>
          <p:cNvGrpSpPr>
            <a:grpSpLocks/>
          </p:cNvGrpSpPr>
          <p:nvPr/>
        </p:nvGrpSpPr>
        <p:grpSpPr bwMode="auto">
          <a:xfrm>
            <a:off x="8871983" y="4368018"/>
            <a:ext cx="2364558" cy="1889125"/>
            <a:chOff x="3885" y="2146"/>
            <a:chExt cx="1531" cy="1190"/>
          </a:xfrm>
          <a:solidFill>
            <a:srgbClr val="0000FF"/>
          </a:solidFill>
        </p:grpSpPr>
        <p:sp>
          <p:nvSpPr>
            <p:cNvPr id="8" name="Freeform 11"/>
            <p:cNvSpPr>
              <a:spLocks/>
            </p:cNvSpPr>
            <p:nvPr/>
          </p:nvSpPr>
          <p:spPr bwMode="auto">
            <a:xfrm>
              <a:off x="3890" y="2146"/>
              <a:ext cx="1515" cy="1172"/>
            </a:xfrm>
            <a:custGeom>
              <a:avLst/>
              <a:gdLst/>
              <a:ahLst/>
              <a:cxnLst>
                <a:cxn ang="0">
                  <a:pos x="256" y="691"/>
                </a:cxn>
                <a:cxn ang="0">
                  <a:pos x="179" y="660"/>
                </a:cxn>
                <a:cxn ang="0">
                  <a:pos x="98" y="630"/>
                </a:cxn>
                <a:cxn ang="0">
                  <a:pos x="41" y="655"/>
                </a:cxn>
                <a:cxn ang="0">
                  <a:pos x="0" y="727"/>
                </a:cxn>
                <a:cxn ang="0">
                  <a:pos x="31" y="809"/>
                </a:cxn>
                <a:cxn ang="0">
                  <a:pos x="87" y="834"/>
                </a:cxn>
                <a:cxn ang="0">
                  <a:pos x="154" y="829"/>
                </a:cxn>
                <a:cxn ang="0">
                  <a:pos x="256" y="804"/>
                </a:cxn>
                <a:cxn ang="0">
                  <a:pos x="292" y="834"/>
                </a:cxn>
                <a:cxn ang="0">
                  <a:pos x="318" y="926"/>
                </a:cxn>
                <a:cxn ang="0">
                  <a:pos x="318" y="1049"/>
                </a:cxn>
                <a:cxn ang="0">
                  <a:pos x="333" y="1147"/>
                </a:cxn>
                <a:cxn ang="0">
                  <a:pos x="522" y="1147"/>
                </a:cxn>
                <a:cxn ang="0">
                  <a:pos x="630" y="1100"/>
                </a:cxn>
                <a:cxn ang="0">
                  <a:pos x="661" y="1019"/>
                </a:cxn>
                <a:cxn ang="0">
                  <a:pos x="615" y="937"/>
                </a:cxn>
                <a:cxn ang="0">
                  <a:pos x="594" y="845"/>
                </a:cxn>
                <a:cxn ang="0">
                  <a:pos x="635" y="778"/>
                </a:cxn>
                <a:cxn ang="0">
                  <a:pos x="691" y="758"/>
                </a:cxn>
                <a:cxn ang="0">
                  <a:pos x="773" y="758"/>
                </a:cxn>
                <a:cxn ang="0">
                  <a:pos x="835" y="783"/>
                </a:cxn>
                <a:cxn ang="0">
                  <a:pos x="860" y="860"/>
                </a:cxn>
                <a:cxn ang="0">
                  <a:pos x="835" y="952"/>
                </a:cxn>
                <a:cxn ang="0">
                  <a:pos x="789" y="1013"/>
                </a:cxn>
                <a:cxn ang="0">
                  <a:pos x="799" y="1095"/>
                </a:cxn>
                <a:cxn ang="0">
                  <a:pos x="881" y="1152"/>
                </a:cxn>
                <a:cxn ang="0">
                  <a:pos x="1055" y="1172"/>
                </a:cxn>
                <a:cxn ang="0">
                  <a:pos x="1183" y="1152"/>
                </a:cxn>
                <a:cxn ang="0">
                  <a:pos x="1173" y="993"/>
                </a:cxn>
                <a:cxn ang="0">
                  <a:pos x="1198" y="855"/>
                </a:cxn>
                <a:cxn ang="0">
                  <a:pos x="1254" y="839"/>
                </a:cxn>
                <a:cxn ang="0">
                  <a:pos x="1326" y="875"/>
                </a:cxn>
                <a:cxn ang="0">
                  <a:pos x="1393" y="911"/>
                </a:cxn>
                <a:cxn ang="0">
                  <a:pos x="1475" y="891"/>
                </a:cxn>
                <a:cxn ang="0">
                  <a:pos x="1515" y="809"/>
                </a:cxn>
                <a:cxn ang="0">
                  <a:pos x="1505" y="752"/>
                </a:cxn>
                <a:cxn ang="0">
                  <a:pos x="1428" y="696"/>
                </a:cxn>
                <a:cxn ang="0">
                  <a:pos x="1341" y="701"/>
                </a:cxn>
                <a:cxn ang="0">
                  <a:pos x="1295" y="747"/>
                </a:cxn>
                <a:cxn ang="0">
                  <a:pos x="1229" y="747"/>
                </a:cxn>
                <a:cxn ang="0">
                  <a:pos x="1183" y="706"/>
                </a:cxn>
                <a:cxn ang="0">
                  <a:pos x="1183" y="466"/>
                </a:cxn>
                <a:cxn ang="0">
                  <a:pos x="1132" y="333"/>
                </a:cxn>
                <a:cxn ang="0">
                  <a:pos x="998" y="343"/>
                </a:cxn>
                <a:cxn ang="0">
                  <a:pos x="865" y="317"/>
                </a:cxn>
                <a:cxn ang="0">
                  <a:pos x="804" y="282"/>
                </a:cxn>
                <a:cxn ang="0">
                  <a:pos x="804" y="241"/>
                </a:cxn>
                <a:cxn ang="0">
                  <a:pos x="865" y="148"/>
                </a:cxn>
                <a:cxn ang="0">
                  <a:pos x="860" y="56"/>
                </a:cxn>
                <a:cxn ang="0">
                  <a:pos x="814" y="15"/>
                </a:cxn>
                <a:cxn ang="0">
                  <a:pos x="748" y="0"/>
                </a:cxn>
                <a:cxn ang="0">
                  <a:pos x="681" y="10"/>
                </a:cxn>
                <a:cxn ang="0">
                  <a:pos x="640" y="41"/>
                </a:cxn>
                <a:cxn ang="0">
                  <a:pos x="625" y="133"/>
                </a:cxn>
                <a:cxn ang="0">
                  <a:pos x="671" y="220"/>
                </a:cxn>
                <a:cxn ang="0">
                  <a:pos x="681" y="282"/>
                </a:cxn>
                <a:cxn ang="0">
                  <a:pos x="620" y="312"/>
                </a:cxn>
                <a:cxn ang="0">
                  <a:pos x="522" y="287"/>
                </a:cxn>
                <a:cxn ang="0">
                  <a:pos x="333" y="302"/>
                </a:cxn>
                <a:cxn ang="0">
                  <a:pos x="302" y="430"/>
                </a:cxn>
                <a:cxn ang="0">
                  <a:pos x="313" y="624"/>
                </a:cxn>
              </a:cxnLst>
              <a:rect l="0" t="0" r="r" b="b"/>
              <a:pathLst>
                <a:path w="1515" h="1172">
                  <a:moveTo>
                    <a:pt x="297" y="671"/>
                  </a:moveTo>
                  <a:lnTo>
                    <a:pt x="292" y="676"/>
                  </a:lnTo>
                  <a:lnTo>
                    <a:pt x="282" y="681"/>
                  </a:lnTo>
                  <a:lnTo>
                    <a:pt x="272" y="686"/>
                  </a:lnTo>
                  <a:lnTo>
                    <a:pt x="266" y="691"/>
                  </a:lnTo>
                  <a:lnTo>
                    <a:pt x="256" y="691"/>
                  </a:lnTo>
                  <a:lnTo>
                    <a:pt x="246" y="691"/>
                  </a:lnTo>
                  <a:lnTo>
                    <a:pt x="241" y="686"/>
                  </a:lnTo>
                  <a:lnTo>
                    <a:pt x="231" y="686"/>
                  </a:lnTo>
                  <a:lnTo>
                    <a:pt x="210" y="676"/>
                  </a:lnTo>
                  <a:lnTo>
                    <a:pt x="195" y="671"/>
                  </a:lnTo>
                  <a:lnTo>
                    <a:pt x="179" y="660"/>
                  </a:lnTo>
                  <a:lnTo>
                    <a:pt x="159" y="650"/>
                  </a:lnTo>
                  <a:lnTo>
                    <a:pt x="144" y="640"/>
                  </a:lnTo>
                  <a:lnTo>
                    <a:pt x="123" y="635"/>
                  </a:lnTo>
                  <a:lnTo>
                    <a:pt x="113" y="635"/>
                  </a:lnTo>
                  <a:lnTo>
                    <a:pt x="108" y="630"/>
                  </a:lnTo>
                  <a:lnTo>
                    <a:pt x="98" y="630"/>
                  </a:lnTo>
                  <a:lnTo>
                    <a:pt x="87" y="630"/>
                  </a:lnTo>
                  <a:lnTo>
                    <a:pt x="77" y="635"/>
                  </a:lnTo>
                  <a:lnTo>
                    <a:pt x="67" y="635"/>
                  </a:lnTo>
                  <a:lnTo>
                    <a:pt x="57" y="640"/>
                  </a:lnTo>
                  <a:lnTo>
                    <a:pt x="52" y="650"/>
                  </a:lnTo>
                  <a:lnTo>
                    <a:pt x="41" y="655"/>
                  </a:lnTo>
                  <a:lnTo>
                    <a:pt x="31" y="665"/>
                  </a:lnTo>
                  <a:lnTo>
                    <a:pt x="21" y="681"/>
                  </a:lnTo>
                  <a:lnTo>
                    <a:pt x="11" y="696"/>
                  </a:lnTo>
                  <a:lnTo>
                    <a:pt x="5" y="701"/>
                  </a:lnTo>
                  <a:lnTo>
                    <a:pt x="0" y="711"/>
                  </a:lnTo>
                  <a:lnTo>
                    <a:pt x="0" y="727"/>
                  </a:lnTo>
                  <a:lnTo>
                    <a:pt x="0" y="742"/>
                  </a:lnTo>
                  <a:lnTo>
                    <a:pt x="0" y="752"/>
                  </a:lnTo>
                  <a:lnTo>
                    <a:pt x="5" y="768"/>
                  </a:lnTo>
                  <a:lnTo>
                    <a:pt x="16" y="783"/>
                  </a:lnTo>
                  <a:lnTo>
                    <a:pt x="21" y="793"/>
                  </a:lnTo>
                  <a:lnTo>
                    <a:pt x="31" y="809"/>
                  </a:lnTo>
                  <a:lnTo>
                    <a:pt x="46" y="819"/>
                  </a:lnTo>
                  <a:lnTo>
                    <a:pt x="52" y="819"/>
                  </a:lnTo>
                  <a:lnTo>
                    <a:pt x="57" y="824"/>
                  </a:lnTo>
                  <a:lnTo>
                    <a:pt x="67" y="829"/>
                  </a:lnTo>
                  <a:lnTo>
                    <a:pt x="77" y="829"/>
                  </a:lnTo>
                  <a:lnTo>
                    <a:pt x="87" y="834"/>
                  </a:lnTo>
                  <a:lnTo>
                    <a:pt x="98" y="834"/>
                  </a:lnTo>
                  <a:lnTo>
                    <a:pt x="108" y="834"/>
                  </a:lnTo>
                  <a:lnTo>
                    <a:pt x="118" y="834"/>
                  </a:lnTo>
                  <a:lnTo>
                    <a:pt x="133" y="834"/>
                  </a:lnTo>
                  <a:lnTo>
                    <a:pt x="144" y="829"/>
                  </a:lnTo>
                  <a:lnTo>
                    <a:pt x="154" y="829"/>
                  </a:lnTo>
                  <a:lnTo>
                    <a:pt x="169" y="824"/>
                  </a:lnTo>
                  <a:lnTo>
                    <a:pt x="195" y="814"/>
                  </a:lnTo>
                  <a:lnTo>
                    <a:pt x="210" y="809"/>
                  </a:lnTo>
                  <a:lnTo>
                    <a:pt x="231" y="804"/>
                  </a:lnTo>
                  <a:lnTo>
                    <a:pt x="246" y="804"/>
                  </a:lnTo>
                  <a:lnTo>
                    <a:pt x="256" y="804"/>
                  </a:lnTo>
                  <a:lnTo>
                    <a:pt x="261" y="809"/>
                  </a:lnTo>
                  <a:lnTo>
                    <a:pt x="266" y="809"/>
                  </a:lnTo>
                  <a:lnTo>
                    <a:pt x="277" y="814"/>
                  </a:lnTo>
                  <a:lnTo>
                    <a:pt x="282" y="819"/>
                  </a:lnTo>
                  <a:lnTo>
                    <a:pt x="287" y="829"/>
                  </a:lnTo>
                  <a:lnTo>
                    <a:pt x="292" y="834"/>
                  </a:lnTo>
                  <a:lnTo>
                    <a:pt x="297" y="850"/>
                  </a:lnTo>
                  <a:lnTo>
                    <a:pt x="302" y="860"/>
                  </a:lnTo>
                  <a:lnTo>
                    <a:pt x="307" y="875"/>
                  </a:lnTo>
                  <a:lnTo>
                    <a:pt x="313" y="891"/>
                  </a:lnTo>
                  <a:lnTo>
                    <a:pt x="318" y="906"/>
                  </a:lnTo>
                  <a:lnTo>
                    <a:pt x="318" y="926"/>
                  </a:lnTo>
                  <a:lnTo>
                    <a:pt x="323" y="947"/>
                  </a:lnTo>
                  <a:lnTo>
                    <a:pt x="323" y="967"/>
                  </a:lnTo>
                  <a:lnTo>
                    <a:pt x="323" y="988"/>
                  </a:lnTo>
                  <a:lnTo>
                    <a:pt x="323" y="1008"/>
                  </a:lnTo>
                  <a:lnTo>
                    <a:pt x="323" y="1029"/>
                  </a:lnTo>
                  <a:lnTo>
                    <a:pt x="318" y="1049"/>
                  </a:lnTo>
                  <a:lnTo>
                    <a:pt x="318" y="1070"/>
                  </a:lnTo>
                  <a:lnTo>
                    <a:pt x="313" y="1090"/>
                  </a:lnTo>
                  <a:lnTo>
                    <a:pt x="307" y="1111"/>
                  </a:lnTo>
                  <a:lnTo>
                    <a:pt x="302" y="1131"/>
                  </a:lnTo>
                  <a:lnTo>
                    <a:pt x="297" y="1147"/>
                  </a:lnTo>
                  <a:lnTo>
                    <a:pt x="333" y="1147"/>
                  </a:lnTo>
                  <a:lnTo>
                    <a:pt x="369" y="1147"/>
                  </a:lnTo>
                  <a:lnTo>
                    <a:pt x="405" y="1147"/>
                  </a:lnTo>
                  <a:lnTo>
                    <a:pt x="435" y="1147"/>
                  </a:lnTo>
                  <a:lnTo>
                    <a:pt x="466" y="1147"/>
                  </a:lnTo>
                  <a:lnTo>
                    <a:pt x="497" y="1147"/>
                  </a:lnTo>
                  <a:lnTo>
                    <a:pt x="522" y="1147"/>
                  </a:lnTo>
                  <a:lnTo>
                    <a:pt x="538" y="1147"/>
                  </a:lnTo>
                  <a:lnTo>
                    <a:pt x="563" y="1141"/>
                  </a:lnTo>
                  <a:lnTo>
                    <a:pt x="584" y="1136"/>
                  </a:lnTo>
                  <a:lnTo>
                    <a:pt x="599" y="1121"/>
                  </a:lnTo>
                  <a:lnTo>
                    <a:pt x="620" y="1111"/>
                  </a:lnTo>
                  <a:lnTo>
                    <a:pt x="630" y="1100"/>
                  </a:lnTo>
                  <a:lnTo>
                    <a:pt x="640" y="1090"/>
                  </a:lnTo>
                  <a:lnTo>
                    <a:pt x="650" y="1075"/>
                  </a:lnTo>
                  <a:lnTo>
                    <a:pt x="656" y="1060"/>
                  </a:lnTo>
                  <a:lnTo>
                    <a:pt x="661" y="1044"/>
                  </a:lnTo>
                  <a:lnTo>
                    <a:pt x="661" y="1034"/>
                  </a:lnTo>
                  <a:lnTo>
                    <a:pt x="661" y="1019"/>
                  </a:lnTo>
                  <a:lnTo>
                    <a:pt x="661" y="1003"/>
                  </a:lnTo>
                  <a:lnTo>
                    <a:pt x="656" y="988"/>
                  </a:lnTo>
                  <a:lnTo>
                    <a:pt x="645" y="978"/>
                  </a:lnTo>
                  <a:lnTo>
                    <a:pt x="640" y="962"/>
                  </a:lnTo>
                  <a:lnTo>
                    <a:pt x="625" y="952"/>
                  </a:lnTo>
                  <a:lnTo>
                    <a:pt x="615" y="937"/>
                  </a:lnTo>
                  <a:lnTo>
                    <a:pt x="604" y="926"/>
                  </a:lnTo>
                  <a:lnTo>
                    <a:pt x="599" y="911"/>
                  </a:lnTo>
                  <a:lnTo>
                    <a:pt x="594" y="896"/>
                  </a:lnTo>
                  <a:lnTo>
                    <a:pt x="594" y="875"/>
                  </a:lnTo>
                  <a:lnTo>
                    <a:pt x="594" y="860"/>
                  </a:lnTo>
                  <a:lnTo>
                    <a:pt x="594" y="845"/>
                  </a:lnTo>
                  <a:lnTo>
                    <a:pt x="599" y="829"/>
                  </a:lnTo>
                  <a:lnTo>
                    <a:pt x="604" y="814"/>
                  </a:lnTo>
                  <a:lnTo>
                    <a:pt x="615" y="799"/>
                  </a:lnTo>
                  <a:lnTo>
                    <a:pt x="625" y="793"/>
                  </a:lnTo>
                  <a:lnTo>
                    <a:pt x="630" y="783"/>
                  </a:lnTo>
                  <a:lnTo>
                    <a:pt x="635" y="778"/>
                  </a:lnTo>
                  <a:lnTo>
                    <a:pt x="645" y="778"/>
                  </a:lnTo>
                  <a:lnTo>
                    <a:pt x="650" y="773"/>
                  </a:lnTo>
                  <a:lnTo>
                    <a:pt x="661" y="768"/>
                  </a:lnTo>
                  <a:lnTo>
                    <a:pt x="671" y="763"/>
                  </a:lnTo>
                  <a:lnTo>
                    <a:pt x="681" y="758"/>
                  </a:lnTo>
                  <a:lnTo>
                    <a:pt x="691" y="758"/>
                  </a:lnTo>
                  <a:lnTo>
                    <a:pt x="707" y="752"/>
                  </a:lnTo>
                  <a:lnTo>
                    <a:pt x="722" y="752"/>
                  </a:lnTo>
                  <a:lnTo>
                    <a:pt x="732" y="752"/>
                  </a:lnTo>
                  <a:lnTo>
                    <a:pt x="748" y="752"/>
                  </a:lnTo>
                  <a:lnTo>
                    <a:pt x="763" y="752"/>
                  </a:lnTo>
                  <a:lnTo>
                    <a:pt x="773" y="758"/>
                  </a:lnTo>
                  <a:lnTo>
                    <a:pt x="789" y="763"/>
                  </a:lnTo>
                  <a:lnTo>
                    <a:pt x="799" y="763"/>
                  </a:lnTo>
                  <a:lnTo>
                    <a:pt x="809" y="768"/>
                  </a:lnTo>
                  <a:lnTo>
                    <a:pt x="814" y="773"/>
                  </a:lnTo>
                  <a:lnTo>
                    <a:pt x="824" y="778"/>
                  </a:lnTo>
                  <a:lnTo>
                    <a:pt x="835" y="783"/>
                  </a:lnTo>
                  <a:lnTo>
                    <a:pt x="840" y="793"/>
                  </a:lnTo>
                  <a:lnTo>
                    <a:pt x="845" y="799"/>
                  </a:lnTo>
                  <a:lnTo>
                    <a:pt x="850" y="809"/>
                  </a:lnTo>
                  <a:lnTo>
                    <a:pt x="855" y="824"/>
                  </a:lnTo>
                  <a:lnTo>
                    <a:pt x="860" y="839"/>
                  </a:lnTo>
                  <a:lnTo>
                    <a:pt x="860" y="860"/>
                  </a:lnTo>
                  <a:lnTo>
                    <a:pt x="860" y="875"/>
                  </a:lnTo>
                  <a:lnTo>
                    <a:pt x="860" y="896"/>
                  </a:lnTo>
                  <a:lnTo>
                    <a:pt x="855" y="911"/>
                  </a:lnTo>
                  <a:lnTo>
                    <a:pt x="850" y="926"/>
                  </a:lnTo>
                  <a:lnTo>
                    <a:pt x="845" y="942"/>
                  </a:lnTo>
                  <a:lnTo>
                    <a:pt x="835" y="952"/>
                  </a:lnTo>
                  <a:lnTo>
                    <a:pt x="824" y="962"/>
                  </a:lnTo>
                  <a:lnTo>
                    <a:pt x="814" y="967"/>
                  </a:lnTo>
                  <a:lnTo>
                    <a:pt x="804" y="978"/>
                  </a:lnTo>
                  <a:lnTo>
                    <a:pt x="799" y="988"/>
                  </a:lnTo>
                  <a:lnTo>
                    <a:pt x="794" y="1003"/>
                  </a:lnTo>
                  <a:lnTo>
                    <a:pt x="789" y="1013"/>
                  </a:lnTo>
                  <a:lnTo>
                    <a:pt x="789" y="1024"/>
                  </a:lnTo>
                  <a:lnTo>
                    <a:pt x="783" y="1039"/>
                  </a:lnTo>
                  <a:lnTo>
                    <a:pt x="783" y="1054"/>
                  </a:lnTo>
                  <a:lnTo>
                    <a:pt x="789" y="1065"/>
                  </a:lnTo>
                  <a:lnTo>
                    <a:pt x="794" y="1080"/>
                  </a:lnTo>
                  <a:lnTo>
                    <a:pt x="799" y="1095"/>
                  </a:lnTo>
                  <a:lnTo>
                    <a:pt x="809" y="1106"/>
                  </a:lnTo>
                  <a:lnTo>
                    <a:pt x="819" y="1121"/>
                  </a:lnTo>
                  <a:lnTo>
                    <a:pt x="835" y="1131"/>
                  </a:lnTo>
                  <a:lnTo>
                    <a:pt x="850" y="1141"/>
                  </a:lnTo>
                  <a:lnTo>
                    <a:pt x="870" y="1147"/>
                  </a:lnTo>
                  <a:lnTo>
                    <a:pt x="881" y="1152"/>
                  </a:lnTo>
                  <a:lnTo>
                    <a:pt x="901" y="1157"/>
                  </a:lnTo>
                  <a:lnTo>
                    <a:pt x="937" y="1162"/>
                  </a:lnTo>
                  <a:lnTo>
                    <a:pt x="978" y="1167"/>
                  </a:lnTo>
                  <a:lnTo>
                    <a:pt x="1004" y="1167"/>
                  </a:lnTo>
                  <a:lnTo>
                    <a:pt x="1029" y="1172"/>
                  </a:lnTo>
                  <a:lnTo>
                    <a:pt x="1055" y="1172"/>
                  </a:lnTo>
                  <a:lnTo>
                    <a:pt x="1080" y="1172"/>
                  </a:lnTo>
                  <a:lnTo>
                    <a:pt x="1106" y="1172"/>
                  </a:lnTo>
                  <a:lnTo>
                    <a:pt x="1137" y="1172"/>
                  </a:lnTo>
                  <a:lnTo>
                    <a:pt x="1157" y="1167"/>
                  </a:lnTo>
                  <a:lnTo>
                    <a:pt x="1183" y="1162"/>
                  </a:lnTo>
                  <a:lnTo>
                    <a:pt x="1183" y="1152"/>
                  </a:lnTo>
                  <a:lnTo>
                    <a:pt x="1178" y="1136"/>
                  </a:lnTo>
                  <a:lnTo>
                    <a:pt x="1173" y="1121"/>
                  </a:lnTo>
                  <a:lnTo>
                    <a:pt x="1173" y="1106"/>
                  </a:lnTo>
                  <a:lnTo>
                    <a:pt x="1173" y="1070"/>
                  </a:lnTo>
                  <a:lnTo>
                    <a:pt x="1173" y="1034"/>
                  </a:lnTo>
                  <a:lnTo>
                    <a:pt x="1173" y="993"/>
                  </a:lnTo>
                  <a:lnTo>
                    <a:pt x="1178" y="957"/>
                  </a:lnTo>
                  <a:lnTo>
                    <a:pt x="1183" y="921"/>
                  </a:lnTo>
                  <a:lnTo>
                    <a:pt x="1183" y="891"/>
                  </a:lnTo>
                  <a:lnTo>
                    <a:pt x="1188" y="875"/>
                  </a:lnTo>
                  <a:lnTo>
                    <a:pt x="1193" y="865"/>
                  </a:lnTo>
                  <a:lnTo>
                    <a:pt x="1198" y="855"/>
                  </a:lnTo>
                  <a:lnTo>
                    <a:pt x="1208" y="850"/>
                  </a:lnTo>
                  <a:lnTo>
                    <a:pt x="1213" y="845"/>
                  </a:lnTo>
                  <a:lnTo>
                    <a:pt x="1224" y="839"/>
                  </a:lnTo>
                  <a:lnTo>
                    <a:pt x="1234" y="839"/>
                  </a:lnTo>
                  <a:lnTo>
                    <a:pt x="1244" y="839"/>
                  </a:lnTo>
                  <a:lnTo>
                    <a:pt x="1254" y="839"/>
                  </a:lnTo>
                  <a:lnTo>
                    <a:pt x="1270" y="845"/>
                  </a:lnTo>
                  <a:lnTo>
                    <a:pt x="1280" y="850"/>
                  </a:lnTo>
                  <a:lnTo>
                    <a:pt x="1290" y="855"/>
                  </a:lnTo>
                  <a:lnTo>
                    <a:pt x="1300" y="860"/>
                  </a:lnTo>
                  <a:lnTo>
                    <a:pt x="1311" y="865"/>
                  </a:lnTo>
                  <a:lnTo>
                    <a:pt x="1326" y="875"/>
                  </a:lnTo>
                  <a:lnTo>
                    <a:pt x="1331" y="886"/>
                  </a:lnTo>
                  <a:lnTo>
                    <a:pt x="1341" y="896"/>
                  </a:lnTo>
                  <a:lnTo>
                    <a:pt x="1352" y="901"/>
                  </a:lnTo>
                  <a:lnTo>
                    <a:pt x="1367" y="906"/>
                  </a:lnTo>
                  <a:lnTo>
                    <a:pt x="1382" y="911"/>
                  </a:lnTo>
                  <a:lnTo>
                    <a:pt x="1393" y="911"/>
                  </a:lnTo>
                  <a:lnTo>
                    <a:pt x="1408" y="916"/>
                  </a:lnTo>
                  <a:lnTo>
                    <a:pt x="1423" y="911"/>
                  </a:lnTo>
                  <a:lnTo>
                    <a:pt x="1439" y="911"/>
                  </a:lnTo>
                  <a:lnTo>
                    <a:pt x="1449" y="906"/>
                  </a:lnTo>
                  <a:lnTo>
                    <a:pt x="1464" y="901"/>
                  </a:lnTo>
                  <a:lnTo>
                    <a:pt x="1475" y="891"/>
                  </a:lnTo>
                  <a:lnTo>
                    <a:pt x="1485" y="880"/>
                  </a:lnTo>
                  <a:lnTo>
                    <a:pt x="1495" y="870"/>
                  </a:lnTo>
                  <a:lnTo>
                    <a:pt x="1505" y="855"/>
                  </a:lnTo>
                  <a:lnTo>
                    <a:pt x="1510" y="839"/>
                  </a:lnTo>
                  <a:lnTo>
                    <a:pt x="1515" y="819"/>
                  </a:lnTo>
                  <a:lnTo>
                    <a:pt x="1515" y="809"/>
                  </a:lnTo>
                  <a:lnTo>
                    <a:pt x="1515" y="799"/>
                  </a:lnTo>
                  <a:lnTo>
                    <a:pt x="1515" y="788"/>
                  </a:lnTo>
                  <a:lnTo>
                    <a:pt x="1515" y="778"/>
                  </a:lnTo>
                  <a:lnTo>
                    <a:pt x="1510" y="773"/>
                  </a:lnTo>
                  <a:lnTo>
                    <a:pt x="1505" y="763"/>
                  </a:lnTo>
                  <a:lnTo>
                    <a:pt x="1505" y="752"/>
                  </a:lnTo>
                  <a:lnTo>
                    <a:pt x="1500" y="747"/>
                  </a:lnTo>
                  <a:lnTo>
                    <a:pt x="1490" y="732"/>
                  </a:lnTo>
                  <a:lnTo>
                    <a:pt x="1475" y="722"/>
                  </a:lnTo>
                  <a:lnTo>
                    <a:pt x="1459" y="711"/>
                  </a:lnTo>
                  <a:lnTo>
                    <a:pt x="1444" y="701"/>
                  </a:lnTo>
                  <a:lnTo>
                    <a:pt x="1428" y="696"/>
                  </a:lnTo>
                  <a:lnTo>
                    <a:pt x="1413" y="691"/>
                  </a:lnTo>
                  <a:lnTo>
                    <a:pt x="1393" y="691"/>
                  </a:lnTo>
                  <a:lnTo>
                    <a:pt x="1377" y="691"/>
                  </a:lnTo>
                  <a:lnTo>
                    <a:pt x="1362" y="696"/>
                  </a:lnTo>
                  <a:lnTo>
                    <a:pt x="1347" y="701"/>
                  </a:lnTo>
                  <a:lnTo>
                    <a:pt x="1341" y="701"/>
                  </a:lnTo>
                  <a:lnTo>
                    <a:pt x="1336" y="706"/>
                  </a:lnTo>
                  <a:lnTo>
                    <a:pt x="1331" y="711"/>
                  </a:lnTo>
                  <a:lnTo>
                    <a:pt x="1326" y="722"/>
                  </a:lnTo>
                  <a:lnTo>
                    <a:pt x="1316" y="732"/>
                  </a:lnTo>
                  <a:lnTo>
                    <a:pt x="1306" y="742"/>
                  </a:lnTo>
                  <a:lnTo>
                    <a:pt x="1295" y="747"/>
                  </a:lnTo>
                  <a:lnTo>
                    <a:pt x="1285" y="752"/>
                  </a:lnTo>
                  <a:lnTo>
                    <a:pt x="1275" y="752"/>
                  </a:lnTo>
                  <a:lnTo>
                    <a:pt x="1260" y="752"/>
                  </a:lnTo>
                  <a:lnTo>
                    <a:pt x="1249" y="752"/>
                  </a:lnTo>
                  <a:lnTo>
                    <a:pt x="1239" y="747"/>
                  </a:lnTo>
                  <a:lnTo>
                    <a:pt x="1229" y="747"/>
                  </a:lnTo>
                  <a:lnTo>
                    <a:pt x="1219" y="742"/>
                  </a:lnTo>
                  <a:lnTo>
                    <a:pt x="1208" y="732"/>
                  </a:lnTo>
                  <a:lnTo>
                    <a:pt x="1198" y="727"/>
                  </a:lnTo>
                  <a:lnTo>
                    <a:pt x="1193" y="722"/>
                  </a:lnTo>
                  <a:lnTo>
                    <a:pt x="1188" y="711"/>
                  </a:lnTo>
                  <a:lnTo>
                    <a:pt x="1183" y="706"/>
                  </a:lnTo>
                  <a:lnTo>
                    <a:pt x="1183" y="696"/>
                  </a:lnTo>
                  <a:lnTo>
                    <a:pt x="1183" y="671"/>
                  </a:lnTo>
                  <a:lnTo>
                    <a:pt x="1183" y="635"/>
                  </a:lnTo>
                  <a:lnTo>
                    <a:pt x="1183" y="578"/>
                  </a:lnTo>
                  <a:lnTo>
                    <a:pt x="1183" y="522"/>
                  </a:lnTo>
                  <a:lnTo>
                    <a:pt x="1183" y="466"/>
                  </a:lnTo>
                  <a:lnTo>
                    <a:pt x="1183" y="404"/>
                  </a:lnTo>
                  <a:lnTo>
                    <a:pt x="1183" y="353"/>
                  </a:lnTo>
                  <a:lnTo>
                    <a:pt x="1183" y="312"/>
                  </a:lnTo>
                  <a:lnTo>
                    <a:pt x="1167" y="317"/>
                  </a:lnTo>
                  <a:lnTo>
                    <a:pt x="1152" y="328"/>
                  </a:lnTo>
                  <a:lnTo>
                    <a:pt x="1132" y="333"/>
                  </a:lnTo>
                  <a:lnTo>
                    <a:pt x="1111" y="338"/>
                  </a:lnTo>
                  <a:lnTo>
                    <a:pt x="1091" y="343"/>
                  </a:lnTo>
                  <a:lnTo>
                    <a:pt x="1070" y="343"/>
                  </a:lnTo>
                  <a:lnTo>
                    <a:pt x="1045" y="343"/>
                  </a:lnTo>
                  <a:lnTo>
                    <a:pt x="1019" y="343"/>
                  </a:lnTo>
                  <a:lnTo>
                    <a:pt x="998" y="343"/>
                  </a:lnTo>
                  <a:lnTo>
                    <a:pt x="973" y="343"/>
                  </a:lnTo>
                  <a:lnTo>
                    <a:pt x="947" y="338"/>
                  </a:lnTo>
                  <a:lnTo>
                    <a:pt x="927" y="333"/>
                  </a:lnTo>
                  <a:lnTo>
                    <a:pt x="906" y="328"/>
                  </a:lnTo>
                  <a:lnTo>
                    <a:pt x="886" y="323"/>
                  </a:lnTo>
                  <a:lnTo>
                    <a:pt x="865" y="317"/>
                  </a:lnTo>
                  <a:lnTo>
                    <a:pt x="850" y="312"/>
                  </a:lnTo>
                  <a:lnTo>
                    <a:pt x="840" y="307"/>
                  </a:lnTo>
                  <a:lnTo>
                    <a:pt x="830" y="297"/>
                  </a:lnTo>
                  <a:lnTo>
                    <a:pt x="819" y="292"/>
                  </a:lnTo>
                  <a:lnTo>
                    <a:pt x="809" y="287"/>
                  </a:lnTo>
                  <a:lnTo>
                    <a:pt x="804" y="282"/>
                  </a:lnTo>
                  <a:lnTo>
                    <a:pt x="799" y="276"/>
                  </a:lnTo>
                  <a:lnTo>
                    <a:pt x="799" y="266"/>
                  </a:lnTo>
                  <a:lnTo>
                    <a:pt x="799" y="261"/>
                  </a:lnTo>
                  <a:lnTo>
                    <a:pt x="799" y="256"/>
                  </a:lnTo>
                  <a:lnTo>
                    <a:pt x="799" y="246"/>
                  </a:lnTo>
                  <a:lnTo>
                    <a:pt x="804" y="241"/>
                  </a:lnTo>
                  <a:lnTo>
                    <a:pt x="809" y="230"/>
                  </a:lnTo>
                  <a:lnTo>
                    <a:pt x="819" y="210"/>
                  </a:lnTo>
                  <a:lnTo>
                    <a:pt x="840" y="189"/>
                  </a:lnTo>
                  <a:lnTo>
                    <a:pt x="850" y="179"/>
                  </a:lnTo>
                  <a:lnTo>
                    <a:pt x="860" y="164"/>
                  </a:lnTo>
                  <a:lnTo>
                    <a:pt x="865" y="148"/>
                  </a:lnTo>
                  <a:lnTo>
                    <a:pt x="870" y="133"/>
                  </a:lnTo>
                  <a:lnTo>
                    <a:pt x="870" y="118"/>
                  </a:lnTo>
                  <a:lnTo>
                    <a:pt x="870" y="102"/>
                  </a:lnTo>
                  <a:lnTo>
                    <a:pt x="870" y="87"/>
                  </a:lnTo>
                  <a:lnTo>
                    <a:pt x="865" y="72"/>
                  </a:lnTo>
                  <a:lnTo>
                    <a:pt x="860" y="56"/>
                  </a:lnTo>
                  <a:lnTo>
                    <a:pt x="850" y="41"/>
                  </a:lnTo>
                  <a:lnTo>
                    <a:pt x="845" y="36"/>
                  </a:lnTo>
                  <a:lnTo>
                    <a:pt x="835" y="31"/>
                  </a:lnTo>
                  <a:lnTo>
                    <a:pt x="830" y="26"/>
                  </a:lnTo>
                  <a:lnTo>
                    <a:pt x="819" y="21"/>
                  </a:lnTo>
                  <a:lnTo>
                    <a:pt x="814" y="15"/>
                  </a:lnTo>
                  <a:lnTo>
                    <a:pt x="804" y="10"/>
                  </a:lnTo>
                  <a:lnTo>
                    <a:pt x="794" y="10"/>
                  </a:lnTo>
                  <a:lnTo>
                    <a:pt x="783" y="5"/>
                  </a:lnTo>
                  <a:lnTo>
                    <a:pt x="768" y="5"/>
                  </a:lnTo>
                  <a:lnTo>
                    <a:pt x="758" y="0"/>
                  </a:lnTo>
                  <a:lnTo>
                    <a:pt x="748" y="0"/>
                  </a:lnTo>
                  <a:lnTo>
                    <a:pt x="732" y="0"/>
                  </a:lnTo>
                  <a:lnTo>
                    <a:pt x="722" y="0"/>
                  </a:lnTo>
                  <a:lnTo>
                    <a:pt x="707" y="5"/>
                  </a:lnTo>
                  <a:lnTo>
                    <a:pt x="696" y="5"/>
                  </a:lnTo>
                  <a:lnTo>
                    <a:pt x="686" y="5"/>
                  </a:lnTo>
                  <a:lnTo>
                    <a:pt x="681" y="10"/>
                  </a:lnTo>
                  <a:lnTo>
                    <a:pt x="671" y="15"/>
                  </a:lnTo>
                  <a:lnTo>
                    <a:pt x="666" y="21"/>
                  </a:lnTo>
                  <a:lnTo>
                    <a:pt x="656" y="26"/>
                  </a:lnTo>
                  <a:lnTo>
                    <a:pt x="650" y="31"/>
                  </a:lnTo>
                  <a:lnTo>
                    <a:pt x="645" y="36"/>
                  </a:lnTo>
                  <a:lnTo>
                    <a:pt x="640" y="41"/>
                  </a:lnTo>
                  <a:lnTo>
                    <a:pt x="635" y="51"/>
                  </a:lnTo>
                  <a:lnTo>
                    <a:pt x="630" y="67"/>
                  </a:lnTo>
                  <a:lnTo>
                    <a:pt x="625" y="82"/>
                  </a:lnTo>
                  <a:lnTo>
                    <a:pt x="625" y="97"/>
                  </a:lnTo>
                  <a:lnTo>
                    <a:pt x="625" y="113"/>
                  </a:lnTo>
                  <a:lnTo>
                    <a:pt x="625" y="133"/>
                  </a:lnTo>
                  <a:lnTo>
                    <a:pt x="630" y="148"/>
                  </a:lnTo>
                  <a:lnTo>
                    <a:pt x="635" y="169"/>
                  </a:lnTo>
                  <a:lnTo>
                    <a:pt x="645" y="184"/>
                  </a:lnTo>
                  <a:lnTo>
                    <a:pt x="650" y="200"/>
                  </a:lnTo>
                  <a:lnTo>
                    <a:pt x="666" y="210"/>
                  </a:lnTo>
                  <a:lnTo>
                    <a:pt x="671" y="220"/>
                  </a:lnTo>
                  <a:lnTo>
                    <a:pt x="681" y="230"/>
                  </a:lnTo>
                  <a:lnTo>
                    <a:pt x="681" y="241"/>
                  </a:lnTo>
                  <a:lnTo>
                    <a:pt x="686" y="251"/>
                  </a:lnTo>
                  <a:lnTo>
                    <a:pt x="686" y="261"/>
                  </a:lnTo>
                  <a:lnTo>
                    <a:pt x="686" y="271"/>
                  </a:lnTo>
                  <a:lnTo>
                    <a:pt x="681" y="282"/>
                  </a:lnTo>
                  <a:lnTo>
                    <a:pt x="676" y="292"/>
                  </a:lnTo>
                  <a:lnTo>
                    <a:pt x="671" y="297"/>
                  </a:lnTo>
                  <a:lnTo>
                    <a:pt x="661" y="307"/>
                  </a:lnTo>
                  <a:lnTo>
                    <a:pt x="645" y="312"/>
                  </a:lnTo>
                  <a:lnTo>
                    <a:pt x="635" y="312"/>
                  </a:lnTo>
                  <a:lnTo>
                    <a:pt x="620" y="312"/>
                  </a:lnTo>
                  <a:lnTo>
                    <a:pt x="604" y="312"/>
                  </a:lnTo>
                  <a:lnTo>
                    <a:pt x="584" y="307"/>
                  </a:lnTo>
                  <a:lnTo>
                    <a:pt x="563" y="297"/>
                  </a:lnTo>
                  <a:lnTo>
                    <a:pt x="548" y="297"/>
                  </a:lnTo>
                  <a:lnTo>
                    <a:pt x="538" y="292"/>
                  </a:lnTo>
                  <a:lnTo>
                    <a:pt x="522" y="287"/>
                  </a:lnTo>
                  <a:lnTo>
                    <a:pt x="507" y="287"/>
                  </a:lnTo>
                  <a:lnTo>
                    <a:pt x="476" y="287"/>
                  </a:lnTo>
                  <a:lnTo>
                    <a:pt x="441" y="287"/>
                  </a:lnTo>
                  <a:lnTo>
                    <a:pt x="405" y="292"/>
                  </a:lnTo>
                  <a:lnTo>
                    <a:pt x="369" y="297"/>
                  </a:lnTo>
                  <a:lnTo>
                    <a:pt x="333" y="302"/>
                  </a:lnTo>
                  <a:lnTo>
                    <a:pt x="297" y="312"/>
                  </a:lnTo>
                  <a:lnTo>
                    <a:pt x="297" y="317"/>
                  </a:lnTo>
                  <a:lnTo>
                    <a:pt x="297" y="338"/>
                  </a:lnTo>
                  <a:lnTo>
                    <a:pt x="297" y="353"/>
                  </a:lnTo>
                  <a:lnTo>
                    <a:pt x="297" y="379"/>
                  </a:lnTo>
                  <a:lnTo>
                    <a:pt x="302" y="430"/>
                  </a:lnTo>
                  <a:lnTo>
                    <a:pt x="307" y="491"/>
                  </a:lnTo>
                  <a:lnTo>
                    <a:pt x="313" y="517"/>
                  </a:lnTo>
                  <a:lnTo>
                    <a:pt x="313" y="548"/>
                  </a:lnTo>
                  <a:lnTo>
                    <a:pt x="313" y="578"/>
                  </a:lnTo>
                  <a:lnTo>
                    <a:pt x="318" y="599"/>
                  </a:lnTo>
                  <a:lnTo>
                    <a:pt x="313" y="624"/>
                  </a:lnTo>
                  <a:lnTo>
                    <a:pt x="313" y="645"/>
                  </a:lnTo>
                  <a:lnTo>
                    <a:pt x="307" y="655"/>
                  </a:lnTo>
                  <a:lnTo>
                    <a:pt x="307" y="660"/>
                  </a:lnTo>
                  <a:lnTo>
                    <a:pt x="302" y="665"/>
                  </a:lnTo>
                  <a:lnTo>
                    <a:pt x="297" y="671"/>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fr-FR" dirty="0">
                <a:latin typeface="Arial" charset="0"/>
              </a:endParaRPr>
            </a:p>
          </p:txBody>
        </p:sp>
        <p:sp>
          <p:nvSpPr>
            <p:cNvPr id="9" name="Freeform 12"/>
            <p:cNvSpPr>
              <a:spLocks noEditPoints="1"/>
            </p:cNvSpPr>
            <p:nvPr/>
          </p:nvSpPr>
          <p:spPr bwMode="auto">
            <a:xfrm>
              <a:off x="3885" y="2149"/>
              <a:ext cx="1531" cy="1187"/>
            </a:xfrm>
            <a:custGeom>
              <a:avLst/>
              <a:gdLst/>
              <a:ahLst/>
              <a:cxnLst>
                <a:cxn ang="0">
                  <a:pos x="169" y="650"/>
                </a:cxn>
                <a:cxn ang="0">
                  <a:pos x="51" y="655"/>
                </a:cxn>
                <a:cxn ang="0">
                  <a:pos x="5" y="778"/>
                </a:cxn>
                <a:cxn ang="0">
                  <a:pos x="103" y="850"/>
                </a:cxn>
                <a:cxn ang="0">
                  <a:pos x="266" y="824"/>
                </a:cxn>
                <a:cxn ang="0">
                  <a:pos x="318" y="937"/>
                </a:cxn>
                <a:cxn ang="0">
                  <a:pos x="374" y="1162"/>
                </a:cxn>
                <a:cxn ang="0">
                  <a:pos x="676" y="1054"/>
                </a:cxn>
                <a:cxn ang="0">
                  <a:pos x="620" y="931"/>
                </a:cxn>
                <a:cxn ang="0">
                  <a:pos x="650" y="793"/>
                </a:cxn>
                <a:cxn ang="0">
                  <a:pos x="794" y="778"/>
                </a:cxn>
                <a:cxn ang="0">
                  <a:pos x="860" y="850"/>
                </a:cxn>
                <a:cxn ang="0">
                  <a:pos x="794" y="1008"/>
                </a:cxn>
                <a:cxn ang="0">
                  <a:pos x="840" y="1146"/>
                </a:cxn>
                <a:cxn ang="0">
                  <a:pos x="1198" y="1157"/>
                </a:cxn>
                <a:cxn ang="0">
                  <a:pos x="1218" y="850"/>
                </a:cxn>
                <a:cxn ang="0">
                  <a:pos x="1357" y="916"/>
                </a:cxn>
                <a:cxn ang="0">
                  <a:pos x="1510" y="880"/>
                </a:cxn>
                <a:cxn ang="0">
                  <a:pos x="1515" y="752"/>
                </a:cxn>
                <a:cxn ang="0">
                  <a:pos x="1331" y="716"/>
                </a:cxn>
                <a:cxn ang="0">
                  <a:pos x="1229" y="742"/>
                </a:cxn>
                <a:cxn ang="0">
                  <a:pos x="1198" y="409"/>
                </a:cxn>
                <a:cxn ang="0">
                  <a:pos x="860" y="312"/>
                </a:cxn>
                <a:cxn ang="0">
                  <a:pos x="824" y="240"/>
                </a:cxn>
                <a:cxn ang="0">
                  <a:pos x="855" y="36"/>
                </a:cxn>
                <a:cxn ang="0">
                  <a:pos x="773" y="10"/>
                </a:cxn>
                <a:cxn ang="0">
                  <a:pos x="671" y="26"/>
                </a:cxn>
                <a:cxn ang="0">
                  <a:pos x="650" y="210"/>
                </a:cxn>
                <a:cxn ang="0">
                  <a:pos x="676" y="292"/>
                </a:cxn>
                <a:cxn ang="0">
                  <a:pos x="512" y="287"/>
                </a:cxn>
                <a:cxn ang="0">
                  <a:pos x="318" y="604"/>
                </a:cxn>
                <a:cxn ang="0">
                  <a:pos x="328" y="650"/>
                </a:cxn>
                <a:cxn ang="0">
                  <a:pos x="446" y="302"/>
                </a:cxn>
                <a:cxn ang="0">
                  <a:pos x="671" y="317"/>
                </a:cxn>
                <a:cxn ang="0">
                  <a:pos x="676" y="210"/>
                </a:cxn>
                <a:cxn ang="0">
                  <a:pos x="666" y="41"/>
                </a:cxn>
                <a:cxn ang="0">
                  <a:pos x="763" y="15"/>
                </a:cxn>
                <a:cxn ang="0">
                  <a:pos x="840" y="46"/>
                </a:cxn>
                <a:cxn ang="0">
                  <a:pos x="819" y="215"/>
                </a:cxn>
                <a:cxn ang="0">
                  <a:pos x="845" y="322"/>
                </a:cxn>
                <a:cxn ang="0">
                  <a:pos x="1183" y="317"/>
                </a:cxn>
                <a:cxn ang="0">
                  <a:pos x="1218" y="752"/>
                </a:cxn>
                <a:cxn ang="0">
                  <a:pos x="1341" y="732"/>
                </a:cxn>
                <a:cxn ang="0">
                  <a:pos x="1495" y="737"/>
                </a:cxn>
                <a:cxn ang="0">
                  <a:pos x="1505" y="860"/>
                </a:cxn>
                <a:cxn ang="0">
                  <a:pos x="1392" y="911"/>
                </a:cxn>
                <a:cxn ang="0">
                  <a:pos x="1229" y="839"/>
                </a:cxn>
                <a:cxn ang="0">
                  <a:pos x="1178" y="1146"/>
                </a:cxn>
                <a:cxn ang="0">
                  <a:pos x="855" y="1146"/>
                </a:cxn>
                <a:cxn ang="0">
                  <a:pos x="794" y="1018"/>
                </a:cxn>
                <a:cxn ang="0">
                  <a:pos x="875" y="844"/>
                </a:cxn>
                <a:cxn ang="0">
                  <a:pos x="794" y="763"/>
                </a:cxn>
                <a:cxn ang="0">
                  <a:pos x="645" y="778"/>
                </a:cxn>
                <a:cxn ang="0">
                  <a:pos x="594" y="906"/>
                </a:cxn>
                <a:cxn ang="0">
                  <a:pos x="661" y="1039"/>
                </a:cxn>
                <a:cxn ang="0">
                  <a:pos x="440" y="1146"/>
                </a:cxn>
                <a:cxn ang="0">
                  <a:pos x="338" y="952"/>
                </a:cxn>
                <a:cxn ang="0">
                  <a:pos x="277" y="809"/>
                </a:cxn>
                <a:cxn ang="0">
                  <a:pos x="123" y="834"/>
                </a:cxn>
                <a:cxn ang="0">
                  <a:pos x="36" y="798"/>
                </a:cxn>
                <a:cxn ang="0">
                  <a:pos x="62" y="665"/>
                </a:cxn>
                <a:cxn ang="0">
                  <a:pos x="149" y="645"/>
                </a:cxn>
                <a:cxn ang="0">
                  <a:pos x="302" y="691"/>
                </a:cxn>
              </a:cxnLst>
              <a:rect l="0" t="0" r="r" b="b"/>
              <a:pathLst>
                <a:path w="1531" h="1187">
                  <a:moveTo>
                    <a:pt x="292" y="676"/>
                  </a:moveTo>
                  <a:lnTo>
                    <a:pt x="297" y="681"/>
                  </a:lnTo>
                  <a:lnTo>
                    <a:pt x="297" y="676"/>
                  </a:lnTo>
                  <a:lnTo>
                    <a:pt x="287" y="681"/>
                  </a:lnTo>
                  <a:lnTo>
                    <a:pt x="277" y="686"/>
                  </a:lnTo>
                  <a:lnTo>
                    <a:pt x="277" y="686"/>
                  </a:lnTo>
                  <a:lnTo>
                    <a:pt x="271" y="686"/>
                  </a:lnTo>
                  <a:lnTo>
                    <a:pt x="266" y="691"/>
                  </a:lnTo>
                  <a:lnTo>
                    <a:pt x="271" y="696"/>
                  </a:lnTo>
                  <a:lnTo>
                    <a:pt x="271" y="691"/>
                  </a:lnTo>
                  <a:lnTo>
                    <a:pt x="261" y="691"/>
                  </a:lnTo>
                  <a:lnTo>
                    <a:pt x="251" y="691"/>
                  </a:lnTo>
                  <a:lnTo>
                    <a:pt x="251" y="696"/>
                  </a:lnTo>
                  <a:lnTo>
                    <a:pt x="256" y="691"/>
                  </a:lnTo>
                  <a:lnTo>
                    <a:pt x="251" y="686"/>
                  </a:lnTo>
                  <a:lnTo>
                    <a:pt x="251" y="686"/>
                  </a:lnTo>
                  <a:lnTo>
                    <a:pt x="246" y="686"/>
                  </a:lnTo>
                  <a:lnTo>
                    <a:pt x="236" y="686"/>
                  </a:lnTo>
                  <a:lnTo>
                    <a:pt x="236" y="691"/>
                  </a:lnTo>
                  <a:lnTo>
                    <a:pt x="241" y="686"/>
                  </a:lnTo>
                  <a:lnTo>
                    <a:pt x="220" y="676"/>
                  </a:lnTo>
                  <a:lnTo>
                    <a:pt x="205" y="670"/>
                  </a:lnTo>
                  <a:lnTo>
                    <a:pt x="190" y="660"/>
                  </a:lnTo>
                  <a:lnTo>
                    <a:pt x="169" y="650"/>
                  </a:lnTo>
                  <a:lnTo>
                    <a:pt x="154" y="640"/>
                  </a:lnTo>
                  <a:lnTo>
                    <a:pt x="154" y="640"/>
                  </a:lnTo>
                  <a:lnTo>
                    <a:pt x="149" y="640"/>
                  </a:lnTo>
                  <a:lnTo>
                    <a:pt x="128" y="635"/>
                  </a:lnTo>
                  <a:lnTo>
                    <a:pt x="118" y="635"/>
                  </a:lnTo>
                  <a:lnTo>
                    <a:pt x="118" y="640"/>
                  </a:lnTo>
                  <a:lnTo>
                    <a:pt x="123" y="635"/>
                  </a:lnTo>
                  <a:lnTo>
                    <a:pt x="118" y="629"/>
                  </a:lnTo>
                  <a:lnTo>
                    <a:pt x="118" y="629"/>
                  </a:lnTo>
                  <a:lnTo>
                    <a:pt x="113" y="629"/>
                  </a:lnTo>
                  <a:lnTo>
                    <a:pt x="103" y="629"/>
                  </a:lnTo>
                  <a:lnTo>
                    <a:pt x="92" y="629"/>
                  </a:lnTo>
                  <a:lnTo>
                    <a:pt x="92" y="629"/>
                  </a:lnTo>
                  <a:lnTo>
                    <a:pt x="92" y="629"/>
                  </a:lnTo>
                  <a:lnTo>
                    <a:pt x="82" y="635"/>
                  </a:lnTo>
                  <a:lnTo>
                    <a:pt x="82" y="640"/>
                  </a:lnTo>
                  <a:lnTo>
                    <a:pt x="82" y="635"/>
                  </a:lnTo>
                  <a:lnTo>
                    <a:pt x="72" y="635"/>
                  </a:lnTo>
                  <a:lnTo>
                    <a:pt x="72" y="635"/>
                  </a:lnTo>
                  <a:lnTo>
                    <a:pt x="72" y="635"/>
                  </a:lnTo>
                  <a:lnTo>
                    <a:pt x="62" y="640"/>
                  </a:lnTo>
                  <a:lnTo>
                    <a:pt x="57" y="640"/>
                  </a:lnTo>
                  <a:lnTo>
                    <a:pt x="57" y="645"/>
                  </a:lnTo>
                  <a:lnTo>
                    <a:pt x="51" y="655"/>
                  </a:lnTo>
                  <a:lnTo>
                    <a:pt x="57" y="655"/>
                  </a:lnTo>
                  <a:lnTo>
                    <a:pt x="57" y="650"/>
                  </a:lnTo>
                  <a:lnTo>
                    <a:pt x="46" y="655"/>
                  </a:lnTo>
                  <a:lnTo>
                    <a:pt x="46" y="655"/>
                  </a:lnTo>
                  <a:lnTo>
                    <a:pt x="41" y="655"/>
                  </a:lnTo>
                  <a:lnTo>
                    <a:pt x="31" y="665"/>
                  </a:lnTo>
                  <a:lnTo>
                    <a:pt x="31" y="670"/>
                  </a:lnTo>
                  <a:lnTo>
                    <a:pt x="31" y="670"/>
                  </a:lnTo>
                  <a:lnTo>
                    <a:pt x="21" y="686"/>
                  </a:lnTo>
                  <a:lnTo>
                    <a:pt x="10" y="701"/>
                  </a:lnTo>
                  <a:lnTo>
                    <a:pt x="16" y="701"/>
                  </a:lnTo>
                  <a:lnTo>
                    <a:pt x="10" y="696"/>
                  </a:lnTo>
                  <a:lnTo>
                    <a:pt x="5" y="701"/>
                  </a:lnTo>
                  <a:lnTo>
                    <a:pt x="5" y="706"/>
                  </a:lnTo>
                  <a:lnTo>
                    <a:pt x="5" y="706"/>
                  </a:lnTo>
                  <a:lnTo>
                    <a:pt x="0" y="716"/>
                  </a:lnTo>
                  <a:lnTo>
                    <a:pt x="0" y="716"/>
                  </a:lnTo>
                  <a:lnTo>
                    <a:pt x="0" y="716"/>
                  </a:lnTo>
                  <a:lnTo>
                    <a:pt x="0" y="732"/>
                  </a:lnTo>
                  <a:lnTo>
                    <a:pt x="0" y="747"/>
                  </a:lnTo>
                  <a:lnTo>
                    <a:pt x="0" y="757"/>
                  </a:lnTo>
                  <a:lnTo>
                    <a:pt x="0" y="763"/>
                  </a:lnTo>
                  <a:lnTo>
                    <a:pt x="0" y="763"/>
                  </a:lnTo>
                  <a:lnTo>
                    <a:pt x="5" y="778"/>
                  </a:lnTo>
                  <a:lnTo>
                    <a:pt x="16" y="793"/>
                  </a:lnTo>
                  <a:lnTo>
                    <a:pt x="21" y="804"/>
                  </a:lnTo>
                  <a:lnTo>
                    <a:pt x="31" y="819"/>
                  </a:lnTo>
                  <a:lnTo>
                    <a:pt x="31" y="819"/>
                  </a:lnTo>
                  <a:lnTo>
                    <a:pt x="36" y="824"/>
                  </a:lnTo>
                  <a:lnTo>
                    <a:pt x="51" y="834"/>
                  </a:lnTo>
                  <a:lnTo>
                    <a:pt x="51" y="834"/>
                  </a:lnTo>
                  <a:lnTo>
                    <a:pt x="51" y="834"/>
                  </a:lnTo>
                  <a:lnTo>
                    <a:pt x="57" y="834"/>
                  </a:lnTo>
                  <a:lnTo>
                    <a:pt x="57" y="824"/>
                  </a:lnTo>
                  <a:lnTo>
                    <a:pt x="51" y="829"/>
                  </a:lnTo>
                  <a:lnTo>
                    <a:pt x="57" y="834"/>
                  </a:lnTo>
                  <a:lnTo>
                    <a:pt x="62" y="839"/>
                  </a:lnTo>
                  <a:lnTo>
                    <a:pt x="62" y="839"/>
                  </a:lnTo>
                  <a:lnTo>
                    <a:pt x="72" y="844"/>
                  </a:lnTo>
                  <a:lnTo>
                    <a:pt x="72" y="844"/>
                  </a:lnTo>
                  <a:lnTo>
                    <a:pt x="72" y="844"/>
                  </a:lnTo>
                  <a:lnTo>
                    <a:pt x="82" y="844"/>
                  </a:lnTo>
                  <a:lnTo>
                    <a:pt x="82" y="834"/>
                  </a:lnTo>
                  <a:lnTo>
                    <a:pt x="82" y="844"/>
                  </a:lnTo>
                  <a:lnTo>
                    <a:pt x="92" y="850"/>
                  </a:lnTo>
                  <a:lnTo>
                    <a:pt x="92" y="850"/>
                  </a:lnTo>
                  <a:lnTo>
                    <a:pt x="92" y="850"/>
                  </a:lnTo>
                  <a:lnTo>
                    <a:pt x="103" y="850"/>
                  </a:lnTo>
                  <a:lnTo>
                    <a:pt x="113" y="850"/>
                  </a:lnTo>
                  <a:lnTo>
                    <a:pt x="123" y="850"/>
                  </a:lnTo>
                  <a:lnTo>
                    <a:pt x="138" y="850"/>
                  </a:lnTo>
                  <a:lnTo>
                    <a:pt x="138" y="850"/>
                  </a:lnTo>
                  <a:lnTo>
                    <a:pt x="144" y="850"/>
                  </a:lnTo>
                  <a:lnTo>
                    <a:pt x="154" y="844"/>
                  </a:lnTo>
                  <a:lnTo>
                    <a:pt x="149" y="834"/>
                  </a:lnTo>
                  <a:lnTo>
                    <a:pt x="149" y="844"/>
                  </a:lnTo>
                  <a:lnTo>
                    <a:pt x="159" y="844"/>
                  </a:lnTo>
                  <a:lnTo>
                    <a:pt x="164" y="844"/>
                  </a:lnTo>
                  <a:lnTo>
                    <a:pt x="164" y="844"/>
                  </a:lnTo>
                  <a:lnTo>
                    <a:pt x="179" y="839"/>
                  </a:lnTo>
                  <a:lnTo>
                    <a:pt x="205" y="829"/>
                  </a:lnTo>
                  <a:lnTo>
                    <a:pt x="220" y="824"/>
                  </a:lnTo>
                  <a:lnTo>
                    <a:pt x="215" y="814"/>
                  </a:lnTo>
                  <a:lnTo>
                    <a:pt x="215" y="824"/>
                  </a:lnTo>
                  <a:lnTo>
                    <a:pt x="236" y="819"/>
                  </a:lnTo>
                  <a:lnTo>
                    <a:pt x="251" y="819"/>
                  </a:lnTo>
                  <a:lnTo>
                    <a:pt x="261" y="819"/>
                  </a:lnTo>
                  <a:lnTo>
                    <a:pt x="261" y="809"/>
                  </a:lnTo>
                  <a:lnTo>
                    <a:pt x="256" y="814"/>
                  </a:lnTo>
                  <a:lnTo>
                    <a:pt x="261" y="819"/>
                  </a:lnTo>
                  <a:lnTo>
                    <a:pt x="266" y="824"/>
                  </a:lnTo>
                  <a:lnTo>
                    <a:pt x="266" y="824"/>
                  </a:lnTo>
                  <a:lnTo>
                    <a:pt x="271" y="824"/>
                  </a:lnTo>
                  <a:lnTo>
                    <a:pt x="271" y="814"/>
                  </a:lnTo>
                  <a:lnTo>
                    <a:pt x="271" y="824"/>
                  </a:lnTo>
                  <a:lnTo>
                    <a:pt x="282" y="829"/>
                  </a:lnTo>
                  <a:lnTo>
                    <a:pt x="282" y="819"/>
                  </a:lnTo>
                  <a:lnTo>
                    <a:pt x="277" y="824"/>
                  </a:lnTo>
                  <a:lnTo>
                    <a:pt x="282" y="829"/>
                  </a:lnTo>
                  <a:lnTo>
                    <a:pt x="287" y="824"/>
                  </a:lnTo>
                  <a:lnTo>
                    <a:pt x="282" y="829"/>
                  </a:lnTo>
                  <a:lnTo>
                    <a:pt x="287" y="839"/>
                  </a:lnTo>
                  <a:lnTo>
                    <a:pt x="287" y="839"/>
                  </a:lnTo>
                  <a:lnTo>
                    <a:pt x="287" y="839"/>
                  </a:lnTo>
                  <a:lnTo>
                    <a:pt x="292" y="844"/>
                  </a:lnTo>
                  <a:lnTo>
                    <a:pt x="297" y="839"/>
                  </a:lnTo>
                  <a:lnTo>
                    <a:pt x="292" y="844"/>
                  </a:lnTo>
                  <a:lnTo>
                    <a:pt x="297" y="860"/>
                  </a:lnTo>
                  <a:lnTo>
                    <a:pt x="302" y="870"/>
                  </a:lnTo>
                  <a:lnTo>
                    <a:pt x="307" y="885"/>
                  </a:lnTo>
                  <a:lnTo>
                    <a:pt x="312" y="901"/>
                  </a:lnTo>
                  <a:lnTo>
                    <a:pt x="318" y="916"/>
                  </a:lnTo>
                  <a:lnTo>
                    <a:pt x="323" y="911"/>
                  </a:lnTo>
                  <a:lnTo>
                    <a:pt x="318" y="911"/>
                  </a:lnTo>
                  <a:lnTo>
                    <a:pt x="318" y="931"/>
                  </a:lnTo>
                  <a:lnTo>
                    <a:pt x="318" y="937"/>
                  </a:lnTo>
                  <a:lnTo>
                    <a:pt x="318" y="937"/>
                  </a:lnTo>
                  <a:lnTo>
                    <a:pt x="323" y="957"/>
                  </a:lnTo>
                  <a:lnTo>
                    <a:pt x="328" y="952"/>
                  </a:lnTo>
                  <a:lnTo>
                    <a:pt x="323" y="952"/>
                  </a:lnTo>
                  <a:lnTo>
                    <a:pt x="323" y="972"/>
                  </a:lnTo>
                  <a:lnTo>
                    <a:pt x="323" y="993"/>
                  </a:lnTo>
                  <a:lnTo>
                    <a:pt x="323" y="1013"/>
                  </a:lnTo>
                  <a:lnTo>
                    <a:pt x="323" y="1034"/>
                  </a:lnTo>
                  <a:lnTo>
                    <a:pt x="328" y="1034"/>
                  </a:lnTo>
                  <a:lnTo>
                    <a:pt x="323" y="1034"/>
                  </a:lnTo>
                  <a:lnTo>
                    <a:pt x="318" y="1054"/>
                  </a:lnTo>
                  <a:lnTo>
                    <a:pt x="318" y="1054"/>
                  </a:lnTo>
                  <a:lnTo>
                    <a:pt x="318" y="1054"/>
                  </a:lnTo>
                  <a:lnTo>
                    <a:pt x="318" y="1075"/>
                  </a:lnTo>
                  <a:lnTo>
                    <a:pt x="323" y="1075"/>
                  </a:lnTo>
                  <a:lnTo>
                    <a:pt x="318" y="1075"/>
                  </a:lnTo>
                  <a:lnTo>
                    <a:pt x="312" y="1095"/>
                  </a:lnTo>
                  <a:lnTo>
                    <a:pt x="307" y="1116"/>
                  </a:lnTo>
                  <a:lnTo>
                    <a:pt x="302" y="1136"/>
                  </a:lnTo>
                  <a:lnTo>
                    <a:pt x="297" y="1152"/>
                  </a:lnTo>
                  <a:lnTo>
                    <a:pt x="292" y="1157"/>
                  </a:lnTo>
                  <a:lnTo>
                    <a:pt x="302" y="1162"/>
                  </a:lnTo>
                  <a:lnTo>
                    <a:pt x="338" y="1162"/>
                  </a:lnTo>
                  <a:lnTo>
                    <a:pt x="374" y="1162"/>
                  </a:lnTo>
                  <a:lnTo>
                    <a:pt x="410" y="1162"/>
                  </a:lnTo>
                  <a:lnTo>
                    <a:pt x="440" y="1162"/>
                  </a:lnTo>
                  <a:lnTo>
                    <a:pt x="471" y="1162"/>
                  </a:lnTo>
                  <a:lnTo>
                    <a:pt x="502" y="1162"/>
                  </a:lnTo>
                  <a:lnTo>
                    <a:pt x="527" y="1162"/>
                  </a:lnTo>
                  <a:lnTo>
                    <a:pt x="543" y="1162"/>
                  </a:lnTo>
                  <a:lnTo>
                    <a:pt x="568" y="1157"/>
                  </a:lnTo>
                  <a:lnTo>
                    <a:pt x="589" y="1152"/>
                  </a:lnTo>
                  <a:lnTo>
                    <a:pt x="594" y="1146"/>
                  </a:lnTo>
                  <a:lnTo>
                    <a:pt x="594" y="1146"/>
                  </a:lnTo>
                  <a:lnTo>
                    <a:pt x="609" y="1131"/>
                  </a:lnTo>
                  <a:lnTo>
                    <a:pt x="604" y="1126"/>
                  </a:lnTo>
                  <a:lnTo>
                    <a:pt x="609" y="1136"/>
                  </a:lnTo>
                  <a:lnTo>
                    <a:pt x="630" y="1126"/>
                  </a:lnTo>
                  <a:lnTo>
                    <a:pt x="630" y="1126"/>
                  </a:lnTo>
                  <a:lnTo>
                    <a:pt x="630" y="1121"/>
                  </a:lnTo>
                  <a:lnTo>
                    <a:pt x="640" y="1111"/>
                  </a:lnTo>
                  <a:lnTo>
                    <a:pt x="650" y="1100"/>
                  </a:lnTo>
                  <a:lnTo>
                    <a:pt x="655" y="1100"/>
                  </a:lnTo>
                  <a:lnTo>
                    <a:pt x="655" y="1100"/>
                  </a:lnTo>
                  <a:lnTo>
                    <a:pt x="666" y="1085"/>
                  </a:lnTo>
                  <a:lnTo>
                    <a:pt x="671" y="1070"/>
                  </a:lnTo>
                  <a:lnTo>
                    <a:pt x="676" y="1054"/>
                  </a:lnTo>
                  <a:lnTo>
                    <a:pt x="676" y="1054"/>
                  </a:lnTo>
                  <a:lnTo>
                    <a:pt x="676" y="1049"/>
                  </a:lnTo>
                  <a:lnTo>
                    <a:pt x="676" y="1039"/>
                  </a:lnTo>
                  <a:lnTo>
                    <a:pt x="676" y="1024"/>
                  </a:lnTo>
                  <a:lnTo>
                    <a:pt x="676" y="1008"/>
                  </a:lnTo>
                  <a:lnTo>
                    <a:pt x="676" y="1008"/>
                  </a:lnTo>
                  <a:lnTo>
                    <a:pt x="676" y="1008"/>
                  </a:lnTo>
                  <a:lnTo>
                    <a:pt x="671" y="993"/>
                  </a:lnTo>
                  <a:lnTo>
                    <a:pt x="671" y="993"/>
                  </a:lnTo>
                  <a:lnTo>
                    <a:pt x="666" y="988"/>
                  </a:lnTo>
                  <a:lnTo>
                    <a:pt x="655" y="978"/>
                  </a:lnTo>
                  <a:lnTo>
                    <a:pt x="650" y="983"/>
                  </a:lnTo>
                  <a:lnTo>
                    <a:pt x="661" y="983"/>
                  </a:lnTo>
                  <a:lnTo>
                    <a:pt x="655" y="967"/>
                  </a:lnTo>
                  <a:lnTo>
                    <a:pt x="650" y="962"/>
                  </a:lnTo>
                  <a:lnTo>
                    <a:pt x="650" y="962"/>
                  </a:lnTo>
                  <a:lnTo>
                    <a:pt x="635" y="952"/>
                  </a:lnTo>
                  <a:lnTo>
                    <a:pt x="630" y="957"/>
                  </a:lnTo>
                  <a:lnTo>
                    <a:pt x="640" y="957"/>
                  </a:lnTo>
                  <a:lnTo>
                    <a:pt x="630" y="942"/>
                  </a:lnTo>
                  <a:lnTo>
                    <a:pt x="630" y="942"/>
                  </a:lnTo>
                  <a:lnTo>
                    <a:pt x="625" y="937"/>
                  </a:lnTo>
                  <a:lnTo>
                    <a:pt x="614" y="926"/>
                  </a:lnTo>
                  <a:lnTo>
                    <a:pt x="609" y="931"/>
                  </a:lnTo>
                  <a:lnTo>
                    <a:pt x="620" y="931"/>
                  </a:lnTo>
                  <a:lnTo>
                    <a:pt x="614" y="916"/>
                  </a:lnTo>
                  <a:lnTo>
                    <a:pt x="609" y="901"/>
                  </a:lnTo>
                  <a:lnTo>
                    <a:pt x="599" y="901"/>
                  </a:lnTo>
                  <a:lnTo>
                    <a:pt x="609" y="901"/>
                  </a:lnTo>
                  <a:lnTo>
                    <a:pt x="609" y="880"/>
                  </a:lnTo>
                  <a:lnTo>
                    <a:pt x="609" y="865"/>
                  </a:lnTo>
                  <a:lnTo>
                    <a:pt x="609" y="850"/>
                  </a:lnTo>
                  <a:lnTo>
                    <a:pt x="599" y="850"/>
                  </a:lnTo>
                  <a:lnTo>
                    <a:pt x="609" y="855"/>
                  </a:lnTo>
                  <a:lnTo>
                    <a:pt x="614" y="839"/>
                  </a:lnTo>
                  <a:lnTo>
                    <a:pt x="620" y="824"/>
                  </a:lnTo>
                  <a:lnTo>
                    <a:pt x="630" y="809"/>
                  </a:lnTo>
                  <a:lnTo>
                    <a:pt x="620" y="804"/>
                  </a:lnTo>
                  <a:lnTo>
                    <a:pt x="625" y="814"/>
                  </a:lnTo>
                  <a:lnTo>
                    <a:pt x="635" y="809"/>
                  </a:lnTo>
                  <a:lnTo>
                    <a:pt x="635" y="804"/>
                  </a:lnTo>
                  <a:lnTo>
                    <a:pt x="640" y="804"/>
                  </a:lnTo>
                  <a:lnTo>
                    <a:pt x="645" y="793"/>
                  </a:lnTo>
                  <a:lnTo>
                    <a:pt x="635" y="788"/>
                  </a:lnTo>
                  <a:lnTo>
                    <a:pt x="640" y="793"/>
                  </a:lnTo>
                  <a:lnTo>
                    <a:pt x="645" y="788"/>
                  </a:lnTo>
                  <a:lnTo>
                    <a:pt x="640" y="783"/>
                  </a:lnTo>
                  <a:lnTo>
                    <a:pt x="640" y="793"/>
                  </a:lnTo>
                  <a:lnTo>
                    <a:pt x="650" y="793"/>
                  </a:lnTo>
                  <a:lnTo>
                    <a:pt x="655" y="793"/>
                  </a:lnTo>
                  <a:lnTo>
                    <a:pt x="655" y="788"/>
                  </a:lnTo>
                  <a:lnTo>
                    <a:pt x="661" y="783"/>
                  </a:lnTo>
                  <a:lnTo>
                    <a:pt x="655" y="778"/>
                  </a:lnTo>
                  <a:lnTo>
                    <a:pt x="661" y="788"/>
                  </a:lnTo>
                  <a:lnTo>
                    <a:pt x="671" y="783"/>
                  </a:lnTo>
                  <a:lnTo>
                    <a:pt x="681" y="778"/>
                  </a:lnTo>
                  <a:lnTo>
                    <a:pt x="691" y="773"/>
                  </a:lnTo>
                  <a:lnTo>
                    <a:pt x="686" y="763"/>
                  </a:lnTo>
                  <a:lnTo>
                    <a:pt x="686" y="773"/>
                  </a:lnTo>
                  <a:lnTo>
                    <a:pt x="696" y="773"/>
                  </a:lnTo>
                  <a:lnTo>
                    <a:pt x="701" y="773"/>
                  </a:lnTo>
                  <a:lnTo>
                    <a:pt x="701" y="773"/>
                  </a:lnTo>
                  <a:lnTo>
                    <a:pt x="717" y="768"/>
                  </a:lnTo>
                  <a:lnTo>
                    <a:pt x="712" y="757"/>
                  </a:lnTo>
                  <a:lnTo>
                    <a:pt x="712" y="768"/>
                  </a:lnTo>
                  <a:lnTo>
                    <a:pt x="727" y="768"/>
                  </a:lnTo>
                  <a:lnTo>
                    <a:pt x="737" y="768"/>
                  </a:lnTo>
                  <a:lnTo>
                    <a:pt x="753" y="768"/>
                  </a:lnTo>
                  <a:lnTo>
                    <a:pt x="768" y="768"/>
                  </a:lnTo>
                  <a:lnTo>
                    <a:pt x="768" y="757"/>
                  </a:lnTo>
                  <a:lnTo>
                    <a:pt x="768" y="768"/>
                  </a:lnTo>
                  <a:lnTo>
                    <a:pt x="778" y="773"/>
                  </a:lnTo>
                  <a:lnTo>
                    <a:pt x="794" y="778"/>
                  </a:lnTo>
                  <a:lnTo>
                    <a:pt x="794" y="778"/>
                  </a:lnTo>
                  <a:lnTo>
                    <a:pt x="794" y="778"/>
                  </a:lnTo>
                  <a:lnTo>
                    <a:pt x="804" y="778"/>
                  </a:lnTo>
                  <a:lnTo>
                    <a:pt x="804" y="768"/>
                  </a:lnTo>
                  <a:lnTo>
                    <a:pt x="804" y="778"/>
                  </a:lnTo>
                  <a:lnTo>
                    <a:pt x="814" y="783"/>
                  </a:lnTo>
                  <a:lnTo>
                    <a:pt x="814" y="773"/>
                  </a:lnTo>
                  <a:lnTo>
                    <a:pt x="809" y="778"/>
                  </a:lnTo>
                  <a:lnTo>
                    <a:pt x="814" y="783"/>
                  </a:lnTo>
                  <a:lnTo>
                    <a:pt x="819" y="788"/>
                  </a:lnTo>
                  <a:lnTo>
                    <a:pt x="819" y="788"/>
                  </a:lnTo>
                  <a:lnTo>
                    <a:pt x="829" y="793"/>
                  </a:lnTo>
                  <a:lnTo>
                    <a:pt x="840" y="798"/>
                  </a:lnTo>
                  <a:lnTo>
                    <a:pt x="840" y="788"/>
                  </a:lnTo>
                  <a:lnTo>
                    <a:pt x="835" y="793"/>
                  </a:lnTo>
                  <a:lnTo>
                    <a:pt x="840" y="804"/>
                  </a:lnTo>
                  <a:lnTo>
                    <a:pt x="840" y="804"/>
                  </a:lnTo>
                  <a:lnTo>
                    <a:pt x="840" y="804"/>
                  </a:lnTo>
                  <a:lnTo>
                    <a:pt x="845" y="809"/>
                  </a:lnTo>
                  <a:lnTo>
                    <a:pt x="850" y="804"/>
                  </a:lnTo>
                  <a:lnTo>
                    <a:pt x="845" y="809"/>
                  </a:lnTo>
                  <a:lnTo>
                    <a:pt x="850" y="819"/>
                  </a:lnTo>
                  <a:lnTo>
                    <a:pt x="855" y="834"/>
                  </a:lnTo>
                  <a:lnTo>
                    <a:pt x="860" y="850"/>
                  </a:lnTo>
                  <a:lnTo>
                    <a:pt x="865" y="844"/>
                  </a:lnTo>
                  <a:lnTo>
                    <a:pt x="860" y="844"/>
                  </a:lnTo>
                  <a:lnTo>
                    <a:pt x="860" y="865"/>
                  </a:lnTo>
                  <a:lnTo>
                    <a:pt x="860" y="880"/>
                  </a:lnTo>
                  <a:lnTo>
                    <a:pt x="860" y="901"/>
                  </a:lnTo>
                  <a:lnTo>
                    <a:pt x="865" y="901"/>
                  </a:lnTo>
                  <a:lnTo>
                    <a:pt x="860" y="901"/>
                  </a:lnTo>
                  <a:lnTo>
                    <a:pt x="855" y="916"/>
                  </a:lnTo>
                  <a:lnTo>
                    <a:pt x="850" y="931"/>
                  </a:lnTo>
                  <a:lnTo>
                    <a:pt x="845" y="947"/>
                  </a:lnTo>
                  <a:lnTo>
                    <a:pt x="850" y="947"/>
                  </a:lnTo>
                  <a:lnTo>
                    <a:pt x="845" y="942"/>
                  </a:lnTo>
                  <a:lnTo>
                    <a:pt x="835" y="952"/>
                  </a:lnTo>
                  <a:lnTo>
                    <a:pt x="824" y="962"/>
                  </a:lnTo>
                  <a:lnTo>
                    <a:pt x="829" y="967"/>
                  </a:lnTo>
                  <a:lnTo>
                    <a:pt x="829" y="962"/>
                  </a:lnTo>
                  <a:lnTo>
                    <a:pt x="819" y="967"/>
                  </a:lnTo>
                  <a:lnTo>
                    <a:pt x="819" y="967"/>
                  </a:lnTo>
                  <a:lnTo>
                    <a:pt x="814" y="967"/>
                  </a:lnTo>
                  <a:lnTo>
                    <a:pt x="804" y="978"/>
                  </a:lnTo>
                  <a:lnTo>
                    <a:pt x="804" y="983"/>
                  </a:lnTo>
                  <a:lnTo>
                    <a:pt x="804" y="983"/>
                  </a:lnTo>
                  <a:lnTo>
                    <a:pt x="799" y="993"/>
                  </a:lnTo>
                  <a:lnTo>
                    <a:pt x="794" y="1008"/>
                  </a:lnTo>
                  <a:lnTo>
                    <a:pt x="788" y="1018"/>
                  </a:lnTo>
                  <a:lnTo>
                    <a:pt x="788" y="1018"/>
                  </a:lnTo>
                  <a:lnTo>
                    <a:pt x="788" y="1018"/>
                  </a:lnTo>
                  <a:lnTo>
                    <a:pt x="788" y="1029"/>
                  </a:lnTo>
                  <a:lnTo>
                    <a:pt x="794" y="1029"/>
                  </a:lnTo>
                  <a:lnTo>
                    <a:pt x="788" y="1029"/>
                  </a:lnTo>
                  <a:lnTo>
                    <a:pt x="783" y="1044"/>
                  </a:lnTo>
                  <a:lnTo>
                    <a:pt x="783" y="1044"/>
                  </a:lnTo>
                  <a:lnTo>
                    <a:pt x="783" y="1044"/>
                  </a:lnTo>
                  <a:lnTo>
                    <a:pt x="783" y="1059"/>
                  </a:lnTo>
                  <a:lnTo>
                    <a:pt x="783" y="1059"/>
                  </a:lnTo>
                  <a:lnTo>
                    <a:pt x="783" y="1065"/>
                  </a:lnTo>
                  <a:lnTo>
                    <a:pt x="788" y="1075"/>
                  </a:lnTo>
                  <a:lnTo>
                    <a:pt x="794" y="1090"/>
                  </a:lnTo>
                  <a:lnTo>
                    <a:pt x="799" y="1105"/>
                  </a:lnTo>
                  <a:lnTo>
                    <a:pt x="799" y="1105"/>
                  </a:lnTo>
                  <a:lnTo>
                    <a:pt x="799" y="1105"/>
                  </a:lnTo>
                  <a:lnTo>
                    <a:pt x="809" y="1116"/>
                  </a:lnTo>
                  <a:lnTo>
                    <a:pt x="814" y="1111"/>
                  </a:lnTo>
                  <a:lnTo>
                    <a:pt x="809" y="1116"/>
                  </a:lnTo>
                  <a:lnTo>
                    <a:pt x="819" y="1131"/>
                  </a:lnTo>
                  <a:lnTo>
                    <a:pt x="819" y="1131"/>
                  </a:lnTo>
                  <a:lnTo>
                    <a:pt x="824" y="1136"/>
                  </a:lnTo>
                  <a:lnTo>
                    <a:pt x="840" y="1146"/>
                  </a:lnTo>
                  <a:lnTo>
                    <a:pt x="855" y="1157"/>
                  </a:lnTo>
                  <a:lnTo>
                    <a:pt x="850" y="1152"/>
                  </a:lnTo>
                  <a:lnTo>
                    <a:pt x="855" y="1157"/>
                  </a:lnTo>
                  <a:lnTo>
                    <a:pt x="875" y="1162"/>
                  </a:lnTo>
                  <a:lnTo>
                    <a:pt x="875" y="1152"/>
                  </a:lnTo>
                  <a:lnTo>
                    <a:pt x="875" y="1162"/>
                  </a:lnTo>
                  <a:lnTo>
                    <a:pt x="886" y="1167"/>
                  </a:lnTo>
                  <a:lnTo>
                    <a:pt x="881" y="1162"/>
                  </a:lnTo>
                  <a:lnTo>
                    <a:pt x="886" y="1167"/>
                  </a:lnTo>
                  <a:lnTo>
                    <a:pt x="906" y="1172"/>
                  </a:lnTo>
                  <a:lnTo>
                    <a:pt x="942" y="1177"/>
                  </a:lnTo>
                  <a:lnTo>
                    <a:pt x="983" y="1182"/>
                  </a:lnTo>
                  <a:lnTo>
                    <a:pt x="1009" y="1182"/>
                  </a:lnTo>
                  <a:lnTo>
                    <a:pt x="1034" y="1187"/>
                  </a:lnTo>
                  <a:lnTo>
                    <a:pt x="1060" y="1187"/>
                  </a:lnTo>
                  <a:lnTo>
                    <a:pt x="1085" y="1187"/>
                  </a:lnTo>
                  <a:lnTo>
                    <a:pt x="1111" y="1187"/>
                  </a:lnTo>
                  <a:lnTo>
                    <a:pt x="1142" y="1187"/>
                  </a:lnTo>
                  <a:lnTo>
                    <a:pt x="1162" y="1182"/>
                  </a:lnTo>
                  <a:lnTo>
                    <a:pt x="1188" y="1177"/>
                  </a:lnTo>
                  <a:lnTo>
                    <a:pt x="1193" y="1172"/>
                  </a:lnTo>
                  <a:lnTo>
                    <a:pt x="1198" y="1167"/>
                  </a:lnTo>
                  <a:lnTo>
                    <a:pt x="1198" y="1157"/>
                  </a:lnTo>
                  <a:lnTo>
                    <a:pt x="1198" y="1157"/>
                  </a:lnTo>
                  <a:lnTo>
                    <a:pt x="1198" y="1157"/>
                  </a:lnTo>
                  <a:lnTo>
                    <a:pt x="1193" y="1141"/>
                  </a:lnTo>
                  <a:lnTo>
                    <a:pt x="1188" y="1126"/>
                  </a:lnTo>
                  <a:lnTo>
                    <a:pt x="1178" y="1126"/>
                  </a:lnTo>
                  <a:lnTo>
                    <a:pt x="1188" y="1126"/>
                  </a:lnTo>
                  <a:lnTo>
                    <a:pt x="1188" y="1111"/>
                  </a:lnTo>
                  <a:lnTo>
                    <a:pt x="1188" y="1075"/>
                  </a:lnTo>
                  <a:lnTo>
                    <a:pt x="1188" y="1039"/>
                  </a:lnTo>
                  <a:lnTo>
                    <a:pt x="1188" y="998"/>
                  </a:lnTo>
                  <a:lnTo>
                    <a:pt x="1193" y="962"/>
                  </a:lnTo>
                  <a:lnTo>
                    <a:pt x="1198" y="926"/>
                  </a:lnTo>
                  <a:lnTo>
                    <a:pt x="1198" y="896"/>
                  </a:lnTo>
                  <a:lnTo>
                    <a:pt x="1188" y="896"/>
                  </a:lnTo>
                  <a:lnTo>
                    <a:pt x="1198" y="901"/>
                  </a:lnTo>
                  <a:lnTo>
                    <a:pt x="1203" y="885"/>
                  </a:lnTo>
                  <a:lnTo>
                    <a:pt x="1208" y="875"/>
                  </a:lnTo>
                  <a:lnTo>
                    <a:pt x="1213" y="865"/>
                  </a:lnTo>
                  <a:lnTo>
                    <a:pt x="1203" y="860"/>
                  </a:lnTo>
                  <a:lnTo>
                    <a:pt x="1208" y="870"/>
                  </a:lnTo>
                  <a:lnTo>
                    <a:pt x="1218" y="865"/>
                  </a:lnTo>
                  <a:lnTo>
                    <a:pt x="1218" y="865"/>
                  </a:lnTo>
                  <a:lnTo>
                    <a:pt x="1218" y="860"/>
                  </a:lnTo>
                  <a:lnTo>
                    <a:pt x="1224" y="855"/>
                  </a:lnTo>
                  <a:lnTo>
                    <a:pt x="1218" y="850"/>
                  </a:lnTo>
                  <a:lnTo>
                    <a:pt x="1224" y="860"/>
                  </a:lnTo>
                  <a:lnTo>
                    <a:pt x="1234" y="855"/>
                  </a:lnTo>
                  <a:lnTo>
                    <a:pt x="1229" y="844"/>
                  </a:lnTo>
                  <a:lnTo>
                    <a:pt x="1229" y="855"/>
                  </a:lnTo>
                  <a:lnTo>
                    <a:pt x="1239" y="855"/>
                  </a:lnTo>
                  <a:lnTo>
                    <a:pt x="1249" y="855"/>
                  </a:lnTo>
                  <a:lnTo>
                    <a:pt x="1259" y="855"/>
                  </a:lnTo>
                  <a:lnTo>
                    <a:pt x="1259" y="844"/>
                  </a:lnTo>
                  <a:lnTo>
                    <a:pt x="1259" y="855"/>
                  </a:lnTo>
                  <a:lnTo>
                    <a:pt x="1275" y="860"/>
                  </a:lnTo>
                  <a:lnTo>
                    <a:pt x="1285" y="865"/>
                  </a:lnTo>
                  <a:lnTo>
                    <a:pt x="1295" y="870"/>
                  </a:lnTo>
                  <a:lnTo>
                    <a:pt x="1305" y="875"/>
                  </a:lnTo>
                  <a:lnTo>
                    <a:pt x="1316" y="880"/>
                  </a:lnTo>
                  <a:lnTo>
                    <a:pt x="1331" y="891"/>
                  </a:lnTo>
                  <a:lnTo>
                    <a:pt x="1331" y="880"/>
                  </a:lnTo>
                  <a:lnTo>
                    <a:pt x="1326" y="885"/>
                  </a:lnTo>
                  <a:lnTo>
                    <a:pt x="1331" y="896"/>
                  </a:lnTo>
                  <a:lnTo>
                    <a:pt x="1331" y="896"/>
                  </a:lnTo>
                  <a:lnTo>
                    <a:pt x="1331" y="896"/>
                  </a:lnTo>
                  <a:lnTo>
                    <a:pt x="1341" y="906"/>
                  </a:lnTo>
                  <a:lnTo>
                    <a:pt x="1346" y="911"/>
                  </a:lnTo>
                  <a:lnTo>
                    <a:pt x="1346" y="911"/>
                  </a:lnTo>
                  <a:lnTo>
                    <a:pt x="1357" y="916"/>
                  </a:lnTo>
                  <a:lnTo>
                    <a:pt x="1372" y="921"/>
                  </a:lnTo>
                  <a:lnTo>
                    <a:pt x="1387" y="926"/>
                  </a:lnTo>
                  <a:lnTo>
                    <a:pt x="1387" y="926"/>
                  </a:lnTo>
                  <a:lnTo>
                    <a:pt x="1387" y="926"/>
                  </a:lnTo>
                  <a:lnTo>
                    <a:pt x="1398" y="926"/>
                  </a:lnTo>
                  <a:lnTo>
                    <a:pt x="1398" y="916"/>
                  </a:lnTo>
                  <a:lnTo>
                    <a:pt x="1398" y="926"/>
                  </a:lnTo>
                  <a:lnTo>
                    <a:pt x="1413" y="931"/>
                  </a:lnTo>
                  <a:lnTo>
                    <a:pt x="1413" y="931"/>
                  </a:lnTo>
                  <a:lnTo>
                    <a:pt x="1418" y="931"/>
                  </a:lnTo>
                  <a:lnTo>
                    <a:pt x="1433" y="926"/>
                  </a:lnTo>
                  <a:lnTo>
                    <a:pt x="1428" y="916"/>
                  </a:lnTo>
                  <a:lnTo>
                    <a:pt x="1428" y="926"/>
                  </a:lnTo>
                  <a:lnTo>
                    <a:pt x="1444" y="926"/>
                  </a:lnTo>
                  <a:lnTo>
                    <a:pt x="1444" y="926"/>
                  </a:lnTo>
                  <a:lnTo>
                    <a:pt x="1449" y="926"/>
                  </a:lnTo>
                  <a:lnTo>
                    <a:pt x="1459" y="921"/>
                  </a:lnTo>
                  <a:lnTo>
                    <a:pt x="1474" y="916"/>
                  </a:lnTo>
                  <a:lnTo>
                    <a:pt x="1474" y="916"/>
                  </a:lnTo>
                  <a:lnTo>
                    <a:pt x="1474" y="911"/>
                  </a:lnTo>
                  <a:lnTo>
                    <a:pt x="1485" y="901"/>
                  </a:lnTo>
                  <a:lnTo>
                    <a:pt x="1495" y="891"/>
                  </a:lnTo>
                  <a:lnTo>
                    <a:pt x="1505" y="880"/>
                  </a:lnTo>
                  <a:lnTo>
                    <a:pt x="1510" y="880"/>
                  </a:lnTo>
                  <a:lnTo>
                    <a:pt x="1510" y="880"/>
                  </a:lnTo>
                  <a:lnTo>
                    <a:pt x="1520" y="865"/>
                  </a:lnTo>
                  <a:lnTo>
                    <a:pt x="1526" y="850"/>
                  </a:lnTo>
                  <a:lnTo>
                    <a:pt x="1531" y="829"/>
                  </a:lnTo>
                  <a:lnTo>
                    <a:pt x="1531" y="829"/>
                  </a:lnTo>
                  <a:lnTo>
                    <a:pt x="1531" y="824"/>
                  </a:lnTo>
                  <a:lnTo>
                    <a:pt x="1531" y="814"/>
                  </a:lnTo>
                  <a:lnTo>
                    <a:pt x="1531" y="804"/>
                  </a:lnTo>
                  <a:lnTo>
                    <a:pt x="1531" y="793"/>
                  </a:lnTo>
                  <a:lnTo>
                    <a:pt x="1531" y="783"/>
                  </a:lnTo>
                  <a:lnTo>
                    <a:pt x="1531" y="783"/>
                  </a:lnTo>
                  <a:lnTo>
                    <a:pt x="1526" y="778"/>
                  </a:lnTo>
                  <a:lnTo>
                    <a:pt x="1520" y="773"/>
                  </a:lnTo>
                  <a:lnTo>
                    <a:pt x="1515" y="778"/>
                  </a:lnTo>
                  <a:lnTo>
                    <a:pt x="1526" y="778"/>
                  </a:lnTo>
                  <a:lnTo>
                    <a:pt x="1520" y="768"/>
                  </a:lnTo>
                  <a:lnTo>
                    <a:pt x="1510" y="768"/>
                  </a:lnTo>
                  <a:lnTo>
                    <a:pt x="1520" y="768"/>
                  </a:lnTo>
                  <a:lnTo>
                    <a:pt x="1520" y="757"/>
                  </a:lnTo>
                  <a:lnTo>
                    <a:pt x="1520" y="757"/>
                  </a:lnTo>
                  <a:lnTo>
                    <a:pt x="1515" y="752"/>
                  </a:lnTo>
                  <a:lnTo>
                    <a:pt x="1510" y="747"/>
                  </a:lnTo>
                  <a:lnTo>
                    <a:pt x="1505" y="752"/>
                  </a:lnTo>
                  <a:lnTo>
                    <a:pt x="1515" y="752"/>
                  </a:lnTo>
                  <a:lnTo>
                    <a:pt x="1505" y="737"/>
                  </a:lnTo>
                  <a:lnTo>
                    <a:pt x="1500" y="732"/>
                  </a:lnTo>
                  <a:lnTo>
                    <a:pt x="1500" y="732"/>
                  </a:lnTo>
                  <a:lnTo>
                    <a:pt x="1485" y="722"/>
                  </a:lnTo>
                  <a:lnTo>
                    <a:pt x="1469" y="711"/>
                  </a:lnTo>
                  <a:lnTo>
                    <a:pt x="1454" y="701"/>
                  </a:lnTo>
                  <a:lnTo>
                    <a:pt x="1439" y="696"/>
                  </a:lnTo>
                  <a:lnTo>
                    <a:pt x="1423" y="691"/>
                  </a:lnTo>
                  <a:lnTo>
                    <a:pt x="1423" y="691"/>
                  </a:lnTo>
                  <a:lnTo>
                    <a:pt x="1418" y="691"/>
                  </a:lnTo>
                  <a:lnTo>
                    <a:pt x="1398" y="691"/>
                  </a:lnTo>
                  <a:lnTo>
                    <a:pt x="1382" y="691"/>
                  </a:lnTo>
                  <a:lnTo>
                    <a:pt x="1382" y="691"/>
                  </a:lnTo>
                  <a:lnTo>
                    <a:pt x="1382" y="691"/>
                  </a:lnTo>
                  <a:lnTo>
                    <a:pt x="1367" y="696"/>
                  </a:lnTo>
                  <a:lnTo>
                    <a:pt x="1352" y="701"/>
                  </a:lnTo>
                  <a:lnTo>
                    <a:pt x="1352" y="706"/>
                  </a:lnTo>
                  <a:lnTo>
                    <a:pt x="1352" y="701"/>
                  </a:lnTo>
                  <a:lnTo>
                    <a:pt x="1346" y="701"/>
                  </a:lnTo>
                  <a:lnTo>
                    <a:pt x="1346" y="701"/>
                  </a:lnTo>
                  <a:lnTo>
                    <a:pt x="1341" y="701"/>
                  </a:lnTo>
                  <a:lnTo>
                    <a:pt x="1336" y="706"/>
                  </a:lnTo>
                  <a:lnTo>
                    <a:pt x="1331" y="711"/>
                  </a:lnTo>
                  <a:lnTo>
                    <a:pt x="1331" y="716"/>
                  </a:lnTo>
                  <a:lnTo>
                    <a:pt x="1331" y="716"/>
                  </a:lnTo>
                  <a:lnTo>
                    <a:pt x="1326" y="727"/>
                  </a:lnTo>
                  <a:lnTo>
                    <a:pt x="1331" y="727"/>
                  </a:lnTo>
                  <a:lnTo>
                    <a:pt x="1326" y="722"/>
                  </a:lnTo>
                  <a:lnTo>
                    <a:pt x="1316" y="732"/>
                  </a:lnTo>
                  <a:lnTo>
                    <a:pt x="1305" y="742"/>
                  </a:lnTo>
                  <a:lnTo>
                    <a:pt x="1311" y="747"/>
                  </a:lnTo>
                  <a:lnTo>
                    <a:pt x="1311" y="742"/>
                  </a:lnTo>
                  <a:lnTo>
                    <a:pt x="1300" y="747"/>
                  </a:lnTo>
                  <a:lnTo>
                    <a:pt x="1290" y="752"/>
                  </a:lnTo>
                  <a:lnTo>
                    <a:pt x="1290" y="757"/>
                  </a:lnTo>
                  <a:lnTo>
                    <a:pt x="1290" y="752"/>
                  </a:lnTo>
                  <a:lnTo>
                    <a:pt x="1280" y="752"/>
                  </a:lnTo>
                  <a:lnTo>
                    <a:pt x="1265" y="752"/>
                  </a:lnTo>
                  <a:lnTo>
                    <a:pt x="1254" y="752"/>
                  </a:lnTo>
                  <a:lnTo>
                    <a:pt x="1254" y="757"/>
                  </a:lnTo>
                  <a:lnTo>
                    <a:pt x="1259" y="752"/>
                  </a:lnTo>
                  <a:lnTo>
                    <a:pt x="1249" y="747"/>
                  </a:lnTo>
                  <a:lnTo>
                    <a:pt x="1249" y="747"/>
                  </a:lnTo>
                  <a:lnTo>
                    <a:pt x="1244" y="747"/>
                  </a:lnTo>
                  <a:lnTo>
                    <a:pt x="1234" y="747"/>
                  </a:lnTo>
                  <a:lnTo>
                    <a:pt x="1234" y="752"/>
                  </a:lnTo>
                  <a:lnTo>
                    <a:pt x="1239" y="747"/>
                  </a:lnTo>
                  <a:lnTo>
                    <a:pt x="1229" y="742"/>
                  </a:lnTo>
                  <a:lnTo>
                    <a:pt x="1224" y="747"/>
                  </a:lnTo>
                  <a:lnTo>
                    <a:pt x="1229" y="742"/>
                  </a:lnTo>
                  <a:lnTo>
                    <a:pt x="1218" y="732"/>
                  </a:lnTo>
                  <a:lnTo>
                    <a:pt x="1218" y="732"/>
                  </a:lnTo>
                  <a:lnTo>
                    <a:pt x="1218" y="732"/>
                  </a:lnTo>
                  <a:lnTo>
                    <a:pt x="1208" y="727"/>
                  </a:lnTo>
                  <a:lnTo>
                    <a:pt x="1203" y="732"/>
                  </a:lnTo>
                  <a:lnTo>
                    <a:pt x="1208" y="727"/>
                  </a:lnTo>
                  <a:lnTo>
                    <a:pt x="1203" y="722"/>
                  </a:lnTo>
                  <a:lnTo>
                    <a:pt x="1198" y="727"/>
                  </a:lnTo>
                  <a:lnTo>
                    <a:pt x="1208" y="727"/>
                  </a:lnTo>
                  <a:lnTo>
                    <a:pt x="1203" y="716"/>
                  </a:lnTo>
                  <a:lnTo>
                    <a:pt x="1203" y="716"/>
                  </a:lnTo>
                  <a:lnTo>
                    <a:pt x="1198" y="711"/>
                  </a:lnTo>
                  <a:lnTo>
                    <a:pt x="1193" y="706"/>
                  </a:lnTo>
                  <a:lnTo>
                    <a:pt x="1188" y="711"/>
                  </a:lnTo>
                  <a:lnTo>
                    <a:pt x="1198" y="711"/>
                  </a:lnTo>
                  <a:lnTo>
                    <a:pt x="1198" y="701"/>
                  </a:lnTo>
                  <a:lnTo>
                    <a:pt x="1198" y="676"/>
                  </a:lnTo>
                  <a:lnTo>
                    <a:pt x="1198" y="640"/>
                  </a:lnTo>
                  <a:lnTo>
                    <a:pt x="1198" y="583"/>
                  </a:lnTo>
                  <a:lnTo>
                    <a:pt x="1198" y="527"/>
                  </a:lnTo>
                  <a:lnTo>
                    <a:pt x="1198" y="471"/>
                  </a:lnTo>
                  <a:lnTo>
                    <a:pt x="1198" y="409"/>
                  </a:lnTo>
                  <a:lnTo>
                    <a:pt x="1198" y="358"/>
                  </a:lnTo>
                  <a:lnTo>
                    <a:pt x="1198" y="317"/>
                  </a:lnTo>
                  <a:lnTo>
                    <a:pt x="1198" y="307"/>
                  </a:lnTo>
                  <a:lnTo>
                    <a:pt x="1188" y="312"/>
                  </a:lnTo>
                  <a:lnTo>
                    <a:pt x="1172" y="317"/>
                  </a:lnTo>
                  <a:lnTo>
                    <a:pt x="1157" y="328"/>
                  </a:lnTo>
                  <a:lnTo>
                    <a:pt x="1157" y="333"/>
                  </a:lnTo>
                  <a:lnTo>
                    <a:pt x="1157" y="328"/>
                  </a:lnTo>
                  <a:lnTo>
                    <a:pt x="1137" y="333"/>
                  </a:lnTo>
                  <a:lnTo>
                    <a:pt x="1116" y="338"/>
                  </a:lnTo>
                  <a:lnTo>
                    <a:pt x="1096" y="343"/>
                  </a:lnTo>
                  <a:lnTo>
                    <a:pt x="1075" y="343"/>
                  </a:lnTo>
                  <a:lnTo>
                    <a:pt x="1050" y="343"/>
                  </a:lnTo>
                  <a:lnTo>
                    <a:pt x="1024" y="343"/>
                  </a:lnTo>
                  <a:lnTo>
                    <a:pt x="1003" y="343"/>
                  </a:lnTo>
                  <a:lnTo>
                    <a:pt x="978" y="343"/>
                  </a:lnTo>
                  <a:lnTo>
                    <a:pt x="952" y="338"/>
                  </a:lnTo>
                  <a:lnTo>
                    <a:pt x="932" y="333"/>
                  </a:lnTo>
                  <a:lnTo>
                    <a:pt x="911" y="328"/>
                  </a:lnTo>
                  <a:lnTo>
                    <a:pt x="891" y="322"/>
                  </a:lnTo>
                  <a:lnTo>
                    <a:pt x="870" y="317"/>
                  </a:lnTo>
                  <a:lnTo>
                    <a:pt x="870" y="322"/>
                  </a:lnTo>
                  <a:lnTo>
                    <a:pt x="875" y="317"/>
                  </a:lnTo>
                  <a:lnTo>
                    <a:pt x="860" y="312"/>
                  </a:lnTo>
                  <a:lnTo>
                    <a:pt x="850" y="307"/>
                  </a:lnTo>
                  <a:lnTo>
                    <a:pt x="845" y="312"/>
                  </a:lnTo>
                  <a:lnTo>
                    <a:pt x="850" y="307"/>
                  </a:lnTo>
                  <a:lnTo>
                    <a:pt x="840" y="297"/>
                  </a:lnTo>
                  <a:lnTo>
                    <a:pt x="840" y="297"/>
                  </a:lnTo>
                  <a:lnTo>
                    <a:pt x="840" y="297"/>
                  </a:lnTo>
                  <a:lnTo>
                    <a:pt x="829" y="292"/>
                  </a:lnTo>
                  <a:lnTo>
                    <a:pt x="819" y="287"/>
                  </a:lnTo>
                  <a:lnTo>
                    <a:pt x="814" y="292"/>
                  </a:lnTo>
                  <a:lnTo>
                    <a:pt x="819" y="287"/>
                  </a:lnTo>
                  <a:lnTo>
                    <a:pt x="814" y="281"/>
                  </a:lnTo>
                  <a:lnTo>
                    <a:pt x="809" y="276"/>
                  </a:lnTo>
                  <a:lnTo>
                    <a:pt x="804" y="281"/>
                  </a:lnTo>
                  <a:lnTo>
                    <a:pt x="814" y="281"/>
                  </a:lnTo>
                  <a:lnTo>
                    <a:pt x="814" y="271"/>
                  </a:lnTo>
                  <a:lnTo>
                    <a:pt x="814" y="266"/>
                  </a:lnTo>
                  <a:lnTo>
                    <a:pt x="814" y="261"/>
                  </a:lnTo>
                  <a:lnTo>
                    <a:pt x="814" y="251"/>
                  </a:lnTo>
                  <a:lnTo>
                    <a:pt x="804" y="251"/>
                  </a:lnTo>
                  <a:lnTo>
                    <a:pt x="809" y="256"/>
                  </a:lnTo>
                  <a:lnTo>
                    <a:pt x="814" y="251"/>
                  </a:lnTo>
                  <a:lnTo>
                    <a:pt x="819" y="251"/>
                  </a:lnTo>
                  <a:lnTo>
                    <a:pt x="819" y="251"/>
                  </a:lnTo>
                  <a:lnTo>
                    <a:pt x="824" y="240"/>
                  </a:lnTo>
                  <a:lnTo>
                    <a:pt x="835" y="220"/>
                  </a:lnTo>
                  <a:lnTo>
                    <a:pt x="824" y="215"/>
                  </a:lnTo>
                  <a:lnTo>
                    <a:pt x="829" y="220"/>
                  </a:lnTo>
                  <a:lnTo>
                    <a:pt x="850" y="200"/>
                  </a:lnTo>
                  <a:lnTo>
                    <a:pt x="860" y="189"/>
                  </a:lnTo>
                  <a:lnTo>
                    <a:pt x="865" y="189"/>
                  </a:lnTo>
                  <a:lnTo>
                    <a:pt x="865" y="189"/>
                  </a:lnTo>
                  <a:lnTo>
                    <a:pt x="875" y="174"/>
                  </a:lnTo>
                  <a:lnTo>
                    <a:pt x="881" y="159"/>
                  </a:lnTo>
                  <a:lnTo>
                    <a:pt x="886" y="143"/>
                  </a:lnTo>
                  <a:lnTo>
                    <a:pt x="886" y="143"/>
                  </a:lnTo>
                  <a:lnTo>
                    <a:pt x="886" y="138"/>
                  </a:lnTo>
                  <a:lnTo>
                    <a:pt x="886" y="123"/>
                  </a:lnTo>
                  <a:lnTo>
                    <a:pt x="886" y="107"/>
                  </a:lnTo>
                  <a:lnTo>
                    <a:pt x="886" y="92"/>
                  </a:lnTo>
                  <a:lnTo>
                    <a:pt x="886" y="92"/>
                  </a:lnTo>
                  <a:lnTo>
                    <a:pt x="886" y="92"/>
                  </a:lnTo>
                  <a:lnTo>
                    <a:pt x="881" y="77"/>
                  </a:lnTo>
                  <a:lnTo>
                    <a:pt x="875" y="61"/>
                  </a:lnTo>
                  <a:lnTo>
                    <a:pt x="865" y="46"/>
                  </a:lnTo>
                  <a:lnTo>
                    <a:pt x="865" y="46"/>
                  </a:lnTo>
                  <a:lnTo>
                    <a:pt x="860" y="41"/>
                  </a:lnTo>
                  <a:lnTo>
                    <a:pt x="855" y="36"/>
                  </a:lnTo>
                  <a:lnTo>
                    <a:pt x="855" y="36"/>
                  </a:lnTo>
                  <a:lnTo>
                    <a:pt x="855" y="36"/>
                  </a:lnTo>
                  <a:lnTo>
                    <a:pt x="845" y="31"/>
                  </a:lnTo>
                  <a:lnTo>
                    <a:pt x="840" y="36"/>
                  </a:lnTo>
                  <a:lnTo>
                    <a:pt x="845" y="31"/>
                  </a:lnTo>
                  <a:lnTo>
                    <a:pt x="840" y="26"/>
                  </a:lnTo>
                  <a:lnTo>
                    <a:pt x="840" y="26"/>
                  </a:lnTo>
                  <a:lnTo>
                    <a:pt x="840" y="26"/>
                  </a:lnTo>
                  <a:lnTo>
                    <a:pt x="829" y="20"/>
                  </a:lnTo>
                  <a:lnTo>
                    <a:pt x="824" y="26"/>
                  </a:lnTo>
                  <a:lnTo>
                    <a:pt x="829" y="20"/>
                  </a:lnTo>
                  <a:lnTo>
                    <a:pt x="824" y="15"/>
                  </a:lnTo>
                  <a:lnTo>
                    <a:pt x="824" y="15"/>
                  </a:lnTo>
                  <a:lnTo>
                    <a:pt x="824" y="15"/>
                  </a:lnTo>
                  <a:lnTo>
                    <a:pt x="814" y="10"/>
                  </a:lnTo>
                  <a:lnTo>
                    <a:pt x="814" y="10"/>
                  </a:lnTo>
                  <a:lnTo>
                    <a:pt x="809" y="10"/>
                  </a:lnTo>
                  <a:lnTo>
                    <a:pt x="799" y="10"/>
                  </a:lnTo>
                  <a:lnTo>
                    <a:pt x="799" y="15"/>
                  </a:lnTo>
                  <a:lnTo>
                    <a:pt x="804" y="10"/>
                  </a:lnTo>
                  <a:lnTo>
                    <a:pt x="794" y="5"/>
                  </a:lnTo>
                  <a:lnTo>
                    <a:pt x="794" y="5"/>
                  </a:lnTo>
                  <a:lnTo>
                    <a:pt x="788" y="5"/>
                  </a:lnTo>
                  <a:lnTo>
                    <a:pt x="773" y="5"/>
                  </a:lnTo>
                  <a:lnTo>
                    <a:pt x="773" y="10"/>
                  </a:lnTo>
                  <a:lnTo>
                    <a:pt x="778" y="5"/>
                  </a:lnTo>
                  <a:lnTo>
                    <a:pt x="768" y="0"/>
                  </a:lnTo>
                  <a:lnTo>
                    <a:pt x="768" y="0"/>
                  </a:lnTo>
                  <a:lnTo>
                    <a:pt x="763" y="0"/>
                  </a:lnTo>
                  <a:lnTo>
                    <a:pt x="753" y="0"/>
                  </a:lnTo>
                  <a:lnTo>
                    <a:pt x="737" y="0"/>
                  </a:lnTo>
                  <a:lnTo>
                    <a:pt x="727" y="0"/>
                  </a:lnTo>
                  <a:lnTo>
                    <a:pt x="727" y="0"/>
                  </a:lnTo>
                  <a:lnTo>
                    <a:pt x="727" y="0"/>
                  </a:lnTo>
                  <a:lnTo>
                    <a:pt x="712" y="5"/>
                  </a:lnTo>
                  <a:lnTo>
                    <a:pt x="712" y="10"/>
                  </a:lnTo>
                  <a:lnTo>
                    <a:pt x="712" y="5"/>
                  </a:lnTo>
                  <a:lnTo>
                    <a:pt x="701" y="5"/>
                  </a:lnTo>
                  <a:lnTo>
                    <a:pt x="691" y="5"/>
                  </a:lnTo>
                  <a:lnTo>
                    <a:pt x="691" y="5"/>
                  </a:lnTo>
                  <a:lnTo>
                    <a:pt x="686" y="5"/>
                  </a:lnTo>
                  <a:lnTo>
                    <a:pt x="681" y="10"/>
                  </a:lnTo>
                  <a:lnTo>
                    <a:pt x="686" y="15"/>
                  </a:lnTo>
                  <a:lnTo>
                    <a:pt x="686" y="10"/>
                  </a:lnTo>
                  <a:lnTo>
                    <a:pt x="676" y="15"/>
                  </a:lnTo>
                  <a:lnTo>
                    <a:pt x="676" y="15"/>
                  </a:lnTo>
                  <a:lnTo>
                    <a:pt x="671" y="15"/>
                  </a:lnTo>
                  <a:lnTo>
                    <a:pt x="666" y="20"/>
                  </a:lnTo>
                  <a:lnTo>
                    <a:pt x="671" y="26"/>
                  </a:lnTo>
                  <a:lnTo>
                    <a:pt x="671" y="20"/>
                  </a:lnTo>
                  <a:lnTo>
                    <a:pt x="661" y="26"/>
                  </a:lnTo>
                  <a:lnTo>
                    <a:pt x="661" y="26"/>
                  </a:lnTo>
                  <a:lnTo>
                    <a:pt x="655" y="26"/>
                  </a:lnTo>
                  <a:lnTo>
                    <a:pt x="650" y="31"/>
                  </a:lnTo>
                  <a:lnTo>
                    <a:pt x="645" y="36"/>
                  </a:lnTo>
                  <a:lnTo>
                    <a:pt x="640" y="41"/>
                  </a:lnTo>
                  <a:lnTo>
                    <a:pt x="640" y="46"/>
                  </a:lnTo>
                  <a:lnTo>
                    <a:pt x="640" y="46"/>
                  </a:lnTo>
                  <a:lnTo>
                    <a:pt x="635" y="56"/>
                  </a:lnTo>
                  <a:lnTo>
                    <a:pt x="630" y="72"/>
                  </a:lnTo>
                  <a:lnTo>
                    <a:pt x="625" y="87"/>
                  </a:lnTo>
                  <a:lnTo>
                    <a:pt x="625" y="87"/>
                  </a:lnTo>
                  <a:lnTo>
                    <a:pt x="625" y="87"/>
                  </a:lnTo>
                  <a:lnTo>
                    <a:pt x="625" y="102"/>
                  </a:lnTo>
                  <a:lnTo>
                    <a:pt x="625" y="118"/>
                  </a:lnTo>
                  <a:lnTo>
                    <a:pt x="625" y="138"/>
                  </a:lnTo>
                  <a:lnTo>
                    <a:pt x="625" y="143"/>
                  </a:lnTo>
                  <a:lnTo>
                    <a:pt x="625" y="143"/>
                  </a:lnTo>
                  <a:lnTo>
                    <a:pt x="630" y="159"/>
                  </a:lnTo>
                  <a:lnTo>
                    <a:pt x="635" y="179"/>
                  </a:lnTo>
                  <a:lnTo>
                    <a:pt x="645" y="194"/>
                  </a:lnTo>
                  <a:lnTo>
                    <a:pt x="650" y="210"/>
                  </a:lnTo>
                  <a:lnTo>
                    <a:pt x="650" y="210"/>
                  </a:lnTo>
                  <a:lnTo>
                    <a:pt x="655" y="215"/>
                  </a:lnTo>
                  <a:lnTo>
                    <a:pt x="671" y="225"/>
                  </a:lnTo>
                  <a:lnTo>
                    <a:pt x="671" y="215"/>
                  </a:lnTo>
                  <a:lnTo>
                    <a:pt x="666" y="220"/>
                  </a:lnTo>
                  <a:lnTo>
                    <a:pt x="671" y="230"/>
                  </a:lnTo>
                  <a:lnTo>
                    <a:pt x="671" y="230"/>
                  </a:lnTo>
                  <a:lnTo>
                    <a:pt x="671" y="230"/>
                  </a:lnTo>
                  <a:lnTo>
                    <a:pt x="681" y="240"/>
                  </a:lnTo>
                  <a:lnTo>
                    <a:pt x="686" y="235"/>
                  </a:lnTo>
                  <a:lnTo>
                    <a:pt x="681" y="235"/>
                  </a:lnTo>
                  <a:lnTo>
                    <a:pt x="681" y="246"/>
                  </a:lnTo>
                  <a:lnTo>
                    <a:pt x="681" y="251"/>
                  </a:lnTo>
                  <a:lnTo>
                    <a:pt x="681" y="251"/>
                  </a:lnTo>
                  <a:lnTo>
                    <a:pt x="686" y="261"/>
                  </a:lnTo>
                  <a:lnTo>
                    <a:pt x="691" y="256"/>
                  </a:lnTo>
                  <a:lnTo>
                    <a:pt x="686" y="256"/>
                  </a:lnTo>
                  <a:lnTo>
                    <a:pt x="686" y="266"/>
                  </a:lnTo>
                  <a:lnTo>
                    <a:pt x="686" y="276"/>
                  </a:lnTo>
                  <a:lnTo>
                    <a:pt x="691" y="276"/>
                  </a:lnTo>
                  <a:lnTo>
                    <a:pt x="686" y="276"/>
                  </a:lnTo>
                  <a:lnTo>
                    <a:pt x="681" y="287"/>
                  </a:lnTo>
                  <a:lnTo>
                    <a:pt x="676" y="297"/>
                  </a:lnTo>
                  <a:lnTo>
                    <a:pt x="681" y="297"/>
                  </a:lnTo>
                  <a:lnTo>
                    <a:pt x="676" y="292"/>
                  </a:lnTo>
                  <a:lnTo>
                    <a:pt x="671" y="297"/>
                  </a:lnTo>
                  <a:lnTo>
                    <a:pt x="661" y="307"/>
                  </a:lnTo>
                  <a:lnTo>
                    <a:pt x="666" y="312"/>
                  </a:lnTo>
                  <a:lnTo>
                    <a:pt x="666" y="307"/>
                  </a:lnTo>
                  <a:lnTo>
                    <a:pt x="650" y="312"/>
                  </a:lnTo>
                  <a:lnTo>
                    <a:pt x="650" y="317"/>
                  </a:lnTo>
                  <a:lnTo>
                    <a:pt x="650" y="312"/>
                  </a:lnTo>
                  <a:lnTo>
                    <a:pt x="640" y="312"/>
                  </a:lnTo>
                  <a:lnTo>
                    <a:pt x="625" y="312"/>
                  </a:lnTo>
                  <a:lnTo>
                    <a:pt x="609" y="312"/>
                  </a:lnTo>
                  <a:lnTo>
                    <a:pt x="589" y="307"/>
                  </a:lnTo>
                  <a:lnTo>
                    <a:pt x="589" y="312"/>
                  </a:lnTo>
                  <a:lnTo>
                    <a:pt x="594" y="307"/>
                  </a:lnTo>
                  <a:lnTo>
                    <a:pt x="573" y="297"/>
                  </a:lnTo>
                  <a:lnTo>
                    <a:pt x="573" y="297"/>
                  </a:lnTo>
                  <a:lnTo>
                    <a:pt x="568" y="297"/>
                  </a:lnTo>
                  <a:lnTo>
                    <a:pt x="553" y="297"/>
                  </a:lnTo>
                  <a:lnTo>
                    <a:pt x="553" y="302"/>
                  </a:lnTo>
                  <a:lnTo>
                    <a:pt x="558" y="297"/>
                  </a:lnTo>
                  <a:lnTo>
                    <a:pt x="548" y="292"/>
                  </a:lnTo>
                  <a:lnTo>
                    <a:pt x="533" y="287"/>
                  </a:lnTo>
                  <a:lnTo>
                    <a:pt x="533" y="287"/>
                  </a:lnTo>
                  <a:lnTo>
                    <a:pt x="527" y="287"/>
                  </a:lnTo>
                  <a:lnTo>
                    <a:pt x="512" y="287"/>
                  </a:lnTo>
                  <a:lnTo>
                    <a:pt x="481" y="287"/>
                  </a:lnTo>
                  <a:lnTo>
                    <a:pt x="446" y="287"/>
                  </a:lnTo>
                  <a:lnTo>
                    <a:pt x="410" y="292"/>
                  </a:lnTo>
                  <a:lnTo>
                    <a:pt x="374" y="297"/>
                  </a:lnTo>
                  <a:lnTo>
                    <a:pt x="338" y="302"/>
                  </a:lnTo>
                  <a:lnTo>
                    <a:pt x="333" y="302"/>
                  </a:lnTo>
                  <a:lnTo>
                    <a:pt x="338" y="302"/>
                  </a:lnTo>
                  <a:lnTo>
                    <a:pt x="302" y="312"/>
                  </a:lnTo>
                  <a:lnTo>
                    <a:pt x="297" y="312"/>
                  </a:lnTo>
                  <a:lnTo>
                    <a:pt x="297" y="317"/>
                  </a:lnTo>
                  <a:lnTo>
                    <a:pt x="297" y="322"/>
                  </a:lnTo>
                  <a:lnTo>
                    <a:pt x="297" y="343"/>
                  </a:lnTo>
                  <a:lnTo>
                    <a:pt x="297" y="358"/>
                  </a:lnTo>
                  <a:lnTo>
                    <a:pt x="297" y="384"/>
                  </a:lnTo>
                  <a:lnTo>
                    <a:pt x="302" y="435"/>
                  </a:lnTo>
                  <a:lnTo>
                    <a:pt x="307" y="496"/>
                  </a:lnTo>
                  <a:lnTo>
                    <a:pt x="312" y="522"/>
                  </a:lnTo>
                  <a:lnTo>
                    <a:pt x="312" y="553"/>
                  </a:lnTo>
                  <a:lnTo>
                    <a:pt x="312" y="583"/>
                  </a:lnTo>
                  <a:lnTo>
                    <a:pt x="312" y="583"/>
                  </a:lnTo>
                  <a:lnTo>
                    <a:pt x="312" y="589"/>
                  </a:lnTo>
                  <a:lnTo>
                    <a:pt x="318" y="609"/>
                  </a:lnTo>
                  <a:lnTo>
                    <a:pt x="323" y="604"/>
                  </a:lnTo>
                  <a:lnTo>
                    <a:pt x="318" y="604"/>
                  </a:lnTo>
                  <a:lnTo>
                    <a:pt x="312" y="629"/>
                  </a:lnTo>
                  <a:lnTo>
                    <a:pt x="312" y="650"/>
                  </a:lnTo>
                  <a:lnTo>
                    <a:pt x="318" y="650"/>
                  </a:lnTo>
                  <a:lnTo>
                    <a:pt x="312" y="650"/>
                  </a:lnTo>
                  <a:lnTo>
                    <a:pt x="307" y="660"/>
                  </a:lnTo>
                  <a:lnTo>
                    <a:pt x="307" y="660"/>
                  </a:lnTo>
                  <a:lnTo>
                    <a:pt x="307" y="660"/>
                  </a:lnTo>
                  <a:lnTo>
                    <a:pt x="307" y="665"/>
                  </a:lnTo>
                  <a:lnTo>
                    <a:pt x="312" y="665"/>
                  </a:lnTo>
                  <a:lnTo>
                    <a:pt x="307" y="660"/>
                  </a:lnTo>
                  <a:lnTo>
                    <a:pt x="302" y="665"/>
                  </a:lnTo>
                  <a:lnTo>
                    <a:pt x="297" y="670"/>
                  </a:lnTo>
                  <a:lnTo>
                    <a:pt x="292" y="676"/>
                  </a:lnTo>
                  <a:close/>
                  <a:moveTo>
                    <a:pt x="307" y="681"/>
                  </a:moveTo>
                  <a:lnTo>
                    <a:pt x="312" y="676"/>
                  </a:lnTo>
                  <a:lnTo>
                    <a:pt x="318" y="670"/>
                  </a:lnTo>
                  <a:lnTo>
                    <a:pt x="323" y="670"/>
                  </a:lnTo>
                  <a:lnTo>
                    <a:pt x="323" y="665"/>
                  </a:lnTo>
                  <a:lnTo>
                    <a:pt x="323" y="660"/>
                  </a:lnTo>
                  <a:lnTo>
                    <a:pt x="312" y="660"/>
                  </a:lnTo>
                  <a:lnTo>
                    <a:pt x="323" y="665"/>
                  </a:lnTo>
                  <a:lnTo>
                    <a:pt x="328" y="655"/>
                  </a:lnTo>
                  <a:lnTo>
                    <a:pt x="328" y="655"/>
                  </a:lnTo>
                  <a:lnTo>
                    <a:pt x="328" y="650"/>
                  </a:lnTo>
                  <a:lnTo>
                    <a:pt x="328" y="629"/>
                  </a:lnTo>
                  <a:lnTo>
                    <a:pt x="333" y="604"/>
                  </a:lnTo>
                  <a:lnTo>
                    <a:pt x="333" y="604"/>
                  </a:lnTo>
                  <a:lnTo>
                    <a:pt x="333" y="604"/>
                  </a:lnTo>
                  <a:lnTo>
                    <a:pt x="328" y="583"/>
                  </a:lnTo>
                  <a:lnTo>
                    <a:pt x="318" y="583"/>
                  </a:lnTo>
                  <a:lnTo>
                    <a:pt x="328" y="583"/>
                  </a:lnTo>
                  <a:lnTo>
                    <a:pt x="328" y="553"/>
                  </a:lnTo>
                  <a:lnTo>
                    <a:pt x="328" y="522"/>
                  </a:lnTo>
                  <a:lnTo>
                    <a:pt x="323" y="496"/>
                  </a:lnTo>
                  <a:lnTo>
                    <a:pt x="318" y="435"/>
                  </a:lnTo>
                  <a:lnTo>
                    <a:pt x="312" y="384"/>
                  </a:lnTo>
                  <a:lnTo>
                    <a:pt x="312" y="358"/>
                  </a:lnTo>
                  <a:lnTo>
                    <a:pt x="312" y="343"/>
                  </a:lnTo>
                  <a:lnTo>
                    <a:pt x="312" y="322"/>
                  </a:lnTo>
                  <a:lnTo>
                    <a:pt x="312" y="317"/>
                  </a:lnTo>
                  <a:lnTo>
                    <a:pt x="302" y="317"/>
                  </a:lnTo>
                  <a:lnTo>
                    <a:pt x="307" y="328"/>
                  </a:lnTo>
                  <a:lnTo>
                    <a:pt x="343" y="317"/>
                  </a:lnTo>
                  <a:lnTo>
                    <a:pt x="338" y="307"/>
                  </a:lnTo>
                  <a:lnTo>
                    <a:pt x="338" y="317"/>
                  </a:lnTo>
                  <a:lnTo>
                    <a:pt x="374" y="312"/>
                  </a:lnTo>
                  <a:lnTo>
                    <a:pt x="410" y="307"/>
                  </a:lnTo>
                  <a:lnTo>
                    <a:pt x="446" y="302"/>
                  </a:lnTo>
                  <a:lnTo>
                    <a:pt x="481" y="302"/>
                  </a:lnTo>
                  <a:lnTo>
                    <a:pt x="512" y="302"/>
                  </a:lnTo>
                  <a:lnTo>
                    <a:pt x="527" y="302"/>
                  </a:lnTo>
                  <a:lnTo>
                    <a:pt x="527" y="292"/>
                  </a:lnTo>
                  <a:lnTo>
                    <a:pt x="527" y="302"/>
                  </a:lnTo>
                  <a:lnTo>
                    <a:pt x="543" y="307"/>
                  </a:lnTo>
                  <a:lnTo>
                    <a:pt x="553" y="312"/>
                  </a:lnTo>
                  <a:lnTo>
                    <a:pt x="553" y="312"/>
                  </a:lnTo>
                  <a:lnTo>
                    <a:pt x="553" y="312"/>
                  </a:lnTo>
                  <a:lnTo>
                    <a:pt x="568" y="312"/>
                  </a:lnTo>
                  <a:lnTo>
                    <a:pt x="568" y="302"/>
                  </a:lnTo>
                  <a:lnTo>
                    <a:pt x="568" y="312"/>
                  </a:lnTo>
                  <a:lnTo>
                    <a:pt x="589" y="322"/>
                  </a:lnTo>
                  <a:lnTo>
                    <a:pt x="584" y="317"/>
                  </a:lnTo>
                  <a:lnTo>
                    <a:pt x="589" y="322"/>
                  </a:lnTo>
                  <a:lnTo>
                    <a:pt x="609" y="328"/>
                  </a:lnTo>
                  <a:lnTo>
                    <a:pt x="625" y="328"/>
                  </a:lnTo>
                  <a:lnTo>
                    <a:pt x="640" y="328"/>
                  </a:lnTo>
                  <a:lnTo>
                    <a:pt x="650" y="328"/>
                  </a:lnTo>
                  <a:lnTo>
                    <a:pt x="655" y="328"/>
                  </a:lnTo>
                  <a:lnTo>
                    <a:pt x="655" y="328"/>
                  </a:lnTo>
                  <a:lnTo>
                    <a:pt x="671" y="322"/>
                  </a:lnTo>
                  <a:lnTo>
                    <a:pt x="671" y="322"/>
                  </a:lnTo>
                  <a:lnTo>
                    <a:pt x="671" y="317"/>
                  </a:lnTo>
                  <a:lnTo>
                    <a:pt x="681" y="307"/>
                  </a:lnTo>
                  <a:lnTo>
                    <a:pt x="686" y="302"/>
                  </a:lnTo>
                  <a:lnTo>
                    <a:pt x="691" y="302"/>
                  </a:lnTo>
                  <a:lnTo>
                    <a:pt x="691" y="302"/>
                  </a:lnTo>
                  <a:lnTo>
                    <a:pt x="696" y="292"/>
                  </a:lnTo>
                  <a:lnTo>
                    <a:pt x="701" y="281"/>
                  </a:lnTo>
                  <a:lnTo>
                    <a:pt x="701" y="281"/>
                  </a:lnTo>
                  <a:lnTo>
                    <a:pt x="701" y="276"/>
                  </a:lnTo>
                  <a:lnTo>
                    <a:pt x="701" y="266"/>
                  </a:lnTo>
                  <a:lnTo>
                    <a:pt x="701" y="256"/>
                  </a:lnTo>
                  <a:lnTo>
                    <a:pt x="701" y="256"/>
                  </a:lnTo>
                  <a:lnTo>
                    <a:pt x="701" y="256"/>
                  </a:lnTo>
                  <a:lnTo>
                    <a:pt x="696" y="246"/>
                  </a:lnTo>
                  <a:lnTo>
                    <a:pt x="686" y="246"/>
                  </a:lnTo>
                  <a:lnTo>
                    <a:pt x="696" y="246"/>
                  </a:lnTo>
                  <a:lnTo>
                    <a:pt x="696" y="235"/>
                  </a:lnTo>
                  <a:lnTo>
                    <a:pt x="696" y="235"/>
                  </a:lnTo>
                  <a:lnTo>
                    <a:pt x="691" y="230"/>
                  </a:lnTo>
                  <a:lnTo>
                    <a:pt x="681" y="220"/>
                  </a:lnTo>
                  <a:lnTo>
                    <a:pt x="676" y="225"/>
                  </a:lnTo>
                  <a:lnTo>
                    <a:pt x="686" y="225"/>
                  </a:lnTo>
                  <a:lnTo>
                    <a:pt x="681" y="215"/>
                  </a:lnTo>
                  <a:lnTo>
                    <a:pt x="676" y="210"/>
                  </a:lnTo>
                  <a:lnTo>
                    <a:pt x="676" y="210"/>
                  </a:lnTo>
                  <a:lnTo>
                    <a:pt x="661" y="200"/>
                  </a:lnTo>
                  <a:lnTo>
                    <a:pt x="655" y="205"/>
                  </a:lnTo>
                  <a:lnTo>
                    <a:pt x="666" y="205"/>
                  </a:lnTo>
                  <a:lnTo>
                    <a:pt x="661" y="189"/>
                  </a:lnTo>
                  <a:lnTo>
                    <a:pt x="650" y="174"/>
                  </a:lnTo>
                  <a:lnTo>
                    <a:pt x="645" y="153"/>
                  </a:lnTo>
                  <a:lnTo>
                    <a:pt x="640" y="138"/>
                  </a:lnTo>
                  <a:lnTo>
                    <a:pt x="630" y="138"/>
                  </a:lnTo>
                  <a:lnTo>
                    <a:pt x="640" y="138"/>
                  </a:lnTo>
                  <a:lnTo>
                    <a:pt x="640" y="118"/>
                  </a:lnTo>
                  <a:lnTo>
                    <a:pt x="640" y="102"/>
                  </a:lnTo>
                  <a:lnTo>
                    <a:pt x="640" y="87"/>
                  </a:lnTo>
                  <a:lnTo>
                    <a:pt x="630" y="87"/>
                  </a:lnTo>
                  <a:lnTo>
                    <a:pt x="640" y="92"/>
                  </a:lnTo>
                  <a:lnTo>
                    <a:pt x="645" y="77"/>
                  </a:lnTo>
                  <a:lnTo>
                    <a:pt x="650" y="61"/>
                  </a:lnTo>
                  <a:lnTo>
                    <a:pt x="655" y="51"/>
                  </a:lnTo>
                  <a:lnTo>
                    <a:pt x="645" y="46"/>
                  </a:lnTo>
                  <a:lnTo>
                    <a:pt x="650" y="51"/>
                  </a:lnTo>
                  <a:lnTo>
                    <a:pt x="655" y="46"/>
                  </a:lnTo>
                  <a:lnTo>
                    <a:pt x="661" y="41"/>
                  </a:lnTo>
                  <a:lnTo>
                    <a:pt x="666" y="36"/>
                  </a:lnTo>
                  <a:lnTo>
                    <a:pt x="661" y="31"/>
                  </a:lnTo>
                  <a:lnTo>
                    <a:pt x="666" y="41"/>
                  </a:lnTo>
                  <a:lnTo>
                    <a:pt x="676" y="36"/>
                  </a:lnTo>
                  <a:lnTo>
                    <a:pt x="676" y="36"/>
                  </a:lnTo>
                  <a:lnTo>
                    <a:pt x="676" y="31"/>
                  </a:lnTo>
                  <a:lnTo>
                    <a:pt x="681" y="26"/>
                  </a:lnTo>
                  <a:lnTo>
                    <a:pt x="676" y="20"/>
                  </a:lnTo>
                  <a:lnTo>
                    <a:pt x="681" y="31"/>
                  </a:lnTo>
                  <a:lnTo>
                    <a:pt x="691" y="26"/>
                  </a:lnTo>
                  <a:lnTo>
                    <a:pt x="691" y="26"/>
                  </a:lnTo>
                  <a:lnTo>
                    <a:pt x="691" y="20"/>
                  </a:lnTo>
                  <a:lnTo>
                    <a:pt x="696" y="15"/>
                  </a:lnTo>
                  <a:lnTo>
                    <a:pt x="691" y="10"/>
                  </a:lnTo>
                  <a:lnTo>
                    <a:pt x="691" y="20"/>
                  </a:lnTo>
                  <a:lnTo>
                    <a:pt x="701" y="20"/>
                  </a:lnTo>
                  <a:lnTo>
                    <a:pt x="712" y="20"/>
                  </a:lnTo>
                  <a:lnTo>
                    <a:pt x="717" y="20"/>
                  </a:lnTo>
                  <a:lnTo>
                    <a:pt x="717" y="20"/>
                  </a:lnTo>
                  <a:lnTo>
                    <a:pt x="732" y="15"/>
                  </a:lnTo>
                  <a:lnTo>
                    <a:pt x="727" y="5"/>
                  </a:lnTo>
                  <a:lnTo>
                    <a:pt x="727" y="15"/>
                  </a:lnTo>
                  <a:lnTo>
                    <a:pt x="737" y="15"/>
                  </a:lnTo>
                  <a:lnTo>
                    <a:pt x="753" y="15"/>
                  </a:lnTo>
                  <a:lnTo>
                    <a:pt x="763" y="15"/>
                  </a:lnTo>
                  <a:lnTo>
                    <a:pt x="763" y="5"/>
                  </a:lnTo>
                  <a:lnTo>
                    <a:pt x="763" y="15"/>
                  </a:lnTo>
                  <a:lnTo>
                    <a:pt x="773" y="20"/>
                  </a:lnTo>
                  <a:lnTo>
                    <a:pt x="773" y="20"/>
                  </a:lnTo>
                  <a:lnTo>
                    <a:pt x="773" y="20"/>
                  </a:lnTo>
                  <a:lnTo>
                    <a:pt x="788" y="20"/>
                  </a:lnTo>
                  <a:lnTo>
                    <a:pt x="788" y="10"/>
                  </a:lnTo>
                  <a:lnTo>
                    <a:pt x="788" y="20"/>
                  </a:lnTo>
                  <a:lnTo>
                    <a:pt x="799" y="26"/>
                  </a:lnTo>
                  <a:lnTo>
                    <a:pt x="799" y="26"/>
                  </a:lnTo>
                  <a:lnTo>
                    <a:pt x="799" y="26"/>
                  </a:lnTo>
                  <a:lnTo>
                    <a:pt x="809" y="26"/>
                  </a:lnTo>
                  <a:lnTo>
                    <a:pt x="809" y="15"/>
                  </a:lnTo>
                  <a:lnTo>
                    <a:pt x="809" y="26"/>
                  </a:lnTo>
                  <a:lnTo>
                    <a:pt x="819" y="31"/>
                  </a:lnTo>
                  <a:lnTo>
                    <a:pt x="819" y="20"/>
                  </a:lnTo>
                  <a:lnTo>
                    <a:pt x="814" y="26"/>
                  </a:lnTo>
                  <a:lnTo>
                    <a:pt x="819" y="31"/>
                  </a:lnTo>
                  <a:lnTo>
                    <a:pt x="824" y="36"/>
                  </a:lnTo>
                  <a:lnTo>
                    <a:pt x="824" y="36"/>
                  </a:lnTo>
                  <a:lnTo>
                    <a:pt x="835" y="41"/>
                  </a:lnTo>
                  <a:lnTo>
                    <a:pt x="835" y="31"/>
                  </a:lnTo>
                  <a:lnTo>
                    <a:pt x="829" y="36"/>
                  </a:lnTo>
                  <a:lnTo>
                    <a:pt x="835" y="41"/>
                  </a:lnTo>
                  <a:lnTo>
                    <a:pt x="840" y="46"/>
                  </a:lnTo>
                  <a:lnTo>
                    <a:pt x="840" y="46"/>
                  </a:lnTo>
                  <a:lnTo>
                    <a:pt x="850" y="51"/>
                  </a:lnTo>
                  <a:lnTo>
                    <a:pt x="850" y="41"/>
                  </a:lnTo>
                  <a:lnTo>
                    <a:pt x="845" y="46"/>
                  </a:lnTo>
                  <a:lnTo>
                    <a:pt x="850" y="51"/>
                  </a:lnTo>
                  <a:lnTo>
                    <a:pt x="855" y="46"/>
                  </a:lnTo>
                  <a:lnTo>
                    <a:pt x="850" y="51"/>
                  </a:lnTo>
                  <a:lnTo>
                    <a:pt x="860" y="66"/>
                  </a:lnTo>
                  <a:lnTo>
                    <a:pt x="865" y="82"/>
                  </a:lnTo>
                  <a:lnTo>
                    <a:pt x="870" y="97"/>
                  </a:lnTo>
                  <a:lnTo>
                    <a:pt x="875" y="92"/>
                  </a:lnTo>
                  <a:lnTo>
                    <a:pt x="870" y="92"/>
                  </a:lnTo>
                  <a:lnTo>
                    <a:pt x="870" y="107"/>
                  </a:lnTo>
                  <a:lnTo>
                    <a:pt x="870" y="123"/>
                  </a:lnTo>
                  <a:lnTo>
                    <a:pt x="870" y="138"/>
                  </a:lnTo>
                  <a:lnTo>
                    <a:pt x="875" y="138"/>
                  </a:lnTo>
                  <a:lnTo>
                    <a:pt x="870" y="138"/>
                  </a:lnTo>
                  <a:lnTo>
                    <a:pt x="865" y="153"/>
                  </a:lnTo>
                  <a:lnTo>
                    <a:pt x="860" y="169"/>
                  </a:lnTo>
                  <a:lnTo>
                    <a:pt x="850" y="184"/>
                  </a:lnTo>
                  <a:lnTo>
                    <a:pt x="855" y="184"/>
                  </a:lnTo>
                  <a:lnTo>
                    <a:pt x="850" y="179"/>
                  </a:lnTo>
                  <a:lnTo>
                    <a:pt x="840" y="189"/>
                  </a:lnTo>
                  <a:lnTo>
                    <a:pt x="819" y="210"/>
                  </a:lnTo>
                  <a:lnTo>
                    <a:pt x="819" y="215"/>
                  </a:lnTo>
                  <a:lnTo>
                    <a:pt x="819" y="215"/>
                  </a:lnTo>
                  <a:lnTo>
                    <a:pt x="809" y="235"/>
                  </a:lnTo>
                  <a:lnTo>
                    <a:pt x="804" y="246"/>
                  </a:lnTo>
                  <a:lnTo>
                    <a:pt x="809" y="246"/>
                  </a:lnTo>
                  <a:lnTo>
                    <a:pt x="804" y="240"/>
                  </a:lnTo>
                  <a:lnTo>
                    <a:pt x="799" y="246"/>
                  </a:lnTo>
                  <a:lnTo>
                    <a:pt x="799" y="251"/>
                  </a:lnTo>
                  <a:lnTo>
                    <a:pt x="799" y="251"/>
                  </a:lnTo>
                  <a:lnTo>
                    <a:pt x="799" y="261"/>
                  </a:lnTo>
                  <a:lnTo>
                    <a:pt x="799" y="266"/>
                  </a:lnTo>
                  <a:lnTo>
                    <a:pt x="799" y="271"/>
                  </a:lnTo>
                  <a:lnTo>
                    <a:pt x="799" y="281"/>
                  </a:lnTo>
                  <a:lnTo>
                    <a:pt x="799" y="287"/>
                  </a:lnTo>
                  <a:lnTo>
                    <a:pt x="799" y="287"/>
                  </a:lnTo>
                  <a:lnTo>
                    <a:pt x="804" y="292"/>
                  </a:lnTo>
                  <a:lnTo>
                    <a:pt x="809" y="297"/>
                  </a:lnTo>
                  <a:lnTo>
                    <a:pt x="814" y="302"/>
                  </a:lnTo>
                  <a:lnTo>
                    <a:pt x="814" y="302"/>
                  </a:lnTo>
                  <a:lnTo>
                    <a:pt x="824" y="307"/>
                  </a:lnTo>
                  <a:lnTo>
                    <a:pt x="835" y="312"/>
                  </a:lnTo>
                  <a:lnTo>
                    <a:pt x="835" y="302"/>
                  </a:lnTo>
                  <a:lnTo>
                    <a:pt x="829" y="307"/>
                  </a:lnTo>
                  <a:lnTo>
                    <a:pt x="840" y="317"/>
                  </a:lnTo>
                  <a:lnTo>
                    <a:pt x="845" y="322"/>
                  </a:lnTo>
                  <a:lnTo>
                    <a:pt x="845" y="322"/>
                  </a:lnTo>
                  <a:lnTo>
                    <a:pt x="855" y="328"/>
                  </a:lnTo>
                  <a:lnTo>
                    <a:pt x="870" y="333"/>
                  </a:lnTo>
                  <a:lnTo>
                    <a:pt x="860" y="328"/>
                  </a:lnTo>
                  <a:lnTo>
                    <a:pt x="870" y="333"/>
                  </a:lnTo>
                  <a:lnTo>
                    <a:pt x="891" y="338"/>
                  </a:lnTo>
                  <a:lnTo>
                    <a:pt x="911" y="343"/>
                  </a:lnTo>
                  <a:lnTo>
                    <a:pt x="932" y="348"/>
                  </a:lnTo>
                  <a:lnTo>
                    <a:pt x="952" y="353"/>
                  </a:lnTo>
                  <a:lnTo>
                    <a:pt x="978" y="358"/>
                  </a:lnTo>
                  <a:lnTo>
                    <a:pt x="1003" y="358"/>
                  </a:lnTo>
                  <a:lnTo>
                    <a:pt x="1024" y="358"/>
                  </a:lnTo>
                  <a:lnTo>
                    <a:pt x="1050" y="358"/>
                  </a:lnTo>
                  <a:lnTo>
                    <a:pt x="1075" y="358"/>
                  </a:lnTo>
                  <a:lnTo>
                    <a:pt x="1096" y="358"/>
                  </a:lnTo>
                  <a:lnTo>
                    <a:pt x="1116" y="353"/>
                  </a:lnTo>
                  <a:lnTo>
                    <a:pt x="1137" y="348"/>
                  </a:lnTo>
                  <a:lnTo>
                    <a:pt x="1157" y="343"/>
                  </a:lnTo>
                  <a:lnTo>
                    <a:pt x="1162" y="338"/>
                  </a:lnTo>
                  <a:lnTo>
                    <a:pt x="1162" y="343"/>
                  </a:lnTo>
                  <a:lnTo>
                    <a:pt x="1178" y="333"/>
                  </a:lnTo>
                  <a:lnTo>
                    <a:pt x="1193" y="328"/>
                  </a:lnTo>
                  <a:lnTo>
                    <a:pt x="1188" y="317"/>
                  </a:lnTo>
                  <a:lnTo>
                    <a:pt x="1183" y="317"/>
                  </a:lnTo>
                  <a:lnTo>
                    <a:pt x="1183" y="358"/>
                  </a:lnTo>
                  <a:lnTo>
                    <a:pt x="1183" y="409"/>
                  </a:lnTo>
                  <a:lnTo>
                    <a:pt x="1183" y="471"/>
                  </a:lnTo>
                  <a:lnTo>
                    <a:pt x="1183" y="527"/>
                  </a:lnTo>
                  <a:lnTo>
                    <a:pt x="1183" y="583"/>
                  </a:lnTo>
                  <a:lnTo>
                    <a:pt x="1183" y="640"/>
                  </a:lnTo>
                  <a:lnTo>
                    <a:pt x="1183" y="676"/>
                  </a:lnTo>
                  <a:lnTo>
                    <a:pt x="1183" y="701"/>
                  </a:lnTo>
                  <a:lnTo>
                    <a:pt x="1183" y="711"/>
                  </a:lnTo>
                  <a:lnTo>
                    <a:pt x="1183" y="716"/>
                  </a:lnTo>
                  <a:lnTo>
                    <a:pt x="1183" y="716"/>
                  </a:lnTo>
                  <a:lnTo>
                    <a:pt x="1188" y="722"/>
                  </a:lnTo>
                  <a:lnTo>
                    <a:pt x="1193" y="716"/>
                  </a:lnTo>
                  <a:lnTo>
                    <a:pt x="1188" y="722"/>
                  </a:lnTo>
                  <a:lnTo>
                    <a:pt x="1193" y="732"/>
                  </a:lnTo>
                  <a:lnTo>
                    <a:pt x="1193" y="732"/>
                  </a:lnTo>
                  <a:lnTo>
                    <a:pt x="1193" y="732"/>
                  </a:lnTo>
                  <a:lnTo>
                    <a:pt x="1198" y="737"/>
                  </a:lnTo>
                  <a:lnTo>
                    <a:pt x="1203" y="742"/>
                  </a:lnTo>
                  <a:lnTo>
                    <a:pt x="1203" y="742"/>
                  </a:lnTo>
                  <a:lnTo>
                    <a:pt x="1213" y="747"/>
                  </a:lnTo>
                  <a:lnTo>
                    <a:pt x="1213" y="737"/>
                  </a:lnTo>
                  <a:lnTo>
                    <a:pt x="1208" y="742"/>
                  </a:lnTo>
                  <a:lnTo>
                    <a:pt x="1218" y="752"/>
                  </a:lnTo>
                  <a:lnTo>
                    <a:pt x="1224" y="757"/>
                  </a:lnTo>
                  <a:lnTo>
                    <a:pt x="1224" y="757"/>
                  </a:lnTo>
                  <a:lnTo>
                    <a:pt x="1234" y="763"/>
                  </a:lnTo>
                  <a:lnTo>
                    <a:pt x="1234" y="763"/>
                  </a:lnTo>
                  <a:lnTo>
                    <a:pt x="1234" y="763"/>
                  </a:lnTo>
                  <a:lnTo>
                    <a:pt x="1244" y="763"/>
                  </a:lnTo>
                  <a:lnTo>
                    <a:pt x="1244" y="752"/>
                  </a:lnTo>
                  <a:lnTo>
                    <a:pt x="1244" y="763"/>
                  </a:lnTo>
                  <a:lnTo>
                    <a:pt x="1254" y="768"/>
                  </a:lnTo>
                  <a:lnTo>
                    <a:pt x="1254" y="768"/>
                  </a:lnTo>
                  <a:lnTo>
                    <a:pt x="1254" y="768"/>
                  </a:lnTo>
                  <a:lnTo>
                    <a:pt x="1265" y="768"/>
                  </a:lnTo>
                  <a:lnTo>
                    <a:pt x="1280" y="768"/>
                  </a:lnTo>
                  <a:lnTo>
                    <a:pt x="1290" y="768"/>
                  </a:lnTo>
                  <a:lnTo>
                    <a:pt x="1295" y="768"/>
                  </a:lnTo>
                  <a:lnTo>
                    <a:pt x="1295" y="768"/>
                  </a:lnTo>
                  <a:lnTo>
                    <a:pt x="1305" y="763"/>
                  </a:lnTo>
                  <a:lnTo>
                    <a:pt x="1316" y="757"/>
                  </a:lnTo>
                  <a:lnTo>
                    <a:pt x="1316" y="757"/>
                  </a:lnTo>
                  <a:lnTo>
                    <a:pt x="1316" y="752"/>
                  </a:lnTo>
                  <a:lnTo>
                    <a:pt x="1326" y="742"/>
                  </a:lnTo>
                  <a:lnTo>
                    <a:pt x="1336" y="732"/>
                  </a:lnTo>
                  <a:lnTo>
                    <a:pt x="1341" y="732"/>
                  </a:lnTo>
                  <a:lnTo>
                    <a:pt x="1341" y="732"/>
                  </a:lnTo>
                  <a:lnTo>
                    <a:pt x="1346" y="722"/>
                  </a:lnTo>
                  <a:lnTo>
                    <a:pt x="1336" y="716"/>
                  </a:lnTo>
                  <a:lnTo>
                    <a:pt x="1341" y="722"/>
                  </a:lnTo>
                  <a:lnTo>
                    <a:pt x="1346" y="716"/>
                  </a:lnTo>
                  <a:lnTo>
                    <a:pt x="1352" y="711"/>
                  </a:lnTo>
                  <a:lnTo>
                    <a:pt x="1346" y="706"/>
                  </a:lnTo>
                  <a:lnTo>
                    <a:pt x="1346" y="716"/>
                  </a:lnTo>
                  <a:lnTo>
                    <a:pt x="1352" y="716"/>
                  </a:lnTo>
                  <a:lnTo>
                    <a:pt x="1357" y="716"/>
                  </a:lnTo>
                  <a:lnTo>
                    <a:pt x="1357" y="716"/>
                  </a:lnTo>
                  <a:lnTo>
                    <a:pt x="1372" y="711"/>
                  </a:lnTo>
                  <a:lnTo>
                    <a:pt x="1387" y="706"/>
                  </a:lnTo>
                  <a:lnTo>
                    <a:pt x="1382" y="696"/>
                  </a:lnTo>
                  <a:lnTo>
                    <a:pt x="1382" y="706"/>
                  </a:lnTo>
                  <a:lnTo>
                    <a:pt x="1398" y="706"/>
                  </a:lnTo>
                  <a:lnTo>
                    <a:pt x="1418" y="706"/>
                  </a:lnTo>
                  <a:lnTo>
                    <a:pt x="1418" y="696"/>
                  </a:lnTo>
                  <a:lnTo>
                    <a:pt x="1418" y="706"/>
                  </a:lnTo>
                  <a:lnTo>
                    <a:pt x="1433" y="711"/>
                  </a:lnTo>
                  <a:lnTo>
                    <a:pt x="1449" y="716"/>
                  </a:lnTo>
                  <a:lnTo>
                    <a:pt x="1464" y="727"/>
                  </a:lnTo>
                  <a:lnTo>
                    <a:pt x="1480" y="737"/>
                  </a:lnTo>
                  <a:lnTo>
                    <a:pt x="1495" y="747"/>
                  </a:lnTo>
                  <a:lnTo>
                    <a:pt x="1495" y="737"/>
                  </a:lnTo>
                  <a:lnTo>
                    <a:pt x="1490" y="742"/>
                  </a:lnTo>
                  <a:lnTo>
                    <a:pt x="1500" y="757"/>
                  </a:lnTo>
                  <a:lnTo>
                    <a:pt x="1500" y="757"/>
                  </a:lnTo>
                  <a:lnTo>
                    <a:pt x="1500" y="757"/>
                  </a:lnTo>
                  <a:lnTo>
                    <a:pt x="1505" y="763"/>
                  </a:lnTo>
                  <a:lnTo>
                    <a:pt x="1510" y="757"/>
                  </a:lnTo>
                  <a:lnTo>
                    <a:pt x="1505" y="757"/>
                  </a:lnTo>
                  <a:lnTo>
                    <a:pt x="1505" y="768"/>
                  </a:lnTo>
                  <a:lnTo>
                    <a:pt x="1505" y="773"/>
                  </a:lnTo>
                  <a:lnTo>
                    <a:pt x="1505" y="773"/>
                  </a:lnTo>
                  <a:lnTo>
                    <a:pt x="1510" y="783"/>
                  </a:lnTo>
                  <a:lnTo>
                    <a:pt x="1510" y="783"/>
                  </a:lnTo>
                  <a:lnTo>
                    <a:pt x="1510" y="783"/>
                  </a:lnTo>
                  <a:lnTo>
                    <a:pt x="1515" y="788"/>
                  </a:lnTo>
                  <a:lnTo>
                    <a:pt x="1520" y="783"/>
                  </a:lnTo>
                  <a:lnTo>
                    <a:pt x="1515" y="783"/>
                  </a:lnTo>
                  <a:lnTo>
                    <a:pt x="1515" y="793"/>
                  </a:lnTo>
                  <a:lnTo>
                    <a:pt x="1515" y="804"/>
                  </a:lnTo>
                  <a:lnTo>
                    <a:pt x="1515" y="814"/>
                  </a:lnTo>
                  <a:lnTo>
                    <a:pt x="1515" y="824"/>
                  </a:lnTo>
                  <a:lnTo>
                    <a:pt x="1520" y="824"/>
                  </a:lnTo>
                  <a:lnTo>
                    <a:pt x="1515" y="824"/>
                  </a:lnTo>
                  <a:lnTo>
                    <a:pt x="1510" y="844"/>
                  </a:lnTo>
                  <a:lnTo>
                    <a:pt x="1505" y="860"/>
                  </a:lnTo>
                  <a:lnTo>
                    <a:pt x="1495" y="875"/>
                  </a:lnTo>
                  <a:lnTo>
                    <a:pt x="1500" y="875"/>
                  </a:lnTo>
                  <a:lnTo>
                    <a:pt x="1495" y="870"/>
                  </a:lnTo>
                  <a:lnTo>
                    <a:pt x="1485" y="880"/>
                  </a:lnTo>
                  <a:lnTo>
                    <a:pt x="1474" y="891"/>
                  </a:lnTo>
                  <a:lnTo>
                    <a:pt x="1464" y="901"/>
                  </a:lnTo>
                  <a:lnTo>
                    <a:pt x="1469" y="906"/>
                  </a:lnTo>
                  <a:lnTo>
                    <a:pt x="1469" y="901"/>
                  </a:lnTo>
                  <a:lnTo>
                    <a:pt x="1454" y="906"/>
                  </a:lnTo>
                  <a:lnTo>
                    <a:pt x="1444" y="911"/>
                  </a:lnTo>
                  <a:lnTo>
                    <a:pt x="1444" y="916"/>
                  </a:lnTo>
                  <a:lnTo>
                    <a:pt x="1444" y="911"/>
                  </a:lnTo>
                  <a:lnTo>
                    <a:pt x="1428" y="911"/>
                  </a:lnTo>
                  <a:lnTo>
                    <a:pt x="1428" y="911"/>
                  </a:lnTo>
                  <a:lnTo>
                    <a:pt x="1428" y="911"/>
                  </a:lnTo>
                  <a:lnTo>
                    <a:pt x="1413" y="916"/>
                  </a:lnTo>
                  <a:lnTo>
                    <a:pt x="1413" y="921"/>
                  </a:lnTo>
                  <a:lnTo>
                    <a:pt x="1418" y="916"/>
                  </a:lnTo>
                  <a:lnTo>
                    <a:pt x="1403" y="911"/>
                  </a:lnTo>
                  <a:lnTo>
                    <a:pt x="1403" y="911"/>
                  </a:lnTo>
                  <a:lnTo>
                    <a:pt x="1398" y="911"/>
                  </a:lnTo>
                  <a:lnTo>
                    <a:pt x="1387" y="911"/>
                  </a:lnTo>
                  <a:lnTo>
                    <a:pt x="1387" y="916"/>
                  </a:lnTo>
                  <a:lnTo>
                    <a:pt x="1392" y="911"/>
                  </a:lnTo>
                  <a:lnTo>
                    <a:pt x="1377" y="906"/>
                  </a:lnTo>
                  <a:lnTo>
                    <a:pt x="1362" y="901"/>
                  </a:lnTo>
                  <a:lnTo>
                    <a:pt x="1352" y="896"/>
                  </a:lnTo>
                  <a:lnTo>
                    <a:pt x="1346" y="901"/>
                  </a:lnTo>
                  <a:lnTo>
                    <a:pt x="1352" y="896"/>
                  </a:lnTo>
                  <a:lnTo>
                    <a:pt x="1341" y="885"/>
                  </a:lnTo>
                  <a:lnTo>
                    <a:pt x="1336" y="891"/>
                  </a:lnTo>
                  <a:lnTo>
                    <a:pt x="1346" y="891"/>
                  </a:lnTo>
                  <a:lnTo>
                    <a:pt x="1341" y="880"/>
                  </a:lnTo>
                  <a:lnTo>
                    <a:pt x="1336" y="875"/>
                  </a:lnTo>
                  <a:lnTo>
                    <a:pt x="1336" y="875"/>
                  </a:lnTo>
                  <a:lnTo>
                    <a:pt x="1321" y="865"/>
                  </a:lnTo>
                  <a:lnTo>
                    <a:pt x="1311" y="860"/>
                  </a:lnTo>
                  <a:lnTo>
                    <a:pt x="1300" y="855"/>
                  </a:lnTo>
                  <a:lnTo>
                    <a:pt x="1290" y="850"/>
                  </a:lnTo>
                  <a:lnTo>
                    <a:pt x="1280" y="844"/>
                  </a:lnTo>
                  <a:lnTo>
                    <a:pt x="1265" y="839"/>
                  </a:lnTo>
                  <a:lnTo>
                    <a:pt x="1265" y="839"/>
                  </a:lnTo>
                  <a:lnTo>
                    <a:pt x="1259" y="839"/>
                  </a:lnTo>
                  <a:lnTo>
                    <a:pt x="1249" y="839"/>
                  </a:lnTo>
                  <a:lnTo>
                    <a:pt x="1239" y="839"/>
                  </a:lnTo>
                  <a:lnTo>
                    <a:pt x="1229" y="839"/>
                  </a:lnTo>
                  <a:lnTo>
                    <a:pt x="1229" y="839"/>
                  </a:lnTo>
                  <a:lnTo>
                    <a:pt x="1229" y="839"/>
                  </a:lnTo>
                  <a:lnTo>
                    <a:pt x="1218" y="844"/>
                  </a:lnTo>
                  <a:lnTo>
                    <a:pt x="1218" y="844"/>
                  </a:lnTo>
                  <a:lnTo>
                    <a:pt x="1213" y="844"/>
                  </a:lnTo>
                  <a:lnTo>
                    <a:pt x="1208" y="850"/>
                  </a:lnTo>
                  <a:lnTo>
                    <a:pt x="1213" y="855"/>
                  </a:lnTo>
                  <a:lnTo>
                    <a:pt x="1213" y="850"/>
                  </a:lnTo>
                  <a:lnTo>
                    <a:pt x="1203" y="855"/>
                  </a:lnTo>
                  <a:lnTo>
                    <a:pt x="1198" y="855"/>
                  </a:lnTo>
                  <a:lnTo>
                    <a:pt x="1198" y="860"/>
                  </a:lnTo>
                  <a:lnTo>
                    <a:pt x="1193" y="870"/>
                  </a:lnTo>
                  <a:lnTo>
                    <a:pt x="1188" y="880"/>
                  </a:lnTo>
                  <a:lnTo>
                    <a:pt x="1183" y="896"/>
                  </a:lnTo>
                  <a:lnTo>
                    <a:pt x="1183" y="896"/>
                  </a:lnTo>
                  <a:lnTo>
                    <a:pt x="1183" y="896"/>
                  </a:lnTo>
                  <a:lnTo>
                    <a:pt x="1183" y="926"/>
                  </a:lnTo>
                  <a:lnTo>
                    <a:pt x="1178" y="962"/>
                  </a:lnTo>
                  <a:lnTo>
                    <a:pt x="1172" y="998"/>
                  </a:lnTo>
                  <a:lnTo>
                    <a:pt x="1172" y="1039"/>
                  </a:lnTo>
                  <a:lnTo>
                    <a:pt x="1172" y="1075"/>
                  </a:lnTo>
                  <a:lnTo>
                    <a:pt x="1172" y="1111"/>
                  </a:lnTo>
                  <a:lnTo>
                    <a:pt x="1172" y="1126"/>
                  </a:lnTo>
                  <a:lnTo>
                    <a:pt x="1172" y="1131"/>
                  </a:lnTo>
                  <a:lnTo>
                    <a:pt x="1172" y="1131"/>
                  </a:lnTo>
                  <a:lnTo>
                    <a:pt x="1178" y="1146"/>
                  </a:lnTo>
                  <a:lnTo>
                    <a:pt x="1183" y="1162"/>
                  </a:lnTo>
                  <a:lnTo>
                    <a:pt x="1188" y="1157"/>
                  </a:lnTo>
                  <a:lnTo>
                    <a:pt x="1183" y="1157"/>
                  </a:lnTo>
                  <a:lnTo>
                    <a:pt x="1183" y="1167"/>
                  </a:lnTo>
                  <a:lnTo>
                    <a:pt x="1188" y="1167"/>
                  </a:lnTo>
                  <a:lnTo>
                    <a:pt x="1188" y="1162"/>
                  </a:lnTo>
                  <a:lnTo>
                    <a:pt x="1162" y="1167"/>
                  </a:lnTo>
                  <a:lnTo>
                    <a:pt x="1142" y="1172"/>
                  </a:lnTo>
                  <a:lnTo>
                    <a:pt x="1111" y="1172"/>
                  </a:lnTo>
                  <a:lnTo>
                    <a:pt x="1085" y="1172"/>
                  </a:lnTo>
                  <a:lnTo>
                    <a:pt x="1060" y="1172"/>
                  </a:lnTo>
                  <a:lnTo>
                    <a:pt x="1034" y="1172"/>
                  </a:lnTo>
                  <a:lnTo>
                    <a:pt x="1009" y="1167"/>
                  </a:lnTo>
                  <a:lnTo>
                    <a:pt x="983" y="1167"/>
                  </a:lnTo>
                  <a:lnTo>
                    <a:pt x="942" y="1162"/>
                  </a:lnTo>
                  <a:lnTo>
                    <a:pt x="906" y="1157"/>
                  </a:lnTo>
                  <a:lnTo>
                    <a:pt x="886" y="1152"/>
                  </a:lnTo>
                  <a:lnTo>
                    <a:pt x="886" y="1157"/>
                  </a:lnTo>
                  <a:lnTo>
                    <a:pt x="891" y="1152"/>
                  </a:lnTo>
                  <a:lnTo>
                    <a:pt x="881" y="1146"/>
                  </a:lnTo>
                  <a:lnTo>
                    <a:pt x="881" y="1146"/>
                  </a:lnTo>
                  <a:lnTo>
                    <a:pt x="875" y="1146"/>
                  </a:lnTo>
                  <a:lnTo>
                    <a:pt x="855" y="1141"/>
                  </a:lnTo>
                  <a:lnTo>
                    <a:pt x="855" y="1146"/>
                  </a:lnTo>
                  <a:lnTo>
                    <a:pt x="860" y="1141"/>
                  </a:lnTo>
                  <a:lnTo>
                    <a:pt x="845" y="1131"/>
                  </a:lnTo>
                  <a:lnTo>
                    <a:pt x="829" y="1121"/>
                  </a:lnTo>
                  <a:lnTo>
                    <a:pt x="824" y="1126"/>
                  </a:lnTo>
                  <a:lnTo>
                    <a:pt x="835" y="1126"/>
                  </a:lnTo>
                  <a:lnTo>
                    <a:pt x="824" y="1111"/>
                  </a:lnTo>
                  <a:lnTo>
                    <a:pt x="824" y="1111"/>
                  </a:lnTo>
                  <a:lnTo>
                    <a:pt x="819" y="1105"/>
                  </a:lnTo>
                  <a:lnTo>
                    <a:pt x="809" y="1095"/>
                  </a:lnTo>
                  <a:lnTo>
                    <a:pt x="804" y="1100"/>
                  </a:lnTo>
                  <a:lnTo>
                    <a:pt x="814" y="1100"/>
                  </a:lnTo>
                  <a:lnTo>
                    <a:pt x="809" y="1085"/>
                  </a:lnTo>
                  <a:lnTo>
                    <a:pt x="804" y="1070"/>
                  </a:lnTo>
                  <a:lnTo>
                    <a:pt x="799" y="1059"/>
                  </a:lnTo>
                  <a:lnTo>
                    <a:pt x="788" y="1059"/>
                  </a:lnTo>
                  <a:lnTo>
                    <a:pt x="799" y="1059"/>
                  </a:lnTo>
                  <a:lnTo>
                    <a:pt x="799" y="1044"/>
                  </a:lnTo>
                  <a:lnTo>
                    <a:pt x="788" y="1044"/>
                  </a:lnTo>
                  <a:lnTo>
                    <a:pt x="799" y="1049"/>
                  </a:lnTo>
                  <a:lnTo>
                    <a:pt x="804" y="1034"/>
                  </a:lnTo>
                  <a:lnTo>
                    <a:pt x="804" y="1034"/>
                  </a:lnTo>
                  <a:lnTo>
                    <a:pt x="804" y="1029"/>
                  </a:lnTo>
                  <a:lnTo>
                    <a:pt x="804" y="1018"/>
                  </a:lnTo>
                  <a:lnTo>
                    <a:pt x="794" y="1018"/>
                  </a:lnTo>
                  <a:lnTo>
                    <a:pt x="804" y="1024"/>
                  </a:lnTo>
                  <a:lnTo>
                    <a:pt x="809" y="1013"/>
                  </a:lnTo>
                  <a:lnTo>
                    <a:pt x="814" y="998"/>
                  </a:lnTo>
                  <a:lnTo>
                    <a:pt x="819" y="988"/>
                  </a:lnTo>
                  <a:lnTo>
                    <a:pt x="809" y="983"/>
                  </a:lnTo>
                  <a:lnTo>
                    <a:pt x="814" y="988"/>
                  </a:lnTo>
                  <a:lnTo>
                    <a:pt x="824" y="978"/>
                  </a:lnTo>
                  <a:lnTo>
                    <a:pt x="819" y="972"/>
                  </a:lnTo>
                  <a:lnTo>
                    <a:pt x="824" y="983"/>
                  </a:lnTo>
                  <a:lnTo>
                    <a:pt x="835" y="978"/>
                  </a:lnTo>
                  <a:lnTo>
                    <a:pt x="835" y="978"/>
                  </a:lnTo>
                  <a:lnTo>
                    <a:pt x="835" y="972"/>
                  </a:lnTo>
                  <a:lnTo>
                    <a:pt x="845" y="962"/>
                  </a:lnTo>
                  <a:lnTo>
                    <a:pt x="855" y="952"/>
                  </a:lnTo>
                  <a:lnTo>
                    <a:pt x="860" y="952"/>
                  </a:lnTo>
                  <a:lnTo>
                    <a:pt x="860" y="952"/>
                  </a:lnTo>
                  <a:lnTo>
                    <a:pt x="865" y="937"/>
                  </a:lnTo>
                  <a:lnTo>
                    <a:pt x="870" y="921"/>
                  </a:lnTo>
                  <a:lnTo>
                    <a:pt x="875" y="906"/>
                  </a:lnTo>
                  <a:lnTo>
                    <a:pt x="875" y="906"/>
                  </a:lnTo>
                  <a:lnTo>
                    <a:pt x="875" y="901"/>
                  </a:lnTo>
                  <a:lnTo>
                    <a:pt x="875" y="880"/>
                  </a:lnTo>
                  <a:lnTo>
                    <a:pt x="875" y="865"/>
                  </a:lnTo>
                  <a:lnTo>
                    <a:pt x="875" y="844"/>
                  </a:lnTo>
                  <a:lnTo>
                    <a:pt x="875" y="844"/>
                  </a:lnTo>
                  <a:lnTo>
                    <a:pt x="875" y="844"/>
                  </a:lnTo>
                  <a:lnTo>
                    <a:pt x="870" y="829"/>
                  </a:lnTo>
                  <a:lnTo>
                    <a:pt x="865" y="814"/>
                  </a:lnTo>
                  <a:lnTo>
                    <a:pt x="860" y="804"/>
                  </a:lnTo>
                  <a:lnTo>
                    <a:pt x="860" y="804"/>
                  </a:lnTo>
                  <a:lnTo>
                    <a:pt x="855" y="798"/>
                  </a:lnTo>
                  <a:lnTo>
                    <a:pt x="850" y="793"/>
                  </a:lnTo>
                  <a:lnTo>
                    <a:pt x="845" y="798"/>
                  </a:lnTo>
                  <a:lnTo>
                    <a:pt x="855" y="798"/>
                  </a:lnTo>
                  <a:lnTo>
                    <a:pt x="850" y="788"/>
                  </a:lnTo>
                  <a:lnTo>
                    <a:pt x="845" y="783"/>
                  </a:lnTo>
                  <a:lnTo>
                    <a:pt x="845" y="783"/>
                  </a:lnTo>
                  <a:lnTo>
                    <a:pt x="835" y="778"/>
                  </a:lnTo>
                  <a:lnTo>
                    <a:pt x="824" y="773"/>
                  </a:lnTo>
                  <a:lnTo>
                    <a:pt x="819" y="778"/>
                  </a:lnTo>
                  <a:lnTo>
                    <a:pt x="824" y="773"/>
                  </a:lnTo>
                  <a:lnTo>
                    <a:pt x="819" y="768"/>
                  </a:lnTo>
                  <a:lnTo>
                    <a:pt x="819" y="768"/>
                  </a:lnTo>
                  <a:lnTo>
                    <a:pt x="819" y="768"/>
                  </a:lnTo>
                  <a:lnTo>
                    <a:pt x="809" y="763"/>
                  </a:lnTo>
                  <a:lnTo>
                    <a:pt x="809" y="763"/>
                  </a:lnTo>
                  <a:lnTo>
                    <a:pt x="804" y="763"/>
                  </a:lnTo>
                  <a:lnTo>
                    <a:pt x="794" y="763"/>
                  </a:lnTo>
                  <a:lnTo>
                    <a:pt x="794" y="768"/>
                  </a:lnTo>
                  <a:lnTo>
                    <a:pt x="799" y="763"/>
                  </a:lnTo>
                  <a:lnTo>
                    <a:pt x="783" y="757"/>
                  </a:lnTo>
                  <a:lnTo>
                    <a:pt x="773" y="752"/>
                  </a:lnTo>
                  <a:lnTo>
                    <a:pt x="773" y="752"/>
                  </a:lnTo>
                  <a:lnTo>
                    <a:pt x="768" y="752"/>
                  </a:lnTo>
                  <a:lnTo>
                    <a:pt x="753" y="752"/>
                  </a:lnTo>
                  <a:lnTo>
                    <a:pt x="737" y="752"/>
                  </a:lnTo>
                  <a:lnTo>
                    <a:pt x="727" y="752"/>
                  </a:lnTo>
                  <a:lnTo>
                    <a:pt x="712" y="752"/>
                  </a:lnTo>
                  <a:lnTo>
                    <a:pt x="712" y="752"/>
                  </a:lnTo>
                  <a:lnTo>
                    <a:pt x="712" y="752"/>
                  </a:lnTo>
                  <a:lnTo>
                    <a:pt x="696" y="757"/>
                  </a:lnTo>
                  <a:lnTo>
                    <a:pt x="696" y="763"/>
                  </a:lnTo>
                  <a:lnTo>
                    <a:pt x="696" y="757"/>
                  </a:lnTo>
                  <a:lnTo>
                    <a:pt x="686" y="757"/>
                  </a:lnTo>
                  <a:lnTo>
                    <a:pt x="686" y="757"/>
                  </a:lnTo>
                  <a:lnTo>
                    <a:pt x="686" y="757"/>
                  </a:lnTo>
                  <a:lnTo>
                    <a:pt x="676" y="763"/>
                  </a:lnTo>
                  <a:lnTo>
                    <a:pt x="666" y="768"/>
                  </a:lnTo>
                  <a:lnTo>
                    <a:pt x="655" y="773"/>
                  </a:lnTo>
                  <a:lnTo>
                    <a:pt x="655" y="773"/>
                  </a:lnTo>
                  <a:lnTo>
                    <a:pt x="650" y="773"/>
                  </a:lnTo>
                  <a:lnTo>
                    <a:pt x="645" y="778"/>
                  </a:lnTo>
                  <a:lnTo>
                    <a:pt x="650" y="783"/>
                  </a:lnTo>
                  <a:lnTo>
                    <a:pt x="650" y="778"/>
                  </a:lnTo>
                  <a:lnTo>
                    <a:pt x="640" y="778"/>
                  </a:lnTo>
                  <a:lnTo>
                    <a:pt x="640" y="778"/>
                  </a:lnTo>
                  <a:lnTo>
                    <a:pt x="635" y="778"/>
                  </a:lnTo>
                  <a:lnTo>
                    <a:pt x="630" y="783"/>
                  </a:lnTo>
                  <a:lnTo>
                    <a:pt x="630" y="788"/>
                  </a:lnTo>
                  <a:lnTo>
                    <a:pt x="630" y="788"/>
                  </a:lnTo>
                  <a:lnTo>
                    <a:pt x="625" y="798"/>
                  </a:lnTo>
                  <a:lnTo>
                    <a:pt x="630" y="798"/>
                  </a:lnTo>
                  <a:lnTo>
                    <a:pt x="630" y="793"/>
                  </a:lnTo>
                  <a:lnTo>
                    <a:pt x="620" y="798"/>
                  </a:lnTo>
                  <a:lnTo>
                    <a:pt x="614" y="798"/>
                  </a:lnTo>
                  <a:lnTo>
                    <a:pt x="614" y="804"/>
                  </a:lnTo>
                  <a:lnTo>
                    <a:pt x="604" y="819"/>
                  </a:lnTo>
                  <a:lnTo>
                    <a:pt x="599" y="834"/>
                  </a:lnTo>
                  <a:lnTo>
                    <a:pt x="594" y="850"/>
                  </a:lnTo>
                  <a:lnTo>
                    <a:pt x="594" y="850"/>
                  </a:lnTo>
                  <a:lnTo>
                    <a:pt x="594" y="850"/>
                  </a:lnTo>
                  <a:lnTo>
                    <a:pt x="594" y="865"/>
                  </a:lnTo>
                  <a:lnTo>
                    <a:pt x="594" y="880"/>
                  </a:lnTo>
                  <a:lnTo>
                    <a:pt x="594" y="901"/>
                  </a:lnTo>
                  <a:lnTo>
                    <a:pt x="594" y="906"/>
                  </a:lnTo>
                  <a:lnTo>
                    <a:pt x="594" y="906"/>
                  </a:lnTo>
                  <a:lnTo>
                    <a:pt x="599" y="921"/>
                  </a:lnTo>
                  <a:lnTo>
                    <a:pt x="604" y="937"/>
                  </a:lnTo>
                  <a:lnTo>
                    <a:pt x="604" y="937"/>
                  </a:lnTo>
                  <a:lnTo>
                    <a:pt x="604" y="937"/>
                  </a:lnTo>
                  <a:lnTo>
                    <a:pt x="614" y="947"/>
                  </a:lnTo>
                  <a:lnTo>
                    <a:pt x="620" y="942"/>
                  </a:lnTo>
                  <a:lnTo>
                    <a:pt x="614" y="947"/>
                  </a:lnTo>
                  <a:lnTo>
                    <a:pt x="625" y="962"/>
                  </a:lnTo>
                  <a:lnTo>
                    <a:pt x="625" y="962"/>
                  </a:lnTo>
                  <a:lnTo>
                    <a:pt x="630" y="967"/>
                  </a:lnTo>
                  <a:lnTo>
                    <a:pt x="645" y="978"/>
                  </a:lnTo>
                  <a:lnTo>
                    <a:pt x="645" y="967"/>
                  </a:lnTo>
                  <a:lnTo>
                    <a:pt x="640" y="972"/>
                  </a:lnTo>
                  <a:lnTo>
                    <a:pt x="645" y="988"/>
                  </a:lnTo>
                  <a:lnTo>
                    <a:pt x="645" y="988"/>
                  </a:lnTo>
                  <a:lnTo>
                    <a:pt x="645" y="988"/>
                  </a:lnTo>
                  <a:lnTo>
                    <a:pt x="655" y="998"/>
                  </a:lnTo>
                  <a:lnTo>
                    <a:pt x="661" y="993"/>
                  </a:lnTo>
                  <a:lnTo>
                    <a:pt x="655" y="998"/>
                  </a:lnTo>
                  <a:lnTo>
                    <a:pt x="661" y="1013"/>
                  </a:lnTo>
                  <a:lnTo>
                    <a:pt x="666" y="1008"/>
                  </a:lnTo>
                  <a:lnTo>
                    <a:pt x="661" y="1008"/>
                  </a:lnTo>
                  <a:lnTo>
                    <a:pt x="661" y="1024"/>
                  </a:lnTo>
                  <a:lnTo>
                    <a:pt x="661" y="1039"/>
                  </a:lnTo>
                  <a:lnTo>
                    <a:pt x="661" y="1049"/>
                  </a:lnTo>
                  <a:lnTo>
                    <a:pt x="666" y="1049"/>
                  </a:lnTo>
                  <a:lnTo>
                    <a:pt x="661" y="1049"/>
                  </a:lnTo>
                  <a:lnTo>
                    <a:pt x="655" y="1065"/>
                  </a:lnTo>
                  <a:lnTo>
                    <a:pt x="650" y="1080"/>
                  </a:lnTo>
                  <a:lnTo>
                    <a:pt x="640" y="1095"/>
                  </a:lnTo>
                  <a:lnTo>
                    <a:pt x="645" y="1095"/>
                  </a:lnTo>
                  <a:lnTo>
                    <a:pt x="640" y="1090"/>
                  </a:lnTo>
                  <a:lnTo>
                    <a:pt x="630" y="1100"/>
                  </a:lnTo>
                  <a:lnTo>
                    <a:pt x="620" y="1111"/>
                  </a:lnTo>
                  <a:lnTo>
                    <a:pt x="625" y="1116"/>
                  </a:lnTo>
                  <a:lnTo>
                    <a:pt x="625" y="1111"/>
                  </a:lnTo>
                  <a:lnTo>
                    <a:pt x="604" y="1121"/>
                  </a:lnTo>
                  <a:lnTo>
                    <a:pt x="604" y="1121"/>
                  </a:lnTo>
                  <a:lnTo>
                    <a:pt x="599" y="1121"/>
                  </a:lnTo>
                  <a:lnTo>
                    <a:pt x="584" y="1136"/>
                  </a:lnTo>
                  <a:lnTo>
                    <a:pt x="589" y="1141"/>
                  </a:lnTo>
                  <a:lnTo>
                    <a:pt x="589" y="1136"/>
                  </a:lnTo>
                  <a:lnTo>
                    <a:pt x="568" y="1141"/>
                  </a:lnTo>
                  <a:lnTo>
                    <a:pt x="543" y="1146"/>
                  </a:lnTo>
                  <a:lnTo>
                    <a:pt x="527" y="1146"/>
                  </a:lnTo>
                  <a:lnTo>
                    <a:pt x="502" y="1146"/>
                  </a:lnTo>
                  <a:lnTo>
                    <a:pt x="471" y="1146"/>
                  </a:lnTo>
                  <a:lnTo>
                    <a:pt x="440" y="1146"/>
                  </a:lnTo>
                  <a:lnTo>
                    <a:pt x="410" y="1146"/>
                  </a:lnTo>
                  <a:lnTo>
                    <a:pt x="374" y="1146"/>
                  </a:lnTo>
                  <a:lnTo>
                    <a:pt x="338" y="1146"/>
                  </a:lnTo>
                  <a:lnTo>
                    <a:pt x="302" y="1146"/>
                  </a:lnTo>
                  <a:lnTo>
                    <a:pt x="302" y="1152"/>
                  </a:lnTo>
                  <a:lnTo>
                    <a:pt x="312" y="1157"/>
                  </a:lnTo>
                  <a:lnTo>
                    <a:pt x="318" y="1141"/>
                  </a:lnTo>
                  <a:lnTo>
                    <a:pt x="323" y="1121"/>
                  </a:lnTo>
                  <a:lnTo>
                    <a:pt x="328" y="1100"/>
                  </a:lnTo>
                  <a:lnTo>
                    <a:pt x="333" y="1080"/>
                  </a:lnTo>
                  <a:lnTo>
                    <a:pt x="333" y="1080"/>
                  </a:lnTo>
                  <a:lnTo>
                    <a:pt x="333" y="1075"/>
                  </a:lnTo>
                  <a:lnTo>
                    <a:pt x="333" y="1054"/>
                  </a:lnTo>
                  <a:lnTo>
                    <a:pt x="323" y="1054"/>
                  </a:lnTo>
                  <a:lnTo>
                    <a:pt x="333" y="1059"/>
                  </a:lnTo>
                  <a:lnTo>
                    <a:pt x="338" y="1039"/>
                  </a:lnTo>
                  <a:lnTo>
                    <a:pt x="338" y="1039"/>
                  </a:lnTo>
                  <a:lnTo>
                    <a:pt x="338" y="1034"/>
                  </a:lnTo>
                  <a:lnTo>
                    <a:pt x="338" y="1013"/>
                  </a:lnTo>
                  <a:lnTo>
                    <a:pt x="338" y="993"/>
                  </a:lnTo>
                  <a:lnTo>
                    <a:pt x="338" y="972"/>
                  </a:lnTo>
                  <a:lnTo>
                    <a:pt x="338" y="952"/>
                  </a:lnTo>
                  <a:lnTo>
                    <a:pt x="338" y="952"/>
                  </a:lnTo>
                  <a:lnTo>
                    <a:pt x="338" y="952"/>
                  </a:lnTo>
                  <a:lnTo>
                    <a:pt x="333" y="931"/>
                  </a:lnTo>
                  <a:lnTo>
                    <a:pt x="323" y="931"/>
                  </a:lnTo>
                  <a:lnTo>
                    <a:pt x="333" y="931"/>
                  </a:lnTo>
                  <a:lnTo>
                    <a:pt x="333" y="911"/>
                  </a:lnTo>
                  <a:lnTo>
                    <a:pt x="333" y="911"/>
                  </a:lnTo>
                  <a:lnTo>
                    <a:pt x="333" y="911"/>
                  </a:lnTo>
                  <a:lnTo>
                    <a:pt x="328" y="896"/>
                  </a:lnTo>
                  <a:lnTo>
                    <a:pt x="323" y="880"/>
                  </a:lnTo>
                  <a:lnTo>
                    <a:pt x="318" y="865"/>
                  </a:lnTo>
                  <a:lnTo>
                    <a:pt x="312" y="855"/>
                  </a:lnTo>
                  <a:lnTo>
                    <a:pt x="307" y="839"/>
                  </a:lnTo>
                  <a:lnTo>
                    <a:pt x="307" y="839"/>
                  </a:lnTo>
                  <a:lnTo>
                    <a:pt x="302" y="834"/>
                  </a:lnTo>
                  <a:lnTo>
                    <a:pt x="297" y="829"/>
                  </a:lnTo>
                  <a:lnTo>
                    <a:pt x="292" y="834"/>
                  </a:lnTo>
                  <a:lnTo>
                    <a:pt x="302" y="834"/>
                  </a:lnTo>
                  <a:lnTo>
                    <a:pt x="297" y="824"/>
                  </a:lnTo>
                  <a:lnTo>
                    <a:pt x="297" y="824"/>
                  </a:lnTo>
                  <a:lnTo>
                    <a:pt x="292" y="819"/>
                  </a:lnTo>
                  <a:lnTo>
                    <a:pt x="287" y="814"/>
                  </a:lnTo>
                  <a:lnTo>
                    <a:pt x="287" y="814"/>
                  </a:lnTo>
                  <a:lnTo>
                    <a:pt x="287" y="814"/>
                  </a:lnTo>
                  <a:lnTo>
                    <a:pt x="277" y="809"/>
                  </a:lnTo>
                  <a:lnTo>
                    <a:pt x="277" y="809"/>
                  </a:lnTo>
                  <a:lnTo>
                    <a:pt x="271" y="809"/>
                  </a:lnTo>
                  <a:lnTo>
                    <a:pt x="266" y="809"/>
                  </a:lnTo>
                  <a:lnTo>
                    <a:pt x="266" y="814"/>
                  </a:lnTo>
                  <a:lnTo>
                    <a:pt x="271" y="809"/>
                  </a:lnTo>
                  <a:lnTo>
                    <a:pt x="266" y="804"/>
                  </a:lnTo>
                  <a:lnTo>
                    <a:pt x="266" y="804"/>
                  </a:lnTo>
                  <a:lnTo>
                    <a:pt x="261" y="804"/>
                  </a:lnTo>
                  <a:lnTo>
                    <a:pt x="251" y="804"/>
                  </a:lnTo>
                  <a:lnTo>
                    <a:pt x="236" y="804"/>
                  </a:lnTo>
                  <a:lnTo>
                    <a:pt x="215" y="809"/>
                  </a:lnTo>
                  <a:lnTo>
                    <a:pt x="205" y="809"/>
                  </a:lnTo>
                  <a:lnTo>
                    <a:pt x="215" y="809"/>
                  </a:lnTo>
                  <a:lnTo>
                    <a:pt x="200" y="814"/>
                  </a:lnTo>
                  <a:lnTo>
                    <a:pt x="174" y="824"/>
                  </a:lnTo>
                  <a:lnTo>
                    <a:pt x="159" y="829"/>
                  </a:lnTo>
                  <a:lnTo>
                    <a:pt x="159" y="834"/>
                  </a:lnTo>
                  <a:lnTo>
                    <a:pt x="159" y="829"/>
                  </a:lnTo>
                  <a:lnTo>
                    <a:pt x="149" y="829"/>
                  </a:lnTo>
                  <a:lnTo>
                    <a:pt x="149" y="829"/>
                  </a:lnTo>
                  <a:lnTo>
                    <a:pt x="149" y="829"/>
                  </a:lnTo>
                  <a:lnTo>
                    <a:pt x="138" y="834"/>
                  </a:lnTo>
                  <a:lnTo>
                    <a:pt x="138" y="839"/>
                  </a:lnTo>
                  <a:lnTo>
                    <a:pt x="138" y="834"/>
                  </a:lnTo>
                  <a:lnTo>
                    <a:pt x="123" y="834"/>
                  </a:lnTo>
                  <a:lnTo>
                    <a:pt x="113" y="834"/>
                  </a:lnTo>
                  <a:lnTo>
                    <a:pt x="103" y="834"/>
                  </a:lnTo>
                  <a:lnTo>
                    <a:pt x="92" y="834"/>
                  </a:lnTo>
                  <a:lnTo>
                    <a:pt x="92" y="839"/>
                  </a:lnTo>
                  <a:lnTo>
                    <a:pt x="97" y="834"/>
                  </a:lnTo>
                  <a:lnTo>
                    <a:pt x="87" y="829"/>
                  </a:lnTo>
                  <a:lnTo>
                    <a:pt x="87" y="829"/>
                  </a:lnTo>
                  <a:lnTo>
                    <a:pt x="82" y="829"/>
                  </a:lnTo>
                  <a:lnTo>
                    <a:pt x="72" y="829"/>
                  </a:lnTo>
                  <a:lnTo>
                    <a:pt x="72" y="834"/>
                  </a:lnTo>
                  <a:lnTo>
                    <a:pt x="77" y="829"/>
                  </a:lnTo>
                  <a:lnTo>
                    <a:pt x="67" y="824"/>
                  </a:lnTo>
                  <a:lnTo>
                    <a:pt x="62" y="829"/>
                  </a:lnTo>
                  <a:lnTo>
                    <a:pt x="67" y="824"/>
                  </a:lnTo>
                  <a:lnTo>
                    <a:pt x="62" y="819"/>
                  </a:lnTo>
                  <a:lnTo>
                    <a:pt x="62" y="819"/>
                  </a:lnTo>
                  <a:lnTo>
                    <a:pt x="57" y="819"/>
                  </a:lnTo>
                  <a:lnTo>
                    <a:pt x="51" y="819"/>
                  </a:lnTo>
                  <a:lnTo>
                    <a:pt x="51" y="824"/>
                  </a:lnTo>
                  <a:lnTo>
                    <a:pt x="57" y="819"/>
                  </a:lnTo>
                  <a:lnTo>
                    <a:pt x="41" y="809"/>
                  </a:lnTo>
                  <a:lnTo>
                    <a:pt x="36" y="814"/>
                  </a:lnTo>
                  <a:lnTo>
                    <a:pt x="46" y="814"/>
                  </a:lnTo>
                  <a:lnTo>
                    <a:pt x="36" y="798"/>
                  </a:lnTo>
                  <a:lnTo>
                    <a:pt x="31" y="788"/>
                  </a:lnTo>
                  <a:lnTo>
                    <a:pt x="21" y="773"/>
                  </a:lnTo>
                  <a:lnTo>
                    <a:pt x="16" y="757"/>
                  </a:lnTo>
                  <a:lnTo>
                    <a:pt x="5" y="757"/>
                  </a:lnTo>
                  <a:lnTo>
                    <a:pt x="16" y="757"/>
                  </a:lnTo>
                  <a:lnTo>
                    <a:pt x="16" y="747"/>
                  </a:lnTo>
                  <a:lnTo>
                    <a:pt x="16" y="732"/>
                  </a:lnTo>
                  <a:lnTo>
                    <a:pt x="16" y="716"/>
                  </a:lnTo>
                  <a:lnTo>
                    <a:pt x="5" y="716"/>
                  </a:lnTo>
                  <a:lnTo>
                    <a:pt x="16" y="722"/>
                  </a:lnTo>
                  <a:lnTo>
                    <a:pt x="21" y="711"/>
                  </a:lnTo>
                  <a:lnTo>
                    <a:pt x="10" y="706"/>
                  </a:lnTo>
                  <a:lnTo>
                    <a:pt x="16" y="711"/>
                  </a:lnTo>
                  <a:lnTo>
                    <a:pt x="21" y="706"/>
                  </a:lnTo>
                  <a:lnTo>
                    <a:pt x="26" y="706"/>
                  </a:lnTo>
                  <a:lnTo>
                    <a:pt x="26" y="706"/>
                  </a:lnTo>
                  <a:lnTo>
                    <a:pt x="36" y="691"/>
                  </a:lnTo>
                  <a:lnTo>
                    <a:pt x="46" y="676"/>
                  </a:lnTo>
                  <a:lnTo>
                    <a:pt x="36" y="670"/>
                  </a:lnTo>
                  <a:lnTo>
                    <a:pt x="41" y="676"/>
                  </a:lnTo>
                  <a:lnTo>
                    <a:pt x="51" y="665"/>
                  </a:lnTo>
                  <a:lnTo>
                    <a:pt x="46" y="660"/>
                  </a:lnTo>
                  <a:lnTo>
                    <a:pt x="51" y="670"/>
                  </a:lnTo>
                  <a:lnTo>
                    <a:pt x="62" y="665"/>
                  </a:lnTo>
                  <a:lnTo>
                    <a:pt x="62" y="660"/>
                  </a:lnTo>
                  <a:lnTo>
                    <a:pt x="67" y="660"/>
                  </a:lnTo>
                  <a:lnTo>
                    <a:pt x="72" y="650"/>
                  </a:lnTo>
                  <a:lnTo>
                    <a:pt x="62" y="645"/>
                  </a:lnTo>
                  <a:lnTo>
                    <a:pt x="67" y="655"/>
                  </a:lnTo>
                  <a:lnTo>
                    <a:pt x="77" y="650"/>
                  </a:lnTo>
                  <a:lnTo>
                    <a:pt x="72" y="640"/>
                  </a:lnTo>
                  <a:lnTo>
                    <a:pt x="72" y="650"/>
                  </a:lnTo>
                  <a:lnTo>
                    <a:pt x="82" y="650"/>
                  </a:lnTo>
                  <a:lnTo>
                    <a:pt x="87" y="650"/>
                  </a:lnTo>
                  <a:lnTo>
                    <a:pt x="87" y="650"/>
                  </a:lnTo>
                  <a:lnTo>
                    <a:pt x="97" y="645"/>
                  </a:lnTo>
                  <a:lnTo>
                    <a:pt x="92" y="635"/>
                  </a:lnTo>
                  <a:lnTo>
                    <a:pt x="92" y="645"/>
                  </a:lnTo>
                  <a:lnTo>
                    <a:pt x="103" y="645"/>
                  </a:lnTo>
                  <a:lnTo>
                    <a:pt x="113" y="645"/>
                  </a:lnTo>
                  <a:lnTo>
                    <a:pt x="113" y="635"/>
                  </a:lnTo>
                  <a:lnTo>
                    <a:pt x="108" y="640"/>
                  </a:lnTo>
                  <a:lnTo>
                    <a:pt x="113" y="645"/>
                  </a:lnTo>
                  <a:lnTo>
                    <a:pt x="118" y="650"/>
                  </a:lnTo>
                  <a:lnTo>
                    <a:pt x="118" y="650"/>
                  </a:lnTo>
                  <a:lnTo>
                    <a:pt x="128" y="650"/>
                  </a:lnTo>
                  <a:lnTo>
                    <a:pt x="149" y="655"/>
                  </a:lnTo>
                  <a:lnTo>
                    <a:pt x="149" y="645"/>
                  </a:lnTo>
                  <a:lnTo>
                    <a:pt x="149" y="655"/>
                  </a:lnTo>
                  <a:lnTo>
                    <a:pt x="164" y="665"/>
                  </a:lnTo>
                  <a:lnTo>
                    <a:pt x="184" y="676"/>
                  </a:lnTo>
                  <a:lnTo>
                    <a:pt x="200" y="686"/>
                  </a:lnTo>
                  <a:lnTo>
                    <a:pt x="215" y="691"/>
                  </a:lnTo>
                  <a:lnTo>
                    <a:pt x="236" y="701"/>
                  </a:lnTo>
                  <a:lnTo>
                    <a:pt x="236" y="701"/>
                  </a:lnTo>
                  <a:lnTo>
                    <a:pt x="236" y="701"/>
                  </a:lnTo>
                  <a:lnTo>
                    <a:pt x="246" y="701"/>
                  </a:lnTo>
                  <a:lnTo>
                    <a:pt x="246" y="691"/>
                  </a:lnTo>
                  <a:lnTo>
                    <a:pt x="241" y="696"/>
                  </a:lnTo>
                  <a:lnTo>
                    <a:pt x="246" y="701"/>
                  </a:lnTo>
                  <a:lnTo>
                    <a:pt x="251" y="706"/>
                  </a:lnTo>
                  <a:lnTo>
                    <a:pt x="251" y="706"/>
                  </a:lnTo>
                  <a:lnTo>
                    <a:pt x="261" y="706"/>
                  </a:lnTo>
                  <a:lnTo>
                    <a:pt x="271" y="706"/>
                  </a:lnTo>
                  <a:lnTo>
                    <a:pt x="277" y="706"/>
                  </a:lnTo>
                  <a:lnTo>
                    <a:pt x="277" y="701"/>
                  </a:lnTo>
                  <a:lnTo>
                    <a:pt x="282" y="696"/>
                  </a:lnTo>
                  <a:lnTo>
                    <a:pt x="277" y="691"/>
                  </a:lnTo>
                  <a:lnTo>
                    <a:pt x="282" y="701"/>
                  </a:lnTo>
                  <a:lnTo>
                    <a:pt x="292" y="696"/>
                  </a:lnTo>
                  <a:lnTo>
                    <a:pt x="302" y="691"/>
                  </a:lnTo>
                  <a:lnTo>
                    <a:pt x="302" y="691"/>
                  </a:lnTo>
                  <a:lnTo>
                    <a:pt x="302" y="686"/>
                  </a:lnTo>
                  <a:lnTo>
                    <a:pt x="307" y="681"/>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fr-FR" dirty="0">
                <a:latin typeface="Arial" charset="0"/>
              </a:endParaRPr>
            </a:p>
          </p:txBody>
        </p:sp>
      </p:grpSp>
      <p:grpSp>
        <p:nvGrpSpPr>
          <p:cNvPr id="10" name="Group 16"/>
          <p:cNvGrpSpPr>
            <a:grpSpLocks/>
          </p:cNvGrpSpPr>
          <p:nvPr/>
        </p:nvGrpSpPr>
        <p:grpSpPr bwMode="auto">
          <a:xfrm>
            <a:off x="7971787" y="4348953"/>
            <a:ext cx="1430337" cy="2413000"/>
            <a:chOff x="3302" y="2134"/>
            <a:chExt cx="926" cy="1520"/>
          </a:xfrm>
          <a:solidFill>
            <a:srgbClr val="FF99FF"/>
          </a:solidFill>
        </p:grpSpPr>
        <p:sp>
          <p:nvSpPr>
            <p:cNvPr id="11" name="Freeform 14"/>
            <p:cNvSpPr>
              <a:spLocks/>
            </p:cNvSpPr>
            <p:nvPr/>
          </p:nvSpPr>
          <p:spPr bwMode="auto">
            <a:xfrm>
              <a:off x="3307" y="2139"/>
              <a:ext cx="911" cy="1504"/>
            </a:xfrm>
            <a:custGeom>
              <a:avLst/>
              <a:gdLst>
                <a:gd name="T0" fmla="*/ 194 w 911"/>
                <a:gd name="T1" fmla="*/ 711 h 1504"/>
                <a:gd name="T2" fmla="*/ 292 w 911"/>
                <a:gd name="T3" fmla="*/ 726 h 1504"/>
                <a:gd name="T4" fmla="*/ 343 w 911"/>
                <a:gd name="T5" fmla="*/ 788 h 1504"/>
                <a:gd name="T6" fmla="*/ 343 w 911"/>
                <a:gd name="T7" fmla="*/ 849 h 1504"/>
                <a:gd name="T8" fmla="*/ 281 w 911"/>
                <a:gd name="T9" fmla="*/ 921 h 1504"/>
                <a:gd name="T10" fmla="*/ 194 w 911"/>
                <a:gd name="T11" fmla="*/ 921 h 1504"/>
                <a:gd name="T12" fmla="*/ 133 w 911"/>
                <a:gd name="T13" fmla="*/ 875 h 1504"/>
                <a:gd name="T14" fmla="*/ 66 w 911"/>
                <a:gd name="T15" fmla="*/ 854 h 1504"/>
                <a:gd name="T16" fmla="*/ 15 w 911"/>
                <a:gd name="T17" fmla="*/ 890 h 1504"/>
                <a:gd name="T18" fmla="*/ 0 w 911"/>
                <a:gd name="T19" fmla="*/ 1085 h 1504"/>
                <a:gd name="T20" fmla="*/ 41 w 911"/>
                <a:gd name="T21" fmla="*/ 1172 h 1504"/>
                <a:gd name="T22" fmla="*/ 281 w 911"/>
                <a:gd name="T23" fmla="*/ 1162 h 1504"/>
                <a:gd name="T24" fmla="*/ 399 w 911"/>
                <a:gd name="T25" fmla="*/ 1197 h 1504"/>
                <a:gd name="T26" fmla="*/ 425 w 911"/>
                <a:gd name="T27" fmla="*/ 1259 h 1504"/>
                <a:gd name="T28" fmla="*/ 384 w 911"/>
                <a:gd name="T29" fmla="*/ 1320 h 1504"/>
                <a:gd name="T30" fmla="*/ 368 w 911"/>
                <a:gd name="T31" fmla="*/ 1412 h 1504"/>
                <a:gd name="T32" fmla="*/ 425 w 911"/>
                <a:gd name="T33" fmla="*/ 1489 h 1504"/>
                <a:gd name="T34" fmla="*/ 481 w 911"/>
                <a:gd name="T35" fmla="*/ 1504 h 1504"/>
                <a:gd name="T36" fmla="*/ 583 w 911"/>
                <a:gd name="T37" fmla="*/ 1469 h 1504"/>
                <a:gd name="T38" fmla="*/ 624 w 911"/>
                <a:gd name="T39" fmla="*/ 1387 h 1504"/>
                <a:gd name="T40" fmla="*/ 573 w 911"/>
                <a:gd name="T41" fmla="*/ 1300 h 1504"/>
                <a:gd name="T42" fmla="*/ 553 w 911"/>
                <a:gd name="T43" fmla="*/ 1218 h 1504"/>
                <a:gd name="T44" fmla="*/ 583 w 911"/>
                <a:gd name="T45" fmla="*/ 1151 h 1504"/>
                <a:gd name="T46" fmla="*/ 675 w 911"/>
                <a:gd name="T47" fmla="*/ 1146 h 1504"/>
                <a:gd name="T48" fmla="*/ 890 w 911"/>
                <a:gd name="T49" fmla="*/ 1146 h 1504"/>
                <a:gd name="T50" fmla="*/ 911 w 911"/>
                <a:gd name="T51" fmla="*/ 1023 h 1504"/>
                <a:gd name="T52" fmla="*/ 901 w 911"/>
                <a:gd name="T53" fmla="*/ 906 h 1504"/>
                <a:gd name="T54" fmla="*/ 870 w 911"/>
                <a:gd name="T55" fmla="*/ 834 h 1504"/>
                <a:gd name="T56" fmla="*/ 819 w 911"/>
                <a:gd name="T57" fmla="*/ 819 h 1504"/>
                <a:gd name="T58" fmla="*/ 716 w 911"/>
                <a:gd name="T59" fmla="*/ 849 h 1504"/>
                <a:gd name="T60" fmla="*/ 655 w 911"/>
                <a:gd name="T61" fmla="*/ 844 h 1504"/>
                <a:gd name="T62" fmla="*/ 599 w 911"/>
                <a:gd name="T63" fmla="*/ 798 h 1504"/>
                <a:gd name="T64" fmla="*/ 594 w 911"/>
                <a:gd name="T65" fmla="*/ 721 h 1504"/>
                <a:gd name="T66" fmla="*/ 645 w 911"/>
                <a:gd name="T67" fmla="*/ 660 h 1504"/>
                <a:gd name="T68" fmla="*/ 701 w 911"/>
                <a:gd name="T69" fmla="*/ 650 h 1504"/>
                <a:gd name="T70" fmla="*/ 798 w 911"/>
                <a:gd name="T71" fmla="*/ 696 h 1504"/>
                <a:gd name="T72" fmla="*/ 860 w 911"/>
                <a:gd name="T73" fmla="*/ 701 h 1504"/>
                <a:gd name="T74" fmla="*/ 896 w 911"/>
                <a:gd name="T75" fmla="*/ 670 h 1504"/>
                <a:gd name="T76" fmla="*/ 901 w 911"/>
                <a:gd name="T77" fmla="*/ 537 h 1504"/>
                <a:gd name="T78" fmla="*/ 885 w 911"/>
                <a:gd name="T79" fmla="*/ 338 h 1504"/>
                <a:gd name="T80" fmla="*/ 778 w 911"/>
                <a:gd name="T81" fmla="*/ 363 h 1504"/>
                <a:gd name="T82" fmla="*/ 624 w 911"/>
                <a:gd name="T83" fmla="*/ 358 h 1504"/>
                <a:gd name="T84" fmla="*/ 522 w 911"/>
                <a:gd name="T85" fmla="*/ 317 h 1504"/>
                <a:gd name="T86" fmla="*/ 507 w 911"/>
                <a:gd name="T87" fmla="*/ 276 h 1504"/>
                <a:gd name="T88" fmla="*/ 547 w 911"/>
                <a:gd name="T89" fmla="*/ 215 h 1504"/>
                <a:gd name="T90" fmla="*/ 594 w 911"/>
                <a:gd name="T91" fmla="*/ 117 h 1504"/>
                <a:gd name="T92" fmla="*/ 553 w 911"/>
                <a:gd name="T93" fmla="*/ 30 h 1504"/>
                <a:gd name="T94" fmla="*/ 445 w 911"/>
                <a:gd name="T95" fmla="*/ 0 h 1504"/>
                <a:gd name="T96" fmla="*/ 353 w 911"/>
                <a:gd name="T97" fmla="*/ 56 h 1504"/>
                <a:gd name="T98" fmla="*/ 327 w 911"/>
                <a:gd name="T99" fmla="*/ 153 h 1504"/>
                <a:gd name="T100" fmla="*/ 363 w 911"/>
                <a:gd name="T101" fmla="*/ 210 h 1504"/>
                <a:gd name="T102" fmla="*/ 399 w 911"/>
                <a:gd name="T103" fmla="*/ 281 h 1504"/>
                <a:gd name="T104" fmla="*/ 379 w 911"/>
                <a:gd name="T105" fmla="*/ 322 h 1504"/>
                <a:gd name="T106" fmla="*/ 199 w 911"/>
                <a:gd name="T107" fmla="*/ 332 h 1504"/>
                <a:gd name="T108" fmla="*/ 25 w 911"/>
                <a:gd name="T109" fmla="*/ 332 h 1504"/>
                <a:gd name="T110" fmla="*/ 15 w 911"/>
                <a:gd name="T111" fmla="*/ 599 h 1504"/>
                <a:gd name="T112" fmla="*/ 20 w 911"/>
                <a:gd name="T113" fmla="*/ 737 h 1504"/>
                <a:gd name="T114" fmla="*/ 77 w 911"/>
                <a:gd name="T115" fmla="*/ 767 h 1504"/>
                <a:gd name="T116" fmla="*/ 148 w 911"/>
                <a:gd name="T117" fmla="*/ 747 h 150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1"/>
                <a:gd name="T178" fmla="*/ 0 h 1504"/>
                <a:gd name="T179" fmla="*/ 911 w 911"/>
                <a:gd name="T180" fmla="*/ 1504 h 150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1" h="1504">
                  <a:moveTo>
                    <a:pt x="158" y="737"/>
                  </a:moveTo>
                  <a:lnTo>
                    <a:pt x="164" y="732"/>
                  </a:lnTo>
                  <a:lnTo>
                    <a:pt x="169" y="721"/>
                  </a:lnTo>
                  <a:lnTo>
                    <a:pt x="174" y="721"/>
                  </a:lnTo>
                  <a:lnTo>
                    <a:pt x="179" y="716"/>
                  </a:lnTo>
                  <a:lnTo>
                    <a:pt x="194" y="711"/>
                  </a:lnTo>
                  <a:lnTo>
                    <a:pt x="210" y="706"/>
                  </a:lnTo>
                  <a:lnTo>
                    <a:pt x="225" y="706"/>
                  </a:lnTo>
                  <a:lnTo>
                    <a:pt x="245" y="706"/>
                  </a:lnTo>
                  <a:lnTo>
                    <a:pt x="261" y="711"/>
                  </a:lnTo>
                  <a:lnTo>
                    <a:pt x="276" y="716"/>
                  </a:lnTo>
                  <a:lnTo>
                    <a:pt x="292" y="726"/>
                  </a:lnTo>
                  <a:lnTo>
                    <a:pt x="307" y="737"/>
                  </a:lnTo>
                  <a:lnTo>
                    <a:pt x="322" y="747"/>
                  </a:lnTo>
                  <a:lnTo>
                    <a:pt x="333" y="762"/>
                  </a:lnTo>
                  <a:lnTo>
                    <a:pt x="333" y="773"/>
                  </a:lnTo>
                  <a:lnTo>
                    <a:pt x="338" y="778"/>
                  </a:lnTo>
                  <a:lnTo>
                    <a:pt x="343" y="788"/>
                  </a:lnTo>
                  <a:lnTo>
                    <a:pt x="348" y="793"/>
                  </a:lnTo>
                  <a:lnTo>
                    <a:pt x="348" y="803"/>
                  </a:lnTo>
                  <a:lnTo>
                    <a:pt x="348" y="814"/>
                  </a:lnTo>
                  <a:lnTo>
                    <a:pt x="348" y="824"/>
                  </a:lnTo>
                  <a:lnTo>
                    <a:pt x="348" y="834"/>
                  </a:lnTo>
                  <a:lnTo>
                    <a:pt x="343" y="849"/>
                  </a:lnTo>
                  <a:lnTo>
                    <a:pt x="338" y="870"/>
                  </a:lnTo>
                  <a:lnTo>
                    <a:pt x="327" y="880"/>
                  </a:lnTo>
                  <a:lnTo>
                    <a:pt x="317" y="895"/>
                  </a:lnTo>
                  <a:lnTo>
                    <a:pt x="307" y="906"/>
                  </a:lnTo>
                  <a:lnTo>
                    <a:pt x="297" y="916"/>
                  </a:lnTo>
                  <a:lnTo>
                    <a:pt x="281" y="921"/>
                  </a:lnTo>
                  <a:lnTo>
                    <a:pt x="266" y="926"/>
                  </a:lnTo>
                  <a:lnTo>
                    <a:pt x="256" y="931"/>
                  </a:lnTo>
                  <a:lnTo>
                    <a:pt x="240" y="931"/>
                  </a:lnTo>
                  <a:lnTo>
                    <a:pt x="225" y="931"/>
                  </a:lnTo>
                  <a:lnTo>
                    <a:pt x="210" y="926"/>
                  </a:lnTo>
                  <a:lnTo>
                    <a:pt x="194" y="921"/>
                  </a:lnTo>
                  <a:lnTo>
                    <a:pt x="184" y="916"/>
                  </a:lnTo>
                  <a:lnTo>
                    <a:pt x="174" y="911"/>
                  </a:lnTo>
                  <a:lnTo>
                    <a:pt x="164" y="901"/>
                  </a:lnTo>
                  <a:lnTo>
                    <a:pt x="153" y="890"/>
                  </a:lnTo>
                  <a:lnTo>
                    <a:pt x="143" y="880"/>
                  </a:lnTo>
                  <a:lnTo>
                    <a:pt x="133" y="875"/>
                  </a:lnTo>
                  <a:lnTo>
                    <a:pt x="118" y="870"/>
                  </a:lnTo>
                  <a:lnTo>
                    <a:pt x="107" y="865"/>
                  </a:lnTo>
                  <a:lnTo>
                    <a:pt x="97" y="860"/>
                  </a:lnTo>
                  <a:lnTo>
                    <a:pt x="87" y="854"/>
                  </a:lnTo>
                  <a:lnTo>
                    <a:pt x="77" y="854"/>
                  </a:lnTo>
                  <a:lnTo>
                    <a:pt x="66" y="854"/>
                  </a:lnTo>
                  <a:lnTo>
                    <a:pt x="56" y="854"/>
                  </a:lnTo>
                  <a:lnTo>
                    <a:pt x="46" y="860"/>
                  </a:lnTo>
                  <a:lnTo>
                    <a:pt x="36" y="865"/>
                  </a:lnTo>
                  <a:lnTo>
                    <a:pt x="25" y="870"/>
                  </a:lnTo>
                  <a:lnTo>
                    <a:pt x="20" y="880"/>
                  </a:lnTo>
                  <a:lnTo>
                    <a:pt x="15" y="890"/>
                  </a:lnTo>
                  <a:lnTo>
                    <a:pt x="15" y="906"/>
                  </a:lnTo>
                  <a:lnTo>
                    <a:pt x="10" y="936"/>
                  </a:lnTo>
                  <a:lnTo>
                    <a:pt x="5" y="972"/>
                  </a:lnTo>
                  <a:lnTo>
                    <a:pt x="0" y="1008"/>
                  </a:lnTo>
                  <a:lnTo>
                    <a:pt x="0" y="1044"/>
                  </a:lnTo>
                  <a:lnTo>
                    <a:pt x="0" y="1085"/>
                  </a:lnTo>
                  <a:lnTo>
                    <a:pt x="0" y="1121"/>
                  </a:lnTo>
                  <a:lnTo>
                    <a:pt x="5" y="1136"/>
                  </a:lnTo>
                  <a:lnTo>
                    <a:pt x="5" y="1151"/>
                  </a:lnTo>
                  <a:lnTo>
                    <a:pt x="10" y="1167"/>
                  </a:lnTo>
                  <a:lnTo>
                    <a:pt x="15" y="1177"/>
                  </a:lnTo>
                  <a:lnTo>
                    <a:pt x="41" y="1172"/>
                  </a:lnTo>
                  <a:lnTo>
                    <a:pt x="77" y="1167"/>
                  </a:lnTo>
                  <a:lnTo>
                    <a:pt x="118" y="1162"/>
                  </a:lnTo>
                  <a:lnTo>
                    <a:pt x="164" y="1162"/>
                  </a:lnTo>
                  <a:lnTo>
                    <a:pt x="210" y="1156"/>
                  </a:lnTo>
                  <a:lnTo>
                    <a:pt x="245" y="1156"/>
                  </a:lnTo>
                  <a:lnTo>
                    <a:pt x="281" y="1162"/>
                  </a:lnTo>
                  <a:lnTo>
                    <a:pt x="307" y="1162"/>
                  </a:lnTo>
                  <a:lnTo>
                    <a:pt x="333" y="1167"/>
                  </a:lnTo>
                  <a:lnTo>
                    <a:pt x="353" y="1172"/>
                  </a:lnTo>
                  <a:lnTo>
                    <a:pt x="373" y="1182"/>
                  </a:lnTo>
                  <a:lnTo>
                    <a:pt x="389" y="1192"/>
                  </a:lnTo>
                  <a:lnTo>
                    <a:pt x="399" y="1197"/>
                  </a:lnTo>
                  <a:lnTo>
                    <a:pt x="409" y="1208"/>
                  </a:lnTo>
                  <a:lnTo>
                    <a:pt x="420" y="1218"/>
                  </a:lnTo>
                  <a:lnTo>
                    <a:pt x="425" y="1228"/>
                  </a:lnTo>
                  <a:lnTo>
                    <a:pt x="425" y="1238"/>
                  </a:lnTo>
                  <a:lnTo>
                    <a:pt x="425" y="1249"/>
                  </a:lnTo>
                  <a:lnTo>
                    <a:pt x="425" y="1259"/>
                  </a:lnTo>
                  <a:lnTo>
                    <a:pt x="425" y="1269"/>
                  </a:lnTo>
                  <a:lnTo>
                    <a:pt x="420" y="1279"/>
                  </a:lnTo>
                  <a:lnTo>
                    <a:pt x="414" y="1289"/>
                  </a:lnTo>
                  <a:lnTo>
                    <a:pt x="404" y="1300"/>
                  </a:lnTo>
                  <a:lnTo>
                    <a:pt x="394" y="1305"/>
                  </a:lnTo>
                  <a:lnTo>
                    <a:pt x="384" y="1320"/>
                  </a:lnTo>
                  <a:lnTo>
                    <a:pt x="379" y="1330"/>
                  </a:lnTo>
                  <a:lnTo>
                    <a:pt x="373" y="1346"/>
                  </a:lnTo>
                  <a:lnTo>
                    <a:pt x="368" y="1361"/>
                  </a:lnTo>
                  <a:lnTo>
                    <a:pt x="368" y="1377"/>
                  </a:lnTo>
                  <a:lnTo>
                    <a:pt x="368" y="1397"/>
                  </a:lnTo>
                  <a:lnTo>
                    <a:pt x="368" y="1412"/>
                  </a:lnTo>
                  <a:lnTo>
                    <a:pt x="373" y="1428"/>
                  </a:lnTo>
                  <a:lnTo>
                    <a:pt x="384" y="1443"/>
                  </a:lnTo>
                  <a:lnTo>
                    <a:pt x="394" y="1458"/>
                  </a:lnTo>
                  <a:lnTo>
                    <a:pt x="404" y="1469"/>
                  </a:lnTo>
                  <a:lnTo>
                    <a:pt x="414" y="1484"/>
                  </a:lnTo>
                  <a:lnTo>
                    <a:pt x="425" y="1489"/>
                  </a:lnTo>
                  <a:lnTo>
                    <a:pt x="435" y="1494"/>
                  </a:lnTo>
                  <a:lnTo>
                    <a:pt x="440" y="1494"/>
                  </a:lnTo>
                  <a:lnTo>
                    <a:pt x="450" y="1499"/>
                  </a:lnTo>
                  <a:lnTo>
                    <a:pt x="460" y="1504"/>
                  </a:lnTo>
                  <a:lnTo>
                    <a:pt x="471" y="1504"/>
                  </a:lnTo>
                  <a:lnTo>
                    <a:pt x="481" y="1504"/>
                  </a:lnTo>
                  <a:lnTo>
                    <a:pt x="491" y="1504"/>
                  </a:lnTo>
                  <a:lnTo>
                    <a:pt x="517" y="1504"/>
                  </a:lnTo>
                  <a:lnTo>
                    <a:pt x="537" y="1499"/>
                  </a:lnTo>
                  <a:lnTo>
                    <a:pt x="553" y="1489"/>
                  </a:lnTo>
                  <a:lnTo>
                    <a:pt x="568" y="1484"/>
                  </a:lnTo>
                  <a:lnTo>
                    <a:pt x="583" y="1469"/>
                  </a:lnTo>
                  <a:lnTo>
                    <a:pt x="599" y="1458"/>
                  </a:lnTo>
                  <a:lnTo>
                    <a:pt x="609" y="1448"/>
                  </a:lnTo>
                  <a:lnTo>
                    <a:pt x="614" y="1433"/>
                  </a:lnTo>
                  <a:lnTo>
                    <a:pt x="619" y="1417"/>
                  </a:lnTo>
                  <a:lnTo>
                    <a:pt x="619" y="1402"/>
                  </a:lnTo>
                  <a:lnTo>
                    <a:pt x="624" y="1387"/>
                  </a:lnTo>
                  <a:lnTo>
                    <a:pt x="619" y="1371"/>
                  </a:lnTo>
                  <a:lnTo>
                    <a:pt x="614" y="1356"/>
                  </a:lnTo>
                  <a:lnTo>
                    <a:pt x="609" y="1341"/>
                  </a:lnTo>
                  <a:lnTo>
                    <a:pt x="599" y="1325"/>
                  </a:lnTo>
                  <a:lnTo>
                    <a:pt x="583" y="1315"/>
                  </a:lnTo>
                  <a:lnTo>
                    <a:pt x="573" y="1300"/>
                  </a:lnTo>
                  <a:lnTo>
                    <a:pt x="568" y="1289"/>
                  </a:lnTo>
                  <a:lnTo>
                    <a:pt x="558" y="1274"/>
                  </a:lnTo>
                  <a:lnTo>
                    <a:pt x="553" y="1259"/>
                  </a:lnTo>
                  <a:lnTo>
                    <a:pt x="553" y="1243"/>
                  </a:lnTo>
                  <a:lnTo>
                    <a:pt x="553" y="1228"/>
                  </a:lnTo>
                  <a:lnTo>
                    <a:pt x="553" y="1218"/>
                  </a:lnTo>
                  <a:lnTo>
                    <a:pt x="553" y="1202"/>
                  </a:lnTo>
                  <a:lnTo>
                    <a:pt x="558" y="1192"/>
                  </a:lnTo>
                  <a:lnTo>
                    <a:pt x="563" y="1177"/>
                  </a:lnTo>
                  <a:lnTo>
                    <a:pt x="568" y="1167"/>
                  </a:lnTo>
                  <a:lnTo>
                    <a:pt x="578" y="1162"/>
                  </a:lnTo>
                  <a:lnTo>
                    <a:pt x="583" y="1151"/>
                  </a:lnTo>
                  <a:lnTo>
                    <a:pt x="594" y="1146"/>
                  </a:lnTo>
                  <a:lnTo>
                    <a:pt x="604" y="1141"/>
                  </a:lnTo>
                  <a:lnTo>
                    <a:pt x="609" y="1141"/>
                  </a:lnTo>
                  <a:lnTo>
                    <a:pt x="624" y="1141"/>
                  </a:lnTo>
                  <a:lnTo>
                    <a:pt x="650" y="1146"/>
                  </a:lnTo>
                  <a:lnTo>
                    <a:pt x="675" y="1146"/>
                  </a:lnTo>
                  <a:lnTo>
                    <a:pt x="711" y="1151"/>
                  </a:lnTo>
                  <a:lnTo>
                    <a:pt x="752" y="1156"/>
                  </a:lnTo>
                  <a:lnTo>
                    <a:pt x="793" y="1156"/>
                  </a:lnTo>
                  <a:lnTo>
                    <a:pt x="834" y="1162"/>
                  </a:lnTo>
                  <a:lnTo>
                    <a:pt x="880" y="1162"/>
                  </a:lnTo>
                  <a:lnTo>
                    <a:pt x="890" y="1146"/>
                  </a:lnTo>
                  <a:lnTo>
                    <a:pt x="896" y="1126"/>
                  </a:lnTo>
                  <a:lnTo>
                    <a:pt x="901" y="1105"/>
                  </a:lnTo>
                  <a:lnTo>
                    <a:pt x="906" y="1085"/>
                  </a:lnTo>
                  <a:lnTo>
                    <a:pt x="911" y="1064"/>
                  </a:lnTo>
                  <a:lnTo>
                    <a:pt x="911" y="1044"/>
                  </a:lnTo>
                  <a:lnTo>
                    <a:pt x="911" y="1023"/>
                  </a:lnTo>
                  <a:lnTo>
                    <a:pt x="911" y="1003"/>
                  </a:lnTo>
                  <a:lnTo>
                    <a:pt x="911" y="982"/>
                  </a:lnTo>
                  <a:lnTo>
                    <a:pt x="911" y="962"/>
                  </a:lnTo>
                  <a:lnTo>
                    <a:pt x="906" y="941"/>
                  </a:lnTo>
                  <a:lnTo>
                    <a:pt x="906" y="921"/>
                  </a:lnTo>
                  <a:lnTo>
                    <a:pt x="901" y="906"/>
                  </a:lnTo>
                  <a:lnTo>
                    <a:pt x="896" y="890"/>
                  </a:lnTo>
                  <a:lnTo>
                    <a:pt x="890" y="875"/>
                  </a:lnTo>
                  <a:lnTo>
                    <a:pt x="885" y="865"/>
                  </a:lnTo>
                  <a:lnTo>
                    <a:pt x="880" y="849"/>
                  </a:lnTo>
                  <a:lnTo>
                    <a:pt x="875" y="844"/>
                  </a:lnTo>
                  <a:lnTo>
                    <a:pt x="870" y="834"/>
                  </a:lnTo>
                  <a:lnTo>
                    <a:pt x="865" y="829"/>
                  </a:lnTo>
                  <a:lnTo>
                    <a:pt x="855" y="824"/>
                  </a:lnTo>
                  <a:lnTo>
                    <a:pt x="849" y="824"/>
                  </a:lnTo>
                  <a:lnTo>
                    <a:pt x="844" y="819"/>
                  </a:lnTo>
                  <a:lnTo>
                    <a:pt x="834" y="819"/>
                  </a:lnTo>
                  <a:lnTo>
                    <a:pt x="819" y="819"/>
                  </a:lnTo>
                  <a:lnTo>
                    <a:pt x="798" y="824"/>
                  </a:lnTo>
                  <a:lnTo>
                    <a:pt x="778" y="829"/>
                  </a:lnTo>
                  <a:lnTo>
                    <a:pt x="757" y="839"/>
                  </a:lnTo>
                  <a:lnTo>
                    <a:pt x="742" y="844"/>
                  </a:lnTo>
                  <a:lnTo>
                    <a:pt x="732" y="844"/>
                  </a:lnTo>
                  <a:lnTo>
                    <a:pt x="716" y="849"/>
                  </a:lnTo>
                  <a:lnTo>
                    <a:pt x="706" y="849"/>
                  </a:lnTo>
                  <a:lnTo>
                    <a:pt x="691" y="849"/>
                  </a:lnTo>
                  <a:lnTo>
                    <a:pt x="681" y="849"/>
                  </a:lnTo>
                  <a:lnTo>
                    <a:pt x="675" y="849"/>
                  </a:lnTo>
                  <a:lnTo>
                    <a:pt x="660" y="844"/>
                  </a:lnTo>
                  <a:lnTo>
                    <a:pt x="655" y="844"/>
                  </a:lnTo>
                  <a:lnTo>
                    <a:pt x="645" y="839"/>
                  </a:lnTo>
                  <a:lnTo>
                    <a:pt x="640" y="839"/>
                  </a:lnTo>
                  <a:lnTo>
                    <a:pt x="629" y="834"/>
                  </a:lnTo>
                  <a:lnTo>
                    <a:pt x="619" y="824"/>
                  </a:lnTo>
                  <a:lnTo>
                    <a:pt x="609" y="808"/>
                  </a:lnTo>
                  <a:lnTo>
                    <a:pt x="599" y="798"/>
                  </a:lnTo>
                  <a:lnTo>
                    <a:pt x="594" y="783"/>
                  </a:lnTo>
                  <a:lnTo>
                    <a:pt x="588" y="767"/>
                  </a:lnTo>
                  <a:lnTo>
                    <a:pt x="588" y="757"/>
                  </a:lnTo>
                  <a:lnTo>
                    <a:pt x="588" y="742"/>
                  </a:lnTo>
                  <a:lnTo>
                    <a:pt x="588" y="732"/>
                  </a:lnTo>
                  <a:lnTo>
                    <a:pt x="594" y="721"/>
                  </a:lnTo>
                  <a:lnTo>
                    <a:pt x="599" y="711"/>
                  </a:lnTo>
                  <a:lnTo>
                    <a:pt x="604" y="696"/>
                  </a:lnTo>
                  <a:lnTo>
                    <a:pt x="614" y="680"/>
                  </a:lnTo>
                  <a:lnTo>
                    <a:pt x="624" y="670"/>
                  </a:lnTo>
                  <a:lnTo>
                    <a:pt x="635" y="665"/>
                  </a:lnTo>
                  <a:lnTo>
                    <a:pt x="645" y="660"/>
                  </a:lnTo>
                  <a:lnTo>
                    <a:pt x="655" y="655"/>
                  </a:lnTo>
                  <a:lnTo>
                    <a:pt x="665" y="650"/>
                  </a:lnTo>
                  <a:lnTo>
                    <a:pt x="675" y="645"/>
                  </a:lnTo>
                  <a:lnTo>
                    <a:pt x="686" y="645"/>
                  </a:lnTo>
                  <a:lnTo>
                    <a:pt x="691" y="645"/>
                  </a:lnTo>
                  <a:lnTo>
                    <a:pt x="701" y="650"/>
                  </a:lnTo>
                  <a:lnTo>
                    <a:pt x="711" y="650"/>
                  </a:lnTo>
                  <a:lnTo>
                    <a:pt x="732" y="660"/>
                  </a:lnTo>
                  <a:lnTo>
                    <a:pt x="747" y="665"/>
                  </a:lnTo>
                  <a:lnTo>
                    <a:pt x="768" y="675"/>
                  </a:lnTo>
                  <a:lnTo>
                    <a:pt x="783" y="686"/>
                  </a:lnTo>
                  <a:lnTo>
                    <a:pt x="798" y="696"/>
                  </a:lnTo>
                  <a:lnTo>
                    <a:pt x="819" y="701"/>
                  </a:lnTo>
                  <a:lnTo>
                    <a:pt x="829" y="701"/>
                  </a:lnTo>
                  <a:lnTo>
                    <a:pt x="834" y="706"/>
                  </a:lnTo>
                  <a:lnTo>
                    <a:pt x="844" y="706"/>
                  </a:lnTo>
                  <a:lnTo>
                    <a:pt x="855" y="701"/>
                  </a:lnTo>
                  <a:lnTo>
                    <a:pt x="860" y="701"/>
                  </a:lnTo>
                  <a:lnTo>
                    <a:pt x="870" y="696"/>
                  </a:lnTo>
                  <a:lnTo>
                    <a:pt x="880" y="691"/>
                  </a:lnTo>
                  <a:lnTo>
                    <a:pt x="885" y="686"/>
                  </a:lnTo>
                  <a:lnTo>
                    <a:pt x="890" y="680"/>
                  </a:lnTo>
                  <a:lnTo>
                    <a:pt x="896" y="675"/>
                  </a:lnTo>
                  <a:lnTo>
                    <a:pt x="896" y="670"/>
                  </a:lnTo>
                  <a:lnTo>
                    <a:pt x="901" y="660"/>
                  </a:lnTo>
                  <a:lnTo>
                    <a:pt x="906" y="639"/>
                  </a:lnTo>
                  <a:lnTo>
                    <a:pt x="906" y="619"/>
                  </a:lnTo>
                  <a:lnTo>
                    <a:pt x="906" y="593"/>
                  </a:lnTo>
                  <a:lnTo>
                    <a:pt x="901" y="563"/>
                  </a:lnTo>
                  <a:lnTo>
                    <a:pt x="901" y="537"/>
                  </a:lnTo>
                  <a:lnTo>
                    <a:pt x="896" y="506"/>
                  </a:lnTo>
                  <a:lnTo>
                    <a:pt x="890" y="445"/>
                  </a:lnTo>
                  <a:lnTo>
                    <a:pt x="885" y="394"/>
                  </a:lnTo>
                  <a:lnTo>
                    <a:pt x="885" y="373"/>
                  </a:lnTo>
                  <a:lnTo>
                    <a:pt x="885" y="353"/>
                  </a:lnTo>
                  <a:lnTo>
                    <a:pt x="885" y="338"/>
                  </a:lnTo>
                  <a:lnTo>
                    <a:pt x="885" y="327"/>
                  </a:lnTo>
                  <a:lnTo>
                    <a:pt x="870" y="338"/>
                  </a:lnTo>
                  <a:lnTo>
                    <a:pt x="849" y="348"/>
                  </a:lnTo>
                  <a:lnTo>
                    <a:pt x="829" y="353"/>
                  </a:lnTo>
                  <a:lnTo>
                    <a:pt x="803" y="358"/>
                  </a:lnTo>
                  <a:lnTo>
                    <a:pt x="778" y="363"/>
                  </a:lnTo>
                  <a:lnTo>
                    <a:pt x="752" y="363"/>
                  </a:lnTo>
                  <a:lnTo>
                    <a:pt x="727" y="363"/>
                  </a:lnTo>
                  <a:lnTo>
                    <a:pt x="701" y="363"/>
                  </a:lnTo>
                  <a:lnTo>
                    <a:pt x="675" y="363"/>
                  </a:lnTo>
                  <a:lnTo>
                    <a:pt x="645" y="363"/>
                  </a:lnTo>
                  <a:lnTo>
                    <a:pt x="624" y="358"/>
                  </a:lnTo>
                  <a:lnTo>
                    <a:pt x="599" y="353"/>
                  </a:lnTo>
                  <a:lnTo>
                    <a:pt x="578" y="348"/>
                  </a:lnTo>
                  <a:lnTo>
                    <a:pt x="563" y="343"/>
                  </a:lnTo>
                  <a:lnTo>
                    <a:pt x="547" y="332"/>
                  </a:lnTo>
                  <a:lnTo>
                    <a:pt x="532" y="327"/>
                  </a:lnTo>
                  <a:lnTo>
                    <a:pt x="522" y="317"/>
                  </a:lnTo>
                  <a:lnTo>
                    <a:pt x="517" y="312"/>
                  </a:lnTo>
                  <a:lnTo>
                    <a:pt x="512" y="307"/>
                  </a:lnTo>
                  <a:lnTo>
                    <a:pt x="507" y="297"/>
                  </a:lnTo>
                  <a:lnTo>
                    <a:pt x="507" y="291"/>
                  </a:lnTo>
                  <a:lnTo>
                    <a:pt x="507" y="281"/>
                  </a:lnTo>
                  <a:lnTo>
                    <a:pt x="507" y="276"/>
                  </a:lnTo>
                  <a:lnTo>
                    <a:pt x="507" y="266"/>
                  </a:lnTo>
                  <a:lnTo>
                    <a:pt x="512" y="261"/>
                  </a:lnTo>
                  <a:lnTo>
                    <a:pt x="517" y="250"/>
                  </a:lnTo>
                  <a:lnTo>
                    <a:pt x="522" y="240"/>
                  </a:lnTo>
                  <a:lnTo>
                    <a:pt x="532" y="235"/>
                  </a:lnTo>
                  <a:lnTo>
                    <a:pt x="547" y="215"/>
                  </a:lnTo>
                  <a:lnTo>
                    <a:pt x="568" y="194"/>
                  </a:lnTo>
                  <a:lnTo>
                    <a:pt x="578" y="179"/>
                  </a:lnTo>
                  <a:lnTo>
                    <a:pt x="583" y="163"/>
                  </a:lnTo>
                  <a:lnTo>
                    <a:pt x="588" y="148"/>
                  </a:lnTo>
                  <a:lnTo>
                    <a:pt x="594" y="138"/>
                  </a:lnTo>
                  <a:lnTo>
                    <a:pt x="594" y="117"/>
                  </a:lnTo>
                  <a:lnTo>
                    <a:pt x="594" y="102"/>
                  </a:lnTo>
                  <a:lnTo>
                    <a:pt x="588" y="87"/>
                  </a:lnTo>
                  <a:lnTo>
                    <a:pt x="583" y="71"/>
                  </a:lnTo>
                  <a:lnTo>
                    <a:pt x="573" y="56"/>
                  </a:lnTo>
                  <a:lnTo>
                    <a:pt x="563" y="46"/>
                  </a:lnTo>
                  <a:lnTo>
                    <a:pt x="553" y="30"/>
                  </a:lnTo>
                  <a:lnTo>
                    <a:pt x="537" y="20"/>
                  </a:lnTo>
                  <a:lnTo>
                    <a:pt x="522" y="15"/>
                  </a:lnTo>
                  <a:lnTo>
                    <a:pt x="507" y="5"/>
                  </a:lnTo>
                  <a:lnTo>
                    <a:pt x="486" y="0"/>
                  </a:lnTo>
                  <a:lnTo>
                    <a:pt x="466" y="0"/>
                  </a:lnTo>
                  <a:lnTo>
                    <a:pt x="445" y="0"/>
                  </a:lnTo>
                  <a:lnTo>
                    <a:pt x="430" y="5"/>
                  </a:lnTo>
                  <a:lnTo>
                    <a:pt x="414" y="15"/>
                  </a:lnTo>
                  <a:lnTo>
                    <a:pt x="394" y="20"/>
                  </a:lnTo>
                  <a:lnTo>
                    <a:pt x="379" y="30"/>
                  </a:lnTo>
                  <a:lnTo>
                    <a:pt x="363" y="46"/>
                  </a:lnTo>
                  <a:lnTo>
                    <a:pt x="353" y="56"/>
                  </a:lnTo>
                  <a:lnTo>
                    <a:pt x="343" y="71"/>
                  </a:lnTo>
                  <a:lnTo>
                    <a:pt x="338" y="87"/>
                  </a:lnTo>
                  <a:lnTo>
                    <a:pt x="333" y="102"/>
                  </a:lnTo>
                  <a:lnTo>
                    <a:pt x="327" y="117"/>
                  </a:lnTo>
                  <a:lnTo>
                    <a:pt x="327" y="138"/>
                  </a:lnTo>
                  <a:lnTo>
                    <a:pt x="327" y="153"/>
                  </a:lnTo>
                  <a:lnTo>
                    <a:pt x="333" y="169"/>
                  </a:lnTo>
                  <a:lnTo>
                    <a:pt x="338" y="174"/>
                  </a:lnTo>
                  <a:lnTo>
                    <a:pt x="343" y="184"/>
                  </a:lnTo>
                  <a:lnTo>
                    <a:pt x="348" y="189"/>
                  </a:lnTo>
                  <a:lnTo>
                    <a:pt x="353" y="194"/>
                  </a:lnTo>
                  <a:lnTo>
                    <a:pt x="363" y="210"/>
                  </a:lnTo>
                  <a:lnTo>
                    <a:pt x="373" y="220"/>
                  </a:lnTo>
                  <a:lnTo>
                    <a:pt x="384" y="235"/>
                  </a:lnTo>
                  <a:lnTo>
                    <a:pt x="389" y="245"/>
                  </a:lnTo>
                  <a:lnTo>
                    <a:pt x="394" y="261"/>
                  </a:lnTo>
                  <a:lnTo>
                    <a:pt x="399" y="271"/>
                  </a:lnTo>
                  <a:lnTo>
                    <a:pt x="399" y="281"/>
                  </a:lnTo>
                  <a:lnTo>
                    <a:pt x="399" y="286"/>
                  </a:lnTo>
                  <a:lnTo>
                    <a:pt x="399" y="297"/>
                  </a:lnTo>
                  <a:lnTo>
                    <a:pt x="394" y="307"/>
                  </a:lnTo>
                  <a:lnTo>
                    <a:pt x="389" y="312"/>
                  </a:lnTo>
                  <a:lnTo>
                    <a:pt x="384" y="317"/>
                  </a:lnTo>
                  <a:lnTo>
                    <a:pt x="379" y="322"/>
                  </a:lnTo>
                  <a:lnTo>
                    <a:pt x="368" y="327"/>
                  </a:lnTo>
                  <a:lnTo>
                    <a:pt x="358" y="327"/>
                  </a:lnTo>
                  <a:lnTo>
                    <a:pt x="343" y="327"/>
                  </a:lnTo>
                  <a:lnTo>
                    <a:pt x="297" y="327"/>
                  </a:lnTo>
                  <a:lnTo>
                    <a:pt x="245" y="332"/>
                  </a:lnTo>
                  <a:lnTo>
                    <a:pt x="199" y="332"/>
                  </a:lnTo>
                  <a:lnTo>
                    <a:pt x="153" y="338"/>
                  </a:lnTo>
                  <a:lnTo>
                    <a:pt x="107" y="338"/>
                  </a:lnTo>
                  <a:lnTo>
                    <a:pt x="71" y="338"/>
                  </a:lnTo>
                  <a:lnTo>
                    <a:pt x="51" y="338"/>
                  </a:lnTo>
                  <a:lnTo>
                    <a:pt x="36" y="338"/>
                  </a:lnTo>
                  <a:lnTo>
                    <a:pt x="25" y="332"/>
                  </a:lnTo>
                  <a:lnTo>
                    <a:pt x="15" y="327"/>
                  </a:lnTo>
                  <a:lnTo>
                    <a:pt x="15" y="368"/>
                  </a:lnTo>
                  <a:lnTo>
                    <a:pt x="15" y="425"/>
                  </a:lnTo>
                  <a:lnTo>
                    <a:pt x="15" y="481"/>
                  </a:lnTo>
                  <a:lnTo>
                    <a:pt x="15" y="542"/>
                  </a:lnTo>
                  <a:lnTo>
                    <a:pt x="15" y="599"/>
                  </a:lnTo>
                  <a:lnTo>
                    <a:pt x="15" y="650"/>
                  </a:lnTo>
                  <a:lnTo>
                    <a:pt x="15" y="691"/>
                  </a:lnTo>
                  <a:lnTo>
                    <a:pt x="15" y="711"/>
                  </a:lnTo>
                  <a:lnTo>
                    <a:pt x="15" y="721"/>
                  </a:lnTo>
                  <a:lnTo>
                    <a:pt x="20" y="726"/>
                  </a:lnTo>
                  <a:lnTo>
                    <a:pt x="20" y="737"/>
                  </a:lnTo>
                  <a:lnTo>
                    <a:pt x="30" y="742"/>
                  </a:lnTo>
                  <a:lnTo>
                    <a:pt x="36" y="752"/>
                  </a:lnTo>
                  <a:lnTo>
                    <a:pt x="46" y="757"/>
                  </a:lnTo>
                  <a:lnTo>
                    <a:pt x="56" y="762"/>
                  </a:lnTo>
                  <a:lnTo>
                    <a:pt x="66" y="762"/>
                  </a:lnTo>
                  <a:lnTo>
                    <a:pt x="77" y="767"/>
                  </a:lnTo>
                  <a:lnTo>
                    <a:pt x="92" y="767"/>
                  </a:lnTo>
                  <a:lnTo>
                    <a:pt x="102" y="767"/>
                  </a:lnTo>
                  <a:lnTo>
                    <a:pt x="112" y="767"/>
                  </a:lnTo>
                  <a:lnTo>
                    <a:pt x="128" y="762"/>
                  </a:lnTo>
                  <a:lnTo>
                    <a:pt x="138" y="757"/>
                  </a:lnTo>
                  <a:lnTo>
                    <a:pt x="148" y="747"/>
                  </a:lnTo>
                  <a:lnTo>
                    <a:pt x="158" y="737"/>
                  </a:lnTo>
                  <a:close/>
                </a:path>
              </a:pathLst>
            </a:custGeom>
            <a:grpFill/>
            <a:ln w="9525">
              <a:solidFill>
                <a:srgbClr val="9900CC"/>
              </a:solidFill>
              <a:round/>
              <a:headEnd/>
              <a:tailEnd/>
            </a:ln>
          </p:spPr>
          <p:txBody>
            <a:bodyPr/>
            <a:lstStyle/>
            <a:p>
              <a:pPr eaLnBrk="0" hangingPunct="0">
                <a:defRPr/>
              </a:pPr>
              <a:endParaRPr lang="fr-FR" dirty="0">
                <a:latin typeface="Arial" charset="0"/>
                <a:cs typeface="+mn-cs"/>
              </a:endParaRPr>
            </a:p>
          </p:txBody>
        </p:sp>
        <p:sp>
          <p:nvSpPr>
            <p:cNvPr id="12" name="Freeform 15"/>
            <p:cNvSpPr>
              <a:spLocks noEditPoints="1"/>
            </p:cNvSpPr>
            <p:nvPr/>
          </p:nvSpPr>
          <p:spPr bwMode="auto">
            <a:xfrm>
              <a:off x="3302" y="2134"/>
              <a:ext cx="926" cy="1520"/>
            </a:xfrm>
            <a:custGeom>
              <a:avLst/>
              <a:gdLst>
                <a:gd name="T0" fmla="*/ 266 w 926"/>
                <a:gd name="T1" fmla="*/ 726 h 1520"/>
                <a:gd name="T2" fmla="*/ 348 w 926"/>
                <a:gd name="T3" fmla="*/ 798 h 1520"/>
                <a:gd name="T4" fmla="*/ 286 w 926"/>
                <a:gd name="T5" fmla="*/ 921 h 1520"/>
                <a:gd name="T6" fmla="*/ 128 w 926"/>
                <a:gd name="T7" fmla="*/ 870 h 1520"/>
                <a:gd name="T8" fmla="*/ 10 w 926"/>
                <a:gd name="T9" fmla="*/ 941 h 1520"/>
                <a:gd name="T10" fmla="*/ 169 w 926"/>
                <a:gd name="T11" fmla="*/ 1177 h 1520"/>
                <a:gd name="T12" fmla="*/ 425 w 926"/>
                <a:gd name="T13" fmla="*/ 1243 h 1520"/>
                <a:gd name="T14" fmla="*/ 368 w 926"/>
                <a:gd name="T15" fmla="*/ 1366 h 1520"/>
                <a:gd name="T16" fmla="*/ 445 w 926"/>
                <a:gd name="T17" fmla="*/ 1509 h 1520"/>
                <a:gd name="T18" fmla="*/ 609 w 926"/>
                <a:gd name="T19" fmla="*/ 1474 h 1520"/>
                <a:gd name="T20" fmla="*/ 609 w 926"/>
                <a:gd name="T21" fmla="*/ 1325 h 1520"/>
                <a:gd name="T22" fmla="*/ 588 w 926"/>
                <a:gd name="T23" fmla="*/ 1177 h 1520"/>
                <a:gd name="T24" fmla="*/ 906 w 926"/>
                <a:gd name="T25" fmla="*/ 1156 h 1520"/>
                <a:gd name="T26" fmla="*/ 911 w 926"/>
                <a:gd name="T27" fmla="*/ 895 h 1520"/>
                <a:gd name="T28" fmla="*/ 854 w 926"/>
                <a:gd name="T29" fmla="*/ 819 h 1520"/>
                <a:gd name="T30" fmla="*/ 686 w 926"/>
                <a:gd name="T31" fmla="*/ 849 h 1520"/>
                <a:gd name="T32" fmla="*/ 634 w 926"/>
                <a:gd name="T33" fmla="*/ 829 h 1520"/>
                <a:gd name="T34" fmla="*/ 624 w 926"/>
                <a:gd name="T35" fmla="*/ 691 h 1520"/>
                <a:gd name="T36" fmla="*/ 737 w 926"/>
                <a:gd name="T37" fmla="*/ 675 h 1520"/>
                <a:gd name="T38" fmla="*/ 870 w 926"/>
                <a:gd name="T39" fmla="*/ 716 h 1520"/>
                <a:gd name="T40" fmla="*/ 916 w 926"/>
                <a:gd name="T41" fmla="*/ 542 h 1520"/>
                <a:gd name="T42" fmla="*/ 650 w 926"/>
                <a:gd name="T43" fmla="*/ 363 h 1520"/>
                <a:gd name="T44" fmla="*/ 522 w 926"/>
                <a:gd name="T45" fmla="*/ 281 h 1520"/>
                <a:gd name="T46" fmla="*/ 609 w 926"/>
                <a:gd name="T47" fmla="*/ 148 h 1520"/>
                <a:gd name="T48" fmla="*/ 517 w 926"/>
                <a:gd name="T49" fmla="*/ 5 h 1520"/>
                <a:gd name="T50" fmla="*/ 343 w 926"/>
                <a:gd name="T51" fmla="*/ 76 h 1520"/>
                <a:gd name="T52" fmla="*/ 358 w 926"/>
                <a:gd name="T53" fmla="*/ 199 h 1520"/>
                <a:gd name="T54" fmla="*/ 394 w 926"/>
                <a:gd name="T55" fmla="*/ 307 h 1520"/>
                <a:gd name="T56" fmla="*/ 35 w 926"/>
                <a:gd name="T57" fmla="*/ 332 h 1520"/>
                <a:gd name="T58" fmla="*/ 35 w 926"/>
                <a:gd name="T59" fmla="*/ 757 h 1520"/>
                <a:gd name="T60" fmla="*/ 138 w 926"/>
                <a:gd name="T61" fmla="*/ 778 h 1520"/>
                <a:gd name="T62" fmla="*/ 76 w 926"/>
                <a:gd name="T63" fmla="*/ 762 h 1520"/>
                <a:gd name="T64" fmla="*/ 30 w 926"/>
                <a:gd name="T65" fmla="*/ 726 h 1520"/>
                <a:gd name="T66" fmla="*/ 250 w 926"/>
                <a:gd name="T67" fmla="*/ 348 h 1520"/>
                <a:gd name="T68" fmla="*/ 414 w 926"/>
                <a:gd name="T69" fmla="*/ 276 h 1520"/>
                <a:gd name="T70" fmla="*/ 343 w 926"/>
                <a:gd name="T71" fmla="*/ 168 h 1520"/>
                <a:gd name="T72" fmla="*/ 399 w 926"/>
                <a:gd name="T73" fmla="*/ 25 h 1520"/>
                <a:gd name="T74" fmla="*/ 563 w 926"/>
                <a:gd name="T75" fmla="*/ 56 h 1520"/>
                <a:gd name="T76" fmla="*/ 537 w 926"/>
                <a:gd name="T77" fmla="*/ 240 h 1520"/>
                <a:gd name="T78" fmla="*/ 517 w 926"/>
                <a:gd name="T79" fmla="*/ 322 h 1520"/>
                <a:gd name="T80" fmla="*/ 860 w 926"/>
                <a:gd name="T81" fmla="*/ 358 h 1520"/>
                <a:gd name="T82" fmla="*/ 895 w 926"/>
                <a:gd name="T83" fmla="*/ 675 h 1520"/>
                <a:gd name="T84" fmla="*/ 839 w 926"/>
                <a:gd name="T85" fmla="*/ 711 h 1520"/>
                <a:gd name="T86" fmla="*/ 696 w 926"/>
                <a:gd name="T87" fmla="*/ 644 h 1520"/>
                <a:gd name="T88" fmla="*/ 588 w 926"/>
                <a:gd name="T89" fmla="*/ 747 h 1520"/>
                <a:gd name="T90" fmla="*/ 650 w 926"/>
                <a:gd name="T91" fmla="*/ 854 h 1520"/>
                <a:gd name="T92" fmla="*/ 747 w 926"/>
                <a:gd name="T93" fmla="*/ 859 h 1520"/>
                <a:gd name="T94" fmla="*/ 865 w 926"/>
                <a:gd name="T95" fmla="*/ 839 h 1520"/>
                <a:gd name="T96" fmla="*/ 916 w 926"/>
                <a:gd name="T97" fmla="*/ 967 h 1520"/>
                <a:gd name="T98" fmla="*/ 655 w 926"/>
                <a:gd name="T99" fmla="*/ 1146 h 1520"/>
                <a:gd name="T100" fmla="*/ 552 w 926"/>
                <a:gd name="T101" fmla="*/ 1223 h 1520"/>
                <a:gd name="T102" fmla="*/ 619 w 926"/>
                <a:gd name="T103" fmla="*/ 1407 h 1520"/>
                <a:gd name="T104" fmla="*/ 542 w 926"/>
                <a:gd name="T105" fmla="*/ 1504 h 1520"/>
                <a:gd name="T106" fmla="*/ 419 w 926"/>
                <a:gd name="T107" fmla="*/ 1474 h 1520"/>
                <a:gd name="T108" fmla="*/ 414 w 926"/>
                <a:gd name="T109" fmla="*/ 1315 h 1520"/>
                <a:gd name="T110" fmla="*/ 409 w 926"/>
                <a:gd name="T111" fmla="*/ 1197 h 1520"/>
                <a:gd name="T112" fmla="*/ 10 w 926"/>
                <a:gd name="T113" fmla="*/ 1156 h 1520"/>
                <a:gd name="T114" fmla="*/ 46 w 926"/>
                <a:gd name="T115" fmla="*/ 880 h 1520"/>
                <a:gd name="T116" fmla="*/ 179 w 926"/>
                <a:gd name="T117" fmla="*/ 926 h 1520"/>
                <a:gd name="T118" fmla="*/ 332 w 926"/>
                <a:gd name="T119" fmla="*/ 885 h 1520"/>
                <a:gd name="T120" fmla="*/ 343 w 926"/>
                <a:gd name="T121" fmla="*/ 772 h 1520"/>
                <a:gd name="T122" fmla="*/ 184 w 926"/>
                <a:gd name="T123" fmla="*/ 716 h 15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6"/>
                <a:gd name="T187" fmla="*/ 0 h 1520"/>
                <a:gd name="T188" fmla="*/ 926 w 926"/>
                <a:gd name="T189" fmla="*/ 1520 h 15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6" h="1520">
                  <a:moveTo>
                    <a:pt x="174" y="742"/>
                  </a:moveTo>
                  <a:lnTo>
                    <a:pt x="179" y="742"/>
                  </a:lnTo>
                  <a:lnTo>
                    <a:pt x="184" y="731"/>
                  </a:lnTo>
                  <a:lnTo>
                    <a:pt x="174" y="726"/>
                  </a:lnTo>
                  <a:lnTo>
                    <a:pt x="174" y="737"/>
                  </a:lnTo>
                  <a:lnTo>
                    <a:pt x="179" y="737"/>
                  </a:lnTo>
                  <a:lnTo>
                    <a:pt x="184" y="737"/>
                  </a:lnTo>
                  <a:lnTo>
                    <a:pt x="184" y="731"/>
                  </a:lnTo>
                  <a:lnTo>
                    <a:pt x="189" y="726"/>
                  </a:lnTo>
                  <a:lnTo>
                    <a:pt x="184" y="721"/>
                  </a:lnTo>
                  <a:lnTo>
                    <a:pt x="189" y="731"/>
                  </a:lnTo>
                  <a:lnTo>
                    <a:pt x="204" y="726"/>
                  </a:lnTo>
                  <a:lnTo>
                    <a:pt x="220" y="721"/>
                  </a:lnTo>
                  <a:lnTo>
                    <a:pt x="215" y="711"/>
                  </a:lnTo>
                  <a:lnTo>
                    <a:pt x="215" y="721"/>
                  </a:lnTo>
                  <a:lnTo>
                    <a:pt x="230" y="721"/>
                  </a:lnTo>
                  <a:lnTo>
                    <a:pt x="250" y="721"/>
                  </a:lnTo>
                  <a:lnTo>
                    <a:pt x="250" y="711"/>
                  </a:lnTo>
                  <a:lnTo>
                    <a:pt x="250" y="721"/>
                  </a:lnTo>
                  <a:lnTo>
                    <a:pt x="266" y="726"/>
                  </a:lnTo>
                  <a:lnTo>
                    <a:pt x="281" y="731"/>
                  </a:lnTo>
                  <a:lnTo>
                    <a:pt x="297" y="742"/>
                  </a:lnTo>
                  <a:lnTo>
                    <a:pt x="312" y="752"/>
                  </a:lnTo>
                  <a:lnTo>
                    <a:pt x="327" y="762"/>
                  </a:lnTo>
                  <a:lnTo>
                    <a:pt x="327" y="752"/>
                  </a:lnTo>
                  <a:lnTo>
                    <a:pt x="322" y="757"/>
                  </a:lnTo>
                  <a:lnTo>
                    <a:pt x="332" y="772"/>
                  </a:lnTo>
                  <a:lnTo>
                    <a:pt x="338" y="767"/>
                  </a:lnTo>
                  <a:lnTo>
                    <a:pt x="332" y="767"/>
                  </a:lnTo>
                  <a:lnTo>
                    <a:pt x="332" y="778"/>
                  </a:lnTo>
                  <a:lnTo>
                    <a:pt x="332" y="783"/>
                  </a:lnTo>
                  <a:lnTo>
                    <a:pt x="338" y="788"/>
                  </a:lnTo>
                  <a:lnTo>
                    <a:pt x="343" y="783"/>
                  </a:lnTo>
                  <a:lnTo>
                    <a:pt x="338" y="788"/>
                  </a:lnTo>
                  <a:lnTo>
                    <a:pt x="343" y="798"/>
                  </a:lnTo>
                  <a:lnTo>
                    <a:pt x="348" y="803"/>
                  </a:lnTo>
                  <a:lnTo>
                    <a:pt x="353" y="798"/>
                  </a:lnTo>
                  <a:lnTo>
                    <a:pt x="348" y="798"/>
                  </a:lnTo>
                  <a:lnTo>
                    <a:pt x="348" y="808"/>
                  </a:lnTo>
                  <a:lnTo>
                    <a:pt x="348" y="819"/>
                  </a:lnTo>
                  <a:lnTo>
                    <a:pt x="348" y="829"/>
                  </a:lnTo>
                  <a:lnTo>
                    <a:pt x="348" y="839"/>
                  </a:lnTo>
                  <a:lnTo>
                    <a:pt x="353" y="839"/>
                  </a:lnTo>
                  <a:lnTo>
                    <a:pt x="348" y="839"/>
                  </a:lnTo>
                  <a:lnTo>
                    <a:pt x="343" y="854"/>
                  </a:lnTo>
                  <a:lnTo>
                    <a:pt x="338" y="875"/>
                  </a:lnTo>
                  <a:lnTo>
                    <a:pt x="343" y="875"/>
                  </a:lnTo>
                  <a:lnTo>
                    <a:pt x="338" y="870"/>
                  </a:lnTo>
                  <a:lnTo>
                    <a:pt x="327" y="880"/>
                  </a:lnTo>
                  <a:lnTo>
                    <a:pt x="327" y="885"/>
                  </a:lnTo>
                  <a:lnTo>
                    <a:pt x="317" y="900"/>
                  </a:lnTo>
                  <a:lnTo>
                    <a:pt x="322" y="900"/>
                  </a:lnTo>
                  <a:lnTo>
                    <a:pt x="317" y="895"/>
                  </a:lnTo>
                  <a:lnTo>
                    <a:pt x="307" y="906"/>
                  </a:lnTo>
                  <a:lnTo>
                    <a:pt x="297" y="916"/>
                  </a:lnTo>
                  <a:lnTo>
                    <a:pt x="302" y="921"/>
                  </a:lnTo>
                  <a:lnTo>
                    <a:pt x="302" y="916"/>
                  </a:lnTo>
                  <a:lnTo>
                    <a:pt x="286" y="921"/>
                  </a:lnTo>
                  <a:lnTo>
                    <a:pt x="271" y="926"/>
                  </a:lnTo>
                  <a:lnTo>
                    <a:pt x="261" y="931"/>
                  </a:lnTo>
                  <a:lnTo>
                    <a:pt x="261" y="936"/>
                  </a:lnTo>
                  <a:lnTo>
                    <a:pt x="261" y="931"/>
                  </a:lnTo>
                  <a:lnTo>
                    <a:pt x="245" y="931"/>
                  </a:lnTo>
                  <a:lnTo>
                    <a:pt x="230" y="931"/>
                  </a:lnTo>
                  <a:lnTo>
                    <a:pt x="230" y="936"/>
                  </a:lnTo>
                  <a:lnTo>
                    <a:pt x="235" y="931"/>
                  </a:lnTo>
                  <a:lnTo>
                    <a:pt x="220" y="926"/>
                  </a:lnTo>
                  <a:lnTo>
                    <a:pt x="204" y="921"/>
                  </a:lnTo>
                  <a:lnTo>
                    <a:pt x="194" y="916"/>
                  </a:lnTo>
                  <a:lnTo>
                    <a:pt x="184" y="911"/>
                  </a:lnTo>
                  <a:lnTo>
                    <a:pt x="179" y="916"/>
                  </a:lnTo>
                  <a:lnTo>
                    <a:pt x="184" y="911"/>
                  </a:lnTo>
                  <a:lnTo>
                    <a:pt x="174" y="900"/>
                  </a:lnTo>
                  <a:lnTo>
                    <a:pt x="163" y="890"/>
                  </a:lnTo>
                  <a:lnTo>
                    <a:pt x="153" y="880"/>
                  </a:lnTo>
                  <a:lnTo>
                    <a:pt x="143" y="875"/>
                  </a:lnTo>
                  <a:lnTo>
                    <a:pt x="128" y="870"/>
                  </a:lnTo>
                  <a:lnTo>
                    <a:pt x="117" y="865"/>
                  </a:lnTo>
                  <a:lnTo>
                    <a:pt x="107" y="859"/>
                  </a:lnTo>
                  <a:lnTo>
                    <a:pt x="97" y="854"/>
                  </a:lnTo>
                  <a:lnTo>
                    <a:pt x="92" y="854"/>
                  </a:lnTo>
                  <a:lnTo>
                    <a:pt x="82" y="854"/>
                  </a:lnTo>
                  <a:lnTo>
                    <a:pt x="71" y="854"/>
                  </a:lnTo>
                  <a:lnTo>
                    <a:pt x="61" y="854"/>
                  </a:lnTo>
                  <a:lnTo>
                    <a:pt x="51" y="859"/>
                  </a:lnTo>
                  <a:lnTo>
                    <a:pt x="41" y="865"/>
                  </a:lnTo>
                  <a:lnTo>
                    <a:pt x="30" y="870"/>
                  </a:lnTo>
                  <a:lnTo>
                    <a:pt x="25" y="870"/>
                  </a:lnTo>
                  <a:lnTo>
                    <a:pt x="25" y="875"/>
                  </a:lnTo>
                  <a:lnTo>
                    <a:pt x="20" y="885"/>
                  </a:lnTo>
                  <a:lnTo>
                    <a:pt x="15" y="895"/>
                  </a:lnTo>
                  <a:lnTo>
                    <a:pt x="15" y="911"/>
                  </a:lnTo>
                  <a:lnTo>
                    <a:pt x="10" y="941"/>
                  </a:lnTo>
                  <a:lnTo>
                    <a:pt x="5" y="977"/>
                  </a:lnTo>
                  <a:lnTo>
                    <a:pt x="0" y="1013"/>
                  </a:lnTo>
                  <a:lnTo>
                    <a:pt x="0" y="1049"/>
                  </a:lnTo>
                  <a:lnTo>
                    <a:pt x="0" y="1090"/>
                  </a:lnTo>
                  <a:lnTo>
                    <a:pt x="0" y="1126"/>
                  </a:lnTo>
                  <a:lnTo>
                    <a:pt x="0" y="1131"/>
                  </a:lnTo>
                  <a:lnTo>
                    <a:pt x="5" y="1146"/>
                  </a:lnTo>
                  <a:lnTo>
                    <a:pt x="10" y="1141"/>
                  </a:lnTo>
                  <a:lnTo>
                    <a:pt x="5" y="1141"/>
                  </a:lnTo>
                  <a:lnTo>
                    <a:pt x="5" y="1156"/>
                  </a:lnTo>
                  <a:lnTo>
                    <a:pt x="5" y="1161"/>
                  </a:lnTo>
                  <a:lnTo>
                    <a:pt x="10" y="1177"/>
                  </a:lnTo>
                  <a:lnTo>
                    <a:pt x="15" y="1187"/>
                  </a:lnTo>
                  <a:lnTo>
                    <a:pt x="15" y="1192"/>
                  </a:lnTo>
                  <a:lnTo>
                    <a:pt x="20" y="1192"/>
                  </a:lnTo>
                  <a:lnTo>
                    <a:pt x="46" y="1187"/>
                  </a:lnTo>
                  <a:lnTo>
                    <a:pt x="82" y="1182"/>
                  </a:lnTo>
                  <a:lnTo>
                    <a:pt x="123" y="1177"/>
                  </a:lnTo>
                  <a:lnTo>
                    <a:pt x="169" y="1177"/>
                  </a:lnTo>
                  <a:lnTo>
                    <a:pt x="215" y="1172"/>
                  </a:lnTo>
                  <a:lnTo>
                    <a:pt x="250" y="1172"/>
                  </a:lnTo>
                  <a:lnTo>
                    <a:pt x="286" y="1177"/>
                  </a:lnTo>
                  <a:lnTo>
                    <a:pt x="312" y="1177"/>
                  </a:lnTo>
                  <a:lnTo>
                    <a:pt x="338" y="1182"/>
                  </a:lnTo>
                  <a:lnTo>
                    <a:pt x="358" y="1187"/>
                  </a:lnTo>
                  <a:lnTo>
                    <a:pt x="358" y="1177"/>
                  </a:lnTo>
                  <a:lnTo>
                    <a:pt x="358" y="1187"/>
                  </a:lnTo>
                  <a:lnTo>
                    <a:pt x="378" y="1197"/>
                  </a:lnTo>
                  <a:lnTo>
                    <a:pt x="394" y="1207"/>
                  </a:lnTo>
                  <a:lnTo>
                    <a:pt x="404" y="1213"/>
                  </a:lnTo>
                  <a:lnTo>
                    <a:pt x="404" y="1202"/>
                  </a:lnTo>
                  <a:lnTo>
                    <a:pt x="399" y="1207"/>
                  </a:lnTo>
                  <a:lnTo>
                    <a:pt x="409" y="1218"/>
                  </a:lnTo>
                  <a:lnTo>
                    <a:pt x="419" y="1228"/>
                  </a:lnTo>
                  <a:lnTo>
                    <a:pt x="425" y="1223"/>
                  </a:lnTo>
                  <a:lnTo>
                    <a:pt x="419" y="1228"/>
                  </a:lnTo>
                  <a:lnTo>
                    <a:pt x="425" y="1238"/>
                  </a:lnTo>
                  <a:lnTo>
                    <a:pt x="430" y="1233"/>
                  </a:lnTo>
                  <a:lnTo>
                    <a:pt x="425" y="1233"/>
                  </a:lnTo>
                  <a:lnTo>
                    <a:pt x="425" y="1243"/>
                  </a:lnTo>
                  <a:lnTo>
                    <a:pt x="425" y="1254"/>
                  </a:lnTo>
                  <a:lnTo>
                    <a:pt x="425" y="1264"/>
                  </a:lnTo>
                  <a:lnTo>
                    <a:pt x="425" y="1274"/>
                  </a:lnTo>
                  <a:lnTo>
                    <a:pt x="430" y="1274"/>
                  </a:lnTo>
                  <a:lnTo>
                    <a:pt x="425" y="1274"/>
                  </a:lnTo>
                  <a:lnTo>
                    <a:pt x="419" y="1284"/>
                  </a:lnTo>
                  <a:lnTo>
                    <a:pt x="414" y="1294"/>
                  </a:lnTo>
                  <a:lnTo>
                    <a:pt x="419" y="1294"/>
                  </a:lnTo>
                  <a:lnTo>
                    <a:pt x="414" y="1289"/>
                  </a:lnTo>
                  <a:lnTo>
                    <a:pt x="404" y="1300"/>
                  </a:lnTo>
                  <a:lnTo>
                    <a:pt x="409" y="1305"/>
                  </a:lnTo>
                  <a:lnTo>
                    <a:pt x="409" y="1300"/>
                  </a:lnTo>
                  <a:lnTo>
                    <a:pt x="399" y="1305"/>
                  </a:lnTo>
                  <a:lnTo>
                    <a:pt x="394" y="1305"/>
                  </a:lnTo>
                  <a:lnTo>
                    <a:pt x="394" y="1310"/>
                  </a:lnTo>
                  <a:lnTo>
                    <a:pt x="384" y="1325"/>
                  </a:lnTo>
                  <a:lnTo>
                    <a:pt x="378" y="1335"/>
                  </a:lnTo>
                  <a:lnTo>
                    <a:pt x="373" y="1351"/>
                  </a:lnTo>
                  <a:lnTo>
                    <a:pt x="368" y="1366"/>
                  </a:lnTo>
                  <a:lnTo>
                    <a:pt x="368" y="1382"/>
                  </a:lnTo>
                  <a:lnTo>
                    <a:pt x="368" y="1402"/>
                  </a:lnTo>
                  <a:lnTo>
                    <a:pt x="368" y="1417"/>
                  </a:lnTo>
                  <a:lnTo>
                    <a:pt x="368" y="1422"/>
                  </a:lnTo>
                  <a:lnTo>
                    <a:pt x="373" y="1438"/>
                  </a:lnTo>
                  <a:lnTo>
                    <a:pt x="384" y="1453"/>
                  </a:lnTo>
                  <a:lnTo>
                    <a:pt x="394" y="1469"/>
                  </a:lnTo>
                  <a:lnTo>
                    <a:pt x="404" y="1479"/>
                  </a:lnTo>
                  <a:lnTo>
                    <a:pt x="409" y="1474"/>
                  </a:lnTo>
                  <a:lnTo>
                    <a:pt x="404" y="1479"/>
                  </a:lnTo>
                  <a:lnTo>
                    <a:pt x="414" y="1494"/>
                  </a:lnTo>
                  <a:lnTo>
                    <a:pt x="419" y="1499"/>
                  </a:lnTo>
                  <a:lnTo>
                    <a:pt x="430" y="1504"/>
                  </a:lnTo>
                  <a:lnTo>
                    <a:pt x="440" y="1509"/>
                  </a:lnTo>
                  <a:lnTo>
                    <a:pt x="445" y="1509"/>
                  </a:lnTo>
                  <a:lnTo>
                    <a:pt x="445" y="1499"/>
                  </a:lnTo>
                  <a:lnTo>
                    <a:pt x="445" y="1509"/>
                  </a:lnTo>
                  <a:lnTo>
                    <a:pt x="455" y="1515"/>
                  </a:lnTo>
                  <a:lnTo>
                    <a:pt x="465" y="1520"/>
                  </a:lnTo>
                  <a:lnTo>
                    <a:pt x="476" y="1520"/>
                  </a:lnTo>
                  <a:lnTo>
                    <a:pt x="486" y="1520"/>
                  </a:lnTo>
                  <a:lnTo>
                    <a:pt x="496" y="1520"/>
                  </a:lnTo>
                  <a:lnTo>
                    <a:pt x="522" y="1520"/>
                  </a:lnTo>
                  <a:lnTo>
                    <a:pt x="542" y="1515"/>
                  </a:lnTo>
                  <a:lnTo>
                    <a:pt x="547" y="1509"/>
                  </a:lnTo>
                  <a:lnTo>
                    <a:pt x="547" y="1515"/>
                  </a:lnTo>
                  <a:lnTo>
                    <a:pt x="563" y="1504"/>
                  </a:lnTo>
                  <a:lnTo>
                    <a:pt x="578" y="1499"/>
                  </a:lnTo>
                  <a:lnTo>
                    <a:pt x="578" y="1494"/>
                  </a:lnTo>
                  <a:lnTo>
                    <a:pt x="593" y="1479"/>
                  </a:lnTo>
                  <a:lnTo>
                    <a:pt x="588" y="1474"/>
                  </a:lnTo>
                  <a:lnTo>
                    <a:pt x="593" y="1484"/>
                  </a:lnTo>
                  <a:lnTo>
                    <a:pt x="609" y="1474"/>
                  </a:lnTo>
                  <a:lnTo>
                    <a:pt x="609" y="1469"/>
                  </a:lnTo>
                  <a:lnTo>
                    <a:pt x="619" y="1458"/>
                  </a:lnTo>
                  <a:lnTo>
                    <a:pt x="624" y="1458"/>
                  </a:lnTo>
                  <a:lnTo>
                    <a:pt x="629" y="1443"/>
                  </a:lnTo>
                  <a:lnTo>
                    <a:pt x="634" y="1428"/>
                  </a:lnTo>
                  <a:lnTo>
                    <a:pt x="634" y="1422"/>
                  </a:lnTo>
                  <a:lnTo>
                    <a:pt x="634" y="1407"/>
                  </a:lnTo>
                  <a:lnTo>
                    <a:pt x="624" y="1407"/>
                  </a:lnTo>
                  <a:lnTo>
                    <a:pt x="634" y="1412"/>
                  </a:lnTo>
                  <a:lnTo>
                    <a:pt x="640" y="1397"/>
                  </a:lnTo>
                  <a:lnTo>
                    <a:pt x="640" y="1392"/>
                  </a:lnTo>
                  <a:lnTo>
                    <a:pt x="634" y="1376"/>
                  </a:lnTo>
                  <a:lnTo>
                    <a:pt x="629" y="1361"/>
                  </a:lnTo>
                  <a:lnTo>
                    <a:pt x="624" y="1346"/>
                  </a:lnTo>
                  <a:lnTo>
                    <a:pt x="614" y="1330"/>
                  </a:lnTo>
                  <a:lnTo>
                    <a:pt x="609" y="1325"/>
                  </a:lnTo>
                  <a:lnTo>
                    <a:pt x="593" y="1315"/>
                  </a:lnTo>
                  <a:lnTo>
                    <a:pt x="588" y="1320"/>
                  </a:lnTo>
                  <a:lnTo>
                    <a:pt x="599" y="1320"/>
                  </a:lnTo>
                  <a:lnTo>
                    <a:pt x="588" y="1305"/>
                  </a:lnTo>
                  <a:lnTo>
                    <a:pt x="583" y="1294"/>
                  </a:lnTo>
                  <a:lnTo>
                    <a:pt x="573" y="1279"/>
                  </a:lnTo>
                  <a:lnTo>
                    <a:pt x="568" y="1264"/>
                  </a:lnTo>
                  <a:lnTo>
                    <a:pt x="558" y="1264"/>
                  </a:lnTo>
                  <a:lnTo>
                    <a:pt x="568" y="1264"/>
                  </a:lnTo>
                  <a:lnTo>
                    <a:pt x="568" y="1248"/>
                  </a:lnTo>
                  <a:lnTo>
                    <a:pt x="568" y="1233"/>
                  </a:lnTo>
                  <a:lnTo>
                    <a:pt x="568" y="1223"/>
                  </a:lnTo>
                  <a:lnTo>
                    <a:pt x="568" y="1207"/>
                  </a:lnTo>
                  <a:lnTo>
                    <a:pt x="558" y="1207"/>
                  </a:lnTo>
                  <a:lnTo>
                    <a:pt x="568" y="1213"/>
                  </a:lnTo>
                  <a:lnTo>
                    <a:pt x="573" y="1202"/>
                  </a:lnTo>
                  <a:lnTo>
                    <a:pt x="578" y="1187"/>
                  </a:lnTo>
                  <a:lnTo>
                    <a:pt x="583" y="1177"/>
                  </a:lnTo>
                  <a:lnTo>
                    <a:pt x="573" y="1172"/>
                  </a:lnTo>
                  <a:lnTo>
                    <a:pt x="578" y="1182"/>
                  </a:lnTo>
                  <a:lnTo>
                    <a:pt x="588" y="1177"/>
                  </a:lnTo>
                  <a:lnTo>
                    <a:pt x="588" y="1172"/>
                  </a:lnTo>
                  <a:lnTo>
                    <a:pt x="593" y="1172"/>
                  </a:lnTo>
                  <a:lnTo>
                    <a:pt x="599" y="1161"/>
                  </a:lnTo>
                  <a:lnTo>
                    <a:pt x="588" y="1156"/>
                  </a:lnTo>
                  <a:lnTo>
                    <a:pt x="593" y="1167"/>
                  </a:lnTo>
                  <a:lnTo>
                    <a:pt x="604" y="1161"/>
                  </a:lnTo>
                  <a:lnTo>
                    <a:pt x="614" y="1156"/>
                  </a:lnTo>
                  <a:lnTo>
                    <a:pt x="609" y="1146"/>
                  </a:lnTo>
                  <a:lnTo>
                    <a:pt x="609" y="1156"/>
                  </a:lnTo>
                  <a:lnTo>
                    <a:pt x="614" y="1156"/>
                  </a:lnTo>
                  <a:lnTo>
                    <a:pt x="629" y="1156"/>
                  </a:lnTo>
                  <a:lnTo>
                    <a:pt x="655" y="1161"/>
                  </a:lnTo>
                  <a:lnTo>
                    <a:pt x="680" y="1161"/>
                  </a:lnTo>
                  <a:lnTo>
                    <a:pt x="716" y="1167"/>
                  </a:lnTo>
                  <a:lnTo>
                    <a:pt x="757" y="1172"/>
                  </a:lnTo>
                  <a:lnTo>
                    <a:pt x="798" y="1172"/>
                  </a:lnTo>
                  <a:lnTo>
                    <a:pt x="839" y="1177"/>
                  </a:lnTo>
                  <a:lnTo>
                    <a:pt x="885" y="1177"/>
                  </a:lnTo>
                  <a:lnTo>
                    <a:pt x="890" y="1177"/>
                  </a:lnTo>
                  <a:lnTo>
                    <a:pt x="895" y="1172"/>
                  </a:lnTo>
                  <a:lnTo>
                    <a:pt x="906" y="1156"/>
                  </a:lnTo>
                  <a:lnTo>
                    <a:pt x="911" y="1136"/>
                  </a:lnTo>
                  <a:lnTo>
                    <a:pt x="916" y="1115"/>
                  </a:lnTo>
                  <a:lnTo>
                    <a:pt x="921" y="1095"/>
                  </a:lnTo>
                  <a:lnTo>
                    <a:pt x="926" y="1074"/>
                  </a:lnTo>
                  <a:lnTo>
                    <a:pt x="926" y="1069"/>
                  </a:lnTo>
                  <a:lnTo>
                    <a:pt x="926" y="1049"/>
                  </a:lnTo>
                  <a:lnTo>
                    <a:pt x="926" y="1028"/>
                  </a:lnTo>
                  <a:lnTo>
                    <a:pt x="926" y="1008"/>
                  </a:lnTo>
                  <a:lnTo>
                    <a:pt x="926" y="987"/>
                  </a:lnTo>
                  <a:lnTo>
                    <a:pt x="926" y="967"/>
                  </a:lnTo>
                  <a:lnTo>
                    <a:pt x="921" y="946"/>
                  </a:lnTo>
                  <a:lnTo>
                    <a:pt x="911" y="946"/>
                  </a:lnTo>
                  <a:lnTo>
                    <a:pt x="921" y="946"/>
                  </a:lnTo>
                  <a:lnTo>
                    <a:pt x="921" y="926"/>
                  </a:lnTo>
                  <a:lnTo>
                    <a:pt x="916" y="911"/>
                  </a:lnTo>
                  <a:lnTo>
                    <a:pt x="911" y="895"/>
                  </a:lnTo>
                  <a:lnTo>
                    <a:pt x="906" y="880"/>
                  </a:lnTo>
                  <a:lnTo>
                    <a:pt x="901" y="870"/>
                  </a:lnTo>
                  <a:lnTo>
                    <a:pt x="895" y="854"/>
                  </a:lnTo>
                  <a:lnTo>
                    <a:pt x="890" y="849"/>
                  </a:lnTo>
                  <a:lnTo>
                    <a:pt x="885" y="844"/>
                  </a:lnTo>
                  <a:lnTo>
                    <a:pt x="880" y="849"/>
                  </a:lnTo>
                  <a:lnTo>
                    <a:pt x="890" y="849"/>
                  </a:lnTo>
                  <a:lnTo>
                    <a:pt x="885" y="839"/>
                  </a:lnTo>
                  <a:lnTo>
                    <a:pt x="880" y="834"/>
                  </a:lnTo>
                  <a:lnTo>
                    <a:pt x="875" y="829"/>
                  </a:lnTo>
                  <a:lnTo>
                    <a:pt x="865" y="824"/>
                  </a:lnTo>
                  <a:lnTo>
                    <a:pt x="860" y="824"/>
                  </a:lnTo>
                  <a:lnTo>
                    <a:pt x="854" y="824"/>
                  </a:lnTo>
                  <a:lnTo>
                    <a:pt x="854" y="829"/>
                  </a:lnTo>
                  <a:lnTo>
                    <a:pt x="860" y="824"/>
                  </a:lnTo>
                  <a:lnTo>
                    <a:pt x="854" y="819"/>
                  </a:lnTo>
                  <a:lnTo>
                    <a:pt x="849" y="819"/>
                  </a:lnTo>
                  <a:lnTo>
                    <a:pt x="839" y="819"/>
                  </a:lnTo>
                  <a:lnTo>
                    <a:pt x="824" y="819"/>
                  </a:lnTo>
                  <a:lnTo>
                    <a:pt x="803" y="824"/>
                  </a:lnTo>
                  <a:lnTo>
                    <a:pt x="783" y="829"/>
                  </a:lnTo>
                  <a:lnTo>
                    <a:pt x="778" y="829"/>
                  </a:lnTo>
                  <a:lnTo>
                    <a:pt x="783" y="829"/>
                  </a:lnTo>
                  <a:lnTo>
                    <a:pt x="762" y="839"/>
                  </a:lnTo>
                  <a:lnTo>
                    <a:pt x="747" y="844"/>
                  </a:lnTo>
                  <a:lnTo>
                    <a:pt x="747" y="849"/>
                  </a:lnTo>
                  <a:lnTo>
                    <a:pt x="747" y="844"/>
                  </a:lnTo>
                  <a:lnTo>
                    <a:pt x="737" y="844"/>
                  </a:lnTo>
                  <a:lnTo>
                    <a:pt x="721" y="849"/>
                  </a:lnTo>
                  <a:lnTo>
                    <a:pt x="721" y="854"/>
                  </a:lnTo>
                  <a:lnTo>
                    <a:pt x="721" y="849"/>
                  </a:lnTo>
                  <a:lnTo>
                    <a:pt x="711" y="849"/>
                  </a:lnTo>
                  <a:lnTo>
                    <a:pt x="696" y="849"/>
                  </a:lnTo>
                  <a:lnTo>
                    <a:pt x="686" y="849"/>
                  </a:lnTo>
                  <a:lnTo>
                    <a:pt x="680" y="849"/>
                  </a:lnTo>
                  <a:lnTo>
                    <a:pt x="680" y="854"/>
                  </a:lnTo>
                  <a:lnTo>
                    <a:pt x="686" y="849"/>
                  </a:lnTo>
                  <a:lnTo>
                    <a:pt x="670" y="844"/>
                  </a:lnTo>
                  <a:lnTo>
                    <a:pt x="665" y="844"/>
                  </a:lnTo>
                  <a:lnTo>
                    <a:pt x="660" y="844"/>
                  </a:lnTo>
                  <a:lnTo>
                    <a:pt x="660" y="849"/>
                  </a:lnTo>
                  <a:lnTo>
                    <a:pt x="665" y="844"/>
                  </a:lnTo>
                  <a:lnTo>
                    <a:pt x="655" y="839"/>
                  </a:lnTo>
                  <a:lnTo>
                    <a:pt x="650" y="839"/>
                  </a:lnTo>
                  <a:lnTo>
                    <a:pt x="645" y="839"/>
                  </a:lnTo>
                  <a:lnTo>
                    <a:pt x="645" y="844"/>
                  </a:lnTo>
                  <a:lnTo>
                    <a:pt x="650" y="839"/>
                  </a:lnTo>
                  <a:lnTo>
                    <a:pt x="640" y="834"/>
                  </a:lnTo>
                  <a:lnTo>
                    <a:pt x="634" y="839"/>
                  </a:lnTo>
                  <a:lnTo>
                    <a:pt x="640" y="834"/>
                  </a:lnTo>
                  <a:lnTo>
                    <a:pt x="629" y="824"/>
                  </a:lnTo>
                  <a:lnTo>
                    <a:pt x="624" y="829"/>
                  </a:lnTo>
                  <a:lnTo>
                    <a:pt x="634" y="829"/>
                  </a:lnTo>
                  <a:lnTo>
                    <a:pt x="624" y="813"/>
                  </a:lnTo>
                  <a:lnTo>
                    <a:pt x="619" y="808"/>
                  </a:lnTo>
                  <a:lnTo>
                    <a:pt x="609" y="798"/>
                  </a:lnTo>
                  <a:lnTo>
                    <a:pt x="604" y="803"/>
                  </a:lnTo>
                  <a:lnTo>
                    <a:pt x="614" y="803"/>
                  </a:lnTo>
                  <a:lnTo>
                    <a:pt x="609" y="788"/>
                  </a:lnTo>
                  <a:lnTo>
                    <a:pt x="604" y="772"/>
                  </a:lnTo>
                  <a:lnTo>
                    <a:pt x="593" y="772"/>
                  </a:lnTo>
                  <a:lnTo>
                    <a:pt x="604" y="772"/>
                  </a:lnTo>
                  <a:lnTo>
                    <a:pt x="604" y="762"/>
                  </a:lnTo>
                  <a:lnTo>
                    <a:pt x="604" y="747"/>
                  </a:lnTo>
                  <a:lnTo>
                    <a:pt x="604" y="737"/>
                  </a:lnTo>
                  <a:lnTo>
                    <a:pt x="593" y="737"/>
                  </a:lnTo>
                  <a:lnTo>
                    <a:pt x="604" y="742"/>
                  </a:lnTo>
                  <a:lnTo>
                    <a:pt x="609" y="731"/>
                  </a:lnTo>
                  <a:lnTo>
                    <a:pt x="614" y="721"/>
                  </a:lnTo>
                  <a:lnTo>
                    <a:pt x="619" y="706"/>
                  </a:lnTo>
                  <a:lnTo>
                    <a:pt x="629" y="691"/>
                  </a:lnTo>
                  <a:lnTo>
                    <a:pt x="619" y="685"/>
                  </a:lnTo>
                  <a:lnTo>
                    <a:pt x="624" y="691"/>
                  </a:lnTo>
                  <a:lnTo>
                    <a:pt x="634" y="680"/>
                  </a:lnTo>
                  <a:lnTo>
                    <a:pt x="629" y="675"/>
                  </a:lnTo>
                  <a:lnTo>
                    <a:pt x="634" y="685"/>
                  </a:lnTo>
                  <a:lnTo>
                    <a:pt x="645" y="680"/>
                  </a:lnTo>
                  <a:lnTo>
                    <a:pt x="655" y="675"/>
                  </a:lnTo>
                  <a:lnTo>
                    <a:pt x="665" y="670"/>
                  </a:lnTo>
                  <a:lnTo>
                    <a:pt x="675" y="665"/>
                  </a:lnTo>
                  <a:lnTo>
                    <a:pt x="686" y="660"/>
                  </a:lnTo>
                  <a:lnTo>
                    <a:pt x="680" y="650"/>
                  </a:lnTo>
                  <a:lnTo>
                    <a:pt x="680" y="660"/>
                  </a:lnTo>
                  <a:lnTo>
                    <a:pt x="691" y="660"/>
                  </a:lnTo>
                  <a:lnTo>
                    <a:pt x="696" y="660"/>
                  </a:lnTo>
                  <a:lnTo>
                    <a:pt x="696" y="650"/>
                  </a:lnTo>
                  <a:lnTo>
                    <a:pt x="696" y="660"/>
                  </a:lnTo>
                  <a:lnTo>
                    <a:pt x="706" y="665"/>
                  </a:lnTo>
                  <a:lnTo>
                    <a:pt x="716" y="665"/>
                  </a:lnTo>
                  <a:lnTo>
                    <a:pt x="716" y="655"/>
                  </a:lnTo>
                  <a:lnTo>
                    <a:pt x="716" y="665"/>
                  </a:lnTo>
                  <a:lnTo>
                    <a:pt x="737" y="675"/>
                  </a:lnTo>
                  <a:lnTo>
                    <a:pt x="752" y="680"/>
                  </a:lnTo>
                  <a:lnTo>
                    <a:pt x="773" y="691"/>
                  </a:lnTo>
                  <a:lnTo>
                    <a:pt x="788" y="701"/>
                  </a:lnTo>
                  <a:lnTo>
                    <a:pt x="803" y="711"/>
                  </a:lnTo>
                  <a:lnTo>
                    <a:pt x="798" y="706"/>
                  </a:lnTo>
                  <a:lnTo>
                    <a:pt x="803" y="711"/>
                  </a:lnTo>
                  <a:lnTo>
                    <a:pt x="824" y="716"/>
                  </a:lnTo>
                  <a:lnTo>
                    <a:pt x="834" y="716"/>
                  </a:lnTo>
                  <a:lnTo>
                    <a:pt x="834" y="706"/>
                  </a:lnTo>
                  <a:lnTo>
                    <a:pt x="829" y="711"/>
                  </a:lnTo>
                  <a:lnTo>
                    <a:pt x="834" y="716"/>
                  </a:lnTo>
                  <a:lnTo>
                    <a:pt x="839" y="721"/>
                  </a:lnTo>
                  <a:lnTo>
                    <a:pt x="849" y="721"/>
                  </a:lnTo>
                  <a:lnTo>
                    <a:pt x="854" y="721"/>
                  </a:lnTo>
                  <a:lnTo>
                    <a:pt x="865" y="716"/>
                  </a:lnTo>
                  <a:lnTo>
                    <a:pt x="860" y="706"/>
                  </a:lnTo>
                  <a:lnTo>
                    <a:pt x="860" y="716"/>
                  </a:lnTo>
                  <a:lnTo>
                    <a:pt x="865" y="716"/>
                  </a:lnTo>
                  <a:lnTo>
                    <a:pt x="870" y="716"/>
                  </a:lnTo>
                  <a:lnTo>
                    <a:pt x="880" y="711"/>
                  </a:lnTo>
                  <a:lnTo>
                    <a:pt x="890" y="706"/>
                  </a:lnTo>
                  <a:lnTo>
                    <a:pt x="890" y="701"/>
                  </a:lnTo>
                  <a:lnTo>
                    <a:pt x="895" y="696"/>
                  </a:lnTo>
                  <a:lnTo>
                    <a:pt x="901" y="691"/>
                  </a:lnTo>
                  <a:lnTo>
                    <a:pt x="906" y="685"/>
                  </a:lnTo>
                  <a:lnTo>
                    <a:pt x="911" y="685"/>
                  </a:lnTo>
                  <a:lnTo>
                    <a:pt x="911" y="680"/>
                  </a:lnTo>
                  <a:lnTo>
                    <a:pt x="911" y="675"/>
                  </a:lnTo>
                  <a:lnTo>
                    <a:pt x="901" y="675"/>
                  </a:lnTo>
                  <a:lnTo>
                    <a:pt x="911" y="680"/>
                  </a:lnTo>
                  <a:lnTo>
                    <a:pt x="916" y="670"/>
                  </a:lnTo>
                  <a:lnTo>
                    <a:pt x="921" y="650"/>
                  </a:lnTo>
                  <a:lnTo>
                    <a:pt x="921" y="644"/>
                  </a:lnTo>
                  <a:lnTo>
                    <a:pt x="921" y="624"/>
                  </a:lnTo>
                  <a:lnTo>
                    <a:pt x="921" y="598"/>
                  </a:lnTo>
                  <a:lnTo>
                    <a:pt x="916" y="568"/>
                  </a:lnTo>
                  <a:lnTo>
                    <a:pt x="916" y="542"/>
                  </a:lnTo>
                  <a:lnTo>
                    <a:pt x="911" y="511"/>
                  </a:lnTo>
                  <a:lnTo>
                    <a:pt x="906" y="450"/>
                  </a:lnTo>
                  <a:lnTo>
                    <a:pt x="901" y="399"/>
                  </a:lnTo>
                  <a:lnTo>
                    <a:pt x="901" y="378"/>
                  </a:lnTo>
                  <a:lnTo>
                    <a:pt x="901" y="358"/>
                  </a:lnTo>
                  <a:lnTo>
                    <a:pt x="901" y="343"/>
                  </a:lnTo>
                  <a:lnTo>
                    <a:pt x="901" y="332"/>
                  </a:lnTo>
                  <a:lnTo>
                    <a:pt x="901" y="317"/>
                  </a:lnTo>
                  <a:lnTo>
                    <a:pt x="890" y="327"/>
                  </a:lnTo>
                  <a:lnTo>
                    <a:pt x="875" y="337"/>
                  </a:lnTo>
                  <a:lnTo>
                    <a:pt x="854" y="348"/>
                  </a:lnTo>
                  <a:lnTo>
                    <a:pt x="854" y="353"/>
                  </a:lnTo>
                  <a:lnTo>
                    <a:pt x="854" y="348"/>
                  </a:lnTo>
                  <a:lnTo>
                    <a:pt x="834" y="353"/>
                  </a:lnTo>
                  <a:lnTo>
                    <a:pt x="808" y="358"/>
                  </a:lnTo>
                  <a:lnTo>
                    <a:pt x="783" y="363"/>
                  </a:lnTo>
                  <a:lnTo>
                    <a:pt x="757" y="363"/>
                  </a:lnTo>
                  <a:lnTo>
                    <a:pt x="732" y="363"/>
                  </a:lnTo>
                  <a:lnTo>
                    <a:pt x="706" y="363"/>
                  </a:lnTo>
                  <a:lnTo>
                    <a:pt x="680" y="363"/>
                  </a:lnTo>
                  <a:lnTo>
                    <a:pt x="650" y="363"/>
                  </a:lnTo>
                  <a:lnTo>
                    <a:pt x="629" y="358"/>
                  </a:lnTo>
                  <a:lnTo>
                    <a:pt x="604" y="353"/>
                  </a:lnTo>
                  <a:lnTo>
                    <a:pt x="583" y="348"/>
                  </a:lnTo>
                  <a:lnTo>
                    <a:pt x="583" y="353"/>
                  </a:lnTo>
                  <a:lnTo>
                    <a:pt x="588" y="348"/>
                  </a:lnTo>
                  <a:lnTo>
                    <a:pt x="573" y="343"/>
                  </a:lnTo>
                  <a:lnTo>
                    <a:pt x="558" y="332"/>
                  </a:lnTo>
                  <a:lnTo>
                    <a:pt x="542" y="327"/>
                  </a:lnTo>
                  <a:lnTo>
                    <a:pt x="537" y="332"/>
                  </a:lnTo>
                  <a:lnTo>
                    <a:pt x="542" y="327"/>
                  </a:lnTo>
                  <a:lnTo>
                    <a:pt x="532" y="317"/>
                  </a:lnTo>
                  <a:lnTo>
                    <a:pt x="527" y="312"/>
                  </a:lnTo>
                  <a:lnTo>
                    <a:pt x="522" y="307"/>
                  </a:lnTo>
                  <a:lnTo>
                    <a:pt x="517" y="312"/>
                  </a:lnTo>
                  <a:lnTo>
                    <a:pt x="527" y="312"/>
                  </a:lnTo>
                  <a:lnTo>
                    <a:pt x="522" y="302"/>
                  </a:lnTo>
                  <a:lnTo>
                    <a:pt x="512" y="302"/>
                  </a:lnTo>
                  <a:lnTo>
                    <a:pt x="522" y="302"/>
                  </a:lnTo>
                  <a:lnTo>
                    <a:pt x="522" y="296"/>
                  </a:lnTo>
                  <a:lnTo>
                    <a:pt x="522" y="286"/>
                  </a:lnTo>
                  <a:lnTo>
                    <a:pt x="522" y="281"/>
                  </a:lnTo>
                  <a:lnTo>
                    <a:pt x="522" y="271"/>
                  </a:lnTo>
                  <a:lnTo>
                    <a:pt x="512" y="271"/>
                  </a:lnTo>
                  <a:lnTo>
                    <a:pt x="517" y="276"/>
                  </a:lnTo>
                  <a:lnTo>
                    <a:pt x="522" y="271"/>
                  </a:lnTo>
                  <a:lnTo>
                    <a:pt x="527" y="271"/>
                  </a:lnTo>
                  <a:lnTo>
                    <a:pt x="532" y="261"/>
                  </a:lnTo>
                  <a:lnTo>
                    <a:pt x="537" y="250"/>
                  </a:lnTo>
                  <a:lnTo>
                    <a:pt x="527" y="245"/>
                  </a:lnTo>
                  <a:lnTo>
                    <a:pt x="532" y="255"/>
                  </a:lnTo>
                  <a:lnTo>
                    <a:pt x="542" y="250"/>
                  </a:lnTo>
                  <a:lnTo>
                    <a:pt x="542" y="245"/>
                  </a:lnTo>
                  <a:lnTo>
                    <a:pt x="558" y="225"/>
                  </a:lnTo>
                  <a:lnTo>
                    <a:pt x="578" y="204"/>
                  </a:lnTo>
                  <a:lnTo>
                    <a:pt x="583" y="204"/>
                  </a:lnTo>
                  <a:lnTo>
                    <a:pt x="593" y="189"/>
                  </a:lnTo>
                  <a:lnTo>
                    <a:pt x="599" y="174"/>
                  </a:lnTo>
                  <a:lnTo>
                    <a:pt x="604" y="158"/>
                  </a:lnTo>
                  <a:lnTo>
                    <a:pt x="609" y="148"/>
                  </a:lnTo>
                  <a:lnTo>
                    <a:pt x="609" y="143"/>
                  </a:lnTo>
                  <a:lnTo>
                    <a:pt x="609" y="122"/>
                  </a:lnTo>
                  <a:lnTo>
                    <a:pt x="609" y="107"/>
                  </a:lnTo>
                  <a:lnTo>
                    <a:pt x="604" y="92"/>
                  </a:lnTo>
                  <a:lnTo>
                    <a:pt x="599" y="76"/>
                  </a:lnTo>
                  <a:lnTo>
                    <a:pt x="588" y="61"/>
                  </a:lnTo>
                  <a:lnTo>
                    <a:pt x="583" y="56"/>
                  </a:lnTo>
                  <a:lnTo>
                    <a:pt x="573" y="46"/>
                  </a:lnTo>
                  <a:lnTo>
                    <a:pt x="568" y="51"/>
                  </a:lnTo>
                  <a:lnTo>
                    <a:pt x="578" y="51"/>
                  </a:lnTo>
                  <a:lnTo>
                    <a:pt x="568" y="35"/>
                  </a:lnTo>
                  <a:lnTo>
                    <a:pt x="563" y="30"/>
                  </a:lnTo>
                  <a:lnTo>
                    <a:pt x="547" y="20"/>
                  </a:lnTo>
                  <a:lnTo>
                    <a:pt x="532" y="15"/>
                  </a:lnTo>
                  <a:lnTo>
                    <a:pt x="517" y="5"/>
                  </a:lnTo>
                  <a:lnTo>
                    <a:pt x="512" y="5"/>
                  </a:lnTo>
                  <a:lnTo>
                    <a:pt x="491" y="0"/>
                  </a:lnTo>
                  <a:lnTo>
                    <a:pt x="471" y="0"/>
                  </a:lnTo>
                  <a:lnTo>
                    <a:pt x="450" y="0"/>
                  </a:lnTo>
                  <a:lnTo>
                    <a:pt x="435" y="5"/>
                  </a:lnTo>
                  <a:lnTo>
                    <a:pt x="419" y="15"/>
                  </a:lnTo>
                  <a:lnTo>
                    <a:pt x="419" y="20"/>
                  </a:lnTo>
                  <a:lnTo>
                    <a:pt x="419" y="15"/>
                  </a:lnTo>
                  <a:lnTo>
                    <a:pt x="399" y="20"/>
                  </a:lnTo>
                  <a:lnTo>
                    <a:pt x="394" y="20"/>
                  </a:lnTo>
                  <a:lnTo>
                    <a:pt x="399" y="20"/>
                  </a:lnTo>
                  <a:lnTo>
                    <a:pt x="384" y="30"/>
                  </a:lnTo>
                  <a:lnTo>
                    <a:pt x="378" y="30"/>
                  </a:lnTo>
                  <a:lnTo>
                    <a:pt x="363" y="46"/>
                  </a:lnTo>
                  <a:lnTo>
                    <a:pt x="353" y="56"/>
                  </a:lnTo>
                  <a:lnTo>
                    <a:pt x="353" y="61"/>
                  </a:lnTo>
                  <a:lnTo>
                    <a:pt x="343" y="76"/>
                  </a:lnTo>
                  <a:lnTo>
                    <a:pt x="338" y="92"/>
                  </a:lnTo>
                  <a:lnTo>
                    <a:pt x="332" y="107"/>
                  </a:lnTo>
                  <a:lnTo>
                    <a:pt x="327" y="122"/>
                  </a:lnTo>
                  <a:lnTo>
                    <a:pt x="327" y="143"/>
                  </a:lnTo>
                  <a:lnTo>
                    <a:pt x="327" y="158"/>
                  </a:lnTo>
                  <a:lnTo>
                    <a:pt x="327" y="163"/>
                  </a:lnTo>
                  <a:lnTo>
                    <a:pt x="332" y="179"/>
                  </a:lnTo>
                  <a:lnTo>
                    <a:pt x="338" y="184"/>
                  </a:lnTo>
                  <a:lnTo>
                    <a:pt x="343" y="179"/>
                  </a:lnTo>
                  <a:lnTo>
                    <a:pt x="338" y="184"/>
                  </a:lnTo>
                  <a:lnTo>
                    <a:pt x="343" y="194"/>
                  </a:lnTo>
                  <a:lnTo>
                    <a:pt x="348" y="199"/>
                  </a:lnTo>
                  <a:lnTo>
                    <a:pt x="353" y="204"/>
                  </a:lnTo>
                  <a:lnTo>
                    <a:pt x="358" y="199"/>
                  </a:lnTo>
                  <a:lnTo>
                    <a:pt x="353" y="204"/>
                  </a:lnTo>
                  <a:lnTo>
                    <a:pt x="363" y="220"/>
                  </a:lnTo>
                  <a:lnTo>
                    <a:pt x="373" y="230"/>
                  </a:lnTo>
                  <a:lnTo>
                    <a:pt x="378" y="225"/>
                  </a:lnTo>
                  <a:lnTo>
                    <a:pt x="373" y="230"/>
                  </a:lnTo>
                  <a:lnTo>
                    <a:pt x="384" y="245"/>
                  </a:lnTo>
                  <a:lnTo>
                    <a:pt x="389" y="255"/>
                  </a:lnTo>
                  <a:lnTo>
                    <a:pt x="394" y="271"/>
                  </a:lnTo>
                  <a:lnTo>
                    <a:pt x="399" y="281"/>
                  </a:lnTo>
                  <a:lnTo>
                    <a:pt x="404" y="276"/>
                  </a:lnTo>
                  <a:lnTo>
                    <a:pt x="399" y="276"/>
                  </a:lnTo>
                  <a:lnTo>
                    <a:pt x="399" y="286"/>
                  </a:lnTo>
                  <a:lnTo>
                    <a:pt x="399" y="291"/>
                  </a:lnTo>
                  <a:lnTo>
                    <a:pt x="399" y="302"/>
                  </a:lnTo>
                  <a:lnTo>
                    <a:pt x="404" y="302"/>
                  </a:lnTo>
                  <a:lnTo>
                    <a:pt x="399" y="302"/>
                  </a:lnTo>
                  <a:lnTo>
                    <a:pt x="394" y="312"/>
                  </a:lnTo>
                  <a:lnTo>
                    <a:pt x="399" y="312"/>
                  </a:lnTo>
                  <a:lnTo>
                    <a:pt x="394" y="307"/>
                  </a:lnTo>
                  <a:lnTo>
                    <a:pt x="389" y="312"/>
                  </a:lnTo>
                  <a:lnTo>
                    <a:pt x="384" y="317"/>
                  </a:lnTo>
                  <a:lnTo>
                    <a:pt x="378" y="322"/>
                  </a:lnTo>
                  <a:lnTo>
                    <a:pt x="384" y="327"/>
                  </a:lnTo>
                  <a:lnTo>
                    <a:pt x="384" y="322"/>
                  </a:lnTo>
                  <a:lnTo>
                    <a:pt x="373" y="327"/>
                  </a:lnTo>
                  <a:lnTo>
                    <a:pt x="373" y="332"/>
                  </a:lnTo>
                  <a:lnTo>
                    <a:pt x="373" y="327"/>
                  </a:lnTo>
                  <a:lnTo>
                    <a:pt x="363" y="327"/>
                  </a:lnTo>
                  <a:lnTo>
                    <a:pt x="348" y="327"/>
                  </a:lnTo>
                  <a:lnTo>
                    <a:pt x="302" y="327"/>
                  </a:lnTo>
                  <a:lnTo>
                    <a:pt x="250" y="332"/>
                  </a:lnTo>
                  <a:lnTo>
                    <a:pt x="204" y="332"/>
                  </a:lnTo>
                  <a:lnTo>
                    <a:pt x="158" y="337"/>
                  </a:lnTo>
                  <a:lnTo>
                    <a:pt x="112" y="337"/>
                  </a:lnTo>
                  <a:lnTo>
                    <a:pt x="76" y="337"/>
                  </a:lnTo>
                  <a:lnTo>
                    <a:pt x="56" y="337"/>
                  </a:lnTo>
                  <a:lnTo>
                    <a:pt x="41" y="337"/>
                  </a:lnTo>
                  <a:lnTo>
                    <a:pt x="41" y="343"/>
                  </a:lnTo>
                  <a:lnTo>
                    <a:pt x="46" y="337"/>
                  </a:lnTo>
                  <a:lnTo>
                    <a:pt x="35" y="332"/>
                  </a:lnTo>
                  <a:lnTo>
                    <a:pt x="25" y="327"/>
                  </a:lnTo>
                  <a:lnTo>
                    <a:pt x="15" y="322"/>
                  </a:lnTo>
                  <a:lnTo>
                    <a:pt x="15" y="332"/>
                  </a:lnTo>
                  <a:lnTo>
                    <a:pt x="15" y="373"/>
                  </a:lnTo>
                  <a:lnTo>
                    <a:pt x="15" y="430"/>
                  </a:lnTo>
                  <a:lnTo>
                    <a:pt x="15" y="486"/>
                  </a:lnTo>
                  <a:lnTo>
                    <a:pt x="15" y="547"/>
                  </a:lnTo>
                  <a:lnTo>
                    <a:pt x="15" y="604"/>
                  </a:lnTo>
                  <a:lnTo>
                    <a:pt x="15" y="655"/>
                  </a:lnTo>
                  <a:lnTo>
                    <a:pt x="15" y="696"/>
                  </a:lnTo>
                  <a:lnTo>
                    <a:pt x="15" y="716"/>
                  </a:lnTo>
                  <a:lnTo>
                    <a:pt x="15" y="726"/>
                  </a:lnTo>
                  <a:lnTo>
                    <a:pt x="15" y="731"/>
                  </a:lnTo>
                  <a:lnTo>
                    <a:pt x="20" y="737"/>
                  </a:lnTo>
                  <a:lnTo>
                    <a:pt x="25" y="731"/>
                  </a:lnTo>
                  <a:lnTo>
                    <a:pt x="20" y="731"/>
                  </a:lnTo>
                  <a:lnTo>
                    <a:pt x="20" y="742"/>
                  </a:lnTo>
                  <a:lnTo>
                    <a:pt x="20" y="747"/>
                  </a:lnTo>
                  <a:lnTo>
                    <a:pt x="25" y="752"/>
                  </a:lnTo>
                  <a:lnTo>
                    <a:pt x="35" y="757"/>
                  </a:lnTo>
                  <a:lnTo>
                    <a:pt x="35" y="747"/>
                  </a:lnTo>
                  <a:lnTo>
                    <a:pt x="30" y="752"/>
                  </a:lnTo>
                  <a:lnTo>
                    <a:pt x="35" y="762"/>
                  </a:lnTo>
                  <a:lnTo>
                    <a:pt x="41" y="767"/>
                  </a:lnTo>
                  <a:lnTo>
                    <a:pt x="51" y="772"/>
                  </a:lnTo>
                  <a:lnTo>
                    <a:pt x="61" y="778"/>
                  </a:lnTo>
                  <a:lnTo>
                    <a:pt x="71" y="778"/>
                  </a:lnTo>
                  <a:lnTo>
                    <a:pt x="71" y="767"/>
                  </a:lnTo>
                  <a:lnTo>
                    <a:pt x="71" y="778"/>
                  </a:lnTo>
                  <a:lnTo>
                    <a:pt x="82" y="783"/>
                  </a:lnTo>
                  <a:lnTo>
                    <a:pt x="97" y="783"/>
                  </a:lnTo>
                  <a:lnTo>
                    <a:pt x="107" y="783"/>
                  </a:lnTo>
                  <a:lnTo>
                    <a:pt x="117" y="783"/>
                  </a:lnTo>
                  <a:lnTo>
                    <a:pt x="123" y="783"/>
                  </a:lnTo>
                  <a:lnTo>
                    <a:pt x="138" y="778"/>
                  </a:lnTo>
                  <a:lnTo>
                    <a:pt x="148" y="772"/>
                  </a:lnTo>
                  <a:lnTo>
                    <a:pt x="148" y="767"/>
                  </a:lnTo>
                  <a:lnTo>
                    <a:pt x="158" y="757"/>
                  </a:lnTo>
                  <a:lnTo>
                    <a:pt x="169" y="747"/>
                  </a:lnTo>
                  <a:lnTo>
                    <a:pt x="174" y="742"/>
                  </a:lnTo>
                  <a:close/>
                  <a:moveTo>
                    <a:pt x="158" y="737"/>
                  </a:moveTo>
                  <a:lnTo>
                    <a:pt x="148" y="747"/>
                  </a:lnTo>
                  <a:lnTo>
                    <a:pt x="138" y="757"/>
                  </a:lnTo>
                  <a:lnTo>
                    <a:pt x="143" y="762"/>
                  </a:lnTo>
                  <a:lnTo>
                    <a:pt x="143" y="757"/>
                  </a:lnTo>
                  <a:lnTo>
                    <a:pt x="133" y="762"/>
                  </a:lnTo>
                  <a:lnTo>
                    <a:pt x="117" y="767"/>
                  </a:lnTo>
                  <a:lnTo>
                    <a:pt x="117" y="772"/>
                  </a:lnTo>
                  <a:lnTo>
                    <a:pt x="117" y="767"/>
                  </a:lnTo>
                  <a:lnTo>
                    <a:pt x="107" y="767"/>
                  </a:lnTo>
                  <a:lnTo>
                    <a:pt x="97" y="767"/>
                  </a:lnTo>
                  <a:lnTo>
                    <a:pt x="82" y="767"/>
                  </a:lnTo>
                  <a:lnTo>
                    <a:pt x="82" y="772"/>
                  </a:lnTo>
                  <a:lnTo>
                    <a:pt x="87" y="767"/>
                  </a:lnTo>
                  <a:lnTo>
                    <a:pt x="76" y="762"/>
                  </a:lnTo>
                  <a:lnTo>
                    <a:pt x="71" y="762"/>
                  </a:lnTo>
                  <a:lnTo>
                    <a:pt x="61" y="762"/>
                  </a:lnTo>
                  <a:lnTo>
                    <a:pt x="61" y="767"/>
                  </a:lnTo>
                  <a:lnTo>
                    <a:pt x="66" y="762"/>
                  </a:lnTo>
                  <a:lnTo>
                    <a:pt x="56" y="757"/>
                  </a:lnTo>
                  <a:lnTo>
                    <a:pt x="46" y="752"/>
                  </a:lnTo>
                  <a:lnTo>
                    <a:pt x="41" y="757"/>
                  </a:lnTo>
                  <a:lnTo>
                    <a:pt x="51" y="757"/>
                  </a:lnTo>
                  <a:lnTo>
                    <a:pt x="46" y="747"/>
                  </a:lnTo>
                  <a:lnTo>
                    <a:pt x="41" y="742"/>
                  </a:lnTo>
                  <a:lnTo>
                    <a:pt x="30" y="737"/>
                  </a:lnTo>
                  <a:lnTo>
                    <a:pt x="25" y="742"/>
                  </a:lnTo>
                  <a:lnTo>
                    <a:pt x="35" y="742"/>
                  </a:lnTo>
                  <a:lnTo>
                    <a:pt x="35" y="731"/>
                  </a:lnTo>
                  <a:lnTo>
                    <a:pt x="30" y="726"/>
                  </a:lnTo>
                  <a:lnTo>
                    <a:pt x="25" y="721"/>
                  </a:lnTo>
                  <a:lnTo>
                    <a:pt x="20" y="726"/>
                  </a:lnTo>
                  <a:lnTo>
                    <a:pt x="30" y="726"/>
                  </a:lnTo>
                  <a:lnTo>
                    <a:pt x="30" y="716"/>
                  </a:lnTo>
                  <a:lnTo>
                    <a:pt x="30" y="696"/>
                  </a:lnTo>
                  <a:lnTo>
                    <a:pt x="30" y="655"/>
                  </a:lnTo>
                  <a:lnTo>
                    <a:pt x="30" y="604"/>
                  </a:lnTo>
                  <a:lnTo>
                    <a:pt x="30" y="547"/>
                  </a:lnTo>
                  <a:lnTo>
                    <a:pt x="30" y="486"/>
                  </a:lnTo>
                  <a:lnTo>
                    <a:pt x="30" y="430"/>
                  </a:lnTo>
                  <a:lnTo>
                    <a:pt x="30" y="373"/>
                  </a:lnTo>
                  <a:lnTo>
                    <a:pt x="30" y="332"/>
                  </a:lnTo>
                  <a:lnTo>
                    <a:pt x="20" y="332"/>
                  </a:lnTo>
                  <a:lnTo>
                    <a:pt x="20" y="343"/>
                  </a:lnTo>
                  <a:lnTo>
                    <a:pt x="30" y="348"/>
                  </a:lnTo>
                  <a:lnTo>
                    <a:pt x="41" y="353"/>
                  </a:lnTo>
                  <a:lnTo>
                    <a:pt x="56" y="353"/>
                  </a:lnTo>
                  <a:lnTo>
                    <a:pt x="76" y="353"/>
                  </a:lnTo>
                  <a:lnTo>
                    <a:pt x="112" y="353"/>
                  </a:lnTo>
                  <a:lnTo>
                    <a:pt x="158" y="353"/>
                  </a:lnTo>
                  <a:lnTo>
                    <a:pt x="204" y="348"/>
                  </a:lnTo>
                  <a:lnTo>
                    <a:pt x="250" y="348"/>
                  </a:lnTo>
                  <a:lnTo>
                    <a:pt x="302" y="343"/>
                  </a:lnTo>
                  <a:lnTo>
                    <a:pt x="348" y="343"/>
                  </a:lnTo>
                  <a:lnTo>
                    <a:pt x="363" y="343"/>
                  </a:lnTo>
                  <a:lnTo>
                    <a:pt x="373" y="343"/>
                  </a:lnTo>
                  <a:lnTo>
                    <a:pt x="378" y="343"/>
                  </a:lnTo>
                  <a:lnTo>
                    <a:pt x="389" y="337"/>
                  </a:lnTo>
                  <a:lnTo>
                    <a:pt x="389" y="332"/>
                  </a:lnTo>
                  <a:lnTo>
                    <a:pt x="394" y="327"/>
                  </a:lnTo>
                  <a:lnTo>
                    <a:pt x="399" y="322"/>
                  </a:lnTo>
                  <a:lnTo>
                    <a:pt x="404" y="317"/>
                  </a:lnTo>
                  <a:lnTo>
                    <a:pt x="409" y="317"/>
                  </a:lnTo>
                  <a:lnTo>
                    <a:pt x="414" y="307"/>
                  </a:lnTo>
                  <a:lnTo>
                    <a:pt x="414" y="302"/>
                  </a:lnTo>
                  <a:lnTo>
                    <a:pt x="414" y="291"/>
                  </a:lnTo>
                  <a:lnTo>
                    <a:pt x="414" y="286"/>
                  </a:lnTo>
                  <a:lnTo>
                    <a:pt x="414" y="276"/>
                  </a:lnTo>
                  <a:lnTo>
                    <a:pt x="409" y="266"/>
                  </a:lnTo>
                  <a:lnTo>
                    <a:pt x="404" y="250"/>
                  </a:lnTo>
                  <a:lnTo>
                    <a:pt x="399" y="240"/>
                  </a:lnTo>
                  <a:lnTo>
                    <a:pt x="389" y="225"/>
                  </a:lnTo>
                  <a:lnTo>
                    <a:pt x="384" y="220"/>
                  </a:lnTo>
                  <a:lnTo>
                    <a:pt x="373" y="209"/>
                  </a:lnTo>
                  <a:lnTo>
                    <a:pt x="368" y="215"/>
                  </a:lnTo>
                  <a:lnTo>
                    <a:pt x="378" y="215"/>
                  </a:lnTo>
                  <a:lnTo>
                    <a:pt x="368" y="199"/>
                  </a:lnTo>
                  <a:lnTo>
                    <a:pt x="363" y="194"/>
                  </a:lnTo>
                  <a:lnTo>
                    <a:pt x="358" y="189"/>
                  </a:lnTo>
                  <a:lnTo>
                    <a:pt x="353" y="184"/>
                  </a:lnTo>
                  <a:lnTo>
                    <a:pt x="348" y="189"/>
                  </a:lnTo>
                  <a:lnTo>
                    <a:pt x="358" y="189"/>
                  </a:lnTo>
                  <a:lnTo>
                    <a:pt x="353" y="179"/>
                  </a:lnTo>
                  <a:lnTo>
                    <a:pt x="348" y="174"/>
                  </a:lnTo>
                  <a:lnTo>
                    <a:pt x="343" y="168"/>
                  </a:lnTo>
                  <a:lnTo>
                    <a:pt x="338" y="174"/>
                  </a:lnTo>
                  <a:lnTo>
                    <a:pt x="348" y="174"/>
                  </a:lnTo>
                  <a:lnTo>
                    <a:pt x="343" y="158"/>
                  </a:lnTo>
                  <a:lnTo>
                    <a:pt x="332" y="158"/>
                  </a:lnTo>
                  <a:lnTo>
                    <a:pt x="343" y="158"/>
                  </a:lnTo>
                  <a:lnTo>
                    <a:pt x="343" y="143"/>
                  </a:lnTo>
                  <a:lnTo>
                    <a:pt x="343" y="122"/>
                  </a:lnTo>
                  <a:lnTo>
                    <a:pt x="332" y="122"/>
                  </a:lnTo>
                  <a:lnTo>
                    <a:pt x="343" y="128"/>
                  </a:lnTo>
                  <a:lnTo>
                    <a:pt x="348" y="112"/>
                  </a:lnTo>
                  <a:lnTo>
                    <a:pt x="353" y="97"/>
                  </a:lnTo>
                  <a:lnTo>
                    <a:pt x="358" y="81"/>
                  </a:lnTo>
                  <a:lnTo>
                    <a:pt x="368" y="66"/>
                  </a:lnTo>
                  <a:lnTo>
                    <a:pt x="358" y="61"/>
                  </a:lnTo>
                  <a:lnTo>
                    <a:pt x="363" y="66"/>
                  </a:lnTo>
                  <a:lnTo>
                    <a:pt x="373" y="56"/>
                  </a:lnTo>
                  <a:lnTo>
                    <a:pt x="389" y="41"/>
                  </a:lnTo>
                  <a:lnTo>
                    <a:pt x="384" y="35"/>
                  </a:lnTo>
                  <a:lnTo>
                    <a:pt x="389" y="46"/>
                  </a:lnTo>
                  <a:lnTo>
                    <a:pt x="404" y="35"/>
                  </a:lnTo>
                  <a:lnTo>
                    <a:pt x="399" y="25"/>
                  </a:lnTo>
                  <a:lnTo>
                    <a:pt x="399" y="35"/>
                  </a:lnTo>
                  <a:lnTo>
                    <a:pt x="419" y="30"/>
                  </a:lnTo>
                  <a:lnTo>
                    <a:pt x="425" y="25"/>
                  </a:lnTo>
                  <a:lnTo>
                    <a:pt x="425" y="30"/>
                  </a:lnTo>
                  <a:lnTo>
                    <a:pt x="440" y="20"/>
                  </a:lnTo>
                  <a:lnTo>
                    <a:pt x="455" y="15"/>
                  </a:lnTo>
                  <a:lnTo>
                    <a:pt x="450" y="5"/>
                  </a:lnTo>
                  <a:lnTo>
                    <a:pt x="450" y="15"/>
                  </a:lnTo>
                  <a:lnTo>
                    <a:pt x="471" y="15"/>
                  </a:lnTo>
                  <a:lnTo>
                    <a:pt x="491" y="15"/>
                  </a:lnTo>
                  <a:lnTo>
                    <a:pt x="512" y="20"/>
                  </a:lnTo>
                  <a:lnTo>
                    <a:pt x="512" y="10"/>
                  </a:lnTo>
                  <a:lnTo>
                    <a:pt x="512" y="20"/>
                  </a:lnTo>
                  <a:lnTo>
                    <a:pt x="527" y="30"/>
                  </a:lnTo>
                  <a:lnTo>
                    <a:pt x="542" y="35"/>
                  </a:lnTo>
                  <a:lnTo>
                    <a:pt x="558" y="46"/>
                  </a:lnTo>
                  <a:lnTo>
                    <a:pt x="558" y="35"/>
                  </a:lnTo>
                  <a:lnTo>
                    <a:pt x="552" y="41"/>
                  </a:lnTo>
                  <a:lnTo>
                    <a:pt x="563" y="56"/>
                  </a:lnTo>
                  <a:lnTo>
                    <a:pt x="573" y="66"/>
                  </a:lnTo>
                  <a:lnTo>
                    <a:pt x="578" y="61"/>
                  </a:lnTo>
                  <a:lnTo>
                    <a:pt x="573" y="66"/>
                  </a:lnTo>
                  <a:lnTo>
                    <a:pt x="583" y="81"/>
                  </a:lnTo>
                  <a:lnTo>
                    <a:pt x="588" y="97"/>
                  </a:lnTo>
                  <a:lnTo>
                    <a:pt x="593" y="112"/>
                  </a:lnTo>
                  <a:lnTo>
                    <a:pt x="599" y="107"/>
                  </a:lnTo>
                  <a:lnTo>
                    <a:pt x="593" y="107"/>
                  </a:lnTo>
                  <a:lnTo>
                    <a:pt x="593" y="122"/>
                  </a:lnTo>
                  <a:lnTo>
                    <a:pt x="593" y="143"/>
                  </a:lnTo>
                  <a:lnTo>
                    <a:pt x="599" y="143"/>
                  </a:lnTo>
                  <a:lnTo>
                    <a:pt x="593" y="143"/>
                  </a:lnTo>
                  <a:lnTo>
                    <a:pt x="588" y="153"/>
                  </a:lnTo>
                  <a:lnTo>
                    <a:pt x="583" y="168"/>
                  </a:lnTo>
                  <a:lnTo>
                    <a:pt x="578" y="184"/>
                  </a:lnTo>
                  <a:lnTo>
                    <a:pt x="568" y="199"/>
                  </a:lnTo>
                  <a:lnTo>
                    <a:pt x="573" y="199"/>
                  </a:lnTo>
                  <a:lnTo>
                    <a:pt x="568" y="194"/>
                  </a:lnTo>
                  <a:lnTo>
                    <a:pt x="547" y="215"/>
                  </a:lnTo>
                  <a:lnTo>
                    <a:pt x="532" y="235"/>
                  </a:lnTo>
                  <a:lnTo>
                    <a:pt x="537" y="240"/>
                  </a:lnTo>
                  <a:lnTo>
                    <a:pt x="537" y="235"/>
                  </a:lnTo>
                  <a:lnTo>
                    <a:pt x="527" y="240"/>
                  </a:lnTo>
                  <a:lnTo>
                    <a:pt x="522" y="240"/>
                  </a:lnTo>
                  <a:lnTo>
                    <a:pt x="522" y="245"/>
                  </a:lnTo>
                  <a:lnTo>
                    <a:pt x="517" y="255"/>
                  </a:lnTo>
                  <a:lnTo>
                    <a:pt x="512" y="266"/>
                  </a:lnTo>
                  <a:lnTo>
                    <a:pt x="517" y="266"/>
                  </a:lnTo>
                  <a:lnTo>
                    <a:pt x="512" y="261"/>
                  </a:lnTo>
                  <a:lnTo>
                    <a:pt x="506" y="266"/>
                  </a:lnTo>
                  <a:lnTo>
                    <a:pt x="506" y="271"/>
                  </a:lnTo>
                  <a:lnTo>
                    <a:pt x="506" y="281"/>
                  </a:lnTo>
                  <a:lnTo>
                    <a:pt x="506" y="286"/>
                  </a:lnTo>
                  <a:lnTo>
                    <a:pt x="506" y="296"/>
                  </a:lnTo>
                  <a:lnTo>
                    <a:pt x="506" y="302"/>
                  </a:lnTo>
                  <a:lnTo>
                    <a:pt x="506" y="307"/>
                  </a:lnTo>
                  <a:lnTo>
                    <a:pt x="512" y="317"/>
                  </a:lnTo>
                  <a:lnTo>
                    <a:pt x="517" y="322"/>
                  </a:lnTo>
                  <a:lnTo>
                    <a:pt x="522" y="327"/>
                  </a:lnTo>
                  <a:lnTo>
                    <a:pt x="532" y="337"/>
                  </a:lnTo>
                  <a:lnTo>
                    <a:pt x="537" y="343"/>
                  </a:lnTo>
                  <a:lnTo>
                    <a:pt x="552" y="348"/>
                  </a:lnTo>
                  <a:lnTo>
                    <a:pt x="568" y="358"/>
                  </a:lnTo>
                  <a:lnTo>
                    <a:pt x="583" y="363"/>
                  </a:lnTo>
                  <a:lnTo>
                    <a:pt x="573" y="358"/>
                  </a:lnTo>
                  <a:lnTo>
                    <a:pt x="583" y="363"/>
                  </a:lnTo>
                  <a:lnTo>
                    <a:pt x="604" y="368"/>
                  </a:lnTo>
                  <a:lnTo>
                    <a:pt x="629" y="373"/>
                  </a:lnTo>
                  <a:lnTo>
                    <a:pt x="650" y="378"/>
                  </a:lnTo>
                  <a:lnTo>
                    <a:pt x="680" y="378"/>
                  </a:lnTo>
                  <a:lnTo>
                    <a:pt x="706" y="378"/>
                  </a:lnTo>
                  <a:lnTo>
                    <a:pt x="732" y="378"/>
                  </a:lnTo>
                  <a:lnTo>
                    <a:pt x="757" y="378"/>
                  </a:lnTo>
                  <a:lnTo>
                    <a:pt x="783" y="378"/>
                  </a:lnTo>
                  <a:lnTo>
                    <a:pt x="808" y="373"/>
                  </a:lnTo>
                  <a:lnTo>
                    <a:pt x="834" y="368"/>
                  </a:lnTo>
                  <a:lnTo>
                    <a:pt x="854" y="363"/>
                  </a:lnTo>
                  <a:lnTo>
                    <a:pt x="860" y="358"/>
                  </a:lnTo>
                  <a:lnTo>
                    <a:pt x="860" y="363"/>
                  </a:lnTo>
                  <a:lnTo>
                    <a:pt x="880" y="353"/>
                  </a:lnTo>
                  <a:lnTo>
                    <a:pt x="895" y="343"/>
                  </a:lnTo>
                  <a:lnTo>
                    <a:pt x="890" y="332"/>
                  </a:lnTo>
                  <a:lnTo>
                    <a:pt x="885" y="332"/>
                  </a:lnTo>
                  <a:lnTo>
                    <a:pt x="885" y="343"/>
                  </a:lnTo>
                  <a:lnTo>
                    <a:pt x="885" y="358"/>
                  </a:lnTo>
                  <a:lnTo>
                    <a:pt x="885" y="378"/>
                  </a:lnTo>
                  <a:lnTo>
                    <a:pt x="885" y="399"/>
                  </a:lnTo>
                  <a:lnTo>
                    <a:pt x="890" y="450"/>
                  </a:lnTo>
                  <a:lnTo>
                    <a:pt x="895" y="511"/>
                  </a:lnTo>
                  <a:lnTo>
                    <a:pt x="901" y="542"/>
                  </a:lnTo>
                  <a:lnTo>
                    <a:pt x="901" y="568"/>
                  </a:lnTo>
                  <a:lnTo>
                    <a:pt x="906" y="598"/>
                  </a:lnTo>
                  <a:lnTo>
                    <a:pt x="906" y="624"/>
                  </a:lnTo>
                  <a:lnTo>
                    <a:pt x="906" y="644"/>
                  </a:lnTo>
                  <a:lnTo>
                    <a:pt x="911" y="644"/>
                  </a:lnTo>
                  <a:lnTo>
                    <a:pt x="906" y="644"/>
                  </a:lnTo>
                  <a:lnTo>
                    <a:pt x="901" y="665"/>
                  </a:lnTo>
                  <a:lnTo>
                    <a:pt x="895" y="675"/>
                  </a:lnTo>
                  <a:lnTo>
                    <a:pt x="895" y="680"/>
                  </a:lnTo>
                  <a:lnTo>
                    <a:pt x="901" y="680"/>
                  </a:lnTo>
                  <a:lnTo>
                    <a:pt x="895" y="675"/>
                  </a:lnTo>
                  <a:lnTo>
                    <a:pt x="890" y="680"/>
                  </a:lnTo>
                  <a:lnTo>
                    <a:pt x="885" y="685"/>
                  </a:lnTo>
                  <a:lnTo>
                    <a:pt x="880" y="691"/>
                  </a:lnTo>
                  <a:lnTo>
                    <a:pt x="885" y="696"/>
                  </a:lnTo>
                  <a:lnTo>
                    <a:pt x="885" y="691"/>
                  </a:lnTo>
                  <a:lnTo>
                    <a:pt x="875" y="696"/>
                  </a:lnTo>
                  <a:lnTo>
                    <a:pt x="865" y="701"/>
                  </a:lnTo>
                  <a:lnTo>
                    <a:pt x="865" y="706"/>
                  </a:lnTo>
                  <a:lnTo>
                    <a:pt x="865" y="701"/>
                  </a:lnTo>
                  <a:lnTo>
                    <a:pt x="860" y="701"/>
                  </a:lnTo>
                  <a:lnTo>
                    <a:pt x="849" y="706"/>
                  </a:lnTo>
                  <a:lnTo>
                    <a:pt x="849" y="711"/>
                  </a:lnTo>
                  <a:lnTo>
                    <a:pt x="849" y="706"/>
                  </a:lnTo>
                  <a:lnTo>
                    <a:pt x="839" y="706"/>
                  </a:lnTo>
                  <a:lnTo>
                    <a:pt x="839" y="711"/>
                  </a:lnTo>
                  <a:lnTo>
                    <a:pt x="844" y="706"/>
                  </a:lnTo>
                  <a:lnTo>
                    <a:pt x="839" y="701"/>
                  </a:lnTo>
                  <a:lnTo>
                    <a:pt x="834" y="701"/>
                  </a:lnTo>
                  <a:lnTo>
                    <a:pt x="824" y="701"/>
                  </a:lnTo>
                  <a:lnTo>
                    <a:pt x="803" y="696"/>
                  </a:lnTo>
                  <a:lnTo>
                    <a:pt x="803" y="701"/>
                  </a:lnTo>
                  <a:lnTo>
                    <a:pt x="808" y="696"/>
                  </a:lnTo>
                  <a:lnTo>
                    <a:pt x="793" y="685"/>
                  </a:lnTo>
                  <a:lnTo>
                    <a:pt x="778" y="675"/>
                  </a:lnTo>
                  <a:lnTo>
                    <a:pt x="757" y="665"/>
                  </a:lnTo>
                  <a:lnTo>
                    <a:pt x="742" y="660"/>
                  </a:lnTo>
                  <a:lnTo>
                    <a:pt x="721" y="650"/>
                  </a:lnTo>
                  <a:lnTo>
                    <a:pt x="716" y="650"/>
                  </a:lnTo>
                  <a:lnTo>
                    <a:pt x="706" y="650"/>
                  </a:lnTo>
                  <a:lnTo>
                    <a:pt x="706" y="655"/>
                  </a:lnTo>
                  <a:lnTo>
                    <a:pt x="711" y="650"/>
                  </a:lnTo>
                  <a:lnTo>
                    <a:pt x="701" y="644"/>
                  </a:lnTo>
                  <a:lnTo>
                    <a:pt x="696" y="644"/>
                  </a:lnTo>
                  <a:lnTo>
                    <a:pt x="691" y="644"/>
                  </a:lnTo>
                  <a:lnTo>
                    <a:pt x="680" y="644"/>
                  </a:lnTo>
                  <a:lnTo>
                    <a:pt x="670" y="650"/>
                  </a:lnTo>
                  <a:lnTo>
                    <a:pt x="660" y="655"/>
                  </a:lnTo>
                  <a:lnTo>
                    <a:pt x="650" y="660"/>
                  </a:lnTo>
                  <a:lnTo>
                    <a:pt x="640" y="665"/>
                  </a:lnTo>
                  <a:lnTo>
                    <a:pt x="629" y="670"/>
                  </a:lnTo>
                  <a:lnTo>
                    <a:pt x="624" y="670"/>
                  </a:lnTo>
                  <a:lnTo>
                    <a:pt x="614" y="680"/>
                  </a:lnTo>
                  <a:lnTo>
                    <a:pt x="614" y="685"/>
                  </a:lnTo>
                  <a:lnTo>
                    <a:pt x="604" y="701"/>
                  </a:lnTo>
                  <a:lnTo>
                    <a:pt x="599" y="716"/>
                  </a:lnTo>
                  <a:lnTo>
                    <a:pt x="593" y="726"/>
                  </a:lnTo>
                  <a:lnTo>
                    <a:pt x="588" y="737"/>
                  </a:lnTo>
                  <a:lnTo>
                    <a:pt x="588" y="747"/>
                  </a:lnTo>
                  <a:lnTo>
                    <a:pt x="588" y="762"/>
                  </a:lnTo>
                  <a:lnTo>
                    <a:pt x="588" y="772"/>
                  </a:lnTo>
                  <a:lnTo>
                    <a:pt x="588" y="778"/>
                  </a:lnTo>
                  <a:lnTo>
                    <a:pt x="593" y="793"/>
                  </a:lnTo>
                  <a:lnTo>
                    <a:pt x="599" y="808"/>
                  </a:lnTo>
                  <a:lnTo>
                    <a:pt x="609" y="819"/>
                  </a:lnTo>
                  <a:lnTo>
                    <a:pt x="614" y="813"/>
                  </a:lnTo>
                  <a:lnTo>
                    <a:pt x="609" y="819"/>
                  </a:lnTo>
                  <a:lnTo>
                    <a:pt x="619" y="834"/>
                  </a:lnTo>
                  <a:lnTo>
                    <a:pt x="629" y="844"/>
                  </a:lnTo>
                  <a:lnTo>
                    <a:pt x="634" y="849"/>
                  </a:lnTo>
                  <a:lnTo>
                    <a:pt x="645" y="854"/>
                  </a:lnTo>
                  <a:lnTo>
                    <a:pt x="650" y="854"/>
                  </a:lnTo>
                  <a:lnTo>
                    <a:pt x="650" y="844"/>
                  </a:lnTo>
                  <a:lnTo>
                    <a:pt x="650" y="854"/>
                  </a:lnTo>
                  <a:lnTo>
                    <a:pt x="660" y="859"/>
                  </a:lnTo>
                  <a:lnTo>
                    <a:pt x="665" y="859"/>
                  </a:lnTo>
                  <a:lnTo>
                    <a:pt x="665" y="849"/>
                  </a:lnTo>
                  <a:lnTo>
                    <a:pt x="665" y="859"/>
                  </a:lnTo>
                  <a:lnTo>
                    <a:pt x="680" y="865"/>
                  </a:lnTo>
                  <a:lnTo>
                    <a:pt x="686" y="865"/>
                  </a:lnTo>
                  <a:lnTo>
                    <a:pt x="696" y="865"/>
                  </a:lnTo>
                  <a:lnTo>
                    <a:pt x="711" y="865"/>
                  </a:lnTo>
                  <a:lnTo>
                    <a:pt x="721" y="865"/>
                  </a:lnTo>
                  <a:lnTo>
                    <a:pt x="727" y="865"/>
                  </a:lnTo>
                  <a:lnTo>
                    <a:pt x="742" y="859"/>
                  </a:lnTo>
                  <a:lnTo>
                    <a:pt x="737" y="849"/>
                  </a:lnTo>
                  <a:lnTo>
                    <a:pt x="737" y="859"/>
                  </a:lnTo>
                  <a:lnTo>
                    <a:pt x="747" y="859"/>
                  </a:lnTo>
                  <a:lnTo>
                    <a:pt x="752" y="859"/>
                  </a:lnTo>
                  <a:lnTo>
                    <a:pt x="767" y="854"/>
                  </a:lnTo>
                  <a:lnTo>
                    <a:pt x="788" y="844"/>
                  </a:lnTo>
                  <a:lnTo>
                    <a:pt x="783" y="834"/>
                  </a:lnTo>
                  <a:lnTo>
                    <a:pt x="783" y="844"/>
                  </a:lnTo>
                  <a:lnTo>
                    <a:pt x="803" y="839"/>
                  </a:lnTo>
                  <a:lnTo>
                    <a:pt x="824" y="834"/>
                  </a:lnTo>
                  <a:lnTo>
                    <a:pt x="839" y="834"/>
                  </a:lnTo>
                  <a:lnTo>
                    <a:pt x="849" y="834"/>
                  </a:lnTo>
                  <a:lnTo>
                    <a:pt x="849" y="824"/>
                  </a:lnTo>
                  <a:lnTo>
                    <a:pt x="844" y="829"/>
                  </a:lnTo>
                  <a:lnTo>
                    <a:pt x="849" y="834"/>
                  </a:lnTo>
                  <a:lnTo>
                    <a:pt x="854" y="839"/>
                  </a:lnTo>
                  <a:lnTo>
                    <a:pt x="860" y="839"/>
                  </a:lnTo>
                  <a:lnTo>
                    <a:pt x="860" y="829"/>
                  </a:lnTo>
                  <a:lnTo>
                    <a:pt x="860" y="839"/>
                  </a:lnTo>
                  <a:lnTo>
                    <a:pt x="870" y="844"/>
                  </a:lnTo>
                  <a:lnTo>
                    <a:pt x="870" y="834"/>
                  </a:lnTo>
                  <a:lnTo>
                    <a:pt x="865" y="839"/>
                  </a:lnTo>
                  <a:lnTo>
                    <a:pt x="870" y="844"/>
                  </a:lnTo>
                  <a:lnTo>
                    <a:pt x="875" y="839"/>
                  </a:lnTo>
                  <a:lnTo>
                    <a:pt x="870" y="844"/>
                  </a:lnTo>
                  <a:lnTo>
                    <a:pt x="875" y="854"/>
                  </a:lnTo>
                  <a:lnTo>
                    <a:pt x="880" y="859"/>
                  </a:lnTo>
                  <a:lnTo>
                    <a:pt x="885" y="854"/>
                  </a:lnTo>
                  <a:lnTo>
                    <a:pt x="880" y="859"/>
                  </a:lnTo>
                  <a:lnTo>
                    <a:pt x="885" y="875"/>
                  </a:lnTo>
                  <a:lnTo>
                    <a:pt x="890" y="885"/>
                  </a:lnTo>
                  <a:lnTo>
                    <a:pt x="895" y="900"/>
                  </a:lnTo>
                  <a:lnTo>
                    <a:pt x="901" y="916"/>
                  </a:lnTo>
                  <a:lnTo>
                    <a:pt x="906" y="931"/>
                  </a:lnTo>
                  <a:lnTo>
                    <a:pt x="911" y="926"/>
                  </a:lnTo>
                  <a:lnTo>
                    <a:pt x="906" y="926"/>
                  </a:lnTo>
                  <a:lnTo>
                    <a:pt x="906" y="946"/>
                  </a:lnTo>
                  <a:lnTo>
                    <a:pt x="906" y="952"/>
                  </a:lnTo>
                  <a:lnTo>
                    <a:pt x="911" y="972"/>
                  </a:lnTo>
                  <a:lnTo>
                    <a:pt x="916" y="967"/>
                  </a:lnTo>
                  <a:lnTo>
                    <a:pt x="911" y="967"/>
                  </a:lnTo>
                  <a:lnTo>
                    <a:pt x="911" y="987"/>
                  </a:lnTo>
                  <a:lnTo>
                    <a:pt x="911" y="1008"/>
                  </a:lnTo>
                  <a:lnTo>
                    <a:pt x="911" y="1028"/>
                  </a:lnTo>
                  <a:lnTo>
                    <a:pt x="911" y="1049"/>
                  </a:lnTo>
                  <a:lnTo>
                    <a:pt x="911" y="1069"/>
                  </a:lnTo>
                  <a:lnTo>
                    <a:pt x="916" y="1069"/>
                  </a:lnTo>
                  <a:lnTo>
                    <a:pt x="911" y="1069"/>
                  </a:lnTo>
                  <a:lnTo>
                    <a:pt x="906" y="1090"/>
                  </a:lnTo>
                  <a:lnTo>
                    <a:pt x="901" y="1110"/>
                  </a:lnTo>
                  <a:lnTo>
                    <a:pt x="895" y="1131"/>
                  </a:lnTo>
                  <a:lnTo>
                    <a:pt x="890" y="1151"/>
                  </a:lnTo>
                  <a:lnTo>
                    <a:pt x="880" y="1167"/>
                  </a:lnTo>
                  <a:lnTo>
                    <a:pt x="885" y="1167"/>
                  </a:lnTo>
                  <a:lnTo>
                    <a:pt x="885" y="1161"/>
                  </a:lnTo>
                  <a:lnTo>
                    <a:pt x="839" y="1161"/>
                  </a:lnTo>
                  <a:lnTo>
                    <a:pt x="798" y="1156"/>
                  </a:lnTo>
                  <a:lnTo>
                    <a:pt x="757" y="1156"/>
                  </a:lnTo>
                  <a:lnTo>
                    <a:pt x="716" y="1151"/>
                  </a:lnTo>
                  <a:lnTo>
                    <a:pt x="680" y="1146"/>
                  </a:lnTo>
                  <a:lnTo>
                    <a:pt x="655" y="1146"/>
                  </a:lnTo>
                  <a:lnTo>
                    <a:pt x="629" y="1141"/>
                  </a:lnTo>
                  <a:lnTo>
                    <a:pt x="614" y="1141"/>
                  </a:lnTo>
                  <a:lnTo>
                    <a:pt x="609" y="1141"/>
                  </a:lnTo>
                  <a:lnTo>
                    <a:pt x="599" y="1146"/>
                  </a:lnTo>
                  <a:lnTo>
                    <a:pt x="588" y="1151"/>
                  </a:lnTo>
                  <a:lnTo>
                    <a:pt x="583" y="1151"/>
                  </a:lnTo>
                  <a:lnTo>
                    <a:pt x="583" y="1156"/>
                  </a:lnTo>
                  <a:lnTo>
                    <a:pt x="578" y="1167"/>
                  </a:lnTo>
                  <a:lnTo>
                    <a:pt x="583" y="1167"/>
                  </a:lnTo>
                  <a:lnTo>
                    <a:pt x="583" y="1161"/>
                  </a:lnTo>
                  <a:lnTo>
                    <a:pt x="573" y="1167"/>
                  </a:lnTo>
                  <a:lnTo>
                    <a:pt x="568" y="1167"/>
                  </a:lnTo>
                  <a:lnTo>
                    <a:pt x="568" y="1172"/>
                  </a:lnTo>
                  <a:lnTo>
                    <a:pt x="563" y="1182"/>
                  </a:lnTo>
                  <a:lnTo>
                    <a:pt x="558" y="1197"/>
                  </a:lnTo>
                  <a:lnTo>
                    <a:pt x="552" y="1207"/>
                  </a:lnTo>
                  <a:lnTo>
                    <a:pt x="552" y="1223"/>
                  </a:lnTo>
                  <a:lnTo>
                    <a:pt x="552" y="1233"/>
                  </a:lnTo>
                  <a:lnTo>
                    <a:pt x="552" y="1248"/>
                  </a:lnTo>
                  <a:lnTo>
                    <a:pt x="552" y="1264"/>
                  </a:lnTo>
                  <a:lnTo>
                    <a:pt x="552" y="1269"/>
                  </a:lnTo>
                  <a:lnTo>
                    <a:pt x="558" y="1284"/>
                  </a:lnTo>
                  <a:lnTo>
                    <a:pt x="568" y="1300"/>
                  </a:lnTo>
                  <a:lnTo>
                    <a:pt x="573" y="1310"/>
                  </a:lnTo>
                  <a:lnTo>
                    <a:pt x="583" y="1325"/>
                  </a:lnTo>
                  <a:lnTo>
                    <a:pt x="588" y="1330"/>
                  </a:lnTo>
                  <a:lnTo>
                    <a:pt x="604" y="1341"/>
                  </a:lnTo>
                  <a:lnTo>
                    <a:pt x="604" y="1330"/>
                  </a:lnTo>
                  <a:lnTo>
                    <a:pt x="599" y="1335"/>
                  </a:lnTo>
                  <a:lnTo>
                    <a:pt x="609" y="1351"/>
                  </a:lnTo>
                  <a:lnTo>
                    <a:pt x="614" y="1366"/>
                  </a:lnTo>
                  <a:lnTo>
                    <a:pt x="619" y="1382"/>
                  </a:lnTo>
                  <a:lnTo>
                    <a:pt x="624" y="1397"/>
                  </a:lnTo>
                  <a:lnTo>
                    <a:pt x="629" y="1392"/>
                  </a:lnTo>
                  <a:lnTo>
                    <a:pt x="624" y="1392"/>
                  </a:lnTo>
                  <a:lnTo>
                    <a:pt x="619" y="1407"/>
                  </a:lnTo>
                  <a:lnTo>
                    <a:pt x="619" y="1422"/>
                  </a:lnTo>
                  <a:lnTo>
                    <a:pt x="624" y="1422"/>
                  </a:lnTo>
                  <a:lnTo>
                    <a:pt x="619" y="1422"/>
                  </a:lnTo>
                  <a:lnTo>
                    <a:pt x="614" y="1438"/>
                  </a:lnTo>
                  <a:lnTo>
                    <a:pt x="609" y="1453"/>
                  </a:lnTo>
                  <a:lnTo>
                    <a:pt x="614" y="1453"/>
                  </a:lnTo>
                  <a:lnTo>
                    <a:pt x="609" y="1448"/>
                  </a:lnTo>
                  <a:lnTo>
                    <a:pt x="599" y="1458"/>
                  </a:lnTo>
                  <a:lnTo>
                    <a:pt x="604" y="1463"/>
                  </a:lnTo>
                  <a:lnTo>
                    <a:pt x="604" y="1458"/>
                  </a:lnTo>
                  <a:lnTo>
                    <a:pt x="588" y="1469"/>
                  </a:lnTo>
                  <a:lnTo>
                    <a:pt x="583" y="1469"/>
                  </a:lnTo>
                  <a:lnTo>
                    <a:pt x="568" y="1484"/>
                  </a:lnTo>
                  <a:lnTo>
                    <a:pt x="573" y="1489"/>
                  </a:lnTo>
                  <a:lnTo>
                    <a:pt x="573" y="1484"/>
                  </a:lnTo>
                  <a:lnTo>
                    <a:pt x="558" y="1489"/>
                  </a:lnTo>
                  <a:lnTo>
                    <a:pt x="542" y="1499"/>
                  </a:lnTo>
                  <a:lnTo>
                    <a:pt x="542" y="1504"/>
                  </a:lnTo>
                  <a:lnTo>
                    <a:pt x="542" y="1499"/>
                  </a:lnTo>
                  <a:lnTo>
                    <a:pt x="522" y="1504"/>
                  </a:lnTo>
                  <a:lnTo>
                    <a:pt x="496" y="1504"/>
                  </a:lnTo>
                  <a:lnTo>
                    <a:pt x="486" y="1504"/>
                  </a:lnTo>
                  <a:lnTo>
                    <a:pt x="476" y="1504"/>
                  </a:lnTo>
                  <a:lnTo>
                    <a:pt x="465" y="1504"/>
                  </a:lnTo>
                  <a:lnTo>
                    <a:pt x="465" y="1509"/>
                  </a:lnTo>
                  <a:lnTo>
                    <a:pt x="471" y="1504"/>
                  </a:lnTo>
                  <a:lnTo>
                    <a:pt x="460" y="1499"/>
                  </a:lnTo>
                  <a:lnTo>
                    <a:pt x="450" y="1494"/>
                  </a:lnTo>
                  <a:lnTo>
                    <a:pt x="445" y="1494"/>
                  </a:lnTo>
                  <a:lnTo>
                    <a:pt x="440" y="1494"/>
                  </a:lnTo>
                  <a:lnTo>
                    <a:pt x="440" y="1499"/>
                  </a:lnTo>
                  <a:lnTo>
                    <a:pt x="445" y="1494"/>
                  </a:lnTo>
                  <a:lnTo>
                    <a:pt x="435" y="1489"/>
                  </a:lnTo>
                  <a:lnTo>
                    <a:pt x="425" y="1484"/>
                  </a:lnTo>
                  <a:lnTo>
                    <a:pt x="419" y="1489"/>
                  </a:lnTo>
                  <a:lnTo>
                    <a:pt x="430" y="1489"/>
                  </a:lnTo>
                  <a:lnTo>
                    <a:pt x="419" y="1474"/>
                  </a:lnTo>
                  <a:lnTo>
                    <a:pt x="414" y="1469"/>
                  </a:lnTo>
                  <a:lnTo>
                    <a:pt x="404" y="1458"/>
                  </a:lnTo>
                  <a:lnTo>
                    <a:pt x="399" y="1463"/>
                  </a:lnTo>
                  <a:lnTo>
                    <a:pt x="409" y="1463"/>
                  </a:lnTo>
                  <a:lnTo>
                    <a:pt x="399" y="1448"/>
                  </a:lnTo>
                  <a:lnTo>
                    <a:pt x="389" y="1433"/>
                  </a:lnTo>
                  <a:lnTo>
                    <a:pt x="384" y="1417"/>
                  </a:lnTo>
                  <a:lnTo>
                    <a:pt x="373" y="1417"/>
                  </a:lnTo>
                  <a:lnTo>
                    <a:pt x="384" y="1417"/>
                  </a:lnTo>
                  <a:lnTo>
                    <a:pt x="384" y="1402"/>
                  </a:lnTo>
                  <a:lnTo>
                    <a:pt x="384" y="1382"/>
                  </a:lnTo>
                  <a:lnTo>
                    <a:pt x="384" y="1366"/>
                  </a:lnTo>
                  <a:lnTo>
                    <a:pt x="373" y="1366"/>
                  </a:lnTo>
                  <a:lnTo>
                    <a:pt x="384" y="1371"/>
                  </a:lnTo>
                  <a:lnTo>
                    <a:pt x="389" y="1356"/>
                  </a:lnTo>
                  <a:lnTo>
                    <a:pt x="394" y="1341"/>
                  </a:lnTo>
                  <a:lnTo>
                    <a:pt x="399" y="1330"/>
                  </a:lnTo>
                  <a:lnTo>
                    <a:pt x="409" y="1315"/>
                  </a:lnTo>
                  <a:lnTo>
                    <a:pt x="399" y="1310"/>
                  </a:lnTo>
                  <a:lnTo>
                    <a:pt x="404" y="1320"/>
                  </a:lnTo>
                  <a:lnTo>
                    <a:pt x="414" y="1315"/>
                  </a:lnTo>
                  <a:lnTo>
                    <a:pt x="414" y="1310"/>
                  </a:lnTo>
                  <a:lnTo>
                    <a:pt x="425" y="1300"/>
                  </a:lnTo>
                  <a:lnTo>
                    <a:pt x="430" y="1300"/>
                  </a:lnTo>
                  <a:lnTo>
                    <a:pt x="435" y="1289"/>
                  </a:lnTo>
                  <a:lnTo>
                    <a:pt x="440" y="1279"/>
                  </a:lnTo>
                  <a:lnTo>
                    <a:pt x="440" y="1274"/>
                  </a:lnTo>
                  <a:lnTo>
                    <a:pt x="440" y="1264"/>
                  </a:lnTo>
                  <a:lnTo>
                    <a:pt x="440" y="1254"/>
                  </a:lnTo>
                  <a:lnTo>
                    <a:pt x="440" y="1243"/>
                  </a:lnTo>
                  <a:lnTo>
                    <a:pt x="440" y="1233"/>
                  </a:lnTo>
                  <a:lnTo>
                    <a:pt x="435" y="1223"/>
                  </a:lnTo>
                  <a:lnTo>
                    <a:pt x="430" y="1218"/>
                  </a:lnTo>
                  <a:lnTo>
                    <a:pt x="419" y="1207"/>
                  </a:lnTo>
                  <a:lnTo>
                    <a:pt x="409" y="1197"/>
                  </a:lnTo>
                  <a:lnTo>
                    <a:pt x="399" y="1192"/>
                  </a:lnTo>
                  <a:lnTo>
                    <a:pt x="384" y="1182"/>
                  </a:lnTo>
                  <a:lnTo>
                    <a:pt x="363" y="1172"/>
                  </a:lnTo>
                  <a:lnTo>
                    <a:pt x="358" y="1172"/>
                  </a:lnTo>
                  <a:lnTo>
                    <a:pt x="338" y="1167"/>
                  </a:lnTo>
                  <a:lnTo>
                    <a:pt x="312" y="1161"/>
                  </a:lnTo>
                  <a:lnTo>
                    <a:pt x="286" y="1161"/>
                  </a:lnTo>
                  <a:lnTo>
                    <a:pt x="250" y="1156"/>
                  </a:lnTo>
                  <a:lnTo>
                    <a:pt x="215" y="1156"/>
                  </a:lnTo>
                  <a:lnTo>
                    <a:pt x="169" y="1161"/>
                  </a:lnTo>
                  <a:lnTo>
                    <a:pt x="123" y="1161"/>
                  </a:lnTo>
                  <a:lnTo>
                    <a:pt x="82" y="1167"/>
                  </a:lnTo>
                  <a:lnTo>
                    <a:pt x="46" y="1172"/>
                  </a:lnTo>
                  <a:lnTo>
                    <a:pt x="20" y="1177"/>
                  </a:lnTo>
                  <a:lnTo>
                    <a:pt x="20" y="1182"/>
                  </a:lnTo>
                  <a:lnTo>
                    <a:pt x="30" y="1182"/>
                  </a:lnTo>
                  <a:lnTo>
                    <a:pt x="25" y="1172"/>
                  </a:lnTo>
                  <a:lnTo>
                    <a:pt x="20" y="1156"/>
                  </a:lnTo>
                  <a:lnTo>
                    <a:pt x="10" y="1156"/>
                  </a:lnTo>
                  <a:lnTo>
                    <a:pt x="20" y="1156"/>
                  </a:lnTo>
                  <a:lnTo>
                    <a:pt x="20" y="1141"/>
                  </a:lnTo>
                  <a:lnTo>
                    <a:pt x="15" y="1126"/>
                  </a:lnTo>
                  <a:lnTo>
                    <a:pt x="5" y="1126"/>
                  </a:lnTo>
                  <a:lnTo>
                    <a:pt x="15" y="1126"/>
                  </a:lnTo>
                  <a:lnTo>
                    <a:pt x="15" y="1090"/>
                  </a:lnTo>
                  <a:lnTo>
                    <a:pt x="15" y="1049"/>
                  </a:lnTo>
                  <a:lnTo>
                    <a:pt x="15" y="1013"/>
                  </a:lnTo>
                  <a:lnTo>
                    <a:pt x="20" y="977"/>
                  </a:lnTo>
                  <a:lnTo>
                    <a:pt x="25" y="941"/>
                  </a:lnTo>
                  <a:lnTo>
                    <a:pt x="30" y="911"/>
                  </a:lnTo>
                  <a:lnTo>
                    <a:pt x="30" y="895"/>
                  </a:lnTo>
                  <a:lnTo>
                    <a:pt x="20" y="895"/>
                  </a:lnTo>
                  <a:lnTo>
                    <a:pt x="30" y="900"/>
                  </a:lnTo>
                  <a:lnTo>
                    <a:pt x="35" y="890"/>
                  </a:lnTo>
                  <a:lnTo>
                    <a:pt x="41" y="880"/>
                  </a:lnTo>
                  <a:lnTo>
                    <a:pt x="30" y="875"/>
                  </a:lnTo>
                  <a:lnTo>
                    <a:pt x="35" y="885"/>
                  </a:lnTo>
                  <a:lnTo>
                    <a:pt x="46" y="880"/>
                  </a:lnTo>
                  <a:lnTo>
                    <a:pt x="56" y="875"/>
                  </a:lnTo>
                  <a:lnTo>
                    <a:pt x="66" y="870"/>
                  </a:lnTo>
                  <a:lnTo>
                    <a:pt x="61" y="859"/>
                  </a:lnTo>
                  <a:lnTo>
                    <a:pt x="61" y="870"/>
                  </a:lnTo>
                  <a:lnTo>
                    <a:pt x="71" y="870"/>
                  </a:lnTo>
                  <a:lnTo>
                    <a:pt x="82" y="870"/>
                  </a:lnTo>
                  <a:lnTo>
                    <a:pt x="92" y="870"/>
                  </a:lnTo>
                  <a:lnTo>
                    <a:pt x="92" y="859"/>
                  </a:lnTo>
                  <a:lnTo>
                    <a:pt x="92" y="870"/>
                  </a:lnTo>
                  <a:lnTo>
                    <a:pt x="102" y="875"/>
                  </a:lnTo>
                  <a:lnTo>
                    <a:pt x="112" y="880"/>
                  </a:lnTo>
                  <a:lnTo>
                    <a:pt x="123" y="885"/>
                  </a:lnTo>
                  <a:lnTo>
                    <a:pt x="138" y="890"/>
                  </a:lnTo>
                  <a:lnTo>
                    <a:pt x="148" y="895"/>
                  </a:lnTo>
                  <a:lnTo>
                    <a:pt x="148" y="885"/>
                  </a:lnTo>
                  <a:lnTo>
                    <a:pt x="143" y="890"/>
                  </a:lnTo>
                  <a:lnTo>
                    <a:pt x="153" y="900"/>
                  </a:lnTo>
                  <a:lnTo>
                    <a:pt x="163" y="911"/>
                  </a:lnTo>
                  <a:lnTo>
                    <a:pt x="174" y="921"/>
                  </a:lnTo>
                  <a:lnTo>
                    <a:pt x="179" y="926"/>
                  </a:lnTo>
                  <a:lnTo>
                    <a:pt x="189" y="931"/>
                  </a:lnTo>
                  <a:lnTo>
                    <a:pt x="199" y="936"/>
                  </a:lnTo>
                  <a:lnTo>
                    <a:pt x="215" y="941"/>
                  </a:lnTo>
                  <a:lnTo>
                    <a:pt x="230" y="946"/>
                  </a:lnTo>
                  <a:lnTo>
                    <a:pt x="245" y="946"/>
                  </a:lnTo>
                  <a:lnTo>
                    <a:pt x="261" y="946"/>
                  </a:lnTo>
                  <a:lnTo>
                    <a:pt x="266" y="946"/>
                  </a:lnTo>
                  <a:lnTo>
                    <a:pt x="276" y="941"/>
                  </a:lnTo>
                  <a:lnTo>
                    <a:pt x="291" y="936"/>
                  </a:lnTo>
                  <a:lnTo>
                    <a:pt x="307" y="931"/>
                  </a:lnTo>
                  <a:lnTo>
                    <a:pt x="307" y="926"/>
                  </a:lnTo>
                  <a:lnTo>
                    <a:pt x="317" y="916"/>
                  </a:lnTo>
                  <a:lnTo>
                    <a:pt x="327" y="906"/>
                  </a:lnTo>
                  <a:lnTo>
                    <a:pt x="332" y="906"/>
                  </a:lnTo>
                  <a:lnTo>
                    <a:pt x="343" y="890"/>
                  </a:lnTo>
                  <a:lnTo>
                    <a:pt x="332" y="885"/>
                  </a:lnTo>
                  <a:lnTo>
                    <a:pt x="338" y="890"/>
                  </a:lnTo>
                  <a:lnTo>
                    <a:pt x="348" y="880"/>
                  </a:lnTo>
                  <a:lnTo>
                    <a:pt x="353" y="880"/>
                  </a:lnTo>
                  <a:lnTo>
                    <a:pt x="358" y="859"/>
                  </a:lnTo>
                  <a:lnTo>
                    <a:pt x="363" y="844"/>
                  </a:lnTo>
                  <a:lnTo>
                    <a:pt x="363" y="839"/>
                  </a:lnTo>
                  <a:lnTo>
                    <a:pt x="363" y="829"/>
                  </a:lnTo>
                  <a:lnTo>
                    <a:pt x="363" y="819"/>
                  </a:lnTo>
                  <a:lnTo>
                    <a:pt x="363" y="808"/>
                  </a:lnTo>
                  <a:lnTo>
                    <a:pt x="363" y="798"/>
                  </a:lnTo>
                  <a:lnTo>
                    <a:pt x="358" y="793"/>
                  </a:lnTo>
                  <a:lnTo>
                    <a:pt x="353" y="788"/>
                  </a:lnTo>
                  <a:lnTo>
                    <a:pt x="348" y="793"/>
                  </a:lnTo>
                  <a:lnTo>
                    <a:pt x="358" y="793"/>
                  </a:lnTo>
                  <a:lnTo>
                    <a:pt x="353" y="783"/>
                  </a:lnTo>
                  <a:lnTo>
                    <a:pt x="348" y="778"/>
                  </a:lnTo>
                  <a:lnTo>
                    <a:pt x="343" y="772"/>
                  </a:lnTo>
                  <a:lnTo>
                    <a:pt x="338" y="778"/>
                  </a:lnTo>
                  <a:lnTo>
                    <a:pt x="348" y="778"/>
                  </a:lnTo>
                  <a:lnTo>
                    <a:pt x="348" y="767"/>
                  </a:lnTo>
                  <a:lnTo>
                    <a:pt x="338" y="752"/>
                  </a:lnTo>
                  <a:lnTo>
                    <a:pt x="332" y="747"/>
                  </a:lnTo>
                  <a:lnTo>
                    <a:pt x="317" y="737"/>
                  </a:lnTo>
                  <a:lnTo>
                    <a:pt x="302" y="726"/>
                  </a:lnTo>
                  <a:lnTo>
                    <a:pt x="286" y="716"/>
                  </a:lnTo>
                  <a:lnTo>
                    <a:pt x="271" y="711"/>
                  </a:lnTo>
                  <a:lnTo>
                    <a:pt x="256" y="706"/>
                  </a:lnTo>
                  <a:lnTo>
                    <a:pt x="250" y="706"/>
                  </a:lnTo>
                  <a:lnTo>
                    <a:pt x="230" y="706"/>
                  </a:lnTo>
                  <a:lnTo>
                    <a:pt x="215" y="706"/>
                  </a:lnTo>
                  <a:lnTo>
                    <a:pt x="199" y="711"/>
                  </a:lnTo>
                  <a:lnTo>
                    <a:pt x="184" y="716"/>
                  </a:lnTo>
                  <a:lnTo>
                    <a:pt x="179" y="716"/>
                  </a:lnTo>
                  <a:lnTo>
                    <a:pt x="174" y="721"/>
                  </a:lnTo>
                  <a:lnTo>
                    <a:pt x="179" y="726"/>
                  </a:lnTo>
                  <a:lnTo>
                    <a:pt x="179" y="721"/>
                  </a:lnTo>
                  <a:lnTo>
                    <a:pt x="174" y="721"/>
                  </a:lnTo>
                  <a:lnTo>
                    <a:pt x="169" y="721"/>
                  </a:lnTo>
                  <a:lnTo>
                    <a:pt x="169" y="726"/>
                  </a:lnTo>
                  <a:lnTo>
                    <a:pt x="163" y="737"/>
                  </a:lnTo>
                  <a:lnTo>
                    <a:pt x="169" y="737"/>
                  </a:lnTo>
                  <a:lnTo>
                    <a:pt x="163" y="731"/>
                  </a:lnTo>
                  <a:lnTo>
                    <a:pt x="158" y="737"/>
                  </a:lnTo>
                  <a:close/>
                </a:path>
              </a:pathLst>
            </a:custGeom>
            <a:grpFill/>
            <a:ln w="9525">
              <a:solidFill>
                <a:srgbClr val="9900CC"/>
              </a:solidFill>
              <a:round/>
              <a:headEnd/>
              <a:tailEnd/>
            </a:ln>
          </p:spPr>
          <p:txBody>
            <a:bodyPr/>
            <a:lstStyle/>
            <a:p>
              <a:pPr eaLnBrk="0" hangingPunct="0">
                <a:defRPr/>
              </a:pPr>
              <a:endParaRPr lang="fr-FR" dirty="0">
                <a:latin typeface="Arial" charset="0"/>
                <a:cs typeface="+mn-cs"/>
              </a:endParaRPr>
            </a:p>
          </p:txBody>
        </p:sp>
      </p:grpSp>
      <p:grpSp>
        <p:nvGrpSpPr>
          <p:cNvPr id="13" name="Group 19"/>
          <p:cNvGrpSpPr>
            <a:grpSpLocks/>
          </p:cNvGrpSpPr>
          <p:nvPr/>
        </p:nvGrpSpPr>
        <p:grpSpPr bwMode="auto">
          <a:xfrm>
            <a:off x="7479662" y="3494878"/>
            <a:ext cx="2403475" cy="1454150"/>
            <a:chOff x="2984" y="1596"/>
            <a:chExt cx="1556" cy="916"/>
          </a:xfrm>
          <a:solidFill>
            <a:srgbClr val="47CFFF"/>
          </a:solidFill>
        </p:grpSpPr>
        <p:sp>
          <p:nvSpPr>
            <p:cNvPr id="14" name="Freeform 17"/>
            <p:cNvSpPr>
              <a:spLocks/>
            </p:cNvSpPr>
            <p:nvPr/>
          </p:nvSpPr>
          <p:spPr bwMode="auto">
            <a:xfrm>
              <a:off x="2989" y="1601"/>
              <a:ext cx="1541" cy="901"/>
            </a:xfrm>
            <a:custGeom>
              <a:avLst/>
              <a:gdLst>
                <a:gd name="T0" fmla="*/ 712 w 1541"/>
                <a:gd name="T1" fmla="*/ 845 h 901"/>
                <a:gd name="T2" fmla="*/ 717 w 1541"/>
                <a:gd name="T3" fmla="*/ 794 h 901"/>
                <a:gd name="T4" fmla="*/ 666 w 1541"/>
                <a:gd name="T5" fmla="*/ 727 h 901"/>
                <a:gd name="T6" fmla="*/ 645 w 1541"/>
                <a:gd name="T7" fmla="*/ 655 h 901"/>
                <a:gd name="T8" fmla="*/ 702 w 1541"/>
                <a:gd name="T9" fmla="*/ 563 h 901"/>
                <a:gd name="T10" fmla="*/ 809 w 1541"/>
                <a:gd name="T11" fmla="*/ 533 h 901"/>
                <a:gd name="T12" fmla="*/ 891 w 1541"/>
                <a:gd name="T13" fmla="*/ 589 h 901"/>
                <a:gd name="T14" fmla="*/ 912 w 1541"/>
                <a:gd name="T15" fmla="*/ 686 h 901"/>
                <a:gd name="T16" fmla="*/ 845 w 1541"/>
                <a:gd name="T17" fmla="*/ 778 h 901"/>
                <a:gd name="T18" fmla="*/ 830 w 1541"/>
                <a:gd name="T19" fmla="*/ 829 h 901"/>
                <a:gd name="T20" fmla="*/ 871 w 1541"/>
                <a:gd name="T21" fmla="*/ 870 h 901"/>
                <a:gd name="T22" fmla="*/ 993 w 1541"/>
                <a:gd name="T23" fmla="*/ 901 h 901"/>
                <a:gd name="T24" fmla="*/ 1147 w 1541"/>
                <a:gd name="T25" fmla="*/ 891 h 901"/>
                <a:gd name="T26" fmla="*/ 1219 w 1541"/>
                <a:gd name="T27" fmla="*/ 840 h 901"/>
                <a:gd name="T28" fmla="*/ 1214 w 1541"/>
                <a:gd name="T29" fmla="*/ 717 h 901"/>
                <a:gd name="T30" fmla="*/ 1188 w 1541"/>
                <a:gd name="T31" fmla="*/ 543 h 901"/>
                <a:gd name="T32" fmla="*/ 1234 w 1541"/>
                <a:gd name="T33" fmla="*/ 476 h 901"/>
                <a:gd name="T34" fmla="*/ 1306 w 1541"/>
                <a:gd name="T35" fmla="*/ 451 h 901"/>
                <a:gd name="T36" fmla="*/ 1372 w 1541"/>
                <a:gd name="T37" fmla="*/ 492 h 901"/>
                <a:gd name="T38" fmla="*/ 1454 w 1541"/>
                <a:gd name="T39" fmla="*/ 507 h 901"/>
                <a:gd name="T40" fmla="*/ 1526 w 1541"/>
                <a:gd name="T41" fmla="*/ 461 h 901"/>
                <a:gd name="T42" fmla="*/ 1526 w 1541"/>
                <a:gd name="T43" fmla="*/ 364 h 901"/>
                <a:gd name="T44" fmla="*/ 1454 w 1541"/>
                <a:gd name="T45" fmla="*/ 302 h 901"/>
                <a:gd name="T46" fmla="*/ 1372 w 1541"/>
                <a:gd name="T47" fmla="*/ 312 h 901"/>
                <a:gd name="T48" fmla="*/ 1301 w 1541"/>
                <a:gd name="T49" fmla="*/ 343 h 901"/>
                <a:gd name="T50" fmla="*/ 1219 w 1541"/>
                <a:gd name="T51" fmla="*/ 333 h 901"/>
                <a:gd name="T52" fmla="*/ 1183 w 1541"/>
                <a:gd name="T53" fmla="*/ 272 h 901"/>
                <a:gd name="T54" fmla="*/ 1203 w 1541"/>
                <a:gd name="T55" fmla="*/ 51 h 901"/>
                <a:gd name="T56" fmla="*/ 1070 w 1541"/>
                <a:gd name="T57" fmla="*/ 16 h 901"/>
                <a:gd name="T58" fmla="*/ 922 w 1541"/>
                <a:gd name="T59" fmla="*/ 0 h 901"/>
                <a:gd name="T60" fmla="*/ 881 w 1541"/>
                <a:gd name="T61" fmla="*/ 51 h 901"/>
                <a:gd name="T62" fmla="*/ 881 w 1541"/>
                <a:gd name="T63" fmla="*/ 133 h 901"/>
                <a:gd name="T64" fmla="*/ 937 w 1541"/>
                <a:gd name="T65" fmla="*/ 220 h 901"/>
                <a:gd name="T66" fmla="*/ 927 w 1541"/>
                <a:gd name="T67" fmla="*/ 307 h 901"/>
                <a:gd name="T68" fmla="*/ 835 w 1541"/>
                <a:gd name="T69" fmla="*/ 364 h 901"/>
                <a:gd name="T70" fmla="*/ 763 w 1541"/>
                <a:gd name="T71" fmla="*/ 359 h 901"/>
                <a:gd name="T72" fmla="*/ 702 w 1541"/>
                <a:gd name="T73" fmla="*/ 307 h 901"/>
                <a:gd name="T74" fmla="*/ 691 w 1541"/>
                <a:gd name="T75" fmla="*/ 205 h 901"/>
                <a:gd name="T76" fmla="*/ 738 w 1541"/>
                <a:gd name="T77" fmla="*/ 138 h 901"/>
                <a:gd name="T78" fmla="*/ 738 w 1541"/>
                <a:gd name="T79" fmla="*/ 77 h 901"/>
                <a:gd name="T80" fmla="*/ 656 w 1541"/>
                <a:gd name="T81" fmla="*/ 26 h 901"/>
                <a:gd name="T82" fmla="*/ 441 w 1541"/>
                <a:gd name="T83" fmla="*/ 21 h 901"/>
                <a:gd name="T84" fmla="*/ 369 w 1541"/>
                <a:gd name="T85" fmla="*/ 149 h 901"/>
                <a:gd name="T86" fmla="*/ 384 w 1541"/>
                <a:gd name="T87" fmla="*/ 297 h 901"/>
                <a:gd name="T88" fmla="*/ 359 w 1541"/>
                <a:gd name="T89" fmla="*/ 343 h 901"/>
                <a:gd name="T90" fmla="*/ 292 w 1541"/>
                <a:gd name="T91" fmla="*/ 364 h 901"/>
                <a:gd name="T92" fmla="*/ 231 w 1541"/>
                <a:gd name="T93" fmla="*/ 353 h 901"/>
                <a:gd name="T94" fmla="*/ 169 w 1541"/>
                <a:gd name="T95" fmla="*/ 312 h 901"/>
                <a:gd name="T96" fmla="*/ 72 w 1541"/>
                <a:gd name="T97" fmla="*/ 318 h 901"/>
                <a:gd name="T98" fmla="*/ 16 w 1541"/>
                <a:gd name="T99" fmla="*/ 379 h 901"/>
                <a:gd name="T100" fmla="*/ 0 w 1541"/>
                <a:gd name="T101" fmla="*/ 446 h 901"/>
                <a:gd name="T102" fmla="*/ 21 w 1541"/>
                <a:gd name="T103" fmla="*/ 497 h 901"/>
                <a:gd name="T104" fmla="*/ 98 w 1541"/>
                <a:gd name="T105" fmla="*/ 543 h 901"/>
                <a:gd name="T106" fmla="*/ 185 w 1541"/>
                <a:gd name="T107" fmla="*/ 533 h 901"/>
                <a:gd name="T108" fmla="*/ 241 w 1541"/>
                <a:gd name="T109" fmla="*/ 502 h 901"/>
                <a:gd name="T110" fmla="*/ 308 w 1541"/>
                <a:gd name="T111" fmla="*/ 522 h 901"/>
                <a:gd name="T112" fmla="*/ 333 w 1541"/>
                <a:gd name="T113" fmla="*/ 594 h 901"/>
                <a:gd name="T114" fmla="*/ 328 w 1541"/>
                <a:gd name="T115" fmla="*/ 809 h 901"/>
                <a:gd name="T116" fmla="*/ 374 w 1541"/>
                <a:gd name="T117" fmla="*/ 876 h 901"/>
                <a:gd name="T118" fmla="*/ 620 w 1541"/>
                <a:gd name="T119" fmla="*/ 865 h 9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41"/>
                <a:gd name="T181" fmla="*/ 0 h 901"/>
                <a:gd name="T182" fmla="*/ 1541 w 1541"/>
                <a:gd name="T183" fmla="*/ 901 h 9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41" h="901">
                  <a:moveTo>
                    <a:pt x="666" y="865"/>
                  </a:moveTo>
                  <a:lnTo>
                    <a:pt x="676" y="865"/>
                  </a:lnTo>
                  <a:lnTo>
                    <a:pt x="691" y="860"/>
                  </a:lnTo>
                  <a:lnTo>
                    <a:pt x="697" y="860"/>
                  </a:lnTo>
                  <a:lnTo>
                    <a:pt x="707" y="855"/>
                  </a:lnTo>
                  <a:lnTo>
                    <a:pt x="712" y="845"/>
                  </a:lnTo>
                  <a:lnTo>
                    <a:pt x="717" y="840"/>
                  </a:lnTo>
                  <a:lnTo>
                    <a:pt x="717" y="835"/>
                  </a:lnTo>
                  <a:lnTo>
                    <a:pt x="722" y="824"/>
                  </a:lnTo>
                  <a:lnTo>
                    <a:pt x="722" y="814"/>
                  </a:lnTo>
                  <a:lnTo>
                    <a:pt x="717" y="804"/>
                  </a:lnTo>
                  <a:lnTo>
                    <a:pt x="717" y="794"/>
                  </a:lnTo>
                  <a:lnTo>
                    <a:pt x="712" y="783"/>
                  </a:lnTo>
                  <a:lnTo>
                    <a:pt x="702" y="773"/>
                  </a:lnTo>
                  <a:lnTo>
                    <a:pt x="697" y="758"/>
                  </a:lnTo>
                  <a:lnTo>
                    <a:pt x="686" y="748"/>
                  </a:lnTo>
                  <a:lnTo>
                    <a:pt x="676" y="732"/>
                  </a:lnTo>
                  <a:lnTo>
                    <a:pt x="666" y="727"/>
                  </a:lnTo>
                  <a:lnTo>
                    <a:pt x="661" y="717"/>
                  </a:lnTo>
                  <a:lnTo>
                    <a:pt x="661" y="712"/>
                  </a:lnTo>
                  <a:lnTo>
                    <a:pt x="656" y="701"/>
                  </a:lnTo>
                  <a:lnTo>
                    <a:pt x="651" y="686"/>
                  </a:lnTo>
                  <a:lnTo>
                    <a:pt x="645" y="671"/>
                  </a:lnTo>
                  <a:lnTo>
                    <a:pt x="645" y="655"/>
                  </a:lnTo>
                  <a:lnTo>
                    <a:pt x="651" y="635"/>
                  </a:lnTo>
                  <a:lnTo>
                    <a:pt x="656" y="620"/>
                  </a:lnTo>
                  <a:lnTo>
                    <a:pt x="666" y="604"/>
                  </a:lnTo>
                  <a:lnTo>
                    <a:pt x="676" y="589"/>
                  </a:lnTo>
                  <a:lnTo>
                    <a:pt x="686" y="579"/>
                  </a:lnTo>
                  <a:lnTo>
                    <a:pt x="702" y="563"/>
                  </a:lnTo>
                  <a:lnTo>
                    <a:pt x="717" y="553"/>
                  </a:lnTo>
                  <a:lnTo>
                    <a:pt x="732" y="548"/>
                  </a:lnTo>
                  <a:lnTo>
                    <a:pt x="753" y="538"/>
                  </a:lnTo>
                  <a:lnTo>
                    <a:pt x="768" y="533"/>
                  </a:lnTo>
                  <a:lnTo>
                    <a:pt x="789" y="533"/>
                  </a:lnTo>
                  <a:lnTo>
                    <a:pt x="809" y="533"/>
                  </a:lnTo>
                  <a:lnTo>
                    <a:pt x="825" y="538"/>
                  </a:lnTo>
                  <a:lnTo>
                    <a:pt x="845" y="548"/>
                  </a:lnTo>
                  <a:lnTo>
                    <a:pt x="855" y="553"/>
                  </a:lnTo>
                  <a:lnTo>
                    <a:pt x="871" y="568"/>
                  </a:lnTo>
                  <a:lnTo>
                    <a:pt x="881" y="579"/>
                  </a:lnTo>
                  <a:lnTo>
                    <a:pt x="891" y="589"/>
                  </a:lnTo>
                  <a:lnTo>
                    <a:pt x="901" y="604"/>
                  </a:lnTo>
                  <a:lnTo>
                    <a:pt x="906" y="625"/>
                  </a:lnTo>
                  <a:lnTo>
                    <a:pt x="912" y="640"/>
                  </a:lnTo>
                  <a:lnTo>
                    <a:pt x="917" y="655"/>
                  </a:lnTo>
                  <a:lnTo>
                    <a:pt x="917" y="671"/>
                  </a:lnTo>
                  <a:lnTo>
                    <a:pt x="912" y="686"/>
                  </a:lnTo>
                  <a:lnTo>
                    <a:pt x="906" y="701"/>
                  </a:lnTo>
                  <a:lnTo>
                    <a:pt x="901" y="717"/>
                  </a:lnTo>
                  <a:lnTo>
                    <a:pt x="891" y="727"/>
                  </a:lnTo>
                  <a:lnTo>
                    <a:pt x="871" y="748"/>
                  </a:lnTo>
                  <a:lnTo>
                    <a:pt x="850" y="768"/>
                  </a:lnTo>
                  <a:lnTo>
                    <a:pt x="845" y="778"/>
                  </a:lnTo>
                  <a:lnTo>
                    <a:pt x="840" y="788"/>
                  </a:lnTo>
                  <a:lnTo>
                    <a:pt x="835" y="794"/>
                  </a:lnTo>
                  <a:lnTo>
                    <a:pt x="830" y="804"/>
                  </a:lnTo>
                  <a:lnTo>
                    <a:pt x="830" y="814"/>
                  </a:lnTo>
                  <a:lnTo>
                    <a:pt x="830" y="819"/>
                  </a:lnTo>
                  <a:lnTo>
                    <a:pt x="830" y="829"/>
                  </a:lnTo>
                  <a:lnTo>
                    <a:pt x="830" y="835"/>
                  </a:lnTo>
                  <a:lnTo>
                    <a:pt x="835" y="840"/>
                  </a:lnTo>
                  <a:lnTo>
                    <a:pt x="840" y="850"/>
                  </a:lnTo>
                  <a:lnTo>
                    <a:pt x="845" y="855"/>
                  </a:lnTo>
                  <a:lnTo>
                    <a:pt x="855" y="865"/>
                  </a:lnTo>
                  <a:lnTo>
                    <a:pt x="871" y="870"/>
                  </a:lnTo>
                  <a:lnTo>
                    <a:pt x="881" y="881"/>
                  </a:lnTo>
                  <a:lnTo>
                    <a:pt x="901" y="886"/>
                  </a:lnTo>
                  <a:lnTo>
                    <a:pt x="922" y="891"/>
                  </a:lnTo>
                  <a:lnTo>
                    <a:pt x="947" y="896"/>
                  </a:lnTo>
                  <a:lnTo>
                    <a:pt x="968" y="896"/>
                  </a:lnTo>
                  <a:lnTo>
                    <a:pt x="993" y="901"/>
                  </a:lnTo>
                  <a:lnTo>
                    <a:pt x="1019" y="901"/>
                  </a:lnTo>
                  <a:lnTo>
                    <a:pt x="1045" y="901"/>
                  </a:lnTo>
                  <a:lnTo>
                    <a:pt x="1070" y="901"/>
                  </a:lnTo>
                  <a:lnTo>
                    <a:pt x="1101" y="896"/>
                  </a:lnTo>
                  <a:lnTo>
                    <a:pt x="1121" y="896"/>
                  </a:lnTo>
                  <a:lnTo>
                    <a:pt x="1147" y="891"/>
                  </a:lnTo>
                  <a:lnTo>
                    <a:pt x="1173" y="886"/>
                  </a:lnTo>
                  <a:lnTo>
                    <a:pt x="1188" y="876"/>
                  </a:lnTo>
                  <a:lnTo>
                    <a:pt x="1208" y="865"/>
                  </a:lnTo>
                  <a:lnTo>
                    <a:pt x="1214" y="855"/>
                  </a:lnTo>
                  <a:lnTo>
                    <a:pt x="1214" y="845"/>
                  </a:lnTo>
                  <a:lnTo>
                    <a:pt x="1219" y="840"/>
                  </a:lnTo>
                  <a:lnTo>
                    <a:pt x="1219" y="829"/>
                  </a:lnTo>
                  <a:lnTo>
                    <a:pt x="1219" y="809"/>
                  </a:lnTo>
                  <a:lnTo>
                    <a:pt x="1219" y="788"/>
                  </a:lnTo>
                  <a:lnTo>
                    <a:pt x="1219" y="763"/>
                  </a:lnTo>
                  <a:lnTo>
                    <a:pt x="1219" y="737"/>
                  </a:lnTo>
                  <a:lnTo>
                    <a:pt x="1214" y="717"/>
                  </a:lnTo>
                  <a:lnTo>
                    <a:pt x="1208" y="691"/>
                  </a:lnTo>
                  <a:lnTo>
                    <a:pt x="1198" y="645"/>
                  </a:lnTo>
                  <a:lnTo>
                    <a:pt x="1188" y="599"/>
                  </a:lnTo>
                  <a:lnTo>
                    <a:pt x="1188" y="579"/>
                  </a:lnTo>
                  <a:lnTo>
                    <a:pt x="1188" y="558"/>
                  </a:lnTo>
                  <a:lnTo>
                    <a:pt x="1188" y="543"/>
                  </a:lnTo>
                  <a:lnTo>
                    <a:pt x="1193" y="527"/>
                  </a:lnTo>
                  <a:lnTo>
                    <a:pt x="1198" y="517"/>
                  </a:lnTo>
                  <a:lnTo>
                    <a:pt x="1203" y="502"/>
                  </a:lnTo>
                  <a:lnTo>
                    <a:pt x="1214" y="492"/>
                  </a:lnTo>
                  <a:lnTo>
                    <a:pt x="1224" y="487"/>
                  </a:lnTo>
                  <a:lnTo>
                    <a:pt x="1234" y="476"/>
                  </a:lnTo>
                  <a:lnTo>
                    <a:pt x="1244" y="466"/>
                  </a:lnTo>
                  <a:lnTo>
                    <a:pt x="1260" y="461"/>
                  </a:lnTo>
                  <a:lnTo>
                    <a:pt x="1270" y="456"/>
                  </a:lnTo>
                  <a:lnTo>
                    <a:pt x="1280" y="456"/>
                  </a:lnTo>
                  <a:lnTo>
                    <a:pt x="1295" y="451"/>
                  </a:lnTo>
                  <a:lnTo>
                    <a:pt x="1306" y="451"/>
                  </a:lnTo>
                  <a:lnTo>
                    <a:pt x="1321" y="456"/>
                  </a:lnTo>
                  <a:lnTo>
                    <a:pt x="1331" y="456"/>
                  </a:lnTo>
                  <a:lnTo>
                    <a:pt x="1342" y="466"/>
                  </a:lnTo>
                  <a:lnTo>
                    <a:pt x="1352" y="471"/>
                  </a:lnTo>
                  <a:lnTo>
                    <a:pt x="1362" y="481"/>
                  </a:lnTo>
                  <a:lnTo>
                    <a:pt x="1372" y="492"/>
                  </a:lnTo>
                  <a:lnTo>
                    <a:pt x="1382" y="497"/>
                  </a:lnTo>
                  <a:lnTo>
                    <a:pt x="1393" y="507"/>
                  </a:lnTo>
                  <a:lnTo>
                    <a:pt x="1408" y="512"/>
                  </a:lnTo>
                  <a:lnTo>
                    <a:pt x="1423" y="512"/>
                  </a:lnTo>
                  <a:lnTo>
                    <a:pt x="1439" y="512"/>
                  </a:lnTo>
                  <a:lnTo>
                    <a:pt x="1454" y="507"/>
                  </a:lnTo>
                  <a:lnTo>
                    <a:pt x="1469" y="502"/>
                  </a:lnTo>
                  <a:lnTo>
                    <a:pt x="1485" y="497"/>
                  </a:lnTo>
                  <a:lnTo>
                    <a:pt x="1495" y="487"/>
                  </a:lnTo>
                  <a:lnTo>
                    <a:pt x="1510" y="481"/>
                  </a:lnTo>
                  <a:lnTo>
                    <a:pt x="1521" y="471"/>
                  </a:lnTo>
                  <a:lnTo>
                    <a:pt x="1526" y="461"/>
                  </a:lnTo>
                  <a:lnTo>
                    <a:pt x="1536" y="446"/>
                  </a:lnTo>
                  <a:lnTo>
                    <a:pt x="1536" y="430"/>
                  </a:lnTo>
                  <a:lnTo>
                    <a:pt x="1541" y="420"/>
                  </a:lnTo>
                  <a:lnTo>
                    <a:pt x="1536" y="400"/>
                  </a:lnTo>
                  <a:lnTo>
                    <a:pt x="1536" y="379"/>
                  </a:lnTo>
                  <a:lnTo>
                    <a:pt x="1526" y="364"/>
                  </a:lnTo>
                  <a:lnTo>
                    <a:pt x="1521" y="348"/>
                  </a:lnTo>
                  <a:lnTo>
                    <a:pt x="1510" y="333"/>
                  </a:lnTo>
                  <a:lnTo>
                    <a:pt x="1495" y="323"/>
                  </a:lnTo>
                  <a:lnTo>
                    <a:pt x="1485" y="318"/>
                  </a:lnTo>
                  <a:lnTo>
                    <a:pt x="1469" y="307"/>
                  </a:lnTo>
                  <a:lnTo>
                    <a:pt x="1454" y="302"/>
                  </a:lnTo>
                  <a:lnTo>
                    <a:pt x="1439" y="297"/>
                  </a:lnTo>
                  <a:lnTo>
                    <a:pt x="1423" y="297"/>
                  </a:lnTo>
                  <a:lnTo>
                    <a:pt x="1408" y="297"/>
                  </a:lnTo>
                  <a:lnTo>
                    <a:pt x="1393" y="302"/>
                  </a:lnTo>
                  <a:lnTo>
                    <a:pt x="1382" y="307"/>
                  </a:lnTo>
                  <a:lnTo>
                    <a:pt x="1372" y="312"/>
                  </a:lnTo>
                  <a:lnTo>
                    <a:pt x="1362" y="318"/>
                  </a:lnTo>
                  <a:lnTo>
                    <a:pt x="1352" y="328"/>
                  </a:lnTo>
                  <a:lnTo>
                    <a:pt x="1342" y="333"/>
                  </a:lnTo>
                  <a:lnTo>
                    <a:pt x="1326" y="338"/>
                  </a:lnTo>
                  <a:lnTo>
                    <a:pt x="1316" y="343"/>
                  </a:lnTo>
                  <a:lnTo>
                    <a:pt x="1301" y="343"/>
                  </a:lnTo>
                  <a:lnTo>
                    <a:pt x="1285" y="343"/>
                  </a:lnTo>
                  <a:lnTo>
                    <a:pt x="1270" y="343"/>
                  </a:lnTo>
                  <a:lnTo>
                    <a:pt x="1260" y="343"/>
                  </a:lnTo>
                  <a:lnTo>
                    <a:pt x="1244" y="338"/>
                  </a:lnTo>
                  <a:lnTo>
                    <a:pt x="1229" y="333"/>
                  </a:lnTo>
                  <a:lnTo>
                    <a:pt x="1219" y="333"/>
                  </a:lnTo>
                  <a:lnTo>
                    <a:pt x="1208" y="323"/>
                  </a:lnTo>
                  <a:lnTo>
                    <a:pt x="1198" y="318"/>
                  </a:lnTo>
                  <a:lnTo>
                    <a:pt x="1188" y="307"/>
                  </a:lnTo>
                  <a:lnTo>
                    <a:pt x="1188" y="297"/>
                  </a:lnTo>
                  <a:lnTo>
                    <a:pt x="1183" y="287"/>
                  </a:lnTo>
                  <a:lnTo>
                    <a:pt x="1183" y="272"/>
                  </a:lnTo>
                  <a:lnTo>
                    <a:pt x="1183" y="241"/>
                  </a:lnTo>
                  <a:lnTo>
                    <a:pt x="1183" y="205"/>
                  </a:lnTo>
                  <a:lnTo>
                    <a:pt x="1188" y="164"/>
                  </a:lnTo>
                  <a:lnTo>
                    <a:pt x="1193" y="123"/>
                  </a:lnTo>
                  <a:lnTo>
                    <a:pt x="1198" y="82"/>
                  </a:lnTo>
                  <a:lnTo>
                    <a:pt x="1203" y="51"/>
                  </a:lnTo>
                  <a:lnTo>
                    <a:pt x="1208" y="21"/>
                  </a:lnTo>
                  <a:lnTo>
                    <a:pt x="1203" y="21"/>
                  </a:lnTo>
                  <a:lnTo>
                    <a:pt x="1157" y="21"/>
                  </a:lnTo>
                  <a:lnTo>
                    <a:pt x="1111" y="16"/>
                  </a:lnTo>
                  <a:lnTo>
                    <a:pt x="1070" y="16"/>
                  </a:lnTo>
                  <a:lnTo>
                    <a:pt x="1034" y="11"/>
                  </a:lnTo>
                  <a:lnTo>
                    <a:pt x="999" y="5"/>
                  </a:lnTo>
                  <a:lnTo>
                    <a:pt x="968" y="5"/>
                  </a:lnTo>
                  <a:lnTo>
                    <a:pt x="947" y="0"/>
                  </a:lnTo>
                  <a:lnTo>
                    <a:pt x="932" y="0"/>
                  </a:lnTo>
                  <a:lnTo>
                    <a:pt x="922" y="0"/>
                  </a:lnTo>
                  <a:lnTo>
                    <a:pt x="917" y="5"/>
                  </a:lnTo>
                  <a:lnTo>
                    <a:pt x="906" y="11"/>
                  </a:lnTo>
                  <a:lnTo>
                    <a:pt x="896" y="21"/>
                  </a:lnTo>
                  <a:lnTo>
                    <a:pt x="891" y="26"/>
                  </a:lnTo>
                  <a:lnTo>
                    <a:pt x="881" y="36"/>
                  </a:lnTo>
                  <a:lnTo>
                    <a:pt x="881" y="51"/>
                  </a:lnTo>
                  <a:lnTo>
                    <a:pt x="876" y="62"/>
                  </a:lnTo>
                  <a:lnTo>
                    <a:pt x="871" y="77"/>
                  </a:lnTo>
                  <a:lnTo>
                    <a:pt x="871" y="92"/>
                  </a:lnTo>
                  <a:lnTo>
                    <a:pt x="871" y="108"/>
                  </a:lnTo>
                  <a:lnTo>
                    <a:pt x="876" y="118"/>
                  </a:lnTo>
                  <a:lnTo>
                    <a:pt x="881" y="133"/>
                  </a:lnTo>
                  <a:lnTo>
                    <a:pt x="886" y="149"/>
                  </a:lnTo>
                  <a:lnTo>
                    <a:pt x="896" y="164"/>
                  </a:lnTo>
                  <a:lnTo>
                    <a:pt x="906" y="174"/>
                  </a:lnTo>
                  <a:lnTo>
                    <a:pt x="922" y="185"/>
                  </a:lnTo>
                  <a:lnTo>
                    <a:pt x="927" y="200"/>
                  </a:lnTo>
                  <a:lnTo>
                    <a:pt x="937" y="220"/>
                  </a:lnTo>
                  <a:lnTo>
                    <a:pt x="942" y="231"/>
                  </a:lnTo>
                  <a:lnTo>
                    <a:pt x="942" y="251"/>
                  </a:lnTo>
                  <a:lnTo>
                    <a:pt x="942" y="266"/>
                  </a:lnTo>
                  <a:lnTo>
                    <a:pt x="942" y="282"/>
                  </a:lnTo>
                  <a:lnTo>
                    <a:pt x="932" y="292"/>
                  </a:lnTo>
                  <a:lnTo>
                    <a:pt x="927" y="307"/>
                  </a:lnTo>
                  <a:lnTo>
                    <a:pt x="917" y="323"/>
                  </a:lnTo>
                  <a:lnTo>
                    <a:pt x="906" y="333"/>
                  </a:lnTo>
                  <a:lnTo>
                    <a:pt x="891" y="343"/>
                  </a:lnTo>
                  <a:lnTo>
                    <a:pt x="876" y="353"/>
                  </a:lnTo>
                  <a:lnTo>
                    <a:pt x="855" y="359"/>
                  </a:lnTo>
                  <a:lnTo>
                    <a:pt x="835" y="364"/>
                  </a:lnTo>
                  <a:lnTo>
                    <a:pt x="814" y="369"/>
                  </a:lnTo>
                  <a:lnTo>
                    <a:pt x="804" y="369"/>
                  </a:lnTo>
                  <a:lnTo>
                    <a:pt x="794" y="369"/>
                  </a:lnTo>
                  <a:lnTo>
                    <a:pt x="784" y="364"/>
                  </a:lnTo>
                  <a:lnTo>
                    <a:pt x="773" y="364"/>
                  </a:lnTo>
                  <a:lnTo>
                    <a:pt x="763" y="359"/>
                  </a:lnTo>
                  <a:lnTo>
                    <a:pt x="753" y="353"/>
                  </a:lnTo>
                  <a:lnTo>
                    <a:pt x="748" y="348"/>
                  </a:lnTo>
                  <a:lnTo>
                    <a:pt x="738" y="343"/>
                  </a:lnTo>
                  <a:lnTo>
                    <a:pt x="722" y="333"/>
                  </a:lnTo>
                  <a:lnTo>
                    <a:pt x="712" y="323"/>
                  </a:lnTo>
                  <a:lnTo>
                    <a:pt x="702" y="307"/>
                  </a:lnTo>
                  <a:lnTo>
                    <a:pt x="697" y="292"/>
                  </a:lnTo>
                  <a:lnTo>
                    <a:pt x="691" y="277"/>
                  </a:lnTo>
                  <a:lnTo>
                    <a:pt x="691" y="256"/>
                  </a:lnTo>
                  <a:lnTo>
                    <a:pt x="686" y="241"/>
                  </a:lnTo>
                  <a:lnTo>
                    <a:pt x="691" y="225"/>
                  </a:lnTo>
                  <a:lnTo>
                    <a:pt x="691" y="205"/>
                  </a:lnTo>
                  <a:lnTo>
                    <a:pt x="702" y="195"/>
                  </a:lnTo>
                  <a:lnTo>
                    <a:pt x="707" y="179"/>
                  </a:lnTo>
                  <a:lnTo>
                    <a:pt x="717" y="169"/>
                  </a:lnTo>
                  <a:lnTo>
                    <a:pt x="727" y="159"/>
                  </a:lnTo>
                  <a:lnTo>
                    <a:pt x="732" y="149"/>
                  </a:lnTo>
                  <a:lnTo>
                    <a:pt x="738" y="138"/>
                  </a:lnTo>
                  <a:lnTo>
                    <a:pt x="743" y="128"/>
                  </a:lnTo>
                  <a:lnTo>
                    <a:pt x="748" y="118"/>
                  </a:lnTo>
                  <a:lnTo>
                    <a:pt x="748" y="108"/>
                  </a:lnTo>
                  <a:lnTo>
                    <a:pt x="748" y="98"/>
                  </a:lnTo>
                  <a:lnTo>
                    <a:pt x="743" y="87"/>
                  </a:lnTo>
                  <a:lnTo>
                    <a:pt x="738" y="77"/>
                  </a:lnTo>
                  <a:lnTo>
                    <a:pt x="732" y="67"/>
                  </a:lnTo>
                  <a:lnTo>
                    <a:pt x="722" y="57"/>
                  </a:lnTo>
                  <a:lnTo>
                    <a:pt x="707" y="51"/>
                  </a:lnTo>
                  <a:lnTo>
                    <a:pt x="691" y="41"/>
                  </a:lnTo>
                  <a:lnTo>
                    <a:pt x="676" y="36"/>
                  </a:lnTo>
                  <a:lnTo>
                    <a:pt x="656" y="26"/>
                  </a:lnTo>
                  <a:lnTo>
                    <a:pt x="630" y="21"/>
                  </a:lnTo>
                  <a:lnTo>
                    <a:pt x="604" y="21"/>
                  </a:lnTo>
                  <a:lnTo>
                    <a:pt x="569" y="16"/>
                  </a:lnTo>
                  <a:lnTo>
                    <a:pt x="528" y="16"/>
                  </a:lnTo>
                  <a:lnTo>
                    <a:pt x="487" y="21"/>
                  </a:lnTo>
                  <a:lnTo>
                    <a:pt x="441" y="21"/>
                  </a:lnTo>
                  <a:lnTo>
                    <a:pt x="400" y="26"/>
                  </a:lnTo>
                  <a:lnTo>
                    <a:pt x="364" y="31"/>
                  </a:lnTo>
                  <a:lnTo>
                    <a:pt x="338" y="36"/>
                  </a:lnTo>
                  <a:lnTo>
                    <a:pt x="343" y="67"/>
                  </a:lnTo>
                  <a:lnTo>
                    <a:pt x="359" y="103"/>
                  </a:lnTo>
                  <a:lnTo>
                    <a:pt x="369" y="149"/>
                  </a:lnTo>
                  <a:lnTo>
                    <a:pt x="379" y="195"/>
                  </a:lnTo>
                  <a:lnTo>
                    <a:pt x="379" y="215"/>
                  </a:lnTo>
                  <a:lnTo>
                    <a:pt x="384" y="241"/>
                  </a:lnTo>
                  <a:lnTo>
                    <a:pt x="384" y="261"/>
                  </a:lnTo>
                  <a:lnTo>
                    <a:pt x="384" y="282"/>
                  </a:lnTo>
                  <a:lnTo>
                    <a:pt x="384" y="297"/>
                  </a:lnTo>
                  <a:lnTo>
                    <a:pt x="379" y="312"/>
                  </a:lnTo>
                  <a:lnTo>
                    <a:pt x="374" y="318"/>
                  </a:lnTo>
                  <a:lnTo>
                    <a:pt x="374" y="328"/>
                  </a:lnTo>
                  <a:lnTo>
                    <a:pt x="369" y="333"/>
                  </a:lnTo>
                  <a:lnTo>
                    <a:pt x="364" y="333"/>
                  </a:lnTo>
                  <a:lnTo>
                    <a:pt x="359" y="343"/>
                  </a:lnTo>
                  <a:lnTo>
                    <a:pt x="343" y="348"/>
                  </a:lnTo>
                  <a:lnTo>
                    <a:pt x="338" y="353"/>
                  </a:lnTo>
                  <a:lnTo>
                    <a:pt x="323" y="359"/>
                  </a:lnTo>
                  <a:lnTo>
                    <a:pt x="313" y="364"/>
                  </a:lnTo>
                  <a:lnTo>
                    <a:pt x="302" y="364"/>
                  </a:lnTo>
                  <a:lnTo>
                    <a:pt x="292" y="364"/>
                  </a:lnTo>
                  <a:lnTo>
                    <a:pt x="282" y="364"/>
                  </a:lnTo>
                  <a:lnTo>
                    <a:pt x="272" y="364"/>
                  </a:lnTo>
                  <a:lnTo>
                    <a:pt x="261" y="364"/>
                  </a:lnTo>
                  <a:lnTo>
                    <a:pt x="251" y="359"/>
                  </a:lnTo>
                  <a:lnTo>
                    <a:pt x="241" y="359"/>
                  </a:lnTo>
                  <a:lnTo>
                    <a:pt x="231" y="353"/>
                  </a:lnTo>
                  <a:lnTo>
                    <a:pt x="221" y="348"/>
                  </a:lnTo>
                  <a:lnTo>
                    <a:pt x="215" y="343"/>
                  </a:lnTo>
                  <a:lnTo>
                    <a:pt x="210" y="333"/>
                  </a:lnTo>
                  <a:lnTo>
                    <a:pt x="200" y="328"/>
                  </a:lnTo>
                  <a:lnTo>
                    <a:pt x="185" y="318"/>
                  </a:lnTo>
                  <a:lnTo>
                    <a:pt x="169" y="312"/>
                  </a:lnTo>
                  <a:lnTo>
                    <a:pt x="154" y="307"/>
                  </a:lnTo>
                  <a:lnTo>
                    <a:pt x="139" y="307"/>
                  </a:lnTo>
                  <a:lnTo>
                    <a:pt x="123" y="307"/>
                  </a:lnTo>
                  <a:lnTo>
                    <a:pt x="103" y="307"/>
                  </a:lnTo>
                  <a:lnTo>
                    <a:pt x="87" y="312"/>
                  </a:lnTo>
                  <a:lnTo>
                    <a:pt x="72" y="318"/>
                  </a:lnTo>
                  <a:lnTo>
                    <a:pt x="57" y="328"/>
                  </a:lnTo>
                  <a:lnTo>
                    <a:pt x="41" y="343"/>
                  </a:lnTo>
                  <a:lnTo>
                    <a:pt x="26" y="353"/>
                  </a:lnTo>
                  <a:lnTo>
                    <a:pt x="21" y="364"/>
                  </a:lnTo>
                  <a:lnTo>
                    <a:pt x="16" y="369"/>
                  </a:lnTo>
                  <a:lnTo>
                    <a:pt x="16" y="379"/>
                  </a:lnTo>
                  <a:lnTo>
                    <a:pt x="11" y="389"/>
                  </a:lnTo>
                  <a:lnTo>
                    <a:pt x="6" y="400"/>
                  </a:lnTo>
                  <a:lnTo>
                    <a:pt x="6" y="410"/>
                  </a:lnTo>
                  <a:lnTo>
                    <a:pt x="0" y="425"/>
                  </a:lnTo>
                  <a:lnTo>
                    <a:pt x="0" y="435"/>
                  </a:lnTo>
                  <a:lnTo>
                    <a:pt x="0" y="446"/>
                  </a:lnTo>
                  <a:lnTo>
                    <a:pt x="6" y="456"/>
                  </a:lnTo>
                  <a:lnTo>
                    <a:pt x="6" y="466"/>
                  </a:lnTo>
                  <a:lnTo>
                    <a:pt x="11" y="471"/>
                  </a:lnTo>
                  <a:lnTo>
                    <a:pt x="11" y="481"/>
                  </a:lnTo>
                  <a:lnTo>
                    <a:pt x="16" y="487"/>
                  </a:lnTo>
                  <a:lnTo>
                    <a:pt x="21" y="497"/>
                  </a:lnTo>
                  <a:lnTo>
                    <a:pt x="26" y="502"/>
                  </a:lnTo>
                  <a:lnTo>
                    <a:pt x="36" y="517"/>
                  </a:lnTo>
                  <a:lnTo>
                    <a:pt x="52" y="527"/>
                  </a:lnTo>
                  <a:lnTo>
                    <a:pt x="67" y="533"/>
                  </a:lnTo>
                  <a:lnTo>
                    <a:pt x="82" y="538"/>
                  </a:lnTo>
                  <a:lnTo>
                    <a:pt x="98" y="543"/>
                  </a:lnTo>
                  <a:lnTo>
                    <a:pt x="113" y="548"/>
                  </a:lnTo>
                  <a:lnTo>
                    <a:pt x="134" y="548"/>
                  </a:lnTo>
                  <a:lnTo>
                    <a:pt x="149" y="548"/>
                  </a:lnTo>
                  <a:lnTo>
                    <a:pt x="159" y="543"/>
                  </a:lnTo>
                  <a:lnTo>
                    <a:pt x="174" y="538"/>
                  </a:lnTo>
                  <a:lnTo>
                    <a:pt x="185" y="533"/>
                  </a:lnTo>
                  <a:lnTo>
                    <a:pt x="190" y="522"/>
                  </a:lnTo>
                  <a:lnTo>
                    <a:pt x="200" y="517"/>
                  </a:lnTo>
                  <a:lnTo>
                    <a:pt x="210" y="512"/>
                  </a:lnTo>
                  <a:lnTo>
                    <a:pt x="221" y="507"/>
                  </a:lnTo>
                  <a:lnTo>
                    <a:pt x="231" y="502"/>
                  </a:lnTo>
                  <a:lnTo>
                    <a:pt x="241" y="502"/>
                  </a:lnTo>
                  <a:lnTo>
                    <a:pt x="256" y="502"/>
                  </a:lnTo>
                  <a:lnTo>
                    <a:pt x="267" y="507"/>
                  </a:lnTo>
                  <a:lnTo>
                    <a:pt x="277" y="507"/>
                  </a:lnTo>
                  <a:lnTo>
                    <a:pt x="292" y="512"/>
                  </a:lnTo>
                  <a:lnTo>
                    <a:pt x="302" y="517"/>
                  </a:lnTo>
                  <a:lnTo>
                    <a:pt x="308" y="522"/>
                  </a:lnTo>
                  <a:lnTo>
                    <a:pt x="318" y="533"/>
                  </a:lnTo>
                  <a:lnTo>
                    <a:pt x="323" y="543"/>
                  </a:lnTo>
                  <a:lnTo>
                    <a:pt x="333" y="548"/>
                  </a:lnTo>
                  <a:lnTo>
                    <a:pt x="333" y="558"/>
                  </a:lnTo>
                  <a:lnTo>
                    <a:pt x="338" y="568"/>
                  </a:lnTo>
                  <a:lnTo>
                    <a:pt x="333" y="594"/>
                  </a:lnTo>
                  <a:lnTo>
                    <a:pt x="333" y="625"/>
                  </a:lnTo>
                  <a:lnTo>
                    <a:pt x="328" y="661"/>
                  </a:lnTo>
                  <a:lnTo>
                    <a:pt x="328" y="701"/>
                  </a:lnTo>
                  <a:lnTo>
                    <a:pt x="323" y="748"/>
                  </a:lnTo>
                  <a:lnTo>
                    <a:pt x="323" y="788"/>
                  </a:lnTo>
                  <a:lnTo>
                    <a:pt x="328" y="809"/>
                  </a:lnTo>
                  <a:lnTo>
                    <a:pt x="328" y="829"/>
                  </a:lnTo>
                  <a:lnTo>
                    <a:pt x="333" y="845"/>
                  </a:lnTo>
                  <a:lnTo>
                    <a:pt x="338" y="865"/>
                  </a:lnTo>
                  <a:lnTo>
                    <a:pt x="343" y="870"/>
                  </a:lnTo>
                  <a:lnTo>
                    <a:pt x="359" y="870"/>
                  </a:lnTo>
                  <a:lnTo>
                    <a:pt x="374" y="876"/>
                  </a:lnTo>
                  <a:lnTo>
                    <a:pt x="389" y="876"/>
                  </a:lnTo>
                  <a:lnTo>
                    <a:pt x="430" y="876"/>
                  </a:lnTo>
                  <a:lnTo>
                    <a:pt x="471" y="876"/>
                  </a:lnTo>
                  <a:lnTo>
                    <a:pt x="523" y="870"/>
                  </a:lnTo>
                  <a:lnTo>
                    <a:pt x="569" y="870"/>
                  </a:lnTo>
                  <a:lnTo>
                    <a:pt x="620" y="865"/>
                  </a:lnTo>
                  <a:lnTo>
                    <a:pt x="666" y="865"/>
                  </a:lnTo>
                  <a:close/>
                </a:path>
              </a:pathLst>
            </a:custGeom>
            <a:grpFill/>
            <a:ln>
              <a:solidFill>
                <a:srgbClr val="170FB1"/>
              </a:solidFill>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defRPr/>
              </a:pPr>
              <a:endParaRPr lang="fr-FR" dirty="0">
                <a:latin typeface="Arial" charset="0"/>
              </a:endParaRPr>
            </a:p>
          </p:txBody>
        </p:sp>
        <p:sp>
          <p:nvSpPr>
            <p:cNvPr id="15" name="Freeform 18"/>
            <p:cNvSpPr>
              <a:spLocks noEditPoints="1"/>
            </p:cNvSpPr>
            <p:nvPr/>
          </p:nvSpPr>
          <p:spPr bwMode="auto">
            <a:xfrm>
              <a:off x="2984" y="1596"/>
              <a:ext cx="1556" cy="916"/>
            </a:xfrm>
            <a:custGeom>
              <a:avLst/>
              <a:gdLst>
                <a:gd name="T0" fmla="*/ 737 w 1556"/>
                <a:gd name="T1" fmla="*/ 834 h 916"/>
                <a:gd name="T2" fmla="*/ 691 w 1556"/>
                <a:gd name="T3" fmla="*/ 737 h 916"/>
                <a:gd name="T4" fmla="*/ 691 w 1556"/>
                <a:gd name="T5" fmla="*/ 599 h 916"/>
                <a:gd name="T6" fmla="*/ 881 w 1556"/>
                <a:gd name="T7" fmla="*/ 589 h 916"/>
                <a:gd name="T8" fmla="*/ 845 w 1556"/>
                <a:gd name="T9" fmla="*/ 783 h 916"/>
                <a:gd name="T10" fmla="*/ 855 w 1556"/>
                <a:gd name="T11" fmla="*/ 875 h 916"/>
                <a:gd name="T12" fmla="*/ 1198 w 1556"/>
                <a:gd name="T13" fmla="*/ 891 h 916"/>
                <a:gd name="T14" fmla="*/ 1224 w 1556"/>
                <a:gd name="T15" fmla="*/ 696 h 916"/>
                <a:gd name="T16" fmla="*/ 1244 w 1556"/>
                <a:gd name="T17" fmla="*/ 486 h 916"/>
                <a:gd name="T18" fmla="*/ 1341 w 1556"/>
                <a:gd name="T19" fmla="*/ 476 h 916"/>
                <a:gd name="T20" fmla="*/ 1464 w 1556"/>
                <a:gd name="T21" fmla="*/ 522 h 916"/>
                <a:gd name="T22" fmla="*/ 1556 w 1556"/>
                <a:gd name="T23" fmla="*/ 425 h 916"/>
                <a:gd name="T24" fmla="*/ 1398 w 1556"/>
                <a:gd name="T25" fmla="*/ 302 h 916"/>
                <a:gd name="T26" fmla="*/ 1234 w 1556"/>
                <a:gd name="T27" fmla="*/ 333 h 916"/>
                <a:gd name="T28" fmla="*/ 1208 w 1556"/>
                <a:gd name="T29" fmla="*/ 128 h 916"/>
                <a:gd name="T30" fmla="*/ 906 w 1556"/>
                <a:gd name="T31" fmla="*/ 10 h 916"/>
                <a:gd name="T32" fmla="*/ 906 w 1556"/>
                <a:gd name="T33" fmla="*/ 184 h 916"/>
                <a:gd name="T34" fmla="*/ 906 w 1556"/>
                <a:gd name="T35" fmla="*/ 333 h 916"/>
                <a:gd name="T36" fmla="*/ 763 w 1556"/>
                <a:gd name="T37" fmla="*/ 353 h 916"/>
                <a:gd name="T38" fmla="*/ 707 w 1556"/>
                <a:gd name="T39" fmla="*/ 236 h 916"/>
                <a:gd name="T40" fmla="*/ 763 w 1556"/>
                <a:gd name="T41" fmla="*/ 103 h 916"/>
                <a:gd name="T42" fmla="*/ 369 w 1556"/>
                <a:gd name="T43" fmla="*/ 31 h 916"/>
                <a:gd name="T44" fmla="*/ 374 w 1556"/>
                <a:gd name="T45" fmla="*/ 323 h 916"/>
                <a:gd name="T46" fmla="*/ 318 w 1556"/>
                <a:gd name="T47" fmla="*/ 364 h 916"/>
                <a:gd name="T48" fmla="*/ 220 w 1556"/>
                <a:gd name="T49" fmla="*/ 333 h 916"/>
                <a:gd name="T50" fmla="*/ 21 w 1556"/>
                <a:gd name="T51" fmla="*/ 369 h 916"/>
                <a:gd name="T52" fmla="*/ 5 w 1556"/>
                <a:gd name="T53" fmla="*/ 466 h 916"/>
                <a:gd name="T54" fmla="*/ 41 w 1556"/>
                <a:gd name="T55" fmla="*/ 532 h 916"/>
                <a:gd name="T56" fmla="*/ 241 w 1556"/>
                <a:gd name="T57" fmla="*/ 517 h 916"/>
                <a:gd name="T58" fmla="*/ 328 w 1556"/>
                <a:gd name="T59" fmla="*/ 558 h 916"/>
                <a:gd name="T60" fmla="*/ 328 w 1556"/>
                <a:gd name="T61" fmla="*/ 840 h 916"/>
                <a:gd name="T62" fmla="*/ 625 w 1556"/>
                <a:gd name="T63" fmla="*/ 865 h 916"/>
                <a:gd name="T64" fmla="*/ 343 w 1556"/>
                <a:gd name="T65" fmla="*/ 814 h 916"/>
                <a:gd name="T66" fmla="*/ 333 w 1556"/>
                <a:gd name="T67" fmla="*/ 538 h 916"/>
                <a:gd name="T68" fmla="*/ 195 w 1556"/>
                <a:gd name="T69" fmla="*/ 522 h 916"/>
                <a:gd name="T70" fmla="*/ 41 w 1556"/>
                <a:gd name="T71" fmla="*/ 507 h 916"/>
                <a:gd name="T72" fmla="*/ 16 w 1556"/>
                <a:gd name="T73" fmla="*/ 440 h 916"/>
                <a:gd name="T74" fmla="*/ 51 w 1556"/>
                <a:gd name="T75" fmla="*/ 358 h 916"/>
                <a:gd name="T76" fmla="*/ 215 w 1556"/>
                <a:gd name="T77" fmla="*/ 353 h 916"/>
                <a:gd name="T78" fmla="*/ 348 w 1556"/>
                <a:gd name="T79" fmla="*/ 369 h 916"/>
                <a:gd name="T80" fmla="*/ 394 w 1556"/>
                <a:gd name="T81" fmla="*/ 323 h 916"/>
                <a:gd name="T82" fmla="*/ 533 w 1556"/>
                <a:gd name="T83" fmla="*/ 31 h 916"/>
                <a:gd name="T84" fmla="*/ 753 w 1556"/>
                <a:gd name="T85" fmla="*/ 123 h 916"/>
                <a:gd name="T86" fmla="*/ 686 w 1556"/>
                <a:gd name="T87" fmla="*/ 251 h 916"/>
                <a:gd name="T88" fmla="*/ 778 w 1556"/>
                <a:gd name="T89" fmla="*/ 379 h 916"/>
                <a:gd name="T90" fmla="*/ 942 w 1556"/>
                <a:gd name="T91" fmla="*/ 317 h 916"/>
                <a:gd name="T92" fmla="*/ 901 w 1556"/>
                <a:gd name="T93" fmla="*/ 154 h 916"/>
                <a:gd name="T94" fmla="*/ 927 w 1556"/>
                <a:gd name="T95" fmla="*/ 21 h 916"/>
                <a:gd name="T96" fmla="*/ 1183 w 1556"/>
                <a:gd name="T97" fmla="*/ 277 h 916"/>
                <a:gd name="T98" fmla="*/ 1265 w 1556"/>
                <a:gd name="T99" fmla="*/ 358 h 916"/>
                <a:gd name="T100" fmla="*/ 1428 w 1556"/>
                <a:gd name="T101" fmla="*/ 312 h 916"/>
                <a:gd name="T102" fmla="*/ 1536 w 1556"/>
                <a:gd name="T103" fmla="*/ 435 h 916"/>
                <a:gd name="T104" fmla="*/ 1428 w 1556"/>
                <a:gd name="T105" fmla="*/ 512 h 916"/>
                <a:gd name="T106" fmla="*/ 1326 w 1556"/>
                <a:gd name="T107" fmla="*/ 456 h 916"/>
                <a:gd name="T108" fmla="*/ 1219 w 1556"/>
                <a:gd name="T109" fmla="*/ 492 h 916"/>
                <a:gd name="T110" fmla="*/ 1219 w 1556"/>
                <a:gd name="T111" fmla="*/ 747 h 916"/>
                <a:gd name="T112" fmla="*/ 1152 w 1556"/>
                <a:gd name="T113" fmla="*/ 891 h 916"/>
                <a:gd name="T114" fmla="*/ 855 w 1556"/>
                <a:gd name="T115" fmla="*/ 855 h 916"/>
                <a:gd name="T116" fmla="*/ 881 w 1556"/>
                <a:gd name="T117" fmla="*/ 758 h 916"/>
                <a:gd name="T118" fmla="*/ 865 w 1556"/>
                <a:gd name="T119" fmla="*/ 553 h 916"/>
                <a:gd name="T120" fmla="*/ 645 w 1556"/>
                <a:gd name="T121" fmla="*/ 660 h 916"/>
                <a:gd name="T122" fmla="*/ 696 w 1556"/>
                <a:gd name="T123" fmla="*/ 768 h 916"/>
                <a:gd name="T124" fmla="*/ 717 w 1556"/>
                <a:gd name="T125" fmla="*/ 840 h 9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56"/>
                <a:gd name="T190" fmla="*/ 0 h 916"/>
                <a:gd name="T191" fmla="*/ 1556 w 1556"/>
                <a:gd name="T192" fmla="*/ 916 h 91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56" h="916">
                  <a:moveTo>
                    <a:pt x="681" y="881"/>
                  </a:moveTo>
                  <a:lnTo>
                    <a:pt x="686" y="881"/>
                  </a:lnTo>
                  <a:lnTo>
                    <a:pt x="702" y="875"/>
                  </a:lnTo>
                  <a:lnTo>
                    <a:pt x="696" y="865"/>
                  </a:lnTo>
                  <a:lnTo>
                    <a:pt x="696" y="875"/>
                  </a:lnTo>
                  <a:lnTo>
                    <a:pt x="702" y="875"/>
                  </a:lnTo>
                  <a:lnTo>
                    <a:pt x="707" y="875"/>
                  </a:lnTo>
                  <a:lnTo>
                    <a:pt x="717" y="870"/>
                  </a:lnTo>
                  <a:lnTo>
                    <a:pt x="717" y="865"/>
                  </a:lnTo>
                  <a:lnTo>
                    <a:pt x="722" y="865"/>
                  </a:lnTo>
                  <a:lnTo>
                    <a:pt x="727" y="855"/>
                  </a:lnTo>
                  <a:lnTo>
                    <a:pt x="717" y="850"/>
                  </a:lnTo>
                  <a:lnTo>
                    <a:pt x="722" y="855"/>
                  </a:lnTo>
                  <a:lnTo>
                    <a:pt x="727" y="850"/>
                  </a:lnTo>
                  <a:lnTo>
                    <a:pt x="732" y="850"/>
                  </a:lnTo>
                  <a:lnTo>
                    <a:pt x="732" y="845"/>
                  </a:lnTo>
                  <a:lnTo>
                    <a:pt x="732" y="840"/>
                  </a:lnTo>
                  <a:lnTo>
                    <a:pt x="722" y="840"/>
                  </a:lnTo>
                  <a:lnTo>
                    <a:pt x="732" y="845"/>
                  </a:lnTo>
                  <a:lnTo>
                    <a:pt x="737" y="834"/>
                  </a:lnTo>
                  <a:lnTo>
                    <a:pt x="737" y="829"/>
                  </a:lnTo>
                  <a:lnTo>
                    <a:pt x="737" y="819"/>
                  </a:lnTo>
                  <a:lnTo>
                    <a:pt x="732" y="809"/>
                  </a:lnTo>
                  <a:lnTo>
                    <a:pt x="722" y="809"/>
                  </a:lnTo>
                  <a:lnTo>
                    <a:pt x="732" y="809"/>
                  </a:lnTo>
                  <a:lnTo>
                    <a:pt x="732" y="799"/>
                  </a:lnTo>
                  <a:lnTo>
                    <a:pt x="727" y="788"/>
                  </a:lnTo>
                  <a:lnTo>
                    <a:pt x="722" y="783"/>
                  </a:lnTo>
                  <a:lnTo>
                    <a:pt x="712" y="773"/>
                  </a:lnTo>
                  <a:lnTo>
                    <a:pt x="707" y="778"/>
                  </a:lnTo>
                  <a:lnTo>
                    <a:pt x="717" y="778"/>
                  </a:lnTo>
                  <a:lnTo>
                    <a:pt x="712" y="763"/>
                  </a:lnTo>
                  <a:lnTo>
                    <a:pt x="707" y="758"/>
                  </a:lnTo>
                  <a:lnTo>
                    <a:pt x="696" y="747"/>
                  </a:lnTo>
                  <a:lnTo>
                    <a:pt x="691" y="753"/>
                  </a:lnTo>
                  <a:lnTo>
                    <a:pt x="702" y="753"/>
                  </a:lnTo>
                  <a:lnTo>
                    <a:pt x="691" y="737"/>
                  </a:lnTo>
                  <a:lnTo>
                    <a:pt x="686" y="732"/>
                  </a:lnTo>
                  <a:lnTo>
                    <a:pt x="676" y="727"/>
                  </a:lnTo>
                  <a:lnTo>
                    <a:pt x="671" y="732"/>
                  </a:lnTo>
                  <a:lnTo>
                    <a:pt x="681" y="732"/>
                  </a:lnTo>
                  <a:lnTo>
                    <a:pt x="676" y="722"/>
                  </a:lnTo>
                  <a:lnTo>
                    <a:pt x="666" y="722"/>
                  </a:lnTo>
                  <a:lnTo>
                    <a:pt x="676" y="722"/>
                  </a:lnTo>
                  <a:lnTo>
                    <a:pt x="676" y="717"/>
                  </a:lnTo>
                  <a:lnTo>
                    <a:pt x="671" y="706"/>
                  </a:lnTo>
                  <a:lnTo>
                    <a:pt x="666" y="691"/>
                  </a:lnTo>
                  <a:lnTo>
                    <a:pt x="661" y="676"/>
                  </a:lnTo>
                  <a:lnTo>
                    <a:pt x="650" y="676"/>
                  </a:lnTo>
                  <a:lnTo>
                    <a:pt x="661" y="676"/>
                  </a:lnTo>
                  <a:lnTo>
                    <a:pt x="661" y="660"/>
                  </a:lnTo>
                  <a:lnTo>
                    <a:pt x="650" y="660"/>
                  </a:lnTo>
                  <a:lnTo>
                    <a:pt x="661" y="666"/>
                  </a:lnTo>
                  <a:lnTo>
                    <a:pt x="666" y="645"/>
                  </a:lnTo>
                  <a:lnTo>
                    <a:pt x="671" y="630"/>
                  </a:lnTo>
                  <a:lnTo>
                    <a:pt x="681" y="614"/>
                  </a:lnTo>
                  <a:lnTo>
                    <a:pt x="691" y="599"/>
                  </a:lnTo>
                  <a:lnTo>
                    <a:pt x="681" y="594"/>
                  </a:lnTo>
                  <a:lnTo>
                    <a:pt x="686" y="599"/>
                  </a:lnTo>
                  <a:lnTo>
                    <a:pt x="696" y="589"/>
                  </a:lnTo>
                  <a:lnTo>
                    <a:pt x="712" y="573"/>
                  </a:lnTo>
                  <a:lnTo>
                    <a:pt x="707" y="568"/>
                  </a:lnTo>
                  <a:lnTo>
                    <a:pt x="712" y="579"/>
                  </a:lnTo>
                  <a:lnTo>
                    <a:pt x="727" y="568"/>
                  </a:lnTo>
                  <a:lnTo>
                    <a:pt x="743" y="563"/>
                  </a:lnTo>
                  <a:lnTo>
                    <a:pt x="763" y="553"/>
                  </a:lnTo>
                  <a:lnTo>
                    <a:pt x="778" y="548"/>
                  </a:lnTo>
                  <a:lnTo>
                    <a:pt x="773" y="538"/>
                  </a:lnTo>
                  <a:lnTo>
                    <a:pt x="773" y="548"/>
                  </a:lnTo>
                  <a:lnTo>
                    <a:pt x="794" y="548"/>
                  </a:lnTo>
                  <a:lnTo>
                    <a:pt x="814" y="548"/>
                  </a:lnTo>
                  <a:lnTo>
                    <a:pt x="814" y="538"/>
                  </a:lnTo>
                  <a:lnTo>
                    <a:pt x="814" y="548"/>
                  </a:lnTo>
                  <a:lnTo>
                    <a:pt x="830" y="553"/>
                  </a:lnTo>
                  <a:lnTo>
                    <a:pt x="850" y="563"/>
                  </a:lnTo>
                  <a:lnTo>
                    <a:pt x="860" y="568"/>
                  </a:lnTo>
                  <a:lnTo>
                    <a:pt x="860" y="558"/>
                  </a:lnTo>
                  <a:lnTo>
                    <a:pt x="855" y="563"/>
                  </a:lnTo>
                  <a:lnTo>
                    <a:pt x="870" y="579"/>
                  </a:lnTo>
                  <a:lnTo>
                    <a:pt x="881" y="589"/>
                  </a:lnTo>
                  <a:lnTo>
                    <a:pt x="891" y="599"/>
                  </a:lnTo>
                  <a:lnTo>
                    <a:pt x="896" y="594"/>
                  </a:lnTo>
                  <a:lnTo>
                    <a:pt x="891" y="599"/>
                  </a:lnTo>
                  <a:lnTo>
                    <a:pt x="901" y="614"/>
                  </a:lnTo>
                  <a:lnTo>
                    <a:pt x="906" y="635"/>
                  </a:lnTo>
                  <a:lnTo>
                    <a:pt x="911" y="650"/>
                  </a:lnTo>
                  <a:lnTo>
                    <a:pt x="917" y="666"/>
                  </a:lnTo>
                  <a:lnTo>
                    <a:pt x="922" y="660"/>
                  </a:lnTo>
                  <a:lnTo>
                    <a:pt x="917" y="660"/>
                  </a:lnTo>
                  <a:lnTo>
                    <a:pt x="917" y="676"/>
                  </a:lnTo>
                  <a:lnTo>
                    <a:pt x="922" y="676"/>
                  </a:lnTo>
                  <a:lnTo>
                    <a:pt x="917" y="676"/>
                  </a:lnTo>
                  <a:lnTo>
                    <a:pt x="911" y="691"/>
                  </a:lnTo>
                  <a:lnTo>
                    <a:pt x="906" y="706"/>
                  </a:lnTo>
                  <a:lnTo>
                    <a:pt x="901" y="722"/>
                  </a:lnTo>
                  <a:lnTo>
                    <a:pt x="906" y="722"/>
                  </a:lnTo>
                  <a:lnTo>
                    <a:pt x="901" y="717"/>
                  </a:lnTo>
                  <a:lnTo>
                    <a:pt x="891" y="727"/>
                  </a:lnTo>
                  <a:lnTo>
                    <a:pt x="870" y="747"/>
                  </a:lnTo>
                  <a:lnTo>
                    <a:pt x="850" y="768"/>
                  </a:lnTo>
                  <a:lnTo>
                    <a:pt x="850" y="773"/>
                  </a:lnTo>
                  <a:lnTo>
                    <a:pt x="845" y="783"/>
                  </a:lnTo>
                  <a:lnTo>
                    <a:pt x="840" y="793"/>
                  </a:lnTo>
                  <a:lnTo>
                    <a:pt x="845" y="793"/>
                  </a:lnTo>
                  <a:lnTo>
                    <a:pt x="840" y="788"/>
                  </a:lnTo>
                  <a:lnTo>
                    <a:pt x="835" y="793"/>
                  </a:lnTo>
                  <a:lnTo>
                    <a:pt x="835" y="799"/>
                  </a:lnTo>
                  <a:lnTo>
                    <a:pt x="830" y="809"/>
                  </a:lnTo>
                  <a:lnTo>
                    <a:pt x="830" y="819"/>
                  </a:lnTo>
                  <a:lnTo>
                    <a:pt x="830" y="824"/>
                  </a:lnTo>
                  <a:lnTo>
                    <a:pt x="830" y="834"/>
                  </a:lnTo>
                  <a:lnTo>
                    <a:pt x="830" y="840"/>
                  </a:lnTo>
                  <a:lnTo>
                    <a:pt x="830" y="845"/>
                  </a:lnTo>
                  <a:lnTo>
                    <a:pt x="835" y="850"/>
                  </a:lnTo>
                  <a:lnTo>
                    <a:pt x="840" y="845"/>
                  </a:lnTo>
                  <a:lnTo>
                    <a:pt x="835" y="850"/>
                  </a:lnTo>
                  <a:lnTo>
                    <a:pt x="840" y="860"/>
                  </a:lnTo>
                  <a:lnTo>
                    <a:pt x="845" y="865"/>
                  </a:lnTo>
                  <a:lnTo>
                    <a:pt x="855" y="875"/>
                  </a:lnTo>
                  <a:lnTo>
                    <a:pt x="860" y="881"/>
                  </a:lnTo>
                  <a:lnTo>
                    <a:pt x="876" y="886"/>
                  </a:lnTo>
                  <a:lnTo>
                    <a:pt x="876" y="875"/>
                  </a:lnTo>
                  <a:lnTo>
                    <a:pt x="870" y="881"/>
                  </a:lnTo>
                  <a:lnTo>
                    <a:pt x="881" y="891"/>
                  </a:lnTo>
                  <a:lnTo>
                    <a:pt x="886" y="896"/>
                  </a:lnTo>
                  <a:lnTo>
                    <a:pt x="906" y="901"/>
                  </a:lnTo>
                  <a:lnTo>
                    <a:pt x="927" y="906"/>
                  </a:lnTo>
                  <a:lnTo>
                    <a:pt x="952" y="911"/>
                  </a:lnTo>
                  <a:lnTo>
                    <a:pt x="973" y="911"/>
                  </a:lnTo>
                  <a:lnTo>
                    <a:pt x="998" y="916"/>
                  </a:lnTo>
                  <a:lnTo>
                    <a:pt x="1024" y="916"/>
                  </a:lnTo>
                  <a:lnTo>
                    <a:pt x="1050" y="916"/>
                  </a:lnTo>
                  <a:lnTo>
                    <a:pt x="1075" y="916"/>
                  </a:lnTo>
                  <a:lnTo>
                    <a:pt x="1106" y="911"/>
                  </a:lnTo>
                  <a:lnTo>
                    <a:pt x="1126" y="911"/>
                  </a:lnTo>
                  <a:lnTo>
                    <a:pt x="1152" y="906"/>
                  </a:lnTo>
                  <a:lnTo>
                    <a:pt x="1178" y="901"/>
                  </a:lnTo>
                  <a:lnTo>
                    <a:pt x="1183" y="896"/>
                  </a:lnTo>
                  <a:lnTo>
                    <a:pt x="1183" y="901"/>
                  </a:lnTo>
                  <a:lnTo>
                    <a:pt x="1198" y="891"/>
                  </a:lnTo>
                  <a:lnTo>
                    <a:pt x="1219" y="881"/>
                  </a:lnTo>
                  <a:lnTo>
                    <a:pt x="1219" y="875"/>
                  </a:lnTo>
                  <a:lnTo>
                    <a:pt x="1224" y="875"/>
                  </a:lnTo>
                  <a:lnTo>
                    <a:pt x="1229" y="865"/>
                  </a:lnTo>
                  <a:lnTo>
                    <a:pt x="1229" y="860"/>
                  </a:lnTo>
                  <a:lnTo>
                    <a:pt x="1229" y="850"/>
                  </a:lnTo>
                  <a:lnTo>
                    <a:pt x="1219" y="850"/>
                  </a:lnTo>
                  <a:lnTo>
                    <a:pt x="1224" y="855"/>
                  </a:lnTo>
                  <a:lnTo>
                    <a:pt x="1229" y="850"/>
                  </a:lnTo>
                  <a:lnTo>
                    <a:pt x="1234" y="850"/>
                  </a:lnTo>
                  <a:lnTo>
                    <a:pt x="1234" y="845"/>
                  </a:lnTo>
                  <a:lnTo>
                    <a:pt x="1234" y="834"/>
                  </a:lnTo>
                  <a:lnTo>
                    <a:pt x="1234" y="814"/>
                  </a:lnTo>
                  <a:lnTo>
                    <a:pt x="1234" y="793"/>
                  </a:lnTo>
                  <a:lnTo>
                    <a:pt x="1234" y="768"/>
                  </a:lnTo>
                  <a:lnTo>
                    <a:pt x="1234" y="742"/>
                  </a:lnTo>
                  <a:lnTo>
                    <a:pt x="1229" y="722"/>
                  </a:lnTo>
                  <a:lnTo>
                    <a:pt x="1219" y="722"/>
                  </a:lnTo>
                  <a:lnTo>
                    <a:pt x="1229" y="722"/>
                  </a:lnTo>
                  <a:lnTo>
                    <a:pt x="1224" y="696"/>
                  </a:lnTo>
                  <a:lnTo>
                    <a:pt x="1219" y="671"/>
                  </a:lnTo>
                  <a:lnTo>
                    <a:pt x="1224" y="696"/>
                  </a:lnTo>
                  <a:lnTo>
                    <a:pt x="1213" y="650"/>
                  </a:lnTo>
                  <a:lnTo>
                    <a:pt x="1203" y="604"/>
                  </a:lnTo>
                  <a:lnTo>
                    <a:pt x="1193" y="604"/>
                  </a:lnTo>
                  <a:lnTo>
                    <a:pt x="1203" y="604"/>
                  </a:lnTo>
                  <a:lnTo>
                    <a:pt x="1203" y="584"/>
                  </a:lnTo>
                  <a:lnTo>
                    <a:pt x="1203" y="563"/>
                  </a:lnTo>
                  <a:lnTo>
                    <a:pt x="1203" y="548"/>
                  </a:lnTo>
                  <a:lnTo>
                    <a:pt x="1193" y="548"/>
                  </a:lnTo>
                  <a:lnTo>
                    <a:pt x="1203" y="553"/>
                  </a:lnTo>
                  <a:lnTo>
                    <a:pt x="1208" y="538"/>
                  </a:lnTo>
                  <a:lnTo>
                    <a:pt x="1213" y="527"/>
                  </a:lnTo>
                  <a:lnTo>
                    <a:pt x="1219" y="512"/>
                  </a:lnTo>
                  <a:lnTo>
                    <a:pt x="1208" y="507"/>
                  </a:lnTo>
                  <a:lnTo>
                    <a:pt x="1213" y="512"/>
                  </a:lnTo>
                  <a:lnTo>
                    <a:pt x="1224" y="502"/>
                  </a:lnTo>
                  <a:lnTo>
                    <a:pt x="1219" y="497"/>
                  </a:lnTo>
                  <a:lnTo>
                    <a:pt x="1224" y="507"/>
                  </a:lnTo>
                  <a:lnTo>
                    <a:pt x="1234" y="502"/>
                  </a:lnTo>
                  <a:lnTo>
                    <a:pt x="1234" y="497"/>
                  </a:lnTo>
                  <a:lnTo>
                    <a:pt x="1244" y="486"/>
                  </a:lnTo>
                  <a:lnTo>
                    <a:pt x="1254" y="476"/>
                  </a:lnTo>
                  <a:lnTo>
                    <a:pt x="1249" y="471"/>
                  </a:lnTo>
                  <a:lnTo>
                    <a:pt x="1254" y="481"/>
                  </a:lnTo>
                  <a:lnTo>
                    <a:pt x="1270" y="476"/>
                  </a:lnTo>
                  <a:lnTo>
                    <a:pt x="1280" y="471"/>
                  </a:lnTo>
                  <a:lnTo>
                    <a:pt x="1275" y="461"/>
                  </a:lnTo>
                  <a:lnTo>
                    <a:pt x="1275" y="471"/>
                  </a:lnTo>
                  <a:lnTo>
                    <a:pt x="1285" y="471"/>
                  </a:lnTo>
                  <a:lnTo>
                    <a:pt x="1290" y="471"/>
                  </a:lnTo>
                  <a:lnTo>
                    <a:pt x="1306" y="466"/>
                  </a:lnTo>
                  <a:lnTo>
                    <a:pt x="1300" y="456"/>
                  </a:lnTo>
                  <a:lnTo>
                    <a:pt x="1300" y="466"/>
                  </a:lnTo>
                  <a:lnTo>
                    <a:pt x="1311" y="466"/>
                  </a:lnTo>
                  <a:lnTo>
                    <a:pt x="1311" y="456"/>
                  </a:lnTo>
                  <a:lnTo>
                    <a:pt x="1311" y="466"/>
                  </a:lnTo>
                  <a:lnTo>
                    <a:pt x="1326" y="471"/>
                  </a:lnTo>
                  <a:lnTo>
                    <a:pt x="1336" y="471"/>
                  </a:lnTo>
                  <a:lnTo>
                    <a:pt x="1336" y="461"/>
                  </a:lnTo>
                  <a:lnTo>
                    <a:pt x="1331" y="466"/>
                  </a:lnTo>
                  <a:lnTo>
                    <a:pt x="1341" y="476"/>
                  </a:lnTo>
                  <a:lnTo>
                    <a:pt x="1347" y="481"/>
                  </a:lnTo>
                  <a:lnTo>
                    <a:pt x="1357" y="486"/>
                  </a:lnTo>
                  <a:lnTo>
                    <a:pt x="1357" y="476"/>
                  </a:lnTo>
                  <a:lnTo>
                    <a:pt x="1352" y="481"/>
                  </a:lnTo>
                  <a:lnTo>
                    <a:pt x="1362" y="492"/>
                  </a:lnTo>
                  <a:lnTo>
                    <a:pt x="1372" y="502"/>
                  </a:lnTo>
                  <a:lnTo>
                    <a:pt x="1377" y="507"/>
                  </a:lnTo>
                  <a:lnTo>
                    <a:pt x="1387" y="512"/>
                  </a:lnTo>
                  <a:lnTo>
                    <a:pt x="1387" y="502"/>
                  </a:lnTo>
                  <a:lnTo>
                    <a:pt x="1382" y="507"/>
                  </a:lnTo>
                  <a:lnTo>
                    <a:pt x="1393" y="517"/>
                  </a:lnTo>
                  <a:lnTo>
                    <a:pt x="1398" y="522"/>
                  </a:lnTo>
                  <a:lnTo>
                    <a:pt x="1413" y="527"/>
                  </a:lnTo>
                  <a:lnTo>
                    <a:pt x="1428" y="527"/>
                  </a:lnTo>
                  <a:lnTo>
                    <a:pt x="1444" y="527"/>
                  </a:lnTo>
                  <a:lnTo>
                    <a:pt x="1449" y="527"/>
                  </a:lnTo>
                  <a:lnTo>
                    <a:pt x="1464" y="522"/>
                  </a:lnTo>
                  <a:lnTo>
                    <a:pt x="1480" y="517"/>
                  </a:lnTo>
                  <a:lnTo>
                    <a:pt x="1495" y="512"/>
                  </a:lnTo>
                  <a:lnTo>
                    <a:pt x="1495" y="507"/>
                  </a:lnTo>
                  <a:lnTo>
                    <a:pt x="1505" y="497"/>
                  </a:lnTo>
                  <a:lnTo>
                    <a:pt x="1500" y="492"/>
                  </a:lnTo>
                  <a:lnTo>
                    <a:pt x="1505" y="502"/>
                  </a:lnTo>
                  <a:lnTo>
                    <a:pt x="1521" y="497"/>
                  </a:lnTo>
                  <a:lnTo>
                    <a:pt x="1521" y="492"/>
                  </a:lnTo>
                  <a:lnTo>
                    <a:pt x="1531" y="481"/>
                  </a:lnTo>
                  <a:lnTo>
                    <a:pt x="1536" y="481"/>
                  </a:lnTo>
                  <a:lnTo>
                    <a:pt x="1541" y="471"/>
                  </a:lnTo>
                  <a:lnTo>
                    <a:pt x="1551" y="456"/>
                  </a:lnTo>
                  <a:lnTo>
                    <a:pt x="1551" y="451"/>
                  </a:lnTo>
                  <a:lnTo>
                    <a:pt x="1551" y="435"/>
                  </a:lnTo>
                  <a:lnTo>
                    <a:pt x="1541" y="435"/>
                  </a:lnTo>
                  <a:lnTo>
                    <a:pt x="1551" y="440"/>
                  </a:lnTo>
                  <a:lnTo>
                    <a:pt x="1556" y="430"/>
                  </a:lnTo>
                  <a:lnTo>
                    <a:pt x="1556" y="425"/>
                  </a:lnTo>
                  <a:lnTo>
                    <a:pt x="1551" y="405"/>
                  </a:lnTo>
                  <a:lnTo>
                    <a:pt x="1541" y="405"/>
                  </a:lnTo>
                  <a:lnTo>
                    <a:pt x="1551" y="405"/>
                  </a:lnTo>
                  <a:lnTo>
                    <a:pt x="1551" y="384"/>
                  </a:lnTo>
                  <a:lnTo>
                    <a:pt x="1541" y="369"/>
                  </a:lnTo>
                  <a:lnTo>
                    <a:pt x="1536" y="353"/>
                  </a:lnTo>
                  <a:lnTo>
                    <a:pt x="1526" y="338"/>
                  </a:lnTo>
                  <a:lnTo>
                    <a:pt x="1521" y="333"/>
                  </a:lnTo>
                  <a:lnTo>
                    <a:pt x="1505" y="323"/>
                  </a:lnTo>
                  <a:lnTo>
                    <a:pt x="1495" y="317"/>
                  </a:lnTo>
                  <a:lnTo>
                    <a:pt x="1480" y="307"/>
                  </a:lnTo>
                  <a:lnTo>
                    <a:pt x="1464" y="302"/>
                  </a:lnTo>
                  <a:lnTo>
                    <a:pt x="1449" y="297"/>
                  </a:lnTo>
                  <a:lnTo>
                    <a:pt x="1444" y="297"/>
                  </a:lnTo>
                  <a:lnTo>
                    <a:pt x="1428" y="297"/>
                  </a:lnTo>
                  <a:lnTo>
                    <a:pt x="1413" y="297"/>
                  </a:lnTo>
                  <a:lnTo>
                    <a:pt x="1398" y="302"/>
                  </a:lnTo>
                  <a:lnTo>
                    <a:pt x="1387" y="307"/>
                  </a:lnTo>
                  <a:lnTo>
                    <a:pt x="1377" y="312"/>
                  </a:lnTo>
                  <a:lnTo>
                    <a:pt x="1367" y="317"/>
                  </a:lnTo>
                  <a:lnTo>
                    <a:pt x="1362" y="317"/>
                  </a:lnTo>
                  <a:lnTo>
                    <a:pt x="1352" y="328"/>
                  </a:lnTo>
                  <a:lnTo>
                    <a:pt x="1357" y="333"/>
                  </a:lnTo>
                  <a:lnTo>
                    <a:pt x="1357" y="328"/>
                  </a:lnTo>
                  <a:lnTo>
                    <a:pt x="1347" y="333"/>
                  </a:lnTo>
                  <a:lnTo>
                    <a:pt x="1331" y="338"/>
                  </a:lnTo>
                  <a:lnTo>
                    <a:pt x="1321" y="343"/>
                  </a:lnTo>
                  <a:lnTo>
                    <a:pt x="1321" y="348"/>
                  </a:lnTo>
                  <a:lnTo>
                    <a:pt x="1321" y="343"/>
                  </a:lnTo>
                  <a:lnTo>
                    <a:pt x="1306" y="343"/>
                  </a:lnTo>
                  <a:lnTo>
                    <a:pt x="1290" y="343"/>
                  </a:lnTo>
                  <a:lnTo>
                    <a:pt x="1275" y="343"/>
                  </a:lnTo>
                  <a:lnTo>
                    <a:pt x="1265" y="343"/>
                  </a:lnTo>
                  <a:lnTo>
                    <a:pt x="1265" y="348"/>
                  </a:lnTo>
                  <a:lnTo>
                    <a:pt x="1270" y="343"/>
                  </a:lnTo>
                  <a:lnTo>
                    <a:pt x="1254" y="338"/>
                  </a:lnTo>
                  <a:lnTo>
                    <a:pt x="1239" y="333"/>
                  </a:lnTo>
                  <a:lnTo>
                    <a:pt x="1234" y="333"/>
                  </a:lnTo>
                  <a:lnTo>
                    <a:pt x="1224" y="333"/>
                  </a:lnTo>
                  <a:lnTo>
                    <a:pt x="1224" y="338"/>
                  </a:lnTo>
                  <a:lnTo>
                    <a:pt x="1229" y="333"/>
                  </a:lnTo>
                  <a:lnTo>
                    <a:pt x="1219" y="323"/>
                  </a:lnTo>
                  <a:lnTo>
                    <a:pt x="1208" y="317"/>
                  </a:lnTo>
                  <a:lnTo>
                    <a:pt x="1203" y="323"/>
                  </a:lnTo>
                  <a:lnTo>
                    <a:pt x="1208" y="317"/>
                  </a:lnTo>
                  <a:lnTo>
                    <a:pt x="1198" y="307"/>
                  </a:lnTo>
                  <a:lnTo>
                    <a:pt x="1193" y="312"/>
                  </a:lnTo>
                  <a:lnTo>
                    <a:pt x="1203" y="312"/>
                  </a:lnTo>
                  <a:lnTo>
                    <a:pt x="1203" y="302"/>
                  </a:lnTo>
                  <a:lnTo>
                    <a:pt x="1198" y="292"/>
                  </a:lnTo>
                  <a:lnTo>
                    <a:pt x="1188" y="292"/>
                  </a:lnTo>
                  <a:lnTo>
                    <a:pt x="1198" y="292"/>
                  </a:lnTo>
                  <a:lnTo>
                    <a:pt x="1198" y="277"/>
                  </a:lnTo>
                  <a:lnTo>
                    <a:pt x="1198" y="246"/>
                  </a:lnTo>
                  <a:lnTo>
                    <a:pt x="1198" y="210"/>
                  </a:lnTo>
                  <a:lnTo>
                    <a:pt x="1203" y="169"/>
                  </a:lnTo>
                  <a:lnTo>
                    <a:pt x="1208" y="128"/>
                  </a:lnTo>
                  <a:lnTo>
                    <a:pt x="1213" y="87"/>
                  </a:lnTo>
                  <a:lnTo>
                    <a:pt x="1219" y="56"/>
                  </a:lnTo>
                  <a:lnTo>
                    <a:pt x="1224" y="26"/>
                  </a:lnTo>
                  <a:lnTo>
                    <a:pt x="1224" y="21"/>
                  </a:lnTo>
                  <a:lnTo>
                    <a:pt x="1213" y="21"/>
                  </a:lnTo>
                  <a:lnTo>
                    <a:pt x="1208" y="21"/>
                  </a:lnTo>
                  <a:lnTo>
                    <a:pt x="1162" y="21"/>
                  </a:lnTo>
                  <a:lnTo>
                    <a:pt x="1116" y="16"/>
                  </a:lnTo>
                  <a:lnTo>
                    <a:pt x="1075" y="16"/>
                  </a:lnTo>
                  <a:lnTo>
                    <a:pt x="1039" y="10"/>
                  </a:lnTo>
                  <a:lnTo>
                    <a:pt x="1004" y="5"/>
                  </a:lnTo>
                  <a:lnTo>
                    <a:pt x="973" y="5"/>
                  </a:lnTo>
                  <a:lnTo>
                    <a:pt x="952" y="0"/>
                  </a:lnTo>
                  <a:lnTo>
                    <a:pt x="937" y="0"/>
                  </a:lnTo>
                  <a:lnTo>
                    <a:pt x="927" y="0"/>
                  </a:lnTo>
                  <a:lnTo>
                    <a:pt x="922" y="0"/>
                  </a:lnTo>
                  <a:lnTo>
                    <a:pt x="917" y="5"/>
                  </a:lnTo>
                  <a:lnTo>
                    <a:pt x="922" y="10"/>
                  </a:lnTo>
                  <a:lnTo>
                    <a:pt x="922" y="5"/>
                  </a:lnTo>
                  <a:lnTo>
                    <a:pt x="911" y="10"/>
                  </a:lnTo>
                  <a:lnTo>
                    <a:pt x="906" y="10"/>
                  </a:lnTo>
                  <a:lnTo>
                    <a:pt x="896" y="21"/>
                  </a:lnTo>
                  <a:lnTo>
                    <a:pt x="891" y="26"/>
                  </a:lnTo>
                  <a:lnTo>
                    <a:pt x="881" y="36"/>
                  </a:lnTo>
                  <a:lnTo>
                    <a:pt x="881" y="41"/>
                  </a:lnTo>
                  <a:lnTo>
                    <a:pt x="881" y="56"/>
                  </a:lnTo>
                  <a:lnTo>
                    <a:pt x="886" y="56"/>
                  </a:lnTo>
                  <a:lnTo>
                    <a:pt x="881" y="56"/>
                  </a:lnTo>
                  <a:lnTo>
                    <a:pt x="876" y="67"/>
                  </a:lnTo>
                  <a:lnTo>
                    <a:pt x="870" y="82"/>
                  </a:lnTo>
                  <a:lnTo>
                    <a:pt x="870" y="97"/>
                  </a:lnTo>
                  <a:lnTo>
                    <a:pt x="870" y="113"/>
                  </a:lnTo>
                  <a:lnTo>
                    <a:pt x="870" y="118"/>
                  </a:lnTo>
                  <a:lnTo>
                    <a:pt x="876" y="128"/>
                  </a:lnTo>
                  <a:lnTo>
                    <a:pt x="881" y="143"/>
                  </a:lnTo>
                  <a:lnTo>
                    <a:pt x="886" y="159"/>
                  </a:lnTo>
                  <a:lnTo>
                    <a:pt x="896" y="174"/>
                  </a:lnTo>
                  <a:lnTo>
                    <a:pt x="906" y="184"/>
                  </a:lnTo>
                  <a:lnTo>
                    <a:pt x="911" y="190"/>
                  </a:lnTo>
                  <a:lnTo>
                    <a:pt x="927" y="200"/>
                  </a:lnTo>
                  <a:lnTo>
                    <a:pt x="927" y="190"/>
                  </a:lnTo>
                  <a:lnTo>
                    <a:pt x="922" y="195"/>
                  </a:lnTo>
                  <a:lnTo>
                    <a:pt x="927" y="210"/>
                  </a:lnTo>
                  <a:lnTo>
                    <a:pt x="937" y="230"/>
                  </a:lnTo>
                  <a:lnTo>
                    <a:pt x="942" y="241"/>
                  </a:lnTo>
                  <a:lnTo>
                    <a:pt x="947" y="236"/>
                  </a:lnTo>
                  <a:lnTo>
                    <a:pt x="942" y="236"/>
                  </a:lnTo>
                  <a:lnTo>
                    <a:pt x="942" y="256"/>
                  </a:lnTo>
                  <a:lnTo>
                    <a:pt x="942" y="271"/>
                  </a:lnTo>
                  <a:lnTo>
                    <a:pt x="942" y="287"/>
                  </a:lnTo>
                  <a:lnTo>
                    <a:pt x="947" y="287"/>
                  </a:lnTo>
                  <a:lnTo>
                    <a:pt x="942" y="282"/>
                  </a:lnTo>
                  <a:lnTo>
                    <a:pt x="932" y="292"/>
                  </a:lnTo>
                  <a:lnTo>
                    <a:pt x="932" y="297"/>
                  </a:lnTo>
                  <a:lnTo>
                    <a:pt x="927" y="312"/>
                  </a:lnTo>
                  <a:lnTo>
                    <a:pt x="917" y="328"/>
                  </a:lnTo>
                  <a:lnTo>
                    <a:pt x="922" y="328"/>
                  </a:lnTo>
                  <a:lnTo>
                    <a:pt x="917" y="323"/>
                  </a:lnTo>
                  <a:lnTo>
                    <a:pt x="906" y="333"/>
                  </a:lnTo>
                  <a:lnTo>
                    <a:pt x="911" y="338"/>
                  </a:lnTo>
                  <a:lnTo>
                    <a:pt x="911" y="333"/>
                  </a:lnTo>
                  <a:lnTo>
                    <a:pt x="896" y="343"/>
                  </a:lnTo>
                  <a:lnTo>
                    <a:pt x="881" y="353"/>
                  </a:lnTo>
                  <a:lnTo>
                    <a:pt x="881" y="358"/>
                  </a:lnTo>
                  <a:lnTo>
                    <a:pt x="881" y="353"/>
                  </a:lnTo>
                  <a:lnTo>
                    <a:pt x="860" y="358"/>
                  </a:lnTo>
                  <a:lnTo>
                    <a:pt x="840" y="364"/>
                  </a:lnTo>
                  <a:lnTo>
                    <a:pt x="819" y="369"/>
                  </a:lnTo>
                  <a:lnTo>
                    <a:pt x="809" y="369"/>
                  </a:lnTo>
                  <a:lnTo>
                    <a:pt x="799" y="369"/>
                  </a:lnTo>
                  <a:lnTo>
                    <a:pt x="799" y="374"/>
                  </a:lnTo>
                  <a:lnTo>
                    <a:pt x="804" y="369"/>
                  </a:lnTo>
                  <a:lnTo>
                    <a:pt x="794" y="364"/>
                  </a:lnTo>
                  <a:lnTo>
                    <a:pt x="789" y="364"/>
                  </a:lnTo>
                  <a:lnTo>
                    <a:pt x="778" y="364"/>
                  </a:lnTo>
                  <a:lnTo>
                    <a:pt x="778" y="369"/>
                  </a:lnTo>
                  <a:lnTo>
                    <a:pt x="783" y="364"/>
                  </a:lnTo>
                  <a:lnTo>
                    <a:pt x="773" y="358"/>
                  </a:lnTo>
                  <a:lnTo>
                    <a:pt x="763" y="353"/>
                  </a:lnTo>
                  <a:lnTo>
                    <a:pt x="758" y="358"/>
                  </a:lnTo>
                  <a:lnTo>
                    <a:pt x="763" y="353"/>
                  </a:lnTo>
                  <a:lnTo>
                    <a:pt x="758" y="348"/>
                  </a:lnTo>
                  <a:lnTo>
                    <a:pt x="748" y="343"/>
                  </a:lnTo>
                  <a:lnTo>
                    <a:pt x="732" y="333"/>
                  </a:lnTo>
                  <a:lnTo>
                    <a:pt x="727" y="338"/>
                  </a:lnTo>
                  <a:lnTo>
                    <a:pt x="732" y="333"/>
                  </a:lnTo>
                  <a:lnTo>
                    <a:pt x="722" y="323"/>
                  </a:lnTo>
                  <a:lnTo>
                    <a:pt x="717" y="328"/>
                  </a:lnTo>
                  <a:lnTo>
                    <a:pt x="727" y="328"/>
                  </a:lnTo>
                  <a:lnTo>
                    <a:pt x="717" y="312"/>
                  </a:lnTo>
                  <a:lnTo>
                    <a:pt x="712" y="297"/>
                  </a:lnTo>
                  <a:lnTo>
                    <a:pt x="707" y="282"/>
                  </a:lnTo>
                  <a:lnTo>
                    <a:pt x="696" y="282"/>
                  </a:lnTo>
                  <a:lnTo>
                    <a:pt x="707" y="282"/>
                  </a:lnTo>
                  <a:lnTo>
                    <a:pt x="707" y="261"/>
                  </a:lnTo>
                  <a:lnTo>
                    <a:pt x="702" y="246"/>
                  </a:lnTo>
                  <a:lnTo>
                    <a:pt x="691" y="246"/>
                  </a:lnTo>
                  <a:lnTo>
                    <a:pt x="702" y="251"/>
                  </a:lnTo>
                  <a:lnTo>
                    <a:pt x="707" y="236"/>
                  </a:lnTo>
                  <a:lnTo>
                    <a:pt x="707" y="230"/>
                  </a:lnTo>
                  <a:lnTo>
                    <a:pt x="707" y="210"/>
                  </a:lnTo>
                  <a:lnTo>
                    <a:pt x="696" y="210"/>
                  </a:lnTo>
                  <a:lnTo>
                    <a:pt x="702" y="215"/>
                  </a:lnTo>
                  <a:lnTo>
                    <a:pt x="712" y="205"/>
                  </a:lnTo>
                  <a:lnTo>
                    <a:pt x="717" y="205"/>
                  </a:lnTo>
                  <a:lnTo>
                    <a:pt x="722" y="190"/>
                  </a:lnTo>
                  <a:lnTo>
                    <a:pt x="712" y="184"/>
                  </a:lnTo>
                  <a:lnTo>
                    <a:pt x="717" y="190"/>
                  </a:lnTo>
                  <a:lnTo>
                    <a:pt x="727" y="179"/>
                  </a:lnTo>
                  <a:lnTo>
                    <a:pt x="737" y="169"/>
                  </a:lnTo>
                  <a:lnTo>
                    <a:pt x="743" y="169"/>
                  </a:lnTo>
                  <a:lnTo>
                    <a:pt x="748" y="159"/>
                  </a:lnTo>
                  <a:lnTo>
                    <a:pt x="753" y="149"/>
                  </a:lnTo>
                  <a:lnTo>
                    <a:pt x="758" y="138"/>
                  </a:lnTo>
                  <a:lnTo>
                    <a:pt x="763" y="128"/>
                  </a:lnTo>
                  <a:lnTo>
                    <a:pt x="763" y="123"/>
                  </a:lnTo>
                  <a:lnTo>
                    <a:pt x="763" y="113"/>
                  </a:lnTo>
                  <a:lnTo>
                    <a:pt x="763" y="103"/>
                  </a:lnTo>
                  <a:lnTo>
                    <a:pt x="758" y="92"/>
                  </a:lnTo>
                  <a:lnTo>
                    <a:pt x="753" y="82"/>
                  </a:lnTo>
                  <a:lnTo>
                    <a:pt x="748" y="72"/>
                  </a:lnTo>
                  <a:lnTo>
                    <a:pt x="743" y="67"/>
                  </a:lnTo>
                  <a:lnTo>
                    <a:pt x="732" y="56"/>
                  </a:lnTo>
                  <a:lnTo>
                    <a:pt x="717" y="51"/>
                  </a:lnTo>
                  <a:lnTo>
                    <a:pt x="702" y="41"/>
                  </a:lnTo>
                  <a:lnTo>
                    <a:pt x="686" y="36"/>
                  </a:lnTo>
                  <a:lnTo>
                    <a:pt x="666" y="26"/>
                  </a:lnTo>
                  <a:lnTo>
                    <a:pt x="661" y="26"/>
                  </a:lnTo>
                  <a:lnTo>
                    <a:pt x="635" y="21"/>
                  </a:lnTo>
                  <a:lnTo>
                    <a:pt x="609" y="21"/>
                  </a:lnTo>
                  <a:lnTo>
                    <a:pt x="574" y="16"/>
                  </a:lnTo>
                  <a:lnTo>
                    <a:pt x="533" y="16"/>
                  </a:lnTo>
                  <a:lnTo>
                    <a:pt x="492" y="21"/>
                  </a:lnTo>
                  <a:lnTo>
                    <a:pt x="446" y="21"/>
                  </a:lnTo>
                  <a:lnTo>
                    <a:pt x="405" y="26"/>
                  </a:lnTo>
                  <a:lnTo>
                    <a:pt x="369" y="31"/>
                  </a:lnTo>
                  <a:lnTo>
                    <a:pt x="343" y="36"/>
                  </a:lnTo>
                  <a:lnTo>
                    <a:pt x="333" y="36"/>
                  </a:lnTo>
                  <a:lnTo>
                    <a:pt x="338" y="41"/>
                  </a:lnTo>
                  <a:lnTo>
                    <a:pt x="343" y="72"/>
                  </a:lnTo>
                  <a:lnTo>
                    <a:pt x="343" y="77"/>
                  </a:lnTo>
                  <a:lnTo>
                    <a:pt x="359" y="113"/>
                  </a:lnTo>
                  <a:lnTo>
                    <a:pt x="369" y="159"/>
                  </a:lnTo>
                  <a:lnTo>
                    <a:pt x="379" y="205"/>
                  </a:lnTo>
                  <a:lnTo>
                    <a:pt x="384" y="200"/>
                  </a:lnTo>
                  <a:lnTo>
                    <a:pt x="379" y="200"/>
                  </a:lnTo>
                  <a:lnTo>
                    <a:pt x="379" y="220"/>
                  </a:lnTo>
                  <a:lnTo>
                    <a:pt x="384" y="246"/>
                  </a:lnTo>
                  <a:lnTo>
                    <a:pt x="384" y="266"/>
                  </a:lnTo>
                  <a:lnTo>
                    <a:pt x="384" y="287"/>
                  </a:lnTo>
                  <a:lnTo>
                    <a:pt x="384" y="302"/>
                  </a:lnTo>
                  <a:lnTo>
                    <a:pt x="389" y="302"/>
                  </a:lnTo>
                  <a:lnTo>
                    <a:pt x="384" y="302"/>
                  </a:lnTo>
                  <a:lnTo>
                    <a:pt x="379" y="317"/>
                  </a:lnTo>
                  <a:lnTo>
                    <a:pt x="384" y="317"/>
                  </a:lnTo>
                  <a:lnTo>
                    <a:pt x="379" y="312"/>
                  </a:lnTo>
                  <a:lnTo>
                    <a:pt x="374" y="317"/>
                  </a:lnTo>
                  <a:lnTo>
                    <a:pt x="374" y="323"/>
                  </a:lnTo>
                  <a:lnTo>
                    <a:pt x="374" y="333"/>
                  </a:lnTo>
                  <a:lnTo>
                    <a:pt x="379" y="333"/>
                  </a:lnTo>
                  <a:lnTo>
                    <a:pt x="374" y="328"/>
                  </a:lnTo>
                  <a:lnTo>
                    <a:pt x="369" y="333"/>
                  </a:lnTo>
                  <a:lnTo>
                    <a:pt x="374" y="338"/>
                  </a:lnTo>
                  <a:lnTo>
                    <a:pt x="374" y="333"/>
                  </a:lnTo>
                  <a:lnTo>
                    <a:pt x="369" y="333"/>
                  </a:lnTo>
                  <a:lnTo>
                    <a:pt x="364" y="333"/>
                  </a:lnTo>
                  <a:lnTo>
                    <a:pt x="364" y="338"/>
                  </a:lnTo>
                  <a:lnTo>
                    <a:pt x="359" y="348"/>
                  </a:lnTo>
                  <a:lnTo>
                    <a:pt x="364" y="348"/>
                  </a:lnTo>
                  <a:lnTo>
                    <a:pt x="364" y="343"/>
                  </a:lnTo>
                  <a:lnTo>
                    <a:pt x="348" y="348"/>
                  </a:lnTo>
                  <a:lnTo>
                    <a:pt x="343" y="348"/>
                  </a:lnTo>
                  <a:lnTo>
                    <a:pt x="338" y="353"/>
                  </a:lnTo>
                  <a:lnTo>
                    <a:pt x="343" y="358"/>
                  </a:lnTo>
                  <a:lnTo>
                    <a:pt x="343" y="353"/>
                  </a:lnTo>
                  <a:lnTo>
                    <a:pt x="328" y="358"/>
                  </a:lnTo>
                  <a:lnTo>
                    <a:pt x="318" y="364"/>
                  </a:lnTo>
                  <a:lnTo>
                    <a:pt x="318" y="369"/>
                  </a:lnTo>
                  <a:lnTo>
                    <a:pt x="318" y="364"/>
                  </a:lnTo>
                  <a:lnTo>
                    <a:pt x="307" y="364"/>
                  </a:lnTo>
                  <a:lnTo>
                    <a:pt x="297" y="364"/>
                  </a:lnTo>
                  <a:lnTo>
                    <a:pt x="287" y="364"/>
                  </a:lnTo>
                  <a:lnTo>
                    <a:pt x="277" y="364"/>
                  </a:lnTo>
                  <a:lnTo>
                    <a:pt x="266" y="364"/>
                  </a:lnTo>
                  <a:lnTo>
                    <a:pt x="266" y="369"/>
                  </a:lnTo>
                  <a:lnTo>
                    <a:pt x="272" y="364"/>
                  </a:lnTo>
                  <a:lnTo>
                    <a:pt x="261" y="358"/>
                  </a:lnTo>
                  <a:lnTo>
                    <a:pt x="256" y="358"/>
                  </a:lnTo>
                  <a:lnTo>
                    <a:pt x="246" y="358"/>
                  </a:lnTo>
                  <a:lnTo>
                    <a:pt x="246" y="364"/>
                  </a:lnTo>
                  <a:lnTo>
                    <a:pt x="251" y="358"/>
                  </a:lnTo>
                  <a:lnTo>
                    <a:pt x="241" y="353"/>
                  </a:lnTo>
                  <a:lnTo>
                    <a:pt x="231" y="348"/>
                  </a:lnTo>
                  <a:lnTo>
                    <a:pt x="226" y="353"/>
                  </a:lnTo>
                  <a:lnTo>
                    <a:pt x="231" y="348"/>
                  </a:lnTo>
                  <a:lnTo>
                    <a:pt x="226" y="343"/>
                  </a:lnTo>
                  <a:lnTo>
                    <a:pt x="220" y="348"/>
                  </a:lnTo>
                  <a:lnTo>
                    <a:pt x="231" y="348"/>
                  </a:lnTo>
                  <a:lnTo>
                    <a:pt x="226" y="338"/>
                  </a:lnTo>
                  <a:lnTo>
                    <a:pt x="220" y="333"/>
                  </a:lnTo>
                  <a:lnTo>
                    <a:pt x="210" y="328"/>
                  </a:lnTo>
                  <a:lnTo>
                    <a:pt x="195" y="317"/>
                  </a:lnTo>
                  <a:lnTo>
                    <a:pt x="179" y="312"/>
                  </a:lnTo>
                  <a:lnTo>
                    <a:pt x="164" y="307"/>
                  </a:lnTo>
                  <a:lnTo>
                    <a:pt x="159" y="307"/>
                  </a:lnTo>
                  <a:lnTo>
                    <a:pt x="144" y="307"/>
                  </a:lnTo>
                  <a:lnTo>
                    <a:pt x="128" y="307"/>
                  </a:lnTo>
                  <a:lnTo>
                    <a:pt x="108" y="307"/>
                  </a:lnTo>
                  <a:lnTo>
                    <a:pt x="92" y="312"/>
                  </a:lnTo>
                  <a:lnTo>
                    <a:pt x="77" y="317"/>
                  </a:lnTo>
                  <a:lnTo>
                    <a:pt x="62" y="328"/>
                  </a:lnTo>
                  <a:lnTo>
                    <a:pt x="57" y="328"/>
                  </a:lnTo>
                  <a:lnTo>
                    <a:pt x="41" y="343"/>
                  </a:lnTo>
                  <a:lnTo>
                    <a:pt x="46" y="348"/>
                  </a:lnTo>
                  <a:lnTo>
                    <a:pt x="46" y="343"/>
                  </a:lnTo>
                  <a:lnTo>
                    <a:pt x="31" y="353"/>
                  </a:lnTo>
                  <a:lnTo>
                    <a:pt x="26" y="353"/>
                  </a:lnTo>
                  <a:lnTo>
                    <a:pt x="26" y="358"/>
                  </a:lnTo>
                  <a:lnTo>
                    <a:pt x="21" y="369"/>
                  </a:lnTo>
                  <a:lnTo>
                    <a:pt x="26" y="369"/>
                  </a:lnTo>
                  <a:lnTo>
                    <a:pt x="21" y="364"/>
                  </a:lnTo>
                  <a:lnTo>
                    <a:pt x="16" y="369"/>
                  </a:lnTo>
                  <a:lnTo>
                    <a:pt x="16" y="374"/>
                  </a:lnTo>
                  <a:lnTo>
                    <a:pt x="16" y="384"/>
                  </a:lnTo>
                  <a:lnTo>
                    <a:pt x="21" y="384"/>
                  </a:lnTo>
                  <a:lnTo>
                    <a:pt x="16" y="384"/>
                  </a:lnTo>
                  <a:lnTo>
                    <a:pt x="11" y="394"/>
                  </a:lnTo>
                  <a:lnTo>
                    <a:pt x="5" y="405"/>
                  </a:lnTo>
                  <a:lnTo>
                    <a:pt x="5" y="415"/>
                  </a:lnTo>
                  <a:lnTo>
                    <a:pt x="11" y="415"/>
                  </a:lnTo>
                  <a:lnTo>
                    <a:pt x="5" y="415"/>
                  </a:lnTo>
                  <a:lnTo>
                    <a:pt x="0" y="430"/>
                  </a:lnTo>
                  <a:lnTo>
                    <a:pt x="0" y="440"/>
                  </a:lnTo>
                  <a:lnTo>
                    <a:pt x="0" y="451"/>
                  </a:lnTo>
                  <a:lnTo>
                    <a:pt x="0" y="456"/>
                  </a:lnTo>
                  <a:lnTo>
                    <a:pt x="5" y="466"/>
                  </a:lnTo>
                  <a:lnTo>
                    <a:pt x="11" y="461"/>
                  </a:lnTo>
                  <a:lnTo>
                    <a:pt x="5" y="461"/>
                  </a:lnTo>
                  <a:lnTo>
                    <a:pt x="5" y="471"/>
                  </a:lnTo>
                  <a:lnTo>
                    <a:pt x="5" y="476"/>
                  </a:lnTo>
                  <a:lnTo>
                    <a:pt x="11" y="481"/>
                  </a:lnTo>
                  <a:lnTo>
                    <a:pt x="16" y="476"/>
                  </a:lnTo>
                  <a:lnTo>
                    <a:pt x="11" y="476"/>
                  </a:lnTo>
                  <a:lnTo>
                    <a:pt x="11" y="486"/>
                  </a:lnTo>
                  <a:lnTo>
                    <a:pt x="11" y="492"/>
                  </a:lnTo>
                  <a:lnTo>
                    <a:pt x="16" y="497"/>
                  </a:lnTo>
                  <a:lnTo>
                    <a:pt x="21" y="492"/>
                  </a:lnTo>
                  <a:lnTo>
                    <a:pt x="16" y="497"/>
                  </a:lnTo>
                  <a:lnTo>
                    <a:pt x="21" y="507"/>
                  </a:lnTo>
                  <a:lnTo>
                    <a:pt x="26" y="512"/>
                  </a:lnTo>
                  <a:lnTo>
                    <a:pt x="31" y="507"/>
                  </a:lnTo>
                  <a:lnTo>
                    <a:pt x="26" y="512"/>
                  </a:lnTo>
                  <a:lnTo>
                    <a:pt x="36" y="527"/>
                  </a:lnTo>
                  <a:lnTo>
                    <a:pt x="41" y="532"/>
                  </a:lnTo>
                  <a:lnTo>
                    <a:pt x="57" y="543"/>
                  </a:lnTo>
                  <a:lnTo>
                    <a:pt x="72" y="548"/>
                  </a:lnTo>
                  <a:lnTo>
                    <a:pt x="87" y="553"/>
                  </a:lnTo>
                  <a:lnTo>
                    <a:pt x="103" y="558"/>
                  </a:lnTo>
                  <a:lnTo>
                    <a:pt x="118" y="563"/>
                  </a:lnTo>
                  <a:lnTo>
                    <a:pt x="139" y="563"/>
                  </a:lnTo>
                  <a:lnTo>
                    <a:pt x="154" y="563"/>
                  </a:lnTo>
                  <a:lnTo>
                    <a:pt x="159" y="563"/>
                  </a:lnTo>
                  <a:lnTo>
                    <a:pt x="169" y="558"/>
                  </a:lnTo>
                  <a:lnTo>
                    <a:pt x="185" y="553"/>
                  </a:lnTo>
                  <a:lnTo>
                    <a:pt x="195" y="548"/>
                  </a:lnTo>
                  <a:lnTo>
                    <a:pt x="195" y="543"/>
                  </a:lnTo>
                  <a:lnTo>
                    <a:pt x="200" y="543"/>
                  </a:lnTo>
                  <a:lnTo>
                    <a:pt x="205" y="532"/>
                  </a:lnTo>
                  <a:lnTo>
                    <a:pt x="195" y="527"/>
                  </a:lnTo>
                  <a:lnTo>
                    <a:pt x="200" y="538"/>
                  </a:lnTo>
                  <a:lnTo>
                    <a:pt x="210" y="532"/>
                  </a:lnTo>
                  <a:lnTo>
                    <a:pt x="220" y="527"/>
                  </a:lnTo>
                  <a:lnTo>
                    <a:pt x="231" y="522"/>
                  </a:lnTo>
                  <a:lnTo>
                    <a:pt x="241" y="517"/>
                  </a:lnTo>
                  <a:lnTo>
                    <a:pt x="236" y="507"/>
                  </a:lnTo>
                  <a:lnTo>
                    <a:pt x="236" y="517"/>
                  </a:lnTo>
                  <a:lnTo>
                    <a:pt x="246" y="517"/>
                  </a:lnTo>
                  <a:lnTo>
                    <a:pt x="261" y="517"/>
                  </a:lnTo>
                  <a:lnTo>
                    <a:pt x="261" y="507"/>
                  </a:lnTo>
                  <a:lnTo>
                    <a:pt x="261" y="517"/>
                  </a:lnTo>
                  <a:lnTo>
                    <a:pt x="272" y="522"/>
                  </a:lnTo>
                  <a:lnTo>
                    <a:pt x="282" y="522"/>
                  </a:lnTo>
                  <a:lnTo>
                    <a:pt x="282" y="512"/>
                  </a:lnTo>
                  <a:lnTo>
                    <a:pt x="282" y="522"/>
                  </a:lnTo>
                  <a:lnTo>
                    <a:pt x="297" y="527"/>
                  </a:lnTo>
                  <a:lnTo>
                    <a:pt x="307" y="532"/>
                  </a:lnTo>
                  <a:lnTo>
                    <a:pt x="307" y="522"/>
                  </a:lnTo>
                  <a:lnTo>
                    <a:pt x="302" y="527"/>
                  </a:lnTo>
                  <a:lnTo>
                    <a:pt x="307" y="532"/>
                  </a:lnTo>
                  <a:lnTo>
                    <a:pt x="318" y="543"/>
                  </a:lnTo>
                  <a:lnTo>
                    <a:pt x="323" y="538"/>
                  </a:lnTo>
                  <a:lnTo>
                    <a:pt x="318" y="543"/>
                  </a:lnTo>
                  <a:lnTo>
                    <a:pt x="323" y="553"/>
                  </a:lnTo>
                  <a:lnTo>
                    <a:pt x="328" y="558"/>
                  </a:lnTo>
                  <a:lnTo>
                    <a:pt x="338" y="563"/>
                  </a:lnTo>
                  <a:lnTo>
                    <a:pt x="338" y="553"/>
                  </a:lnTo>
                  <a:lnTo>
                    <a:pt x="333" y="553"/>
                  </a:lnTo>
                  <a:lnTo>
                    <a:pt x="333" y="563"/>
                  </a:lnTo>
                  <a:lnTo>
                    <a:pt x="333" y="568"/>
                  </a:lnTo>
                  <a:lnTo>
                    <a:pt x="338" y="579"/>
                  </a:lnTo>
                  <a:lnTo>
                    <a:pt x="343" y="573"/>
                  </a:lnTo>
                  <a:lnTo>
                    <a:pt x="338" y="573"/>
                  </a:lnTo>
                  <a:lnTo>
                    <a:pt x="333" y="599"/>
                  </a:lnTo>
                  <a:lnTo>
                    <a:pt x="333" y="630"/>
                  </a:lnTo>
                  <a:lnTo>
                    <a:pt x="328" y="666"/>
                  </a:lnTo>
                  <a:lnTo>
                    <a:pt x="328" y="706"/>
                  </a:lnTo>
                  <a:lnTo>
                    <a:pt x="323" y="753"/>
                  </a:lnTo>
                  <a:lnTo>
                    <a:pt x="323" y="793"/>
                  </a:lnTo>
                  <a:lnTo>
                    <a:pt x="323" y="799"/>
                  </a:lnTo>
                  <a:lnTo>
                    <a:pt x="328" y="819"/>
                  </a:lnTo>
                  <a:lnTo>
                    <a:pt x="333" y="814"/>
                  </a:lnTo>
                  <a:lnTo>
                    <a:pt x="328" y="814"/>
                  </a:lnTo>
                  <a:lnTo>
                    <a:pt x="328" y="834"/>
                  </a:lnTo>
                  <a:lnTo>
                    <a:pt x="328" y="840"/>
                  </a:lnTo>
                  <a:lnTo>
                    <a:pt x="333" y="855"/>
                  </a:lnTo>
                  <a:lnTo>
                    <a:pt x="338" y="875"/>
                  </a:lnTo>
                  <a:lnTo>
                    <a:pt x="343" y="881"/>
                  </a:lnTo>
                  <a:lnTo>
                    <a:pt x="348" y="886"/>
                  </a:lnTo>
                  <a:lnTo>
                    <a:pt x="364" y="886"/>
                  </a:lnTo>
                  <a:lnTo>
                    <a:pt x="364" y="875"/>
                  </a:lnTo>
                  <a:lnTo>
                    <a:pt x="364" y="886"/>
                  </a:lnTo>
                  <a:lnTo>
                    <a:pt x="379" y="891"/>
                  </a:lnTo>
                  <a:lnTo>
                    <a:pt x="394" y="891"/>
                  </a:lnTo>
                  <a:lnTo>
                    <a:pt x="435" y="891"/>
                  </a:lnTo>
                  <a:lnTo>
                    <a:pt x="476" y="891"/>
                  </a:lnTo>
                  <a:lnTo>
                    <a:pt x="528" y="886"/>
                  </a:lnTo>
                  <a:lnTo>
                    <a:pt x="574" y="886"/>
                  </a:lnTo>
                  <a:lnTo>
                    <a:pt x="625" y="881"/>
                  </a:lnTo>
                  <a:lnTo>
                    <a:pt x="671" y="881"/>
                  </a:lnTo>
                  <a:lnTo>
                    <a:pt x="681" y="881"/>
                  </a:lnTo>
                  <a:close/>
                  <a:moveTo>
                    <a:pt x="671" y="865"/>
                  </a:moveTo>
                  <a:lnTo>
                    <a:pt x="625" y="865"/>
                  </a:lnTo>
                  <a:lnTo>
                    <a:pt x="574" y="870"/>
                  </a:lnTo>
                  <a:lnTo>
                    <a:pt x="528" y="870"/>
                  </a:lnTo>
                  <a:lnTo>
                    <a:pt x="476" y="875"/>
                  </a:lnTo>
                  <a:lnTo>
                    <a:pt x="435" y="875"/>
                  </a:lnTo>
                  <a:lnTo>
                    <a:pt x="394" y="875"/>
                  </a:lnTo>
                  <a:lnTo>
                    <a:pt x="379" y="875"/>
                  </a:lnTo>
                  <a:lnTo>
                    <a:pt x="379" y="881"/>
                  </a:lnTo>
                  <a:lnTo>
                    <a:pt x="384" y="875"/>
                  </a:lnTo>
                  <a:lnTo>
                    <a:pt x="369" y="870"/>
                  </a:lnTo>
                  <a:lnTo>
                    <a:pt x="364" y="870"/>
                  </a:lnTo>
                  <a:lnTo>
                    <a:pt x="348" y="870"/>
                  </a:lnTo>
                  <a:lnTo>
                    <a:pt x="348" y="875"/>
                  </a:lnTo>
                  <a:lnTo>
                    <a:pt x="353" y="870"/>
                  </a:lnTo>
                  <a:lnTo>
                    <a:pt x="348" y="865"/>
                  </a:lnTo>
                  <a:lnTo>
                    <a:pt x="343" y="870"/>
                  </a:lnTo>
                  <a:lnTo>
                    <a:pt x="353" y="870"/>
                  </a:lnTo>
                  <a:lnTo>
                    <a:pt x="348" y="850"/>
                  </a:lnTo>
                  <a:lnTo>
                    <a:pt x="343" y="834"/>
                  </a:lnTo>
                  <a:lnTo>
                    <a:pt x="333" y="834"/>
                  </a:lnTo>
                  <a:lnTo>
                    <a:pt x="343" y="834"/>
                  </a:lnTo>
                  <a:lnTo>
                    <a:pt x="343" y="814"/>
                  </a:lnTo>
                  <a:lnTo>
                    <a:pt x="338" y="793"/>
                  </a:lnTo>
                  <a:lnTo>
                    <a:pt x="328" y="793"/>
                  </a:lnTo>
                  <a:lnTo>
                    <a:pt x="338" y="793"/>
                  </a:lnTo>
                  <a:lnTo>
                    <a:pt x="338" y="753"/>
                  </a:lnTo>
                  <a:lnTo>
                    <a:pt x="343" y="706"/>
                  </a:lnTo>
                  <a:lnTo>
                    <a:pt x="343" y="666"/>
                  </a:lnTo>
                  <a:lnTo>
                    <a:pt x="348" y="630"/>
                  </a:lnTo>
                  <a:lnTo>
                    <a:pt x="348" y="599"/>
                  </a:lnTo>
                  <a:lnTo>
                    <a:pt x="353" y="573"/>
                  </a:lnTo>
                  <a:lnTo>
                    <a:pt x="348" y="563"/>
                  </a:lnTo>
                  <a:lnTo>
                    <a:pt x="338" y="563"/>
                  </a:lnTo>
                  <a:lnTo>
                    <a:pt x="348" y="563"/>
                  </a:lnTo>
                  <a:lnTo>
                    <a:pt x="348" y="553"/>
                  </a:lnTo>
                  <a:lnTo>
                    <a:pt x="348" y="548"/>
                  </a:lnTo>
                  <a:lnTo>
                    <a:pt x="343" y="548"/>
                  </a:lnTo>
                  <a:lnTo>
                    <a:pt x="333" y="543"/>
                  </a:lnTo>
                  <a:lnTo>
                    <a:pt x="328" y="548"/>
                  </a:lnTo>
                  <a:lnTo>
                    <a:pt x="338" y="548"/>
                  </a:lnTo>
                  <a:lnTo>
                    <a:pt x="333" y="538"/>
                  </a:lnTo>
                  <a:lnTo>
                    <a:pt x="328" y="532"/>
                  </a:lnTo>
                  <a:lnTo>
                    <a:pt x="318" y="522"/>
                  </a:lnTo>
                  <a:lnTo>
                    <a:pt x="313" y="517"/>
                  </a:lnTo>
                  <a:lnTo>
                    <a:pt x="302" y="512"/>
                  </a:lnTo>
                  <a:lnTo>
                    <a:pt x="287" y="507"/>
                  </a:lnTo>
                  <a:lnTo>
                    <a:pt x="282" y="507"/>
                  </a:lnTo>
                  <a:lnTo>
                    <a:pt x="272" y="507"/>
                  </a:lnTo>
                  <a:lnTo>
                    <a:pt x="272" y="512"/>
                  </a:lnTo>
                  <a:lnTo>
                    <a:pt x="277" y="507"/>
                  </a:lnTo>
                  <a:lnTo>
                    <a:pt x="266" y="502"/>
                  </a:lnTo>
                  <a:lnTo>
                    <a:pt x="261" y="502"/>
                  </a:lnTo>
                  <a:lnTo>
                    <a:pt x="246" y="502"/>
                  </a:lnTo>
                  <a:lnTo>
                    <a:pt x="236" y="502"/>
                  </a:lnTo>
                  <a:lnTo>
                    <a:pt x="226" y="507"/>
                  </a:lnTo>
                  <a:lnTo>
                    <a:pt x="215" y="512"/>
                  </a:lnTo>
                  <a:lnTo>
                    <a:pt x="205" y="517"/>
                  </a:lnTo>
                  <a:lnTo>
                    <a:pt x="195" y="522"/>
                  </a:lnTo>
                  <a:lnTo>
                    <a:pt x="190" y="522"/>
                  </a:lnTo>
                  <a:lnTo>
                    <a:pt x="190" y="527"/>
                  </a:lnTo>
                  <a:lnTo>
                    <a:pt x="185" y="538"/>
                  </a:lnTo>
                  <a:lnTo>
                    <a:pt x="190" y="538"/>
                  </a:lnTo>
                  <a:lnTo>
                    <a:pt x="190" y="532"/>
                  </a:lnTo>
                  <a:lnTo>
                    <a:pt x="179" y="538"/>
                  </a:lnTo>
                  <a:lnTo>
                    <a:pt x="164" y="543"/>
                  </a:lnTo>
                  <a:lnTo>
                    <a:pt x="154" y="548"/>
                  </a:lnTo>
                  <a:lnTo>
                    <a:pt x="154" y="553"/>
                  </a:lnTo>
                  <a:lnTo>
                    <a:pt x="154" y="548"/>
                  </a:lnTo>
                  <a:lnTo>
                    <a:pt x="139" y="548"/>
                  </a:lnTo>
                  <a:lnTo>
                    <a:pt x="118" y="548"/>
                  </a:lnTo>
                  <a:lnTo>
                    <a:pt x="118" y="553"/>
                  </a:lnTo>
                  <a:lnTo>
                    <a:pt x="123" y="548"/>
                  </a:lnTo>
                  <a:lnTo>
                    <a:pt x="108" y="543"/>
                  </a:lnTo>
                  <a:lnTo>
                    <a:pt x="92" y="538"/>
                  </a:lnTo>
                  <a:lnTo>
                    <a:pt x="77" y="532"/>
                  </a:lnTo>
                  <a:lnTo>
                    <a:pt x="62" y="527"/>
                  </a:lnTo>
                  <a:lnTo>
                    <a:pt x="46" y="517"/>
                  </a:lnTo>
                  <a:lnTo>
                    <a:pt x="41" y="522"/>
                  </a:lnTo>
                  <a:lnTo>
                    <a:pt x="51" y="522"/>
                  </a:lnTo>
                  <a:lnTo>
                    <a:pt x="41" y="507"/>
                  </a:lnTo>
                  <a:lnTo>
                    <a:pt x="36" y="502"/>
                  </a:lnTo>
                  <a:lnTo>
                    <a:pt x="31" y="497"/>
                  </a:lnTo>
                  <a:lnTo>
                    <a:pt x="26" y="502"/>
                  </a:lnTo>
                  <a:lnTo>
                    <a:pt x="36" y="502"/>
                  </a:lnTo>
                  <a:lnTo>
                    <a:pt x="31" y="492"/>
                  </a:lnTo>
                  <a:lnTo>
                    <a:pt x="26" y="486"/>
                  </a:lnTo>
                  <a:lnTo>
                    <a:pt x="21" y="481"/>
                  </a:lnTo>
                  <a:lnTo>
                    <a:pt x="16" y="486"/>
                  </a:lnTo>
                  <a:lnTo>
                    <a:pt x="26" y="486"/>
                  </a:lnTo>
                  <a:lnTo>
                    <a:pt x="26" y="476"/>
                  </a:lnTo>
                  <a:lnTo>
                    <a:pt x="21" y="471"/>
                  </a:lnTo>
                  <a:lnTo>
                    <a:pt x="16" y="466"/>
                  </a:lnTo>
                  <a:lnTo>
                    <a:pt x="11" y="471"/>
                  </a:lnTo>
                  <a:lnTo>
                    <a:pt x="21" y="471"/>
                  </a:lnTo>
                  <a:lnTo>
                    <a:pt x="21" y="461"/>
                  </a:lnTo>
                  <a:lnTo>
                    <a:pt x="16" y="451"/>
                  </a:lnTo>
                  <a:lnTo>
                    <a:pt x="5" y="451"/>
                  </a:lnTo>
                  <a:lnTo>
                    <a:pt x="16" y="451"/>
                  </a:lnTo>
                  <a:lnTo>
                    <a:pt x="16" y="440"/>
                  </a:lnTo>
                  <a:lnTo>
                    <a:pt x="16" y="430"/>
                  </a:lnTo>
                  <a:lnTo>
                    <a:pt x="5" y="430"/>
                  </a:lnTo>
                  <a:lnTo>
                    <a:pt x="16" y="435"/>
                  </a:lnTo>
                  <a:lnTo>
                    <a:pt x="21" y="420"/>
                  </a:lnTo>
                  <a:lnTo>
                    <a:pt x="21" y="415"/>
                  </a:lnTo>
                  <a:lnTo>
                    <a:pt x="21" y="405"/>
                  </a:lnTo>
                  <a:lnTo>
                    <a:pt x="11" y="405"/>
                  </a:lnTo>
                  <a:lnTo>
                    <a:pt x="21" y="410"/>
                  </a:lnTo>
                  <a:lnTo>
                    <a:pt x="26" y="399"/>
                  </a:lnTo>
                  <a:lnTo>
                    <a:pt x="31" y="389"/>
                  </a:lnTo>
                  <a:lnTo>
                    <a:pt x="31" y="384"/>
                  </a:lnTo>
                  <a:lnTo>
                    <a:pt x="31" y="374"/>
                  </a:lnTo>
                  <a:lnTo>
                    <a:pt x="21" y="374"/>
                  </a:lnTo>
                  <a:lnTo>
                    <a:pt x="26" y="379"/>
                  </a:lnTo>
                  <a:lnTo>
                    <a:pt x="31" y="374"/>
                  </a:lnTo>
                  <a:lnTo>
                    <a:pt x="36" y="374"/>
                  </a:lnTo>
                  <a:lnTo>
                    <a:pt x="41" y="364"/>
                  </a:lnTo>
                  <a:lnTo>
                    <a:pt x="31" y="358"/>
                  </a:lnTo>
                  <a:lnTo>
                    <a:pt x="36" y="369"/>
                  </a:lnTo>
                  <a:lnTo>
                    <a:pt x="51" y="358"/>
                  </a:lnTo>
                  <a:lnTo>
                    <a:pt x="51" y="353"/>
                  </a:lnTo>
                  <a:lnTo>
                    <a:pt x="67" y="338"/>
                  </a:lnTo>
                  <a:lnTo>
                    <a:pt x="62" y="333"/>
                  </a:lnTo>
                  <a:lnTo>
                    <a:pt x="67" y="343"/>
                  </a:lnTo>
                  <a:lnTo>
                    <a:pt x="82" y="333"/>
                  </a:lnTo>
                  <a:lnTo>
                    <a:pt x="98" y="328"/>
                  </a:lnTo>
                  <a:lnTo>
                    <a:pt x="113" y="323"/>
                  </a:lnTo>
                  <a:lnTo>
                    <a:pt x="108" y="312"/>
                  </a:lnTo>
                  <a:lnTo>
                    <a:pt x="108" y="323"/>
                  </a:lnTo>
                  <a:lnTo>
                    <a:pt x="128" y="323"/>
                  </a:lnTo>
                  <a:lnTo>
                    <a:pt x="144" y="323"/>
                  </a:lnTo>
                  <a:lnTo>
                    <a:pt x="159" y="323"/>
                  </a:lnTo>
                  <a:lnTo>
                    <a:pt x="159" y="312"/>
                  </a:lnTo>
                  <a:lnTo>
                    <a:pt x="159" y="323"/>
                  </a:lnTo>
                  <a:lnTo>
                    <a:pt x="174" y="328"/>
                  </a:lnTo>
                  <a:lnTo>
                    <a:pt x="190" y="333"/>
                  </a:lnTo>
                  <a:lnTo>
                    <a:pt x="205" y="343"/>
                  </a:lnTo>
                  <a:lnTo>
                    <a:pt x="215" y="348"/>
                  </a:lnTo>
                  <a:lnTo>
                    <a:pt x="215" y="338"/>
                  </a:lnTo>
                  <a:lnTo>
                    <a:pt x="210" y="343"/>
                  </a:lnTo>
                  <a:lnTo>
                    <a:pt x="215" y="353"/>
                  </a:lnTo>
                  <a:lnTo>
                    <a:pt x="220" y="358"/>
                  </a:lnTo>
                  <a:lnTo>
                    <a:pt x="226" y="364"/>
                  </a:lnTo>
                  <a:lnTo>
                    <a:pt x="236" y="369"/>
                  </a:lnTo>
                  <a:lnTo>
                    <a:pt x="246" y="374"/>
                  </a:lnTo>
                  <a:lnTo>
                    <a:pt x="256" y="374"/>
                  </a:lnTo>
                  <a:lnTo>
                    <a:pt x="256" y="364"/>
                  </a:lnTo>
                  <a:lnTo>
                    <a:pt x="256" y="374"/>
                  </a:lnTo>
                  <a:lnTo>
                    <a:pt x="266" y="379"/>
                  </a:lnTo>
                  <a:lnTo>
                    <a:pt x="277" y="379"/>
                  </a:lnTo>
                  <a:lnTo>
                    <a:pt x="287" y="379"/>
                  </a:lnTo>
                  <a:lnTo>
                    <a:pt x="297" y="379"/>
                  </a:lnTo>
                  <a:lnTo>
                    <a:pt x="307" y="379"/>
                  </a:lnTo>
                  <a:lnTo>
                    <a:pt x="318" y="379"/>
                  </a:lnTo>
                  <a:lnTo>
                    <a:pt x="323" y="379"/>
                  </a:lnTo>
                  <a:lnTo>
                    <a:pt x="333" y="374"/>
                  </a:lnTo>
                  <a:lnTo>
                    <a:pt x="348" y="369"/>
                  </a:lnTo>
                  <a:lnTo>
                    <a:pt x="348" y="364"/>
                  </a:lnTo>
                  <a:lnTo>
                    <a:pt x="353" y="358"/>
                  </a:lnTo>
                  <a:lnTo>
                    <a:pt x="348" y="353"/>
                  </a:lnTo>
                  <a:lnTo>
                    <a:pt x="353" y="364"/>
                  </a:lnTo>
                  <a:lnTo>
                    <a:pt x="369" y="358"/>
                  </a:lnTo>
                  <a:lnTo>
                    <a:pt x="369" y="353"/>
                  </a:lnTo>
                  <a:lnTo>
                    <a:pt x="374" y="353"/>
                  </a:lnTo>
                  <a:lnTo>
                    <a:pt x="379" y="343"/>
                  </a:lnTo>
                  <a:lnTo>
                    <a:pt x="369" y="338"/>
                  </a:lnTo>
                  <a:lnTo>
                    <a:pt x="369" y="348"/>
                  </a:lnTo>
                  <a:lnTo>
                    <a:pt x="374" y="348"/>
                  </a:lnTo>
                  <a:lnTo>
                    <a:pt x="379" y="348"/>
                  </a:lnTo>
                  <a:lnTo>
                    <a:pt x="379" y="343"/>
                  </a:lnTo>
                  <a:lnTo>
                    <a:pt x="384" y="338"/>
                  </a:lnTo>
                  <a:lnTo>
                    <a:pt x="389" y="338"/>
                  </a:lnTo>
                  <a:lnTo>
                    <a:pt x="389" y="333"/>
                  </a:lnTo>
                  <a:lnTo>
                    <a:pt x="389" y="323"/>
                  </a:lnTo>
                  <a:lnTo>
                    <a:pt x="379" y="323"/>
                  </a:lnTo>
                  <a:lnTo>
                    <a:pt x="384" y="328"/>
                  </a:lnTo>
                  <a:lnTo>
                    <a:pt x="389" y="323"/>
                  </a:lnTo>
                  <a:lnTo>
                    <a:pt x="394" y="323"/>
                  </a:lnTo>
                  <a:lnTo>
                    <a:pt x="400" y="307"/>
                  </a:lnTo>
                  <a:lnTo>
                    <a:pt x="400" y="302"/>
                  </a:lnTo>
                  <a:lnTo>
                    <a:pt x="400" y="287"/>
                  </a:lnTo>
                  <a:lnTo>
                    <a:pt x="400" y="266"/>
                  </a:lnTo>
                  <a:lnTo>
                    <a:pt x="400" y="246"/>
                  </a:lnTo>
                  <a:lnTo>
                    <a:pt x="394" y="220"/>
                  </a:lnTo>
                  <a:lnTo>
                    <a:pt x="394" y="200"/>
                  </a:lnTo>
                  <a:lnTo>
                    <a:pt x="384" y="154"/>
                  </a:lnTo>
                  <a:lnTo>
                    <a:pt x="374" y="108"/>
                  </a:lnTo>
                  <a:lnTo>
                    <a:pt x="359" y="72"/>
                  </a:lnTo>
                  <a:lnTo>
                    <a:pt x="348" y="72"/>
                  </a:lnTo>
                  <a:lnTo>
                    <a:pt x="359" y="72"/>
                  </a:lnTo>
                  <a:lnTo>
                    <a:pt x="353" y="41"/>
                  </a:lnTo>
                  <a:lnTo>
                    <a:pt x="343" y="41"/>
                  </a:lnTo>
                  <a:lnTo>
                    <a:pt x="343" y="51"/>
                  </a:lnTo>
                  <a:lnTo>
                    <a:pt x="369" y="46"/>
                  </a:lnTo>
                  <a:lnTo>
                    <a:pt x="405" y="41"/>
                  </a:lnTo>
                  <a:lnTo>
                    <a:pt x="446" y="36"/>
                  </a:lnTo>
                  <a:lnTo>
                    <a:pt x="492" y="36"/>
                  </a:lnTo>
                  <a:lnTo>
                    <a:pt x="533" y="31"/>
                  </a:lnTo>
                  <a:lnTo>
                    <a:pt x="574" y="31"/>
                  </a:lnTo>
                  <a:lnTo>
                    <a:pt x="609" y="36"/>
                  </a:lnTo>
                  <a:lnTo>
                    <a:pt x="635" y="36"/>
                  </a:lnTo>
                  <a:lnTo>
                    <a:pt x="661" y="41"/>
                  </a:lnTo>
                  <a:lnTo>
                    <a:pt x="661" y="31"/>
                  </a:lnTo>
                  <a:lnTo>
                    <a:pt x="661" y="41"/>
                  </a:lnTo>
                  <a:lnTo>
                    <a:pt x="681" y="51"/>
                  </a:lnTo>
                  <a:lnTo>
                    <a:pt x="696" y="56"/>
                  </a:lnTo>
                  <a:lnTo>
                    <a:pt x="712" y="67"/>
                  </a:lnTo>
                  <a:lnTo>
                    <a:pt x="727" y="72"/>
                  </a:lnTo>
                  <a:lnTo>
                    <a:pt x="727" y="62"/>
                  </a:lnTo>
                  <a:lnTo>
                    <a:pt x="722" y="67"/>
                  </a:lnTo>
                  <a:lnTo>
                    <a:pt x="732" y="77"/>
                  </a:lnTo>
                  <a:lnTo>
                    <a:pt x="737" y="72"/>
                  </a:lnTo>
                  <a:lnTo>
                    <a:pt x="732" y="77"/>
                  </a:lnTo>
                  <a:lnTo>
                    <a:pt x="737" y="87"/>
                  </a:lnTo>
                  <a:lnTo>
                    <a:pt x="743" y="97"/>
                  </a:lnTo>
                  <a:lnTo>
                    <a:pt x="748" y="108"/>
                  </a:lnTo>
                  <a:lnTo>
                    <a:pt x="753" y="103"/>
                  </a:lnTo>
                  <a:lnTo>
                    <a:pt x="748" y="103"/>
                  </a:lnTo>
                  <a:lnTo>
                    <a:pt x="748" y="113"/>
                  </a:lnTo>
                  <a:lnTo>
                    <a:pt x="748" y="123"/>
                  </a:lnTo>
                  <a:lnTo>
                    <a:pt x="753" y="123"/>
                  </a:lnTo>
                  <a:lnTo>
                    <a:pt x="748" y="123"/>
                  </a:lnTo>
                  <a:lnTo>
                    <a:pt x="743" y="133"/>
                  </a:lnTo>
                  <a:lnTo>
                    <a:pt x="737" y="143"/>
                  </a:lnTo>
                  <a:lnTo>
                    <a:pt x="732" y="154"/>
                  </a:lnTo>
                  <a:lnTo>
                    <a:pt x="727" y="164"/>
                  </a:lnTo>
                  <a:lnTo>
                    <a:pt x="732" y="164"/>
                  </a:lnTo>
                  <a:lnTo>
                    <a:pt x="727" y="159"/>
                  </a:lnTo>
                  <a:lnTo>
                    <a:pt x="717" y="169"/>
                  </a:lnTo>
                  <a:lnTo>
                    <a:pt x="707" y="179"/>
                  </a:lnTo>
                  <a:lnTo>
                    <a:pt x="707" y="184"/>
                  </a:lnTo>
                  <a:lnTo>
                    <a:pt x="702" y="200"/>
                  </a:lnTo>
                  <a:lnTo>
                    <a:pt x="707" y="200"/>
                  </a:lnTo>
                  <a:lnTo>
                    <a:pt x="702" y="195"/>
                  </a:lnTo>
                  <a:lnTo>
                    <a:pt x="691" y="205"/>
                  </a:lnTo>
                  <a:lnTo>
                    <a:pt x="691" y="210"/>
                  </a:lnTo>
                  <a:lnTo>
                    <a:pt x="691" y="230"/>
                  </a:lnTo>
                  <a:lnTo>
                    <a:pt x="696" y="230"/>
                  </a:lnTo>
                  <a:lnTo>
                    <a:pt x="691" y="230"/>
                  </a:lnTo>
                  <a:lnTo>
                    <a:pt x="686" y="246"/>
                  </a:lnTo>
                  <a:lnTo>
                    <a:pt x="681" y="246"/>
                  </a:lnTo>
                  <a:lnTo>
                    <a:pt x="686" y="251"/>
                  </a:lnTo>
                  <a:lnTo>
                    <a:pt x="691" y="266"/>
                  </a:lnTo>
                  <a:lnTo>
                    <a:pt x="696" y="261"/>
                  </a:lnTo>
                  <a:lnTo>
                    <a:pt x="691" y="261"/>
                  </a:lnTo>
                  <a:lnTo>
                    <a:pt x="691" y="282"/>
                  </a:lnTo>
                  <a:lnTo>
                    <a:pt x="691" y="287"/>
                  </a:lnTo>
                  <a:lnTo>
                    <a:pt x="696" y="302"/>
                  </a:lnTo>
                  <a:lnTo>
                    <a:pt x="702" y="317"/>
                  </a:lnTo>
                  <a:lnTo>
                    <a:pt x="712" y="333"/>
                  </a:lnTo>
                  <a:lnTo>
                    <a:pt x="722" y="343"/>
                  </a:lnTo>
                  <a:lnTo>
                    <a:pt x="727" y="348"/>
                  </a:lnTo>
                  <a:lnTo>
                    <a:pt x="743" y="358"/>
                  </a:lnTo>
                  <a:lnTo>
                    <a:pt x="753" y="364"/>
                  </a:lnTo>
                  <a:lnTo>
                    <a:pt x="753" y="353"/>
                  </a:lnTo>
                  <a:lnTo>
                    <a:pt x="748" y="358"/>
                  </a:lnTo>
                  <a:lnTo>
                    <a:pt x="753" y="364"/>
                  </a:lnTo>
                  <a:lnTo>
                    <a:pt x="758" y="369"/>
                  </a:lnTo>
                  <a:lnTo>
                    <a:pt x="768" y="374"/>
                  </a:lnTo>
                  <a:lnTo>
                    <a:pt x="778" y="379"/>
                  </a:lnTo>
                  <a:lnTo>
                    <a:pt x="789" y="379"/>
                  </a:lnTo>
                  <a:lnTo>
                    <a:pt x="789" y="369"/>
                  </a:lnTo>
                  <a:lnTo>
                    <a:pt x="789" y="379"/>
                  </a:lnTo>
                  <a:lnTo>
                    <a:pt x="799" y="384"/>
                  </a:lnTo>
                  <a:lnTo>
                    <a:pt x="809" y="384"/>
                  </a:lnTo>
                  <a:lnTo>
                    <a:pt x="819" y="384"/>
                  </a:lnTo>
                  <a:lnTo>
                    <a:pt x="840" y="379"/>
                  </a:lnTo>
                  <a:lnTo>
                    <a:pt x="860" y="374"/>
                  </a:lnTo>
                  <a:lnTo>
                    <a:pt x="881" y="369"/>
                  </a:lnTo>
                  <a:lnTo>
                    <a:pt x="886" y="364"/>
                  </a:lnTo>
                  <a:lnTo>
                    <a:pt x="886" y="369"/>
                  </a:lnTo>
                  <a:lnTo>
                    <a:pt x="901" y="358"/>
                  </a:lnTo>
                  <a:lnTo>
                    <a:pt x="917" y="348"/>
                  </a:lnTo>
                  <a:lnTo>
                    <a:pt x="917" y="343"/>
                  </a:lnTo>
                  <a:lnTo>
                    <a:pt x="927" y="333"/>
                  </a:lnTo>
                  <a:lnTo>
                    <a:pt x="932" y="333"/>
                  </a:lnTo>
                  <a:lnTo>
                    <a:pt x="942" y="317"/>
                  </a:lnTo>
                  <a:lnTo>
                    <a:pt x="947" y="302"/>
                  </a:lnTo>
                  <a:lnTo>
                    <a:pt x="937" y="297"/>
                  </a:lnTo>
                  <a:lnTo>
                    <a:pt x="942" y="302"/>
                  </a:lnTo>
                  <a:lnTo>
                    <a:pt x="952" y="292"/>
                  </a:lnTo>
                  <a:lnTo>
                    <a:pt x="958" y="292"/>
                  </a:lnTo>
                  <a:lnTo>
                    <a:pt x="958" y="287"/>
                  </a:lnTo>
                  <a:lnTo>
                    <a:pt x="958" y="271"/>
                  </a:lnTo>
                  <a:lnTo>
                    <a:pt x="958" y="256"/>
                  </a:lnTo>
                  <a:lnTo>
                    <a:pt x="958" y="236"/>
                  </a:lnTo>
                  <a:lnTo>
                    <a:pt x="952" y="225"/>
                  </a:lnTo>
                  <a:lnTo>
                    <a:pt x="942" y="205"/>
                  </a:lnTo>
                  <a:lnTo>
                    <a:pt x="937" y="190"/>
                  </a:lnTo>
                  <a:lnTo>
                    <a:pt x="932" y="184"/>
                  </a:lnTo>
                  <a:lnTo>
                    <a:pt x="917" y="174"/>
                  </a:lnTo>
                  <a:lnTo>
                    <a:pt x="911" y="179"/>
                  </a:lnTo>
                  <a:lnTo>
                    <a:pt x="917" y="174"/>
                  </a:lnTo>
                  <a:lnTo>
                    <a:pt x="906" y="164"/>
                  </a:lnTo>
                  <a:lnTo>
                    <a:pt x="901" y="169"/>
                  </a:lnTo>
                  <a:lnTo>
                    <a:pt x="911" y="169"/>
                  </a:lnTo>
                  <a:lnTo>
                    <a:pt x="901" y="154"/>
                  </a:lnTo>
                  <a:lnTo>
                    <a:pt x="896" y="138"/>
                  </a:lnTo>
                  <a:lnTo>
                    <a:pt x="891" y="123"/>
                  </a:lnTo>
                  <a:lnTo>
                    <a:pt x="886" y="113"/>
                  </a:lnTo>
                  <a:lnTo>
                    <a:pt x="876" y="113"/>
                  </a:lnTo>
                  <a:lnTo>
                    <a:pt x="886" y="113"/>
                  </a:lnTo>
                  <a:lnTo>
                    <a:pt x="886" y="97"/>
                  </a:lnTo>
                  <a:lnTo>
                    <a:pt x="886" y="82"/>
                  </a:lnTo>
                  <a:lnTo>
                    <a:pt x="876" y="82"/>
                  </a:lnTo>
                  <a:lnTo>
                    <a:pt x="886" y="87"/>
                  </a:lnTo>
                  <a:lnTo>
                    <a:pt x="891" y="72"/>
                  </a:lnTo>
                  <a:lnTo>
                    <a:pt x="896" y="62"/>
                  </a:lnTo>
                  <a:lnTo>
                    <a:pt x="896" y="56"/>
                  </a:lnTo>
                  <a:lnTo>
                    <a:pt x="896" y="41"/>
                  </a:lnTo>
                  <a:lnTo>
                    <a:pt x="886" y="41"/>
                  </a:lnTo>
                  <a:lnTo>
                    <a:pt x="891" y="46"/>
                  </a:lnTo>
                  <a:lnTo>
                    <a:pt x="901" y="36"/>
                  </a:lnTo>
                  <a:lnTo>
                    <a:pt x="906" y="31"/>
                  </a:lnTo>
                  <a:lnTo>
                    <a:pt x="917" y="21"/>
                  </a:lnTo>
                  <a:lnTo>
                    <a:pt x="911" y="16"/>
                  </a:lnTo>
                  <a:lnTo>
                    <a:pt x="917" y="26"/>
                  </a:lnTo>
                  <a:lnTo>
                    <a:pt x="927" y="21"/>
                  </a:lnTo>
                  <a:lnTo>
                    <a:pt x="927" y="16"/>
                  </a:lnTo>
                  <a:lnTo>
                    <a:pt x="932" y="10"/>
                  </a:lnTo>
                  <a:lnTo>
                    <a:pt x="927" y="5"/>
                  </a:lnTo>
                  <a:lnTo>
                    <a:pt x="927" y="16"/>
                  </a:lnTo>
                  <a:lnTo>
                    <a:pt x="937" y="16"/>
                  </a:lnTo>
                  <a:lnTo>
                    <a:pt x="952" y="16"/>
                  </a:lnTo>
                  <a:lnTo>
                    <a:pt x="973" y="21"/>
                  </a:lnTo>
                  <a:lnTo>
                    <a:pt x="1004" y="21"/>
                  </a:lnTo>
                  <a:lnTo>
                    <a:pt x="1039" y="26"/>
                  </a:lnTo>
                  <a:lnTo>
                    <a:pt x="1075" y="31"/>
                  </a:lnTo>
                  <a:lnTo>
                    <a:pt x="1116" y="31"/>
                  </a:lnTo>
                  <a:lnTo>
                    <a:pt x="1162" y="36"/>
                  </a:lnTo>
                  <a:lnTo>
                    <a:pt x="1208" y="36"/>
                  </a:lnTo>
                  <a:lnTo>
                    <a:pt x="1213" y="36"/>
                  </a:lnTo>
                  <a:lnTo>
                    <a:pt x="1213" y="26"/>
                  </a:lnTo>
                  <a:lnTo>
                    <a:pt x="1208" y="26"/>
                  </a:lnTo>
                  <a:lnTo>
                    <a:pt x="1203" y="56"/>
                  </a:lnTo>
                  <a:lnTo>
                    <a:pt x="1198" y="87"/>
                  </a:lnTo>
                  <a:lnTo>
                    <a:pt x="1193" y="128"/>
                  </a:lnTo>
                  <a:lnTo>
                    <a:pt x="1188" y="169"/>
                  </a:lnTo>
                  <a:lnTo>
                    <a:pt x="1183" y="210"/>
                  </a:lnTo>
                  <a:lnTo>
                    <a:pt x="1183" y="246"/>
                  </a:lnTo>
                  <a:lnTo>
                    <a:pt x="1183" y="277"/>
                  </a:lnTo>
                  <a:lnTo>
                    <a:pt x="1183" y="292"/>
                  </a:lnTo>
                  <a:lnTo>
                    <a:pt x="1183" y="297"/>
                  </a:lnTo>
                  <a:lnTo>
                    <a:pt x="1188" y="307"/>
                  </a:lnTo>
                  <a:lnTo>
                    <a:pt x="1193" y="302"/>
                  </a:lnTo>
                  <a:lnTo>
                    <a:pt x="1188" y="302"/>
                  </a:lnTo>
                  <a:lnTo>
                    <a:pt x="1188" y="312"/>
                  </a:lnTo>
                  <a:lnTo>
                    <a:pt x="1188" y="317"/>
                  </a:lnTo>
                  <a:lnTo>
                    <a:pt x="1198" y="328"/>
                  </a:lnTo>
                  <a:lnTo>
                    <a:pt x="1203" y="333"/>
                  </a:lnTo>
                  <a:lnTo>
                    <a:pt x="1213" y="338"/>
                  </a:lnTo>
                  <a:lnTo>
                    <a:pt x="1213" y="328"/>
                  </a:lnTo>
                  <a:lnTo>
                    <a:pt x="1208" y="333"/>
                  </a:lnTo>
                  <a:lnTo>
                    <a:pt x="1219" y="343"/>
                  </a:lnTo>
                  <a:lnTo>
                    <a:pt x="1224" y="348"/>
                  </a:lnTo>
                  <a:lnTo>
                    <a:pt x="1234" y="348"/>
                  </a:lnTo>
                  <a:lnTo>
                    <a:pt x="1234" y="338"/>
                  </a:lnTo>
                  <a:lnTo>
                    <a:pt x="1234" y="348"/>
                  </a:lnTo>
                  <a:lnTo>
                    <a:pt x="1249" y="353"/>
                  </a:lnTo>
                  <a:lnTo>
                    <a:pt x="1265" y="358"/>
                  </a:lnTo>
                  <a:lnTo>
                    <a:pt x="1275" y="358"/>
                  </a:lnTo>
                  <a:lnTo>
                    <a:pt x="1290" y="358"/>
                  </a:lnTo>
                  <a:lnTo>
                    <a:pt x="1306" y="358"/>
                  </a:lnTo>
                  <a:lnTo>
                    <a:pt x="1321" y="358"/>
                  </a:lnTo>
                  <a:lnTo>
                    <a:pt x="1326" y="358"/>
                  </a:lnTo>
                  <a:lnTo>
                    <a:pt x="1336" y="353"/>
                  </a:lnTo>
                  <a:lnTo>
                    <a:pt x="1352" y="348"/>
                  </a:lnTo>
                  <a:lnTo>
                    <a:pt x="1362" y="343"/>
                  </a:lnTo>
                  <a:lnTo>
                    <a:pt x="1362" y="338"/>
                  </a:lnTo>
                  <a:lnTo>
                    <a:pt x="1372" y="328"/>
                  </a:lnTo>
                  <a:lnTo>
                    <a:pt x="1367" y="323"/>
                  </a:lnTo>
                  <a:lnTo>
                    <a:pt x="1372" y="333"/>
                  </a:lnTo>
                  <a:lnTo>
                    <a:pt x="1382" y="328"/>
                  </a:lnTo>
                  <a:lnTo>
                    <a:pt x="1393" y="323"/>
                  </a:lnTo>
                  <a:lnTo>
                    <a:pt x="1403" y="317"/>
                  </a:lnTo>
                  <a:lnTo>
                    <a:pt x="1418" y="312"/>
                  </a:lnTo>
                  <a:lnTo>
                    <a:pt x="1413" y="302"/>
                  </a:lnTo>
                  <a:lnTo>
                    <a:pt x="1413" y="312"/>
                  </a:lnTo>
                  <a:lnTo>
                    <a:pt x="1428" y="312"/>
                  </a:lnTo>
                  <a:lnTo>
                    <a:pt x="1444" y="312"/>
                  </a:lnTo>
                  <a:lnTo>
                    <a:pt x="1444" y="302"/>
                  </a:lnTo>
                  <a:lnTo>
                    <a:pt x="1444" y="312"/>
                  </a:lnTo>
                  <a:lnTo>
                    <a:pt x="1459" y="317"/>
                  </a:lnTo>
                  <a:lnTo>
                    <a:pt x="1474" y="323"/>
                  </a:lnTo>
                  <a:lnTo>
                    <a:pt x="1490" y="333"/>
                  </a:lnTo>
                  <a:lnTo>
                    <a:pt x="1500" y="338"/>
                  </a:lnTo>
                  <a:lnTo>
                    <a:pt x="1515" y="348"/>
                  </a:lnTo>
                  <a:lnTo>
                    <a:pt x="1515" y="338"/>
                  </a:lnTo>
                  <a:lnTo>
                    <a:pt x="1510" y="343"/>
                  </a:lnTo>
                  <a:lnTo>
                    <a:pt x="1521" y="358"/>
                  </a:lnTo>
                  <a:lnTo>
                    <a:pt x="1526" y="374"/>
                  </a:lnTo>
                  <a:lnTo>
                    <a:pt x="1536" y="389"/>
                  </a:lnTo>
                  <a:lnTo>
                    <a:pt x="1541" y="384"/>
                  </a:lnTo>
                  <a:lnTo>
                    <a:pt x="1536" y="384"/>
                  </a:lnTo>
                  <a:lnTo>
                    <a:pt x="1536" y="405"/>
                  </a:lnTo>
                  <a:lnTo>
                    <a:pt x="1536" y="410"/>
                  </a:lnTo>
                  <a:lnTo>
                    <a:pt x="1541" y="430"/>
                  </a:lnTo>
                  <a:lnTo>
                    <a:pt x="1546" y="425"/>
                  </a:lnTo>
                  <a:lnTo>
                    <a:pt x="1541" y="425"/>
                  </a:lnTo>
                  <a:lnTo>
                    <a:pt x="1536" y="435"/>
                  </a:lnTo>
                  <a:lnTo>
                    <a:pt x="1536" y="451"/>
                  </a:lnTo>
                  <a:lnTo>
                    <a:pt x="1541" y="451"/>
                  </a:lnTo>
                  <a:lnTo>
                    <a:pt x="1536" y="451"/>
                  </a:lnTo>
                  <a:lnTo>
                    <a:pt x="1526" y="466"/>
                  </a:lnTo>
                  <a:lnTo>
                    <a:pt x="1521" y="476"/>
                  </a:lnTo>
                  <a:lnTo>
                    <a:pt x="1526" y="476"/>
                  </a:lnTo>
                  <a:lnTo>
                    <a:pt x="1521" y="471"/>
                  </a:lnTo>
                  <a:lnTo>
                    <a:pt x="1510" y="481"/>
                  </a:lnTo>
                  <a:lnTo>
                    <a:pt x="1515" y="486"/>
                  </a:lnTo>
                  <a:lnTo>
                    <a:pt x="1515" y="481"/>
                  </a:lnTo>
                  <a:lnTo>
                    <a:pt x="1500" y="486"/>
                  </a:lnTo>
                  <a:lnTo>
                    <a:pt x="1495" y="486"/>
                  </a:lnTo>
                  <a:lnTo>
                    <a:pt x="1485" y="497"/>
                  </a:lnTo>
                  <a:lnTo>
                    <a:pt x="1490" y="502"/>
                  </a:lnTo>
                  <a:lnTo>
                    <a:pt x="1490" y="497"/>
                  </a:lnTo>
                  <a:lnTo>
                    <a:pt x="1474" y="502"/>
                  </a:lnTo>
                  <a:lnTo>
                    <a:pt x="1459" y="507"/>
                  </a:lnTo>
                  <a:lnTo>
                    <a:pt x="1444" y="512"/>
                  </a:lnTo>
                  <a:lnTo>
                    <a:pt x="1444" y="517"/>
                  </a:lnTo>
                  <a:lnTo>
                    <a:pt x="1444" y="512"/>
                  </a:lnTo>
                  <a:lnTo>
                    <a:pt x="1428" y="512"/>
                  </a:lnTo>
                  <a:lnTo>
                    <a:pt x="1413" y="512"/>
                  </a:lnTo>
                  <a:lnTo>
                    <a:pt x="1413" y="517"/>
                  </a:lnTo>
                  <a:lnTo>
                    <a:pt x="1418" y="512"/>
                  </a:lnTo>
                  <a:lnTo>
                    <a:pt x="1403" y="507"/>
                  </a:lnTo>
                  <a:lnTo>
                    <a:pt x="1398" y="512"/>
                  </a:lnTo>
                  <a:lnTo>
                    <a:pt x="1403" y="507"/>
                  </a:lnTo>
                  <a:lnTo>
                    <a:pt x="1393" y="497"/>
                  </a:lnTo>
                  <a:lnTo>
                    <a:pt x="1382" y="492"/>
                  </a:lnTo>
                  <a:lnTo>
                    <a:pt x="1377" y="497"/>
                  </a:lnTo>
                  <a:lnTo>
                    <a:pt x="1382" y="492"/>
                  </a:lnTo>
                  <a:lnTo>
                    <a:pt x="1372" y="481"/>
                  </a:lnTo>
                  <a:lnTo>
                    <a:pt x="1362" y="471"/>
                  </a:lnTo>
                  <a:lnTo>
                    <a:pt x="1352" y="466"/>
                  </a:lnTo>
                  <a:lnTo>
                    <a:pt x="1347" y="471"/>
                  </a:lnTo>
                  <a:lnTo>
                    <a:pt x="1352" y="466"/>
                  </a:lnTo>
                  <a:lnTo>
                    <a:pt x="1341" y="456"/>
                  </a:lnTo>
                  <a:lnTo>
                    <a:pt x="1336" y="456"/>
                  </a:lnTo>
                  <a:lnTo>
                    <a:pt x="1326" y="456"/>
                  </a:lnTo>
                  <a:lnTo>
                    <a:pt x="1326" y="461"/>
                  </a:lnTo>
                  <a:lnTo>
                    <a:pt x="1331" y="456"/>
                  </a:lnTo>
                  <a:lnTo>
                    <a:pt x="1316" y="451"/>
                  </a:lnTo>
                  <a:lnTo>
                    <a:pt x="1311" y="451"/>
                  </a:lnTo>
                  <a:lnTo>
                    <a:pt x="1300" y="451"/>
                  </a:lnTo>
                  <a:lnTo>
                    <a:pt x="1285" y="456"/>
                  </a:lnTo>
                  <a:lnTo>
                    <a:pt x="1285" y="461"/>
                  </a:lnTo>
                  <a:lnTo>
                    <a:pt x="1285" y="456"/>
                  </a:lnTo>
                  <a:lnTo>
                    <a:pt x="1275" y="456"/>
                  </a:lnTo>
                  <a:lnTo>
                    <a:pt x="1265" y="461"/>
                  </a:lnTo>
                  <a:lnTo>
                    <a:pt x="1249" y="466"/>
                  </a:lnTo>
                  <a:lnTo>
                    <a:pt x="1244" y="466"/>
                  </a:lnTo>
                  <a:lnTo>
                    <a:pt x="1234" y="476"/>
                  </a:lnTo>
                  <a:lnTo>
                    <a:pt x="1224" y="486"/>
                  </a:lnTo>
                  <a:lnTo>
                    <a:pt x="1229" y="492"/>
                  </a:lnTo>
                  <a:lnTo>
                    <a:pt x="1229" y="486"/>
                  </a:lnTo>
                  <a:lnTo>
                    <a:pt x="1219" y="492"/>
                  </a:lnTo>
                  <a:lnTo>
                    <a:pt x="1213" y="492"/>
                  </a:lnTo>
                  <a:lnTo>
                    <a:pt x="1203" y="502"/>
                  </a:lnTo>
                  <a:lnTo>
                    <a:pt x="1203" y="507"/>
                  </a:lnTo>
                  <a:lnTo>
                    <a:pt x="1198" y="522"/>
                  </a:lnTo>
                  <a:lnTo>
                    <a:pt x="1193" y="532"/>
                  </a:lnTo>
                  <a:lnTo>
                    <a:pt x="1188" y="548"/>
                  </a:lnTo>
                  <a:lnTo>
                    <a:pt x="1188" y="563"/>
                  </a:lnTo>
                  <a:lnTo>
                    <a:pt x="1188" y="584"/>
                  </a:lnTo>
                  <a:lnTo>
                    <a:pt x="1188" y="604"/>
                  </a:lnTo>
                  <a:lnTo>
                    <a:pt x="1188" y="609"/>
                  </a:lnTo>
                  <a:lnTo>
                    <a:pt x="1198" y="655"/>
                  </a:lnTo>
                  <a:lnTo>
                    <a:pt x="1208" y="701"/>
                  </a:lnTo>
                  <a:lnTo>
                    <a:pt x="1213" y="696"/>
                  </a:lnTo>
                  <a:lnTo>
                    <a:pt x="1208" y="696"/>
                  </a:lnTo>
                  <a:lnTo>
                    <a:pt x="1213" y="722"/>
                  </a:lnTo>
                  <a:lnTo>
                    <a:pt x="1213" y="737"/>
                  </a:lnTo>
                  <a:lnTo>
                    <a:pt x="1213" y="727"/>
                  </a:lnTo>
                  <a:lnTo>
                    <a:pt x="1219" y="747"/>
                  </a:lnTo>
                  <a:lnTo>
                    <a:pt x="1224" y="742"/>
                  </a:lnTo>
                  <a:lnTo>
                    <a:pt x="1219" y="742"/>
                  </a:lnTo>
                  <a:lnTo>
                    <a:pt x="1219" y="768"/>
                  </a:lnTo>
                  <a:lnTo>
                    <a:pt x="1219" y="793"/>
                  </a:lnTo>
                  <a:lnTo>
                    <a:pt x="1219" y="814"/>
                  </a:lnTo>
                  <a:lnTo>
                    <a:pt x="1219" y="834"/>
                  </a:lnTo>
                  <a:lnTo>
                    <a:pt x="1219" y="845"/>
                  </a:lnTo>
                  <a:lnTo>
                    <a:pt x="1224" y="845"/>
                  </a:lnTo>
                  <a:lnTo>
                    <a:pt x="1219" y="840"/>
                  </a:lnTo>
                  <a:lnTo>
                    <a:pt x="1213" y="845"/>
                  </a:lnTo>
                  <a:lnTo>
                    <a:pt x="1213" y="850"/>
                  </a:lnTo>
                  <a:lnTo>
                    <a:pt x="1213" y="860"/>
                  </a:lnTo>
                  <a:lnTo>
                    <a:pt x="1219" y="860"/>
                  </a:lnTo>
                  <a:lnTo>
                    <a:pt x="1213" y="860"/>
                  </a:lnTo>
                  <a:lnTo>
                    <a:pt x="1208" y="870"/>
                  </a:lnTo>
                  <a:lnTo>
                    <a:pt x="1213" y="870"/>
                  </a:lnTo>
                  <a:lnTo>
                    <a:pt x="1213" y="865"/>
                  </a:lnTo>
                  <a:lnTo>
                    <a:pt x="1193" y="875"/>
                  </a:lnTo>
                  <a:lnTo>
                    <a:pt x="1178" y="886"/>
                  </a:lnTo>
                  <a:lnTo>
                    <a:pt x="1178" y="891"/>
                  </a:lnTo>
                  <a:lnTo>
                    <a:pt x="1178" y="886"/>
                  </a:lnTo>
                  <a:lnTo>
                    <a:pt x="1152" y="891"/>
                  </a:lnTo>
                  <a:lnTo>
                    <a:pt x="1126" y="896"/>
                  </a:lnTo>
                  <a:lnTo>
                    <a:pt x="1106" y="896"/>
                  </a:lnTo>
                  <a:lnTo>
                    <a:pt x="1075" y="901"/>
                  </a:lnTo>
                  <a:lnTo>
                    <a:pt x="1050" y="901"/>
                  </a:lnTo>
                  <a:lnTo>
                    <a:pt x="1024" y="901"/>
                  </a:lnTo>
                  <a:lnTo>
                    <a:pt x="998" y="901"/>
                  </a:lnTo>
                  <a:lnTo>
                    <a:pt x="973" y="896"/>
                  </a:lnTo>
                  <a:lnTo>
                    <a:pt x="952" y="896"/>
                  </a:lnTo>
                  <a:lnTo>
                    <a:pt x="927" y="891"/>
                  </a:lnTo>
                  <a:lnTo>
                    <a:pt x="906" y="886"/>
                  </a:lnTo>
                  <a:lnTo>
                    <a:pt x="886" y="881"/>
                  </a:lnTo>
                  <a:lnTo>
                    <a:pt x="886" y="886"/>
                  </a:lnTo>
                  <a:lnTo>
                    <a:pt x="891" y="881"/>
                  </a:lnTo>
                  <a:lnTo>
                    <a:pt x="881" y="870"/>
                  </a:lnTo>
                  <a:lnTo>
                    <a:pt x="865" y="865"/>
                  </a:lnTo>
                  <a:lnTo>
                    <a:pt x="860" y="870"/>
                  </a:lnTo>
                  <a:lnTo>
                    <a:pt x="865" y="865"/>
                  </a:lnTo>
                  <a:lnTo>
                    <a:pt x="855" y="855"/>
                  </a:lnTo>
                  <a:lnTo>
                    <a:pt x="850" y="850"/>
                  </a:lnTo>
                  <a:lnTo>
                    <a:pt x="845" y="855"/>
                  </a:lnTo>
                  <a:lnTo>
                    <a:pt x="855" y="855"/>
                  </a:lnTo>
                  <a:lnTo>
                    <a:pt x="850" y="845"/>
                  </a:lnTo>
                  <a:lnTo>
                    <a:pt x="845" y="840"/>
                  </a:lnTo>
                  <a:lnTo>
                    <a:pt x="840" y="834"/>
                  </a:lnTo>
                  <a:lnTo>
                    <a:pt x="835" y="840"/>
                  </a:lnTo>
                  <a:lnTo>
                    <a:pt x="845" y="840"/>
                  </a:lnTo>
                  <a:lnTo>
                    <a:pt x="845" y="834"/>
                  </a:lnTo>
                  <a:lnTo>
                    <a:pt x="845" y="824"/>
                  </a:lnTo>
                  <a:lnTo>
                    <a:pt x="845" y="819"/>
                  </a:lnTo>
                  <a:lnTo>
                    <a:pt x="845" y="809"/>
                  </a:lnTo>
                  <a:lnTo>
                    <a:pt x="835" y="809"/>
                  </a:lnTo>
                  <a:lnTo>
                    <a:pt x="845" y="814"/>
                  </a:lnTo>
                  <a:lnTo>
                    <a:pt x="850" y="804"/>
                  </a:lnTo>
                  <a:lnTo>
                    <a:pt x="840" y="799"/>
                  </a:lnTo>
                  <a:lnTo>
                    <a:pt x="845" y="804"/>
                  </a:lnTo>
                  <a:lnTo>
                    <a:pt x="850" y="799"/>
                  </a:lnTo>
                  <a:lnTo>
                    <a:pt x="855" y="799"/>
                  </a:lnTo>
                  <a:lnTo>
                    <a:pt x="860" y="788"/>
                  </a:lnTo>
                  <a:lnTo>
                    <a:pt x="865" y="778"/>
                  </a:lnTo>
                  <a:lnTo>
                    <a:pt x="855" y="773"/>
                  </a:lnTo>
                  <a:lnTo>
                    <a:pt x="860" y="778"/>
                  </a:lnTo>
                  <a:lnTo>
                    <a:pt x="881" y="758"/>
                  </a:lnTo>
                  <a:lnTo>
                    <a:pt x="901" y="737"/>
                  </a:lnTo>
                  <a:lnTo>
                    <a:pt x="911" y="727"/>
                  </a:lnTo>
                  <a:lnTo>
                    <a:pt x="917" y="727"/>
                  </a:lnTo>
                  <a:lnTo>
                    <a:pt x="922" y="712"/>
                  </a:lnTo>
                  <a:lnTo>
                    <a:pt x="927" y="696"/>
                  </a:lnTo>
                  <a:lnTo>
                    <a:pt x="932" y="681"/>
                  </a:lnTo>
                  <a:lnTo>
                    <a:pt x="932" y="676"/>
                  </a:lnTo>
                  <a:lnTo>
                    <a:pt x="932" y="660"/>
                  </a:lnTo>
                  <a:lnTo>
                    <a:pt x="927" y="645"/>
                  </a:lnTo>
                  <a:lnTo>
                    <a:pt x="922" y="630"/>
                  </a:lnTo>
                  <a:lnTo>
                    <a:pt x="917" y="609"/>
                  </a:lnTo>
                  <a:lnTo>
                    <a:pt x="906" y="594"/>
                  </a:lnTo>
                  <a:lnTo>
                    <a:pt x="901" y="589"/>
                  </a:lnTo>
                  <a:lnTo>
                    <a:pt x="891" y="579"/>
                  </a:lnTo>
                  <a:lnTo>
                    <a:pt x="881" y="568"/>
                  </a:lnTo>
                  <a:lnTo>
                    <a:pt x="865" y="553"/>
                  </a:lnTo>
                  <a:lnTo>
                    <a:pt x="855" y="548"/>
                  </a:lnTo>
                  <a:lnTo>
                    <a:pt x="835" y="538"/>
                  </a:lnTo>
                  <a:lnTo>
                    <a:pt x="819" y="532"/>
                  </a:lnTo>
                  <a:lnTo>
                    <a:pt x="814" y="532"/>
                  </a:lnTo>
                  <a:lnTo>
                    <a:pt x="794" y="532"/>
                  </a:lnTo>
                  <a:lnTo>
                    <a:pt x="773" y="532"/>
                  </a:lnTo>
                  <a:lnTo>
                    <a:pt x="758" y="538"/>
                  </a:lnTo>
                  <a:lnTo>
                    <a:pt x="737" y="548"/>
                  </a:lnTo>
                  <a:lnTo>
                    <a:pt x="722" y="553"/>
                  </a:lnTo>
                  <a:lnTo>
                    <a:pt x="707" y="563"/>
                  </a:lnTo>
                  <a:lnTo>
                    <a:pt x="702" y="563"/>
                  </a:lnTo>
                  <a:lnTo>
                    <a:pt x="686" y="579"/>
                  </a:lnTo>
                  <a:lnTo>
                    <a:pt x="676" y="589"/>
                  </a:lnTo>
                  <a:lnTo>
                    <a:pt x="676" y="594"/>
                  </a:lnTo>
                  <a:lnTo>
                    <a:pt x="666" y="609"/>
                  </a:lnTo>
                  <a:lnTo>
                    <a:pt x="656" y="625"/>
                  </a:lnTo>
                  <a:lnTo>
                    <a:pt x="650" y="640"/>
                  </a:lnTo>
                  <a:lnTo>
                    <a:pt x="645" y="660"/>
                  </a:lnTo>
                  <a:lnTo>
                    <a:pt x="645" y="676"/>
                  </a:lnTo>
                  <a:lnTo>
                    <a:pt x="645" y="681"/>
                  </a:lnTo>
                  <a:lnTo>
                    <a:pt x="650" y="696"/>
                  </a:lnTo>
                  <a:lnTo>
                    <a:pt x="656" y="712"/>
                  </a:lnTo>
                  <a:lnTo>
                    <a:pt x="661" y="722"/>
                  </a:lnTo>
                  <a:lnTo>
                    <a:pt x="666" y="717"/>
                  </a:lnTo>
                  <a:lnTo>
                    <a:pt x="661" y="717"/>
                  </a:lnTo>
                  <a:lnTo>
                    <a:pt x="661" y="722"/>
                  </a:lnTo>
                  <a:lnTo>
                    <a:pt x="661" y="727"/>
                  </a:lnTo>
                  <a:lnTo>
                    <a:pt x="666" y="737"/>
                  </a:lnTo>
                  <a:lnTo>
                    <a:pt x="671" y="742"/>
                  </a:lnTo>
                  <a:lnTo>
                    <a:pt x="681" y="747"/>
                  </a:lnTo>
                  <a:lnTo>
                    <a:pt x="681" y="737"/>
                  </a:lnTo>
                  <a:lnTo>
                    <a:pt x="676" y="742"/>
                  </a:lnTo>
                  <a:lnTo>
                    <a:pt x="686" y="758"/>
                  </a:lnTo>
                  <a:lnTo>
                    <a:pt x="696" y="768"/>
                  </a:lnTo>
                  <a:lnTo>
                    <a:pt x="702" y="763"/>
                  </a:lnTo>
                  <a:lnTo>
                    <a:pt x="696" y="768"/>
                  </a:lnTo>
                  <a:lnTo>
                    <a:pt x="702" y="783"/>
                  </a:lnTo>
                  <a:lnTo>
                    <a:pt x="712" y="793"/>
                  </a:lnTo>
                  <a:lnTo>
                    <a:pt x="717" y="788"/>
                  </a:lnTo>
                  <a:lnTo>
                    <a:pt x="712" y="793"/>
                  </a:lnTo>
                  <a:lnTo>
                    <a:pt x="717" y="804"/>
                  </a:lnTo>
                  <a:lnTo>
                    <a:pt x="722" y="799"/>
                  </a:lnTo>
                  <a:lnTo>
                    <a:pt x="717" y="799"/>
                  </a:lnTo>
                  <a:lnTo>
                    <a:pt x="717" y="809"/>
                  </a:lnTo>
                  <a:lnTo>
                    <a:pt x="717" y="814"/>
                  </a:lnTo>
                  <a:lnTo>
                    <a:pt x="722" y="824"/>
                  </a:lnTo>
                  <a:lnTo>
                    <a:pt x="727" y="819"/>
                  </a:lnTo>
                  <a:lnTo>
                    <a:pt x="722" y="819"/>
                  </a:lnTo>
                  <a:lnTo>
                    <a:pt x="722" y="829"/>
                  </a:lnTo>
                  <a:lnTo>
                    <a:pt x="727" y="829"/>
                  </a:lnTo>
                  <a:lnTo>
                    <a:pt x="722" y="829"/>
                  </a:lnTo>
                  <a:lnTo>
                    <a:pt x="717" y="840"/>
                  </a:lnTo>
                  <a:lnTo>
                    <a:pt x="717" y="845"/>
                  </a:lnTo>
                  <a:lnTo>
                    <a:pt x="722" y="845"/>
                  </a:lnTo>
                  <a:lnTo>
                    <a:pt x="717" y="840"/>
                  </a:lnTo>
                  <a:lnTo>
                    <a:pt x="712" y="845"/>
                  </a:lnTo>
                  <a:lnTo>
                    <a:pt x="712" y="850"/>
                  </a:lnTo>
                  <a:lnTo>
                    <a:pt x="707" y="860"/>
                  </a:lnTo>
                  <a:lnTo>
                    <a:pt x="712" y="860"/>
                  </a:lnTo>
                  <a:lnTo>
                    <a:pt x="712" y="855"/>
                  </a:lnTo>
                  <a:lnTo>
                    <a:pt x="702" y="860"/>
                  </a:lnTo>
                  <a:lnTo>
                    <a:pt x="702" y="865"/>
                  </a:lnTo>
                  <a:lnTo>
                    <a:pt x="702" y="860"/>
                  </a:lnTo>
                  <a:lnTo>
                    <a:pt x="696" y="860"/>
                  </a:lnTo>
                  <a:lnTo>
                    <a:pt x="681" y="865"/>
                  </a:lnTo>
                  <a:lnTo>
                    <a:pt x="681" y="870"/>
                  </a:lnTo>
                  <a:lnTo>
                    <a:pt x="681" y="865"/>
                  </a:lnTo>
                  <a:lnTo>
                    <a:pt x="671" y="865"/>
                  </a:lnTo>
                  <a:close/>
                </a:path>
              </a:pathLst>
            </a:custGeom>
            <a:grpFill/>
            <a:ln>
              <a:solidFill>
                <a:srgbClr val="170FB1"/>
              </a:solidFill>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defRPr/>
              </a:pPr>
              <a:endParaRPr lang="fr-FR" dirty="0">
                <a:latin typeface="Arial" charset="0"/>
              </a:endParaRPr>
            </a:p>
          </p:txBody>
        </p:sp>
      </p:grpSp>
      <p:sp>
        <p:nvSpPr>
          <p:cNvPr id="16" name="Text Box 20"/>
          <p:cNvSpPr txBox="1">
            <a:spLocks noChangeArrowheads="1"/>
          </p:cNvSpPr>
          <p:nvPr/>
        </p:nvSpPr>
        <p:spPr bwMode="auto">
          <a:xfrm>
            <a:off x="7976549" y="5064901"/>
            <a:ext cx="1374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b="1"/>
              <a:t>Confidentialité</a:t>
            </a:r>
          </a:p>
        </p:txBody>
      </p:sp>
      <p:sp>
        <p:nvSpPr>
          <p:cNvPr id="17" name="Text Box 21"/>
          <p:cNvSpPr txBox="1">
            <a:spLocks noChangeArrowheads="1"/>
          </p:cNvSpPr>
          <p:nvPr/>
        </p:nvSpPr>
        <p:spPr bwMode="auto">
          <a:xfrm>
            <a:off x="9471974" y="4993463"/>
            <a:ext cx="118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b="1"/>
              <a:t>Non-</a:t>
            </a:r>
          </a:p>
          <a:p>
            <a:r>
              <a:rPr lang="fr-FR" sz="1400" b="1"/>
              <a:t>Répudiation</a:t>
            </a:r>
          </a:p>
        </p:txBody>
      </p:sp>
      <p:sp>
        <p:nvSpPr>
          <p:cNvPr id="18" name="Text Box 22"/>
          <p:cNvSpPr txBox="1">
            <a:spLocks noChangeArrowheads="1"/>
          </p:cNvSpPr>
          <p:nvPr/>
        </p:nvSpPr>
        <p:spPr bwMode="auto">
          <a:xfrm>
            <a:off x="9613262" y="3669488"/>
            <a:ext cx="890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b="1"/>
              <a:t>Intégrité</a:t>
            </a:r>
          </a:p>
        </p:txBody>
      </p:sp>
      <p:sp>
        <p:nvSpPr>
          <p:cNvPr id="19" name="Text Box 23"/>
          <p:cNvSpPr txBox="1">
            <a:spLocks noChangeArrowheads="1"/>
          </p:cNvSpPr>
          <p:nvPr/>
        </p:nvSpPr>
        <p:spPr bwMode="auto">
          <a:xfrm>
            <a:off x="7879712" y="4029851"/>
            <a:ext cx="148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400" b="1"/>
              <a:t>Authentification</a:t>
            </a:r>
          </a:p>
        </p:txBody>
      </p:sp>
      <p:sp>
        <p:nvSpPr>
          <p:cNvPr id="20" name="Rectangle avec flèche vers la droite 19"/>
          <p:cNvSpPr/>
          <p:nvPr/>
        </p:nvSpPr>
        <p:spPr>
          <a:xfrm>
            <a:off x="3051087" y="3703891"/>
            <a:ext cx="4214842" cy="2366004"/>
          </a:xfrm>
          <a:prstGeom prst="rightArrowCallout">
            <a:avLst>
              <a:gd name="adj1" fmla="val 23773"/>
              <a:gd name="adj2" fmla="val 25000"/>
              <a:gd name="adj3" fmla="val 26355"/>
              <a:gd name="adj4" fmla="val 73596"/>
            </a:avLst>
          </a:prstGeom>
          <a:blipFill>
            <a:blip r:embed="rId2" cstate="print"/>
            <a:tile tx="0" ty="0" sx="100000" sy="100000" flip="none" algn="tl"/>
          </a:blipFill>
          <a:ln w="57150">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chor="ctr"/>
          <a:lstStyle/>
          <a:p>
            <a:pPr eaLnBrk="0" hangingPunct="0">
              <a:defRPr/>
            </a:pPr>
            <a:r>
              <a:rPr lang="fr-FR" b="1" dirty="0"/>
              <a:t> </a:t>
            </a:r>
            <a:endParaRPr lang="fr-FR" sz="3600" b="1" dirty="0">
              <a:solidFill>
                <a:schemeClr val="accent2"/>
              </a:solidFill>
            </a:endParaRPr>
          </a:p>
        </p:txBody>
      </p:sp>
      <p:sp>
        <p:nvSpPr>
          <p:cNvPr id="21" name="ZoneTexte 29"/>
          <p:cNvSpPr txBox="1">
            <a:spLocks noChangeArrowheads="1"/>
          </p:cNvSpPr>
          <p:nvPr/>
        </p:nvSpPr>
        <p:spPr bwMode="auto">
          <a:xfrm>
            <a:off x="3233679" y="3955335"/>
            <a:ext cx="31686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fr-FR" sz="2400" b="1" dirty="0">
                <a:solidFill>
                  <a:srgbClr val="170FB1"/>
                </a:solidFill>
                <a:latin typeface="+mj-lt"/>
              </a:rPr>
              <a:t>La cryptographie vise 4 objectifs  </a:t>
            </a:r>
          </a:p>
          <a:p>
            <a:pPr>
              <a:lnSpc>
                <a:spcPct val="150000"/>
              </a:lnSpc>
            </a:pPr>
            <a:r>
              <a:rPr lang="fr-FR" sz="2400" b="1" dirty="0">
                <a:solidFill>
                  <a:srgbClr val="170FB1"/>
                </a:solidFill>
                <a:latin typeface="+mj-lt"/>
              </a:rPr>
              <a:t>de sécurité</a:t>
            </a:r>
          </a:p>
        </p:txBody>
      </p:sp>
    </p:spTree>
    <p:extLst>
      <p:ext uri="{BB962C8B-B14F-4D97-AF65-F5344CB8AC3E}">
        <p14:creationId xmlns:p14="http://schemas.microsoft.com/office/powerpoint/2010/main" val="185722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 de hachage </a:t>
            </a:r>
            <a:endParaRPr lang="fr-FR" dirty="0"/>
          </a:p>
        </p:txBody>
      </p:sp>
      <p:sp>
        <p:nvSpPr>
          <p:cNvPr id="4" name="Rectangle 18"/>
          <p:cNvSpPr>
            <a:spLocks noChangeArrowheads="1"/>
          </p:cNvSpPr>
          <p:nvPr/>
        </p:nvSpPr>
        <p:spPr bwMode="auto">
          <a:xfrm>
            <a:off x="8050406" y="1341438"/>
            <a:ext cx="3168650" cy="2843212"/>
          </a:xfrm>
          <a:prstGeom prst="rect">
            <a:avLst/>
          </a:prstGeom>
          <a:solidFill>
            <a:srgbClr val="A7D971"/>
          </a:solidFill>
          <a:ln w="28575">
            <a:solidFill>
              <a:srgbClr val="0000FF"/>
            </a:solidFill>
            <a:prstDash val="dash"/>
            <a:miter lim="800000"/>
            <a:headEnd/>
            <a:tailEnd/>
          </a:ln>
        </p:spPr>
        <p:txBody>
          <a:bodyPr wrap="none" anchor="ctr"/>
          <a:lstStyle/>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b="1" dirty="0">
              <a:latin typeface="Arial" charset="0"/>
              <a:cs typeface="+mn-cs"/>
            </a:endParaRPr>
          </a:p>
          <a:p>
            <a:pPr eaLnBrk="0" hangingPunct="0">
              <a:defRPr/>
            </a:pPr>
            <a:r>
              <a:rPr lang="fr-FR" b="1" dirty="0">
                <a:latin typeface="Arial" charset="0"/>
                <a:cs typeface="+mn-cs"/>
              </a:rPr>
              <a:t>              </a:t>
            </a:r>
            <a:r>
              <a:rPr lang="fr-FR" sz="2000" b="1" dirty="0">
                <a:latin typeface="+mn-lt"/>
                <a:cs typeface="+mn-cs"/>
              </a:rPr>
              <a:t>Récepteur</a:t>
            </a:r>
          </a:p>
        </p:txBody>
      </p:sp>
      <p:sp>
        <p:nvSpPr>
          <p:cNvPr id="5" name="Rectangle 18"/>
          <p:cNvSpPr>
            <a:spLocks noChangeArrowheads="1"/>
          </p:cNvSpPr>
          <p:nvPr/>
        </p:nvSpPr>
        <p:spPr bwMode="auto">
          <a:xfrm>
            <a:off x="2354456" y="1341438"/>
            <a:ext cx="2916238" cy="2735262"/>
          </a:xfrm>
          <a:prstGeom prst="rect">
            <a:avLst/>
          </a:prstGeom>
          <a:solidFill>
            <a:srgbClr val="A7D971"/>
          </a:solidFill>
          <a:ln w="28575">
            <a:solidFill>
              <a:srgbClr val="0000FF"/>
            </a:solidFill>
            <a:prstDash val="dash"/>
            <a:miter lim="800000"/>
            <a:headEnd/>
            <a:tailEnd/>
          </a:ln>
        </p:spPr>
        <p:txBody>
          <a:bodyPr wrap="none" anchor="ctr"/>
          <a:lstStyle/>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endParaRPr lang="fr-FR" dirty="0">
              <a:latin typeface="Arial" charset="0"/>
              <a:cs typeface="+mn-cs"/>
            </a:endParaRPr>
          </a:p>
          <a:p>
            <a:pPr eaLnBrk="0" hangingPunct="0">
              <a:defRPr/>
            </a:pPr>
            <a:r>
              <a:rPr lang="fr-FR" b="1" dirty="0">
                <a:latin typeface="Arial" charset="0"/>
                <a:cs typeface="+mn-cs"/>
              </a:rPr>
              <a:t>             </a:t>
            </a:r>
            <a:r>
              <a:rPr lang="fr-FR" sz="2000" b="1" dirty="0">
                <a:latin typeface="+mn-lt"/>
                <a:cs typeface="+mn-cs"/>
              </a:rPr>
              <a:t>Emetteur</a:t>
            </a:r>
          </a:p>
        </p:txBody>
      </p:sp>
      <p:sp>
        <p:nvSpPr>
          <p:cNvPr id="6" name="Parchemin vertical 5"/>
          <p:cNvSpPr/>
          <p:nvPr/>
        </p:nvSpPr>
        <p:spPr>
          <a:xfrm>
            <a:off x="8767956" y="1498600"/>
            <a:ext cx="1143000" cy="857250"/>
          </a:xfrm>
          <a:prstGeom prst="verticalScroll">
            <a:avLst/>
          </a:prstGeom>
          <a:solidFill>
            <a:srgbClr val="F46F0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fr-FR" dirty="0"/>
          </a:p>
        </p:txBody>
      </p:sp>
      <p:sp>
        <p:nvSpPr>
          <p:cNvPr id="7" name="Parchemin vertical 6"/>
          <p:cNvSpPr/>
          <p:nvPr/>
        </p:nvSpPr>
        <p:spPr>
          <a:xfrm>
            <a:off x="2643381" y="1570038"/>
            <a:ext cx="1143000" cy="857250"/>
          </a:xfrm>
          <a:prstGeom prst="verticalScroll">
            <a:avLst/>
          </a:prstGeom>
          <a:solidFill>
            <a:srgbClr val="F46F0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fr-FR" dirty="0"/>
          </a:p>
        </p:txBody>
      </p:sp>
      <p:sp>
        <p:nvSpPr>
          <p:cNvPr id="9" name="Line 4"/>
          <p:cNvSpPr>
            <a:spLocks noChangeShapeType="1"/>
          </p:cNvSpPr>
          <p:nvPr/>
        </p:nvSpPr>
        <p:spPr bwMode="auto">
          <a:xfrm>
            <a:off x="3651444" y="2276475"/>
            <a:ext cx="19796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0" name="AutoShape 5"/>
          <p:cNvSpPr>
            <a:spLocks noChangeArrowheads="1"/>
          </p:cNvSpPr>
          <p:nvPr/>
        </p:nvSpPr>
        <p:spPr bwMode="auto">
          <a:xfrm>
            <a:off x="2498919" y="2652713"/>
            <a:ext cx="1239837" cy="431800"/>
          </a:xfrm>
          <a:prstGeom prst="roundRect">
            <a:avLst>
              <a:gd name="adj" fmla="val 50000"/>
            </a:avLst>
          </a:prstGeom>
          <a:solidFill>
            <a:srgbClr val="873AC0"/>
          </a:solidFill>
          <a:ln w="9525">
            <a:solidFill>
              <a:schemeClr val="tx1"/>
            </a:solidFill>
            <a:round/>
            <a:headEnd/>
            <a:tailEnd/>
          </a:ln>
        </p:spPr>
        <p:txBody>
          <a:bodyPr wrap="none" anchor="ctr"/>
          <a:lstStyle/>
          <a:p>
            <a:pPr eaLnBrk="0" hangingPunct="0">
              <a:defRPr/>
            </a:pPr>
            <a:r>
              <a:rPr lang="fr-FR" dirty="0">
                <a:latin typeface="+mn-lt"/>
                <a:cs typeface="+mn-cs"/>
              </a:rPr>
              <a:t>Hachage</a:t>
            </a:r>
          </a:p>
        </p:txBody>
      </p:sp>
      <p:sp>
        <p:nvSpPr>
          <p:cNvPr id="11" name="AutoShape 9"/>
          <p:cNvSpPr>
            <a:spLocks noChangeArrowheads="1"/>
          </p:cNvSpPr>
          <p:nvPr/>
        </p:nvSpPr>
        <p:spPr bwMode="auto">
          <a:xfrm>
            <a:off x="10064944" y="1700213"/>
            <a:ext cx="1079500" cy="431800"/>
          </a:xfrm>
          <a:prstGeom prst="roundRect">
            <a:avLst>
              <a:gd name="adj" fmla="val 50000"/>
            </a:avLst>
          </a:prstGeom>
          <a:solidFill>
            <a:srgbClr val="873AC0"/>
          </a:solidFill>
          <a:ln w="9525">
            <a:solidFill>
              <a:schemeClr val="tx1"/>
            </a:solidFill>
            <a:round/>
            <a:headEnd/>
            <a:tailEnd/>
          </a:ln>
        </p:spPr>
        <p:txBody>
          <a:bodyPr wrap="none" anchor="ctr"/>
          <a:lstStyle/>
          <a:p>
            <a:pPr eaLnBrk="0" hangingPunct="0">
              <a:defRPr/>
            </a:pPr>
            <a:r>
              <a:rPr lang="fr-FR" sz="1600" dirty="0">
                <a:latin typeface="+mn-lt"/>
                <a:cs typeface="+mn-cs"/>
              </a:rPr>
              <a:t>Hachage</a:t>
            </a:r>
          </a:p>
        </p:txBody>
      </p:sp>
      <p:sp>
        <p:nvSpPr>
          <p:cNvPr id="12" name="Line 12"/>
          <p:cNvSpPr>
            <a:spLocks noChangeShapeType="1"/>
          </p:cNvSpPr>
          <p:nvPr/>
        </p:nvSpPr>
        <p:spPr bwMode="auto">
          <a:xfrm>
            <a:off x="3722881" y="2867025"/>
            <a:ext cx="19081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 name="Text Box 15"/>
          <p:cNvSpPr txBox="1">
            <a:spLocks noChangeArrowheads="1"/>
          </p:cNvSpPr>
          <p:nvPr/>
        </p:nvSpPr>
        <p:spPr bwMode="auto">
          <a:xfrm>
            <a:off x="2706881" y="1784350"/>
            <a:ext cx="1019175" cy="277813"/>
          </a:xfrm>
          <a:prstGeom prst="rect">
            <a:avLst/>
          </a:prstGeom>
          <a:noFill/>
          <a:ln w="9525">
            <a:noFill/>
            <a:miter lim="800000"/>
            <a:headEnd/>
            <a:tailEnd/>
          </a:ln>
        </p:spPr>
        <p:txBody>
          <a:bodyPr wrap="none">
            <a:spAutoFit/>
          </a:bodyPr>
          <a:lstStyle/>
          <a:p>
            <a:pPr eaLnBrk="0" hangingPunct="0">
              <a:defRPr/>
            </a:pPr>
            <a:r>
              <a:rPr lang="fr-FR" sz="1200" b="1" dirty="0">
                <a:latin typeface="+mn-lt"/>
                <a:cs typeface="+mn-cs"/>
              </a:rPr>
              <a:t>Texte clair</a:t>
            </a:r>
          </a:p>
        </p:txBody>
      </p:sp>
      <p:sp>
        <p:nvSpPr>
          <p:cNvPr id="14" name="Text Box 21"/>
          <p:cNvSpPr txBox="1">
            <a:spLocks noChangeArrowheads="1"/>
          </p:cNvSpPr>
          <p:nvPr/>
        </p:nvSpPr>
        <p:spPr bwMode="auto">
          <a:xfrm>
            <a:off x="8809231" y="1712913"/>
            <a:ext cx="1017588" cy="277812"/>
          </a:xfrm>
          <a:prstGeom prst="rect">
            <a:avLst/>
          </a:prstGeom>
          <a:noFill/>
          <a:ln w="9525">
            <a:noFill/>
            <a:miter lim="800000"/>
            <a:headEnd/>
            <a:tailEnd/>
          </a:ln>
        </p:spPr>
        <p:txBody>
          <a:bodyPr wrap="none">
            <a:spAutoFit/>
          </a:bodyPr>
          <a:lstStyle/>
          <a:p>
            <a:pPr eaLnBrk="0" hangingPunct="0">
              <a:defRPr/>
            </a:pPr>
            <a:r>
              <a:rPr lang="fr-FR" sz="1200" b="1" dirty="0">
                <a:latin typeface="+mn-lt"/>
                <a:cs typeface="+mn-cs"/>
              </a:rPr>
              <a:t>Texte clair</a:t>
            </a:r>
          </a:p>
        </p:txBody>
      </p:sp>
      <p:sp>
        <p:nvSpPr>
          <p:cNvPr id="15" name="Line 23"/>
          <p:cNvSpPr>
            <a:spLocks noChangeShapeType="1"/>
          </p:cNvSpPr>
          <p:nvPr/>
        </p:nvSpPr>
        <p:spPr bwMode="auto">
          <a:xfrm>
            <a:off x="3248219" y="2389188"/>
            <a:ext cx="0" cy="252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pic>
        <p:nvPicPr>
          <p:cNvPr id="16" name="Picture 24"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256" y="2498725"/>
            <a:ext cx="628650" cy="785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7" name="Line 25"/>
          <p:cNvSpPr>
            <a:spLocks noChangeShapeType="1"/>
          </p:cNvSpPr>
          <p:nvPr/>
        </p:nvSpPr>
        <p:spPr bwMode="auto">
          <a:xfrm>
            <a:off x="10584056" y="216217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8" name="AutoShape 26"/>
          <p:cNvSpPr>
            <a:spLocks noChangeArrowheads="1"/>
          </p:cNvSpPr>
          <p:nvPr/>
        </p:nvSpPr>
        <p:spPr bwMode="auto">
          <a:xfrm>
            <a:off x="9069581" y="2636838"/>
            <a:ext cx="909638" cy="712787"/>
          </a:xfrm>
          <a:prstGeom prst="diamond">
            <a:avLst/>
          </a:prstGeom>
          <a:solidFill>
            <a:srgbClr val="00B0F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t>=?</a:t>
            </a:r>
          </a:p>
        </p:txBody>
      </p:sp>
      <p:sp>
        <p:nvSpPr>
          <p:cNvPr id="19" name="Line 27"/>
          <p:cNvSpPr>
            <a:spLocks noChangeShapeType="1"/>
          </p:cNvSpPr>
          <p:nvPr/>
        </p:nvSpPr>
        <p:spPr bwMode="auto">
          <a:xfrm>
            <a:off x="8725094" y="2989263"/>
            <a:ext cx="3603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0" name="Line 28"/>
          <p:cNvSpPr>
            <a:spLocks noChangeShapeType="1"/>
          </p:cNvSpPr>
          <p:nvPr/>
        </p:nvSpPr>
        <p:spPr bwMode="auto">
          <a:xfrm>
            <a:off x="9942706" y="3009900"/>
            <a:ext cx="32385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r-FR"/>
          </a:p>
        </p:txBody>
      </p:sp>
      <p:pic>
        <p:nvPicPr>
          <p:cNvPr id="21" name="Picture 29"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306" y="2520950"/>
            <a:ext cx="628650" cy="785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30"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3856" y="2492375"/>
            <a:ext cx="628650" cy="78581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23" name="Text Box 31"/>
          <p:cNvSpPr txBox="1">
            <a:spLocks noChangeArrowheads="1"/>
          </p:cNvSpPr>
          <p:nvPr/>
        </p:nvSpPr>
        <p:spPr bwMode="auto">
          <a:xfrm>
            <a:off x="8021831" y="3332163"/>
            <a:ext cx="87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200"/>
              <a:t>Empreinte</a:t>
            </a:r>
          </a:p>
          <a:p>
            <a:r>
              <a:rPr lang="fr-FR" sz="1200"/>
              <a:t>reçue</a:t>
            </a:r>
          </a:p>
        </p:txBody>
      </p:sp>
      <p:sp>
        <p:nvSpPr>
          <p:cNvPr id="24" name="Text Box 32"/>
          <p:cNvSpPr txBox="1">
            <a:spLocks noChangeArrowheads="1"/>
          </p:cNvSpPr>
          <p:nvPr/>
        </p:nvSpPr>
        <p:spPr bwMode="auto">
          <a:xfrm>
            <a:off x="10150669" y="3259138"/>
            <a:ext cx="87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200"/>
              <a:t>Empreinte</a:t>
            </a:r>
          </a:p>
          <a:p>
            <a:r>
              <a:rPr lang="fr-FR" sz="1200"/>
              <a:t>recalculée</a:t>
            </a:r>
          </a:p>
        </p:txBody>
      </p:sp>
      <p:sp>
        <p:nvSpPr>
          <p:cNvPr id="25" name="Text Box 33"/>
          <p:cNvSpPr txBox="1">
            <a:spLocks noChangeArrowheads="1"/>
          </p:cNvSpPr>
          <p:nvPr/>
        </p:nvSpPr>
        <p:spPr bwMode="auto">
          <a:xfrm>
            <a:off x="3819719" y="3295650"/>
            <a:ext cx="876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1200"/>
              <a:t>Empreinte</a:t>
            </a:r>
          </a:p>
        </p:txBody>
      </p:sp>
      <p:grpSp>
        <p:nvGrpSpPr>
          <p:cNvPr id="26" name="Group 50"/>
          <p:cNvGrpSpPr>
            <a:grpSpLocks/>
          </p:cNvGrpSpPr>
          <p:nvPr/>
        </p:nvGrpSpPr>
        <p:grpSpPr bwMode="auto">
          <a:xfrm>
            <a:off x="3327594" y="4441825"/>
            <a:ext cx="2001837" cy="1217613"/>
            <a:chOff x="703" y="2692"/>
            <a:chExt cx="1261" cy="767"/>
          </a:xfrm>
        </p:grpSpPr>
        <p:pic>
          <p:nvPicPr>
            <p:cNvPr id="27" name="Picture 36"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 y="2692"/>
              <a:ext cx="396" cy="49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8" name="Picture 37"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 y="2692"/>
              <a:ext cx="396" cy="49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29" name="Text Box 38"/>
            <p:cNvSpPr txBox="1">
              <a:spLocks noChangeArrowheads="1"/>
            </p:cNvSpPr>
            <p:nvPr/>
          </p:nvSpPr>
          <p:spPr bwMode="auto">
            <a:xfrm>
              <a:off x="703" y="3207"/>
              <a:ext cx="581" cy="252"/>
            </a:xfrm>
            <a:prstGeom prst="rect">
              <a:avLst/>
            </a:prstGeom>
            <a:noFill/>
            <a:ln w="9525">
              <a:noFill/>
              <a:miter lim="800000"/>
              <a:headEnd/>
              <a:tailEnd/>
            </a:ln>
          </p:spPr>
          <p:txBody>
            <a:bodyPr wrap="none">
              <a:spAutoFit/>
            </a:bodyPr>
            <a:lstStyle/>
            <a:p>
              <a:pPr eaLnBrk="0" hangingPunct="0">
                <a:lnSpc>
                  <a:spcPts val="1200"/>
                </a:lnSpc>
                <a:defRPr/>
              </a:pPr>
              <a:r>
                <a:rPr lang="fr-FR" sz="1200" dirty="0">
                  <a:latin typeface="+mn-lt"/>
                  <a:cs typeface="+mn-cs"/>
                </a:rPr>
                <a:t>Empreinte</a:t>
              </a:r>
            </a:p>
            <a:p>
              <a:pPr eaLnBrk="0" hangingPunct="0">
                <a:lnSpc>
                  <a:spcPts val="1200"/>
                </a:lnSpc>
                <a:defRPr/>
              </a:pPr>
              <a:r>
                <a:rPr lang="fr-FR" sz="1200" dirty="0">
                  <a:latin typeface="+mn-lt"/>
                  <a:cs typeface="+mn-cs"/>
                </a:rPr>
                <a:t>reçue</a:t>
              </a:r>
            </a:p>
          </p:txBody>
        </p:sp>
        <p:sp>
          <p:nvSpPr>
            <p:cNvPr id="30" name="Text Box 39"/>
            <p:cNvSpPr txBox="1">
              <a:spLocks noChangeArrowheads="1"/>
            </p:cNvSpPr>
            <p:nvPr/>
          </p:nvSpPr>
          <p:spPr bwMode="auto">
            <a:xfrm>
              <a:off x="1383" y="3207"/>
              <a:ext cx="581" cy="252"/>
            </a:xfrm>
            <a:prstGeom prst="rect">
              <a:avLst/>
            </a:prstGeom>
            <a:noFill/>
            <a:ln w="9525">
              <a:noFill/>
              <a:miter lim="800000"/>
              <a:headEnd/>
              <a:tailEnd/>
            </a:ln>
          </p:spPr>
          <p:txBody>
            <a:bodyPr wrap="none">
              <a:spAutoFit/>
            </a:bodyPr>
            <a:lstStyle/>
            <a:p>
              <a:pPr eaLnBrk="0" hangingPunct="0">
                <a:lnSpc>
                  <a:spcPts val="1200"/>
                </a:lnSpc>
                <a:defRPr/>
              </a:pPr>
              <a:r>
                <a:rPr lang="fr-FR" sz="1200" dirty="0">
                  <a:latin typeface="+mn-lt"/>
                  <a:cs typeface="+mn-cs"/>
                </a:rPr>
                <a:t>Empreinte</a:t>
              </a:r>
            </a:p>
            <a:p>
              <a:pPr eaLnBrk="0" hangingPunct="0">
                <a:lnSpc>
                  <a:spcPts val="1200"/>
                </a:lnSpc>
                <a:defRPr/>
              </a:pPr>
              <a:r>
                <a:rPr lang="fr-FR" sz="1200" dirty="0">
                  <a:latin typeface="+mn-lt"/>
                  <a:cs typeface="+mn-cs"/>
                </a:rPr>
                <a:t>recalculée</a:t>
              </a:r>
            </a:p>
          </p:txBody>
        </p:sp>
        <p:sp>
          <p:nvSpPr>
            <p:cNvPr id="31" name="Text Box 40"/>
            <p:cNvSpPr txBox="1">
              <a:spLocks noChangeArrowheads="1"/>
            </p:cNvSpPr>
            <p:nvPr/>
          </p:nvSpPr>
          <p:spPr bwMode="auto">
            <a:xfrm>
              <a:off x="1202" y="279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400" b="1"/>
                <a:t>=</a:t>
              </a:r>
            </a:p>
          </p:txBody>
        </p:sp>
      </p:grpSp>
      <p:grpSp>
        <p:nvGrpSpPr>
          <p:cNvPr id="32" name="Group 51"/>
          <p:cNvGrpSpPr>
            <a:grpSpLocks/>
          </p:cNvGrpSpPr>
          <p:nvPr/>
        </p:nvGrpSpPr>
        <p:grpSpPr bwMode="auto">
          <a:xfrm>
            <a:off x="3322831" y="5715000"/>
            <a:ext cx="2001838" cy="1200150"/>
            <a:chOff x="700" y="3475"/>
            <a:chExt cx="1261" cy="756"/>
          </a:xfrm>
        </p:grpSpPr>
        <p:pic>
          <p:nvPicPr>
            <p:cNvPr id="33" name="Picture 42"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 y="3475"/>
              <a:ext cx="396" cy="49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4" name="Picture 43" descr="thumb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 y="3475"/>
              <a:ext cx="396" cy="49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35" name="Text Box 44"/>
            <p:cNvSpPr txBox="1">
              <a:spLocks noChangeArrowheads="1"/>
            </p:cNvSpPr>
            <p:nvPr/>
          </p:nvSpPr>
          <p:spPr bwMode="auto">
            <a:xfrm>
              <a:off x="700" y="3978"/>
              <a:ext cx="581" cy="252"/>
            </a:xfrm>
            <a:prstGeom prst="rect">
              <a:avLst/>
            </a:prstGeom>
            <a:noFill/>
            <a:ln w="9525">
              <a:noFill/>
              <a:miter lim="800000"/>
              <a:headEnd/>
              <a:tailEnd/>
            </a:ln>
          </p:spPr>
          <p:txBody>
            <a:bodyPr wrap="none">
              <a:spAutoFit/>
            </a:bodyPr>
            <a:lstStyle/>
            <a:p>
              <a:pPr eaLnBrk="0" hangingPunct="0">
                <a:lnSpc>
                  <a:spcPts val="1200"/>
                </a:lnSpc>
                <a:defRPr/>
              </a:pPr>
              <a:r>
                <a:rPr lang="fr-FR" sz="1200" dirty="0">
                  <a:latin typeface="+mn-lt"/>
                  <a:cs typeface="+mn-cs"/>
                </a:rPr>
                <a:t>Empreinte</a:t>
              </a:r>
            </a:p>
            <a:p>
              <a:pPr eaLnBrk="0" hangingPunct="0">
                <a:lnSpc>
                  <a:spcPts val="1200"/>
                </a:lnSpc>
                <a:defRPr/>
              </a:pPr>
              <a:r>
                <a:rPr lang="fr-FR" sz="1200" dirty="0">
                  <a:latin typeface="+mn-lt"/>
                  <a:cs typeface="+mn-cs"/>
                </a:rPr>
                <a:t>reçue</a:t>
              </a:r>
            </a:p>
          </p:txBody>
        </p:sp>
        <p:sp>
          <p:nvSpPr>
            <p:cNvPr id="36" name="Text Box 45"/>
            <p:cNvSpPr txBox="1">
              <a:spLocks noChangeArrowheads="1"/>
            </p:cNvSpPr>
            <p:nvPr/>
          </p:nvSpPr>
          <p:spPr bwMode="auto">
            <a:xfrm>
              <a:off x="1380" y="3979"/>
              <a:ext cx="581" cy="252"/>
            </a:xfrm>
            <a:prstGeom prst="rect">
              <a:avLst/>
            </a:prstGeom>
            <a:noFill/>
            <a:ln w="9525">
              <a:noFill/>
              <a:miter lim="800000"/>
              <a:headEnd/>
              <a:tailEnd/>
            </a:ln>
          </p:spPr>
          <p:txBody>
            <a:bodyPr wrap="none">
              <a:spAutoFit/>
            </a:bodyPr>
            <a:lstStyle/>
            <a:p>
              <a:pPr eaLnBrk="0" hangingPunct="0">
                <a:lnSpc>
                  <a:spcPts val="1200"/>
                </a:lnSpc>
                <a:defRPr/>
              </a:pPr>
              <a:r>
                <a:rPr lang="fr-FR" sz="1200" dirty="0">
                  <a:latin typeface="+mn-lt"/>
                  <a:cs typeface="+mn-cs"/>
                </a:rPr>
                <a:t>Empreinte</a:t>
              </a:r>
            </a:p>
            <a:p>
              <a:pPr eaLnBrk="0" hangingPunct="0">
                <a:lnSpc>
                  <a:spcPts val="1200"/>
                </a:lnSpc>
                <a:defRPr/>
              </a:pPr>
              <a:r>
                <a:rPr lang="fr-FR" sz="1200" dirty="0">
                  <a:latin typeface="+mn-lt"/>
                  <a:cs typeface="+mn-cs"/>
                </a:rPr>
                <a:t>recalculée</a:t>
              </a:r>
            </a:p>
          </p:txBody>
        </p:sp>
        <p:sp>
          <p:nvSpPr>
            <p:cNvPr id="37" name="Text Box 46"/>
            <p:cNvSpPr txBox="1">
              <a:spLocks noChangeArrowheads="1"/>
            </p:cNvSpPr>
            <p:nvPr/>
          </p:nvSpPr>
          <p:spPr bwMode="auto">
            <a:xfrm>
              <a:off x="1199" y="357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400" b="1"/>
                <a:t>≠</a:t>
              </a:r>
            </a:p>
          </p:txBody>
        </p:sp>
      </p:grpSp>
      <p:sp>
        <p:nvSpPr>
          <p:cNvPr id="38" name="Cylindre 37"/>
          <p:cNvSpPr/>
          <p:nvPr/>
        </p:nvSpPr>
        <p:spPr>
          <a:xfrm rot="16200000">
            <a:off x="6262303" y="1412675"/>
            <a:ext cx="865187" cy="2303863"/>
          </a:xfrm>
          <a:prstGeom prst="ca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eaLnBrk="0" hangingPunct="0">
              <a:defRPr/>
            </a:pPr>
            <a:r>
              <a:rPr lang="fr-FR" dirty="0">
                <a:solidFill>
                  <a:schemeClr val="tx1"/>
                </a:solidFill>
                <a:latin typeface="+mj-lt"/>
              </a:rPr>
              <a:t>    Canal de   communication</a:t>
            </a:r>
          </a:p>
        </p:txBody>
      </p:sp>
      <p:sp>
        <p:nvSpPr>
          <p:cNvPr id="39" name="Line 4"/>
          <p:cNvSpPr>
            <a:spLocks noChangeShapeType="1"/>
          </p:cNvSpPr>
          <p:nvPr/>
        </p:nvSpPr>
        <p:spPr bwMode="auto">
          <a:xfrm>
            <a:off x="7612256" y="2205038"/>
            <a:ext cx="12588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0" name="Line 27"/>
          <p:cNvSpPr>
            <a:spLocks noChangeShapeType="1"/>
          </p:cNvSpPr>
          <p:nvPr/>
        </p:nvSpPr>
        <p:spPr bwMode="auto">
          <a:xfrm>
            <a:off x="7618606" y="2895600"/>
            <a:ext cx="5413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1" name="Line 27"/>
          <p:cNvSpPr>
            <a:spLocks noChangeShapeType="1"/>
          </p:cNvSpPr>
          <p:nvPr/>
        </p:nvSpPr>
        <p:spPr bwMode="auto">
          <a:xfrm>
            <a:off x="9820469" y="1916113"/>
            <a:ext cx="2508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2" name="Rectangle 41"/>
          <p:cNvSpPr>
            <a:spLocks noChangeArrowheads="1"/>
          </p:cNvSpPr>
          <p:nvPr/>
        </p:nvSpPr>
        <p:spPr bwMode="auto">
          <a:xfrm>
            <a:off x="5415156" y="4652963"/>
            <a:ext cx="3068638" cy="369887"/>
          </a:xfrm>
          <a:prstGeom prst="rect">
            <a:avLst/>
          </a:prstGeom>
          <a:noFill/>
          <a:ln w="9525">
            <a:noFill/>
            <a:miter lim="800000"/>
            <a:headEnd/>
            <a:tailEnd/>
          </a:ln>
        </p:spPr>
        <p:txBody>
          <a:bodyPr wrap="none">
            <a:spAutoFit/>
          </a:bodyPr>
          <a:lstStyle/>
          <a:p>
            <a:pPr eaLnBrk="0" hangingPunct="0">
              <a:defRPr/>
            </a:pPr>
            <a:r>
              <a:rPr lang="fr-FR" b="1" dirty="0">
                <a:latin typeface="+mn-lt"/>
                <a:cs typeface="+mn-cs"/>
              </a:rPr>
              <a:t>Le texte reçu est intègre</a:t>
            </a:r>
          </a:p>
        </p:txBody>
      </p:sp>
      <p:sp>
        <p:nvSpPr>
          <p:cNvPr id="43" name="Text Box 47"/>
          <p:cNvSpPr txBox="1">
            <a:spLocks noChangeArrowheads="1"/>
          </p:cNvSpPr>
          <p:nvPr/>
        </p:nvSpPr>
        <p:spPr bwMode="auto">
          <a:xfrm>
            <a:off x="5483419" y="5943600"/>
            <a:ext cx="2952750" cy="369888"/>
          </a:xfrm>
          <a:prstGeom prst="rect">
            <a:avLst/>
          </a:prstGeom>
          <a:noFill/>
          <a:ln w="9525">
            <a:noFill/>
            <a:miter lim="800000"/>
            <a:headEnd/>
            <a:tailEnd/>
          </a:ln>
        </p:spPr>
        <p:txBody>
          <a:bodyPr wrap="none">
            <a:spAutoFit/>
          </a:bodyPr>
          <a:lstStyle/>
          <a:p>
            <a:pPr eaLnBrk="0" hangingPunct="0">
              <a:defRPr/>
            </a:pPr>
            <a:r>
              <a:rPr lang="fr-FR" b="1" dirty="0">
                <a:latin typeface="+mn-lt"/>
                <a:cs typeface="+mn-cs"/>
              </a:rPr>
              <a:t>Le texte reçu est altéré</a:t>
            </a:r>
          </a:p>
        </p:txBody>
      </p:sp>
      <p:sp>
        <p:nvSpPr>
          <p:cNvPr id="44" name="Text Box 48"/>
          <p:cNvSpPr txBox="1">
            <a:spLocks noChangeArrowheads="1"/>
          </p:cNvSpPr>
          <p:nvPr/>
        </p:nvSpPr>
        <p:spPr bwMode="auto">
          <a:xfrm>
            <a:off x="2751331" y="4652963"/>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400" b="1">
                <a:solidFill>
                  <a:srgbClr val="FF3300"/>
                </a:solidFill>
              </a:rPr>
              <a:t>1)</a:t>
            </a:r>
          </a:p>
        </p:txBody>
      </p:sp>
      <p:sp>
        <p:nvSpPr>
          <p:cNvPr id="45" name="Text Box 49"/>
          <p:cNvSpPr txBox="1">
            <a:spLocks noChangeArrowheads="1"/>
          </p:cNvSpPr>
          <p:nvPr/>
        </p:nvSpPr>
        <p:spPr bwMode="auto">
          <a:xfrm>
            <a:off x="2751331" y="5859463"/>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sz="2400" b="1">
                <a:solidFill>
                  <a:srgbClr val="FF3300"/>
                </a:solidFill>
              </a:rPr>
              <a:t>2)</a:t>
            </a:r>
          </a:p>
        </p:txBody>
      </p:sp>
    </p:spTree>
    <p:extLst>
      <p:ext uri="{BB962C8B-B14F-4D97-AF65-F5344CB8AC3E}">
        <p14:creationId xmlns:p14="http://schemas.microsoft.com/office/powerpoint/2010/main" val="275717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1000" fill="hold"/>
                                        <p:tgtEl>
                                          <p:spTgt spid="42"/>
                                        </p:tgtEl>
                                        <p:attrNameLst>
                                          <p:attrName>ppt_w</p:attrName>
                                        </p:attrNameLst>
                                      </p:cBhvr>
                                      <p:tavLst>
                                        <p:tav tm="0">
                                          <p:val>
                                            <p:strVal val="#ppt_w*0.70"/>
                                          </p:val>
                                        </p:tav>
                                        <p:tav tm="100000">
                                          <p:val>
                                            <p:strVal val="#ppt_w"/>
                                          </p:val>
                                        </p:tav>
                                      </p:tavLst>
                                    </p:anim>
                                    <p:anim calcmode="lin" valueType="num">
                                      <p:cBhvr>
                                        <p:cTn id="62" dur="1000" fill="hold"/>
                                        <p:tgtEl>
                                          <p:spTgt spid="42"/>
                                        </p:tgtEl>
                                        <p:attrNameLst>
                                          <p:attrName>ppt_h</p:attrName>
                                        </p:attrNameLst>
                                      </p:cBhvr>
                                      <p:tavLst>
                                        <p:tav tm="0">
                                          <p:val>
                                            <p:strVal val="#ppt_h"/>
                                          </p:val>
                                        </p:tav>
                                        <p:tav tm="100000">
                                          <p:val>
                                            <p:strVal val="#ppt_h"/>
                                          </p:val>
                                        </p:tav>
                                      </p:tavLst>
                                    </p:anim>
                                    <p:animEffect transition="in" filter="fade">
                                      <p:cBhvr>
                                        <p:cTn id="63" dur="10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p:cTn id="74" dur="1000" fill="hold"/>
                                        <p:tgtEl>
                                          <p:spTgt spid="43"/>
                                        </p:tgtEl>
                                        <p:attrNameLst>
                                          <p:attrName>ppt_w</p:attrName>
                                        </p:attrNameLst>
                                      </p:cBhvr>
                                      <p:tavLst>
                                        <p:tav tm="0">
                                          <p:val>
                                            <p:strVal val="#ppt_w*0.70"/>
                                          </p:val>
                                        </p:tav>
                                        <p:tav tm="100000">
                                          <p:val>
                                            <p:strVal val="#ppt_w"/>
                                          </p:val>
                                        </p:tav>
                                      </p:tavLst>
                                    </p:anim>
                                    <p:anim calcmode="lin" valueType="num">
                                      <p:cBhvr>
                                        <p:cTn id="75" dur="1000" fill="hold"/>
                                        <p:tgtEl>
                                          <p:spTgt spid="43"/>
                                        </p:tgtEl>
                                        <p:attrNameLst>
                                          <p:attrName>ppt_h</p:attrName>
                                        </p:attrNameLst>
                                      </p:cBhvr>
                                      <p:tavLst>
                                        <p:tav tm="0">
                                          <p:val>
                                            <p:strVal val="#ppt_h"/>
                                          </p:val>
                                        </p:tav>
                                        <p:tav tm="100000">
                                          <p:val>
                                            <p:strVal val="#ppt_h"/>
                                          </p:val>
                                        </p:tav>
                                      </p:tavLst>
                                    </p:anim>
                                    <p:animEffect transition="in" filter="fade">
                                      <p:cBhvr>
                                        <p:cTn id="7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p:bldP spid="14" grpId="0"/>
      <p:bldP spid="15" grpId="0" animBg="1"/>
      <p:bldP spid="17" grpId="0" animBg="1"/>
      <p:bldP spid="18" grpId="0" animBg="1"/>
      <p:bldP spid="19" grpId="0" animBg="1"/>
      <p:bldP spid="20" grpId="0" animBg="1"/>
      <p:bldP spid="23" grpId="0"/>
      <p:bldP spid="24" grpId="0"/>
      <p:bldP spid="25" grpId="0"/>
      <p:bldP spid="39" grpId="0" animBg="1"/>
      <p:bldP spid="40" grpId="0" animBg="1"/>
      <p:bldP spid="41" grpId="0" animBg="1"/>
      <p:bldP spid="42" grpId="0"/>
      <p:bldP spid="43" grpId="0"/>
      <p:bldP spid="44" grpId="0"/>
      <p:bldP spid="4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 de hachage </a:t>
            </a:r>
            <a:endParaRPr lang="fr-FR" dirty="0"/>
          </a:p>
        </p:txBody>
      </p:sp>
      <p:sp>
        <p:nvSpPr>
          <p:cNvPr id="3" name="Espace réservé du contenu 2"/>
          <p:cNvSpPr>
            <a:spLocks noGrp="1"/>
          </p:cNvSpPr>
          <p:nvPr>
            <p:ph idx="1"/>
          </p:nvPr>
        </p:nvSpPr>
        <p:spPr>
          <a:xfrm>
            <a:off x="2592925" y="1644502"/>
            <a:ext cx="8915400" cy="4862624"/>
          </a:xfrm>
        </p:spPr>
        <p:txBody>
          <a:bodyPr>
            <a:normAutofit/>
          </a:bodyPr>
          <a:lstStyle/>
          <a:p>
            <a:r>
              <a:rPr lang="fr-FR" sz="2000" dirty="0" smtClean="0"/>
              <a:t>Depuis la fin du 20</a:t>
            </a:r>
            <a:r>
              <a:rPr lang="fr-FR" sz="2000" baseline="30000" dirty="0" smtClean="0"/>
              <a:t>ième</a:t>
            </a:r>
            <a:r>
              <a:rPr lang="fr-FR" sz="2000" dirty="0" smtClean="0"/>
              <a:t> siècle plusieurs fonction ont été proposées: en 1991 ils ont inventé MD5. Il propose des H ou des empreintes de 128 bits. MD5 ne respecte pas toute les propriétés de fonction de hachage.</a:t>
            </a:r>
          </a:p>
          <a:p>
            <a:r>
              <a:rPr lang="fr-FR" sz="2000" dirty="0" smtClean="0"/>
              <a:t>Plus tard  (1995) c’est SHA-1 qui a été proposé il utilise une empreinte de 190 bits </a:t>
            </a:r>
          </a:p>
          <a:p>
            <a:r>
              <a:rPr lang="fr-FR" sz="2000" dirty="0" smtClean="0"/>
              <a:t>Et encore plus tard c’est SHA-2 qui peut fournir des empreintes entre  </a:t>
            </a:r>
          </a:p>
          <a:p>
            <a:pPr marL="0" indent="0">
              <a:buNone/>
            </a:pPr>
            <a:r>
              <a:rPr lang="fr-FR" sz="2000" dirty="0" smtClean="0"/>
              <a:t>256, et 512 bits</a:t>
            </a:r>
          </a:p>
          <a:p>
            <a:r>
              <a:rPr lang="fr-FR" sz="2000" dirty="0" smtClean="0"/>
              <a:t>MD5, SHA-1, et SHA-2 sont basés sur le mécanisme de </a:t>
            </a:r>
            <a:r>
              <a:rPr lang="fr-FR" sz="2000" b="1" i="1" dirty="0" smtClean="0"/>
              <a:t>MERKLE- DAMGARD </a:t>
            </a:r>
            <a:endParaRPr lang="fr-FR" sz="2000" b="1" i="1" dirty="0"/>
          </a:p>
          <a:p>
            <a:r>
              <a:rPr lang="fr-FR" sz="2000" dirty="0" smtClean="0"/>
              <a:t>Alors que 2015 une nouvelle proposition basée sur le mécanisme de </a:t>
            </a:r>
            <a:r>
              <a:rPr lang="fr-FR" sz="2000" b="1" i="1" dirty="0" smtClean="0"/>
              <a:t>KECCAK</a:t>
            </a:r>
            <a:r>
              <a:rPr lang="fr-FR" sz="2000" dirty="0" smtClean="0"/>
              <a:t> a été proposée c’est le SHA-3 qui utilise des empreintes entre 256 et 512 bits</a:t>
            </a:r>
          </a:p>
        </p:txBody>
      </p:sp>
    </p:spTree>
    <p:extLst>
      <p:ext uri="{BB962C8B-B14F-4D97-AF65-F5344CB8AC3E}">
        <p14:creationId xmlns:p14="http://schemas.microsoft.com/office/powerpoint/2010/main" val="2307199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Construction de MERKLE-DAMGARD </a:t>
            </a:r>
            <a:endParaRPr lang="fr-FR" dirty="0"/>
          </a:p>
        </p:txBody>
      </p:sp>
      <p:pic>
        <p:nvPicPr>
          <p:cNvPr id="4" name="Image 3"/>
          <p:cNvPicPr>
            <a:picLocks noChangeAspect="1"/>
          </p:cNvPicPr>
          <p:nvPr/>
        </p:nvPicPr>
        <p:blipFill rotWithShape="1">
          <a:blip r:embed="rId2"/>
          <a:srcRect t="20181"/>
          <a:stretch/>
        </p:blipFill>
        <p:spPr>
          <a:xfrm>
            <a:off x="3075858" y="1905000"/>
            <a:ext cx="7945820" cy="3567529"/>
          </a:xfrm>
          <a:prstGeom prst="rect">
            <a:avLst/>
          </a:prstGeom>
        </p:spPr>
      </p:pic>
      <p:sp>
        <p:nvSpPr>
          <p:cNvPr id="5" name="ZoneTexte 4"/>
          <p:cNvSpPr txBox="1"/>
          <p:nvPr/>
        </p:nvSpPr>
        <p:spPr>
          <a:xfrm>
            <a:off x="2592925" y="5688419"/>
            <a:ext cx="9229060" cy="669851"/>
          </a:xfrm>
          <a:prstGeom prst="rect">
            <a:avLst/>
          </a:prstGeom>
          <a:noFill/>
        </p:spPr>
        <p:txBody>
          <a:bodyPr wrap="square" rtlCol="0">
            <a:spAutoFit/>
          </a:bodyPr>
          <a:lstStyle/>
          <a:p>
            <a:endParaRPr lang="fr-FR" dirty="0"/>
          </a:p>
        </p:txBody>
      </p:sp>
      <p:sp>
        <p:nvSpPr>
          <p:cNvPr id="6" name="ZoneTexte 5"/>
          <p:cNvSpPr txBox="1"/>
          <p:nvPr/>
        </p:nvSpPr>
        <p:spPr>
          <a:xfrm>
            <a:off x="2745325" y="5840819"/>
            <a:ext cx="9229060" cy="923330"/>
          </a:xfrm>
          <a:prstGeom prst="rect">
            <a:avLst/>
          </a:prstGeom>
          <a:noFill/>
        </p:spPr>
        <p:txBody>
          <a:bodyPr wrap="square" rtlCol="0">
            <a:spAutoFit/>
          </a:bodyPr>
          <a:lstStyle/>
          <a:p>
            <a:r>
              <a:rPr lang="fr-FR" dirty="0" smtClean="0"/>
              <a:t>IV: le Vecteur d’Initialisation </a:t>
            </a:r>
          </a:p>
          <a:p>
            <a:r>
              <a:rPr lang="fr-FR" dirty="0" smtClean="0"/>
              <a:t>C: fonction de compression qui utilise un algorithme de chiffrement par bloc par exemple DES</a:t>
            </a:r>
            <a:endParaRPr lang="fr-FR" dirty="0"/>
          </a:p>
        </p:txBody>
      </p:sp>
    </p:spTree>
    <p:extLst>
      <p:ext uri="{BB962C8B-B14F-4D97-AF65-F5344CB8AC3E}">
        <p14:creationId xmlns:p14="http://schemas.microsoft.com/office/powerpoint/2010/main" val="227200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4834" y="624110"/>
            <a:ext cx="8911687" cy="1280890"/>
          </a:xfrm>
        </p:spPr>
        <p:txBody>
          <a:bodyPr/>
          <a:lstStyle/>
          <a:p>
            <a:r>
              <a:rPr lang="fr-FR" dirty="0" smtClean="0"/>
              <a:t>Construction de KACCAK (Construction de L’éponge)</a:t>
            </a:r>
            <a:endParaRPr lang="fr-FR" dirty="0"/>
          </a:p>
        </p:txBody>
      </p:sp>
      <p:pic>
        <p:nvPicPr>
          <p:cNvPr id="4" name="Image 3"/>
          <p:cNvPicPr>
            <a:picLocks noChangeAspect="1"/>
          </p:cNvPicPr>
          <p:nvPr/>
        </p:nvPicPr>
        <p:blipFill rotWithShape="1">
          <a:blip r:embed="rId2"/>
          <a:srcRect t="16660"/>
          <a:stretch/>
        </p:blipFill>
        <p:spPr>
          <a:xfrm>
            <a:off x="2866691" y="2233203"/>
            <a:ext cx="8607972" cy="4035315"/>
          </a:xfrm>
          <a:prstGeom prst="rect">
            <a:avLst/>
          </a:prstGeom>
        </p:spPr>
      </p:pic>
    </p:spTree>
    <p:extLst>
      <p:ext uri="{BB962C8B-B14F-4D97-AF65-F5344CB8AC3E}">
        <p14:creationId xmlns:p14="http://schemas.microsoft.com/office/powerpoint/2010/main" val="1663790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base de la Cryptographie</a:t>
            </a:r>
            <a:endParaRPr lang="fr-FR" dirty="0"/>
          </a:p>
        </p:txBody>
      </p:sp>
      <p:sp>
        <p:nvSpPr>
          <p:cNvPr id="3" name="Espace réservé du contenu 2"/>
          <p:cNvSpPr>
            <a:spLocks noGrp="1"/>
          </p:cNvSpPr>
          <p:nvPr>
            <p:ph idx="1"/>
          </p:nvPr>
        </p:nvSpPr>
        <p:spPr>
          <a:xfrm>
            <a:off x="2094689" y="2162783"/>
            <a:ext cx="10097311" cy="4150468"/>
          </a:xfrm>
        </p:spPr>
        <p:txBody>
          <a:bodyPr>
            <a:normAutofit/>
          </a:bodyPr>
          <a:lstStyle/>
          <a:p>
            <a:r>
              <a:rPr lang="fr-FR" b="1" dirty="0" smtClean="0"/>
              <a:t>La confidentialité: </a:t>
            </a:r>
            <a:r>
              <a:rPr lang="fr-FR" dirty="0" smtClean="0"/>
              <a:t>Assure </a:t>
            </a:r>
            <a:r>
              <a:rPr lang="fr-FR" dirty="0"/>
              <a:t>que seules les personnes autorisées, dans des conditions prédéfinies, ont accès aux informations </a:t>
            </a:r>
            <a:r>
              <a:rPr lang="fr-FR" dirty="0" smtClean="0"/>
              <a:t>considérées.</a:t>
            </a:r>
          </a:p>
          <a:p>
            <a:pPr>
              <a:lnSpc>
                <a:spcPct val="80000"/>
              </a:lnSpc>
            </a:pPr>
            <a:endParaRPr lang="fr-FR" dirty="0" smtClean="0"/>
          </a:p>
          <a:p>
            <a:pPr>
              <a:lnSpc>
                <a:spcPts val="2600"/>
              </a:lnSpc>
              <a:spcBef>
                <a:spcPts val="0"/>
              </a:spcBef>
              <a:defRPr/>
            </a:pPr>
            <a:r>
              <a:rPr lang="fr-FR" b="1" dirty="0" smtClean="0"/>
              <a:t>L’intégrité</a:t>
            </a:r>
            <a:r>
              <a:rPr lang="fr-FR" dirty="0" smtClean="0"/>
              <a:t>: </a:t>
            </a:r>
            <a:r>
              <a:rPr lang="fr-FR" dirty="0"/>
              <a:t>Assure que les données ne subissent aucune modification non </a:t>
            </a:r>
          </a:p>
          <a:p>
            <a:pPr>
              <a:lnSpc>
                <a:spcPts val="2600"/>
              </a:lnSpc>
              <a:spcBef>
                <a:spcPts val="0"/>
              </a:spcBef>
              <a:buNone/>
              <a:defRPr/>
            </a:pPr>
            <a:r>
              <a:rPr lang="fr-FR" dirty="0"/>
              <a:t>autorisée: seules les entités habilitées, dans des conditions </a:t>
            </a:r>
          </a:p>
          <a:p>
            <a:pPr>
              <a:lnSpc>
                <a:spcPts val="2600"/>
              </a:lnSpc>
              <a:spcBef>
                <a:spcPts val="0"/>
              </a:spcBef>
              <a:buNone/>
              <a:defRPr/>
            </a:pPr>
            <a:r>
              <a:rPr lang="fr-FR" dirty="0"/>
              <a:t>prédéfinies, peuvent modifier les données</a:t>
            </a:r>
            <a:r>
              <a:rPr lang="fr-FR" dirty="0" smtClean="0"/>
              <a:t>.</a:t>
            </a:r>
          </a:p>
          <a:p>
            <a:pPr>
              <a:lnSpc>
                <a:spcPts val="2600"/>
              </a:lnSpc>
              <a:spcBef>
                <a:spcPts val="0"/>
              </a:spcBef>
              <a:buNone/>
              <a:defRPr/>
            </a:pPr>
            <a:endParaRPr lang="fr-FR" dirty="0"/>
          </a:p>
          <a:p>
            <a:pPr>
              <a:lnSpc>
                <a:spcPts val="2600"/>
              </a:lnSpc>
              <a:spcBef>
                <a:spcPts val="0"/>
              </a:spcBef>
              <a:defRPr/>
            </a:pPr>
            <a:r>
              <a:rPr lang="fr-FR" b="1" dirty="0" smtClean="0"/>
              <a:t>L’authentification:</a:t>
            </a:r>
            <a:r>
              <a:rPr lang="fr-FR" dirty="0" smtClean="0"/>
              <a:t> L'assurance </a:t>
            </a:r>
            <a:r>
              <a:rPr lang="fr-FR" dirty="0"/>
              <a:t>que chaque personne faisant parti </a:t>
            </a:r>
            <a:r>
              <a:rPr lang="fr-FR" dirty="0" smtClean="0"/>
              <a:t>de l'échange </a:t>
            </a:r>
            <a:r>
              <a:rPr lang="fr-FR" dirty="0"/>
              <a:t>est bien </a:t>
            </a:r>
            <a:r>
              <a:rPr lang="fr-FR" dirty="0" smtClean="0"/>
              <a:t>celui qu'il </a:t>
            </a:r>
            <a:r>
              <a:rPr lang="fr-FR" dirty="0"/>
              <a:t>prétend être</a:t>
            </a:r>
            <a:r>
              <a:rPr lang="fr-FR" dirty="0" smtClean="0"/>
              <a:t>.</a:t>
            </a:r>
          </a:p>
          <a:p>
            <a:pPr marL="0" indent="0">
              <a:lnSpc>
                <a:spcPts val="2600"/>
              </a:lnSpc>
              <a:spcBef>
                <a:spcPts val="0"/>
              </a:spcBef>
              <a:buNone/>
              <a:defRPr/>
            </a:pPr>
            <a:endParaRPr lang="fr-FR" dirty="0"/>
          </a:p>
          <a:p>
            <a:pPr>
              <a:lnSpc>
                <a:spcPts val="2600"/>
              </a:lnSpc>
              <a:spcBef>
                <a:spcPts val="0"/>
              </a:spcBef>
              <a:defRPr/>
            </a:pPr>
            <a:r>
              <a:rPr lang="fr-FR" b="1" dirty="0" smtClean="0"/>
              <a:t>La non répudiation:</a:t>
            </a:r>
            <a:r>
              <a:rPr lang="fr-FR" dirty="0" smtClean="0"/>
              <a:t> </a:t>
            </a:r>
            <a:r>
              <a:rPr lang="fr-FR" dirty="0"/>
              <a:t>Elle assure que l’auteur d’une transaction ne peut nier l’avoir effectuée.</a:t>
            </a:r>
            <a:endParaRPr lang="fr-FR" dirty="0" smtClean="0"/>
          </a:p>
          <a:p>
            <a:pPr>
              <a:lnSpc>
                <a:spcPts val="2600"/>
              </a:lnSpc>
              <a:spcBef>
                <a:spcPts val="0"/>
              </a:spcBef>
              <a:buNone/>
              <a:defRPr/>
            </a:pPr>
            <a:endParaRPr lang="fr-FR" dirty="0"/>
          </a:p>
          <a:p>
            <a:pPr>
              <a:lnSpc>
                <a:spcPts val="2600"/>
              </a:lnSpc>
              <a:spcBef>
                <a:spcPts val="0"/>
              </a:spcBef>
              <a:buNone/>
              <a:defRPr/>
            </a:pPr>
            <a:endParaRPr lang="fr-FR" dirty="0"/>
          </a:p>
          <a:p>
            <a:endParaRPr lang="fr-FR" dirty="0"/>
          </a:p>
          <a:p>
            <a:endParaRPr lang="fr-FR" dirty="0"/>
          </a:p>
        </p:txBody>
      </p:sp>
    </p:spTree>
    <p:extLst>
      <p:ext uri="{BB962C8B-B14F-4D97-AF65-F5344CB8AC3E}">
        <p14:creationId xmlns:p14="http://schemas.microsoft.com/office/powerpoint/2010/main" val="1395360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Confidentialité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995060"/>
            <a:ext cx="2066343" cy="1891143"/>
          </a:xfrm>
          <a:prstGeom prst="rect">
            <a:avLst/>
          </a:prstGeom>
        </p:spPr>
      </p:pic>
      <p:sp>
        <p:nvSpPr>
          <p:cNvPr id="12" name="ZoneTexte 11"/>
          <p:cNvSpPr txBox="1"/>
          <p:nvPr/>
        </p:nvSpPr>
        <p:spPr>
          <a:xfrm>
            <a:off x="4978524" y="1573895"/>
            <a:ext cx="2782112" cy="376135"/>
          </a:xfrm>
          <a:prstGeom prst="rect">
            <a:avLst/>
          </a:prstGeom>
          <a:noFill/>
        </p:spPr>
        <p:txBody>
          <a:bodyPr wrap="square" rtlCol="0">
            <a:spAutoFit/>
          </a:bodyPr>
          <a:lstStyle/>
          <a:p>
            <a:pPr algn="ctr"/>
            <a:r>
              <a:rPr lang="fr-FR" dirty="0" smtClean="0"/>
              <a:t>Attaquant </a:t>
            </a:r>
            <a:endParaRPr lang="fr-FR" dirty="0"/>
          </a:p>
        </p:txBody>
      </p:sp>
      <p:sp>
        <p:nvSpPr>
          <p:cNvPr id="13" name="ZoneTexte 12"/>
          <p:cNvSpPr txBox="1"/>
          <p:nvPr/>
        </p:nvSpPr>
        <p:spPr>
          <a:xfrm>
            <a:off x="1314421" y="6410535"/>
            <a:ext cx="2782112" cy="376135"/>
          </a:xfrm>
          <a:prstGeom prst="rect">
            <a:avLst/>
          </a:prstGeom>
          <a:noFill/>
        </p:spPr>
        <p:txBody>
          <a:bodyPr wrap="square" rtlCol="0">
            <a:spAutoFit/>
          </a:bodyPr>
          <a:lstStyle/>
          <a:p>
            <a:pPr algn="ctr"/>
            <a:r>
              <a:rPr lang="fr-FR" b="1" dirty="0" smtClean="0">
                <a:solidFill>
                  <a:schemeClr val="accent3">
                    <a:lumMod val="75000"/>
                  </a:schemeClr>
                </a:solidFill>
              </a:rPr>
              <a:t>*?2k3xy</a:t>
            </a:r>
            <a:endParaRPr lang="fr-FR" b="1" dirty="0">
              <a:solidFill>
                <a:schemeClr val="accent3">
                  <a:lumMod val="75000"/>
                </a:schemeClr>
              </a:solidFill>
            </a:endParaRPr>
          </a:p>
        </p:txBody>
      </p:sp>
      <p:sp>
        <p:nvSpPr>
          <p:cNvPr id="15" name="ZoneTexte 14"/>
          <p:cNvSpPr txBox="1"/>
          <p:nvPr/>
        </p:nvSpPr>
        <p:spPr>
          <a:xfrm>
            <a:off x="1314421" y="5343726"/>
            <a:ext cx="2782112" cy="376135"/>
          </a:xfrm>
          <a:prstGeom prst="rect">
            <a:avLst/>
          </a:prstGeom>
          <a:noFill/>
        </p:spPr>
        <p:txBody>
          <a:bodyPr wrap="square" rtlCol="0">
            <a:spAutoFit/>
          </a:bodyPr>
          <a:lstStyle/>
          <a:p>
            <a:pPr algn="ctr"/>
            <a:r>
              <a:rPr lang="fr-FR" b="1" dirty="0" smtClean="0">
                <a:solidFill>
                  <a:schemeClr val="accent3">
                    <a:lumMod val="75000"/>
                  </a:schemeClr>
                </a:solidFill>
              </a:rPr>
              <a:t>Bonjour</a:t>
            </a:r>
            <a:endParaRPr lang="fr-FR" b="1" dirty="0">
              <a:solidFill>
                <a:schemeClr val="accent3">
                  <a:lumMod val="75000"/>
                </a:schemeClr>
              </a:solidFill>
            </a:endParaRPr>
          </a:p>
        </p:txBody>
      </p:sp>
      <p:sp>
        <p:nvSpPr>
          <p:cNvPr id="3" name="Flèche vers le bas 2"/>
          <p:cNvSpPr/>
          <p:nvPr/>
        </p:nvSpPr>
        <p:spPr>
          <a:xfrm>
            <a:off x="2362360" y="5719861"/>
            <a:ext cx="624031" cy="622573"/>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vers le bas 16"/>
          <p:cNvSpPr/>
          <p:nvPr/>
        </p:nvSpPr>
        <p:spPr>
          <a:xfrm>
            <a:off x="10432184" y="5880633"/>
            <a:ext cx="624031" cy="622573"/>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9409888" y="6503206"/>
            <a:ext cx="2782112" cy="376135"/>
          </a:xfrm>
          <a:prstGeom prst="rect">
            <a:avLst/>
          </a:prstGeom>
          <a:noFill/>
        </p:spPr>
        <p:txBody>
          <a:bodyPr wrap="square" rtlCol="0">
            <a:spAutoFit/>
          </a:bodyPr>
          <a:lstStyle/>
          <a:p>
            <a:pPr algn="ctr"/>
            <a:r>
              <a:rPr lang="fr-FR" b="1" dirty="0" smtClean="0">
                <a:solidFill>
                  <a:schemeClr val="accent3">
                    <a:lumMod val="75000"/>
                  </a:schemeClr>
                </a:solidFill>
              </a:rPr>
              <a:t>Bonjour</a:t>
            </a:r>
            <a:endParaRPr lang="fr-FR" b="1" dirty="0">
              <a:solidFill>
                <a:schemeClr val="accent3">
                  <a:lumMod val="75000"/>
                </a:schemeClr>
              </a:solidFill>
            </a:endParaRPr>
          </a:p>
        </p:txBody>
      </p:sp>
      <p:sp>
        <p:nvSpPr>
          <p:cNvPr id="19" name="ZoneTexte 18"/>
          <p:cNvSpPr txBox="1"/>
          <p:nvPr/>
        </p:nvSpPr>
        <p:spPr>
          <a:xfrm>
            <a:off x="4910417" y="3868367"/>
            <a:ext cx="2782112" cy="376135"/>
          </a:xfrm>
          <a:prstGeom prst="rect">
            <a:avLst/>
          </a:prstGeom>
          <a:noFill/>
        </p:spPr>
        <p:txBody>
          <a:bodyPr wrap="square" rtlCol="0">
            <a:spAutoFit/>
          </a:bodyPr>
          <a:lstStyle/>
          <a:p>
            <a:pPr algn="ctr"/>
            <a:r>
              <a:rPr lang="fr-FR" b="1" dirty="0" smtClean="0">
                <a:solidFill>
                  <a:schemeClr val="accent3">
                    <a:lumMod val="75000"/>
                  </a:schemeClr>
                </a:solidFill>
              </a:rPr>
              <a:t>*?2k3xy</a:t>
            </a:r>
            <a:endParaRPr lang="fr-FR" b="1" dirty="0">
              <a:solidFill>
                <a:schemeClr val="accent3">
                  <a:lumMod val="75000"/>
                </a:schemeClr>
              </a:solidFill>
            </a:endParaRPr>
          </a:p>
        </p:txBody>
      </p:sp>
      <p:sp>
        <p:nvSpPr>
          <p:cNvPr id="20" name="ZoneTexte 19"/>
          <p:cNvSpPr txBox="1"/>
          <p:nvPr/>
        </p:nvSpPr>
        <p:spPr>
          <a:xfrm>
            <a:off x="9305958" y="5390055"/>
            <a:ext cx="2782112" cy="376135"/>
          </a:xfrm>
          <a:prstGeom prst="rect">
            <a:avLst/>
          </a:prstGeom>
          <a:noFill/>
        </p:spPr>
        <p:txBody>
          <a:bodyPr wrap="square" rtlCol="0">
            <a:spAutoFit/>
          </a:bodyPr>
          <a:lstStyle/>
          <a:p>
            <a:pPr algn="ctr"/>
            <a:r>
              <a:rPr lang="fr-FR" b="1" dirty="0" smtClean="0">
                <a:solidFill>
                  <a:schemeClr val="accent3">
                    <a:lumMod val="75000"/>
                  </a:schemeClr>
                </a:solidFill>
              </a:rPr>
              <a:t>*?2k3xy</a:t>
            </a:r>
            <a:endParaRPr lang="fr-FR" b="1" dirty="0">
              <a:solidFill>
                <a:schemeClr val="accent3">
                  <a:lumMod val="75000"/>
                </a:schemeClr>
              </a:solidFill>
            </a:endParaRPr>
          </a:p>
        </p:txBody>
      </p:sp>
      <p:sp>
        <p:nvSpPr>
          <p:cNvPr id="25" name="ZoneTexte 24"/>
          <p:cNvSpPr txBox="1"/>
          <p:nvPr/>
        </p:nvSpPr>
        <p:spPr>
          <a:xfrm>
            <a:off x="5634664" y="1923127"/>
            <a:ext cx="2782112" cy="376135"/>
          </a:xfrm>
          <a:prstGeom prst="rect">
            <a:avLst/>
          </a:prstGeom>
          <a:noFill/>
        </p:spPr>
        <p:txBody>
          <a:bodyPr wrap="square" rtlCol="0">
            <a:spAutoFit/>
          </a:bodyPr>
          <a:lstStyle/>
          <a:p>
            <a:pPr algn="ctr"/>
            <a:r>
              <a:rPr lang="fr-FR" b="1" dirty="0" smtClean="0"/>
              <a:t>?????</a:t>
            </a:r>
            <a:endParaRPr lang="fr-FR" b="1" dirty="0"/>
          </a:p>
        </p:txBody>
      </p:sp>
    </p:spTree>
    <p:extLst>
      <p:ext uri="{BB962C8B-B14F-4D97-AF65-F5344CB8AC3E}">
        <p14:creationId xmlns:p14="http://schemas.microsoft.com/office/powerpoint/2010/main" val="119580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animBg="1"/>
      <p:bldP spid="17" grpId="0" animBg="1"/>
      <p:bldP spid="18" grpId="0"/>
      <p:bldP spid="19" grpId="0"/>
      <p:bldP spid="20"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Authenticité </a:t>
            </a:r>
            <a:endParaRPr lang="fr-FR"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6621" t="36874" r="69931" b="42361"/>
          <a:stretch/>
        </p:blipFill>
        <p:spPr>
          <a:xfrm>
            <a:off x="1692611" y="3234445"/>
            <a:ext cx="2090585" cy="1979580"/>
          </a:xfrm>
          <a:prstGeom prst="ellipse">
            <a:avLst/>
          </a:prstGeom>
        </p:spPr>
      </p:pic>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69919" t="35872" r="7172" b="42144"/>
          <a:stretch/>
        </p:blipFill>
        <p:spPr>
          <a:xfrm>
            <a:off x="9729112" y="3087876"/>
            <a:ext cx="1935804" cy="1986307"/>
          </a:xfrm>
          <a:prstGeom prst="ellipse">
            <a:avLst/>
          </a:prstGeom>
        </p:spPr>
      </p:pic>
      <p:sp>
        <p:nvSpPr>
          <p:cNvPr id="9" name="ZoneTexte 8"/>
          <p:cNvSpPr txBox="1"/>
          <p:nvPr/>
        </p:nvSpPr>
        <p:spPr>
          <a:xfrm>
            <a:off x="1346847" y="2728609"/>
            <a:ext cx="2782112" cy="376135"/>
          </a:xfrm>
          <a:prstGeom prst="rect">
            <a:avLst/>
          </a:prstGeom>
          <a:noFill/>
        </p:spPr>
        <p:txBody>
          <a:bodyPr wrap="square" rtlCol="0">
            <a:spAutoFit/>
          </a:bodyPr>
          <a:lstStyle/>
          <a:p>
            <a:pPr algn="ctr"/>
            <a:r>
              <a:rPr lang="fr-FR" dirty="0" smtClean="0"/>
              <a:t>Utilisateur A</a:t>
            </a:r>
            <a:endParaRPr lang="fr-FR" dirty="0"/>
          </a:p>
        </p:txBody>
      </p:sp>
      <p:sp>
        <p:nvSpPr>
          <p:cNvPr id="10" name="ZoneTexte 9"/>
          <p:cNvSpPr txBox="1"/>
          <p:nvPr/>
        </p:nvSpPr>
        <p:spPr>
          <a:xfrm>
            <a:off x="9310589" y="2579453"/>
            <a:ext cx="2782112" cy="376135"/>
          </a:xfrm>
          <a:prstGeom prst="rect">
            <a:avLst/>
          </a:prstGeom>
          <a:noFill/>
        </p:spPr>
        <p:txBody>
          <a:bodyPr wrap="square" rtlCol="0">
            <a:spAutoFit/>
          </a:bodyPr>
          <a:lstStyle/>
          <a:p>
            <a:pPr algn="ctr"/>
            <a:r>
              <a:rPr lang="fr-FR" dirty="0" smtClean="0"/>
              <a:t>Utilisateur B</a:t>
            </a:r>
            <a:endParaRPr lang="fr-FR" dirty="0"/>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6913" t="17731" r="28721" b="30214"/>
          <a:stretch/>
        </p:blipFill>
        <p:spPr>
          <a:xfrm>
            <a:off x="5346134" y="1995060"/>
            <a:ext cx="2066343" cy="1891143"/>
          </a:xfrm>
          <a:prstGeom prst="rect">
            <a:avLst/>
          </a:prstGeom>
        </p:spPr>
      </p:pic>
      <p:sp>
        <p:nvSpPr>
          <p:cNvPr id="12" name="ZoneTexte 11"/>
          <p:cNvSpPr txBox="1"/>
          <p:nvPr/>
        </p:nvSpPr>
        <p:spPr>
          <a:xfrm>
            <a:off x="4978524" y="1573895"/>
            <a:ext cx="2782112" cy="376135"/>
          </a:xfrm>
          <a:prstGeom prst="rect">
            <a:avLst/>
          </a:prstGeom>
          <a:noFill/>
        </p:spPr>
        <p:txBody>
          <a:bodyPr wrap="square" rtlCol="0">
            <a:spAutoFit/>
          </a:bodyPr>
          <a:lstStyle/>
          <a:p>
            <a:pPr algn="ctr"/>
            <a:r>
              <a:rPr lang="fr-FR" dirty="0" smtClean="0"/>
              <a:t>Attaquant</a:t>
            </a:r>
            <a:endParaRPr lang="fr-FR" dirty="0"/>
          </a:p>
        </p:txBody>
      </p:sp>
      <p:sp>
        <p:nvSpPr>
          <p:cNvPr id="19" name="ZoneTexte 18"/>
          <p:cNvSpPr txBox="1"/>
          <p:nvPr/>
        </p:nvSpPr>
        <p:spPr>
          <a:xfrm>
            <a:off x="4910417" y="3868367"/>
            <a:ext cx="2782112" cy="376135"/>
          </a:xfrm>
          <a:prstGeom prst="rect">
            <a:avLst/>
          </a:prstGeom>
          <a:noFill/>
        </p:spPr>
        <p:txBody>
          <a:bodyPr wrap="square" rtlCol="0">
            <a:spAutoFit/>
          </a:bodyPr>
          <a:lstStyle/>
          <a:p>
            <a:pPr algn="ctr"/>
            <a:r>
              <a:rPr lang="fr-FR" b="1" dirty="0" smtClean="0">
                <a:solidFill>
                  <a:schemeClr val="accent3">
                    <a:lumMod val="75000"/>
                  </a:schemeClr>
                </a:solidFill>
              </a:rPr>
              <a:t>Je suis A</a:t>
            </a:r>
            <a:endParaRPr lang="fr-FR" b="1" dirty="0">
              <a:solidFill>
                <a:schemeClr val="accent3">
                  <a:lumMod val="75000"/>
                </a:schemeClr>
              </a:solidFill>
            </a:endParaRPr>
          </a:p>
        </p:txBody>
      </p:sp>
      <p:sp>
        <p:nvSpPr>
          <p:cNvPr id="5" name="ZoneTexte 4"/>
          <p:cNvSpPr txBox="1"/>
          <p:nvPr/>
        </p:nvSpPr>
        <p:spPr>
          <a:xfrm>
            <a:off x="10344583" y="5029543"/>
            <a:ext cx="572756" cy="830997"/>
          </a:xfrm>
          <a:prstGeom prst="rect">
            <a:avLst/>
          </a:prstGeom>
          <a:noFill/>
        </p:spPr>
        <p:txBody>
          <a:bodyPr wrap="square" rtlCol="0">
            <a:spAutoFit/>
          </a:bodyPr>
          <a:lstStyle/>
          <a:p>
            <a:r>
              <a:rPr lang="fr-FR" sz="4800" b="1" dirty="0" smtClean="0">
                <a:solidFill>
                  <a:srgbClr val="FF0000"/>
                </a:solidFill>
                <a:latin typeface="Arial" panose="020B0604020202020204" pitchFamily="34" charset="0"/>
                <a:cs typeface="Arial" panose="020B0604020202020204" pitchFamily="34" charset="0"/>
                <a:sym typeface="Wingdings 2" panose="05020102010507070707" pitchFamily="18" charset="2"/>
              </a:rPr>
              <a:t></a:t>
            </a:r>
            <a:endParaRPr lang="fr-FR" sz="4800" b="1" dirty="0">
              <a:solidFill>
                <a:srgbClr val="FF0000"/>
              </a:solidFill>
              <a:latin typeface="Arial" panose="020B0604020202020204" pitchFamily="34" charset="0"/>
              <a:cs typeface="Arial" panose="020B0604020202020204" pitchFamily="34" charset="0"/>
            </a:endParaRPr>
          </a:p>
        </p:txBody>
      </p:sp>
      <p:sp>
        <p:nvSpPr>
          <p:cNvPr id="21" name="ZoneTexte 20"/>
          <p:cNvSpPr txBox="1"/>
          <p:nvPr/>
        </p:nvSpPr>
        <p:spPr>
          <a:xfrm>
            <a:off x="10410636" y="5474677"/>
            <a:ext cx="572756" cy="646331"/>
          </a:xfrm>
          <a:prstGeom prst="rect">
            <a:avLst/>
          </a:prstGeom>
          <a:noFill/>
        </p:spPr>
        <p:txBody>
          <a:bodyPr wrap="square" rtlCol="0">
            <a:spAutoFit/>
          </a:bodyPr>
          <a:lstStyle/>
          <a:p>
            <a:r>
              <a:rPr lang="fr-FR" sz="3600" b="1" dirty="0" smtClean="0">
                <a:solidFill>
                  <a:srgbClr val="00B050"/>
                </a:solidFill>
                <a:sym typeface="Wingdings 2" panose="05020102010507070707" pitchFamily="18" charset="2"/>
              </a:rPr>
              <a:t></a:t>
            </a:r>
            <a:endParaRPr lang="fr-FR" sz="3600" b="1" dirty="0">
              <a:solidFill>
                <a:srgbClr val="00B050"/>
              </a:solidFill>
            </a:endParaRPr>
          </a:p>
        </p:txBody>
      </p:sp>
      <p:sp>
        <p:nvSpPr>
          <p:cNvPr id="22" name="ZoneTexte 21"/>
          <p:cNvSpPr txBox="1"/>
          <p:nvPr/>
        </p:nvSpPr>
        <p:spPr>
          <a:xfrm>
            <a:off x="1346847" y="5484405"/>
            <a:ext cx="2782112" cy="376135"/>
          </a:xfrm>
          <a:prstGeom prst="rect">
            <a:avLst/>
          </a:prstGeom>
          <a:noFill/>
        </p:spPr>
        <p:txBody>
          <a:bodyPr wrap="square" rtlCol="0">
            <a:spAutoFit/>
          </a:bodyPr>
          <a:lstStyle/>
          <a:p>
            <a:pPr algn="ctr"/>
            <a:r>
              <a:rPr lang="fr-FR" b="1" dirty="0" smtClean="0">
                <a:solidFill>
                  <a:schemeClr val="accent3">
                    <a:lumMod val="75000"/>
                  </a:schemeClr>
                </a:solidFill>
              </a:rPr>
              <a:t>Je suis A</a:t>
            </a:r>
            <a:endParaRPr lang="fr-FR" b="1" dirty="0">
              <a:solidFill>
                <a:schemeClr val="accent3">
                  <a:lumMod val="75000"/>
                </a:schemeClr>
              </a:solidFill>
            </a:endParaRPr>
          </a:p>
        </p:txBody>
      </p:sp>
    </p:spTree>
    <p:extLst>
      <p:ext uri="{BB962C8B-B14F-4D97-AF65-F5344CB8AC3E}">
        <p14:creationId xmlns:p14="http://schemas.microsoft.com/office/powerpoint/2010/main" val="13841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925 -0.03264 L 0.35768 0.20602 " pathEditMode="relative" rAng="0" ptsTypes="AA">
                                      <p:cBhvr>
                                        <p:cTn id="6" dur="2000" fill="hold"/>
                                        <p:tgtEl>
                                          <p:spTgt spid="19">
                                            <p:txEl>
                                              <p:pRg st="0" end="0"/>
                                            </p:txEl>
                                          </p:spTgt>
                                        </p:tgtEl>
                                        <p:attrNameLst>
                                          <p:attrName>ppt_x</p:attrName>
                                          <p:attrName>ppt_y</p:attrName>
                                        </p:attrNameLst>
                                      </p:cBhvr>
                                      <p:rCtr x="17422" y="11921"/>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8.33333E-7 -3.33333E-6 L 0.65338 0.01273 " pathEditMode="relative" rAng="0" ptsTypes="AA">
                                      <p:cBhvr>
                                        <p:cTn id="14" dur="2000" fill="hold"/>
                                        <p:tgtEl>
                                          <p:spTgt spid="22"/>
                                        </p:tgtEl>
                                        <p:attrNameLst>
                                          <p:attrName>ppt_x</p:attrName>
                                          <p:attrName>ppt_y</p:attrName>
                                        </p:attrNameLst>
                                      </p:cBhvr>
                                      <p:rCtr x="32669" y="62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28899</TotalTime>
  <Words>3003</Words>
  <Application>Microsoft Office PowerPoint</Application>
  <PresentationFormat>Grand écran</PresentationFormat>
  <Paragraphs>637</Paragraphs>
  <Slides>63</Slides>
  <Notes>5</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63</vt:i4>
      </vt:variant>
    </vt:vector>
  </HeadingPairs>
  <TitlesOfParts>
    <vt:vector size="75" baseType="lpstr">
      <vt:lpstr>Arial</vt:lpstr>
      <vt:lpstr>Arial Narrow</vt:lpstr>
      <vt:lpstr>Calibri</vt:lpstr>
      <vt:lpstr>Cambria Math</vt:lpstr>
      <vt:lpstr>Century Gothic</vt:lpstr>
      <vt:lpstr>Comic Sans MS</vt:lpstr>
      <vt:lpstr>Georgia</vt:lpstr>
      <vt:lpstr>Tahoma</vt:lpstr>
      <vt:lpstr>Wingdings</vt:lpstr>
      <vt:lpstr>Wingdings 2</vt:lpstr>
      <vt:lpstr>Wingdings 3</vt:lpstr>
      <vt:lpstr>Brin</vt:lpstr>
      <vt:lpstr>Sécurité, Tatouage et Biométrie (STB) </vt:lpstr>
      <vt:lpstr>Plan du cours STB</vt:lpstr>
      <vt:lpstr>Partie I: Cryptographie </vt:lpstr>
      <vt:lpstr>Sécurité en informatique : </vt:lpstr>
      <vt:lpstr>Cryptologie, Cryptographie, et Cryptanalyse</vt:lpstr>
      <vt:lpstr>Notion de base de la Cryptographie</vt:lpstr>
      <vt:lpstr>Notion de base de la Cryptographie</vt:lpstr>
      <vt:lpstr>Confidentialité </vt:lpstr>
      <vt:lpstr>Authenticité </vt:lpstr>
      <vt:lpstr>Intégrité </vt:lpstr>
      <vt:lpstr>Non-Répudiation </vt:lpstr>
      <vt:lpstr>Exemples de méthode de cryptage </vt:lpstr>
      <vt:lpstr>Confidentialité </vt:lpstr>
      <vt:lpstr>Chiffrement de César</vt:lpstr>
      <vt:lpstr>Chiffrement de César </vt:lpstr>
      <vt:lpstr>Chiffrement de César</vt:lpstr>
      <vt:lpstr>Chiffrement de Vigenère </vt:lpstr>
      <vt:lpstr>Chiffrement de Vigenère  </vt:lpstr>
      <vt:lpstr>Chiffrement de Vigenère  </vt:lpstr>
      <vt:lpstr>Crypto-Systèmes</vt:lpstr>
      <vt:lpstr>Cryptographie Symétrique </vt:lpstr>
      <vt:lpstr>Chiffrement de Verman  </vt:lpstr>
      <vt:lpstr>Chiffrement de Verman  </vt:lpstr>
      <vt:lpstr>Chiffrement de Verman </vt:lpstr>
      <vt:lpstr>Chiffrement de Verman  </vt:lpstr>
      <vt:lpstr>Chiffrement de Vernam </vt:lpstr>
      <vt:lpstr>Chiffrement de Vernam </vt:lpstr>
      <vt:lpstr>Crypthographie Symétrique </vt:lpstr>
      <vt:lpstr>Block Ciphers </vt:lpstr>
      <vt:lpstr>Chiffrement par bloc en mode ECB</vt:lpstr>
      <vt:lpstr>Chiffrement par Bloc en mode ECB</vt:lpstr>
      <vt:lpstr>Chiffrement par Bloc en mode ECB</vt:lpstr>
      <vt:lpstr>Chiffrement par Bloc en mode CBC</vt:lpstr>
      <vt:lpstr>Chiffrement par Bloc en mode CBC</vt:lpstr>
      <vt:lpstr>Les Algorithmes Symétriques</vt:lpstr>
      <vt:lpstr>L’Algorithme: DES</vt:lpstr>
      <vt:lpstr>L’Algorithme: AES </vt:lpstr>
      <vt:lpstr>Chiffrement par Flux </vt:lpstr>
      <vt:lpstr>Chiffrement par Flux </vt:lpstr>
      <vt:lpstr>Crypto-Systèmes</vt:lpstr>
      <vt:lpstr>Cryptographie Asymétrique </vt:lpstr>
      <vt:lpstr>Cryptographie Asymétrique </vt:lpstr>
      <vt:lpstr>Cryptographie Asymétrique </vt:lpstr>
      <vt:lpstr>Cryptographie Asymétrique </vt:lpstr>
      <vt:lpstr>Cryptographie Asymétrique </vt:lpstr>
      <vt:lpstr>L’algorithme RSA</vt:lpstr>
      <vt:lpstr>Principe de RSA</vt:lpstr>
      <vt:lpstr>Etape 01: Création des clés </vt:lpstr>
      <vt:lpstr>Etape 02: Chiffrement des messages</vt:lpstr>
      <vt:lpstr>Etape 03: Déchiffrement des messages</vt:lpstr>
      <vt:lpstr>Signature numérique </vt:lpstr>
      <vt:lpstr>Un Exemple: M= 4</vt:lpstr>
      <vt:lpstr>Un Exemple: M= « Bonjour»</vt:lpstr>
      <vt:lpstr>Un Exemple: chiffrer « Bonjour»</vt:lpstr>
      <vt:lpstr>Symétrique Vs Asymétrique </vt:lpstr>
      <vt:lpstr>Crypto-Systèmes</vt:lpstr>
      <vt:lpstr>Une fonctions de hachage </vt:lpstr>
      <vt:lpstr>Définition </vt:lpstr>
      <vt:lpstr>Caractéristiques des fonctions de hachage </vt:lpstr>
      <vt:lpstr>Fonction de hachage </vt:lpstr>
      <vt:lpstr>Fonction de hachage </vt:lpstr>
      <vt:lpstr>Construction de MERKLE-DAMGARD </vt:lpstr>
      <vt:lpstr>Construction de KACCAK (Construction de L’éponge)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Sécurité, Tatouage et Biométrie (STB) </dc:title>
  <dc:creator>Admin</dc:creator>
  <cp:lastModifiedBy>Admin</cp:lastModifiedBy>
  <cp:revision>147</cp:revision>
  <dcterms:created xsi:type="dcterms:W3CDTF">2021-10-04T13:41:58Z</dcterms:created>
  <dcterms:modified xsi:type="dcterms:W3CDTF">2022-10-09T11:21:54Z</dcterms:modified>
</cp:coreProperties>
</file>