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6" r:id="rId6"/>
    <p:sldId id="265" r:id="rId7"/>
    <p:sldId id="262" r:id="rId8"/>
    <p:sldId id="268" r:id="rId9"/>
    <p:sldId id="263" r:id="rId10"/>
    <p:sldId id="269" r:id="rId11"/>
    <p:sldId id="267" r:id="rId12"/>
    <p:sldId id="270" r:id="rId13"/>
    <p:sldId id="274" r:id="rId14"/>
    <p:sldId id="276" r:id="rId15"/>
    <p:sldId id="278" r:id="rId16"/>
    <p:sldId id="277" r:id="rId17"/>
    <p:sldId id="273" r:id="rId18"/>
    <p:sldId id="271" r:id="rId19"/>
    <p:sldId id="27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B34F246-C95F-4A4D-8327-E09CDB0F04DE}">
          <p14:sldIdLst>
            <p14:sldId id="256"/>
            <p14:sldId id="257"/>
            <p14:sldId id="259"/>
            <p14:sldId id="260"/>
            <p14:sldId id="266"/>
            <p14:sldId id="265"/>
            <p14:sldId id="262"/>
            <p14:sldId id="268"/>
            <p14:sldId id="263"/>
            <p14:sldId id="269"/>
            <p14:sldId id="267"/>
            <p14:sldId id="270"/>
            <p14:sldId id="274"/>
            <p14:sldId id="276"/>
            <p14:sldId id="278"/>
            <p14:sldId id="277"/>
            <p14:sldId id="273"/>
            <p14:sldId id="271"/>
            <p14:sldId id="272"/>
            <p14:sldId id="275"/>
          </p14:sldIdLst>
        </p14:section>
        <p14:section name="Раздел без заголовка" id="{18C2BDC8-BB9A-114C-89F4-BCA3BFF36A9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D1978-9E3D-CF4F-AB1D-32B285695C12}" type="datetimeFigureOut">
              <a:rPr lang="ru-RU" smtClean="0"/>
              <a:t>28.12.16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81454-AD87-F643-9E93-EFAC8AA9C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68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с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u.wikipedia.org/wiki/%D0%90%D0%BD%D0%B3%D0%BB%D0%B8%D0%B9%D1%81%D0%BA%D0%B8%D0%B9_%D1%8F%D0%B7%D1%8B%D0%BA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Система </a:t>
            </a:r>
            <a:r>
              <a:rPr lang="en-US" dirty="0" smtClean="0"/>
              <a:t>HFT-</a:t>
            </a:r>
            <a:r>
              <a:rPr lang="ru-RU" dirty="0" err="1" smtClean="0"/>
              <a:t>трейдингу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Сусленко</a:t>
            </a:r>
            <a:r>
              <a:rPr lang="ru-RU" dirty="0" smtClean="0"/>
              <a:t> </a:t>
            </a:r>
            <a:r>
              <a:rPr lang="ru-RU" dirty="0" err="1" smtClean="0"/>
              <a:t>Володимир</a:t>
            </a:r>
            <a:r>
              <a:rPr lang="ru-RU" dirty="0" smtClean="0"/>
              <a:t> ЕК-2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205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92"/>
    </mc:Choice>
    <mc:Fallback>
      <p:transition spd="slow" advTm="609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Чи</a:t>
            </a:r>
            <a:r>
              <a:rPr lang="ru-RU" dirty="0" smtClean="0"/>
              <a:t> </a:t>
            </a:r>
            <a:r>
              <a:rPr lang="ru-RU" dirty="0" err="1" smtClean="0"/>
              <a:t>можливо</a:t>
            </a:r>
            <a:r>
              <a:rPr lang="ru-RU" dirty="0" smtClean="0"/>
              <a:t> </a:t>
            </a:r>
            <a:r>
              <a:rPr lang="ru-RU" dirty="0" err="1" smtClean="0"/>
              <a:t>створити</a:t>
            </a:r>
            <a:r>
              <a:rPr lang="ru-RU" dirty="0" smtClean="0"/>
              <a:t> </a:t>
            </a:r>
            <a:r>
              <a:rPr lang="en-US" dirty="0" smtClean="0"/>
              <a:t>HFT </a:t>
            </a:r>
            <a:r>
              <a:rPr lang="uk-UA" dirty="0" smtClean="0"/>
              <a:t>систему?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Так </a:t>
            </a:r>
            <a:r>
              <a:rPr lang="ru-RU" dirty="0" err="1" smtClean="0"/>
              <a:t>можливо</a:t>
            </a:r>
            <a:r>
              <a:rPr lang="ru-RU" dirty="0" smtClean="0"/>
              <a:t>, але </a:t>
            </a:r>
            <a:r>
              <a:rPr lang="ru-RU" dirty="0" err="1" smtClean="0"/>
              <a:t>враховуючи</a:t>
            </a:r>
            <a:r>
              <a:rPr lang="ru-RU" dirty="0" smtClean="0"/>
              <a:t> </a:t>
            </a:r>
            <a:r>
              <a:rPr lang="ru-RU" dirty="0" err="1" smtClean="0"/>
              <a:t>обмеження</a:t>
            </a:r>
            <a:r>
              <a:rPr lang="ru-RU" dirty="0" smtClean="0"/>
              <a:t> </a:t>
            </a:r>
            <a:r>
              <a:rPr lang="en-US" dirty="0" smtClean="0"/>
              <a:t>HFT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uk-UA" dirty="0" smtClean="0"/>
              <a:t>така система буде класифікуватися, як звичайна система алгоритмічного </a:t>
            </a:r>
            <a:r>
              <a:rPr lang="uk-UA" dirty="0" err="1" smtClean="0"/>
              <a:t>трейдингу</a:t>
            </a:r>
            <a:r>
              <a:rPr lang="uk-UA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020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719"/>
    </mc:Choice>
    <mc:Fallback>
      <p:transition spd="slow" advTm="1271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Для </a:t>
            </a:r>
            <a:r>
              <a:rPr lang="ru-RU" dirty="0" err="1" smtClean="0"/>
              <a:t>створення</a:t>
            </a:r>
            <a:r>
              <a:rPr lang="ru-RU" dirty="0" smtClean="0"/>
              <a:t> алгоритму </a:t>
            </a:r>
            <a:r>
              <a:rPr lang="ru-RU" dirty="0" err="1" smtClean="0"/>
              <a:t>потрібно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Наявність</a:t>
            </a:r>
            <a:r>
              <a:rPr lang="ru-RU" dirty="0"/>
              <a:t> </a:t>
            </a:r>
            <a:r>
              <a:rPr lang="en-US" dirty="0"/>
              <a:t>intraday-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 err="1"/>
              <a:t>ціна</a:t>
            </a:r>
            <a:r>
              <a:rPr lang="ru-RU" dirty="0"/>
              <a:t> </a:t>
            </a:r>
            <a:r>
              <a:rPr lang="ru-RU" dirty="0" err="1"/>
              <a:t>індексу</a:t>
            </a:r>
            <a:r>
              <a:rPr lang="ru-RU" dirty="0"/>
              <a:t>, </a:t>
            </a:r>
            <a:r>
              <a:rPr lang="ru-RU" dirty="0" err="1"/>
              <a:t>валюти</a:t>
            </a:r>
            <a:r>
              <a:rPr lang="ru-RU" dirty="0"/>
              <a:t>, </a:t>
            </a:r>
            <a:r>
              <a:rPr lang="ru-RU" dirty="0" err="1"/>
              <a:t>тощо</a:t>
            </a:r>
            <a:r>
              <a:rPr lang="en-US" dirty="0"/>
              <a:t>)</a:t>
            </a:r>
            <a:r>
              <a:rPr lang="uk-UA" dirty="0"/>
              <a:t> з точністю до </a:t>
            </a:r>
            <a:r>
              <a:rPr lang="ru-RU" dirty="0" smtClean="0"/>
              <a:t>секунд/</a:t>
            </a:r>
            <a:r>
              <a:rPr lang="uk-UA" dirty="0" err="1" smtClean="0"/>
              <a:t>мілісекунд</a:t>
            </a:r>
            <a:endParaRPr lang="uk-UA" dirty="0" smtClean="0"/>
          </a:p>
          <a:p>
            <a:r>
              <a:rPr lang="ru-RU" dirty="0" smtClean="0"/>
              <a:t>Алгоритм </a:t>
            </a:r>
            <a:r>
              <a:rPr lang="ru-RU" dirty="0" err="1" smtClean="0"/>
              <a:t>системи</a:t>
            </a:r>
            <a:r>
              <a:rPr lang="ru-RU" dirty="0" smtClean="0"/>
              <a:t> </a:t>
            </a:r>
            <a:r>
              <a:rPr lang="ru-RU" dirty="0" err="1" smtClean="0"/>
              <a:t>прогнозування</a:t>
            </a:r>
            <a:endParaRPr lang="ru-RU" dirty="0" smtClean="0"/>
          </a:p>
          <a:p>
            <a:r>
              <a:rPr lang="ru-RU" dirty="0" err="1" smtClean="0"/>
              <a:t>Стратегія</a:t>
            </a:r>
            <a:r>
              <a:rPr lang="ru-RU" dirty="0" smtClean="0"/>
              <a:t> </a:t>
            </a:r>
            <a:r>
              <a:rPr lang="ru-RU" dirty="0" err="1" smtClean="0"/>
              <a:t>торгів</a:t>
            </a:r>
            <a:r>
              <a:rPr lang="ru-RU" dirty="0" err="1" smtClean="0"/>
              <a:t>л</a:t>
            </a:r>
            <a:r>
              <a:rPr lang="uk-UA" dirty="0" smtClean="0"/>
              <a:t>і</a:t>
            </a:r>
            <a:endParaRPr lang="en-US" dirty="0" smtClean="0"/>
          </a:p>
          <a:p>
            <a:r>
              <a:rPr lang="uk-UA" dirty="0" smtClean="0"/>
              <a:t>Чи це все, що потрібно для створення алгоритму?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5516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43"/>
    </mc:Choice>
    <mc:Fallback>
      <p:transition spd="slow" advTm="884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Архітектура</a:t>
            </a:r>
            <a:r>
              <a:rPr lang="ru-RU" dirty="0" smtClean="0"/>
              <a:t> </a:t>
            </a:r>
            <a:r>
              <a:rPr lang="ru-RU" dirty="0" err="1" smtClean="0"/>
              <a:t>Системи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База </a:t>
            </a:r>
            <a:r>
              <a:rPr lang="ru-RU" dirty="0" err="1" smtClean="0"/>
              <a:t>даних</a:t>
            </a:r>
            <a:r>
              <a:rPr lang="ru-RU" dirty="0" smtClean="0"/>
              <a:t> </a:t>
            </a:r>
            <a:r>
              <a:rPr lang="mr-IN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NoSQL MongoDB (3 </a:t>
            </a:r>
            <a:r>
              <a:rPr lang="uk-UA" dirty="0" smtClean="0"/>
              <a:t>таблиці даних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Сервер </a:t>
            </a:r>
            <a:r>
              <a:rPr lang="mr-IN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Python Flask + Flask REST</a:t>
            </a:r>
          </a:p>
          <a:p>
            <a:r>
              <a:rPr lang="uk-UA" dirty="0" smtClean="0"/>
              <a:t>Брокер черги</a:t>
            </a:r>
            <a:r>
              <a:rPr lang="en-US" dirty="0"/>
              <a:t>(</a:t>
            </a:r>
            <a:r>
              <a:rPr lang="uk-UA" dirty="0" err="1" smtClean="0"/>
              <a:t>опціональний</a:t>
            </a:r>
            <a:r>
              <a:rPr lang="en-US" dirty="0" smtClean="0"/>
              <a:t>)</a:t>
            </a:r>
            <a:r>
              <a:rPr lang="uk-UA" dirty="0" smtClean="0"/>
              <a:t> </a:t>
            </a:r>
            <a:r>
              <a:rPr lang="mr-IN" dirty="0" smtClean="0"/>
              <a:t>–</a:t>
            </a:r>
            <a:r>
              <a:rPr lang="uk-UA" dirty="0" smtClean="0"/>
              <a:t> </a:t>
            </a:r>
            <a:r>
              <a:rPr lang="en-US" dirty="0" smtClean="0"/>
              <a:t>Celery + Python + </a:t>
            </a:r>
            <a:r>
              <a:rPr lang="en-US" dirty="0" err="1" smtClean="0"/>
              <a:t>Redis</a:t>
            </a:r>
            <a:r>
              <a:rPr lang="en-US" dirty="0" smtClean="0"/>
              <a:t> + </a:t>
            </a:r>
            <a:r>
              <a:rPr lang="en-US" dirty="0" err="1" smtClean="0"/>
              <a:t>ZeroMQ</a:t>
            </a:r>
            <a:r>
              <a:rPr lang="en-US" dirty="0" smtClean="0"/>
              <a:t> </a:t>
            </a:r>
            <a:endParaRPr lang="uk-UA" dirty="0" smtClean="0"/>
          </a:p>
          <a:p>
            <a:r>
              <a:rPr lang="ru-RU" dirty="0" err="1" smtClean="0"/>
              <a:t>Алгоритмічна</a:t>
            </a:r>
            <a:r>
              <a:rPr lang="ru-RU" dirty="0" smtClean="0"/>
              <a:t> </a:t>
            </a:r>
            <a:r>
              <a:rPr lang="ru-RU" dirty="0" err="1" smtClean="0"/>
              <a:t>композиція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ru-RU" dirty="0" smtClean="0"/>
              <a:t> </a:t>
            </a:r>
            <a:r>
              <a:rPr lang="en-US" dirty="0" err="1" smtClean="0"/>
              <a:t>Keras</a:t>
            </a:r>
            <a:r>
              <a:rPr lang="uk-UA" dirty="0" smtClean="0"/>
              <a:t> </a:t>
            </a:r>
            <a:r>
              <a:rPr lang="uk-UA" dirty="0" smtClean="0"/>
              <a:t>- </a:t>
            </a:r>
            <a:r>
              <a:rPr lang="uk-UA" dirty="0" smtClean="0"/>
              <a:t>Нейронна мережа</a:t>
            </a:r>
            <a:endParaRPr lang="uk-UA" dirty="0" smtClean="0"/>
          </a:p>
          <a:p>
            <a:r>
              <a:rPr lang="uk-UA" dirty="0" smtClean="0"/>
              <a:t>Математичні операції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ru-RU" dirty="0" err="1" smtClean="0"/>
              <a:t>Клієнт</a:t>
            </a:r>
            <a:r>
              <a:rPr lang="ru-RU" dirty="0" smtClean="0"/>
              <a:t> - </a:t>
            </a:r>
            <a:r>
              <a:rPr lang="en-US" dirty="0" smtClean="0"/>
              <a:t>Excel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74885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481"/>
    </mc:Choice>
    <mc:Fallback>
      <p:transition spd="slow" advTm="1648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Нейронна</a:t>
            </a:r>
            <a:r>
              <a:rPr lang="ru-RU" dirty="0" smtClean="0"/>
              <a:t> Мережа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err="1" smtClean="0"/>
              <a:t>Навчання</a:t>
            </a:r>
            <a:r>
              <a:rPr lang="ru-RU" dirty="0" smtClean="0"/>
              <a:t> </a:t>
            </a:r>
            <a:r>
              <a:rPr lang="uk-UA" dirty="0" smtClean="0"/>
              <a:t>на </a:t>
            </a:r>
            <a:r>
              <a:rPr lang="uk-UA" dirty="0" err="1" smtClean="0"/>
              <a:t>датасеті</a:t>
            </a:r>
            <a:r>
              <a:rPr lang="uk-UA" dirty="0" smtClean="0"/>
              <a:t> із</a:t>
            </a:r>
            <a:r>
              <a:rPr lang="ru-RU" dirty="0" smtClean="0"/>
              <a:t> 50.000 </a:t>
            </a:r>
            <a:r>
              <a:rPr lang="ru-RU" dirty="0" err="1" smtClean="0"/>
              <a:t>послідовних</a:t>
            </a:r>
            <a:r>
              <a:rPr lang="ru-RU" dirty="0" smtClean="0"/>
              <a:t> </a:t>
            </a:r>
            <a:r>
              <a:rPr lang="ru-RU" dirty="0" err="1" smtClean="0"/>
              <a:t>хвилин</a:t>
            </a:r>
            <a:r>
              <a:rPr lang="ru-RU" dirty="0" smtClean="0"/>
              <a:t> </a:t>
            </a:r>
          </a:p>
          <a:p>
            <a:r>
              <a:rPr lang="ru-RU" dirty="0" err="1" smtClean="0"/>
              <a:t>Перші</a:t>
            </a:r>
            <a:r>
              <a:rPr lang="ru-RU" dirty="0" smtClean="0"/>
              <a:t> 2 </a:t>
            </a:r>
            <a:r>
              <a:rPr lang="ru-RU" dirty="0" err="1" smtClean="0"/>
              <a:t>прошарки</a:t>
            </a:r>
            <a:r>
              <a:rPr lang="ru-RU" dirty="0" smtClean="0"/>
              <a:t> </a:t>
            </a:r>
            <a:r>
              <a:rPr lang="ru-RU" dirty="0" err="1" smtClean="0"/>
              <a:t>рекурентні</a:t>
            </a:r>
            <a:endParaRPr lang="en-US" dirty="0" smtClean="0"/>
          </a:p>
          <a:p>
            <a:r>
              <a:rPr lang="uk-UA" dirty="0" smtClean="0"/>
              <a:t>Топологія </a:t>
            </a:r>
            <a:r>
              <a:rPr lang="mr-IN" dirty="0" smtClean="0"/>
              <a:t>–</a:t>
            </a:r>
            <a:r>
              <a:rPr lang="uk-UA" dirty="0" smtClean="0"/>
              <a:t> 20</a:t>
            </a:r>
            <a:r>
              <a:rPr lang="en-US" dirty="0" smtClean="0"/>
              <a:t>:20:16:12:8:1</a:t>
            </a:r>
            <a:endParaRPr lang="ru-RU" dirty="0" smtClean="0"/>
          </a:p>
          <a:p>
            <a:r>
              <a:rPr lang="ru-RU" dirty="0" err="1" smtClean="0"/>
              <a:t>Тестування</a:t>
            </a:r>
            <a:r>
              <a:rPr lang="ru-RU" dirty="0" smtClean="0"/>
              <a:t> на </a:t>
            </a:r>
            <a:r>
              <a:rPr lang="ru-RU" dirty="0" err="1" smtClean="0"/>
              <a:t>датасеті</a:t>
            </a:r>
            <a:r>
              <a:rPr lang="ru-RU" dirty="0" smtClean="0"/>
              <a:t> з 10.000 </a:t>
            </a:r>
            <a:r>
              <a:rPr lang="ru-RU" dirty="0" err="1" smtClean="0"/>
              <a:t>записів</a:t>
            </a:r>
            <a:endParaRPr lang="ru-RU" dirty="0" smtClean="0"/>
          </a:p>
          <a:p>
            <a:r>
              <a:rPr lang="ru-RU" dirty="0" err="1" smtClean="0"/>
              <a:t>Середня</a:t>
            </a:r>
            <a:r>
              <a:rPr lang="ru-RU" dirty="0" smtClean="0"/>
              <a:t> </a:t>
            </a:r>
            <a:r>
              <a:rPr lang="ru-RU" dirty="0" err="1" smtClean="0"/>
              <a:t>точність</a:t>
            </a:r>
            <a:r>
              <a:rPr lang="ru-RU" dirty="0" smtClean="0"/>
              <a:t> </a:t>
            </a:r>
            <a:r>
              <a:rPr lang="ru-RU" dirty="0" err="1" smtClean="0"/>
              <a:t>прогнозування</a:t>
            </a:r>
            <a:r>
              <a:rPr lang="ru-RU" dirty="0" smtClean="0"/>
              <a:t> 82</a:t>
            </a:r>
            <a:r>
              <a:rPr lang="en-US" dirty="0" smtClean="0"/>
              <a:t>%</a:t>
            </a:r>
          </a:p>
          <a:p>
            <a:r>
              <a:rPr lang="uk-UA" dirty="0" smtClean="0"/>
              <a:t>Мережа прогнозує або зріст ціни, або її падіння 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557" y="1701408"/>
            <a:ext cx="1479691" cy="4089792"/>
          </a:xfrm>
        </p:spPr>
      </p:pic>
    </p:spTree>
    <p:extLst>
      <p:ext uri="{BB962C8B-B14F-4D97-AF65-F5344CB8AC3E}">
        <p14:creationId xmlns:p14="http://schemas.microsoft.com/office/powerpoint/2010/main" val="1338805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999"/>
    </mc:Choice>
    <mc:Fallback>
      <p:transition spd="slow" advTm="29999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Вхідний</a:t>
            </a:r>
            <a:r>
              <a:rPr lang="ru-RU" dirty="0" smtClean="0"/>
              <a:t> вектор </a:t>
            </a:r>
            <a:r>
              <a:rPr lang="ru-RU" dirty="0" err="1" smtClean="0"/>
              <a:t>мережі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err="1" smtClean="0"/>
              <a:t>Логарифмічні</a:t>
            </a:r>
            <a:r>
              <a:rPr lang="ru-RU" dirty="0" smtClean="0"/>
              <a:t> </a:t>
            </a:r>
            <a:r>
              <a:rPr lang="ru-RU" dirty="0" err="1" smtClean="0"/>
              <a:t>різниці</a:t>
            </a:r>
            <a:r>
              <a:rPr lang="ru-RU" dirty="0" smtClean="0"/>
              <a:t> </a:t>
            </a:r>
            <a:r>
              <a:rPr lang="en-US" dirty="0" smtClean="0"/>
              <a:t>“average price” </a:t>
            </a:r>
            <a:r>
              <a:rPr lang="ru-RU" dirty="0" smtClean="0"/>
              <a:t>и </a:t>
            </a:r>
            <a:r>
              <a:rPr lang="en-US" dirty="0" smtClean="0"/>
              <a:t>“close price”</a:t>
            </a:r>
          </a:p>
          <a:p>
            <a:r>
              <a:rPr lang="en-US" dirty="0" smtClean="0"/>
              <a:t>Standard deviation </a:t>
            </a:r>
            <a:r>
              <a:rPr lang="ru-RU" dirty="0" err="1" smtClean="0"/>
              <a:t>цін</a:t>
            </a:r>
            <a:r>
              <a:rPr lang="ru-RU" dirty="0" smtClean="0"/>
              <a:t> (</a:t>
            </a:r>
            <a:r>
              <a:rPr lang="en-US" dirty="0" smtClean="0"/>
              <a:t>open, high, low, close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err="1" smtClean="0"/>
              <a:t>Бінарний</a:t>
            </a:r>
            <a:r>
              <a:rPr lang="ru-RU" dirty="0" smtClean="0"/>
              <a:t> </a:t>
            </a:r>
            <a:r>
              <a:rPr lang="ru-RU" dirty="0" err="1" smtClean="0"/>
              <a:t>коефіціент</a:t>
            </a:r>
            <a:r>
              <a:rPr lang="ru-RU" dirty="0" smtClean="0"/>
              <a:t> </a:t>
            </a:r>
            <a:r>
              <a:rPr lang="mr-IN" dirty="0" smtClean="0"/>
              <a:t>–</a:t>
            </a:r>
            <a:r>
              <a:rPr lang="ru-RU" dirty="0" smtClean="0"/>
              <a:t> </a:t>
            </a:r>
            <a:r>
              <a:rPr lang="ru-RU" dirty="0" err="1" smtClean="0"/>
              <a:t>чи</a:t>
            </a:r>
            <a:r>
              <a:rPr lang="ru-RU" dirty="0" smtClean="0"/>
              <a:t> </a:t>
            </a:r>
            <a:r>
              <a:rPr lang="ru-RU" dirty="0" err="1" smtClean="0"/>
              <a:t>зросла</a:t>
            </a:r>
            <a:r>
              <a:rPr lang="ru-RU" dirty="0" smtClean="0"/>
              <a:t> </a:t>
            </a:r>
            <a:r>
              <a:rPr lang="ru-RU" dirty="0" err="1" smtClean="0"/>
              <a:t>ціна</a:t>
            </a:r>
            <a:r>
              <a:rPr lang="ru-RU" dirty="0" smtClean="0"/>
              <a:t> з </a:t>
            </a:r>
            <a:r>
              <a:rPr lang="ru-RU" dirty="0" err="1" smtClean="0"/>
              <a:t>попередньої</a:t>
            </a:r>
            <a:r>
              <a:rPr lang="ru-RU" dirty="0" smtClean="0"/>
              <a:t> </a:t>
            </a:r>
            <a:r>
              <a:rPr lang="ru-RU" dirty="0" err="1" smtClean="0"/>
              <a:t>хвилини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54716"/>
            <a:ext cx="4875213" cy="1531255"/>
          </a:xfrm>
        </p:spPr>
      </p:pic>
    </p:spTree>
    <p:extLst>
      <p:ext uri="{BB962C8B-B14F-4D97-AF65-F5344CB8AC3E}">
        <p14:creationId xmlns:p14="http://schemas.microsoft.com/office/powerpoint/2010/main" val="95821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322"/>
    </mc:Choice>
    <mc:Fallback>
      <p:transition spd="slow" advTm="21322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“</a:t>
            </a:r>
            <a:r>
              <a:rPr lang="en-US" dirty="0" smtClean="0"/>
              <a:t>Flow</a:t>
            </a:r>
            <a:r>
              <a:rPr lang="uk-UA" dirty="0" smtClean="0"/>
              <a:t>”</a:t>
            </a:r>
            <a:r>
              <a:rPr lang="en-US" dirty="0" smtClean="0"/>
              <a:t> </a:t>
            </a:r>
            <a:r>
              <a:rPr lang="uk-UA" dirty="0" smtClean="0"/>
              <a:t>системи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 err="1" smtClean="0"/>
              <a:t>Отримати</a:t>
            </a:r>
            <a:r>
              <a:rPr lang="ru-RU" dirty="0" smtClean="0"/>
              <a:t> </a:t>
            </a:r>
            <a:r>
              <a:rPr lang="ru-RU" dirty="0" err="1" smtClean="0"/>
              <a:t>дані</a:t>
            </a:r>
            <a:r>
              <a:rPr lang="ru-RU" dirty="0" smtClean="0"/>
              <a:t> за </a:t>
            </a:r>
            <a:r>
              <a:rPr lang="ru-RU" dirty="0" err="1" smtClean="0"/>
              <a:t>поточну</a:t>
            </a:r>
            <a:r>
              <a:rPr lang="ru-RU" dirty="0" smtClean="0"/>
              <a:t> </a:t>
            </a:r>
            <a:r>
              <a:rPr lang="ru-RU" dirty="0" err="1" smtClean="0"/>
              <a:t>хвилину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err="1" smtClean="0"/>
              <a:t>Додати</a:t>
            </a:r>
            <a:r>
              <a:rPr lang="ru-RU" dirty="0" smtClean="0"/>
              <a:t> </a:t>
            </a:r>
            <a:r>
              <a:rPr lang="ru-RU" dirty="0" err="1" smtClean="0"/>
              <a:t>дані</a:t>
            </a:r>
            <a:r>
              <a:rPr lang="ru-RU" dirty="0" smtClean="0"/>
              <a:t> у БД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 smtClean="0"/>
              <a:t>Нормалізувати</a:t>
            </a:r>
            <a:r>
              <a:rPr lang="ru-RU" dirty="0" smtClean="0"/>
              <a:t> </a:t>
            </a:r>
            <a:r>
              <a:rPr lang="ru-RU" dirty="0" err="1" smtClean="0"/>
              <a:t>дані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err="1" smtClean="0"/>
              <a:t>Створити</a:t>
            </a:r>
            <a:r>
              <a:rPr lang="ru-RU" dirty="0" smtClean="0"/>
              <a:t> </a:t>
            </a:r>
            <a:r>
              <a:rPr lang="ru-RU" dirty="0" err="1" smtClean="0"/>
              <a:t>вхідний</a:t>
            </a:r>
            <a:r>
              <a:rPr lang="ru-RU" dirty="0" smtClean="0"/>
              <a:t> вектор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 smtClean="0"/>
              <a:t>Отримати</a:t>
            </a:r>
            <a:r>
              <a:rPr lang="ru-RU" dirty="0" smtClean="0"/>
              <a:t> прогноз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мережі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У </a:t>
            </a:r>
            <a:r>
              <a:rPr lang="ru-RU" dirty="0" err="1" smtClean="0"/>
              <a:t>разі</a:t>
            </a:r>
            <a:r>
              <a:rPr lang="ru-RU" dirty="0" smtClean="0"/>
              <a:t> росту </a:t>
            </a:r>
            <a:r>
              <a:rPr lang="ru-RU" dirty="0" err="1" smtClean="0"/>
              <a:t>ціни</a:t>
            </a:r>
            <a:r>
              <a:rPr lang="ru-RU" dirty="0" smtClean="0"/>
              <a:t> </a:t>
            </a:r>
            <a:r>
              <a:rPr lang="ru-RU" dirty="0" err="1" smtClean="0"/>
              <a:t>купити</a:t>
            </a:r>
            <a:r>
              <a:rPr lang="ru-RU" dirty="0" smtClean="0"/>
              <a:t> </a:t>
            </a:r>
            <a:r>
              <a:rPr lang="ru-RU" dirty="0" err="1" smtClean="0"/>
              <a:t>акції</a:t>
            </a:r>
            <a:r>
              <a:rPr lang="ru-RU" dirty="0" smtClean="0"/>
              <a:t>, </a:t>
            </a:r>
            <a:r>
              <a:rPr lang="ru-RU" dirty="0" err="1" smtClean="0"/>
              <a:t>інакше</a:t>
            </a:r>
            <a:r>
              <a:rPr lang="ru-RU" dirty="0" smtClean="0"/>
              <a:t> - </a:t>
            </a:r>
            <a:r>
              <a:rPr lang="ru-RU" dirty="0" err="1" smtClean="0"/>
              <a:t>продати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04057"/>
            <a:ext cx="4875213" cy="2232574"/>
          </a:xfrm>
        </p:spPr>
      </p:pic>
    </p:spTree>
    <p:extLst>
      <p:ext uri="{BB962C8B-B14F-4D97-AF65-F5344CB8AC3E}">
        <p14:creationId xmlns:p14="http://schemas.microsoft.com/office/powerpoint/2010/main" val="789400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428"/>
    </mc:Choice>
    <mc:Fallback>
      <p:transition spd="slow" advTm="2042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Кліент</a:t>
            </a:r>
            <a:r>
              <a:rPr lang="ru-RU" dirty="0" smtClean="0"/>
              <a:t> </a:t>
            </a:r>
            <a:r>
              <a:rPr lang="en-US" dirty="0" smtClean="0"/>
              <a:t>Excel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93" y="2351564"/>
            <a:ext cx="8778240" cy="3337560"/>
          </a:xfrm>
        </p:spPr>
      </p:pic>
    </p:spTree>
    <p:extLst>
      <p:ext uri="{BB962C8B-B14F-4D97-AF65-F5344CB8AC3E}">
        <p14:creationId xmlns:p14="http://schemas.microsoft.com/office/powerpoint/2010/main" val="542571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24"/>
    </mc:Choice>
    <mc:Fallback>
      <p:transition spd="slow" advTm="21024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Особливості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Система </a:t>
            </a:r>
            <a:r>
              <a:rPr lang="ru-RU" dirty="0" err="1" smtClean="0"/>
              <a:t>працює</a:t>
            </a:r>
            <a:r>
              <a:rPr lang="ru-RU" dirty="0" smtClean="0"/>
              <a:t> у </a:t>
            </a:r>
            <a:r>
              <a:rPr lang="ru-RU" dirty="0" err="1" smtClean="0"/>
              <a:t>режимі</a:t>
            </a:r>
            <a:r>
              <a:rPr lang="ru-RU" dirty="0" smtClean="0"/>
              <a:t> реального часу, </a:t>
            </a:r>
            <a:r>
              <a:rPr lang="ru-RU" dirty="0" err="1" smtClean="0"/>
              <a:t>усі</a:t>
            </a:r>
            <a:r>
              <a:rPr lang="ru-RU" dirty="0" smtClean="0"/>
              <a:t> </a:t>
            </a:r>
            <a:r>
              <a:rPr lang="ru-RU" dirty="0" err="1" smtClean="0"/>
              <a:t>дані</a:t>
            </a:r>
            <a:r>
              <a:rPr lang="ru-RU" dirty="0" smtClean="0"/>
              <a:t> </a:t>
            </a:r>
            <a:r>
              <a:rPr lang="ru-RU" dirty="0" err="1" smtClean="0"/>
              <a:t>обновлюються</a:t>
            </a:r>
            <a:r>
              <a:rPr lang="ru-RU" dirty="0" smtClean="0"/>
              <a:t> </a:t>
            </a:r>
            <a:r>
              <a:rPr lang="ru-RU" dirty="0" err="1" smtClean="0"/>
              <a:t>кожну</a:t>
            </a:r>
            <a:r>
              <a:rPr lang="ru-RU" dirty="0" smtClean="0"/>
              <a:t> </a:t>
            </a:r>
            <a:r>
              <a:rPr lang="ru-RU" dirty="0" err="1" smtClean="0"/>
              <a:t>хвилину</a:t>
            </a:r>
            <a:endParaRPr lang="ru-RU" dirty="0" smtClean="0"/>
          </a:p>
          <a:p>
            <a:r>
              <a:rPr lang="ru-RU" dirty="0" err="1" smtClean="0"/>
              <a:t>Усі</a:t>
            </a:r>
            <a:r>
              <a:rPr lang="ru-RU" dirty="0" smtClean="0"/>
              <a:t> </a:t>
            </a:r>
            <a:r>
              <a:rPr lang="ru-RU" dirty="0" err="1" smtClean="0"/>
              <a:t>фінансові</a:t>
            </a:r>
            <a:r>
              <a:rPr lang="ru-RU" dirty="0" smtClean="0"/>
              <a:t> та </a:t>
            </a:r>
            <a:r>
              <a:rPr lang="ru-RU" dirty="0" err="1" smtClean="0"/>
              <a:t>нормалізовані</a:t>
            </a:r>
            <a:r>
              <a:rPr lang="ru-RU" dirty="0" smtClean="0"/>
              <a:t> </a:t>
            </a:r>
            <a:r>
              <a:rPr lang="ru-RU" dirty="0" err="1" smtClean="0"/>
              <a:t>фінансові</a:t>
            </a:r>
            <a:r>
              <a:rPr lang="ru-RU" dirty="0" smtClean="0"/>
              <a:t> </a:t>
            </a:r>
            <a:r>
              <a:rPr lang="ru-RU" dirty="0" err="1" smtClean="0"/>
              <a:t>дані</a:t>
            </a:r>
            <a:r>
              <a:rPr lang="ru-RU" dirty="0" smtClean="0"/>
              <a:t> </a:t>
            </a:r>
            <a:r>
              <a:rPr lang="ru-RU" dirty="0" err="1" smtClean="0"/>
              <a:t>зберігаються</a:t>
            </a:r>
            <a:r>
              <a:rPr lang="ru-RU" dirty="0" smtClean="0"/>
              <a:t> у </a:t>
            </a:r>
            <a:r>
              <a:rPr lang="ru-RU" dirty="0" err="1" smtClean="0"/>
              <a:t>власній</a:t>
            </a:r>
            <a:r>
              <a:rPr lang="ru-RU" dirty="0" smtClean="0"/>
              <a:t> </a:t>
            </a:r>
            <a:r>
              <a:rPr lang="ru-RU" dirty="0" err="1" smtClean="0"/>
              <a:t>базі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 </a:t>
            </a:r>
          </a:p>
          <a:p>
            <a:r>
              <a:rPr lang="ru-RU" dirty="0" smtClean="0"/>
              <a:t>Торги </a:t>
            </a:r>
            <a:r>
              <a:rPr lang="ru-RU" dirty="0" err="1" smtClean="0"/>
              <a:t>проходять</a:t>
            </a:r>
            <a:r>
              <a:rPr lang="ru-RU" dirty="0" smtClean="0"/>
              <a:t> без </a:t>
            </a:r>
            <a:r>
              <a:rPr lang="ru-RU" dirty="0" err="1" smtClean="0"/>
              <a:t>втручання</a:t>
            </a:r>
            <a:r>
              <a:rPr lang="ru-RU" dirty="0" smtClean="0"/>
              <a:t> трейдера</a:t>
            </a:r>
          </a:p>
          <a:p>
            <a:r>
              <a:rPr lang="ru-RU" dirty="0" err="1" smtClean="0"/>
              <a:t>Точність</a:t>
            </a:r>
            <a:r>
              <a:rPr lang="ru-RU" dirty="0" smtClean="0"/>
              <a:t> </a:t>
            </a:r>
            <a:r>
              <a:rPr lang="ru-RU" dirty="0" err="1" smtClean="0"/>
              <a:t>прогнозування</a:t>
            </a:r>
            <a:r>
              <a:rPr lang="ru-RU" dirty="0" smtClean="0"/>
              <a:t> на </a:t>
            </a:r>
            <a:r>
              <a:rPr lang="ru-RU" dirty="0" err="1" smtClean="0"/>
              <a:t>тестовій</a:t>
            </a:r>
            <a:r>
              <a:rPr lang="ru-RU" dirty="0" smtClean="0"/>
              <a:t> </a:t>
            </a:r>
            <a:r>
              <a:rPr lang="ru-RU" dirty="0" err="1" smtClean="0"/>
              <a:t>виборці</a:t>
            </a:r>
            <a:r>
              <a:rPr lang="ru-RU" dirty="0" smtClean="0"/>
              <a:t> з 10000 </a:t>
            </a:r>
            <a:r>
              <a:rPr lang="ru-RU" dirty="0" err="1" smtClean="0"/>
              <a:t>послідовних</a:t>
            </a:r>
            <a:r>
              <a:rPr lang="ru-RU" dirty="0" smtClean="0"/>
              <a:t> </a:t>
            </a:r>
            <a:r>
              <a:rPr lang="ru-RU" dirty="0" err="1" smtClean="0"/>
              <a:t>хвилин</a:t>
            </a:r>
            <a:r>
              <a:rPr lang="en-US" dirty="0" smtClean="0"/>
              <a:t>: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85%</a:t>
            </a:r>
          </a:p>
          <a:p>
            <a:r>
              <a:rPr lang="uk-UA" dirty="0" smtClean="0"/>
              <a:t>Гнучкість клієнт-серверної архітектури</a:t>
            </a:r>
          </a:p>
          <a:p>
            <a:r>
              <a:rPr lang="uk-UA" dirty="0" smtClean="0"/>
              <a:t>Можливість слідкувати за власним балансом </a:t>
            </a:r>
            <a:r>
              <a:rPr lang="uk-UA" dirty="0" err="1" smtClean="0"/>
              <a:t>трейдера</a:t>
            </a:r>
            <a:r>
              <a:rPr lang="uk-UA" dirty="0"/>
              <a:t> </a:t>
            </a:r>
            <a:r>
              <a:rPr lang="uk-UA" dirty="0" smtClean="0"/>
              <a:t>у різні часові проміжки</a:t>
            </a:r>
          </a:p>
          <a:p>
            <a:r>
              <a:rPr lang="uk-UA" dirty="0" smtClean="0"/>
              <a:t>Постійне навчання мережі на нових даних(</a:t>
            </a:r>
            <a:r>
              <a:rPr lang="uk-UA" dirty="0" err="1" smtClean="0"/>
              <a:t>опціонально</a:t>
            </a:r>
            <a:r>
              <a:rPr lang="uk-UA" dirty="0" smtClean="0"/>
              <a:t>)</a:t>
            </a:r>
          </a:p>
          <a:p>
            <a:r>
              <a:rPr lang="uk-UA" dirty="0" smtClean="0"/>
              <a:t>Відсутність аналогічних проектів </a:t>
            </a:r>
            <a:r>
              <a:rPr lang="uk-UA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з відкритим кодом</a:t>
            </a:r>
            <a:endParaRPr lang="ru-R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636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440"/>
    </mc:Choice>
    <mc:Fallback>
      <p:transition spd="slow" advTm="3744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Недоліки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Е</a:t>
            </a:r>
            <a:r>
              <a:rPr lang="ru-RU" dirty="0" err="1" smtClean="0"/>
              <a:t>вристично</a:t>
            </a:r>
            <a:r>
              <a:rPr lang="ru-RU" dirty="0" smtClean="0"/>
              <a:t> </a:t>
            </a:r>
            <a:r>
              <a:rPr lang="ru-RU" dirty="0" err="1" smtClean="0"/>
              <a:t>підібраний</a:t>
            </a:r>
            <a:r>
              <a:rPr lang="ru-RU" dirty="0" smtClean="0"/>
              <a:t> </a:t>
            </a:r>
            <a:r>
              <a:rPr lang="ru-RU" dirty="0" err="1" smtClean="0"/>
              <a:t>вхідний</a:t>
            </a:r>
            <a:r>
              <a:rPr lang="ru-RU" dirty="0" smtClean="0"/>
              <a:t> вектор </a:t>
            </a:r>
            <a:r>
              <a:rPr lang="ru-RU" dirty="0" err="1" smtClean="0"/>
              <a:t>нейронної</a:t>
            </a:r>
            <a:r>
              <a:rPr lang="ru-RU" dirty="0" smtClean="0"/>
              <a:t> </a:t>
            </a:r>
            <a:r>
              <a:rPr lang="ru-RU" dirty="0" err="1" smtClean="0"/>
              <a:t>мережі</a:t>
            </a:r>
            <a:endParaRPr lang="ru-RU" dirty="0"/>
          </a:p>
          <a:p>
            <a:r>
              <a:rPr lang="ru-RU" dirty="0" err="1" smtClean="0"/>
              <a:t>Можливий</a:t>
            </a:r>
            <a:r>
              <a:rPr lang="ru-RU" dirty="0" smtClean="0"/>
              <a:t> </a:t>
            </a:r>
            <a:r>
              <a:rPr lang="ru-RU" dirty="0" err="1" smtClean="0"/>
              <a:t>кращий</a:t>
            </a:r>
            <a:r>
              <a:rPr lang="ru-RU" dirty="0" smtClean="0"/>
              <a:t> </a:t>
            </a:r>
            <a:r>
              <a:rPr lang="ru-RU" dirty="0" err="1" smtClean="0"/>
              <a:t>тюнінг</a:t>
            </a:r>
            <a:r>
              <a:rPr lang="ru-RU" dirty="0"/>
              <a:t> </a:t>
            </a:r>
            <a:r>
              <a:rPr lang="ru-RU" dirty="0" smtClean="0"/>
              <a:t>алгоритму </a:t>
            </a:r>
            <a:r>
              <a:rPr lang="ru-RU" dirty="0" err="1" smtClean="0"/>
              <a:t>системи</a:t>
            </a:r>
            <a:endParaRPr lang="ru-RU" dirty="0" smtClean="0"/>
          </a:p>
          <a:p>
            <a:r>
              <a:rPr lang="ru-RU" dirty="0" err="1" smtClean="0"/>
              <a:t>Слабка</a:t>
            </a:r>
            <a:r>
              <a:rPr lang="ru-RU" dirty="0" smtClean="0"/>
              <a:t> </a:t>
            </a:r>
            <a:r>
              <a:rPr lang="ru-RU" dirty="0" err="1" smtClean="0"/>
              <a:t>оптимізація</a:t>
            </a:r>
            <a:r>
              <a:rPr lang="ru-RU" dirty="0" smtClean="0"/>
              <a:t> </a:t>
            </a:r>
            <a:r>
              <a:rPr lang="ru-RU" dirty="0" err="1" smtClean="0"/>
              <a:t>системи</a:t>
            </a:r>
            <a:endParaRPr lang="ru-RU" dirty="0" smtClean="0"/>
          </a:p>
          <a:p>
            <a:r>
              <a:rPr lang="ru-RU" dirty="0" err="1" smtClean="0"/>
              <a:t>Необхідність</a:t>
            </a:r>
            <a:r>
              <a:rPr lang="ru-RU" dirty="0" smtClean="0"/>
              <a:t> </a:t>
            </a:r>
            <a:r>
              <a:rPr lang="ru-RU" dirty="0" err="1" smtClean="0"/>
              <a:t>кластеризації</a:t>
            </a:r>
            <a:r>
              <a:rPr lang="ru-RU" dirty="0" smtClean="0"/>
              <a:t> </a:t>
            </a:r>
            <a:r>
              <a:rPr lang="ru-RU" dirty="0" err="1" smtClean="0"/>
              <a:t>системи</a:t>
            </a:r>
            <a:r>
              <a:rPr lang="ru-RU" dirty="0" smtClean="0"/>
              <a:t> при </a:t>
            </a:r>
            <a:r>
              <a:rPr lang="ru-RU" dirty="0" err="1" smtClean="0"/>
              <a:t>її</a:t>
            </a:r>
            <a:r>
              <a:rPr lang="ru-RU" dirty="0" smtClean="0"/>
              <a:t> </a:t>
            </a:r>
            <a:r>
              <a:rPr lang="ru-RU" dirty="0" err="1" smtClean="0"/>
              <a:t>розширенні</a:t>
            </a:r>
            <a:endParaRPr lang="ru-RU" dirty="0" smtClean="0"/>
          </a:p>
          <a:p>
            <a:r>
              <a:rPr lang="ru-RU" dirty="0" smtClean="0"/>
              <a:t>Не </a:t>
            </a:r>
            <a:r>
              <a:rPr lang="ru-RU" dirty="0" err="1" smtClean="0"/>
              <a:t>враховані</a:t>
            </a:r>
            <a:r>
              <a:rPr lang="ru-RU" dirty="0" smtClean="0"/>
              <a:t> </a:t>
            </a:r>
            <a:r>
              <a:rPr lang="ru-RU" dirty="0" err="1" smtClean="0"/>
              <a:t>комісії</a:t>
            </a:r>
            <a:r>
              <a:rPr lang="ru-RU" dirty="0" smtClean="0"/>
              <a:t> </a:t>
            </a:r>
            <a:r>
              <a:rPr lang="ru-RU" dirty="0" err="1" smtClean="0"/>
              <a:t>біржі</a:t>
            </a:r>
            <a:r>
              <a:rPr lang="ru-RU" dirty="0" smtClean="0"/>
              <a:t> при </a:t>
            </a:r>
            <a:r>
              <a:rPr lang="ru-RU" dirty="0" err="1" smtClean="0"/>
              <a:t>купівлі</a:t>
            </a:r>
            <a:r>
              <a:rPr lang="ru-RU" dirty="0" smtClean="0"/>
              <a:t>/продажу </a:t>
            </a:r>
            <a:r>
              <a:rPr lang="ru-RU" dirty="0" err="1" smtClean="0"/>
              <a:t>активів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3862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74"/>
    </mc:Choice>
    <mc:Fallback>
      <p:transition spd="slow" advTm="13974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Способи</a:t>
            </a:r>
            <a:r>
              <a:rPr lang="ru-RU" dirty="0" smtClean="0"/>
              <a:t> </a:t>
            </a:r>
            <a:r>
              <a:rPr lang="ru-RU" dirty="0" err="1" smtClean="0"/>
              <a:t>Покращення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 smtClean="0"/>
              <a:t>Покращити</a:t>
            </a:r>
            <a:r>
              <a:rPr lang="ru-RU" dirty="0" smtClean="0"/>
              <a:t> </a:t>
            </a:r>
            <a:r>
              <a:rPr lang="ru-RU" dirty="0" err="1" smtClean="0"/>
              <a:t>стабільність</a:t>
            </a:r>
            <a:r>
              <a:rPr lang="ru-RU" dirty="0" smtClean="0"/>
              <a:t> </a:t>
            </a:r>
            <a:r>
              <a:rPr lang="ru-RU" dirty="0" err="1" smtClean="0"/>
              <a:t>системи</a:t>
            </a:r>
            <a:endParaRPr lang="ru-RU" dirty="0" smtClean="0"/>
          </a:p>
          <a:p>
            <a:r>
              <a:rPr lang="ru-RU" dirty="0" err="1" smtClean="0"/>
              <a:t>Нормалізовувати</a:t>
            </a:r>
            <a:r>
              <a:rPr lang="ru-RU" dirty="0" smtClean="0"/>
              <a:t> </a:t>
            </a:r>
            <a:r>
              <a:rPr lang="ru-RU" dirty="0" err="1" smtClean="0"/>
              <a:t>дані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-1 до 1</a:t>
            </a:r>
            <a:endParaRPr lang="ru-RU" dirty="0"/>
          </a:p>
          <a:p>
            <a:r>
              <a:rPr lang="ru-RU" dirty="0" err="1" smtClean="0"/>
              <a:t>Перехід</a:t>
            </a:r>
            <a:r>
              <a:rPr lang="ru-RU" dirty="0" smtClean="0"/>
              <a:t> до </a:t>
            </a:r>
            <a:r>
              <a:rPr lang="ru-RU" dirty="0" err="1" smtClean="0"/>
              <a:t>проблеми</a:t>
            </a:r>
            <a:r>
              <a:rPr lang="ru-RU" dirty="0" smtClean="0"/>
              <a:t> </a:t>
            </a:r>
            <a:r>
              <a:rPr lang="ru-RU" dirty="0" err="1" smtClean="0"/>
              <a:t>бінарної</a:t>
            </a:r>
            <a:r>
              <a:rPr lang="ru-RU" dirty="0" smtClean="0"/>
              <a:t> </a:t>
            </a:r>
            <a:r>
              <a:rPr lang="ru-RU" dirty="0" err="1" smtClean="0"/>
              <a:t>класифікації</a:t>
            </a:r>
            <a:r>
              <a:rPr lang="ru-RU" dirty="0" smtClean="0"/>
              <a:t> (</a:t>
            </a:r>
            <a:r>
              <a:rPr lang="ru-RU" dirty="0" err="1" smtClean="0"/>
              <a:t>зростання</a:t>
            </a:r>
            <a:r>
              <a:rPr lang="ru-RU" dirty="0" smtClean="0"/>
              <a:t> </a:t>
            </a:r>
            <a:r>
              <a:rPr lang="mr-IN" dirty="0" smtClean="0"/>
              <a:t>–</a:t>
            </a:r>
            <a:r>
              <a:rPr lang="ru-RU" dirty="0" smtClean="0"/>
              <a:t> </a:t>
            </a:r>
            <a:r>
              <a:rPr lang="ru-RU" dirty="0" err="1" smtClean="0"/>
              <a:t>зменшення</a:t>
            </a:r>
            <a:r>
              <a:rPr lang="ru-RU" dirty="0" smtClean="0"/>
              <a:t> </a:t>
            </a:r>
            <a:r>
              <a:rPr lang="ru-RU" dirty="0" err="1" smtClean="0"/>
              <a:t>цін</a:t>
            </a:r>
            <a:r>
              <a:rPr lang="ru-RU" dirty="0" smtClean="0"/>
              <a:t>)</a:t>
            </a:r>
          </a:p>
          <a:p>
            <a:r>
              <a:rPr lang="ru-RU" dirty="0" err="1" smtClean="0"/>
              <a:t>Покращення</a:t>
            </a:r>
            <a:r>
              <a:rPr lang="ru-RU" dirty="0" smtClean="0"/>
              <a:t> </a:t>
            </a:r>
            <a:r>
              <a:rPr lang="ru-RU" dirty="0" err="1" smtClean="0"/>
              <a:t>стратегії</a:t>
            </a:r>
            <a:r>
              <a:rPr lang="ru-RU" dirty="0" smtClean="0"/>
              <a:t> </a:t>
            </a:r>
            <a:r>
              <a:rPr lang="ru-RU" dirty="0" err="1" smtClean="0"/>
              <a:t>торгів</a:t>
            </a:r>
            <a:endParaRPr lang="ru-RU" dirty="0" smtClean="0"/>
          </a:p>
          <a:p>
            <a:r>
              <a:rPr lang="ru-RU" dirty="0" err="1" smtClean="0"/>
              <a:t>Тюнінг</a:t>
            </a:r>
            <a:r>
              <a:rPr lang="ru-RU" dirty="0" smtClean="0"/>
              <a:t> </a:t>
            </a:r>
            <a:r>
              <a:rPr lang="ru-RU" dirty="0" err="1" smtClean="0"/>
              <a:t>моделі</a:t>
            </a:r>
            <a:endParaRPr lang="ru-RU" dirty="0" smtClean="0"/>
          </a:p>
          <a:p>
            <a:r>
              <a:rPr lang="ru-RU" dirty="0" err="1" smtClean="0"/>
              <a:t>Пошук</a:t>
            </a:r>
            <a:r>
              <a:rPr lang="ru-RU" dirty="0" smtClean="0"/>
              <a:t> </a:t>
            </a:r>
            <a:r>
              <a:rPr lang="ru-RU" dirty="0" err="1" smtClean="0"/>
              <a:t>інших</a:t>
            </a:r>
            <a:r>
              <a:rPr lang="ru-RU" dirty="0" smtClean="0"/>
              <a:t> </a:t>
            </a:r>
            <a:r>
              <a:rPr lang="ru-RU" dirty="0" err="1" smtClean="0"/>
              <a:t>значень</a:t>
            </a:r>
            <a:r>
              <a:rPr lang="ru-RU" dirty="0" smtClean="0"/>
              <a:t> для </a:t>
            </a:r>
            <a:r>
              <a:rPr lang="ru-RU" dirty="0" err="1" smtClean="0"/>
              <a:t>вхідного</a:t>
            </a:r>
            <a:r>
              <a:rPr lang="ru-RU" dirty="0" smtClean="0"/>
              <a:t> вектору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перехід</a:t>
            </a:r>
            <a:r>
              <a:rPr lang="ru-RU" dirty="0" smtClean="0"/>
              <a:t> до «</a:t>
            </a:r>
            <a:r>
              <a:rPr lang="ru-RU" dirty="0" err="1" smtClean="0"/>
              <a:t>навчання</a:t>
            </a:r>
            <a:r>
              <a:rPr lang="ru-RU" dirty="0" smtClean="0"/>
              <a:t> без </a:t>
            </a:r>
            <a:r>
              <a:rPr lang="ru-RU" dirty="0" err="1" smtClean="0"/>
              <a:t>вчителя</a:t>
            </a:r>
            <a:r>
              <a:rPr lang="ru-RU" dirty="0" smtClean="0"/>
              <a:t>» </a:t>
            </a:r>
          </a:p>
        </p:txBody>
      </p:sp>
    </p:spTree>
    <p:extLst>
      <p:ext uri="{BB962C8B-B14F-4D97-AF65-F5344CB8AC3E}">
        <p14:creationId xmlns:p14="http://schemas.microsoft.com/office/powerpoint/2010/main" val="460664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520"/>
    </mc:Choice>
    <mc:Fallback>
      <p:transition spd="slow" advTm="1752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таке</a:t>
            </a:r>
            <a:r>
              <a:rPr lang="ru-RU" dirty="0" smtClean="0"/>
              <a:t> </a:t>
            </a:r>
            <a:r>
              <a:rPr lang="en-US" dirty="0" smtClean="0"/>
              <a:t>HFT-</a:t>
            </a:r>
            <a:r>
              <a:rPr lang="ru-RU" dirty="0" err="1" smtClean="0"/>
              <a:t>трейдинг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/>
              <a:t>Високочастотна</a:t>
            </a:r>
            <a:r>
              <a:rPr lang="ru-RU" b="1" dirty="0" smtClean="0"/>
              <a:t> </a:t>
            </a:r>
            <a:r>
              <a:rPr lang="ru-RU" b="1" dirty="0" err="1" smtClean="0"/>
              <a:t>торгівля</a:t>
            </a:r>
            <a:r>
              <a:rPr lang="ru-RU" dirty="0"/>
              <a:t> (</a:t>
            </a:r>
            <a:r>
              <a:rPr lang="ru-RU" dirty="0">
                <a:hlinkClick r:id="rId2" tooltip="Английский язык"/>
              </a:rPr>
              <a:t>англ.</a:t>
            </a:r>
            <a:r>
              <a:rPr lang="ru-RU" dirty="0"/>
              <a:t> </a:t>
            </a:r>
            <a:r>
              <a:rPr lang="ru-RU" i="1" dirty="0" err="1"/>
              <a:t>High-frequency</a:t>
            </a:r>
            <a:r>
              <a:rPr lang="ru-RU" i="1" dirty="0"/>
              <a:t> </a:t>
            </a:r>
            <a:r>
              <a:rPr lang="ru-RU" i="1" dirty="0" err="1"/>
              <a:t>trading</a:t>
            </a:r>
            <a:r>
              <a:rPr lang="ru-RU" dirty="0"/>
              <a:t>, </a:t>
            </a:r>
            <a:r>
              <a:rPr lang="ru-RU" i="1" dirty="0"/>
              <a:t>HFT</a:t>
            </a:r>
            <a:r>
              <a:rPr lang="ru-RU" dirty="0"/>
              <a:t>) </a:t>
            </a:r>
            <a:r>
              <a:rPr lang="ru-RU" dirty="0" smtClean="0"/>
              <a:t>— </a:t>
            </a:r>
            <a:r>
              <a:rPr lang="ru-RU" dirty="0" err="1" smtClean="0"/>
              <a:t>головна</a:t>
            </a:r>
            <a:r>
              <a:rPr lang="ru-RU" dirty="0" smtClean="0"/>
              <a:t> форма</a:t>
            </a:r>
            <a:r>
              <a:rPr lang="ru-RU" dirty="0"/>
              <a:t> </a:t>
            </a:r>
            <a:r>
              <a:rPr lang="ru-RU" dirty="0" err="1" smtClean="0"/>
              <a:t>алгоритмічної</a:t>
            </a:r>
            <a:r>
              <a:rPr lang="ru-RU" dirty="0" smtClean="0"/>
              <a:t> </a:t>
            </a:r>
            <a:r>
              <a:rPr lang="ru-RU" dirty="0" err="1" smtClean="0"/>
              <a:t>торгівлі</a:t>
            </a:r>
            <a:r>
              <a:rPr lang="ru-RU" dirty="0"/>
              <a:t> на </a:t>
            </a:r>
            <a:r>
              <a:rPr lang="ru-RU" dirty="0" err="1" smtClean="0"/>
              <a:t>фінансових</a:t>
            </a:r>
            <a:r>
              <a:rPr lang="ru-RU" dirty="0" smtClean="0"/>
              <a:t> ринках,</a:t>
            </a:r>
            <a:r>
              <a:rPr lang="ru-RU" baseline="30000" dirty="0"/>
              <a:t> </a:t>
            </a:r>
            <a:r>
              <a:rPr lang="ru-RU" dirty="0" smtClean="0"/>
              <a:t>в </a:t>
            </a:r>
            <a:r>
              <a:rPr lang="ru-RU" dirty="0" err="1" smtClean="0"/>
              <a:t>якій</a:t>
            </a:r>
            <a:r>
              <a:rPr lang="ru-RU" dirty="0" smtClean="0"/>
              <a:t> </a:t>
            </a:r>
            <a:r>
              <a:rPr lang="ru-RU" dirty="0" err="1" smtClean="0"/>
              <a:t>сучасне</a:t>
            </a:r>
            <a:r>
              <a:rPr lang="ru-RU" dirty="0" smtClean="0"/>
              <a:t> </a:t>
            </a:r>
            <a:r>
              <a:rPr lang="ru-RU" dirty="0" err="1" smtClean="0"/>
              <a:t>обладнання</a:t>
            </a:r>
            <a:r>
              <a:rPr lang="ru-RU" dirty="0" smtClean="0"/>
              <a:t> та </a:t>
            </a:r>
            <a:r>
              <a:rPr lang="ru-RU" dirty="0" err="1" smtClean="0"/>
              <a:t>алгоритми</a:t>
            </a:r>
            <a:r>
              <a:rPr lang="ru-RU" dirty="0" smtClean="0"/>
              <a:t> </a:t>
            </a:r>
            <a:r>
              <a:rPr lang="ru-RU" dirty="0" err="1" smtClean="0"/>
              <a:t>використовуються</a:t>
            </a:r>
            <a:r>
              <a:rPr lang="ru-RU" dirty="0" smtClean="0"/>
              <a:t> для </a:t>
            </a:r>
            <a:r>
              <a:rPr lang="ru-RU" dirty="0" err="1" smtClean="0"/>
              <a:t>швидкої</a:t>
            </a:r>
            <a:r>
              <a:rPr lang="ru-RU" dirty="0" smtClean="0"/>
              <a:t> </a:t>
            </a:r>
            <a:r>
              <a:rPr lang="ru-RU" dirty="0" err="1" smtClean="0"/>
              <a:t>торгівлі</a:t>
            </a:r>
            <a:r>
              <a:rPr lang="ru-RU" dirty="0"/>
              <a:t> </a:t>
            </a:r>
            <a:r>
              <a:rPr lang="ru-RU" dirty="0" err="1" smtClean="0"/>
              <a:t>цінними</a:t>
            </a:r>
            <a:r>
              <a:rPr lang="ru-RU" dirty="0" smtClean="0"/>
              <a:t> </a:t>
            </a:r>
            <a:r>
              <a:rPr lang="ru-RU" dirty="0" err="1" smtClean="0"/>
              <a:t>паперами</a:t>
            </a:r>
            <a:r>
              <a:rPr lang="ru-RU" dirty="0" smtClean="0"/>
              <a:t>.</a:t>
            </a:r>
            <a:r>
              <a:rPr lang="ru-RU" dirty="0"/>
              <a:t> В HFT </a:t>
            </a:r>
            <a:r>
              <a:rPr lang="ru-RU" dirty="0" err="1" smtClean="0"/>
              <a:t>використовуються</a:t>
            </a:r>
            <a:r>
              <a:rPr lang="ru-RU" dirty="0" smtClean="0"/>
              <a:t> </a:t>
            </a:r>
            <a:r>
              <a:rPr lang="ru-RU" dirty="0" err="1" smtClean="0"/>
              <a:t>спеціальні</a:t>
            </a:r>
            <a:r>
              <a:rPr lang="ru-RU" dirty="0" smtClean="0"/>
              <a:t> </a:t>
            </a:r>
            <a:r>
              <a:rPr lang="ru-RU" dirty="0" err="1" smtClean="0"/>
              <a:t>торгівельні</a:t>
            </a:r>
            <a:r>
              <a:rPr lang="ru-RU" dirty="0" smtClean="0"/>
              <a:t> </a:t>
            </a:r>
            <a:r>
              <a:rPr lang="ru-RU" dirty="0" err="1" smtClean="0"/>
              <a:t>стратегії</a:t>
            </a:r>
            <a:r>
              <a:rPr lang="ru-RU" dirty="0" smtClean="0"/>
              <a:t>, </a:t>
            </a:r>
            <a:r>
              <a:rPr lang="ru-RU" dirty="0"/>
              <a:t>при </a:t>
            </a:r>
            <a:r>
              <a:rPr lang="ru-RU" dirty="0" err="1" smtClean="0"/>
              <a:t>яких</a:t>
            </a:r>
            <a:r>
              <a:rPr lang="ru-RU" dirty="0" smtClean="0"/>
              <a:t> </a:t>
            </a:r>
            <a:r>
              <a:rPr lang="ru-RU" dirty="0" err="1" smtClean="0"/>
              <a:t>алгоритми</a:t>
            </a:r>
            <a:r>
              <a:rPr lang="ru-RU" dirty="0" smtClean="0"/>
              <a:t> </a:t>
            </a:r>
            <a:r>
              <a:rPr lang="ru-RU" dirty="0" err="1" smtClean="0"/>
              <a:t>купують</a:t>
            </a:r>
            <a:r>
              <a:rPr lang="ru-RU" dirty="0" smtClean="0"/>
              <a:t> та </a:t>
            </a:r>
            <a:r>
              <a:rPr lang="ru-RU" dirty="0" err="1" smtClean="0"/>
              <a:t>продають</a:t>
            </a:r>
            <a:r>
              <a:rPr lang="ru-RU" dirty="0" smtClean="0"/>
              <a:t> </a:t>
            </a:r>
            <a:r>
              <a:rPr lang="ru-RU" dirty="0" err="1" smtClean="0"/>
              <a:t>позиції</a:t>
            </a:r>
            <a:r>
              <a:rPr lang="ru-RU" dirty="0" smtClean="0"/>
              <a:t> </a:t>
            </a:r>
            <a:r>
              <a:rPr lang="ru-RU" dirty="0" err="1" smtClean="0"/>
              <a:t>протягом</a:t>
            </a:r>
            <a:r>
              <a:rPr lang="ru-RU" dirty="0" smtClean="0"/>
              <a:t> </a:t>
            </a:r>
            <a:r>
              <a:rPr lang="ru-RU" b="1" dirty="0" err="1" smtClean="0"/>
              <a:t>часток</a:t>
            </a:r>
            <a:r>
              <a:rPr lang="ru-RU" b="1" dirty="0" smtClean="0"/>
              <a:t> </a:t>
            </a:r>
            <a:r>
              <a:rPr lang="ru-RU" b="1" dirty="0" err="1" smtClean="0"/>
              <a:t>секунди</a:t>
            </a:r>
            <a:r>
              <a:rPr lang="ru-RU" b="1" dirty="0" smtClean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76541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056"/>
    </mc:Choice>
    <mc:Fallback>
      <p:transition spd="slow" advTm="1405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ru-RU" dirty="0" err="1" smtClean="0"/>
              <a:t>Дякую</a:t>
            </a:r>
            <a:r>
              <a:rPr lang="ru-RU" dirty="0" smtClean="0"/>
              <a:t> за </a:t>
            </a:r>
            <a:r>
              <a:rPr lang="ru-RU" dirty="0" err="1" smtClean="0"/>
              <a:t>увагу</a:t>
            </a:r>
            <a:r>
              <a:rPr lang="ru-RU" dirty="0" smtClean="0">
                <a:sym typeface="Wingdings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0633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54"/>
    </mc:Choice>
    <mc:Fallback>
      <p:transition spd="slow" advTm="345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Зміст</a:t>
            </a:r>
            <a:r>
              <a:rPr lang="en-US" dirty="0"/>
              <a:t> </a:t>
            </a:r>
            <a:r>
              <a:rPr lang="en-US" dirty="0" err="1" smtClean="0"/>
              <a:t>hFT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HFT-</a:t>
            </a:r>
            <a:r>
              <a:rPr lang="ru-RU" dirty="0" err="1" smtClean="0"/>
              <a:t>трейдери</a:t>
            </a:r>
            <a:r>
              <a:rPr lang="ru-RU" dirty="0" smtClean="0"/>
              <a:t> </a:t>
            </a:r>
            <a:r>
              <a:rPr lang="ru-RU" dirty="0" err="1" smtClean="0"/>
              <a:t>відкривають</a:t>
            </a:r>
            <a:r>
              <a:rPr lang="ru-RU" dirty="0" smtClean="0"/>
              <a:t> та </a:t>
            </a:r>
            <a:r>
              <a:rPr lang="ru-RU" dirty="0" err="1" smtClean="0"/>
              <a:t>закривають</a:t>
            </a:r>
            <a:r>
              <a:rPr lang="ru-RU" dirty="0" smtClean="0"/>
              <a:t> </a:t>
            </a:r>
            <a:r>
              <a:rPr lang="ru-RU" dirty="0" err="1" smtClean="0"/>
              <a:t>короткострокові</a:t>
            </a:r>
            <a:r>
              <a:rPr lang="ru-RU" dirty="0" smtClean="0"/>
              <a:t> </a:t>
            </a:r>
            <a:r>
              <a:rPr lang="ru-RU" dirty="0" err="1" smtClean="0"/>
              <a:t>позиції</a:t>
            </a:r>
            <a:r>
              <a:rPr lang="ru-RU" dirty="0" smtClean="0"/>
              <a:t> </a:t>
            </a:r>
            <a:r>
              <a:rPr lang="ru-RU" dirty="0"/>
              <a:t>з</a:t>
            </a:r>
            <a:r>
              <a:rPr lang="ru-RU" dirty="0" smtClean="0"/>
              <a:t> великими об</a:t>
            </a:r>
            <a:r>
              <a:rPr lang="en-US" dirty="0" smtClean="0"/>
              <a:t>’</a:t>
            </a:r>
            <a:r>
              <a:rPr lang="uk-UA" dirty="0" err="1" smtClean="0"/>
              <a:t>ємами</a:t>
            </a:r>
            <a:r>
              <a:rPr lang="ru-RU" dirty="0" smtClean="0"/>
              <a:t>, </a:t>
            </a:r>
            <a:r>
              <a:rPr lang="ru-RU" dirty="0"/>
              <a:t>з</a:t>
            </a:r>
            <a:r>
              <a:rPr lang="ru-RU" dirty="0" smtClean="0"/>
              <a:t> метою </a:t>
            </a:r>
            <a:r>
              <a:rPr lang="ru-RU" dirty="0" err="1" smtClean="0"/>
              <a:t>отримання</a:t>
            </a:r>
            <a:r>
              <a:rPr lang="ru-RU" dirty="0" smtClean="0"/>
              <a:t> невеликого </a:t>
            </a:r>
            <a:r>
              <a:rPr lang="ru-RU" dirty="0" err="1" smtClean="0"/>
              <a:t>прибутку</a:t>
            </a:r>
            <a:r>
              <a:rPr lang="ru-RU" dirty="0" smtClean="0"/>
              <a:t> (</a:t>
            </a:r>
            <a:r>
              <a:rPr lang="ru-RU" dirty="0" err="1" smtClean="0"/>
              <a:t>інколи</a:t>
            </a:r>
            <a:r>
              <a:rPr lang="ru-RU" dirty="0" smtClean="0"/>
              <a:t> на </a:t>
            </a:r>
            <a:r>
              <a:rPr lang="ru-RU" dirty="0" err="1" smtClean="0"/>
              <a:t>рівні</a:t>
            </a:r>
            <a:r>
              <a:rPr lang="ru-RU" dirty="0" smtClean="0"/>
              <a:t> </a:t>
            </a:r>
            <a:r>
              <a:rPr lang="ru-RU" dirty="0" err="1" smtClean="0"/>
              <a:t>долі</a:t>
            </a:r>
            <a:r>
              <a:rPr lang="ru-RU" dirty="0" smtClean="0"/>
              <a:t> </a:t>
            </a:r>
            <a:r>
              <a:rPr lang="ru-RU" dirty="0"/>
              <a:t>цента за </a:t>
            </a:r>
            <a:r>
              <a:rPr lang="ru-RU" dirty="0" err="1" smtClean="0"/>
              <a:t>акцію</a:t>
            </a:r>
            <a:r>
              <a:rPr lang="ru-RU" dirty="0"/>
              <a:t>) на </a:t>
            </a:r>
            <a:r>
              <a:rPr lang="ru-RU" dirty="0" err="1" smtClean="0"/>
              <a:t>кожній</a:t>
            </a:r>
            <a:r>
              <a:rPr lang="ru-RU" dirty="0" smtClean="0"/>
              <a:t> </a:t>
            </a:r>
            <a:r>
              <a:rPr lang="ru-RU" dirty="0" err="1" smtClean="0"/>
              <a:t>угоді</a:t>
            </a:r>
            <a:r>
              <a:rPr lang="ru-RU" dirty="0" smtClean="0"/>
              <a:t>.</a:t>
            </a:r>
            <a:r>
              <a:rPr lang="ru-RU" dirty="0"/>
              <a:t> </a:t>
            </a:r>
            <a:r>
              <a:rPr lang="ru-RU" dirty="0" err="1" smtClean="0"/>
              <a:t>Компанії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використовують</a:t>
            </a:r>
            <a:r>
              <a:rPr lang="ru-RU" dirty="0" smtClean="0"/>
              <a:t> HFT </a:t>
            </a:r>
            <a:r>
              <a:rPr lang="ru-RU" dirty="0" err="1" smtClean="0"/>
              <a:t>потребують</a:t>
            </a:r>
            <a:r>
              <a:rPr lang="ru-RU" dirty="0" smtClean="0"/>
              <a:t> великого </a:t>
            </a:r>
            <a:r>
              <a:rPr lang="ru-RU" dirty="0"/>
              <a:t>об</a:t>
            </a:r>
            <a:r>
              <a:rPr lang="en-US" dirty="0"/>
              <a:t>’</a:t>
            </a:r>
            <a:r>
              <a:rPr lang="uk-UA" dirty="0" err="1" smtClean="0"/>
              <a:t>єма</a:t>
            </a:r>
            <a:r>
              <a:rPr lang="uk-UA" dirty="0" smtClean="0"/>
              <a:t> </a:t>
            </a:r>
            <a:r>
              <a:rPr lang="ru-RU" dirty="0" err="1" smtClean="0"/>
              <a:t>капітала</a:t>
            </a:r>
            <a:r>
              <a:rPr lang="ru-RU" dirty="0" smtClean="0"/>
              <a:t> та не </a:t>
            </a:r>
            <a:r>
              <a:rPr lang="ru-RU" dirty="0" err="1" smtClean="0"/>
              <a:t>тримають</a:t>
            </a:r>
            <a:r>
              <a:rPr lang="ru-RU" dirty="0" smtClean="0"/>
              <a:t> </a:t>
            </a:r>
            <a:r>
              <a:rPr lang="ru-RU" dirty="0" err="1" smtClean="0"/>
              <a:t>портфелі</a:t>
            </a:r>
            <a:r>
              <a:rPr lang="ru-RU" dirty="0"/>
              <a:t> </a:t>
            </a:r>
            <a:r>
              <a:rPr lang="ru-RU" dirty="0" err="1" smtClean="0"/>
              <a:t>протягом</a:t>
            </a:r>
            <a:r>
              <a:rPr lang="ru-RU" dirty="0" smtClean="0"/>
              <a:t> </a:t>
            </a:r>
            <a:r>
              <a:rPr lang="ru-RU" dirty="0" err="1" smtClean="0"/>
              <a:t>ночі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010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997"/>
    </mc:Choice>
    <mc:Fallback>
      <p:transition spd="slow" advTm="1599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Тобто</a:t>
            </a:r>
            <a:r>
              <a:rPr lang="ru-RU" dirty="0" smtClean="0"/>
              <a:t>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таке</a:t>
            </a:r>
            <a:r>
              <a:rPr lang="ru-RU" dirty="0" smtClean="0"/>
              <a:t> </a:t>
            </a:r>
            <a:r>
              <a:rPr lang="en-US" dirty="0" smtClean="0"/>
              <a:t>HFT?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Короткострокові</a:t>
            </a:r>
            <a:r>
              <a:rPr lang="ru-RU" dirty="0" smtClean="0"/>
              <a:t> </a:t>
            </a:r>
            <a:r>
              <a:rPr lang="ru-RU" dirty="0" err="1" smtClean="0"/>
              <a:t>позиції</a:t>
            </a:r>
            <a:endParaRPr lang="ru-RU" dirty="0"/>
          </a:p>
          <a:p>
            <a:r>
              <a:rPr lang="ru-RU" dirty="0" err="1" smtClean="0"/>
              <a:t>Великі</a:t>
            </a:r>
            <a:r>
              <a:rPr lang="ru-RU" dirty="0" smtClean="0"/>
              <a:t> </a:t>
            </a:r>
            <a:r>
              <a:rPr lang="ru-RU" dirty="0" err="1" smtClean="0"/>
              <a:t>суми</a:t>
            </a:r>
            <a:endParaRPr lang="ru-RU" dirty="0" smtClean="0"/>
          </a:p>
          <a:p>
            <a:r>
              <a:rPr lang="ru-RU" dirty="0" smtClean="0"/>
              <a:t>Невеликий </a:t>
            </a:r>
            <a:r>
              <a:rPr lang="ru-RU" dirty="0" err="1" smtClean="0"/>
              <a:t>прибуток</a:t>
            </a:r>
            <a:endParaRPr lang="ru-RU" dirty="0" smtClean="0"/>
          </a:p>
          <a:p>
            <a:r>
              <a:rPr lang="ru-RU" dirty="0" err="1" smtClean="0"/>
              <a:t>Алгоритмічний</a:t>
            </a:r>
            <a:r>
              <a:rPr lang="ru-RU" dirty="0" smtClean="0"/>
              <a:t> </a:t>
            </a:r>
            <a:r>
              <a:rPr lang="ru-RU" dirty="0" err="1" smtClean="0"/>
              <a:t>трейдинг</a:t>
            </a:r>
            <a:endParaRPr lang="ru-RU" dirty="0" smtClean="0"/>
          </a:p>
          <a:p>
            <a:r>
              <a:rPr lang="ru-RU" dirty="0" err="1" smtClean="0"/>
              <a:t>Розрахунок</a:t>
            </a:r>
            <a:r>
              <a:rPr lang="ru-RU" dirty="0" smtClean="0"/>
              <a:t> на (</a:t>
            </a:r>
            <a:r>
              <a:rPr lang="ru-RU" dirty="0" err="1" smtClean="0"/>
              <a:t>мікро</a:t>
            </a:r>
            <a:r>
              <a:rPr lang="ru-RU" dirty="0" smtClean="0"/>
              <a:t>/</a:t>
            </a:r>
            <a:r>
              <a:rPr lang="ru-RU" dirty="0" err="1" smtClean="0"/>
              <a:t>мілі</a:t>
            </a:r>
            <a:r>
              <a:rPr lang="ru-RU" dirty="0" smtClean="0"/>
              <a:t>)</a:t>
            </a:r>
            <a:r>
              <a:rPr lang="ru-RU" dirty="0" err="1" smtClean="0"/>
              <a:t>секунди</a:t>
            </a:r>
            <a:r>
              <a:rPr lang="ru-RU" dirty="0" smtClean="0"/>
              <a:t> (в </a:t>
            </a:r>
            <a:r>
              <a:rPr lang="ru-RU" dirty="0" err="1" smtClean="0"/>
              <a:t>майбутньому</a:t>
            </a:r>
            <a:r>
              <a:rPr lang="ru-RU" dirty="0" smtClean="0"/>
              <a:t> на </a:t>
            </a:r>
            <a:r>
              <a:rPr lang="ru-RU" dirty="0" err="1" smtClean="0"/>
              <a:t>наносекунди</a:t>
            </a:r>
            <a:r>
              <a:rPr lang="ru-RU" dirty="0" smtClean="0"/>
              <a:t>)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30285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51"/>
    </mc:Choice>
    <mc:Fallback>
      <p:transition spd="slow" advTm="1055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Приклад </a:t>
            </a:r>
            <a:r>
              <a:rPr lang="en-US" dirty="0" smtClean="0"/>
              <a:t>HFT</a:t>
            </a:r>
            <a:r>
              <a:rPr lang="uk-UA" dirty="0" smtClean="0"/>
              <a:t> торгів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16:33:02.201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трейдер </a:t>
            </a:r>
            <a:r>
              <a:rPr lang="en-US" dirty="0" smtClean="0"/>
              <a:t>A </a:t>
            </a:r>
            <a:r>
              <a:rPr lang="ru-RU" dirty="0" smtClean="0"/>
              <a:t>купив </a:t>
            </a:r>
            <a:r>
              <a:rPr lang="en-US" dirty="0" smtClean="0"/>
              <a:t>5</a:t>
            </a:r>
            <a:r>
              <a:rPr lang="ru-RU" dirty="0" smtClean="0"/>
              <a:t>000</a:t>
            </a:r>
            <a:r>
              <a:rPr lang="en-US" dirty="0" smtClean="0"/>
              <a:t> </a:t>
            </a:r>
            <a:r>
              <a:rPr lang="ru-RU" dirty="0" err="1" smtClean="0"/>
              <a:t>акції</a:t>
            </a:r>
            <a:r>
              <a:rPr lang="ru-RU" dirty="0" smtClean="0"/>
              <a:t> </a:t>
            </a:r>
            <a:r>
              <a:rPr lang="ru-RU" dirty="0" err="1" smtClean="0"/>
              <a:t>компанії</a:t>
            </a:r>
            <a:r>
              <a:rPr lang="ru-RU" dirty="0" smtClean="0"/>
              <a:t> </a:t>
            </a:r>
            <a:r>
              <a:rPr lang="en-US" dirty="0" smtClean="0"/>
              <a:t>B </a:t>
            </a:r>
            <a:r>
              <a:rPr lang="ru-RU" dirty="0" smtClean="0"/>
              <a:t>по 100</a:t>
            </a:r>
            <a:r>
              <a:rPr lang="en-US" dirty="0" smtClean="0"/>
              <a:t>.01$</a:t>
            </a:r>
            <a:endParaRPr lang="en-US" dirty="0"/>
          </a:p>
          <a:p>
            <a:r>
              <a:rPr lang="en-US" dirty="0" smtClean="0"/>
              <a:t>16:33:02.2</a:t>
            </a:r>
            <a:r>
              <a:rPr lang="ru-RU" dirty="0" smtClean="0"/>
              <a:t>8</a:t>
            </a:r>
            <a:r>
              <a:rPr lang="en-US" dirty="0" smtClean="0"/>
              <a:t>1</a:t>
            </a:r>
            <a:r>
              <a:rPr lang="ru-RU" dirty="0" smtClean="0"/>
              <a:t> </a:t>
            </a:r>
            <a:r>
              <a:rPr lang="mr-IN" dirty="0" smtClean="0"/>
              <a:t>–</a:t>
            </a:r>
            <a:r>
              <a:rPr lang="ru-RU" dirty="0" smtClean="0"/>
              <a:t> трейдер </a:t>
            </a:r>
            <a:r>
              <a:rPr lang="en-US" dirty="0" smtClean="0"/>
              <a:t>A </a:t>
            </a:r>
            <a:r>
              <a:rPr lang="ru-RU" dirty="0" smtClean="0"/>
              <a:t>продав 5000 </a:t>
            </a:r>
            <a:r>
              <a:rPr lang="ru-RU" dirty="0" err="1" smtClean="0"/>
              <a:t>акції</a:t>
            </a:r>
            <a:r>
              <a:rPr lang="ru-RU" dirty="0" smtClean="0"/>
              <a:t> </a:t>
            </a:r>
            <a:r>
              <a:rPr lang="ru-RU" dirty="0" err="1" smtClean="0"/>
              <a:t>компанії</a:t>
            </a:r>
            <a:r>
              <a:rPr lang="ru-RU" dirty="0" smtClean="0"/>
              <a:t> </a:t>
            </a:r>
            <a:r>
              <a:rPr lang="en-US" dirty="0" smtClean="0"/>
              <a:t>B </a:t>
            </a:r>
            <a:r>
              <a:rPr lang="ru-RU" dirty="0" smtClean="0"/>
              <a:t>по </a:t>
            </a:r>
            <a:r>
              <a:rPr lang="en-US" dirty="0" smtClean="0"/>
              <a:t>100.03$ (+</a:t>
            </a:r>
            <a:r>
              <a:rPr lang="ru-RU" dirty="0" smtClean="0"/>
              <a:t>1</a:t>
            </a:r>
            <a:r>
              <a:rPr lang="en-US" dirty="0" smtClean="0"/>
              <a:t>0</a:t>
            </a:r>
            <a:r>
              <a:rPr lang="ru-RU" dirty="0" smtClean="0"/>
              <a:t>0</a:t>
            </a:r>
            <a:r>
              <a:rPr lang="en-US" dirty="0" smtClean="0"/>
              <a:t>$)</a:t>
            </a:r>
          </a:p>
          <a:p>
            <a:r>
              <a:rPr lang="en-US" dirty="0" smtClean="0"/>
              <a:t>16:33:03.100 </a:t>
            </a:r>
            <a:r>
              <a:rPr lang="mr-IN" dirty="0"/>
              <a:t>–</a:t>
            </a:r>
            <a:r>
              <a:rPr lang="ru-RU" dirty="0"/>
              <a:t> трейдер </a:t>
            </a:r>
            <a:r>
              <a:rPr lang="en-US" dirty="0"/>
              <a:t>A </a:t>
            </a:r>
            <a:r>
              <a:rPr lang="ru-RU" dirty="0" smtClean="0"/>
              <a:t>купив 1000</a:t>
            </a:r>
            <a:r>
              <a:rPr lang="en-US" dirty="0" smtClean="0"/>
              <a:t>0</a:t>
            </a:r>
            <a:r>
              <a:rPr lang="ru-RU" dirty="0" smtClean="0"/>
              <a:t> </a:t>
            </a:r>
            <a:r>
              <a:rPr lang="ru-RU" dirty="0" err="1"/>
              <a:t>акції</a:t>
            </a:r>
            <a:r>
              <a:rPr lang="ru-RU" dirty="0"/>
              <a:t> </a:t>
            </a:r>
            <a:r>
              <a:rPr lang="ru-RU" dirty="0" err="1"/>
              <a:t>компанії</a:t>
            </a:r>
            <a:r>
              <a:rPr lang="ru-RU" dirty="0"/>
              <a:t> </a:t>
            </a:r>
            <a:r>
              <a:rPr lang="ru-RU" dirty="0" smtClean="0"/>
              <a:t>С</a:t>
            </a:r>
            <a:r>
              <a:rPr lang="en-US" dirty="0" smtClean="0"/>
              <a:t> </a:t>
            </a:r>
            <a:r>
              <a:rPr lang="ru-RU" dirty="0" smtClean="0"/>
              <a:t>по 15</a:t>
            </a:r>
            <a:r>
              <a:rPr lang="en-US" dirty="0" smtClean="0"/>
              <a:t>.1$</a:t>
            </a:r>
          </a:p>
          <a:p>
            <a:r>
              <a:rPr lang="en-US" dirty="0" smtClean="0"/>
              <a:t>16:33:03.2</a:t>
            </a:r>
            <a:r>
              <a:rPr lang="ru-RU" dirty="0" smtClean="0"/>
              <a:t>8</a:t>
            </a:r>
            <a:r>
              <a:rPr lang="en-US" dirty="0" smtClean="0"/>
              <a:t>1</a:t>
            </a:r>
            <a:r>
              <a:rPr lang="mr-IN" dirty="0"/>
              <a:t>–</a:t>
            </a:r>
            <a:r>
              <a:rPr lang="ru-RU" dirty="0"/>
              <a:t> трейдер </a:t>
            </a:r>
            <a:r>
              <a:rPr lang="en-US" dirty="0"/>
              <a:t>A </a:t>
            </a:r>
            <a:r>
              <a:rPr lang="ru-RU" dirty="0"/>
              <a:t>продав </a:t>
            </a:r>
            <a:r>
              <a:rPr lang="ru-RU" dirty="0" smtClean="0"/>
              <a:t>1000</a:t>
            </a:r>
            <a:r>
              <a:rPr lang="en-US" dirty="0" smtClean="0"/>
              <a:t>0 </a:t>
            </a:r>
            <a:r>
              <a:rPr lang="ru-RU" dirty="0" err="1" smtClean="0"/>
              <a:t>акції</a:t>
            </a:r>
            <a:r>
              <a:rPr lang="ru-RU" dirty="0" smtClean="0"/>
              <a:t> </a:t>
            </a:r>
            <a:r>
              <a:rPr lang="ru-RU" dirty="0" err="1"/>
              <a:t>компанії</a:t>
            </a:r>
            <a:r>
              <a:rPr lang="ru-RU" dirty="0"/>
              <a:t> </a:t>
            </a:r>
            <a:r>
              <a:rPr lang="en-US" dirty="0" smtClean="0"/>
              <a:t>C </a:t>
            </a:r>
            <a:r>
              <a:rPr lang="ru-RU" dirty="0" smtClean="0"/>
              <a:t>по</a:t>
            </a:r>
            <a:r>
              <a:rPr lang="en-US" dirty="0" smtClean="0"/>
              <a:t>15.11$(+10</a:t>
            </a:r>
            <a:r>
              <a:rPr lang="uk-UA" dirty="0" smtClean="0"/>
              <a:t>0</a:t>
            </a:r>
            <a:r>
              <a:rPr lang="en-US" dirty="0" smtClean="0"/>
              <a:t>$)</a:t>
            </a:r>
          </a:p>
        </p:txBody>
      </p:sp>
    </p:spTree>
    <p:extLst>
      <p:ext uri="{BB962C8B-B14F-4D97-AF65-F5344CB8AC3E}">
        <p14:creationId xmlns:p14="http://schemas.microsoft.com/office/powerpoint/2010/main" val="870095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754"/>
    </mc:Choice>
    <mc:Fallback>
      <p:transition spd="slow" advTm="1775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потрібно</a:t>
            </a:r>
            <a:r>
              <a:rPr lang="ru-RU" dirty="0" smtClean="0"/>
              <a:t> для </a:t>
            </a:r>
            <a:r>
              <a:rPr lang="ru-RU" dirty="0" err="1" smtClean="0"/>
              <a:t>створення</a:t>
            </a:r>
            <a:r>
              <a:rPr lang="ru-RU" dirty="0" smtClean="0"/>
              <a:t> </a:t>
            </a:r>
            <a:r>
              <a:rPr lang="en-US" dirty="0" smtClean="0"/>
              <a:t>HFT-</a:t>
            </a:r>
            <a:r>
              <a:rPr lang="uk-UA" dirty="0" smtClean="0"/>
              <a:t>системи?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 smtClean="0"/>
              <a:t>Прямий</a:t>
            </a:r>
            <a:r>
              <a:rPr lang="ru-RU" dirty="0" smtClean="0"/>
              <a:t> доступ до </a:t>
            </a:r>
            <a:r>
              <a:rPr lang="ru-RU" dirty="0" err="1" smtClean="0"/>
              <a:t>даних</a:t>
            </a:r>
            <a:r>
              <a:rPr lang="ru-RU" dirty="0" smtClean="0"/>
              <a:t> на </a:t>
            </a:r>
            <a:r>
              <a:rPr lang="ru-RU" dirty="0" err="1" smtClean="0"/>
              <a:t>біржі</a:t>
            </a:r>
            <a:endParaRPr lang="en-US" dirty="0" smtClean="0"/>
          </a:p>
          <a:p>
            <a:r>
              <a:rPr lang="ru-RU" dirty="0" err="1" smtClean="0"/>
              <a:t>Детальні</a:t>
            </a:r>
            <a:r>
              <a:rPr lang="ru-RU" dirty="0" smtClean="0"/>
              <a:t> </a:t>
            </a:r>
            <a:r>
              <a:rPr lang="ru-RU" dirty="0" err="1" smtClean="0"/>
              <a:t>дані</a:t>
            </a:r>
            <a:r>
              <a:rPr lang="ru-RU" dirty="0" smtClean="0"/>
              <a:t> за </a:t>
            </a:r>
            <a:r>
              <a:rPr lang="ru-RU" dirty="0" err="1" smtClean="0"/>
              <a:t>мілісекундами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uk-UA" dirty="0" smtClean="0"/>
              <a:t>Сервери у дата-центрі біржі </a:t>
            </a:r>
            <a:endParaRPr lang="en-US" dirty="0" smtClean="0"/>
          </a:p>
          <a:p>
            <a:r>
              <a:rPr lang="ru-RU" dirty="0" err="1" smtClean="0"/>
              <a:t>Алгоритми</a:t>
            </a:r>
            <a:r>
              <a:rPr lang="ru-RU" dirty="0" smtClean="0"/>
              <a:t> </a:t>
            </a:r>
            <a:r>
              <a:rPr lang="ru-RU" dirty="0" err="1" smtClean="0"/>
              <a:t>створені</a:t>
            </a:r>
            <a:r>
              <a:rPr lang="ru-RU" dirty="0" smtClean="0"/>
              <a:t> на </a:t>
            </a:r>
            <a:r>
              <a:rPr lang="ru-RU" dirty="0" err="1"/>
              <a:t>низькорівневих</a:t>
            </a:r>
            <a:r>
              <a:rPr lang="ru-RU" dirty="0"/>
              <a:t> </a:t>
            </a:r>
            <a:r>
              <a:rPr lang="ru-RU" dirty="0" err="1"/>
              <a:t>мовах</a:t>
            </a:r>
            <a:r>
              <a:rPr lang="ru-RU" dirty="0"/>
              <a:t> </a:t>
            </a:r>
            <a:r>
              <a:rPr lang="mr-IN" dirty="0"/>
              <a:t>–</a:t>
            </a:r>
            <a:r>
              <a:rPr lang="en-US" dirty="0"/>
              <a:t> ASM, C, C</a:t>
            </a:r>
            <a:r>
              <a:rPr lang="en-US" dirty="0" smtClean="0"/>
              <a:t>++</a:t>
            </a:r>
            <a:r>
              <a:rPr lang="uk-UA" dirty="0" smtClean="0"/>
              <a:t>, або </a:t>
            </a:r>
            <a:r>
              <a:rPr lang="en-US" dirty="0" smtClean="0"/>
              <a:t>FPGA</a:t>
            </a:r>
            <a:endParaRPr lang="uk-UA" dirty="0" smtClean="0"/>
          </a:p>
          <a:p>
            <a:r>
              <a:rPr lang="uk-UA" dirty="0" smtClean="0"/>
              <a:t>Прямий доступ до торгів на біржі</a:t>
            </a:r>
          </a:p>
          <a:p>
            <a:r>
              <a:rPr lang="uk-UA" dirty="0" smtClean="0"/>
              <a:t>Опрацювання ордеру та подання на біржу за частки секунди </a:t>
            </a:r>
            <a:endParaRPr lang="ru-RU" dirty="0"/>
          </a:p>
          <a:p>
            <a:r>
              <a:rPr lang="uk-UA" dirty="0" smtClean="0"/>
              <a:t>Чи можливо створити </a:t>
            </a:r>
            <a:r>
              <a:rPr lang="en-US" dirty="0" smtClean="0"/>
              <a:t>HFT-</a:t>
            </a:r>
            <a:r>
              <a:rPr lang="uk-UA" dirty="0" smtClean="0"/>
              <a:t>систему без цього?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980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438"/>
    </mc:Choice>
    <mc:Fallback>
      <p:transition spd="slow" advTm="2043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Як </a:t>
            </a:r>
            <a:r>
              <a:rPr lang="ru-RU" dirty="0" err="1" smtClean="0"/>
              <a:t>Створюються</a:t>
            </a:r>
            <a:r>
              <a:rPr lang="ru-RU" dirty="0" smtClean="0"/>
              <a:t> </a:t>
            </a:r>
            <a:r>
              <a:rPr lang="en-US" dirty="0" smtClean="0"/>
              <a:t>HFT</a:t>
            </a:r>
            <a:r>
              <a:rPr lang="uk-UA" dirty="0" smtClean="0"/>
              <a:t>-</a:t>
            </a:r>
            <a:r>
              <a:rPr lang="ru-RU" dirty="0" err="1" smtClean="0"/>
              <a:t>системи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5438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59"/>
    </mc:Choice>
    <mc:Fallback>
      <p:transition spd="slow" advTm="365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Ніхто</a:t>
            </a:r>
            <a:r>
              <a:rPr lang="ru-RU" dirty="0" smtClean="0"/>
              <a:t> не </a:t>
            </a:r>
            <a:r>
              <a:rPr lang="ru-RU" dirty="0" err="1" smtClean="0"/>
              <a:t>знає</a:t>
            </a:r>
            <a:r>
              <a:rPr lang="ru-RU" dirty="0" smtClean="0"/>
              <a:t> як </a:t>
            </a:r>
            <a:r>
              <a:rPr lang="ru-RU" dirty="0" err="1" smtClean="0"/>
              <a:t>створюються</a:t>
            </a:r>
            <a:r>
              <a:rPr lang="ru-RU" dirty="0" smtClean="0"/>
              <a:t> </a:t>
            </a:r>
            <a:r>
              <a:rPr lang="en-US" dirty="0" smtClean="0"/>
              <a:t>HFT</a:t>
            </a:r>
            <a:r>
              <a:rPr lang="ru-RU" dirty="0" smtClean="0"/>
              <a:t>-</a:t>
            </a:r>
            <a:r>
              <a:rPr lang="uk-UA" dirty="0" smtClean="0"/>
              <a:t>системи</a:t>
            </a:r>
            <a:r>
              <a:rPr lang="uk-UA" dirty="0" smtClean="0"/>
              <a:t>. Компанії тримають архітектуру та </a:t>
            </a:r>
            <a:r>
              <a:rPr lang="uk-UA" dirty="0" smtClean="0"/>
              <a:t>алгоритм</a:t>
            </a:r>
            <a:r>
              <a:rPr lang="ru-RU" dirty="0"/>
              <a:t>И</a:t>
            </a:r>
            <a:r>
              <a:rPr lang="uk-UA" dirty="0" smtClean="0"/>
              <a:t> </a:t>
            </a:r>
            <a:r>
              <a:rPr lang="uk-UA" dirty="0" smtClean="0"/>
              <a:t>у таємниці.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100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96"/>
    </mc:Choice>
    <mc:Fallback>
      <p:transition spd="slow" advTm="789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ru-RU" dirty="0" err="1" smtClean="0"/>
              <a:t>Чи</a:t>
            </a:r>
            <a:r>
              <a:rPr lang="ru-RU" dirty="0" smtClean="0"/>
              <a:t> </a:t>
            </a:r>
            <a:r>
              <a:rPr lang="ru-RU" dirty="0" err="1" smtClean="0"/>
              <a:t>можливо</a:t>
            </a:r>
            <a:r>
              <a:rPr lang="ru-RU" dirty="0" smtClean="0"/>
              <a:t> </a:t>
            </a:r>
            <a:r>
              <a:rPr lang="ru-RU" dirty="0" err="1" smtClean="0"/>
              <a:t>створити</a:t>
            </a:r>
            <a:r>
              <a:rPr lang="ru-RU" dirty="0" smtClean="0"/>
              <a:t> </a:t>
            </a:r>
            <a:r>
              <a:rPr lang="en-US" dirty="0" err="1" smtClean="0"/>
              <a:t>HFt</a:t>
            </a:r>
            <a:r>
              <a:rPr lang="en-US" dirty="0" smtClean="0"/>
              <a:t> </a:t>
            </a:r>
            <a:r>
              <a:rPr lang="ru-RU" dirty="0" smtClean="0"/>
              <a:t>систему в </a:t>
            </a:r>
            <a:r>
              <a:rPr lang="en-US" dirty="0" smtClean="0"/>
              <a:t>excel?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3725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67"/>
    </mc:Choice>
    <mc:Fallback>
      <p:transition spd="slow" advTm="2067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епь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2082</TotalTime>
  <Words>583</Words>
  <Application>Microsoft Macintosh PowerPoint</Application>
  <PresentationFormat>Широкоэкранный</PresentationFormat>
  <Paragraphs>84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Calibri</vt:lpstr>
      <vt:lpstr>Mangal</vt:lpstr>
      <vt:lpstr>Trebuchet MS</vt:lpstr>
      <vt:lpstr>Tw Cen MT</vt:lpstr>
      <vt:lpstr>Wingdings</vt:lpstr>
      <vt:lpstr>Arial</vt:lpstr>
      <vt:lpstr>Цепь</vt:lpstr>
      <vt:lpstr>Система HFT-трейдингу</vt:lpstr>
      <vt:lpstr>Що таке HFT-трейдинг?</vt:lpstr>
      <vt:lpstr>Зміст hFT</vt:lpstr>
      <vt:lpstr>Тобто що таке HFT?</vt:lpstr>
      <vt:lpstr>Приклад HFT торгів</vt:lpstr>
      <vt:lpstr>Що потрібно для створення HFT-системи?</vt:lpstr>
      <vt:lpstr>Як Створюються HFT-системи?</vt:lpstr>
      <vt:lpstr>Ніхто не знає як створюються HFT-системи. Компанії тримають архітектуру та алгоритмИ у таємниці.</vt:lpstr>
      <vt:lpstr>Чи можливо створити HFt систему в excel?</vt:lpstr>
      <vt:lpstr>Чи можливо створити HFT систему?</vt:lpstr>
      <vt:lpstr>Для створення алгоритму потрібно:</vt:lpstr>
      <vt:lpstr>Архітектура Системи</vt:lpstr>
      <vt:lpstr>Нейронна Мережа</vt:lpstr>
      <vt:lpstr>Вхідний вектор мережі</vt:lpstr>
      <vt:lpstr>“Flow” системи</vt:lpstr>
      <vt:lpstr>Кліент Excel</vt:lpstr>
      <vt:lpstr>Особливості</vt:lpstr>
      <vt:lpstr>Недоліки</vt:lpstr>
      <vt:lpstr>Способи Покращення</vt:lpstr>
      <vt:lpstr>Дякую за увагу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HFT-трейдингу</dc:title>
  <dc:creator>пользователь Microsoft Office</dc:creator>
  <cp:lastModifiedBy>пользователь Microsoft Office</cp:lastModifiedBy>
  <cp:revision>29</cp:revision>
  <dcterms:created xsi:type="dcterms:W3CDTF">2016-12-25T14:55:03Z</dcterms:created>
  <dcterms:modified xsi:type="dcterms:W3CDTF">2016-12-28T08:44:45Z</dcterms:modified>
</cp:coreProperties>
</file>