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8" r:id="rId7"/>
    <p:sldId id="267" r:id="rId8"/>
    <p:sldId id="269" r:id="rId9"/>
    <p:sldId id="270" r:id="rId10"/>
    <p:sldId id="271" r:id="rId11"/>
    <p:sldId id="272" r:id="rId12"/>
    <p:sldId id="273" r:id="rId13"/>
    <p:sldId id="274" r:id="rId14"/>
    <p:sldId id="275" r:id="rId15"/>
    <p:sldId id="276" r:id="rId16"/>
    <p:sldId id="266" r:id="rId17"/>
  </p:sldIdLst>
  <p:sldSz cx="9144000" cy="5143500" type="screen16x9"/>
  <p:notesSz cx="6858000" cy="9144000"/>
  <p:embeddedFontLst>
    <p:embeddedFont>
      <p:font typeface="Montserrat Medium" panose="000006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1B9B321E-F62D-A2EF-BC6A-571D5F2E89DA}"/>
            </a:ext>
          </a:extLst>
        </p:cNvPr>
        <p:cNvGrpSpPr/>
        <p:nvPr/>
      </p:nvGrpSpPr>
      <p:grpSpPr>
        <a:xfrm>
          <a:off x="0" y="0"/>
          <a:ext cx="0" cy="0"/>
          <a:chOff x="0" y="0"/>
          <a:chExt cx="0" cy="0"/>
        </a:xfrm>
      </p:grpSpPr>
      <p:sp>
        <p:nvSpPr>
          <p:cNvPr id="105" name="Google Shape;105;g2f06ccb5417_0_136:notes">
            <a:extLst>
              <a:ext uri="{FF2B5EF4-FFF2-40B4-BE49-F238E27FC236}">
                <a16:creationId xmlns:a16="http://schemas.microsoft.com/office/drawing/2014/main" id="{1E9C205B-E4C7-5F19-5BBA-C3574F9C63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06ccb5417_0_136:notes">
            <a:extLst>
              <a:ext uri="{FF2B5EF4-FFF2-40B4-BE49-F238E27FC236}">
                <a16:creationId xmlns:a16="http://schemas.microsoft.com/office/drawing/2014/main" id="{DAE2D823-D9C2-D6AB-8700-B4F00D6949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07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47BE9037-49C4-1FBF-1241-C0592B4CE731}"/>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7812E37D-9281-7974-33ED-86FAA40AE5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2EEB8741-56A8-0B59-F232-D0D5775C8D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860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A2DB6ED3-A398-C093-292C-B8E6A773AD54}"/>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514EC4DF-B95C-DF86-FD8C-47055496ED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25BA9BA6-3A4A-C71F-AEE2-0E96B03D0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29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D1D7906C-FC0F-1315-EF56-BCF725E6DEA0}"/>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CAD536B0-F167-D9F4-3574-4FEB17D3AC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8EE13E08-820F-3023-F1BC-602555FAF8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92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DA422366-0232-D9A8-4EB0-760479C832E4}"/>
            </a:ext>
          </a:extLst>
        </p:cNvPr>
        <p:cNvGrpSpPr/>
        <p:nvPr/>
      </p:nvGrpSpPr>
      <p:grpSpPr>
        <a:xfrm>
          <a:off x="0" y="0"/>
          <a:ext cx="0" cy="0"/>
          <a:chOff x="0" y="0"/>
          <a:chExt cx="0" cy="0"/>
        </a:xfrm>
      </p:grpSpPr>
      <p:sp>
        <p:nvSpPr>
          <p:cNvPr id="105" name="Google Shape;105;g2f06ccb5417_0_136:notes">
            <a:extLst>
              <a:ext uri="{FF2B5EF4-FFF2-40B4-BE49-F238E27FC236}">
                <a16:creationId xmlns:a16="http://schemas.microsoft.com/office/drawing/2014/main" id="{2A10C2AE-D911-EB3F-A288-DDA1827BD0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06ccb5417_0_136:notes">
            <a:extLst>
              <a:ext uri="{FF2B5EF4-FFF2-40B4-BE49-F238E27FC236}">
                <a16:creationId xmlns:a16="http://schemas.microsoft.com/office/drawing/2014/main" id="{EDA0D4B1-20BF-14E0-631B-6D60670730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098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07B66CC2-0A01-6FB3-8005-773E020F015B}"/>
            </a:ext>
          </a:extLst>
        </p:cNvPr>
        <p:cNvGrpSpPr/>
        <p:nvPr/>
      </p:nvGrpSpPr>
      <p:grpSpPr>
        <a:xfrm>
          <a:off x="0" y="0"/>
          <a:ext cx="0" cy="0"/>
          <a:chOff x="0" y="0"/>
          <a:chExt cx="0" cy="0"/>
        </a:xfrm>
      </p:grpSpPr>
      <p:sp>
        <p:nvSpPr>
          <p:cNvPr id="105" name="Google Shape;105;g2f06ccb5417_0_136:notes">
            <a:extLst>
              <a:ext uri="{FF2B5EF4-FFF2-40B4-BE49-F238E27FC236}">
                <a16:creationId xmlns:a16="http://schemas.microsoft.com/office/drawing/2014/main" id="{11B2FA6E-C3BD-7F88-C87E-28760532EF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06ccb5417_0_136:notes">
            <a:extLst>
              <a:ext uri="{FF2B5EF4-FFF2-40B4-BE49-F238E27FC236}">
                <a16:creationId xmlns:a16="http://schemas.microsoft.com/office/drawing/2014/main" id="{5EC763B1-29D8-DB90-8897-CED6E5A3D5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020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06ccb541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06ccb541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f06ccb541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f06ccb541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06ccb541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06ccb54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06ccb541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06ccb541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06ccb541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D6854C17-B4E0-FF17-649B-1F67E4478EFB}"/>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F9429D61-5AEE-9A6A-B272-5143972724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9499E161-F836-66D6-7CDB-91840AF743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7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39BBA9D4-D290-7055-A840-F6DFBE9DDA40}"/>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AEC8281C-687E-C087-2396-AFDC94A401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13FD20A0-B03F-B673-D672-3F6E52190A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47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5BBF9C73-A876-D703-8D4A-A4DF382A9AAD}"/>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B0DF8D0B-B1E0-E7AF-A157-4FD20B98D2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3D86B7EE-C121-D9D2-A9BC-13888AB0AF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03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628C8FB9-185D-0AB2-2D31-76B0AA237766}"/>
            </a:ext>
          </a:extLst>
        </p:cNvPr>
        <p:cNvGrpSpPr/>
        <p:nvPr/>
      </p:nvGrpSpPr>
      <p:grpSpPr>
        <a:xfrm>
          <a:off x="0" y="0"/>
          <a:ext cx="0" cy="0"/>
          <a:chOff x="0" y="0"/>
          <a:chExt cx="0" cy="0"/>
        </a:xfrm>
      </p:grpSpPr>
      <p:sp>
        <p:nvSpPr>
          <p:cNvPr id="114" name="Google Shape;114;g2f06ccb5417_0_152:notes">
            <a:extLst>
              <a:ext uri="{FF2B5EF4-FFF2-40B4-BE49-F238E27FC236}">
                <a16:creationId xmlns:a16="http://schemas.microsoft.com/office/drawing/2014/main" id="{2800BDFD-BFA5-28F6-5E5F-CBEA61AF7A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06ccb5417_0_152:notes">
            <a:extLst>
              <a:ext uri="{FF2B5EF4-FFF2-40B4-BE49-F238E27FC236}">
                <a16:creationId xmlns:a16="http://schemas.microsoft.com/office/drawing/2014/main" id="{76AC99C5-39CC-FB28-A5F7-4AEBF26731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127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572000" y="1109575"/>
            <a:ext cx="4419599" cy="3615360"/>
          </a:xfrm>
          <a:prstGeom prst="rect">
            <a:avLst/>
          </a:prstGeom>
          <a:noFill/>
          <a:ln>
            <a:noFill/>
          </a:ln>
        </p:spPr>
      </p:pic>
      <p:sp>
        <p:nvSpPr>
          <p:cNvPr id="56" name="Google Shape;56;p13"/>
          <p:cNvSpPr txBox="1"/>
          <p:nvPr/>
        </p:nvSpPr>
        <p:spPr>
          <a:xfrm>
            <a:off x="279699" y="1261775"/>
            <a:ext cx="4653151" cy="4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200" b="1" dirty="0">
                <a:solidFill>
                  <a:srgbClr val="4A86E8"/>
                </a:solidFill>
                <a:latin typeface="Calibri" panose="020F0502020204030204" pitchFamily="34" charset="0"/>
                <a:ea typeface="Calibri" panose="020F0502020204030204" pitchFamily="34" charset="0"/>
                <a:cs typeface="Calibri" panose="020F0502020204030204" pitchFamily="34" charset="0"/>
                <a:sym typeface="Montserrat"/>
              </a:rPr>
              <a:t>Lead Scoring Case Study</a:t>
            </a:r>
            <a:endParaRPr sz="3200" b="1" dirty="0">
              <a:solidFill>
                <a:srgbClr val="4A86E8"/>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57" name="Google Shape;57;p13"/>
          <p:cNvSpPr txBox="1"/>
          <p:nvPr/>
        </p:nvSpPr>
        <p:spPr>
          <a:xfrm>
            <a:off x="545725" y="1690100"/>
            <a:ext cx="3023100" cy="2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DS C68 Batch</a:t>
            </a:r>
            <a:endParaRPr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58" name="Google Shape;58;p13"/>
          <p:cNvSpPr txBox="1"/>
          <p:nvPr/>
        </p:nvSpPr>
        <p:spPr>
          <a:xfrm>
            <a:off x="152401" y="3881724"/>
            <a:ext cx="3927499" cy="939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Submitted by:</a:t>
            </a:r>
          </a:p>
          <a:p>
            <a:pPr marL="0" lvl="0" indent="0" algn="l" rtl="0">
              <a:spcBef>
                <a:spcPts val="0"/>
              </a:spcBef>
              <a:spcAft>
                <a:spcPts val="0"/>
              </a:spcAft>
              <a:buNone/>
            </a:pPr>
            <a:r>
              <a:rPr lang="en-US"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Gautham M</a:t>
            </a:r>
          </a:p>
          <a:p>
            <a:pPr marL="0" lvl="0" indent="0" algn="l" rtl="0">
              <a:spcBef>
                <a:spcPts val="0"/>
              </a:spcBef>
              <a:spcAft>
                <a:spcPts val="0"/>
              </a:spcAft>
              <a:buNone/>
            </a:pPr>
            <a:r>
              <a:rPr lang="en-US"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Harish N</a:t>
            </a:r>
          </a:p>
          <a:p>
            <a:pPr marL="0" lvl="0" indent="0" algn="l" rtl="0">
              <a:spcBef>
                <a:spcPts val="0"/>
              </a:spcBef>
              <a:spcAft>
                <a:spcPts val="0"/>
              </a:spcAft>
              <a:buNone/>
            </a:pPr>
            <a:r>
              <a:rPr lang="en-US"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Richa G</a:t>
            </a:r>
            <a:endParaRPr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59" name="Google Shape;59;p13"/>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rPr>
              <a:t>Upgrad Assignment</a:t>
            </a:r>
            <a:endParaRPr sz="800"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29D5B7DE-4418-2C9E-6A47-375318B928DC}"/>
            </a:ext>
          </a:extLst>
        </p:cNvPr>
        <p:cNvGrpSpPr/>
        <p:nvPr/>
      </p:nvGrpSpPr>
      <p:grpSpPr>
        <a:xfrm>
          <a:off x="0" y="0"/>
          <a:ext cx="0" cy="0"/>
          <a:chOff x="0" y="0"/>
          <a:chExt cx="0" cy="0"/>
        </a:xfrm>
      </p:grpSpPr>
      <p:sp>
        <p:nvSpPr>
          <p:cNvPr id="108" name="Google Shape;108;p16">
            <a:extLst>
              <a:ext uri="{FF2B5EF4-FFF2-40B4-BE49-F238E27FC236}">
                <a16:creationId xmlns:a16="http://schemas.microsoft.com/office/drawing/2014/main" id="{D5DF67BF-16C9-1A87-81E7-127A86EBE617}"/>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
        <p:nvSpPr>
          <p:cNvPr id="109" name="Google Shape;109;p16">
            <a:extLst>
              <a:ext uri="{FF2B5EF4-FFF2-40B4-BE49-F238E27FC236}">
                <a16:creationId xmlns:a16="http://schemas.microsoft.com/office/drawing/2014/main" id="{7F5AADCF-694F-E7AB-7C82-C9E589259300}"/>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0" name="Google Shape;110;p16">
            <a:extLst>
              <a:ext uri="{FF2B5EF4-FFF2-40B4-BE49-F238E27FC236}">
                <a16:creationId xmlns:a16="http://schemas.microsoft.com/office/drawing/2014/main" id="{0DF816DD-EC8C-58D0-31AD-D39E99C1BA40}"/>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11" name="Google Shape;111;p16">
            <a:extLst>
              <a:ext uri="{FF2B5EF4-FFF2-40B4-BE49-F238E27FC236}">
                <a16:creationId xmlns:a16="http://schemas.microsoft.com/office/drawing/2014/main" id="{6E646590-0D98-EB34-928A-83A5093D0FEE}"/>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Model Building</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12" name="Google Shape;112;p16">
            <a:extLst>
              <a:ext uri="{FF2B5EF4-FFF2-40B4-BE49-F238E27FC236}">
                <a16:creationId xmlns:a16="http://schemas.microsoft.com/office/drawing/2014/main" id="{DD21688D-89D2-34DD-BFF4-EF295998F4F2}"/>
              </a:ext>
            </a:extLst>
          </p:cNvPr>
          <p:cNvSpPr/>
          <p:nvPr/>
        </p:nvSpPr>
        <p:spPr>
          <a:xfrm>
            <a:off x="164586" y="690561"/>
            <a:ext cx="8775019" cy="4131039"/>
          </a:xfrm>
          <a:prstGeom prst="roundRect">
            <a:avLst>
              <a:gd name="adj" fmla="val 6370"/>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Splitting the Data into Training and Testing Sets</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The first basic step for regression is performing a train-test split, we have chosen 70:30  ratio.</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Use RFE for Feature Selection</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Running RFE with 15 variables as output</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Building Model by removing the variable whose p- value is greater than 0.05 and </a:t>
            </a:r>
            <a:r>
              <a:rPr lang="en-US" sz="1800" spc="-70" dirty="0" err="1">
                <a:solidFill>
                  <a:srgbClr val="3F3F3F"/>
                </a:solidFill>
                <a:latin typeface="Calibri" panose="020F0502020204030204" pitchFamily="34" charset="0"/>
                <a:ea typeface="Calibri" panose="020F0502020204030204" pitchFamily="34" charset="0"/>
                <a:cs typeface="Calibri" panose="020F0502020204030204" pitchFamily="34" charset="0"/>
              </a:rPr>
              <a:t>vif</a:t>
            </a: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 value is greater than 5</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Predictions on test data set</a:t>
            </a:r>
          </a:p>
          <a:p>
            <a:pPr marL="297815" marR="240665" indent="-285750">
              <a:lnSpc>
                <a:spcPct val="150000"/>
              </a:lnSpc>
              <a:spcBef>
                <a:spcPts val="100"/>
              </a:spcBef>
              <a:buFont typeface="Wingdings" panose="05000000000000000000" pitchFamily="2" charset="2"/>
              <a:buChar char="q"/>
            </a:pPr>
            <a:r>
              <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Overall accuracy 81%</a:t>
            </a:r>
          </a:p>
          <a:p>
            <a:pPr marL="0" lvl="0" indent="0" algn="just" rtl="0">
              <a:lnSpc>
                <a:spcPct val="115000"/>
              </a:lnSpc>
              <a:spcBef>
                <a:spcPts val="1200"/>
              </a:spcBef>
              <a:spcAft>
                <a:spcPts val="1200"/>
              </a:spcAft>
              <a:buNone/>
            </a:pPr>
            <a:endParaRPr dirty="0">
              <a:latin typeface="Calibri" panose="020F0502020204030204" pitchFamily="34" charset="0"/>
              <a:ea typeface="Calibri" panose="020F0502020204030204" pitchFamily="34" charset="0"/>
              <a:cs typeface="Calibri" panose="020F0502020204030204" pitchFamily="34" charset="0"/>
              <a:sym typeface="Montserrat"/>
            </a:endParaRPr>
          </a:p>
        </p:txBody>
      </p:sp>
    </p:spTree>
    <p:extLst>
      <p:ext uri="{BB962C8B-B14F-4D97-AF65-F5344CB8AC3E}">
        <p14:creationId xmlns:p14="http://schemas.microsoft.com/office/powerpoint/2010/main" val="418025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A4E54D5F-A650-6BD6-AF45-7A736374D638}"/>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B400F0B0-2BDE-3A45-AFF6-84F314FAA9CE}"/>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8535ED77-AF3B-4E77-EA28-6D4B1E7C9F01}"/>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04495242-F98C-6029-4901-A885F773A853}"/>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41FACDBA-0912-2086-D639-352FFB2EAA74}"/>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Model Evaluation –ROC curve</a:t>
            </a: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4" name="Google Shape;134;p18">
            <a:extLst>
              <a:ext uri="{FF2B5EF4-FFF2-40B4-BE49-F238E27FC236}">
                <a16:creationId xmlns:a16="http://schemas.microsoft.com/office/drawing/2014/main" id="{87B99138-6975-B21E-8C72-112E5F3B44BD}"/>
              </a:ext>
            </a:extLst>
          </p:cNvPr>
          <p:cNvCxnSpPr/>
          <p:nvPr/>
        </p:nvCxnSpPr>
        <p:spPr>
          <a:xfrm>
            <a:off x="5767595" y="809050"/>
            <a:ext cx="0" cy="4208400"/>
          </a:xfrm>
          <a:prstGeom prst="straightConnector1">
            <a:avLst/>
          </a:prstGeom>
          <a:noFill/>
          <a:ln w="9525" cap="flat" cmpd="sng">
            <a:solidFill>
              <a:schemeClr val="dk2"/>
            </a:solidFill>
            <a:prstDash val="dash"/>
            <a:round/>
            <a:headEnd type="stealth" w="med" len="med"/>
            <a:tailEnd type="stealth" w="med" len="med"/>
          </a:ln>
        </p:spPr>
      </p:cxnSp>
      <p:sp>
        <p:nvSpPr>
          <p:cNvPr id="5" name="TextBox 4">
            <a:extLst>
              <a:ext uri="{FF2B5EF4-FFF2-40B4-BE49-F238E27FC236}">
                <a16:creationId xmlns:a16="http://schemas.microsoft.com/office/drawing/2014/main" id="{6DBA45A0-91FA-EF36-A03C-00F4D8569FCE}"/>
              </a:ext>
            </a:extLst>
          </p:cNvPr>
          <p:cNvSpPr txBox="1"/>
          <p:nvPr/>
        </p:nvSpPr>
        <p:spPr>
          <a:xfrm>
            <a:off x="5849699" y="1635162"/>
            <a:ext cx="3193324" cy="28931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Receiver Operating Characteristic (ROC) curve is a graph that shows the performance of a model across all thresholds by plotting the true positive rate (TPR) against the false positive rate (FPR). The closer the curve is to the upper left corner, the better the model's overall accuracy</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ROC area under the curve values are in acceptable range(0.89)</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22708CE-A0D3-F5F3-F0CA-0C13FE37DCB9}"/>
              </a:ext>
            </a:extLst>
          </p:cNvPr>
          <p:cNvPicPr>
            <a:picLocks noChangeAspect="1"/>
          </p:cNvPicPr>
          <p:nvPr/>
        </p:nvPicPr>
        <p:blipFill>
          <a:blip r:embed="rId4"/>
          <a:stretch>
            <a:fillRect/>
          </a:stretch>
        </p:blipFill>
        <p:spPr>
          <a:xfrm>
            <a:off x="464372" y="618468"/>
            <a:ext cx="4537933" cy="4525032"/>
          </a:xfrm>
          <a:prstGeom prst="rect">
            <a:avLst/>
          </a:prstGeom>
        </p:spPr>
      </p:pic>
    </p:spTree>
    <p:extLst>
      <p:ext uri="{BB962C8B-B14F-4D97-AF65-F5344CB8AC3E}">
        <p14:creationId xmlns:p14="http://schemas.microsoft.com/office/powerpoint/2010/main" val="374054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65EC4439-B619-0D5F-6EB4-7BF537EBD18C}"/>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60A6130F-9019-4475-5BF3-82560566811D}"/>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EB9F48EA-2DAC-3889-02AB-A9EACDE5D912}"/>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6CEC0A18-913B-2C48-E03A-56D83D40E9F5}"/>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1F9EEF0A-15CC-F920-C6D5-74009B24E1C2}"/>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Model Evaluation –ROC curve</a:t>
            </a: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4" name="Google Shape;134;p18">
            <a:extLst>
              <a:ext uri="{FF2B5EF4-FFF2-40B4-BE49-F238E27FC236}">
                <a16:creationId xmlns:a16="http://schemas.microsoft.com/office/drawing/2014/main" id="{B935A393-B5DA-0E0C-2A42-AE7A2C56405B}"/>
              </a:ext>
            </a:extLst>
          </p:cNvPr>
          <p:cNvCxnSpPr/>
          <p:nvPr/>
        </p:nvCxnSpPr>
        <p:spPr>
          <a:xfrm>
            <a:off x="6262446" y="733747"/>
            <a:ext cx="0" cy="4208400"/>
          </a:xfrm>
          <a:prstGeom prst="straightConnector1">
            <a:avLst/>
          </a:prstGeom>
          <a:noFill/>
          <a:ln w="9525" cap="flat" cmpd="sng">
            <a:solidFill>
              <a:schemeClr val="dk2"/>
            </a:solidFill>
            <a:prstDash val="dash"/>
            <a:round/>
            <a:headEnd type="stealth" w="med" len="med"/>
            <a:tailEnd type="stealth" w="med" len="med"/>
          </a:ln>
        </p:spPr>
      </p:cxnSp>
      <p:sp>
        <p:nvSpPr>
          <p:cNvPr id="5" name="TextBox 4">
            <a:extLst>
              <a:ext uri="{FF2B5EF4-FFF2-40B4-BE49-F238E27FC236}">
                <a16:creationId xmlns:a16="http://schemas.microsoft.com/office/drawing/2014/main" id="{6D844AD2-98DC-296F-9070-BD8B3E8167EF}"/>
              </a:ext>
            </a:extLst>
          </p:cNvPr>
          <p:cNvSpPr txBox="1"/>
          <p:nvPr/>
        </p:nvSpPr>
        <p:spPr>
          <a:xfrm>
            <a:off x="6285781" y="1918751"/>
            <a:ext cx="2959126" cy="1384995"/>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 find optimum cutoff for the Probability conversion rate , we have used a function to determine the best possible value as '0.38'</a:t>
            </a:r>
          </a:p>
        </p:txBody>
      </p:sp>
      <p:pic>
        <p:nvPicPr>
          <p:cNvPr id="8" name="Picture 7">
            <a:extLst>
              <a:ext uri="{FF2B5EF4-FFF2-40B4-BE49-F238E27FC236}">
                <a16:creationId xmlns:a16="http://schemas.microsoft.com/office/drawing/2014/main" id="{7442245E-6953-8731-4DEE-9F33F950B0CC}"/>
              </a:ext>
            </a:extLst>
          </p:cNvPr>
          <p:cNvPicPr>
            <a:picLocks noChangeAspect="1"/>
          </p:cNvPicPr>
          <p:nvPr/>
        </p:nvPicPr>
        <p:blipFill>
          <a:blip r:embed="rId4"/>
          <a:stretch>
            <a:fillRect/>
          </a:stretch>
        </p:blipFill>
        <p:spPr>
          <a:xfrm>
            <a:off x="-6600" y="1032733"/>
            <a:ext cx="6034849" cy="3596095"/>
          </a:xfrm>
          <a:prstGeom prst="rect">
            <a:avLst/>
          </a:prstGeom>
        </p:spPr>
      </p:pic>
    </p:spTree>
    <p:extLst>
      <p:ext uri="{BB962C8B-B14F-4D97-AF65-F5344CB8AC3E}">
        <p14:creationId xmlns:p14="http://schemas.microsoft.com/office/powerpoint/2010/main" val="234218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5B46CEB-479D-6E6C-163D-80BD333D6CEF}"/>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0FFB9127-1427-C6FC-903B-2D9EE0BE12EA}"/>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AE389393-0FD9-67D3-68A2-0EE782E5D0E0}"/>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4D20159C-F597-40EA-8D83-210C6BFB42EC}"/>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C2C48B2C-F043-1663-6163-6AC04B995D74}"/>
              </a:ext>
            </a:extLst>
          </p:cNvPr>
          <p:cNvSpPr txBox="1"/>
          <p:nvPr/>
        </p:nvSpPr>
        <p:spPr>
          <a:xfrm>
            <a:off x="67425" y="32450"/>
            <a:ext cx="8248236" cy="537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Model Evaluation-Precision &amp; Recall </a:t>
            </a:r>
            <a:r>
              <a:rPr lang="en-GB" sz="28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tradeoff</a:t>
            </a:r>
            <a:endPar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4" name="Google Shape;134;p18">
            <a:extLst>
              <a:ext uri="{FF2B5EF4-FFF2-40B4-BE49-F238E27FC236}">
                <a16:creationId xmlns:a16="http://schemas.microsoft.com/office/drawing/2014/main" id="{645992A6-2BAF-3BE9-35E1-6C8046CFFE8F}"/>
              </a:ext>
            </a:extLst>
          </p:cNvPr>
          <p:cNvCxnSpPr/>
          <p:nvPr/>
        </p:nvCxnSpPr>
        <p:spPr>
          <a:xfrm>
            <a:off x="6262446" y="733747"/>
            <a:ext cx="0" cy="4208400"/>
          </a:xfrm>
          <a:prstGeom prst="straightConnector1">
            <a:avLst/>
          </a:prstGeom>
          <a:noFill/>
          <a:ln w="9525" cap="flat" cmpd="sng">
            <a:solidFill>
              <a:schemeClr val="dk2"/>
            </a:solidFill>
            <a:prstDash val="dash"/>
            <a:round/>
            <a:headEnd type="stealth" w="med" len="med"/>
            <a:tailEnd type="stealth" w="med" len="med"/>
          </a:ln>
        </p:spPr>
      </p:cxnSp>
      <p:sp>
        <p:nvSpPr>
          <p:cNvPr id="5" name="TextBox 4">
            <a:extLst>
              <a:ext uri="{FF2B5EF4-FFF2-40B4-BE49-F238E27FC236}">
                <a16:creationId xmlns:a16="http://schemas.microsoft.com/office/drawing/2014/main" id="{AEC74FEF-B6A4-3854-CA63-B8E592B12CE7}"/>
              </a:ext>
            </a:extLst>
          </p:cNvPr>
          <p:cNvSpPr txBox="1"/>
          <p:nvPr/>
        </p:nvSpPr>
        <p:spPr>
          <a:xfrm>
            <a:off x="6285781" y="1918751"/>
            <a:ext cx="2959126" cy="1384995"/>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 find optimum cutoff for the Probability conversion rate , we have used a function to determine the best possible value as ‘0.42'</a:t>
            </a:r>
          </a:p>
        </p:txBody>
      </p:sp>
      <p:pic>
        <p:nvPicPr>
          <p:cNvPr id="3" name="Picture 2">
            <a:extLst>
              <a:ext uri="{FF2B5EF4-FFF2-40B4-BE49-F238E27FC236}">
                <a16:creationId xmlns:a16="http://schemas.microsoft.com/office/drawing/2014/main" id="{537EB67A-58CA-AA05-EB1E-4063F9E27232}"/>
              </a:ext>
            </a:extLst>
          </p:cNvPr>
          <p:cNvPicPr>
            <a:picLocks noChangeAspect="1"/>
          </p:cNvPicPr>
          <p:nvPr/>
        </p:nvPicPr>
        <p:blipFill>
          <a:blip r:embed="rId4"/>
          <a:stretch>
            <a:fillRect/>
          </a:stretch>
        </p:blipFill>
        <p:spPr>
          <a:xfrm>
            <a:off x="67425" y="951199"/>
            <a:ext cx="6059868" cy="3611003"/>
          </a:xfrm>
          <a:prstGeom prst="rect">
            <a:avLst/>
          </a:prstGeom>
        </p:spPr>
      </p:pic>
    </p:spTree>
    <p:extLst>
      <p:ext uri="{BB962C8B-B14F-4D97-AF65-F5344CB8AC3E}">
        <p14:creationId xmlns:p14="http://schemas.microsoft.com/office/powerpoint/2010/main" val="32751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8351089D-B6AA-7365-CF76-9B6E101E4D1C}"/>
            </a:ext>
          </a:extLst>
        </p:cNvPr>
        <p:cNvGrpSpPr/>
        <p:nvPr/>
      </p:nvGrpSpPr>
      <p:grpSpPr>
        <a:xfrm>
          <a:off x="0" y="0"/>
          <a:ext cx="0" cy="0"/>
          <a:chOff x="0" y="0"/>
          <a:chExt cx="0" cy="0"/>
        </a:xfrm>
      </p:grpSpPr>
      <p:sp>
        <p:nvSpPr>
          <p:cNvPr id="108" name="Google Shape;108;p16">
            <a:extLst>
              <a:ext uri="{FF2B5EF4-FFF2-40B4-BE49-F238E27FC236}">
                <a16:creationId xmlns:a16="http://schemas.microsoft.com/office/drawing/2014/main" id="{4ECDD86C-B73B-358D-BCFC-F52F64DD0C4E}"/>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
        <p:nvSpPr>
          <p:cNvPr id="109" name="Google Shape;109;p16">
            <a:extLst>
              <a:ext uri="{FF2B5EF4-FFF2-40B4-BE49-F238E27FC236}">
                <a16:creationId xmlns:a16="http://schemas.microsoft.com/office/drawing/2014/main" id="{9CD4D54B-002E-EC09-342D-EB1AC2664FC9}"/>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0" name="Google Shape;110;p16">
            <a:extLst>
              <a:ext uri="{FF2B5EF4-FFF2-40B4-BE49-F238E27FC236}">
                <a16:creationId xmlns:a16="http://schemas.microsoft.com/office/drawing/2014/main" id="{FCC7CA3F-A96E-008F-1FF7-BDF829114D5D}"/>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11" name="Google Shape;111;p16">
            <a:extLst>
              <a:ext uri="{FF2B5EF4-FFF2-40B4-BE49-F238E27FC236}">
                <a16:creationId xmlns:a16="http://schemas.microsoft.com/office/drawing/2014/main" id="{22C9A0B0-07FF-E5F8-571C-4BD2FD965225}"/>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Observation </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12" name="Google Shape;112;p16">
            <a:extLst>
              <a:ext uri="{FF2B5EF4-FFF2-40B4-BE49-F238E27FC236}">
                <a16:creationId xmlns:a16="http://schemas.microsoft.com/office/drawing/2014/main" id="{20B10593-C12D-98B1-2EDE-2457360F37E8}"/>
              </a:ext>
            </a:extLst>
          </p:cNvPr>
          <p:cNvSpPr/>
          <p:nvPr/>
        </p:nvSpPr>
        <p:spPr>
          <a:xfrm>
            <a:off x="164586" y="690561"/>
            <a:ext cx="8775019" cy="4131039"/>
          </a:xfrm>
          <a:prstGeom prst="roundRect">
            <a:avLst>
              <a:gd name="adj" fmla="val 6370"/>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endParaRPr lang="en-IN" dirty="0">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2" name="TextBox 1">
            <a:extLst>
              <a:ext uri="{FF2B5EF4-FFF2-40B4-BE49-F238E27FC236}">
                <a16:creationId xmlns:a16="http://schemas.microsoft.com/office/drawing/2014/main" id="{227FA418-D6AC-9C9D-88AD-6E59D1B1F69C}"/>
              </a:ext>
            </a:extLst>
          </p:cNvPr>
          <p:cNvSpPr txBox="1"/>
          <p:nvPr/>
        </p:nvSpPr>
        <p:spPr>
          <a:xfrm>
            <a:off x="796066" y="1312433"/>
            <a:ext cx="2850776" cy="1256754"/>
          </a:xfrm>
          <a:prstGeom prst="rect">
            <a:avLst/>
          </a:prstGeom>
          <a:noFill/>
        </p:spPr>
        <p:txBody>
          <a:bodyPr wrap="square" rtlCol="0">
            <a:spAutoFit/>
          </a:bodyPr>
          <a:lstStyle/>
          <a:p>
            <a:r>
              <a:rPr lang="en-US" sz="1800" b="1" spc="-20" dirty="0">
                <a:latin typeface="Calibri" panose="020F0502020204030204" pitchFamily="34" charset="0"/>
                <a:ea typeface="Calibri" panose="020F0502020204030204" pitchFamily="34" charset="0"/>
                <a:cs typeface="Calibri" panose="020F0502020204030204" pitchFamily="34" charset="0"/>
              </a:rPr>
              <a:t>Train</a:t>
            </a:r>
            <a:r>
              <a:rPr lang="en-US" sz="1800" b="1" spc="-90" dirty="0">
                <a:latin typeface="Calibri" panose="020F0502020204030204" pitchFamily="34" charset="0"/>
                <a:ea typeface="Calibri" panose="020F0502020204030204" pitchFamily="34" charset="0"/>
                <a:cs typeface="Calibri" panose="020F0502020204030204" pitchFamily="34" charset="0"/>
              </a:rPr>
              <a:t> </a:t>
            </a:r>
            <a:r>
              <a:rPr lang="en-US" sz="1800" b="1" spc="-10" dirty="0">
                <a:latin typeface="Calibri" panose="020F0502020204030204" pitchFamily="34" charset="0"/>
                <a:ea typeface="Calibri" panose="020F0502020204030204" pitchFamily="34" charset="0"/>
                <a:cs typeface="Calibri" panose="020F0502020204030204" pitchFamily="34" charset="0"/>
              </a:rPr>
              <a:t>Data: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2700" lvl="2">
              <a:spcBef>
                <a:spcPts val="30"/>
              </a:spcBef>
            </a:pPr>
            <a:r>
              <a:rPr lang="en-US" b="1" dirty="0">
                <a:latin typeface="Calibri" panose="020F0502020204030204" pitchFamily="34" charset="0"/>
                <a:ea typeface="Calibri" panose="020F0502020204030204" pitchFamily="34" charset="0"/>
                <a:cs typeface="Calibri" panose="020F0502020204030204" pitchFamily="34" charset="0"/>
              </a:rPr>
              <a:t>	Accuracy :</a:t>
            </a:r>
            <a:r>
              <a:rPr lang="en-US" b="1" spc="-5" dirty="0">
                <a:latin typeface="Calibri" panose="020F0502020204030204" pitchFamily="34" charset="0"/>
                <a:ea typeface="Calibri" panose="020F0502020204030204" pitchFamily="34" charset="0"/>
                <a:cs typeface="Calibri" panose="020F0502020204030204" pitchFamily="34" charset="0"/>
              </a:rPr>
              <a:t> </a:t>
            </a:r>
            <a:r>
              <a:rPr lang="en-US" b="1" spc="-25" dirty="0">
                <a:latin typeface="Calibri" panose="020F0502020204030204" pitchFamily="34" charset="0"/>
                <a:ea typeface="Calibri" panose="020F0502020204030204" pitchFamily="34" charset="0"/>
                <a:cs typeface="Calibri" panose="020F0502020204030204" pitchFamily="34" charset="0"/>
              </a:rPr>
              <a:t>80%</a:t>
            </a:r>
            <a:endParaRPr lang="en-US" dirty="0">
              <a:latin typeface="Calibri" panose="020F0502020204030204" pitchFamily="34" charset="0"/>
              <a:ea typeface="Calibri" panose="020F0502020204030204" pitchFamily="34" charset="0"/>
              <a:cs typeface="Calibri" panose="020F0502020204030204" pitchFamily="34" charset="0"/>
            </a:endParaRPr>
          </a:p>
          <a:p>
            <a:pPr marL="12700" lvl="2">
              <a:spcBef>
                <a:spcPts val="25"/>
              </a:spcBef>
            </a:pPr>
            <a:r>
              <a:rPr lang="en-US" b="1" dirty="0">
                <a:latin typeface="Calibri" panose="020F0502020204030204" pitchFamily="34" charset="0"/>
                <a:ea typeface="Calibri" panose="020F0502020204030204" pitchFamily="34" charset="0"/>
                <a:cs typeface="Calibri" panose="020F0502020204030204" pitchFamily="34" charset="0"/>
              </a:rPr>
              <a:t>	Sensitivity</a:t>
            </a:r>
            <a:r>
              <a:rPr lang="en-US" b="1" spc="5"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t>
            </a:r>
            <a:r>
              <a:rPr lang="en-US" b="1" spc="-25" dirty="0">
                <a:latin typeface="Calibri" panose="020F0502020204030204" pitchFamily="34" charset="0"/>
                <a:ea typeface="Calibri" panose="020F0502020204030204" pitchFamily="34" charset="0"/>
                <a:cs typeface="Calibri" panose="020F0502020204030204" pitchFamily="34" charset="0"/>
              </a:rPr>
              <a:t>78%</a:t>
            </a:r>
            <a:endParaRPr lang="en-US" dirty="0">
              <a:latin typeface="Calibri" panose="020F0502020204030204" pitchFamily="34" charset="0"/>
              <a:ea typeface="Calibri" panose="020F0502020204030204" pitchFamily="34" charset="0"/>
              <a:cs typeface="Calibri" panose="020F0502020204030204" pitchFamily="34" charset="0"/>
            </a:endParaRPr>
          </a:p>
          <a:p>
            <a:pPr marL="12700" lvl="2">
              <a:spcBef>
                <a:spcPts val="170"/>
              </a:spcBef>
            </a:pPr>
            <a:r>
              <a:rPr lang="en-US" b="1" dirty="0">
                <a:latin typeface="Calibri" panose="020F0502020204030204" pitchFamily="34" charset="0"/>
                <a:ea typeface="Calibri" panose="020F0502020204030204" pitchFamily="34" charset="0"/>
                <a:cs typeface="Calibri" panose="020F0502020204030204" pitchFamily="34" charset="0"/>
              </a:rPr>
              <a:t>	Specificity</a:t>
            </a:r>
            <a:r>
              <a:rPr lang="en-US" b="1" spc="1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t>
            </a:r>
            <a:r>
              <a:rPr lang="en-US" b="1" spc="-20" dirty="0">
                <a:latin typeface="Calibri" panose="020F0502020204030204" pitchFamily="34" charset="0"/>
                <a:ea typeface="Calibri" panose="020F0502020204030204" pitchFamily="34" charset="0"/>
                <a:cs typeface="Calibri" panose="020F0502020204030204" pitchFamily="34" charset="0"/>
              </a:rPr>
              <a:t> </a:t>
            </a:r>
            <a:r>
              <a:rPr lang="en-US" b="1" spc="-25" dirty="0">
                <a:latin typeface="Calibri" panose="020F0502020204030204" pitchFamily="34" charset="0"/>
                <a:ea typeface="Calibri" panose="020F0502020204030204" pitchFamily="34" charset="0"/>
                <a:cs typeface="Calibri" panose="020F0502020204030204" pitchFamily="34" charset="0"/>
              </a:rPr>
              <a:t>82%</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2F6E997-6D45-11A7-77A7-2E180BB86EC1}"/>
              </a:ext>
            </a:extLst>
          </p:cNvPr>
          <p:cNvSpPr txBox="1"/>
          <p:nvPr/>
        </p:nvSpPr>
        <p:spPr>
          <a:xfrm>
            <a:off x="796066" y="2945704"/>
            <a:ext cx="2571078" cy="1256754"/>
          </a:xfrm>
          <a:prstGeom prst="rect">
            <a:avLst/>
          </a:prstGeom>
          <a:noFill/>
        </p:spPr>
        <p:txBody>
          <a:bodyPr wrap="square" rtlCol="0">
            <a:spAutoFit/>
          </a:bodyPr>
          <a:lstStyle/>
          <a:p>
            <a:r>
              <a:rPr lang="en-US" sz="1800" b="1" spc="-20" dirty="0">
                <a:latin typeface="Calibri" panose="020F0502020204030204" pitchFamily="34" charset="0"/>
                <a:ea typeface="Calibri" panose="020F0502020204030204" pitchFamily="34" charset="0"/>
                <a:cs typeface="Calibri" panose="020F0502020204030204" pitchFamily="34" charset="0"/>
              </a:rPr>
              <a:t>Test</a:t>
            </a:r>
            <a:r>
              <a:rPr lang="en-US" sz="1800" b="1" spc="-90" dirty="0">
                <a:latin typeface="Calibri" panose="020F0502020204030204" pitchFamily="34" charset="0"/>
                <a:ea typeface="Calibri" panose="020F0502020204030204" pitchFamily="34" charset="0"/>
                <a:cs typeface="Calibri" panose="020F0502020204030204" pitchFamily="34" charset="0"/>
              </a:rPr>
              <a:t> </a:t>
            </a:r>
            <a:r>
              <a:rPr lang="en-US" sz="1800" b="1" spc="-10" dirty="0">
                <a:latin typeface="Calibri" panose="020F0502020204030204" pitchFamily="34" charset="0"/>
                <a:ea typeface="Calibri" panose="020F0502020204030204" pitchFamily="34" charset="0"/>
                <a:cs typeface="Calibri" panose="020F0502020204030204" pitchFamily="34" charset="0"/>
              </a:rPr>
              <a:t>Data: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30"/>
              </a:spcBef>
            </a:pPr>
            <a:r>
              <a:rPr lang="en-US" sz="1400" b="1" dirty="0">
                <a:latin typeface="Calibri" panose="020F0502020204030204" pitchFamily="34" charset="0"/>
                <a:ea typeface="Calibri" panose="020F0502020204030204" pitchFamily="34" charset="0"/>
                <a:cs typeface="Calibri" panose="020F0502020204030204" pitchFamily="34" charset="0"/>
              </a:rPr>
              <a:t>	Accuracy :</a:t>
            </a:r>
            <a:r>
              <a:rPr lang="en-US" sz="1400" b="1" spc="-5" dirty="0">
                <a:latin typeface="Calibri" panose="020F0502020204030204" pitchFamily="34" charset="0"/>
                <a:ea typeface="Calibri" panose="020F0502020204030204" pitchFamily="34" charset="0"/>
                <a:cs typeface="Calibri" panose="020F0502020204030204" pitchFamily="34" charset="0"/>
              </a:rPr>
              <a:t> </a:t>
            </a:r>
            <a:r>
              <a:rPr lang="en-US" sz="1400" b="1" spc="-25" dirty="0">
                <a:latin typeface="Calibri" panose="020F0502020204030204" pitchFamily="34" charset="0"/>
                <a:ea typeface="Calibri" panose="020F0502020204030204" pitchFamily="34" charset="0"/>
                <a:cs typeface="Calibri" panose="020F0502020204030204" pitchFamily="34" charset="0"/>
              </a:rPr>
              <a:t>81%</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25"/>
              </a:spcBef>
            </a:pPr>
            <a:r>
              <a:rPr lang="en-US" sz="1400" b="1" dirty="0">
                <a:latin typeface="Calibri" panose="020F0502020204030204" pitchFamily="34" charset="0"/>
                <a:ea typeface="Calibri" panose="020F0502020204030204" pitchFamily="34" charset="0"/>
                <a:cs typeface="Calibri" panose="020F0502020204030204" pitchFamily="34" charset="0"/>
              </a:rPr>
              <a:t>	Sensitivity</a:t>
            </a:r>
            <a:r>
              <a:rPr lang="en-US" sz="1400" b="1" spc="5"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a:t>
            </a:r>
            <a:r>
              <a:rPr lang="en-US" sz="1400" b="1" spc="-10" dirty="0">
                <a:latin typeface="Calibri" panose="020F0502020204030204" pitchFamily="34" charset="0"/>
                <a:ea typeface="Calibri" panose="020F0502020204030204" pitchFamily="34" charset="0"/>
                <a:cs typeface="Calibri" panose="020F0502020204030204" pitchFamily="34" charset="0"/>
              </a:rPr>
              <a:t> </a:t>
            </a:r>
            <a:r>
              <a:rPr lang="en-US" sz="1400" b="1" spc="-25" dirty="0">
                <a:latin typeface="Calibri" panose="020F0502020204030204" pitchFamily="34" charset="0"/>
                <a:ea typeface="Calibri" panose="020F0502020204030204" pitchFamily="34" charset="0"/>
                <a:cs typeface="Calibri" panose="020F0502020204030204" pitchFamily="34" charset="0"/>
              </a:rPr>
              <a:t>78%</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70"/>
              </a:spcBef>
            </a:pPr>
            <a:r>
              <a:rPr lang="en-US" sz="1400" b="1" dirty="0">
                <a:latin typeface="Calibri" panose="020F0502020204030204" pitchFamily="34" charset="0"/>
                <a:ea typeface="Calibri" panose="020F0502020204030204" pitchFamily="34" charset="0"/>
                <a:cs typeface="Calibri" panose="020F0502020204030204" pitchFamily="34" charset="0"/>
              </a:rPr>
              <a:t>	Specificity</a:t>
            </a:r>
            <a:r>
              <a:rPr lang="en-US" sz="1400" b="1" spc="1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a:t>
            </a:r>
            <a:r>
              <a:rPr lang="en-US" sz="1400" b="1" spc="-20" dirty="0">
                <a:latin typeface="Calibri" panose="020F0502020204030204" pitchFamily="34" charset="0"/>
                <a:ea typeface="Calibri" panose="020F0502020204030204" pitchFamily="34" charset="0"/>
                <a:cs typeface="Calibri" panose="020F0502020204030204" pitchFamily="34" charset="0"/>
              </a:rPr>
              <a:t> </a:t>
            </a:r>
            <a:r>
              <a:rPr lang="en-US" sz="1400" b="1" spc="-25" dirty="0">
                <a:latin typeface="Calibri" panose="020F0502020204030204" pitchFamily="34" charset="0"/>
                <a:ea typeface="Calibri" panose="020F0502020204030204" pitchFamily="34" charset="0"/>
                <a:cs typeface="Calibri" panose="020F0502020204030204" pitchFamily="34" charset="0"/>
              </a:rPr>
              <a:t>82%</a:t>
            </a: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34;p18">
            <a:extLst>
              <a:ext uri="{FF2B5EF4-FFF2-40B4-BE49-F238E27FC236}">
                <a16:creationId xmlns:a16="http://schemas.microsoft.com/office/drawing/2014/main" id="{D89FE571-61EC-B17A-6073-84BA97EA797E}"/>
              </a:ext>
            </a:extLst>
          </p:cNvPr>
          <p:cNvCxnSpPr/>
          <p:nvPr/>
        </p:nvCxnSpPr>
        <p:spPr>
          <a:xfrm>
            <a:off x="3568875" y="569625"/>
            <a:ext cx="0" cy="4208400"/>
          </a:xfrm>
          <a:prstGeom prst="straightConnector1">
            <a:avLst/>
          </a:prstGeom>
          <a:noFill/>
          <a:ln w="9525" cap="flat" cmpd="sng">
            <a:solidFill>
              <a:schemeClr val="dk2"/>
            </a:solidFill>
            <a:prstDash val="dash"/>
            <a:round/>
            <a:headEnd type="stealth" w="med" len="med"/>
            <a:tailEnd type="stealth" w="med" len="med"/>
          </a:ln>
        </p:spPr>
      </p:cxnSp>
      <p:sp>
        <p:nvSpPr>
          <p:cNvPr id="5" name="TextBox 4">
            <a:extLst>
              <a:ext uri="{FF2B5EF4-FFF2-40B4-BE49-F238E27FC236}">
                <a16:creationId xmlns:a16="http://schemas.microsoft.com/office/drawing/2014/main" id="{E1EEF90F-9B74-1626-B828-D2CC054C9839}"/>
              </a:ext>
            </a:extLst>
          </p:cNvPr>
          <p:cNvSpPr txBox="1"/>
          <p:nvPr/>
        </p:nvSpPr>
        <p:spPr>
          <a:xfrm>
            <a:off x="4114053" y="1129553"/>
            <a:ext cx="4260026" cy="4185761"/>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FINAL SELECTED FEATURES</a:t>
            </a:r>
          </a:p>
          <a:p>
            <a:pPr marL="285750" indent="-285750">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Total visits.</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total time spend on Website.</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When the lead origin was: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Lead Add form</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Landing Page submission</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When the last notable activity was: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Had a phone conversation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Unreachable</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When the last activity was: </a:t>
            </a:r>
          </a:p>
          <a:p>
            <a:pPr marL="342900" lvl="3"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SMS sent</a:t>
            </a:r>
          </a:p>
          <a:p>
            <a:pPr marL="342900" lvl="4"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Olark chat conversation</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When the Lead source is "</a:t>
            </a:r>
            <a:r>
              <a:rPr lang="en-US" dirty="0" err="1">
                <a:latin typeface="Calibri" panose="020F0502020204030204" pitchFamily="34" charset="0"/>
                <a:ea typeface="Calibri" panose="020F0502020204030204" pitchFamily="34" charset="0"/>
                <a:cs typeface="Calibri" panose="020F0502020204030204" pitchFamily="34" charset="0"/>
              </a:rPr>
              <a:t>olark</a:t>
            </a:r>
            <a:r>
              <a:rPr lang="en-US" dirty="0">
                <a:latin typeface="Calibri" panose="020F0502020204030204" pitchFamily="34" charset="0"/>
                <a:ea typeface="Calibri" panose="020F0502020204030204" pitchFamily="34" charset="0"/>
                <a:cs typeface="Calibri" panose="020F0502020204030204" pitchFamily="34" charset="0"/>
              </a:rPr>
              <a:t> chat".</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When their current occupation is as a working professional</a:t>
            </a:r>
          </a:p>
          <a:p>
            <a:pPr marL="285750" indent="-285750">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48992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847CA78A-5E65-F96B-8EDD-5802DC844F93}"/>
            </a:ext>
          </a:extLst>
        </p:cNvPr>
        <p:cNvGrpSpPr/>
        <p:nvPr/>
      </p:nvGrpSpPr>
      <p:grpSpPr>
        <a:xfrm>
          <a:off x="0" y="0"/>
          <a:ext cx="0" cy="0"/>
          <a:chOff x="0" y="0"/>
          <a:chExt cx="0" cy="0"/>
        </a:xfrm>
      </p:grpSpPr>
      <p:sp>
        <p:nvSpPr>
          <p:cNvPr id="108" name="Google Shape;108;p16">
            <a:extLst>
              <a:ext uri="{FF2B5EF4-FFF2-40B4-BE49-F238E27FC236}">
                <a16:creationId xmlns:a16="http://schemas.microsoft.com/office/drawing/2014/main" id="{030A1A20-6D11-E3EF-783A-12AF317AB11D}"/>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
        <p:nvSpPr>
          <p:cNvPr id="109" name="Google Shape;109;p16">
            <a:extLst>
              <a:ext uri="{FF2B5EF4-FFF2-40B4-BE49-F238E27FC236}">
                <a16:creationId xmlns:a16="http://schemas.microsoft.com/office/drawing/2014/main" id="{1AAA8B30-FFD6-D5D3-C3CC-BF8A2AEAF781}"/>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0" name="Google Shape;110;p16">
            <a:extLst>
              <a:ext uri="{FF2B5EF4-FFF2-40B4-BE49-F238E27FC236}">
                <a16:creationId xmlns:a16="http://schemas.microsoft.com/office/drawing/2014/main" id="{A7CFA515-C5F1-22F5-6B40-30DEA523C057}"/>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11" name="Google Shape;111;p16">
            <a:extLst>
              <a:ext uri="{FF2B5EF4-FFF2-40B4-BE49-F238E27FC236}">
                <a16:creationId xmlns:a16="http://schemas.microsoft.com/office/drawing/2014/main" id="{C2192195-FF75-34F2-8DCA-0128D14C4A63}"/>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Conclusion</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12" name="Google Shape;112;p16">
            <a:extLst>
              <a:ext uri="{FF2B5EF4-FFF2-40B4-BE49-F238E27FC236}">
                <a16:creationId xmlns:a16="http://schemas.microsoft.com/office/drawing/2014/main" id="{A2E132E3-0F17-A204-0716-0ACEA14122E0}"/>
              </a:ext>
            </a:extLst>
          </p:cNvPr>
          <p:cNvSpPr/>
          <p:nvPr/>
        </p:nvSpPr>
        <p:spPr>
          <a:xfrm>
            <a:off x="157050" y="635012"/>
            <a:ext cx="8814828" cy="4291989"/>
          </a:xfrm>
          <a:prstGeom prst="roundRect">
            <a:avLst>
              <a:gd name="adj" fmla="val 6370"/>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12065" marR="240665">
              <a:lnSpc>
                <a:spcPct val="102099"/>
              </a:lnSpc>
              <a:spcBef>
                <a:spcPts val="100"/>
              </a:spcBef>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Below mentioned category of People should be reached for Lead conversion</a:t>
            </a:r>
          </a:p>
          <a:p>
            <a:pPr marL="12065" marR="240665">
              <a:lnSpc>
                <a:spcPct val="102099"/>
              </a:lnSpc>
              <a:spcBef>
                <a:spcPts val="100"/>
              </a:spcBef>
            </a:pPr>
            <a:endParaRPr lang="en-US" sz="1800" spc="-70" dirty="0">
              <a:solidFill>
                <a:srgbClr val="3F3F3F"/>
              </a:solidFill>
              <a:latin typeface="Calibri" panose="020F0502020204030204" pitchFamily="34" charset="0"/>
              <a:ea typeface="Calibri" panose="020F0502020204030204" pitchFamily="34" charset="0"/>
              <a:cs typeface="Calibri" panose="020F0502020204030204" pitchFamily="34" charset="0"/>
            </a:endParaRPr>
          </a:p>
          <a:p>
            <a:pPr marL="297815" marR="240665" indent="-285750">
              <a:lnSpc>
                <a:spcPct val="150000"/>
              </a:lnSpc>
              <a:spcBef>
                <a:spcPts val="100"/>
              </a:spcBef>
              <a:buFont typeface="Wingdings" panose="05000000000000000000" pitchFamily="2" charset="2"/>
              <a:buChar char="q"/>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Customer spending lots of time on the website. (Also to improve the metric website User interface and functionality can be made more user friendly and appealing.)</a:t>
            </a:r>
          </a:p>
          <a:p>
            <a:pPr marL="297815" marR="240665" indent="-285750">
              <a:lnSpc>
                <a:spcPct val="150000"/>
              </a:lnSpc>
              <a:spcBef>
                <a:spcPts val="100"/>
              </a:spcBef>
              <a:buFont typeface="Wingdings" panose="05000000000000000000" pitchFamily="2" charset="2"/>
              <a:buChar char="q"/>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Customer Visiting the site regularly. (This metric will improve automatically if the above metric is improved).</a:t>
            </a:r>
          </a:p>
          <a:p>
            <a:pPr marL="297815" marR="240665" indent="-285750">
              <a:lnSpc>
                <a:spcPct val="150000"/>
              </a:lnSpc>
              <a:spcBef>
                <a:spcPts val="100"/>
              </a:spcBef>
              <a:buFont typeface="Wingdings" panose="05000000000000000000" pitchFamily="2" charset="2"/>
              <a:buChar char="q"/>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People identified as Lead(Lead origin) from “Lead Add Form” source have more potential of conversion.</a:t>
            </a:r>
          </a:p>
          <a:p>
            <a:pPr marL="297815" marR="240665" indent="-285750">
              <a:lnSpc>
                <a:spcPct val="150000"/>
              </a:lnSpc>
              <a:spcBef>
                <a:spcPts val="100"/>
              </a:spcBef>
              <a:buFont typeface="Wingdings" panose="05000000000000000000" pitchFamily="2" charset="2"/>
              <a:buChar char="q"/>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People receiving a “Phone call” as “Last Notable Activity” are higher chance of conversion. So, reaching out people with above conditions are ideal.</a:t>
            </a:r>
          </a:p>
          <a:p>
            <a:pPr marL="297815" marR="240665" indent="-285750">
              <a:lnSpc>
                <a:spcPct val="150000"/>
              </a:lnSpc>
              <a:spcBef>
                <a:spcPts val="100"/>
              </a:spcBef>
              <a:buFont typeface="Wingdings" panose="05000000000000000000" pitchFamily="2" charset="2"/>
              <a:buChar char="q"/>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rPr>
              <a:t>Customer whose occupation is “Working professional” have higher chance of conversion.</a:t>
            </a:r>
          </a:p>
          <a:p>
            <a:pPr marL="0" lvl="0" indent="0" algn="just" rtl="0">
              <a:lnSpc>
                <a:spcPct val="115000"/>
              </a:lnSpc>
              <a:spcBef>
                <a:spcPts val="1200"/>
              </a:spcBef>
              <a:spcAft>
                <a:spcPts val="1200"/>
              </a:spcAft>
              <a:buNone/>
            </a:pPr>
            <a:r>
              <a:rPr lang="en-US" sz="1600" spc="-70" dirty="0">
                <a:solidFill>
                  <a:srgbClr val="3F3F3F"/>
                </a:solidFill>
                <a:latin typeface="Calibri" panose="020F0502020204030204" pitchFamily="34" charset="0"/>
                <a:ea typeface="Calibri" panose="020F0502020204030204" pitchFamily="34" charset="0"/>
                <a:cs typeface="Calibri" panose="020F0502020204030204" pitchFamily="34" charset="0"/>
                <a:sym typeface="Montserrat"/>
              </a:rPr>
              <a:t>If the above factor are taken into account Lead scoring rate can be vastly improved.</a:t>
            </a:r>
            <a:endParaRPr sz="1600" spc="-70" dirty="0">
              <a:solidFill>
                <a:srgbClr val="3F3F3F"/>
              </a:solidFill>
              <a:latin typeface="Calibri" panose="020F0502020204030204" pitchFamily="34" charset="0"/>
              <a:ea typeface="Calibri" panose="020F0502020204030204" pitchFamily="34" charset="0"/>
              <a:cs typeface="Calibri" panose="020F0502020204030204" pitchFamily="34" charset="0"/>
              <a:sym typeface="Montserrat"/>
            </a:endParaRPr>
          </a:p>
        </p:txBody>
      </p:sp>
    </p:spTree>
    <p:extLst>
      <p:ext uri="{BB962C8B-B14F-4D97-AF65-F5344CB8AC3E}">
        <p14:creationId xmlns:p14="http://schemas.microsoft.com/office/powerpoint/2010/main" val="82607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E7E7"/>
        </a:solidFill>
        <a:effectLst/>
      </p:bgPr>
    </p:bg>
    <p:spTree>
      <p:nvGrpSpPr>
        <p:cNvPr id="1" name="Shape 186"/>
        <p:cNvGrpSpPr/>
        <p:nvPr/>
      </p:nvGrpSpPr>
      <p:grpSpPr>
        <a:xfrm>
          <a:off x="0" y="0"/>
          <a:ext cx="0" cy="0"/>
          <a:chOff x="0" y="0"/>
          <a:chExt cx="0" cy="0"/>
        </a:xfrm>
      </p:grpSpPr>
      <p:pic>
        <p:nvPicPr>
          <p:cNvPr id="187" name="Google Shape;187;p23"/>
          <p:cNvPicPr preferRelativeResize="0"/>
          <p:nvPr/>
        </p:nvPicPr>
        <p:blipFill>
          <a:blip r:embed="rId3">
            <a:alphaModFix/>
          </a:blip>
          <a:stretch>
            <a:fillRect/>
          </a:stretch>
        </p:blipFill>
        <p:spPr>
          <a:xfrm>
            <a:off x="0" y="0"/>
            <a:ext cx="9143999" cy="5143501"/>
          </a:xfrm>
          <a:prstGeom prst="rect">
            <a:avLst/>
          </a:prstGeom>
          <a:noFill/>
          <a:ln>
            <a:noFill/>
          </a:ln>
        </p:spPr>
      </p:pic>
      <p:sp>
        <p:nvSpPr>
          <p:cNvPr id="188" name="Google Shape;188;p23"/>
          <p:cNvSpPr txBox="1"/>
          <p:nvPr/>
        </p:nvSpPr>
        <p:spPr>
          <a:xfrm>
            <a:off x="2452744" y="1667435"/>
            <a:ext cx="4572000" cy="13144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0" b="1" dirty="0">
                <a:solidFill>
                  <a:srgbClr val="4A86E8"/>
                </a:solidFill>
                <a:latin typeface="Calibri" panose="020F0502020204030204" pitchFamily="34" charset="0"/>
                <a:ea typeface="Calibri" panose="020F0502020204030204" pitchFamily="34" charset="0"/>
                <a:cs typeface="Calibri" panose="020F0502020204030204" pitchFamily="34" charset="0"/>
                <a:sym typeface="Montserrat"/>
              </a:rPr>
              <a:t>Thank You!</a:t>
            </a:r>
            <a:endParaRPr sz="6000" b="1" dirty="0">
              <a:solidFill>
                <a:srgbClr val="4A86E8"/>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89" name="Google Shape;189;p23"/>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0" y="-6525"/>
            <a:ext cx="4294673" cy="5143500"/>
          </a:xfrm>
          <a:prstGeom prst="rect">
            <a:avLst/>
          </a:prstGeom>
          <a:noFill/>
          <a:ln>
            <a:noFill/>
          </a:ln>
        </p:spPr>
      </p:pic>
      <p:grpSp>
        <p:nvGrpSpPr>
          <p:cNvPr id="66" name="Google Shape;66;p14"/>
          <p:cNvGrpSpPr/>
          <p:nvPr/>
        </p:nvGrpSpPr>
        <p:grpSpPr>
          <a:xfrm>
            <a:off x="4033650" y="314375"/>
            <a:ext cx="2797456" cy="571200"/>
            <a:chOff x="4038975" y="96900"/>
            <a:chExt cx="2337602" cy="571200"/>
          </a:xfrm>
        </p:grpSpPr>
        <p:sp>
          <p:nvSpPr>
            <p:cNvPr id="67" name="Google Shape;67;p14"/>
            <p:cNvSpPr/>
            <p:nvPr/>
          </p:nvSpPr>
          <p:spPr>
            <a:xfrm>
              <a:off x="4038975" y="200100"/>
              <a:ext cx="4680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68" name="Google Shape;68;p14"/>
            <p:cNvSpPr txBox="1"/>
            <p:nvPr/>
          </p:nvSpPr>
          <p:spPr>
            <a:xfrm>
              <a:off x="4647677" y="96900"/>
              <a:ext cx="1728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Problem Statement and Objective</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69" name="Google Shape;69;p14"/>
            <p:cNvPicPr preferRelativeResize="0"/>
            <p:nvPr/>
          </p:nvPicPr>
          <p:blipFill>
            <a:blip r:embed="rId4">
              <a:alphaModFix/>
            </a:blip>
            <a:stretch>
              <a:fillRect/>
            </a:stretch>
          </p:blipFill>
          <p:spPr>
            <a:xfrm>
              <a:off x="4128975" y="290100"/>
              <a:ext cx="288000" cy="288000"/>
            </a:xfrm>
            <a:prstGeom prst="rect">
              <a:avLst/>
            </a:prstGeom>
            <a:noFill/>
            <a:ln>
              <a:noFill/>
            </a:ln>
          </p:spPr>
        </p:pic>
      </p:grpSp>
      <p:grpSp>
        <p:nvGrpSpPr>
          <p:cNvPr id="70" name="Google Shape;70;p14"/>
          <p:cNvGrpSpPr/>
          <p:nvPr/>
        </p:nvGrpSpPr>
        <p:grpSpPr>
          <a:xfrm>
            <a:off x="4028325" y="1082917"/>
            <a:ext cx="3118000" cy="468000"/>
            <a:chOff x="4028325" y="830975"/>
            <a:chExt cx="3118000" cy="468000"/>
          </a:xfrm>
        </p:grpSpPr>
        <p:sp>
          <p:nvSpPr>
            <p:cNvPr id="71" name="Google Shape;71;p14"/>
            <p:cNvSpPr/>
            <p:nvPr/>
          </p:nvSpPr>
          <p:spPr>
            <a:xfrm>
              <a:off x="4028325" y="830975"/>
              <a:ext cx="4893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Calibri" panose="020F0502020204030204" pitchFamily="34" charset="0"/>
                  <a:ea typeface="Calibri" panose="020F0502020204030204" pitchFamily="34" charset="0"/>
                  <a:cs typeface="Calibri" panose="020F0502020204030204" pitchFamily="34" charset="0"/>
                </a:rPr>
                <a:t>-</a:t>
              </a: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72" name="Google Shape;72;p14"/>
            <p:cNvSpPr txBox="1"/>
            <p:nvPr/>
          </p:nvSpPr>
          <p:spPr>
            <a:xfrm>
              <a:off x="4656325" y="896375"/>
              <a:ext cx="24900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  Solution Methodology</a:t>
              </a:r>
            </a:p>
          </p:txBody>
        </p:sp>
        <p:pic>
          <p:nvPicPr>
            <p:cNvPr id="73" name="Google Shape;73;p14"/>
            <p:cNvPicPr preferRelativeResize="0"/>
            <p:nvPr/>
          </p:nvPicPr>
          <p:blipFill>
            <a:blip r:embed="rId5">
              <a:alphaModFix/>
            </a:blip>
            <a:stretch>
              <a:fillRect/>
            </a:stretch>
          </p:blipFill>
          <p:spPr>
            <a:xfrm>
              <a:off x="4128975" y="920975"/>
              <a:ext cx="288000" cy="288000"/>
            </a:xfrm>
            <a:prstGeom prst="rect">
              <a:avLst/>
            </a:prstGeom>
            <a:noFill/>
            <a:ln>
              <a:noFill/>
            </a:ln>
          </p:spPr>
        </p:pic>
      </p:grpSp>
      <p:grpSp>
        <p:nvGrpSpPr>
          <p:cNvPr id="74" name="Google Shape;74;p14"/>
          <p:cNvGrpSpPr/>
          <p:nvPr/>
        </p:nvGrpSpPr>
        <p:grpSpPr>
          <a:xfrm>
            <a:off x="4038975" y="2413600"/>
            <a:ext cx="3314050" cy="468000"/>
            <a:chOff x="4038975" y="2092725"/>
            <a:chExt cx="3314050" cy="468000"/>
          </a:xfrm>
        </p:grpSpPr>
        <p:sp>
          <p:nvSpPr>
            <p:cNvPr id="75" name="Google Shape;75;p14"/>
            <p:cNvSpPr/>
            <p:nvPr/>
          </p:nvSpPr>
          <p:spPr>
            <a:xfrm>
              <a:off x="4038975" y="2092725"/>
              <a:ext cx="4680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76" name="Google Shape;76;p14"/>
            <p:cNvSpPr txBox="1"/>
            <p:nvPr/>
          </p:nvSpPr>
          <p:spPr>
            <a:xfrm>
              <a:off x="4656325" y="2158125"/>
              <a:ext cx="26967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  Correlation</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77" name="Google Shape;77;p14"/>
            <p:cNvPicPr preferRelativeResize="0"/>
            <p:nvPr/>
          </p:nvPicPr>
          <p:blipFill>
            <a:blip r:embed="rId6">
              <a:alphaModFix/>
            </a:blip>
            <a:stretch>
              <a:fillRect/>
            </a:stretch>
          </p:blipFill>
          <p:spPr>
            <a:xfrm>
              <a:off x="4128975" y="2182725"/>
              <a:ext cx="288000" cy="288000"/>
            </a:xfrm>
            <a:prstGeom prst="rect">
              <a:avLst/>
            </a:prstGeom>
            <a:noFill/>
            <a:ln>
              <a:noFill/>
            </a:ln>
          </p:spPr>
        </p:pic>
      </p:grpSp>
      <p:grpSp>
        <p:nvGrpSpPr>
          <p:cNvPr id="78" name="Google Shape;78;p14"/>
          <p:cNvGrpSpPr/>
          <p:nvPr/>
        </p:nvGrpSpPr>
        <p:grpSpPr>
          <a:xfrm>
            <a:off x="4040485" y="3744283"/>
            <a:ext cx="2450511" cy="468000"/>
            <a:chOff x="4028325" y="3354475"/>
            <a:chExt cx="2450511" cy="468000"/>
          </a:xfrm>
        </p:grpSpPr>
        <p:sp>
          <p:nvSpPr>
            <p:cNvPr id="79" name="Google Shape;79;p14"/>
            <p:cNvSpPr/>
            <p:nvPr/>
          </p:nvSpPr>
          <p:spPr>
            <a:xfrm>
              <a:off x="4028325" y="3354475"/>
              <a:ext cx="4893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80" name="Google Shape;80;p14"/>
            <p:cNvSpPr txBox="1"/>
            <p:nvPr/>
          </p:nvSpPr>
          <p:spPr>
            <a:xfrm>
              <a:off x="4749936" y="3419875"/>
              <a:ext cx="1728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Model Evaluation</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81" name="Google Shape;81;p14"/>
            <p:cNvPicPr preferRelativeResize="0"/>
            <p:nvPr/>
          </p:nvPicPr>
          <p:blipFill>
            <a:blip r:embed="rId7">
              <a:alphaModFix/>
            </a:blip>
            <a:stretch>
              <a:fillRect/>
            </a:stretch>
          </p:blipFill>
          <p:spPr>
            <a:xfrm>
              <a:off x="4128975" y="3444475"/>
              <a:ext cx="288000" cy="288000"/>
            </a:xfrm>
            <a:prstGeom prst="rect">
              <a:avLst/>
            </a:prstGeom>
            <a:noFill/>
            <a:ln>
              <a:noFill/>
            </a:ln>
          </p:spPr>
        </p:pic>
      </p:grpSp>
      <p:grpSp>
        <p:nvGrpSpPr>
          <p:cNvPr id="82" name="Google Shape;82;p14"/>
          <p:cNvGrpSpPr/>
          <p:nvPr/>
        </p:nvGrpSpPr>
        <p:grpSpPr>
          <a:xfrm>
            <a:off x="4028325" y="1748258"/>
            <a:ext cx="2802780" cy="468000"/>
            <a:chOff x="4028325" y="1461850"/>
            <a:chExt cx="2802780" cy="468000"/>
          </a:xfrm>
        </p:grpSpPr>
        <p:sp>
          <p:nvSpPr>
            <p:cNvPr id="83" name="Google Shape;83;p14"/>
            <p:cNvSpPr/>
            <p:nvPr/>
          </p:nvSpPr>
          <p:spPr>
            <a:xfrm>
              <a:off x="4028325" y="1461850"/>
              <a:ext cx="4893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84" name="Google Shape;84;p14"/>
            <p:cNvSpPr txBox="1"/>
            <p:nvPr/>
          </p:nvSpPr>
          <p:spPr>
            <a:xfrm>
              <a:off x="4656324" y="1527250"/>
              <a:ext cx="2174781"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  EDA (Visualizations)</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85" name="Google Shape;85;p14"/>
            <p:cNvPicPr preferRelativeResize="0"/>
            <p:nvPr/>
          </p:nvPicPr>
          <p:blipFill>
            <a:blip r:embed="rId8">
              <a:alphaModFix/>
            </a:blip>
            <a:stretch>
              <a:fillRect/>
            </a:stretch>
          </p:blipFill>
          <p:spPr>
            <a:xfrm>
              <a:off x="4128975" y="1551850"/>
              <a:ext cx="288000" cy="288000"/>
            </a:xfrm>
            <a:prstGeom prst="rect">
              <a:avLst/>
            </a:prstGeom>
            <a:noFill/>
            <a:ln>
              <a:noFill/>
            </a:ln>
          </p:spPr>
        </p:pic>
      </p:grpSp>
      <p:grpSp>
        <p:nvGrpSpPr>
          <p:cNvPr id="86" name="Google Shape;86;p14"/>
          <p:cNvGrpSpPr/>
          <p:nvPr/>
        </p:nvGrpSpPr>
        <p:grpSpPr>
          <a:xfrm>
            <a:off x="4028325" y="3078942"/>
            <a:ext cx="2356900" cy="468000"/>
            <a:chOff x="4028325" y="2723600"/>
            <a:chExt cx="2356900" cy="468000"/>
          </a:xfrm>
        </p:grpSpPr>
        <p:sp>
          <p:nvSpPr>
            <p:cNvPr id="87" name="Google Shape;87;p14"/>
            <p:cNvSpPr/>
            <p:nvPr/>
          </p:nvSpPr>
          <p:spPr>
            <a:xfrm>
              <a:off x="4028325" y="2723600"/>
              <a:ext cx="4893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88" name="Google Shape;88;p14"/>
            <p:cNvSpPr txBox="1"/>
            <p:nvPr/>
          </p:nvSpPr>
          <p:spPr>
            <a:xfrm>
              <a:off x="4656325" y="2789000"/>
              <a:ext cx="1728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  Model Building</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89" name="Google Shape;89;p14"/>
            <p:cNvPicPr preferRelativeResize="0"/>
            <p:nvPr/>
          </p:nvPicPr>
          <p:blipFill>
            <a:blip r:embed="rId9">
              <a:alphaModFix/>
            </a:blip>
            <a:stretch>
              <a:fillRect/>
            </a:stretch>
          </p:blipFill>
          <p:spPr>
            <a:xfrm>
              <a:off x="4128975" y="2813600"/>
              <a:ext cx="288000" cy="288000"/>
            </a:xfrm>
            <a:prstGeom prst="rect">
              <a:avLst/>
            </a:prstGeom>
            <a:noFill/>
            <a:ln>
              <a:noFill/>
            </a:ln>
          </p:spPr>
        </p:pic>
      </p:grpSp>
      <p:grpSp>
        <p:nvGrpSpPr>
          <p:cNvPr id="90" name="Google Shape;90;p14"/>
          <p:cNvGrpSpPr/>
          <p:nvPr/>
        </p:nvGrpSpPr>
        <p:grpSpPr>
          <a:xfrm>
            <a:off x="4028325" y="4315961"/>
            <a:ext cx="2462671" cy="561664"/>
            <a:chOff x="4028325" y="4522561"/>
            <a:chExt cx="2462671" cy="561664"/>
          </a:xfrm>
        </p:grpSpPr>
        <p:sp>
          <p:nvSpPr>
            <p:cNvPr id="91" name="Google Shape;91;p14"/>
            <p:cNvSpPr/>
            <p:nvPr/>
          </p:nvSpPr>
          <p:spPr>
            <a:xfrm>
              <a:off x="4028325" y="4616225"/>
              <a:ext cx="489300" cy="468000"/>
            </a:xfrm>
            <a:prstGeom prst="ellipse">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434343"/>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p:txBody>
        </p:sp>
        <p:sp>
          <p:nvSpPr>
            <p:cNvPr id="92" name="Google Shape;92;p14"/>
            <p:cNvSpPr txBox="1"/>
            <p:nvPr/>
          </p:nvSpPr>
          <p:spPr>
            <a:xfrm>
              <a:off x="4762096" y="4522561"/>
              <a:ext cx="1728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rPr>
                <a:t>Observation &amp;     Conclusion</a:t>
              </a:r>
              <a:endParaRPr sz="1600" b="1" dirty="0">
                <a:solidFill>
                  <a:srgbClr val="783F04"/>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93" name="Google Shape;93;p14"/>
            <p:cNvPicPr preferRelativeResize="0"/>
            <p:nvPr/>
          </p:nvPicPr>
          <p:blipFill>
            <a:blip r:embed="rId10">
              <a:alphaModFix/>
            </a:blip>
            <a:stretch>
              <a:fillRect/>
            </a:stretch>
          </p:blipFill>
          <p:spPr>
            <a:xfrm>
              <a:off x="4128975" y="4706225"/>
              <a:ext cx="288000" cy="288000"/>
            </a:xfrm>
            <a:prstGeom prst="rect">
              <a:avLst/>
            </a:prstGeom>
            <a:noFill/>
            <a:ln>
              <a:noFill/>
            </a:ln>
          </p:spPr>
        </p:pic>
      </p:grpSp>
      <p:sp>
        <p:nvSpPr>
          <p:cNvPr id="10" name="Google Shape;59;p13">
            <a:extLst>
              <a:ext uri="{FF2B5EF4-FFF2-40B4-BE49-F238E27FC236}">
                <a16:creationId xmlns:a16="http://schemas.microsoft.com/office/drawing/2014/main" id="{EE49B9F7-B19A-B124-E126-8CE9F2DEFC73}"/>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rPr>
              <a:t>Upgrad Assignment</a:t>
            </a:r>
            <a:endParaRPr sz="800"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7885354" y="4905486"/>
            <a:ext cx="1258445" cy="23801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
        <p:nvSpPr>
          <p:cNvPr id="99" name="Google Shape;99;p15"/>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00" name="Google Shape;100;p15"/>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01" name="Google Shape;101;p15"/>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Problem Statement &amp; Objective</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02" name="Google Shape;102;p15"/>
          <p:cNvSpPr/>
          <p:nvPr/>
        </p:nvSpPr>
        <p:spPr>
          <a:xfrm>
            <a:off x="32024" y="601691"/>
            <a:ext cx="8872526" cy="4411374"/>
          </a:xfrm>
          <a:prstGeom prst="roundRect">
            <a:avLst>
              <a:gd name="adj" fmla="val 6370"/>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Problem Statement:</a:t>
            </a:r>
            <a:endParaRPr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X Education sells online courses to industry professionals.</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X Education gets a lot of leads, its lead conversion rate is very poor. For example, if,  say, they acquire 100 leads in a day, only about 30 of them are converted.</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To make this process more efficient, the company wishes to identify the most  potential leads, also known as ‘Hot Leads’.</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If they successfully identify this set of leads, the lead conversion rate should go up as  the sales team will now be focusing more on communicating with the potential leads  rather than making calls to everyone.</a:t>
            </a:r>
          </a:p>
          <a:p>
            <a:pPr marL="0" lvl="0" indent="0" algn="l" rtl="0">
              <a:lnSpc>
                <a:spcPct val="115000"/>
              </a:lnSpc>
              <a:spcBef>
                <a:spcPts val="1400"/>
              </a:spcBef>
              <a:spcAft>
                <a:spcPts val="0"/>
              </a:spcAft>
              <a:buClr>
                <a:schemeClr val="dk1"/>
              </a:buClr>
              <a:buSzPts val="1100"/>
              <a:buFont typeface="Arial"/>
              <a:buNone/>
            </a:pPr>
            <a:r>
              <a:rPr lang="en-GB"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Objective:</a:t>
            </a:r>
            <a:endParaRPr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a:p>
            <a:pPr marL="171450" indent="-171450" algn="just">
              <a:spcBef>
                <a:spcPts val="1200"/>
              </a:spcBef>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X education wants to know most promising leads. For that they want to build a Model which identifies the hot leads. CEO of X education want to achieve a lead conversion rate of 80%.</a:t>
            </a:r>
          </a:p>
          <a:p>
            <a:pPr marL="171450" indent="-171450" algn="just">
              <a:spcBef>
                <a:spcPts val="1200"/>
              </a:spcBef>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Once completed, Deployment of the model for the future use.</a:t>
            </a:r>
          </a:p>
        </p:txBody>
      </p:sp>
      <p:cxnSp>
        <p:nvCxnSpPr>
          <p:cNvPr id="103" name="Google Shape;103;p15"/>
          <p:cNvCxnSpPr/>
          <p:nvPr/>
        </p:nvCxnSpPr>
        <p:spPr>
          <a:xfrm>
            <a:off x="239450" y="3654212"/>
            <a:ext cx="8340600" cy="0"/>
          </a:xfrm>
          <a:prstGeom prst="straightConnector1">
            <a:avLst/>
          </a:prstGeom>
          <a:noFill/>
          <a:ln w="9525" cap="flat" cmpd="sng">
            <a:solidFill>
              <a:schemeClr val="dk2"/>
            </a:solidFill>
            <a:prstDash val="lgDash"/>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800" dirty="0">
                <a:solidFill>
                  <a:schemeClr val="dk1"/>
                </a:solidFill>
                <a:latin typeface="Montserrat Medium"/>
                <a:ea typeface="Montserrat Medium"/>
                <a:cs typeface="Montserrat Medium"/>
                <a:sym typeface="Montserrat Medium"/>
              </a:rPr>
              <a:t>Upgrad Assignment</a:t>
            </a:r>
            <a:endParaRPr sz="800" dirty="0">
              <a:solidFill>
                <a:schemeClr val="dk1"/>
              </a:solidFill>
              <a:latin typeface="Montserrat Medium"/>
              <a:ea typeface="Montserrat Medium"/>
              <a:cs typeface="Montserrat Medium"/>
              <a:sym typeface="Montserrat Medium"/>
            </a:endParaRPr>
          </a:p>
        </p:txBody>
      </p:sp>
      <p:sp>
        <p:nvSpPr>
          <p:cNvPr id="109" name="Google Shape;109;p16"/>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0" name="Google Shape;110;p16"/>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11" name="Google Shape;111;p16"/>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Solution Methodology</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sp>
        <p:nvSpPr>
          <p:cNvPr id="112" name="Google Shape;112;p16"/>
          <p:cNvSpPr/>
          <p:nvPr/>
        </p:nvSpPr>
        <p:spPr>
          <a:xfrm>
            <a:off x="157050" y="635012"/>
            <a:ext cx="8814828" cy="4291989"/>
          </a:xfrm>
          <a:prstGeom prst="roundRect">
            <a:avLst>
              <a:gd name="adj" fmla="val 6370"/>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297815" marR="240665" indent="-285750">
              <a:lnSpc>
                <a:spcPct val="102099"/>
              </a:lnSpc>
              <a:spcBef>
                <a:spcPts val="100"/>
              </a:spcBef>
              <a:buFont typeface="Wingdings" panose="05000000000000000000" pitchFamily="2" charset="2"/>
              <a:buChar char="q"/>
            </a:pPr>
            <a:r>
              <a:rPr lang="en-IN" sz="1800" spc="-70" dirty="0">
                <a:solidFill>
                  <a:srgbClr val="3F3F3F"/>
                </a:solidFill>
                <a:latin typeface="Calibri" panose="020F0502020204030204" pitchFamily="34" charset="0"/>
                <a:ea typeface="Calibri" panose="020F0502020204030204" pitchFamily="34" charset="0"/>
                <a:cs typeface="Calibri" panose="020F0502020204030204" pitchFamily="34" charset="0"/>
              </a:rPr>
              <a:t>Importing</a:t>
            </a:r>
            <a:r>
              <a:rPr lang="en-IN" sz="1800" spc="-20"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data and</a:t>
            </a:r>
            <a:r>
              <a:rPr lang="en-IN" sz="1800" spc="-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inspecting</a:t>
            </a:r>
            <a:r>
              <a:rPr lang="en-IN" sz="1800" spc="-1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25" dirty="0">
                <a:solidFill>
                  <a:srgbClr val="3F3F3F"/>
                </a:solidFill>
                <a:latin typeface="Calibri" panose="020F0502020204030204" pitchFamily="34" charset="0"/>
                <a:ea typeface="Calibri" panose="020F0502020204030204" pitchFamily="34" charset="0"/>
                <a:cs typeface="Calibri" panose="020F0502020204030204" pitchFamily="34" charset="0"/>
              </a:rPr>
              <a:t>the </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data</a:t>
            </a:r>
            <a:r>
              <a:rPr lang="en-IN" sz="1800" spc="9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frame</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65"/>
              </a:spcBef>
              <a:buFont typeface="Wingdings" panose="05000000000000000000" pitchFamily="2" charset="2"/>
              <a:buChar char="q"/>
            </a:pP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Data</a:t>
            </a:r>
            <a:r>
              <a:rPr lang="en-IN" sz="1800" spc="-8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preparation(</a:t>
            </a:r>
            <a:r>
              <a:rPr lang="en-US"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Data cleaning and data manipulation)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75"/>
              </a:spcBef>
              <a:buFont typeface="Wingdings" panose="05000000000000000000" pitchFamily="2" charset="2"/>
              <a:buChar char="q"/>
            </a:pPr>
            <a:r>
              <a:rPr lang="en-IN" sz="1800" spc="-25" dirty="0">
                <a:solidFill>
                  <a:srgbClr val="3F3F3F"/>
                </a:solidFill>
                <a:latin typeface="Calibri" panose="020F0502020204030204" pitchFamily="34" charset="0"/>
                <a:ea typeface="Calibri" panose="020F0502020204030204" pitchFamily="34" charset="0"/>
                <a:cs typeface="Calibri" panose="020F0502020204030204" pitchFamily="34" charset="0"/>
              </a:rPr>
              <a:t>EDA(</a:t>
            </a:r>
            <a:r>
              <a:rPr lang="en-IN" sz="1800" spc="-10" dirty="0">
                <a:solidFill>
                  <a:srgbClr val="404040"/>
                </a:solidFill>
                <a:latin typeface="Calibri"/>
                <a:cs typeface="Calibri"/>
              </a:rPr>
              <a:t>Univariate </a:t>
            </a:r>
            <a:r>
              <a:rPr lang="en-IN" sz="1800" spc="-15" dirty="0">
                <a:solidFill>
                  <a:srgbClr val="404040"/>
                </a:solidFill>
                <a:latin typeface="Calibri"/>
                <a:cs typeface="Calibri"/>
              </a:rPr>
              <a:t>data</a:t>
            </a:r>
            <a:r>
              <a:rPr lang="en-IN" sz="1800" spc="10" dirty="0">
                <a:solidFill>
                  <a:srgbClr val="404040"/>
                </a:solidFill>
                <a:latin typeface="Calibri"/>
                <a:cs typeface="Calibri"/>
              </a:rPr>
              <a:t> </a:t>
            </a:r>
            <a:r>
              <a:rPr lang="en-IN" sz="1800" spc="-5" dirty="0">
                <a:solidFill>
                  <a:srgbClr val="404040"/>
                </a:solidFill>
                <a:latin typeface="Calibri"/>
                <a:cs typeface="Calibri"/>
              </a:rPr>
              <a:t>analysis,</a:t>
            </a:r>
            <a:r>
              <a:rPr lang="en-IN" sz="1800" spc="-10" dirty="0">
                <a:solidFill>
                  <a:srgbClr val="404040"/>
                </a:solidFill>
                <a:latin typeface="Calibri"/>
                <a:cs typeface="Calibri"/>
              </a:rPr>
              <a:t> Bivariate </a:t>
            </a:r>
            <a:r>
              <a:rPr lang="en-IN" sz="1800" spc="-15" dirty="0">
                <a:solidFill>
                  <a:srgbClr val="404040"/>
                </a:solidFill>
                <a:latin typeface="Calibri"/>
                <a:cs typeface="Calibri"/>
              </a:rPr>
              <a:t>data</a:t>
            </a:r>
            <a:r>
              <a:rPr lang="en-IN" sz="1800" spc="15" dirty="0">
                <a:solidFill>
                  <a:srgbClr val="404040"/>
                </a:solidFill>
                <a:latin typeface="Calibri"/>
                <a:cs typeface="Calibri"/>
              </a:rPr>
              <a:t> </a:t>
            </a:r>
            <a:r>
              <a:rPr lang="en-IN" sz="1800" spc="-5" dirty="0">
                <a:solidFill>
                  <a:srgbClr val="404040"/>
                </a:solidFill>
                <a:latin typeface="Calibri"/>
                <a:cs typeface="Calibri"/>
              </a:rPr>
              <a:t>analysis)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65"/>
              </a:spcBef>
              <a:buFont typeface="Wingdings" panose="05000000000000000000" pitchFamily="2" charset="2"/>
              <a:buChar char="q"/>
            </a:pP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Dummy</a:t>
            </a:r>
            <a:r>
              <a:rPr lang="en-IN" sz="1800" spc="-8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variable</a:t>
            </a:r>
            <a:r>
              <a:rPr lang="en-IN" sz="1800" spc="-5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creation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60"/>
              </a:spcBef>
              <a:buFont typeface="Wingdings" panose="05000000000000000000" pitchFamily="2" charset="2"/>
              <a:buChar char="q"/>
            </a:pPr>
            <a:r>
              <a:rPr lang="en-IN" sz="1800" spc="-95" dirty="0">
                <a:solidFill>
                  <a:srgbClr val="3F3F3F"/>
                </a:solidFill>
                <a:latin typeface="Calibri" panose="020F0502020204030204" pitchFamily="34" charset="0"/>
                <a:ea typeface="Calibri" panose="020F0502020204030204" pitchFamily="34" charset="0"/>
                <a:cs typeface="Calibri" panose="020F0502020204030204" pitchFamily="34" charset="0"/>
              </a:rPr>
              <a:t>Test-Train</a:t>
            </a:r>
            <a:r>
              <a:rPr lang="en-IN" sz="1800" spc="-5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20" dirty="0">
                <a:solidFill>
                  <a:srgbClr val="3F3F3F"/>
                </a:solidFill>
                <a:latin typeface="Calibri" panose="020F0502020204030204" pitchFamily="34" charset="0"/>
                <a:ea typeface="Calibri" panose="020F0502020204030204" pitchFamily="34" charset="0"/>
                <a:cs typeface="Calibri" panose="020F0502020204030204" pitchFamily="34" charset="0"/>
              </a:rPr>
              <a:t>split</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65"/>
              </a:spcBef>
              <a:buFont typeface="Wingdings" panose="05000000000000000000" pitchFamily="2" charset="2"/>
              <a:buChar char="q"/>
            </a:pPr>
            <a:r>
              <a:rPr lang="en-IN" sz="1800" spc="-25" dirty="0">
                <a:solidFill>
                  <a:srgbClr val="3F3F3F"/>
                </a:solidFill>
                <a:latin typeface="Calibri" panose="020F0502020204030204" pitchFamily="34" charset="0"/>
                <a:ea typeface="Calibri" panose="020F0502020204030204" pitchFamily="34" charset="0"/>
                <a:cs typeface="Calibri" panose="020F0502020204030204" pitchFamily="34" charset="0"/>
              </a:rPr>
              <a:t>Feature</a:t>
            </a:r>
            <a:r>
              <a:rPr lang="en-IN" sz="1800" spc="-80"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scaling</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80"/>
              </a:spcBef>
              <a:buFont typeface="Wingdings" panose="05000000000000000000" pitchFamily="2" charset="2"/>
              <a:buChar char="q"/>
            </a:pP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Correlations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7815" marR="5080" indent="-285750">
              <a:lnSpc>
                <a:spcPct val="102099"/>
              </a:lnSpc>
              <a:spcBef>
                <a:spcPts val="825"/>
              </a:spcBef>
              <a:buFont typeface="Wingdings" panose="05000000000000000000" pitchFamily="2" charset="2"/>
              <a:buChar char="q"/>
            </a:pP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Model </a:t>
            </a:r>
            <a:r>
              <a:rPr lang="en-IN" sz="1800" spc="-40" dirty="0">
                <a:solidFill>
                  <a:srgbClr val="3F3F3F"/>
                </a:solidFill>
                <a:latin typeface="Calibri" panose="020F0502020204030204" pitchFamily="34" charset="0"/>
                <a:ea typeface="Calibri" panose="020F0502020204030204" pitchFamily="34" charset="0"/>
                <a:cs typeface="Calibri" panose="020F0502020204030204" pitchFamily="34" charset="0"/>
              </a:rPr>
              <a:t>Building</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40" dirty="0">
                <a:solidFill>
                  <a:srgbClr val="3F3F3F"/>
                </a:solidFill>
                <a:latin typeface="Calibri" panose="020F0502020204030204" pitchFamily="34" charset="0"/>
                <a:ea typeface="Calibri" panose="020F0502020204030204" pitchFamily="34" charset="0"/>
                <a:cs typeface="Calibri" panose="020F0502020204030204" pitchFamily="34" charset="0"/>
              </a:rPr>
              <a:t>(</a:t>
            </a:r>
            <a:r>
              <a:rPr lang="en-US" sz="1800" spc="-140" dirty="0">
                <a:solidFill>
                  <a:srgbClr val="3F3F3F"/>
                </a:solidFill>
                <a:latin typeface="Calibri" panose="020F0502020204030204" pitchFamily="34" charset="0"/>
                <a:ea typeface="Calibri" panose="020F0502020204030204" pitchFamily="34" charset="0"/>
                <a:cs typeface="Calibri" panose="020F0502020204030204" pitchFamily="34" charset="0"/>
              </a:rPr>
              <a:t>Logistic Regression used ,with statistical evaluation - </a:t>
            </a:r>
            <a:r>
              <a:rPr lang="en-IN" sz="1800" spc="-140" dirty="0">
                <a:solidFill>
                  <a:srgbClr val="3F3F3F"/>
                </a:solidFill>
                <a:latin typeface="Calibri" panose="020F0502020204030204" pitchFamily="34" charset="0"/>
                <a:ea typeface="Calibri" panose="020F0502020204030204" pitchFamily="34" charset="0"/>
                <a:cs typeface="Calibri" panose="020F0502020204030204" pitchFamily="34" charset="0"/>
              </a:rPr>
              <a:t>RFE,</a:t>
            </a:r>
            <a:r>
              <a:rPr lang="en-IN" sz="1800" spc="-125" dirty="0">
                <a:solidFill>
                  <a:srgbClr val="3F3F3F"/>
                </a:solidFill>
                <a:latin typeface="Calibri" panose="020F0502020204030204" pitchFamily="34" charset="0"/>
                <a:ea typeface="Calibri" panose="020F0502020204030204" pitchFamily="34" charset="0"/>
                <a:cs typeface="Calibri" panose="020F0502020204030204" pitchFamily="34" charset="0"/>
              </a:rPr>
              <a:t>VIF</a:t>
            </a:r>
            <a:r>
              <a:rPr lang="en-IN" sz="1800" spc="-1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and</a:t>
            </a:r>
            <a:r>
              <a:rPr lang="en-IN" sz="1800" spc="1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25" dirty="0">
                <a:solidFill>
                  <a:srgbClr val="3F3F3F"/>
                </a:solidFill>
                <a:latin typeface="Calibri" panose="020F0502020204030204" pitchFamily="34" charset="0"/>
                <a:ea typeface="Calibri" panose="020F0502020204030204" pitchFamily="34" charset="0"/>
                <a:cs typeface="Calibri" panose="020F0502020204030204" pitchFamily="34" charset="0"/>
              </a:rPr>
              <a:t>p-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values)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75"/>
              </a:spcBef>
              <a:buFont typeface="Wingdings" panose="05000000000000000000" pitchFamily="2" charset="2"/>
              <a:buChar char="q"/>
            </a:pP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Model</a:t>
            </a:r>
            <a:r>
              <a:rPr lang="en-IN" sz="1800" spc="-1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10" dirty="0">
                <a:solidFill>
                  <a:srgbClr val="3F3F3F"/>
                </a:solidFill>
                <a:latin typeface="Calibri" panose="020F0502020204030204" pitchFamily="34" charset="0"/>
                <a:ea typeface="Calibri" panose="020F0502020204030204" pitchFamily="34" charset="0"/>
                <a:cs typeface="Calibri" panose="020F0502020204030204" pitchFamily="34" charset="0"/>
              </a:rPr>
              <a:t>Evaluation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98450" indent="-285750">
              <a:lnSpc>
                <a:spcPct val="100000"/>
              </a:lnSpc>
              <a:spcBef>
                <a:spcPts val="865"/>
              </a:spcBef>
              <a:buFont typeface="Wingdings" panose="05000000000000000000" pitchFamily="2" charset="2"/>
              <a:buChar char="q"/>
            </a:pP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Making</a:t>
            </a:r>
            <a:r>
              <a:rPr lang="en-IN" sz="1800" spc="-20" dirty="0">
                <a:solidFill>
                  <a:srgbClr val="3F3F3F"/>
                </a:solidFill>
                <a:latin typeface="Calibri" panose="020F0502020204030204" pitchFamily="34" charset="0"/>
                <a:ea typeface="Calibri" panose="020F0502020204030204" pitchFamily="34" charset="0"/>
                <a:cs typeface="Calibri" panose="020F0502020204030204" pitchFamily="34" charset="0"/>
              </a:rPr>
              <a:t> predictions</a:t>
            </a:r>
            <a:r>
              <a:rPr lang="en-IN" sz="1800" spc="-3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3F3F3F"/>
                </a:solidFill>
                <a:latin typeface="Calibri" panose="020F0502020204030204" pitchFamily="34" charset="0"/>
                <a:ea typeface="Calibri" panose="020F0502020204030204" pitchFamily="34" charset="0"/>
                <a:cs typeface="Calibri" panose="020F0502020204030204" pitchFamily="34" charset="0"/>
              </a:rPr>
              <a:t>on</a:t>
            </a:r>
            <a:r>
              <a:rPr lang="en-IN" sz="1800" spc="-35"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80" dirty="0">
                <a:solidFill>
                  <a:srgbClr val="3F3F3F"/>
                </a:solidFill>
                <a:latin typeface="Calibri" panose="020F0502020204030204" pitchFamily="34" charset="0"/>
                <a:ea typeface="Calibri" panose="020F0502020204030204" pitchFamily="34" charset="0"/>
                <a:cs typeface="Calibri" panose="020F0502020204030204" pitchFamily="34" charset="0"/>
              </a:rPr>
              <a:t>test</a:t>
            </a:r>
            <a:r>
              <a:rPr lang="en-IN" sz="1800" spc="-20"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n-IN" sz="1800" spc="-25" dirty="0">
                <a:solidFill>
                  <a:srgbClr val="3F3F3F"/>
                </a:solidFill>
                <a:latin typeface="Calibri" panose="020F0502020204030204" pitchFamily="34" charset="0"/>
                <a:ea typeface="Calibri" panose="020F0502020204030204" pitchFamily="34" charset="0"/>
                <a:cs typeface="Calibri" panose="020F0502020204030204" pitchFamily="34" charset="0"/>
              </a:rPr>
              <a:t>set</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15000"/>
              </a:lnSpc>
              <a:spcBef>
                <a:spcPts val="1200"/>
              </a:spcBef>
              <a:spcAft>
                <a:spcPts val="1200"/>
              </a:spcAft>
              <a:buNone/>
            </a:pPr>
            <a:endParaRPr dirty="0">
              <a:latin typeface="Calibri" panose="020F0502020204030204" pitchFamily="34" charset="0"/>
              <a:ea typeface="Calibri" panose="020F0502020204030204" pitchFamily="34" charset="0"/>
              <a:cs typeface="Calibri" panose="020F0502020204030204" pitchFamily="34" charset="0"/>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EDA – Variables with “Select” datapoints</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15" name="Google Shape;103;p15">
            <a:extLst>
              <a:ext uri="{FF2B5EF4-FFF2-40B4-BE49-F238E27FC236}">
                <a16:creationId xmlns:a16="http://schemas.microsoft.com/office/drawing/2014/main" id="{DBF2726B-B932-236E-1810-EA9AE29BECDE}"/>
              </a:ext>
            </a:extLst>
          </p:cNvPr>
          <p:cNvCxnSpPr/>
          <p:nvPr/>
        </p:nvCxnSpPr>
        <p:spPr>
          <a:xfrm>
            <a:off x="289099" y="4257878"/>
            <a:ext cx="8340600" cy="0"/>
          </a:xfrm>
          <a:prstGeom prst="straightConnector1">
            <a:avLst/>
          </a:prstGeom>
          <a:noFill/>
          <a:ln w="9525" cap="flat" cmpd="sng">
            <a:solidFill>
              <a:schemeClr val="dk2"/>
            </a:solidFill>
            <a:prstDash val="lgDash"/>
            <a:round/>
            <a:headEnd type="oval" w="med" len="med"/>
            <a:tailEnd type="oval" w="med" len="med"/>
          </a:ln>
        </p:spPr>
      </p:cxnSp>
      <p:sp>
        <p:nvSpPr>
          <p:cNvPr id="16" name="TextBox 15">
            <a:extLst>
              <a:ext uri="{FF2B5EF4-FFF2-40B4-BE49-F238E27FC236}">
                <a16:creationId xmlns:a16="http://schemas.microsoft.com/office/drawing/2014/main" id="{53767671-DCAD-A057-593C-33476F4F7B66}"/>
              </a:ext>
            </a:extLst>
          </p:cNvPr>
          <p:cNvSpPr txBox="1"/>
          <p:nvPr/>
        </p:nvSpPr>
        <p:spPr>
          <a:xfrm>
            <a:off x="239450" y="4396291"/>
            <a:ext cx="8439898" cy="803297"/>
          </a:xfrm>
          <a:prstGeom prst="rect">
            <a:avLst/>
          </a:prstGeom>
          <a:noFill/>
        </p:spPr>
        <p:txBody>
          <a:bodyPr wrap="square" rtlCol="0">
            <a:spAutoFit/>
          </a:bodyPr>
          <a:lstStyle/>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Variables like Specialization, Occupation and How did you ear about X education has “Select” as one of the option which is similar to NAN values , Hence they are imputed as “not provided”  </a:t>
            </a:r>
          </a:p>
          <a:p>
            <a:endParaRPr lang="en-IN" dirty="0"/>
          </a:p>
        </p:txBody>
      </p:sp>
      <p:pic>
        <p:nvPicPr>
          <p:cNvPr id="31" name="Picture 30">
            <a:extLst>
              <a:ext uri="{FF2B5EF4-FFF2-40B4-BE49-F238E27FC236}">
                <a16:creationId xmlns:a16="http://schemas.microsoft.com/office/drawing/2014/main" id="{2518E5B9-E722-BF64-0538-5D23103CE7AA}"/>
              </a:ext>
            </a:extLst>
          </p:cNvPr>
          <p:cNvPicPr>
            <a:picLocks noChangeAspect="1"/>
          </p:cNvPicPr>
          <p:nvPr/>
        </p:nvPicPr>
        <p:blipFill>
          <a:blip r:embed="rId4"/>
          <a:stretch>
            <a:fillRect/>
          </a:stretch>
        </p:blipFill>
        <p:spPr>
          <a:xfrm>
            <a:off x="239450" y="648309"/>
            <a:ext cx="3869592" cy="3591441"/>
          </a:xfrm>
          <a:prstGeom prst="rect">
            <a:avLst/>
          </a:prstGeom>
        </p:spPr>
      </p:pic>
      <p:pic>
        <p:nvPicPr>
          <p:cNvPr id="97" name="Picture 96">
            <a:extLst>
              <a:ext uri="{FF2B5EF4-FFF2-40B4-BE49-F238E27FC236}">
                <a16:creationId xmlns:a16="http://schemas.microsoft.com/office/drawing/2014/main" id="{1700C244-DD8E-E19A-A018-7DDB9DB48891}"/>
              </a:ext>
            </a:extLst>
          </p:cNvPr>
          <p:cNvPicPr>
            <a:picLocks noChangeAspect="1"/>
          </p:cNvPicPr>
          <p:nvPr/>
        </p:nvPicPr>
        <p:blipFill>
          <a:blip r:embed="rId5"/>
          <a:stretch>
            <a:fillRect/>
          </a:stretch>
        </p:blipFill>
        <p:spPr>
          <a:xfrm>
            <a:off x="4409750" y="732744"/>
            <a:ext cx="3565118" cy="32577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25866B6C-28B9-CE53-30F7-F32C6676E737}"/>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7B64D936-CDC2-2E63-E362-D5564E9A7960}"/>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2616C30B-9C89-52DC-6E53-B761C93BB655}"/>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7F5EECBE-7B0B-B941-88A9-B5C94A816822}"/>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B7F2F5E6-061F-F000-B2CF-7F30E7EDA163}"/>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EDA - Univariate Analysis - Categorical</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3" name="Picture 2">
            <a:extLst>
              <a:ext uri="{FF2B5EF4-FFF2-40B4-BE49-F238E27FC236}">
                <a16:creationId xmlns:a16="http://schemas.microsoft.com/office/drawing/2014/main" id="{E2702E13-18DA-3219-17E8-717F5C621225}"/>
              </a:ext>
            </a:extLst>
          </p:cNvPr>
          <p:cNvPicPr>
            <a:picLocks noChangeAspect="1"/>
          </p:cNvPicPr>
          <p:nvPr/>
        </p:nvPicPr>
        <p:blipFill>
          <a:blip r:embed="rId4"/>
          <a:stretch>
            <a:fillRect/>
          </a:stretch>
        </p:blipFill>
        <p:spPr>
          <a:xfrm>
            <a:off x="6410291" y="744800"/>
            <a:ext cx="2733509" cy="2508805"/>
          </a:xfrm>
          <a:prstGeom prst="rect">
            <a:avLst/>
          </a:prstGeom>
        </p:spPr>
      </p:pic>
      <p:pic>
        <p:nvPicPr>
          <p:cNvPr id="12" name="Picture 11">
            <a:extLst>
              <a:ext uri="{FF2B5EF4-FFF2-40B4-BE49-F238E27FC236}">
                <a16:creationId xmlns:a16="http://schemas.microsoft.com/office/drawing/2014/main" id="{16F8FD83-B95C-344B-5C48-FE45F585294B}"/>
              </a:ext>
            </a:extLst>
          </p:cNvPr>
          <p:cNvPicPr>
            <a:picLocks noChangeAspect="1"/>
          </p:cNvPicPr>
          <p:nvPr/>
        </p:nvPicPr>
        <p:blipFill>
          <a:blip r:embed="rId5"/>
          <a:stretch>
            <a:fillRect/>
          </a:stretch>
        </p:blipFill>
        <p:spPr>
          <a:xfrm>
            <a:off x="3446652" y="759790"/>
            <a:ext cx="2619021" cy="2478826"/>
          </a:xfrm>
          <a:prstGeom prst="rect">
            <a:avLst/>
          </a:prstGeom>
        </p:spPr>
      </p:pic>
      <p:pic>
        <p:nvPicPr>
          <p:cNvPr id="14" name="Picture 13">
            <a:extLst>
              <a:ext uri="{FF2B5EF4-FFF2-40B4-BE49-F238E27FC236}">
                <a16:creationId xmlns:a16="http://schemas.microsoft.com/office/drawing/2014/main" id="{3E676398-BE60-553C-75B2-67F7894BBF8F}"/>
              </a:ext>
            </a:extLst>
          </p:cNvPr>
          <p:cNvPicPr>
            <a:picLocks noChangeAspect="1"/>
          </p:cNvPicPr>
          <p:nvPr/>
        </p:nvPicPr>
        <p:blipFill>
          <a:blip r:embed="rId6"/>
          <a:stretch>
            <a:fillRect/>
          </a:stretch>
        </p:blipFill>
        <p:spPr>
          <a:xfrm>
            <a:off x="67425" y="635025"/>
            <a:ext cx="3287844" cy="2922697"/>
          </a:xfrm>
          <a:prstGeom prst="rect">
            <a:avLst/>
          </a:prstGeom>
        </p:spPr>
      </p:pic>
      <p:cxnSp>
        <p:nvCxnSpPr>
          <p:cNvPr id="15" name="Google Shape;103;p15">
            <a:extLst>
              <a:ext uri="{FF2B5EF4-FFF2-40B4-BE49-F238E27FC236}">
                <a16:creationId xmlns:a16="http://schemas.microsoft.com/office/drawing/2014/main" id="{846799B5-E889-5A13-2298-C68915D671BC}"/>
              </a:ext>
            </a:extLst>
          </p:cNvPr>
          <p:cNvCxnSpPr/>
          <p:nvPr/>
        </p:nvCxnSpPr>
        <p:spPr>
          <a:xfrm>
            <a:off x="239450" y="3654212"/>
            <a:ext cx="8340600" cy="0"/>
          </a:xfrm>
          <a:prstGeom prst="straightConnector1">
            <a:avLst/>
          </a:prstGeom>
          <a:noFill/>
          <a:ln w="9525" cap="flat" cmpd="sng">
            <a:solidFill>
              <a:schemeClr val="dk2"/>
            </a:solidFill>
            <a:prstDash val="lgDash"/>
            <a:round/>
            <a:headEnd type="oval" w="med" len="med"/>
            <a:tailEnd type="oval" w="med" len="med"/>
          </a:ln>
        </p:spPr>
      </p:cxnSp>
      <p:sp>
        <p:nvSpPr>
          <p:cNvPr id="16" name="TextBox 15">
            <a:extLst>
              <a:ext uri="{FF2B5EF4-FFF2-40B4-BE49-F238E27FC236}">
                <a16:creationId xmlns:a16="http://schemas.microsoft.com/office/drawing/2014/main" id="{FC324520-E141-D195-BE8C-E42BEC18FB19}"/>
              </a:ext>
            </a:extLst>
          </p:cNvPr>
          <p:cNvSpPr txBox="1"/>
          <p:nvPr/>
        </p:nvSpPr>
        <p:spPr>
          <a:xfrm>
            <a:off x="239450" y="3700122"/>
            <a:ext cx="8439898" cy="1606594"/>
          </a:xfrm>
          <a:prstGeom prst="rect">
            <a:avLst/>
          </a:prstGeom>
          <a:noFill/>
        </p:spPr>
        <p:txBody>
          <a:bodyPr wrap="square" rtlCol="0">
            <a:spAutoFit/>
          </a:bodyPr>
          <a:lstStyle/>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In lead source the leads through google &amp; direct traffic high probability to convert</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Whereas in Lead origin the greatest number of leads are landing on submission</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X Education gets a lot of leads, its lead conversion rate is very poor. For example, if,  say, they acquire 100 leads in a day, only about 30 of them are converted.</a:t>
            </a:r>
          </a:p>
          <a:p>
            <a:endParaRPr lang="en-IN" dirty="0"/>
          </a:p>
        </p:txBody>
      </p:sp>
    </p:spTree>
    <p:extLst>
      <p:ext uri="{BB962C8B-B14F-4D97-AF65-F5344CB8AC3E}">
        <p14:creationId xmlns:p14="http://schemas.microsoft.com/office/powerpoint/2010/main" val="225234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AEA5B414-AA8E-765E-CA23-929196BA64A6}"/>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A0DE1092-416B-1EF1-53BD-F29F964C994A}"/>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3388D659-4B53-1CFF-C5E0-E17D80D528E8}"/>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E5F59C7A-46B2-3DC2-2F1B-1E824D2EFACD}"/>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6B116F2A-BD3F-7737-1A1D-B70CF045770F}"/>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EDA - Univariate Analysis - Numerical</a:t>
            </a:r>
            <a:endParaRPr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15" name="Google Shape;103;p15">
            <a:extLst>
              <a:ext uri="{FF2B5EF4-FFF2-40B4-BE49-F238E27FC236}">
                <a16:creationId xmlns:a16="http://schemas.microsoft.com/office/drawing/2014/main" id="{C99D2A54-33EB-1867-8F31-411BFFCF379B}"/>
              </a:ext>
            </a:extLst>
          </p:cNvPr>
          <p:cNvCxnSpPr/>
          <p:nvPr/>
        </p:nvCxnSpPr>
        <p:spPr>
          <a:xfrm>
            <a:off x="401700" y="3449906"/>
            <a:ext cx="8340600" cy="0"/>
          </a:xfrm>
          <a:prstGeom prst="straightConnector1">
            <a:avLst/>
          </a:prstGeom>
          <a:noFill/>
          <a:ln w="9525" cap="flat" cmpd="sng">
            <a:solidFill>
              <a:schemeClr val="dk2"/>
            </a:solidFill>
            <a:prstDash val="lgDash"/>
            <a:round/>
            <a:headEnd type="oval" w="med" len="med"/>
            <a:tailEnd type="oval" w="med" len="med"/>
          </a:ln>
        </p:spPr>
      </p:cxnSp>
      <p:sp>
        <p:nvSpPr>
          <p:cNvPr id="16" name="TextBox 15">
            <a:extLst>
              <a:ext uri="{FF2B5EF4-FFF2-40B4-BE49-F238E27FC236}">
                <a16:creationId xmlns:a16="http://schemas.microsoft.com/office/drawing/2014/main" id="{A89BDFFC-C4CC-7A76-6AE8-A2E28E9967BA}"/>
              </a:ext>
            </a:extLst>
          </p:cNvPr>
          <p:cNvSpPr txBox="1"/>
          <p:nvPr/>
        </p:nvSpPr>
        <p:spPr>
          <a:xfrm>
            <a:off x="302402" y="3255513"/>
            <a:ext cx="8439898" cy="1760482"/>
          </a:xfrm>
          <a:prstGeom prst="rect">
            <a:avLst/>
          </a:prstGeom>
          <a:noFill/>
        </p:spPr>
        <p:txBody>
          <a:bodyPr wrap="square" rtlCol="0">
            <a:spAutoFit/>
          </a:bodyPr>
          <a:lstStyle/>
          <a:p>
            <a:pPr marL="171450" lvl="0" indent="-171450" algn="just" rtl="0">
              <a:lnSpc>
                <a:spcPct val="115000"/>
              </a:lnSpc>
              <a:spcBef>
                <a:spcPts val="1200"/>
              </a:spcBef>
              <a:spcAft>
                <a:spcPts val="0"/>
              </a:spcAft>
              <a:buFont typeface="Arial" panose="020B0604020202020204" pitchFamily="34" charset="0"/>
              <a:buChar char="•"/>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'Total Time Spent on Website','</a:t>
            </a:r>
            <a:r>
              <a:rPr lang="en-US" dirty="0" err="1">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TotalVisits</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','Page Views Per Visit' displays a downward trend.</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All the three variables looks insightful as the trend forms a pattern over count.</a:t>
            </a:r>
          </a:p>
          <a:p>
            <a:pPr marL="171450" lvl="0" indent="-171450" algn="just" rtl="0">
              <a:lnSpc>
                <a:spcPct val="115000"/>
              </a:lnSpc>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Numeric variables are highly useful to understand the distribution of the count.</a:t>
            </a:r>
          </a:p>
          <a:p>
            <a:endParaRPr lang="en-IN" dirty="0"/>
          </a:p>
        </p:txBody>
      </p:sp>
      <p:pic>
        <p:nvPicPr>
          <p:cNvPr id="4" name="Picture 3">
            <a:extLst>
              <a:ext uri="{FF2B5EF4-FFF2-40B4-BE49-F238E27FC236}">
                <a16:creationId xmlns:a16="http://schemas.microsoft.com/office/drawing/2014/main" id="{E5C6278A-B8F4-E786-636B-7E4058659F9C}"/>
              </a:ext>
            </a:extLst>
          </p:cNvPr>
          <p:cNvPicPr>
            <a:picLocks noChangeAspect="1"/>
          </p:cNvPicPr>
          <p:nvPr/>
        </p:nvPicPr>
        <p:blipFill>
          <a:blip r:embed="rId4"/>
          <a:stretch>
            <a:fillRect/>
          </a:stretch>
        </p:blipFill>
        <p:spPr>
          <a:xfrm>
            <a:off x="67425" y="801393"/>
            <a:ext cx="3055172" cy="2541047"/>
          </a:xfrm>
          <a:prstGeom prst="rect">
            <a:avLst/>
          </a:prstGeom>
        </p:spPr>
      </p:pic>
      <p:pic>
        <p:nvPicPr>
          <p:cNvPr id="8" name="Picture 7">
            <a:extLst>
              <a:ext uri="{FF2B5EF4-FFF2-40B4-BE49-F238E27FC236}">
                <a16:creationId xmlns:a16="http://schemas.microsoft.com/office/drawing/2014/main" id="{CB62B3FD-A5B9-0D88-5A4C-29BA0EA1B000}"/>
              </a:ext>
            </a:extLst>
          </p:cNvPr>
          <p:cNvPicPr>
            <a:picLocks noChangeAspect="1"/>
          </p:cNvPicPr>
          <p:nvPr/>
        </p:nvPicPr>
        <p:blipFill>
          <a:blip r:embed="rId5"/>
          <a:stretch>
            <a:fillRect/>
          </a:stretch>
        </p:blipFill>
        <p:spPr>
          <a:xfrm>
            <a:off x="3122597" y="856939"/>
            <a:ext cx="3055172" cy="2429954"/>
          </a:xfrm>
          <a:prstGeom prst="rect">
            <a:avLst/>
          </a:prstGeom>
        </p:spPr>
      </p:pic>
      <p:pic>
        <p:nvPicPr>
          <p:cNvPr id="10" name="Picture 9">
            <a:extLst>
              <a:ext uri="{FF2B5EF4-FFF2-40B4-BE49-F238E27FC236}">
                <a16:creationId xmlns:a16="http://schemas.microsoft.com/office/drawing/2014/main" id="{C84A2FC8-699A-1D4E-6F8F-E89460B9C04E}"/>
              </a:ext>
            </a:extLst>
          </p:cNvPr>
          <p:cNvPicPr>
            <a:picLocks noChangeAspect="1"/>
          </p:cNvPicPr>
          <p:nvPr/>
        </p:nvPicPr>
        <p:blipFill>
          <a:blip r:embed="rId6"/>
          <a:stretch>
            <a:fillRect/>
          </a:stretch>
        </p:blipFill>
        <p:spPr>
          <a:xfrm>
            <a:off x="6110744" y="927308"/>
            <a:ext cx="3000655" cy="2359586"/>
          </a:xfrm>
          <a:prstGeom prst="rect">
            <a:avLst/>
          </a:prstGeom>
        </p:spPr>
      </p:pic>
    </p:spTree>
    <p:extLst>
      <p:ext uri="{BB962C8B-B14F-4D97-AF65-F5344CB8AC3E}">
        <p14:creationId xmlns:p14="http://schemas.microsoft.com/office/powerpoint/2010/main" val="306844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11D77387-EC97-E932-492A-BC8DC4BFC2E5}"/>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A9F61748-DB7E-6BA3-A655-F2172C78A92E}"/>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97B0E472-E6D2-06B8-E6A4-1A572360A776}"/>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6E0F7EDC-5CDB-79B5-3B3A-45036AB2F560}"/>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4A0C6599-ECB2-096B-373B-38F2811F3DB2}"/>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Bivariate Analysis – Target(‘Converted’)</a:t>
            </a: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cxnSp>
        <p:nvCxnSpPr>
          <p:cNvPr id="15" name="Google Shape;103;p15">
            <a:extLst>
              <a:ext uri="{FF2B5EF4-FFF2-40B4-BE49-F238E27FC236}">
                <a16:creationId xmlns:a16="http://schemas.microsoft.com/office/drawing/2014/main" id="{DA6375FB-4CA6-9584-29EC-EBA88BB73ABD}"/>
              </a:ext>
            </a:extLst>
          </p:cNvPr>
          <p:cNvCxnSpPr/>
          <p:nvPr/>
        </p:nvCxnSpPr>
        <p:spPr>
          <a:xfrm>
            <a:off x="401700" y="3643544"/>
            <a:ext cx="8340600" cy="0"/>
          </a:xfrm>
          <a:prstGeom prst="straightConnector1">
            <a:avLst/>
          </a:prstGeom>
          <a:noFill/>
          <a:ln w="9525" cap="flat" cmpd="sng">
            <a:solidFill>
              <a:schemeClr val="dk2"/>
            </a:solidFill>
            <a:prstDash val="lgDash"/>
            <a:round/>
            <a:headEnd type="oval" w="med" len="med"/>
            <a:tailEnd type="oval" w="med" len="med"/>
          </a:ln>
        </p:spPr>
      </p:cxnSp>
      <p:sp>
        <p:nvSpPr>
          <p:cNvPr id="16" name="TextBox 15">
            <a:extLst>
              <a:ext uri="{FF2B5EF4-FFF2-40B4-BE49-F238E27FC236}">
                <a16:creationId xmlns:a16="http://schemas.microsoft.com/office/drawing/2014/main" id="{B7B09492-984B-8C6F-10EC-671BBD053C11}"/>
              </a:ext>
            </a:extLst>
          </p:cNvPr>
          <p:cNvSpPr txBox="1"/>
          <p:nvPr/>
        </p:nvSpPr>
        <p:spPr>
          <a:xfrm>
            <a:off x="302402" y="3352332"/>
            <a:ext cx="8439898" cy="1663532"/>
          </a:xfrm>
          <a:prstGeom prst="rect">
            <a:avLst/>
          </a:prstGeom>
          <a:noFill/>
        </p:spPr>
        <p:txBody>
          <a:bodyPr wrap="square" rtlCol="0">
            <a:spAutoFit/>
          </a:bodyPr>
          <a:lstStyle/>
          <a:p>
            <a:pPr marL="171450" lvl="0" indent="-171450" algn="just" rtl="0">
              <a:lnSpc>
                <a:spcPct val="115000"/>
              </a:lnSpc>
              <a:spcBef>
                <a:spcPts val="1200"/>
              </a:spcBef>
              <a:spcAft>
                <a:spcPts val="0"/>
              </a:spcAft>
              <a:buFont typeface="Arial" panose="020B0604020202020204" pitchFamily="34" charset="0"/>
              <a:buChar char="•"/>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endParaRPr>
          </a:p>
          <a:p>
            <a:pPr marL="171450" lvl="0" indent="-171450" algn="just" rtl="0">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'Lead Origin’ has insights on distribution based on API and 'Landing page submission’</a:t>
            </a:r>
          </a:p>
          <a:p>
            <a:pPr marL="171450" lvl="0" indent="-171450" algn="just" rtl="0">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 'Lead Source' shows promising insights about conversion and major sources like Olark, google, we chat etc. which needs to be explored.</a:t>
            </a:r>
          </a:p>
          <a:p>
            <a:pPr marL="171450" lvl="0" indent="-171450" algn="just" rtl="0">
              <a:spcBef>
                <a:spcPts val="1200"/>
              </a:spcBef>
              <a:spcAft>
                <a:spcPts val="0"/>
              </a:spcAft>
              <a:buFont typeface="Arial" panose="020B0604020202020204" pitchFamily="34" charset="0"/>
              <a:buChar char="•"/>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a:rPr>
              <a:t>'Last Notable activity' shows definitive information about lead conversion.</a:t>
            </a:r>
            <a:endParaRPr lang="en-IN" dirty="0"/>
          </a:p>
        </p:txBody>
      </p:sp>
      <p:pic>
        <p:nvPicPr>
          <p:cNvPr id="6" name="Picture 5">
            <a:extLst>
              <a:ext uri="{FF2B5EF4-FFF2-40B4-BE49-F238E27FC236}">
                <a16:creationId xmlns:a16="http://schemas.microsoft.com/office/drawing/2014/main" id="{A17BFA48-5397-6B78-748F-D8678E56DCA8}"/>
              </a:ext>
            </a:extLst>
          </p:cNvPr>
          <p:cNvPicPr>
            <a:picLocks noChangeAspect="1"/>
          </p:cNvPicPr>
          <p:nvPr/>
        </p:nvPicPr>
        <p:blipFill>
          <a:blip r:embed="rId4"/>
          <a:stretch>
            <a:fillRect/>
          </a:stretch>
        </p:blipFill>
        <p:spPr>
          <a:xfrm>
            <a:off x="66025" y="665896"/>
            <a:ext cx="2931841" cy="2827132"/>
          </a:xfrm>
          <a:prstGeom prst="rect">
            <a:avLst/>
          </a:prstGeom>
        </p:spPr>
      </p:pic>
      <p:pic>
        <p:nvPicPr>
          <p:cNvPr id="9" name="Picture 8">
            <a:extLst>
              <a:ext uri="{FF2B5EF4-FFF2-40B4-BE49-F238E27FC236}">
                <a16:creationId xmlns:a16="http://schemas.microsoft.com/office/drawing/2014/main" id="{D9D11251-FCC5-9B1B-069A-878927C49FAF}"/>
              </a:ext>
            </a:extLst>
          </p:cNvPr>
          <p:cNvPicPr>
            <a:picLocks noChangeAspect="1"/>
          </p:cNvPicPr>
          <p:nvPr/>
        </p:nvPicPr>
        <p:blipFill>
          <a:blip r:embed="rId5"/>
          <a:stretch>
            <a:fillRect/>
          </a:stretch>
        </p:blipFill>
        <p:spPr>
          <a:xfrm>
            <a:off x="2997867" y="635025"/>
            <a:ext cx="3275637" cy="2827132"/>
          </a:xfrm>
          <a:prstGeom prst="rect">
            <a:avLst/>
          </a:prstGeom>
        </p:spPr>
      </p:pic>
      <p:pic>
        <p:nvPicPr>
          <p:cNvPr id="12" name="Picture 11">
            <a:extLst>
              <a:ext uri="{FF2B5EF4-FFF2-40B4-BE49-F238E27FC236}">
                <a16:creationId xmlns:a16="http://schemas.microsoft.com/office/drawing/2014/main" id="{6D76DCA7-7DA0-B398-0329-29695F82B003}"/>
              </a:ext>
            </a:extLst>
          </p:cNvPr>
          <p:cNvPicPr>
            <a:picLocks noChangeAspect="1"/>
          </p:cNvPicPr>
          <p:nvPr/>
        </p:nvPicPr>
        <p:blipFill>
          <a:blip r:embed="rId6"/>
          <a:stretch>
            <a:fillRect/>
          </a:stretch>
        </p:blipFill>
        <p:spPr>
          <a:xfrm>
            <a:off x="6216955" y="721470"/>
            <a:ext cx="2932207" cy="2740683"/>
          </a:xfrm>
          <a:prstGeom prst="rect">
            <a:avLst/>
          </a:prstGeom>
        </p:spPr>
      </p:pic>
    </p:spTree>
    <p:extLst>
      <p:ext uri="{BB962C8B-B14F-4D97-AF65-F5344CB8AC3E}">
        <p14:creationId xmlns:p14="http://schemas.microsoft.com/office/powerpoint/2010/main" val="31482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6616696-40B5-E14A-2625-DE7EB4CD7133}"/>
            </a:ext>
          </a:extLst>
        </p:cNvPr>
        <p:cNvGrpSpPr/>
        <p:nvPr/>
      </p:nvGrpSpPr>
      <p:grpSpPr>
        <a:xfrm>
          <a:off x="0" y="0"/>
          <a:ext cx="0" cy="0"/>
          <a:chOff x="0" y="0"/>
          <a:chExt cx="0" cy="0"/>
        </a:xfrm>
      </p:grpSpPr>
      <p:sp>
        <p:nvSpPr>
          <p:cNvPr id="117" name="Google Shape;117;p17">
            <a:extLst>
              <a:ext uri="{FF2B5EF4-FFF2-40B4-BE49-F238E27FC236}">
                <a16:creationId xmlns:a16="http://schemas.microsoft.com/office/drawing/2014/main" id="{0B87128F-E9F5-434E-97D7-E7FDF4742D80}"/>
              </a:ext>
            </a:extLst>
          </p:cNvPr>
          <p:cNvSpPr txBox="1"/>
          <p:nvPr/>
        </p:nvSpPr>
        <p:spPr>
          <a:xfrm>
            <a:off x="7875100" y="4821600"/>
            <a:ext cx="1268700" cy="3219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dirty="0">
                <a:ln>
                  <a:noFill/>
                </a:ln>
                <a:solidFill>
                  <a:srgbClr val="000000"/>
                </a:solidFill>
                <a:effectLst/>
                <a:uLnTx/>
                <a:uFillTx/>
                <a:latin typeface="Montserrat Medium"/>
                <a:ea typeface="Montserrat Medium"/>
                <a:cs typeface="Montserrat Medium"/>
                <a:sym typeface="Montserrat Medium"/>
              </a:rPr>
              <a:t>Upgrad Assignment</a:t>
            </a:r>
          </a:p>
          <a:p>
            <a:pPr marL="0" lvl="0" indent="0" algn="r" rtl="0">
              <a:spcBef>
                <a:spcPts val="0"/>
              </a:spcBef>
              <a:spcAft>
                <a:spcPts val="0"/>
              </a:spcAft>
              <a:buNone/>
            </a:pPr>
            <a:endPar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Montserrat Medium"/>
            </a:endParaRPr>
          </a:p>
        </p:txBody>
      </p:sp>
      <p:sp>
        <p:nvSpPr>
          <p:cNvPr id="118" name="Google Shape;118;p17">
            <a:extLst>
              <a:ext uri="{FF2B5EF4-FFF2-40B4-BE49-F238E27FC236}">
                <a16:creationId xmlns:a16="http://schemas.microsoft.com/office/drawing/2014/main" id="{ED6CF314-9119-35E3-A755-AA2CDCFD9491}"/>
              </a:ext>
            </a:extLst>
          </p:cNvPr>
          <p:cNvSpPr txBox="1"/>
          <p:nvPr/>
        </p:nvSpPr>
        <p:spPr>
          <a:xfrm>
            <a:off x="-6600" y="0"/>
            <a:ext cx="9157200" cy="602400"/>
          </a:xfrm>
          <a:prstGeom prst="rect">
            <a:avLst/>
          </a:prstGeom>
          <a:gradFill>
            <a:gsLst>
              <a:gs pos="0">
                <a:srgbClr val="674EA7"/>
              </a:gs>
              <a:gs pos="100000">
                <a:srgbClr val="737373"/>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7">
            <a:extLst>
              <a:ext uri="{FF2B5EF4-FFF2-40B4-BE49-F238E27FC236}">
                <a16:creationId xmlns:a16="http://schemas.microsoft.com/office/drawing/2014/main" id="{7C9678A7-1943-7BDE-C9F0-12F8C8A94A65}"/>
              </a:ext>
            </a:extLst>
          </p:cNvPr>
          <p:cNvPicPr preferRelativeResize="0"/>
          <p:nvPr/>
        </p:nvPicPr>
        <p:blipFill>
          <a:blip r:embed="rId3">
            <a:alphaModFix/>
          </a:blip>
          <a:stretch>
            <a:fillRect/>
          </a:stretch>
        </p:blipFill>
        <p:spPr>
          <a:xfrm>
            <a:off x="8580050" y="32613"/>
            <a:ext cx="563750" cy="537175"/>
          </a:xfrm>
          <a:prstGeom prst="rect">
            <a:avLst/>
          </a:prstGeom>
          <a:noFill/>
          <a:ln>
            <a:noFill/>
          </a:ln>
        </p:spPr>
      </p:pic>
      <p:sp>
        <p:nvSpPr>
          <p:cNvPr id="120" name="Google Shape;120;p17">
            <a:extLst>
              <a:ext uri="{FF2B5EF4-FFF2-40B4-BE49-F238E27FC236}">
                <a16:creationId xmlns:a16="http://schemas.microsoft.com/office/drawing/2014/main" id="{DC7A7A08-5E8B-8F79-88C4-8D16E5B32A1F}"/>
              </a:ext>
            </a:extLst>
          </p:cNvPr>
          <p:cNvSpPr txBox="1"/>
          <p:nvPr/>
        </p:nvSpPr>
        <p:spPr>
          <a:xfrm>
            <a:off x="67425" y="32625"/>
            <a:ext cx="70029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rPr>
              <a:t>Correlations</a:t>
            </a:r>
          </a:p>
          <a:p>
            <a:pPr marL="0" lvl="0" indent="0" algn="l" rtl="0">
              <a:spcBef>
                <a:spcPts val="0"/>
              </a:spcBef>
              <a:spcAft>
                <a:spcPts val="0"/>
              </a:spcAft>
              <a:buClr>
                <a:schemeClr val="dk1"/>
              </a:buClr>
              <a:buSzPts val="1100"/>
              <a:buFont typeface="Arial"/>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a:p>
            <a:pPr marL="0" lvl="0" indent="0" algn="l" rtl="0">
              <a:spcBef>
                <a:spcPts val="0"/>
              </a:spcBef>
              <a:spcAft>
                <a:spcPts val="0"/>
              </a:spcAft>
              <a:buNone/>
            </a:pPr>
            <a:endParaRPr b="1" dirty="0">
              <a:solidFill>
                <a:schemeClr val="lt1"/>
              </a:solidFill>
              <a:latin typeface="Calibri" panose="020F0502020204030204" pitchFamily="34" charset="0"/>
              <a:ea typeface="Calibri" panose="020F0502020204030204" pitchFamily="34" charset="0"/>
              <a:cs typeface="Calibri" panose="020F0502020204030204" pitchFamily="34" charset="0"/>
              <a:sym typeface="Montserrat"/>
            </a:endParaRPr>
          </a:p>
        </p:txBody>
      </p:sp>
      <p:pic>
        <p:nvPicPr>
          <p:cNvPr id="3" name="Picture 2">
            <a:extLst>
              <a:ext uri="{FF2B5EF4-FFF2-40B4-BE49-F238E27FC236}">
                <a16:creationId xmlns:a16="http://schemas.microsoft.com/office/drawing/2014/main" id="{C6FCB364-B2EA-4BB4-EAF5-72DBFDC080BF}"/>
              </a:ext>
            </a:extLst>
          </p:cNvPr>
          <p:cNvPicPr>
            <a:picLocks noChangeAspect="1"/>
          </p:cNvPicPr>
          <p:nvPr/>
        </p:nvPicPr>
        <p:blipFill>
          <a:blip r:embed="rId4"/>
          <a:stretch>
            <a:fillRect/>
          </a:stretch>
        </p:blipFill>
        <p:spPr>
          <a:xfrm>
            <a:off x="218031" y="635025"/>
            <a:ext cx="5289883" cy="4592157"/>
          </a:xfrm>
          <a:prstGeom prst="rect">
            <a:avLst/>
          </a:prstGeom>
        </p:spPr>
      </p:pic>
      <p:cxnSp>
        <p:nvCxnSpPr>
          <p:cNvPr id="4" name="Google Shape;134;p18">
            <a:extLst>
              <a:ext uri="{FF2B5EF4-FFF2-40B4-BE49-F238E27FC236}">
                <a16:creationId xmlns:a16="http://schemas.microsoft.com/office/drawing/2014/main" id="{F4C3865F-F830-118B-728E-3BFED25B80C6}"/>
              </a:ext>
            </a:extLst>
          </p:cNvPr>
          <p:cNvCxnSpPr/>
          <p:nvPr/>
        </p:nvCxnSpPr>
        <p:spPr>
          <a:xfrm>
            <a:off x="5950475" y="809050"/>
            <a:ext cx="0" cy="4208400"/>
          </a:xfrm>
          <a:prstGeom prst="straightConnector1">
            <a:avLst/>
          </a:prstGeom>
          <a:noFill/>
          <a:ln w="9525" cap="flat" cmpd="sng">
            <a:solidFill>
              <a:schemeClr val="dk2"/>
            </a:solidFill>
            <a:prstDash val="dash"/>
            <a:round/>
            <a:headEnd type="stealth" w="med" len="med"/>
            <a:tailEnd type="stealth" w="med" len="med"/>
          </a:ln>
        </p:spPr>
      </p:cxnSp>
      <p:sp>
        <p:nvSpPr>
          <p:cNvPr id="5" name="TextBox 4">
            <a:extLst>
              <a:ext uri="{FF2B5EF4-FFF2-40B4-BE49-F238E27FC236}">
                <a16:creationId xmlns:a16="http://schemas.microsoft.com/office/drawing/2014/main" id="{E667C33C-7836-FA70-E408-858C1A983523}"/>
              </a:ext>
            </a:extLst>
          </p:cNvPr>
          <p:cNvSpPr txBox="1"/>
          <p:nvPr/>
        </p:nvSpPr>
        <p:spPr>
          <a:xfrm>
            <a:off x="5957276" y="1904103"/>
            <a:ext cx="3193324"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Correlation between Total Visits and Page view visit is observed at 0.51 which is comparatively lower.</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No other major correlation observed.</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7410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1014</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Montserrat Medium</vt:lpstr>
      <vt:lpstr>Wingdings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Abi</dc:creator>
  <cp:lastModifiedBy>Abi</cp:lastModifiedBy>
  <cp:revision>5</cp:revision>
  <dcterms:modified xsi:type="dcterms:W3CDTF">2024-11-17T15:09:15Z</dcterms:modified>
</cp:coreProperties>
</file>