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943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05.05.2025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05.05.2025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05.05.2025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tx1"/>
            </a:gs>
            <a:gs pos="10000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41000">
              <a:schemeClr val="bg2"/>
            </a:gs>
            <a:gs pos="10000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auto">
          <a:xfrm>
            <a:off x="3800979" y="2844222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dirty="0">
                <a:latin typeface="Montserrat Medium"/>
                <a:ea typeface="Lato"/>
                <a:cs typeface="Lato"/>
              </a:rPr>
              <a:t>Telegram-bot</a:t>
            </a:r>
            <a:endParaRPr lang="ru-RU" sz="1600" dirty="0">
              <a:latin typeface="Montserrat Medium"/>
              <a:ea typeface="Lato"/>
              <a:cs typeface="Lato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696945" y="3013499"/>
            <a:ext cx="4798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4800" b="1" spc="600" dirty="0">
                <a:latin typeface="Montserrat Light"/>
                <a:ea typeface="Lato"/>
                <a:cs typeface="Lato"/>
              </a:rPr>
              <a:t>GIMBROBOT</a:t>
            </a:r>
            <a:endParaRPr lang="ru-RU" sz="4800" b="1" spc="600" dirty="0">
              <a:latin typeface="Montserrat Light"/>
              <a:ea typeface="Lato"/>
              <a:cs typeface="Lato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122107" y="5941916"/>
            <a:ext cx="294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1200" b="1" dirty="0">
                <a:latin typeface="Montserrat Medium"/>
                <a:ea typeface="Lato"/>
                <a:cs typeface="Lato"/>
              </a:rPr>
              <a:t>Презентацию подготовил</a:t>
            </a:r>
          </a:p>
          <a:p>
            <a:pPr algn="r">
              <a:defRPr/>
            </a:pPr>
            <a:r>
              <a:rPr lang="ru-RU" sz="1200" b="1" dirty="0" err="1">
                <a:latin typeface="Montserrat Medium"/>
                <a:ea typeface="Lato"/>
                <a:cs typeface="Lato"/>
              </a:rPr>
              <a:t>Фурт</a:t>
            </a:r>
            <a:r>
              <a:rPr lang="ru-RU" sz="1200" b="1" dirty="0">
                <a:latin typeface="Montserrat Medium"/>
                <a:ea typeface="Lato"/>
                <a:cs typeface="Lato"/>
              </a:rPr>
              <a:t> Артур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674098" y="549391"/>
            <a:ext cx="60090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  <a:t>Тестирование  программного продукта</a:t>
            </a:r>
          </a:p>
          <a:p>
            <a:b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</a:br>
            <a:b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</a:br>
            <a:endParaRPr sz="2000" dirty="0">
              <a:solidFill>
                <a:schemeClr val="bg1"/>
              </a:solidFill>
              <a:latin typeface="Montserrat Medium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BC719-24DC-DF50-D2E3-131E4666FC7B}"/>
              </a:ext>
            </a:extLst>
          </p:cNvPr>
          <p:cNvSpPr txBox="1"/>
          <p:nvPr/>
        </p:nvSpPr>
        <p:spPr>
          <a:xfrm>
            <a:off x="1055252" y="1072611"/>
            <a:ext cx="78481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61340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chemeClr val="bg1"/>
                </a:solidFill>
                <a:effectLst/>
                <a:latin typeface="Montserrat" pitchFamily="2" charset="-52"/>
              </a:rPr>
              <a:t>Тестирование программного продукта представляет собой процесс анализа и проверки программного обеспечения с целью выявления дефектов (ошибок) и подтверждения выполнения требований. Основная цель тестирования заключается в обеспечении качества, надежности и безопасности программного продукта перед его запуском.</a:t>
            </a:r>
            <a:endParaRPr lang="ru-RU" sz="1400" b="0" dirty="0">
              <a:solidFill>
                <a:schemeClr val="bg1"/>
              </a:solidFill>
              <a:effectLst/>
              <a:latin typeface="Montserrat" pitchFamily="2" charset="-52"/>
            </a:endParaRPr>
          </a:p>
          <a:p>
            <a:br>
              <a:rPr lang="ru-RU" sz="1400" dirty="0">
                <a:solidFill>
                  <a:schemeClr val="bg1"/>
                </a:solidFill>
                <a:latin typeface="Montserrat" pitchFamily="2" charset="-52"/>
              </a:rPr>
            </a:br>
            <a:endParaRPr lang="ru-RU" sz="1400" dirty="0">
              <a:solidFill>
                <a:schemeClr val="bg1"/>
              </a:solidFill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17475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3C763F-438B-4159-A6AB-3D8A66D9B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681" y="1295102"/>
            <a:ext cx="3486637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9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281906" y="2936220"/>
            <a:ext cx="2591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solidFill>
                  <a:schemeClr val="bg1"/>
                </a:solidFill>
                <a:latin typeface="Montserrat"/>
              </a:rPr>
              <a:t>Проектирование </a:t>
            </a:r>
            <a:endParaRPr dirty="0"/>
          </a:p>
        </p:txBody>
      </p:sp>
      <p:sp>
        <p:nvSpPr>
          <p:cNvPr id="19" name="TextBox 18"/>
          <p:cNvSpPr txBox="1"/>
          <p:nvPr/>
        </p:nvSpPr>
        <p:spPr bwMode="auto">
          <a:xfrm>
            <a:off x="2418972" y="2507359"/>
            <a:ext cx="31771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ontserrat Medium"/>
              </a:rPr>
              <a:t>1</a:t>
            </a:r>
            <a:endParaRPr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900272" y="2507359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ontserrat Medium"/>
              </a:rPr>
              <a:t>2</a:t>
            </a:r>
            <a:endParaRPr lang="ru-RU" sz="2800" b="1" dirty="0">
              <a:solidFill>
                <a:schemeClr val="bg1"/>
              </a:solidFill>
              <a:latin typeface="Montserrat Medium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9415022" y="2507359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ontserrat Medium"/>
              </a:rPr>
              <a:t>3</a:t>
            </a:r>
            <a:endParaRPr lang="ru-RU" sz="2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Montserrat Medium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803495" y="2936220"/>
            <a:ext cx="2585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solidFill>
                  <a:schemeClr val="bg1"/>
                </a:solidFill>
                <a:latin typeface="Montserrat"/>
              </a:rPr>
              <a:t>Разработка</a:t>
            </a:r>
            <a:endParaRPr dirty="0"/>
          </a:p>
        </p:txBody>
      </p:sp>
      <p:sp>
        <p:nvSpPr>
          <p:cNvPr id="23" name="TextBox 22"/>
          <p:cNvSpPr txBox="1"/>
          <p:nvPr/>
        </p:nvSpPr>
        <p:spPr bwMode="auto">
          <a:xfrm>
            <a:off x="8317658" y="2938626"/>
            <a:ext cx="2585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solidFill>
                  <a:schemeClr val="bg1"/>
                </a:solidFill>
                <a:latin typeface="Montserrat"/>
              </a:rPr>
              <a:t>Тестирование</a:t>
            </a:r>
            <a:endParaRPr dirty="0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B3EE395A-ABBD-9BB4-6627-C26515A231C0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 bwMode="auto">
          <a:xfrm>
            <a:off x="3873753" y="3119280"/>
            <a:ext cx="929742" cy="1606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86BD920-08A7-F114-8428-1D108DAC1354}"/>
              </a:ext>
            </a:extLst>
          </p:cNvPr>
          <p:cNvCxnSpPr>
            <a:stCxn id="22" idx="3"/>
            <a:endCxn id="23" idx="1"/>
          </p:cNvCxnSpPr>
          <p:nvPr/>
        </p:nvCxnSpPr>
        <p:spPr bwMode="auto">
          <a:xfrm>
            <a:off x="7388503" y="3120886"/>
            <a:ext cx="929155" cy="2406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2461553" name="TextBox 692461552"/>
          <p:cNvSpPr txBox="1"/>
          <p:nvPr/>
        </p:nvSpPr>
        <p:spPr bwMode="auto">
          <a:xfrm>
            <a:off x="1802109" y="1336257"/>
            <a:ext cx="8587781" cy="96770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400" i="0" u="none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  <a:t>  </a:t>
            </a:r>
            <a:r>
              <a:rPr lang="ru-RU" sz="1400" i="0" u="none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  <a:t>Проектирование програм</a:t>
            </a:r>
            <a:r>
              <a:rPr lang="ru-RU" sz="14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  <a:t>м</a:t>
            </a:r>
            <a:r>
              <a:rPr lang="ru-RU" sz="1400" i="0" u="none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  <a:t>ного продукта - это процесс определения архитектуры, компонентов, интерфейсов и данных программного обеспечения для удовлетворения заданных требований.</a:t>
            </a:r>
            <a:br>
              <a:rPr lang="ru-RU" sz="1400" i="0" u="none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</a:br>
            <a:endParaRPr sz="1400" dirty="0">
              <a:solidFill>
                <a:schemeClr val="bg1"/>
              </a:solidFill>
              <a:latin typeface="Montserrat Medium"/>
              <a:cs typeface="Montserrat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FA973-0D70-0B38-06F9-FB11CA707C92}"/>
              </a:ext>
            </a:extLst>
          </p:cNvPr>
          <p:cNvSpPr txBox="1"/>
          <p:nvPr/>
        </p:nvSpPr>
        <p:spPr>
          <a:xfrm>
            <a:off x="921924" y="684904"/>
            <a:ext cx="251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  <a:t>Проектирование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856187" name="TextBox 3"/>
          <p:cNvSpPr txBox="1"/>
          <p:nvPr/>
        </p:nvSpPr>
        <p:spPr bwMode="auto">
          <a:xfrm>
            <a:off x="885523" y="646125"/>
            <a:ext cx="2752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  <a:t>Диаграмма связей</a:t>
            </a:r>
            <a:endParaRPr sz="2000" dirty="0">
              <a:solidFill>
                <a:schemeClr val="bg1"/>
              </a:solidFill>
              <a:latin typeface="Montserrat Medium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15D007-DB0E-4BA4-AE9E-567A13B6C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1" y="2785973"/>
            <a:ext cx="4391638" cy="13108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981615" name="TextBox 3"/>
          <p:cNvSpPr txBox="1"/>
          <p:nvPr/>
        </p:nvSpPr>
        <p:spPr bwMode="auto">
          <a:xfrm>
            <a:off x="3520436" y="913566"/>
            <a:ext cx="515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solidFill>
                  <a:schemeClr val="bg1"/>
                </a:solidFill>
                <a:latin typeface="Montserrat Medium" pitchFamily="2" charset="-52"/>
              </a:rPr>
              <a:t>Диаграмма сценариев использования</a:t>
            </a:r>
            <a:endParaRPr dirty="0">
              <a:solidFill>
                <a:schemeClr val="bg1"/>
              </a:solidFill>
              <a:latin typeface="Montserrat Medium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18412F-2D5A-4A3A-86B1-48748100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84" y="1590418"/>
            <a:ext cx="3953427" cy="367716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981615" name="TextBox 3"/>
          <p:cNvSpPr txBox="1"/>
          <p:nvPr/>
        </p:nvSpPr>
        <p:spPr bwMode="auto">
          <a:xfrm>
            <a:off x="4093151" y="654186"/>
            <a:ext cx="3645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  <a:t>Прототип и дизайн</a:t>
            </a:r>
            <a:endParaRPr sz="2000" dirty="0">
              <a:solidFill>
                <a:schemeClr val="bg1"/>
              </a:solidFill>
              <a:latin typeface="Montserrat Medium" pitchFamily="2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F0CDB1-7B34-4168-8ADE-26A1709FD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8" y="1054296"/>
            <a:ext cx="10152530" cy="5395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981615" name="TextBox 3"/>
          <p:cNvSpPr txBox="1"/>
          <p:nvPr/>
        </p:nvSpPr>
        <p:spPr bwMode="auto">
          <a:xfrm>
            <a:off x="550362" y="654185"/>
            <a:ext cx="3043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  <a:t>Прототип и дизайн</a:t>
            </a:r>
            <a:endParaRPr sz="2000" dirty="0">
              <a:solidFill>
                <a:schemeClr val="bg1"/>
              </a:solidFill>
              <a:latin typeface="Montserrat Medium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3A5FE0-185A-49F4-BA26-0585C366A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20" y="0"/>
            <a:ext cx="8647347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C12231-096F-4820-90D6-ADD4131E6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1" y="2257574"/>
            <a:ext cx="1848108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14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72463" y="622953"/>
            <a:ext cx="2585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  <a:t>Разработка</a:t>
            </a:r>
            <a:endParaRPr sz="2000" dirty="0">
              <a:solidFill>
                <a:schemeClr val="bg1"/>
              </a:solidFill>
              <a:latin typeface="Montserrat Medium" pitchFamily="2" charset="-5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67942F-3B67-DDB8-9103-BFD31BD1E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9" t="15794" r="32275" b="16388"/>
          <a:stretch/>
        </p:blipFill>
        <p:spPr bwMode="auto">
          <a:xfrm>
            <a:off x="5080000" y="2408381"/>
            <a:ext cx="2032000" cy="2041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4F49E-2C88-333E-E5D6-D9A045104D5D}"/>
              </a:ext>
            </a:extLst>
          </p:cNvPr>
          <p:cNvSpPr txBox="1"/>
          <p:nvPr/>
        </p:nvSpPr>
        <p:spPr>
          <a:xfrm>
            <a:off x="961921" y="1238830"/>
            <a:ext cx="726000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61340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chemeClr val="bg1"/>
                </a:solidFill>
                <a:effectLst/>
                <a:latin typeface="Montserrat" pitchFamily="2" charset="-52"/>
              </a:rPr>
              <a:t>Создание программного продукта — это самая продолжительная фаза его разработки. На этом этапе все ранее разработанные идеи реализуются в реальности.</a:t>
            </a:r>
            <a:endParaRPr lang="ru-RU" sz="1400" b="0" dirty="0">
              <a:solidFill>
                <a:schemeClr val="bg1"/>
              </a:solidFill>
              <a:effectLst/>
              <a:latin typeface="Montserrat" pitchFamily="2" charset="-52"/>
            </a:endParaRPr>
          </a:p>
          <a:p>
            <a:br>
              <a:rPr lang="ru-RU" sz="1400" dirty="0">
                <a:solidFill>
                  <a:schemeClr val="bg1"/>
                </a:solidFill>
                <a:latin typeface="Montserrat" pitchFamily="2" charset="-52"/>
              </a:rPr>
            </a:br>
            <a:endParaRPr lang="ru-RU" sz="1400" dirty="0">
              <a:solidFill>
                <a:schemeClr val="bg1"/>
              </a:solidFill>
              <a:latin typeface="Montserrat" pitchFamily="2" charset="-5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86957" y="549391"/>
            <a:ext cx="60090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  <a:t>Создание интерфейса пользователя</a:t>
            </a:r>
          </a:p>
          <a:p>
            <a:b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</a:br>
            <a:endParaRPr sz="2000" dirty="0">
              <a:solidFill>
                <a:schemeClr val="bg1"/>
              </a:solidFill>
              <a:latin typeface="Montserrat Medium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63249-E873-651C-1CEC-61ABDFA9963E}"/>
              </a:ext>
            </a:extLst>
          </p:cNvPr>
          <p:cNvSpPr txBox="1"/>
          <p:nvPr/>
        </p:nvSpPr>
        <p:spPr>
          <a:xfrm>
            <a:off x="3251358" y="1681069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61340" algn="ctr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chemeClr val="bg1"/>
                </a:solidFill>
                <a:effectLst/>
                <a:latin typeface="Montserrat" pitchFamily="2" charset="-52"/>
              </a:rPr>
              <a:t>Рисунок 7 - После отправки команды /</a:t>
            </a:r>
            <a:r>
              <a:rPr lang="ru-RU" sz="1400" b="0" i="0" u="none" strike="noStrike" dirty="0" err="1">
                <a:solidFill>
                  <a:schemeClr val="bg1"/>
                </a:solidFill>
                <a:effectLst/>
                <a:latin typeface="Montserrat" pitchFamily="2" charset="-52"/>
              </a:rPr>
              <a:t>start</a:t>
            </a:r>
            <a:r>
              <a:rPr lang="ru-RU" sz="1400" b="0" i="0" u="none" strike="noStrike" dirty="0">
                <a:solidFill>
                  <a:schemeClr val="bg1"/>
                </a:solidFill>
                <a:effectLst/>
                <a:latin typeface="Montserrat" pitchFamily="2" charset="-52"/>
              </a:rPr>
              <a:t>, бот отвечает, что перед началом работы нужно зарегистрироваться.</a:t>
            </a:r>
            <a:endParaRPr lang="ru-RU" sz="1400" b="0" dirty="0">
              <a:solidFill>
                <a:schemeClr val="bg1"/>
              </a:solidFill>
              <a:effectLst/>
              <a:latin typeface="Montserrat" pitchFamily="2" charset="-52"/>
            </a:endParaRPr>
          </a:p>
          <a:p>
            <a:pPr algn="ctr"/>
            <a:br>
              <a:rPr lang="ru-RU" sz="1400" b="0" dirty="0">
                <a:solidFill>
                  <a:schemeClr val="bg1"/>
                </a:solidFill>
                <a:effectLst/>
                <a:latin typeface="Montserrat" pitchFamily="2" charset="-52"/>
              </a:rPr>
            </a:br>
            <a:endParaRPr lang="ru-RU" sz="1400" dirty="0">
              <a:solidFill>
                <a:schemeClr val="bg1"/>
              </a:solidFill>
              <a:latin typeface="Montserrat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36F678-2B28-4500-B866-722B1F99D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0" y="2635176"/>
            <a:ext cx="797353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5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Arial"/>
        <a:cs typeface="Arial"/>
      </a:majorFont>
      <a:minorFont>
        <a:latin typeface="Aptos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141</Words>
  <Application>Microsoft Office PowerPoint</Application>
  <DocSecurity>0</DocSecurity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Montserrat</vt:lpstr>
      <vt:lpstr>Montserrat Light</vt:lpstr>
      <vt:lpstr>Montserrat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Евгений Овчаренко</dc:creator>
  <cp:keywords/>
  <dc:description/>
  <cp:lastModifiedBy>Леонид Алексеев</cp:lastModifiedBy>
  <cp:revision>25</cp:revision>
  <dcterms:created xsi:type="dcterms:W3CDTF">2025-03-30T14:25:31Z</dcterms:created>
  <dcterms:modified xsi:type="dcterms:W3CDTF">2025-05-05T20:09:05Z</dcterms:modified>
  <cp:category/>
  <dc:identifier/>
  <cp:contentStatus/>
  <dc:language/>
  <cp:version/>
</cp:coreProperties>
</file>