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sldIdLst>
    <p:sldId id="278" r:id="rId5"/>
    <p:sldId id="279" r:id="rId6"/>
    <p:sldId id="280" r:id="rId7"/>
    <p:sldId id="287" r:id="rId8"/>
    <p:sldId id="292" r:id="rId9"/>
    <p:sldId id="294" r:id="rId10"/>
    <p:sldId id="295" r:id="rId11"/>
    <p:sldId id="293"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9902" autoAdjust="0"/>
  </p:normalViewPr>
  <p:slideViewPr>
    <p:cSldViewPr snapToGrid="0">
      <p:cViewPr varScale="1">
        <p:scale>
          <a:sx n="61" d="100"/>
          <a:sy n="61" d="100"/>
        </p:scale>
        <p:origin x="152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9/20/2022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E6DE88F-1F85-4A27-9D34-D74A50E7B0DA}" type="slidenum">
              <a:rPr lang="en-US" smtClean="0"/>
              <a:t>1</a:t>
            </a:fld>
            <a:endParaRPr lang="en-US" dirty="0"/>
          </a:p>
        </p:txBody>
      </p:sp>
    </p:spTree>
    <p:extLst>
      <p:ext uri="{BB962C8B-B14F-4D97-AF65-F5344CB8AC3E}">
        <p14:creationId xmlns:p14="http://schemas.microsoft.com/office/powerpoint/2010/main" val="1322824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22222"/>
                </a:solidFill>
                <a:effectLst/>
                <a:latin typeface="Lato" panose="020F0502020204030203" pitchFamily="34" charset="0"/>
              </a:rPr>
              <a:t>As I know, the architecture of RNN is also included : Input + Hidden state and Output. </a:t>
            </a:r>
          </a:p>
          <a:p>
            <a:r>
              <a:rPr lang="en-US" b="0" i="0">
                <a:solidFill>
                  <a:srgbClr val="222222"/>
                </a:solidFill>
                <a:effectLst/>
                <a:latin typeface="Lato" panose="020F0502020204030203" pitchFamily="34" charset="0"/>
              </a:rPr>
              <a:t>RNNs are a type of neural network that has hidden states and allows past outputs to be used as inputs. </a:t>
            </a:r>
          </a:p>
          <a:p>
            <a:r>
              <a:rPr lang="en-US" b="0" i="0">
                <a:solidFill>
                  <a:srgbClr val="222222"/>
                </a:solidFill>
                <a:effectLst/>
                <a:latin typeface="Lato" panose="020F0502020204030203" pitchFamily="34" charset="0"/>
              </a:rPr>
              <a:t>The activation : 3 sigmoid + Tanh + Relu. </a:t>
            </a:r>
          </a:p>
          <a:p>
            <a:r>
              <a:rPr lang="en-US" b="0" i="0">
                <a:solidFill>
                  <a:srgbClr val="222222"/>
                </a:solidFill>
                <a:effectLst/>
                <a:latin typeface="Lato" panose="020F0502020204030203" pitchFamily="34" charset="0"/>
              </a:rPr>
              <a:t>We always have the expression output y=Wx+b, where W : weight, b: bias , x : input. So in RNN , the equation is covered by a activate function. </a:t>
            </a:r>
          </a:p>
          <a:p>
            <a:endParaRPr lang="en-US" b="0" i="0">
              <a:solidFill>
                <a:srgbClr val="222222"/>
              </a:solidFill>
              <a:effectLst/>
              <a:latin typeface="Lato" panose="020F0502020204030203" pitchFamily="34" charset="0"/>
            </a:endParaRPr>
          </a:p>
          <a:p>
            <a:endParaRPr lang="en-US"/>
          </a:p>
        </p:txBody>
      </p:sp>
      <p:sp>
        <p:nvSpPr>
          <p:cNvPr id="4" name="Slide Number Placeholder 3"/>
          <p:cNvSpPr>
            <a:spLocks noGrp="1"/>
          </p:cNvSpPr>
          <p:nvPr>
            <p:ph type="sldNum" sz="quarter" idx="5"/>
          </p:nvPr>
        </p:nvSpPr>
        <p:spPr/>
        <p:txBody>
          <a:bodyPr/>
          <a:lstStyle/>
          <a:p>
            <a:fld id="{2E6DE88F-1F85-4A27-9D34-D74A50E7B0DA}" type="slidenum">
              <a:rPr lang="en-US" smtClean="0"/>
              <a:t>3</a:t>
            </a:fld>
            <a:endParaRPr lang="en-US" dirty="0"/>
          </a:p>
        </p:txBody>
      </p:sp>
    </p:spTree>
    <p:extLst>
      <p:ext uri="{BB962C8B-B14F-4D97-AF65-F5344CB8AC3E}">
        <p14:creationId xmlns:p14="http://schemas.microsoft.com/office/powerpoint/2010/main" val="2921448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effectLst/>
                <a:latin typeface="Roboto" panose="02000000000000000000" pitchFamily="2" charset="0"/>
              </a:rPr>
              <a:t>We can summarize that A neural network that uses recurrent computation for hidden states is called a recurrent neural network (RNN). The hidden state of an RNN can capture historical information of the sequence up to the current time step. With recurrent computation, the number of RNN model parameters does not grow as the number of time steps increases. </a:t>
            </a:r>
          </a:p>
          <a:p>
            <a:r>
              <a:rPr lang="en-US" b="0" i="0">
                <a:effectLst/>
                <a:latin typeface="Roboto" panose="02000000000000000000" pitchFamily="2" charset="0"/>
              </a:rPr>
              <a:t>As for applications: </a:t>
            </a:r>
            <a:endParaRPr lang="en-US"/>
          </a:p>
        </p:txBody>
      </p:sp>
      <p:sp>
        <p:nvSpPr>
          <p:cNvPr id="4" name="Slide Number Placeholder 3"/>
          <p:cNvSpPr>
            <a:spLocks noGrp="1"/>
          </p:cNvSpPr>
          <p:nvPr>
            <p:ph type="sldNum" sz="quarter" idx="5"/>
          </p:nvPr>
        </p:nvSpPr>
        <p:spPr/>
        <p:txBody>
          <a:bodyPr/>
          <a:lstStyle/>
          <a:p>
            <a:fld id="{2E6DE88F-1F85-4A27-9D34-D74A50E7B0DA}" type="slidenum">
              <a:rPr lang="en-US" smtClean="0"/>
              <a:t>4</a:t>
            </a:fld>
            <a:endParaRPr lang="en-US" dirty="0"/>
          </a:p>
        </p:txBody>
      </p:sp>
    </p:spTree>
    <p:extLst>
      <p:ext uri="{BB962C8B-B14F-4D97-AF65-F5344CB8AC3E}">
        <p14:creationId xmlns:p14="http://schemas.microsoft.com/office/powerpoint/2010/main" val="2723848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22222"/>
                </a:solidFill>
                <a:effectLst/>
                <a:latin typeface="Lato" panose="020F0502020204030203" pitchFamily="34" charset="0"/>
              </a:rPr>
              <a:t>A function’s slope is also known as its gradient. The steeper the slope, the faster a model can learn, the higher the gradient. The model, on the other hand, will stop learning if the slope is zero. A gradient is used to measure the change in all weights in relation to the change in error.</a:t>
            </a:r>
          </a:p>
          <a:p>
            <a:pPr algn="l">
              <a:buFont typeface="Arial" panose="020B0604020202020204" pitchFamily="34" charset="0"/>
              <a:buChar char="•"/>
            </a:pPr>
            <a:r>
              <a:rPr lang="en-US" b="1" i="0">
                <a:solidFill>
                  <a:srgbClr val="222222"/>
                </a:solidFill>
                <a:effectLst/>
                <a:latin typeface="Lato" panose="020F0502020204030203" pitchFamily="34" charset="0"/>
              </a:rPr>
              <a:t>Exploding Gradients: </a:t>
            </a:r>
            <a:r>
              <a:rPr lang="en-US" b="0" i="0">
                <a:solidFill>
                  <a:srgbClr val="222222"/>
                </a:solidFill>
                <a:effectLst/>
                <a:latin typeface="Lato" panose="020F0502020204030203" pitchFamily="34" charset="0"/>
              </a:rPr>
              <a:t>Exploding gradients occur when the algorithm gives the weights an absurdly high priority for no apparent reason. Fortunately, truncating or squashing the gradients is a simple solution to this problem.</a:t>
            </a:r>
          </a:p>
          <a:p>
            <a:pPr algn="l">
              <a:buFont typeface="Arial" panose="020B0604020202020204" pitchFamily="34" charset="0"/>
              <a:buChar char="•"/>
            </a:pPr>
            <a:r>
              <a:rPr lang="en-US" b="1" i="0">
                <a:solidFill>
                  <a:srgbClr val="222222"/>
                </a:solidFill>
                <a:effectLst/>
                <a:latin typeface="Lato" panose="020F0502020204030203" pitchFamily="34" charset="0"/>
              </a:rPr>
              <a:t>Vanishing Gradients: </a:t>
            </a:r>
            <a:r>
              <a:rPr lang="en-US" b="0" i="0">
                <a:solidFill>
                  <a:srgbClr val="222222"/>
                </a:solidFill>
                <a:effectLst/>
                <a:latin typeface="Lato" panose="020F0502020204030203" pitchFamily="34" charset="0"/>
              </a:rPr>
              <a:t>Vanishing gradients occur when the gradient values are too small, causing the model to stop learning or take far too long. This was a big issue in the 1990s, and it was far more difficult to address than the exploding gradients. </a:t>
            </a:r>
          </a:p>
          <a:p>
            <a:pPr algn="l">
              <a:buFont typeface="Arial" panose="020B0604020202020204" pitchFamily="34" charset="0"/>
              <a:buNone/>
            </a:pPr>
            <a:r>
              <a:rPr lang="en-US" b="0" i="0">
                <a:solidFill>
                  <a:srgbClr val="222222"/>
                </a:solidFill>
                <a:effectLst/>
                <a:latin typeface="Lato" panose="020F0502020204030203" pitchFamily="34" charset="0"/>
              </a:rPr>
              <a:t>Fortunately, we can use LSTM method to solved this problem.</a:t>
            </a:r>
            <a:endParaRPr lang="en-US"/>
          </a:p>
        </p:txBody>
      </p:sp>
      <p:sp>
        <p:nvSpPr>
          <p:cNvPr id="4" name="Slide Number Placeholder 3"/>
          <p:cNvSpPr>
            <a:spLocks noGrp="1"/>
          </p:cNvSpPr>
          <p:nvPr>
            <p:ph type="sldNum" sz="quarter" idx="5"/>
          </p:nvPr>
        </p:nvSpPr>
        <p:spPr/>
        <p:txBody>
          <a:bodyPr/>
          <a:lstStyle/>
          <a:p>
            <a:fld id="{2E6DE88F-1F85-4A27-9D34-D74A50E7B0DA}" type="slidenum">
              <a:rPr lang="en-US" smtClean="0"/>
              <a:t>5</a:t>
            </a:fld>
            <a:endParaRPr lang="en-US" dirty="0"/>
          </a:p>
        </p:txBody>
      </p:sp>
    </p:spTree>
    <p:extLst>
      <p:ext uri="{BB962C8B-B14F-4D97-AF65-F5344CB8AC3E}">
        <p14:creationId xmlns:p14="http://schemas.microsoft.com/office/powerpoint/2010/main" val="825021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solidFill>
                  <a:srgbClr val="000000"/>
                </a:solidFill>
                <a:effectLst/>
                <a:latin typeface="Lato" panose="020F0502020204030203" pitchFamily="34" charset="0"/>
                <a:ea typeface="Calibri" panose="020F0502020204030204" pitchFamily="34" charset="0"/>
                <a:cs typeface="Times New Roman" panose="02020603050405020304" pitchFamily="18" charset="0"/>
              </a:rPr>
              <a:t>Long Short Term Memory in short LSTM is a special kind of RNN capable of learning long term sequences. And </a:t>
            </a:r>
          </a:p>
          <a:p>
            <a:endParaRPr lang="en-US" sz="1800">
              <a:solidFill>
                <a:srgbClr val="000000"/>
              </a:solidFill>
              <a:effectLst/>
              <a:latin typeface="Lato" panose="020F0502020204030203" pitchFamily="34" charset="0"/>
              <a:ea typeface="Calibri" panose="020F0502020204030204" pitchFamily="34" charset="0"/>
              <a:cs typeface="Times New Roman" panose="02020603050405020304" pitchFamily="18" charset="0"/>
            </a:endParaRPr>
          </a:p>
          <a:p>
            <a:r>
              <a:rPr lang="en-US"/>
              <a:t>Slide</a:t>
            </a:r>
          </a:p>
          <a:p>
            <a:endParaRPr lang="en-US"/>
          </a:p>
          <a:p>
            <a:r>
              <a:rPr lang="en-US" sz="1800">
                <a:effectLst/>
                <a:latin typeface="Lato" panose="020F0502020204030203" pitchFamily="34" charset="0"/>
                <a:ea typeface="Calibri" panose="020F0502020204030204" pitchFamily="34" charset="0"/>
                <a:cs typeface="Times New Roman" panose="02020603050405020304" pitchFamily="18" charset="0"/>
              </a:rPr>
              <a:t>So this is all about the mechanism of LSTM to realise this with practical </a:t>
            </a:r>
            <a:endParaRPr lang="en-US"/>
          </a:p>
        </p:txBody>
      </p:sp>
      <p:sp>
        <p:nvSpPr>
          <p:cNvPr id="4" name="Slide Number Placeholder 3"/>
          <p:cNvSpPr>
            <a:spLocks noGrp="1"/>
          </p:cNvSpPr>
          <p:nvPr>
            <p:ph type="sldNum" sz="quarter" idx="5"/>
          </p:nvPr>
        </p:nvSpPr>
        <p:spPr/>
        <p:txBody>
          <a:bodyPr/>
          <a:lstStyle/>
          <a:p>
            <a:fld id="{2E6DE88F-1F85-4A27-9D34-D74A50E7B0DA}" type="slidenum">
              <a:rPr lang="en-US" smtClean="0"/>
              <a:t>6</a:t>
            </a:fld>
            <a:endParaRPr lang="en-US" dirty="0"/>
          </a:p>
        </p:txBody>
      </p:sp>
    </p:spTree>
    <p:extLst>
      <p:ext uri="{BB962C8B-B14F-4D97-AF65-F5344CB8AC3E}">
        <p14:creationId xmlns:p14="http://schemas.microsoft.com/office/powerpoint/2010/main" val="2174124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50000"/>
              </a:lnSpc>
              <a:spcBef>
                <a:spcPts val="0"/>
              </a:spcBef>
              <a:spcAft>
                <a:spcPts val="800"/>
              </a:spcAft>
            </a:pPr>
            <a:r>
              <a:rPr lang="en-US" sz="1800">
                <a:effectLst/>
                <a:latin typeface="Lato" panose="020F0502020204030203" pitchFamily="34" charset="0"/>
                <a:ea typeface="Calibri" panose="020F0502020204030204" pitchFamily="34" charset="0"/>
                <a:cs typeface="Times New Roman" panose="02020603050405020304" pitchFamily="18" charset="0"/>
              </a:rPr>
              <a:t>The workflow of the Gated Recurrent Unit, in short GRU, is the same as the RNN but the difference is in the operation and gates associated with each GRU unit. To solve the problem faced by standard RNN, </a:t>
            </a:r>
          </a:p>
          <a:p>
            <a:pPr marL="0" marR="0">
              <a:lnSpc>
                <a:spcPct val="150000"/>
              </a:lnSpc>
              <a:spcBef>
                <a:spcPts val="0"/>
              </a:spcBef>
              <a:spcAft>
                <a:spcPts val="800"/>
              </a:spcAft>
            </a:pPr>
            <a:r>
              <a:rPr lang="en-US" sz="1800">
                <a:effectLst/>
                <a:latin typeface="Lato" panose="020F0502020204030203" pitchFamily="34" charset="0"/>
                <a:ea typeface="Calibri" panose="020F0502020204030204" pitchFamily="34" charset="0"/>
                <a:cs typeface="Times New Roman" panose="02020603050405020304" pitchFamily="18" charset="0"/>
              </a:rPr>
              <a:t>First, the reset gate comes into action it stores relevant information from the past time step into new memory content. </a:t>
            </a:r>
          </a:p>
          <a:p>
            <a:pPr marL="0" marR="0">
              <a:lnSpc>
                <a:spcPct val="150000"/>
              </a:lnSpc>
              <a:spcBef>
                <a:spcPts val="0"/>
              </a:spcBef>
              <a:spcAft>
                <a:spcPts val="800"/>
              </a:spcAft>
            </a:pPr>
            <a:r>
              <a:rPr lang="en-US" sz="1800">
                <a:effectLst/>
                <a:latin typeface="Lato" panose="020F0502020204030203" pitchFamily="34" charset="0"/>
                <a:ea typeface="Calibri" panose="020F0502020204030204" pitchFamily="34" charset="0"/>
                <a:cs typeface="Times New Roman" panose="02020603050405020304" pitchFamily="18" charset="0"/>
              </a:rPr>
              <a:t>Then it multiplies the input vector and hidden state with their weights. Next, it calculates element-wise multiplication between the reset gate and previously hidden state multiple. After summing up the above steps the non-linear activation function is applied and the next sequence is generated.     </a:t>
            </a:r>
          </a:p>
          <a:p>
            <a:r>
              <a:rPr lang="en-US" sz="1800">
                <a:effectLst/>
                <a:latin typeface="Lato" panose="020F0502020204030203" pitchFamily="34" charset="0"/>
                <a:ea typeface="Calibri" panose="020F0502020204030204" pitchFamily="34" charset="0"/>
                <a:cs typeface="Times New Roman" panose="02020603050405020304" pitchFamily="18" charset="0"/>
              </a:rPr>
              <a:t>This is all about the operation of GRU</a:t>
            </a:r>
          </a:p>
        </p:txBody>
      </p:sp>
      <p:sp>
        <p:nvSpPr>
          <p:cNvPr id="4" name="Slide Number Placeholder 3"/>
          <p:cNvSpPr>
            <a:spLocks noGrp="1"/>
          </p:cNvSpPr>
          <p:nvPr>
            <p:ph type="sldNum" sz="quarter" idx="5"/>
          </p:nvPr>
        </p:nvSpPr>
        <p:spPr/>
        <p:txBody>
          <a:bodyPr/>
          <a:lstStyle/>
          <a:p>
            <a:fld id="{2E6DE88F-1F85-4A27-9D34-D74A50E7B0DA}" type="slidenum">
              <a:rPr lang="en-US" smtClean="0"/>
              <a:t>7</a:t>
            </a:fld>
            <a:endParaRPr lang="en-US" dirty="0"/>
          </a:p>
        </p:txBody>
      </p:sp>
    </p:spTree>
    <p:extLst>
      <p:ext uri="{BB962C8B-B14F-4D97-AF65-F5344CB8AC3E}">
        <p14:creationId xmlns:p14="http://schemas.microsoft.com/office/powerpoint/2010/main" val="1101520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Finally, and  </a:t>
            </a:r>
          </a:p>
        </p:txBody>
      </p:sp>
      <p:sp>
        <p:nvSpPr>
          <p:cNvPr id="4" name="Slide Number Placeholder 3"/>
          <p:cNvSpPr>
            <a:spLocks noGrp="1"/>
          </p:cNvSpPr>
          <p:nvPr>
            <p:ph type="sldNum" sz="quarter" idx="5"/>
          </p:nvPr>
        </p:nvSpPr>
        <p:spPr/>
        <p:txBody>
          <a:bodyPr/>
          <a:lstStyle/>
          <a:p>
            <a:fld id="{2E6DE88F-1F85-4A27-9D34-D74A50E7B0DA}" type="slidenum">
              <a:rPr lang="en-US" smtClean="0"/>
              <a:t>8</a:t>
            </a:fld>
            <a:endParaRPr lang="en-US" dirty="0"/>
          </a:p>
        </p:txBody>
      </p:sp>
    </p:spTree>
    <p:extLst>
      <p:ext uri="{BB962C8B-B14F-4D97-AF65-F5344CB8AC3E}">
        <p14:creationId xmlns:p14="http://schemas.microsoft.com/office/powerpoint/2010/main" val="898619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9/20/2022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9/20/2022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9.png"/><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a:t>RECURRENT NEURAL NETWORKS</a:t>
            </a:r>
            <a:endParaRPr lang="en-US" sz="40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a:t>Tam HO</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a:t>Content</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494100" lvl="0" indent="-457200">
              <a:buFont typeface="+mj-lt"/>
              <a:buAutoNum type="arabicPeriod"/>
            </a:pPr>
            <a:r>
              <a:rPr lang="en-US" sz="2400"/>
              <a:t>Recurrent Neural Networks</a:t>
            </a:r>
            <a:endParaRPr lang="en-US" sz="2400" dirty="0"/>
          </a:p>
          <a:p>
            <a:pPr marL="494100" lvl="0" indent="-457200">
              <a:buFont typeface="+mj-lt"/>
              <a:buAutoNum type="arabicPeriod"/>
            </a:pPr>
            <a:r>
              <a:rPr lang="en-US" sz="2400"/>
              <a:t>Long Short-Term Memory</a:t>
            </a:r>
            <a:endParaRPr lang="en-US" sz="2400" dirty="0"/>
          </a:p>
          <a:p>
            <a:pPr marL="494100" lvl="0" indent="-457200">
              <a:buFont typeface="+mj-lt"/>
              <a:buAutoNum type="arabicPeriod"/>
            </a:pPr>
            <a:r>
              <a:rPr lang="en-US" sz="2400"/>
              <a:t>Gated Recurrent Units</a:t>
            </a:r>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662203-E3C8-68CF-3B6F-033930CB8982}"/>
              </a:ext>
            </a:extLst>
          </p:cNvPr>
          <p:cNvSpPr/>
          <p:nvPr/>
        </p:nvSpPr>
        <p:spPr>
          <a:xfrm>
            <a:off x="157162" y="285749"/>
            <a:ext cx="11877675" cy="75247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342900" indent="-342900" algn="ctr">
              <a:buFont typeface="+mj-lt"/>
              <a:buAutoNum type="arabicPeriod"/>
            </a:pPr>
            <a:r>
              <a:rPr lang="en-US" sz="3200">
                <a:solidFill>
                  <a:schemeClr val="bg1"/>
                </a:solidFill>
                <a:latin typeface="Arial" panose="020B0604020202020204" pitchFamily="34" charset="0"/>
                <a:cs typeface="Arial" panose="020B0604020202020204" pitchFamily="34" charset="0"/>
              </a:rPr>
              <a:t>RECURRENT NEURAL NETWORKS</a:t>
            </a:r>
          </a:p>
        </p:txBody>
      </p:sp>
      <p:sp>
        <p:nvSpPr>
          <p:cNvPr id="6" name="Oval 5">
            <a:extLst>
              <a:ext uri="{FF2B5EF4-FFF2-40B4-BE49-F238E27FC236}">
                <a16:creationId xmlns:a16="http://schemas.microsoft.com/office/drawing/2014/main" id="{D2251247-0CD6-BEB9-4A1E-A83E534052E7}"/>
              </a:ext>
            </a:extLst>
          </p:cNvPr>
          <p:cNvSpPr/>
          <p:nvPr/>
        </p:nvSpPr>
        <p:spPr>
          <a:xfrm>
            <a:off x="11458575" y="6438900"/>
            <a:ext cx="485775" cy="3048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solidFill>
                  <a:schemeClr val="bg1"/>
                </a:solidFill>
              </a:rPr>
              <a:t>1</a:t>
            </a:r>
          </a:p>
        </p:txBody>
      </p:sp>
      <p:pic>
        <p:nvPicPr>
          <p:cNvPr id="7" name="Picture 6">
            <a:extLst>
              <a:ext uri="{FF2B5EF4-FFF2-40B4-BE49-F238E27FC236}">
                <a16:creationId xmlns:a16="http://schemas.microsoft.com/office/drawing/2014/main" id="{AC5A58C5-442D-181B-92BB-87D5A9ACE1F0}"/>
              </a:ext>
            </a:extLst>
          </p:cNvPr>
          <p:cNvPicPr>
            <a:picLocks noChangeAspect="1"/>
          </p:cNvPicPr>
          <p:nvPr/>
        </p:nvPicPr>
        <p:blipFill>
          <a:blip r:embed="rId3"/>
          <a:stretch>
            <a:fillRect/>
          </a:stretch>
        </p:blipFill>
        <p:spPr>
          <a:xfrm>
            <a:off x="1369543" y="1200602"/>
            <a:ext cx="9452911" cy="3253349"/>
          </a:xfrm>
          <a:prstGeom prst="rect">
            <a:avLst/>
          </a:prstGeom>
        </p:spPr>
      </p:pic>
      <p:pic>
        <p:nvPicPr>
          <p:cNvPr id="8" name="Picture 7">
            <a:extLst>
              <a:ext uri="{FF2B5EF4-FFF2-40B4-BE49-F238E27FC236}">
                <a16:creationId xmlns:a16="http://schemas.microsoft.com/office/drawing/2014/main" id="{730C5009-E92E-3DE0-E280-55149995F9F9}"/>
              </a:ext>
            </a:extLst>
          </p:cNvPr>
          <p:cNvPicPr>
            <a:picLocks noChangeAspect="1"/>
          </p:cNvPicPr>
          <p:nvPr/>
        </p:nvPicPr>
        <p:blipFill>
          <a:blip r:embed="rId4"/>
          <a:stretch>
            <a:fillRect/>
          </a:stretch>
        </p:blipFill>
        <p:spPr>
          <a:xfrm>
            <a:off x="1369542" y="4596211"/>
            <a:ext cx="9452911" cy="2018757"/>
          </a:xfrm>
          <a:prstGeom prst="rect">
            <a:avLst/>
          </a:prstGeom>
        </p:spPr>
      </p:pic>
    </p:spTree>
    <p:extLst>
      <p:ext uri="{BB962C8B-B14F-4D97-AF65-F5344CB8AC3E}">
        <p14:creationId xmlns:p14="http://schemas.microsoft.com/office/powerpoint/2010/main" val="3052669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662203-E3C8-68CF-3B6F-033930CB8982}"/>
              </a:ext>
            </a:extLst>
          </p:cNvPr>
          <p:cNvSpPr/>
          <p:nvPr/>
        </p:nvSpPr>
        <p:spPr>
          <a:xfrm>
            <a:off x="157162" y="285749"/>
            <a:ext cx="11877675" cy="75247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342900" indent="-342900" algn="ctr">
              <a:buFont typeface="+mj-lt"/>
              <a:buAutoNum type="arabicPeriod"/>
            </a:pPr>
            <a:r>
              <a:rPr lang="en-US" sz="3200">
                <a:solidFill>
                  <a:schemeClr val="bg1"/>
                </a:solidFill>
                <a:latin typeface="Arial" panose="020B0604020202020204" pitchFamily="34" charset="0"/>
                <a:cs typeface="Arial" panose="020B0604020202020204" pitchFamily="34" charset="0"/>
              </a:rPr>
              <a:t>RECURRENT NEURAL NETWORKS</a:t>
            </a:r>
          </a:p>
        </p:txBody>
      </p:sp>
      <p:sp>
        <p:nvSpPr>
          <p:cNvPr id="6" name="Oval 5">
            <a:extLst>
              <a:ext uri="{FF2B5EF4-FFF2-40B4-BE49-F238E27FC236}">
                <a16:creationId xmlns:a16="http://schemas.microsoft.com/office/drawing/2014/main" id="{D2251247-0CD6-BEB9-4A1E-A83E534052E7}"/>
              </a:ext>
            </a:extLst>
          </p:cNvPr>
          <p:cNvSpPr/>
          <p:nvPr/>
        </p:nvSpPr>
        <p:spPr>
          <a:xfrm>
            <a:off x="11458575" y="6438900"/>
            <a:ext cx="485775" cy="3048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solidFill>
                  <a:schemeClr val="bg1"/>
                </a:solidFill>
              </a:rPr>
              <a:t>2</a:t>
            </a:r>
          </a:p>
        </p:txBody>
      </p:sp>
      <p:sp>
        <p:nvSpPr>
          <p:cNvPr id="3" name="Rectangle 2">
            <a:extLst>
              <a:ext uri="{FF2B5EF4-FFF2-40B4-BE49-F238E27FC236}">
                <a16:creationId xmlns:a16="http://schemas.microsoft.com/office/drawing/2014/main" id="{FA58437F-E297-A344-4F39-2B337062627F}"/>
              </a:ext>
            </a:extLst>
          </p:cNvPr>
          <p:cNvSpPr/>
          <p:nvPr/>
        </p:nvSpPr>
        <p:spPr>
          <a:xfrm>
            <a:off x="157162" y="1352549"/>
            <a:ext cx="11877675" cy="4973095"/>
          </a:xfrm>
          <a:prstGeom prst="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pPr>
              <a:lnSpc>
                <a:spcPct val="150000"/>
              </a:lnSpc>
            </a:pPr>
            <a:r>
              <a:rPr lang="en-US" sz="2000" b="1">
                <a:solidFill>
                  <a:schemeClr val="bg1"/>
                </a:solidFill>
                <a:latin typeface="Arial" panose="020B0604020202020204" pitchFamily="34" charset="0"/>
                <a:cs typeface="Arial" panose="020B0604020202020204" pitchFamily="34" charset="0"/>
              </a:rPr>
              <a:t>RNN Applications</a:t>
            </a:r>
          </a:p>
          <a:p>
            <a:pPr>
              <a:lnSpc>
                <a:spcPct val="150000"/>
              </a:lnSpc>
            </a:pPr>
            <a:r>
              <a:rPr lang="en-US" sz="2000" b="0" i="0">
                <a:solidFill>
                  <a:srgbClr val="222222"/>
                </a:solidFill>
                <a:effectLst/>
                <a:latin typeface="Arial" panose="020B0604020202020204" pitchFamily="34" charset="0"/>
                <a:cs typeface="Arial" panose="020B0604020202020204" pitchFamily="34" charset="0"/>
              </a:rPr>
              <a:t>Recurrent Neural Networks are used to tackle a variety of problems involving sequence data. There are many different types of sequence data, but the following are the most common: Audio, Text, Video, Biological sequences.</a:t>
            </a:r>
          </a:p>
          <a:p>
            <a:pPr>
              <a:lnSpc>
                <a:spcPct val="150000"/>
              </a:lnSpc>
            </a:pPr>
            <a:r>
              <a:rPr lang="en-US" sz="2000" b="0" i="0">
                <a:solidFill>
                  <a:srgbClr val="222222"/>
                </a:solidFill>
                <a:effectLst/>
                <a:latin typeface="Arial" panose="020B0604020202020204" pitchFamily="34" charset="0"/>
                <a:cs typeface="Arial" panose="020B0604020202020204" pitchFamily="34" charset="0"/>
              </a:rPr>
              <a:t>Using RNN models and sequence datasets, you may tackle a variety of problems, including :</a:t>
            </a:r>
          </a:p>
          <a:p>
            <a:pPr>
              <a:lnSpc>
                <a:spcPct val="150000"/>
              </a:lnSpc>
              <a:buFont typeface="Arial" panose="020B0604020202020204" pitchFamily="34" charset="0"/>
              <a:buChar char="•"/>
            </a:pPr>
            <a:r>
              <a:rPr lang="en-US" sz="2000" b="0" i="0">
                <a:solidFill>
                  <a:srgbClr val="222222"/>
                </a:solidFill>
                <a:effectLst/>
                <a:latin typeface="Arial" panose="020B0604020202020204" pitchFamily="34" charset="0"/>
                <a:cs typeface="Arial" panose="020B0604020202020204" pitchFamily="34" charset="0"/>
              </a:rPr>
              <a:t>Speech recognition</a:t>
            </a:r>
          </a:p>
          <a:p>
            <a:pPr>
              <a:lnSpc>
                <a:spcPct val="150000"/>
              </a:lnSpc>
              <a:buFont typeface="Arial" panose="020B0604020202020204" pitchFamily="34" charset="0"/>
              <a:buChar char="•"/>
            </a:pPr>
            <a:r>
              <a:rPr lang="en-US" sz="2000" b="0" i="0">
                <a:solidFill>
                  <a:srgbClr val="222222"/>
                </a:solidFill>
                <a:effectLst/>
                <a:latin typeface="Arial" panose="020B0604020202020204" pitchFamily="34" charset="0"/>
                <a:cs typeface="Arial" panose="020B0604020202020204" pitchFamily="34" charset="0"/>
              </a:rPr>
              <a:t>Generation of music</a:t>
            </a:r>
          </a:p>
          <a:p>
            <a:pPr>
              <a:lnSpc>
                <a:spcPct val="150000"/>
              </a:lnSpc>
              <a:buFont typeface="Arial" panose="020B0604020202020204" pitchFamily="34" charset="0"/>
              <a:buChar char="•"/>
            </a:pPr>
            <a:r>
              <a:rPr lang="en-US" sz="2000" b="0" i="0">
                <a:solidFill>
                  <a:srgbClr val="222222"/>
                </a:solidFill>
                <a:effectLst/>
                <a:latin typeface="Arial" panose="020B0604020202020204" pitchFamily="34" charset="0"/>
                <a:cs typeface="Arial" panose="020B0604020202020204" pitchFamily="34" charset="0"/>
              </a:rPr>
              <a:t>Automated Translations</a:t>
            </a:r>
          </a:p>
          <a:p>
            <a:pPr>
              <a:lnSpc>
                <a:spcPct val="150000"/>
              </a:lnSpc>
              <a:buFont typeface="Arial" panose="020B0604020202020204" pitchFamily="34" charset="0"/>
              <a:buChar char="•"/>
            </a:pPr>
            <a:r>
              <a:rPr lang="en-US" sz="2000" b="0" i="0">
                <a:solidFill>
                  <a:srgbClr val="222222"/>
                </a:solidFill>
                <a:effectLst/>
                <a:latin typeface="Arial" panose="020B0604020202020204" pitchFamily="34" charset="0"/>
                <a:cs typeface="Arial" panose="020B0604020202020204" pitchFamily="34" charset="0"/>
              </a:rPr>
              <a:t>Analysis of video action</a:t>
            </a:r>
          </a:p>
          <a:p>
            <a:pPr>
              <a:lnSpc>
                <a:spcPct val="150000"/>
              </a:lnSpc>
              <a:buFont typeface="Arial" panose="020B0604020202020204" pitchFamily="34" charset="0"/>
              <a:buChar char="•"/>
            </a:pPr>
            <a:r>
              <a:rPr lang="en-US" sz="2000" b="0" i="0">
                <a:solidFill>
                  <a:srgbClr val="222222"/>
                </a:solidFill>
                <a:effectLst/>
                <a:latin typeface="Arial" panose="020B0604020202020204" pitchFamily="34" charset="0"/>
                <a:cs typeface="Arial" panose="020B0604020202020204" pitchFamily="34" charset="0"/>
              </a:rPr>
              <a:t>Sequence study of the genome and DNA</a:t>
            </a:r>
          </a:p>
          <a:p>
            <a:endParaRPr lang="en-US">
              <a:solidFill>
                <a:schemeClr val="bg1"/>
              </a:solidFill>
            </a:endParaRPr>
          </a:p>
        </p:txBody>
      </p:sp>
    </p:spTree>
    <p:extLst>
      <p:ext uri="{BB962C8B-B14F-4D97-AF65-F5344CB8AC3E}">
        <p14:creationId xmlns:p14="http://schemas.microsoft.com/office/powerpoint/2010/main" val="1988913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662203-E3C8-68CF-3B6F-033930CB8982}"/>
              </a:ext>
            </a:extLst>
          </p:cNvPr>
          <p:cNvSpPr/>
          <p:nvPr/>
        </p:nvSpPr>
        <p:spPr>
          <a:xfrm>
            <a:off x="157162" y="285749"/>
            <a:ext cx="11877675" cy="75247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a:solidFill>
                  <a:schemeClr val="bg1"/>
                </a:solidFill>
                <a:latin typeface="Arial" panose="020B0604020202020204" pitchFamily="34" charset="0"/>
                <a:cs typeface="Arial" panose="020B0604020202020204" pitchFamily="34" charset="0"/>
              </a:rPr>
              <a:t>2. LONG SHORT TERM MEMORY(LSTM) </a:t>
            </a:r>
          </a:p>
        </p:txBody>
      </p:sp>
      <p:sp>
        <p:nvSpPr>
          <p:cNvPr id="6" name="Oval 5">
            <a:extLst>
              <a:ext uri="{FF2B5EF4-FFF2-40B4-BE49-F238E27FC236}">
                <a16:creationId xmlns:a16="http://schemas.microsoft.com/office/drawing/2014/main" id="{D2251247-0CD6-BEB9-4A1E-A83E534052E7}"/>
              </a:ext>
            </a:extLst>
          </p:cNvPr>
          <p:cNvSpPr/>
          <p:nvPr/>
        </p:nvSpPr>
        <p:spPr>
          <a:xfrm>
            <a:off x="11458575" y="6438900"/>
            <a:ext cx="485775" cy="3048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solidFill>
                  <a:schemeClr val="bg1"/>
                </a:solidFill>
              </a:rPr>
              <a:t>3</a:t>
            </a:r>
          </a:p>
        </p:txBody>
      </p:sp>
      <p:sp>
        <p:nvSpPr>
          <p:cNvPr id="3" name="Rectangle 2">
            <a:extLst>
              <a:ext uri="{FF2B5EF4-FFF2-40B4-BE49-F238E27FC236}">
                <a16:creationId xmlns:a16="http://schemas.microsoft.com/office/drawing/2014/main" id="{FA58437F-E297-A344-4F39-2B337062627F}"/>
              </a:ext>
            </a:extLst>
          </p:cNvPr>
          <p:cNvSpPr/>
          <p:nvPr/>
        </p:nvSpPr>
        <p:spPr>
          <a:xfrm>
            <a:off x="157162" y="1352549"/>
            <a:ext cx="11877675" cy="3409951"/>
          </a:xfrm>
          <a:prstGeom prst="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pPr algn="l"/>
            <a:r>
              <a:rPr lang="en-US" sz="2000" b="1" i="0">
                <a:solidFill>
                  <a:srgbClr val="222222"/>
                </a:solidFill>
                <a:effectLst/>
                <a:latin typeface="Arial" panose="020B0604020202020204" pitchFamily="34" charset="0"/>
                <a:cs typeface="Arial" panose="020B0604020202020204" pitchFamily="34" charset="0"/>
              </a:rPr>
              <a:t>Two issues of Standard RNNs:</a:t>
            </a:r>
          </a:p>
          <a:p>
            <a:pPr algn="l"/>
            <a:endParaRPr lang="en-US" sz="2000" b="1" i="0">
              <a:solidFill>
                <a:srgbClr val="222222"/>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1" i="0">
                <a:solidFill>
                  <a:srgbClr val="222222"/>
                </a:solidFill>
                <a:effectLst/>
                <a:latin typeface="Arial" panose="020B0604020202020204" pitchFamily="34" charset="0"/>
                <a:cs typeface="Arial" panose="020B0604020202020204" pitchFamily="34" charset="0"/>
              </a:rPr>
              <a:t>Exploding Gradients</a:t>
            </a:r>
          </a:p>
          <a:p>
            <a:pPr marL="457200" indent="-457200" algn="l">
              <a:buFont typeface="+mj-lt"/>
              <a:buAutoNum type="arabicPeriod"/>
            </a:pPr>
            <a:endParaRPr lang="en-US" sz="2000" b="1">
              <a:solidFill>
                <a:srgbClr val="222222"/>
              </a:solidFill>
              <a:latin typeface="Arial" panose="020B0604020202020204" pitchFamily="34" charset="0"/>
              <a:cs typeface="Arial" panose="020B0604020202020204" pitchFamily="34" charset="0"/>
            </a:endParaRPr>
          </a:p>
          <a:p>
            <a:pPr marL="457200" indent="-457200" algn="l">
              <a:buFont typeface="+mj-lt"/>
              <a:buAutoNum type="arabicPeriod"/>
            </a:pPr>
            <a:endParaRPr lang="en-US" sz="2000" b="1" i="0">
              <a:solidFill>
                <a:srgbClr val="222222"/>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1" i="0">
                <a:solidFill>
                  <a:srgbClr val="222222"/>
                </a:solidFill>
                <a:effectLst/>
                <a:latin typeface="Arial" panose="020B0604020202020204" pitchFamily="34" charset="0"/>
                <a:cs typeface="Arial" panose="020B0604020202020204" pitchFamily="34" charset="0"/>
              </a:rPr>
              <a:t>Vanishing Gradients</a:t>
            </a:r>
          </a:p>
          <a:p>
            <a:pPr algn="l"/>
            <a:endParaRPr lang="en-US" sz="2000" b="0" i="0">
              <a:solidFill>
                <a:srgbClr val="222222"/>
              </a:solidFill>
              <a:effectLst/>
              <a:latin typeface="Arial" panose="020B0604020202020204" pitchFamily="34" charset="0"/>
              <a:cs typeface="Arial" panose="020B0604020202020204" pitchFamily="34" charset="0"/>
            </a:endParaRPr>
          </a:p>
          <a:p>
            <a:endParaRPr lang="en-US" sz="2000">
              <a:solidFill>
                <a:schemeClr val="bg1"/>
              </a:solidFill>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66434068-BA57-1372-65D2-1B29EC90338F}"/>
              </a:ext>
            </a:extLst>
          </p:cNvPr>
          <p:cNvPicPr>
            <a:picLocks noChangeAspect="1"/>
          </p:cNvPicPr>
          <p:nvPr/>
        </p:nvPicPr>
        <p:blipFill>
          <a:blip r:embed="rId3"/>
          <a:stretch>
            <a:fillRect/>
          </a:stretch>
        </p:blipFill>
        <p:spPr>
          <a:xfrm>
            <a:off x="4033837" y="1263497"/>
            <a:ext cx="8001000" cy="4581525"/>
          </a:xfrm>
          <a:prstGeom prst="rect">
            <a:avLst/>
          </a:prstGeom>
        </p:spPr>
      </p:pic>
    </p:spTree>
    <p:extLst>
      <p:ext uri="{BB962C8B-B14F-4D97-AF65-F5344CB8AC3E}">
        <p14:creationId xmlns:p14="http://schemas.microsoft.com/office/powerpoint/2010/main" val="3373587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662203-E3C8-68CF-3B6F-033930CB8982}"/>
              </a:ext>
            </a:extLst>
          </p:cNvPr>
          <p:cNvSpPr/>
          <p:nvPr/>
        </p:nvSpPr>
        <p:spPr>
          <a:xfrm>
            <a:off x="157162" y="285749"/>
            <a:ext cx="11877675" cy="75247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a:solidFill>
                  <a:schemeClr val="bg1"/>
                </a:solidFill>
                <a:latin typeface="Arial" panose="020B0604020202020204" pitchFamily="34" charset="0"/>
                <a:cs typeface="Arial" panose="020B0604020202020204" pitchFamily="34" charset="0"/>
              </a:rPr>
              <a:t>2. LONG SHORT TERM MEMORY(LSTM) </a:t>
            </a:r>
          </a:p>
        </p:txBody>
      </p:sp>
      <p:sp>
        <p:nvSpPr>
          <p:cNvPr id="6" name="Oval 5">
            <a:extLst>
              <a:ext uri="{FF2B5EF4-FFF2-40B4-BE49-F238E27FC236}">
                <a16:creationId xmlns:a16="http://schemas.microsoft.com/office/drawing/2014/main" id="{D2251247-0CD6-BEB9-4A1E-A83E534052E7}"/>
              </a:ext>
            </a:extLst>
          </p:cNvPr>
          <p:cNvSpPr/>
          <p:nvPr/>
        </p:nvSpPr>
        <p:spPr>
          <a:xfrm>
            <a:off x="11458575" y="6438900"/>
            <a:ext cx="485775" cy="3048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solidFill>
                  <a:schemeClr val="bg1"/>
                </a:solidFill>
              </a:rPr>
              <a:t>4</a:t>
            </a:r>
          </a:p>
        </p:txBody>
      </p:sp>
      <p:sp>
        <p:nvSpPr>
          <p:cNvPr id="3" name="Rectangle 2">
            <a:extLst>
              <a:ext uri="{FF2B5EF4-FFF2-40B4-BE49-F238E27FC236}">
                <a16:creationId xmlns:a16="http://schemas.microsoft.com/office/drawing/2014/main" id="{FA58437F-E297-A344-4F39-2B337062627F}"/>
              </a:ext>
            </a:extLst>
          </p:cNvPr>
          <p:cNvSpPr/>
          <p:nvPr/>
        </p:nvSpPr>
        <p:spPr>
          <a:xfrm>
            <a:off x="157162" y="1177447"/>
            <a:ext cx="11877675" cy="5261453"/>
          </a:xfrm>
          <a:prstGeom prst="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pPr algn="l"/>
            <a:r>
              <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rPr>
              <a:t>There are a total of three gates that LSTM uses as:</a:t>
            </a:r>
          </a:p>
          <a:p>
            <a:pPr algn="l"/>
            <a:endPar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r>
              <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rPr>
              <a:t> </a:t>
            </a:r>
            <a:r>
              <a:rPr lang="en-US" sz="2000" b="1" i="1" spc="15">
                <a:solidFill>
                  <a:schemeClr val="bg1"/>
                </a:solidFill>
                <a:effectLst/>
                <a:latin typeface="Arial" panose="020B0604020202020204" pitchFamily="34" charset="0"/>
                <a:ea typeface="Calibri" panose="020F0502020204030204" pitchFamily="34" charset="0"/>
                <a:cs typeface="Arial" panose="020B0604020202020204" pitchFamily="34" charset="0"/>
              </a:rPr>
              <a:t>Input Gate</a:t>
            </a:r>
            <a:r>
              <a:rPr lang="en-US" sz="2000" i="1" spc="15">
                <a:solidFill>
                  <a:schemeClr val="bg1"/>
                </a:solidFill>
                <a:effectLst/>
                <a:latin typeface="Arial" panose="020B0604020202020204" pitchFamily="34" charset="0"/>
                <a:ea typeface="Calibri" panose="020F0502020204030204" pitchFamily="34" charset="0"/>
                <a:cs typeface="Arial" panose="020B0604020202020204" pitchFamily="34" charset="0"/>
              </a:rPr>
              <a:t>: </a:t>
            </a:r>
            <a:r>
              <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rPr>
              <a:t>The input gate decides what information will be stored in long term memory. It only works with the information from the current input and short term memory from the previous step. At this gate, it filters out the information from variables that are not useful.</a:t>
            </a:r>
          </a:p>
          <a:p>
            <a:pPr algn="l"/>
            <a:endParaRPr lang="en-US" sz="2000" i="1" spc="15">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l"/>
            <a:endParaRPr lang="en-US" sz="2000" i="1" spc="15">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r>
              <a:rPr lang="en-US" sz="2000" b="1" i="1" spc="15">
                <a:solidFill>
                  <a:schemeClr val="bg1"/>
                </a:solidFill>
                <a:effectLst/>
                <a:latin typeface="Arial" panose="020B0604020202020204" pitchFamily="34" charset="0"/>
                <a:ea typeface="Calibri" panose="020F0502020204030204" pitchFamily="34" charset="0"/>
                <a:cs typeface="Arial" panose="020B0604020202020204" pitchFamily="34" charset="0"/>
              </a:rPr>
              <a:t>Forget Gate</a:t>
            </a:r>
            <a:r>
              <a:rPr lang="en-US" sz="2000" i="1" spc="15">
                <a:solidFill>
                  <a:schemeClr val="bg1"/>
                </a:solidFill>
                <a:effectLst/>
                <a:latin typeface="Arial" panose="020B0604020202020204" pitchFamily="34" charset="0"/>
                <a:ea typeface="Calibri" panose="020F0502020204030204" pitchFamily="34" charset="0"/>
                <a:cs typeface="Arial" panose="020B0604020202020204" pitchFamily="34" charset="0"/>
              </a:rPr>
              <a:t>: </a:t>
            </a:r>
            <a:r>
              <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rPr>
              <a:t>The forget decides which information from long term memory be kept or discarded and this is done by multiplying the incoming long term memory by a forget vector generated by the current input and incoming short memory.</a:t>
            </a:r>
          </a:p>
          <a:p>
            <a:pPr algn="l"/>
            <a:endParaRPr lang="en-US" sz="2000" i="1" spc="15">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l"/>
            <a:endParaRPr lang="en-US" sz="2000" i="1" spc="15">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r>
              <a:rPr lang="en-US" sz="2000" b="1" i="1" spc="15">
                <a:solidFill>
                  <a:schemeClr val="bg1"/>
                </a:solidFill>
                <a:effectLst/>
                <a:latin typeface="Arial" panose="020B0604020202020204" pitchFamily="34" charset="0"/>
                <a:ea typeface="Calibri" panose="020F0502020204030204" pitchFamily="34" charset="0"/>
                <a:cs typeface="Arial" panose="020B0604020202020204" pitchFamily="34" charset="0"/>
              </a:rPr>
              <a:t>Output Gate</a:t>
            </a:r>
            <a:r>
              <a:rPr lang="en-US" sz="2000" i="1" spc="15">
                <a:solidFill>
                  <a:schemeClr val="bg1"/>
                </a:solidFill>
                <a:effectLst/>
                <a:latin typeface="Arial" panose="020B0604020202020204" pitchFamily="34" charset="0"/>
                <a:ea typeface="Calibri" panose="020F0502020204030204" pitchFamily="34" charset="0"/>
                <a:cs typeface="Arial" panose="020B0604020202020204" pitchFamily="34" charset="0"/>
              </a:rPr>
              <a:t>: </a:t>
            </a:r>
            <a:r>
              <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rPr>
              <a:t>The output gate will take the current input, the previous short term memory and newly computed long term memory to produce new short term memory which will be passed on to the cell in the next time step. The output of the current time step can also be drawn from this hidden state. </a:t>
            </a:r>
          </a:p>
          <a:p>
            <a:pPr algn="l"/>
            <a:endParaRPr lang="en-US" sz="2000" b="0" i="0">
              <a:solidFill>
                <a:schemeClr val="bg1"/>
              </a:solidFill>
              <a:effectLst/>
              <a:latin typeface="Arial" panose="020B0604020202020204" pitchFamily="34" charset="0"/>
              <a:cs typeface="Arial" panose="020B0604020202020204" pitchFamily="34" charset="0"/>
            </a:endParaRPr>
          </a:p>
          <a:p>
            <a:endParaRPr lang="en-US" sz="20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1252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662203-E3C8-68CF-3B6F-033930CB8982}"/>
              </a:ext>
            </a:extLst>
          </p:cNvPr>
          <p:cNvSpPr/>
          <p:nvPr/>
        </p:nvSpPr>
        <p:spPr>
          <a:xfrm>
            <a:off x="157162" y="285749"/>
            <a:ext cx="11877675" cy="75247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a:solidFill>
                  <a:schemeClr val="bg1"/>
                </a:solidFill>
                <a:latin typeface="Arial" panose="020B0604020202020204" pitchFamily="34" charset="0"/>
                <a:cs typeface="Arial" panose="020B0604020202020204" pitchFamily="34" charset="0"/>
              </a:rPr>
              <a:t>3. GATED RECURRENT UNITS(GRU) </a:t>
            </a:r>
          </a:p>
        </p:txBody>
      </p:sp>
      <p:sp>
        <p:nvSpPr>
          <p:cNvPr id="6" name="Oval 5">
            <a:extLst>
              <a:ext uri="{FF2B5EF4-FFF2-40B4-BE49-F238E27FC236}">
                <a16:creationId xmlns:a16="http://schemas.microsoft.com/office/drawing/2014/main" id="{D2251247-0CD6-BEB9-4A1E-A83E534052E7}"/>
              </a:ext>
            </a:extLst>
          </p:cNvPr>
          <p:cNvSpPr/>
          <p:nvPr/>
        </p:nvSpPr>
        <p:spPr>
          <a:xfrm>
            <a:off x="11458575" y="6438900"/>
            <a:ext cx="485775" cy="3048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solidFill>
                  <a:schemeClr val="bg1"/>
                </a:solidFill>
              </a:rPr>
              <a:t>5</a:t>
            </a:r>
          </a:p>
        </p:txBody>
      </p:sp>
      <p:sp>
        <p:nvSpPr>
          <p:cNvPr id="3" name="Rectangle 2">
            <a:extLst>
              <a:ext uri="{FF2B5EF4-FFF2-40B4-BE49-F238E27FC236}">
                <a16:creationId xmlns:a16="http://schemas.microsoft.com/office/drawing/2014/main" id="{FA58437F-E297-A344-4F39-2B337062627F}"/>
              </a:ext>
            </a:extLst>
          </p:cNvPr>
          <p:cNvSpPr/>
          <p:nvPr/>
        </p:nvSpPr>
        <p:spPr>
          <a:xfrm>
            <a:off x="157162" y="1177447"/>
            <a:ext cx="11877675" cy="5261453"/>
          </a:xfrm>
          <a:prstGeom prst="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pPr algn="l"/>
            <a:r>
              <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rPr>
              <a:t>GRU incorporates the two gate operating mechanisms called Update gate and Reset gate. </a:t>
            </a:r>
          </a:p>
          <a:p>
            <a:pPr algn="l"/>
            <a:endPar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r>
              <a:rPr lang="en-US" sz="2000" b="1" spc="15">
                <a:solidFill>
                  <a:schemeClr val="bg1"/>
                </a:solidFill>
                <a:latin typeface="Arial" panose="020B0604020202020204" pitchFamily="34" charset="0"/>
                <a:ea typeface="Times New Roman" panose="02020603050405020304" pitchFamily="18" charset="0"/>
                <a:cs typeface="Arial" panose="020B0604020202020204" pitchFamily="34" charset="0"/>
              </a:rPr>
              <a:t>Upda</a:t>
            </a:r>
            <a:r>
              <a:rPr lang="en-US" sz="2000" b="1" spc="15">
                <a:solidFill>
                  <a:schemeClr val="bg1"/>
                </a:solidFill>
                <a:effectLst/>
                <a:latin typeface="Arial" panose="020B0604020202020204" pitchFamily="34" charset="0"/>
                <a:ea typeface="Times New Roman" panose="02020603050405020304" pitchFamily="18" charset="0"/>
                <a:cs typeface="Arial" panose="020B0604020202020204" pitchFamily="34" charset="0"/>
              </a:rPr>
              <a:t>te gate</a:t>
            </a:r>
            <a:r>
              <a:rPr lang="en-US" sz="2000" b="1" spc="15">
                <a:solidFill>
                  <a:schemeClr val="bg1"/>
                </a:solidFill>
                <a:latin typeface="Arial" panose="020B0604020202020204" pitchFamily="34" charset="0"/>
                <a:ea typeface="Times New Roman" panose="02020603050405020304" pitchFamily="18" charset="0"/>
                <a:cs typeface="Arial" panose="020B0604020202020204" pitchFamily="34" charset="0"/>
              </a:rPr>
              <a:t>: </a:t>
            </a:r>
            <a:r>
              <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rPr>
              <a:t>The update gate is responsible for determining the amount of previous information that needs to pass along the next state. This is really powerful because the model can decide to copy all the information from the past and eliminate the risk of vanishing gradient. </a:t>
            </a:r>
          </a:p>
          <a:p>
            <a:endPar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marR="0">
              <a:lnSpc>
                <a:spcPct val="150000"/>
              </a:lnSpc>
              <a:spcBef>
                <a:spcPts val="200"/>
              </a:spcBef>
              <a:spcAft>
                <a:spcPts val="0"/>
              </a:spcAft>
            </a:pPr>
            <a:r>
              <a:rPr lang="en-US" sz="2000" b="1" spc="15">
                <a:solidFill>
                  <a:schemeClr val="bg1"/>
                </a:solidFill>
                <a:effectLst/>
                <a:latin typeface="Arial" panose="020B0604020202020204" pitchFamily="34" charset="0"/>
                <a:ea typeface="Times New Roman" panose="02020603050405020304" pitchFamily="18" charset="0"/>
                <a:cs typeface="Arial" panose="020B0604020202020204" pitchFamily="34" charset="0"/>
              </a:rPr>
              <a:t>Reset gate</a:t>
            </a:r>
            <a:r>
              <a:rPr lang="en-US" sz="2000" b="1" spc="15">
                <a:solidFill>
                  <a:schemeClr val="bg1"/>
                </a:solidFill>
                <a:latin typeface="Arial" panose="020B0604020202020204" pitchFamily="34" charset="0"/>
                <a:ea typeface="Times New Roman" panose="02020603050405020304" pitchFamily="18" charset="0"/>
                <a:cs typeface="Arial" panose="020B0604020202020204" pitchFamily="34" charset="0"/>
              </a:rPr>
              <a:t>: </a:t>
            </a:r>
            <a:r>
              <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rPr>
              <a:t>The reset gate is used from the model to decide how much of the past information is needed to neglect; in short, it decides whether the previous cell state is important or not.      </a:t>
            </a:r>
          </a:p>
          <a:p>
            <a:endParaRPr lang="en-US" sz="2000" b="0" i="0">
              <a:solidFill>
                <a:schemeClr val="bg1"/>
              </a:solidFill>
              <a:effectLst/>
              <a:latin typeface="Arial" panose="020B0604020202020204" pitchFamily="34" charset="0"/>
              <a:cs typeface="Arial" panose="020B0604020202020204" pitchFamily="34" charset="0"/>
            </a:endParaRPr>
          </a:p>
          <a:p>
            <a:endParaRPr lang="en-US" sz="20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1558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662203-E3C8-68CF-3B6F-033930CB8982}"/>
              </a:ext>
            </a:extLst>
          </p:cNvPr>
          <p:cNvSpPr/>
          <p:nvPr/>
        </p:nvSpPr>
        <p:spPr>
          <a:xfrm>
            <a:off x="157162" y="285749"/>
            <a:ext cx="11877675" cy="75247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b="1">
              <a:effectLst/>
              <a:latin typeface="Lato" panose="020F0502020204030203" pitchFamily="34" charset="0"/>
              <a:ea typeface="Times New Roman" panose="02020603050405020304" pitchFamily="18" charset="0"/>
              <a:cs typeface="Times New Roman" panose="02020603050405020304" pitchFamily="18" charset="0"/>
            </a:endParaRPr>
          </a:p>
          <a:p>
            <a:pPr algn="ctr"/>
            <a:r>
              <a:rPr lang="en-US" sz="3200">
                <a:solidFill>
                  <a:schemeClr val="bg1"/>
                </a:solidFill>
                <a:latin typeface="Arial" panose="020B0604020202020204" pitchFamily="34" charset="0"/>
                <a:cs typeface="Arial" panose="020B0604020202020204" pitchFamily="34" charset="0"/>
              </a:rPr>
              <a:t>3. LSTM and GRU </a:t>
            </a:r>
          </a:p>
        </p:txBody>
      </p:sp>
      <p:sp>
        <p:nvSpPr>
          <p:cNvPr id="6" name="Oval 5">
            <a:extLst>
              <a:ext uri="{FF2B5EF4-FFF2-40B4-BE49-F238E27FC236}">
                <a16:creationId xmlns:a16="http://schemas.microsoft.com/office/drawing/2014/main" id="{D2251247-0CD6-BEB9-4A1E-A83E534052E7}"/>
              </a:ext>
            </a:extLst>
          </p:cNvPr>
          <p:cNvSpPr/>
          <p:nvPr/>
        </p:nvSpPr>
        <p:spPr>
          <a:xfrm>
            <a:off x="11458575" y="6438900"/>
            <a:ext cx="485775" cy="3048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solidFill>
                  <a:schemeClr val="bg1"/>
                </a:solidFill>
              </a:rPr>
              <a:t>6</a:t>
            </a:r>
          </a:p>
        </p:txBody>
      </p:sp>
      <p:sp>
        <p:nvSpPr>
          <p:cNvPr id="3" name="Rectangle 2">
            <a:extLst>
              <a:ext uri="{FF2B5EF4-FFF2-40B4-BE49-F238E27FC236}">
                <a16:creationId xmlns:a16="http://schemas.microsoft.com/office/drawing/2014/main" id="{FA58437F-E297-A344-4F39-2B337062627F}"/>
              </a:ext>
            </a:extLst>
          </p:cNvPr>
          <p:cNvSpPr/>
          <p:nvPr/>
        </p:nvSpPr>
        <p:spPr>
          <a:xfrm>
            <a:off x="157162" y="1265129"/>
            <a:ext cx="11877675" cy="5173771"/>
          </a:xfrm>
          <a:prstGeom prst="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r>
              <a:rPr lang="en-US" sz="2000" b="0">
                <a:solidFill>
                  <a:schemeClr val="bg1"/>
                </a:solidFill>
                <a:effectLst/>
                <a:latin typeface="Arial" panose="020B0604020202020204" pitchFamily="34" charset="0"/>
                <a:ea typeface="Times New Roman" panose="02020603050405020304" pitchFamily="18" charset="0"/>
                <a:cs typeface="Arial" panose="020B0604020202020204" pitchFamily="34" charset="0"/>
              </a:rPr>
              <a:t>What is the difference between GRU &amp; LSTM?</a:t>
            </a:r>
          </a:p>
          <a:p>
            <a:endParaRPr lang="en-US" sz="2000" b="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r>
              <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rPr>
              <a:t>The few differencing points are as follows:</a:t>
            </a:r>
          </a:p>
          <a:p>
            <a:br>
              <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rPr>
            </a:br>
            <a:r>
              <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rPr>
              <a:t>The GRU has two gates, LSTM has three gates</a:t>
            </a:r>
            <a:br>
              <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rPr>
            </a:br>
            <a:r>
              <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rPr>
              <a:t>GRU does not possess any internal memory, they don’t have an output gate that is present in LSTM</a:t>
            </a:r>
            <a:br>
              <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rPr>
            </a:br>
            <a:r>
              <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rPr>
              <a:t>In LSTM the input gate and target gate are coupled by an update gate and in GRU reset gate is applied directly to the previous hidden state. In LSTM the responsibility of reset gate is taken by the two gates input and target. </a:t>
            </a:r>
          </a:p>
          <a:p>
            <a:endParaRPr lang="en-US" sz="2000" b="1">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endPar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r>
              <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rPr>
              <a:t>LSTM and GRU, GRU uses less training parameter and therefore uses less memory and executes </a:t>
            </a:r>
          </a:p>
          <a:p>
            <a:r>
              <a:rPr lang="en-US" sz="2000">
                <a:solidFill>
                  <a:schemeClr val="bg1"/>
                </a:solidFill>
                <a:effectLst/>
                <a:latin typeface="Arial" panose="020B0604020202020204" pitchFamily="34" charset="0"/>
                <a:ea typeface="Calibri" panose="020F0502020204030204" pitchFamily="34" charset="0"/>
                <a:cs typeface="Arial" panose="020B0604020202020204" pitchFamily="34" charset="0"/>
              </a:rPr>
              <a:t>faster than LSTM whereas LSTM is more accurate on a larger dataset. One can choose LSTM if you are dealing with large sequences and accuracy is concerned, GRU is used when you have less memory consumption and want faster results. </a:t>
            </a:r>
          </a:p>
          <a:p>
            <a:endParaRPr lang="en-US" sz="2000" b="1">
              <a:solidFill>
                <a:schemeClr val="bg1"/>
              </a:solidFill>
              <a:latin typeface="Arial" panose="020B0604020202020204" pitchFamily="34" charset="0"/>
              <a:cs typeface="Arial" panose="020B0604020202020204" pitchFamily="34" charset="0"/>
            </a:endParaRPr>
          </a:p>
          <a:p>
            <a:endParaRPr lang="en-US" sz="20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7328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3854D5F-4936-7764-7A7E-BF5735C16E72}"/>
              </a:ext>
            </a:extLst>
          </p:cNvPr>
          <p:cNvSpPr/>
          <p:nvPr/>
        </p:nvSpPr>
        <p:spPr>
          <a:xfrm>
            <a:off x="1665962" y="2242159"/>
            <a:ext cx="9181578" cy="205426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3200">
                <a:solidFill>
                  <a:schemeClr val="bg1"/>
                </a:solidFill>
                <a:latin typeface="Arial" panose="020B0604020202020204" pitchFamily="34" charset="0"/>
                <a:cs typeface="Arial" panose="020B0604020202020204" pitchFamily="34" charset="0"/>
              </a:rPr>
              <a:t>THANKS FOR YOUR ATTENTION</a:t>
            </a:r>
          </a:p>
        </p:txBody>
      </p:sp>
    </p:spTree>
    <p:extLst>
      <p:ext uri="{BB962C8B-B14F-4D97-AF65-F5344CB8AC3E}">
        <p14:creationId xmlns:p14="http://schemas.microsoft.com/office/powerpoint/2010/main" val="3529637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{03CB5C2C-0521-437D-8FDD-C218F1FBF409}tf55705232_win32</Template>
  <TotalTime>137</TotalTime>
  <Words>1053</Words>
  <Application>Microsoft Office PowerPoint</Application>
  <PresentationFormat>Widescreen</PresentationFormat>
  <Paragraphs>84</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Goudy Old Style</vt:lpstr>
      <vt:lpstr>Lato</vt:lpstr>
      <vt:lpstr>Roboto</vt:lpstr>
      <vt:lpstr>Wingdings 2</vt:lpstr>
      <vt:lpstr>SlateVTI</vt:lpstr>
      <vt:lpstr>RECURRENT NEURAL NETWORKS</vt:lpstr>
      <vt:lpstr>Content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RECURRENT NEURAL NETWORK</dc:title>
  <dc:creator>Demi-Leigh Peter</dc:creator>
  <cp:lastModifiedBy>Demi-Leigh Peter</cp:lastModifiedBy>
  <cp:revision>30</cp:revision>
  <dcterms:created xsi:type="dcterms:W3CDTF">2022-09-20T10:57:36Z</dcterms:created>
  <dcterms:modified xsi:type="dcterms:W3CDTF">2022-09-20T13:22:08Z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