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80" r:id="rId3"/>
    <p:sldId id="294" r:id="rId4"/>
    <p:sldId id="281" r:id="rId5"/>
    <p:sldId id="295" r:id="rId6"/>
    <p:sldId id="300" r:id="rId7"/>
    <p:sldId id="301" r:id="rId8"/>
    <p:sldId id="302" r:id="rId9"/>
    <p:sldId id="304" r:id="rId10"/>
    <p:sldId id="305" r:id="rId11"/>
    <p:sldId id="307" r:id="rId12"/>
    <p:sldId id="308" r:id="rId13"/>
    <p:sldId id="309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752" autoAdjust="0"/>
  </p:normalViewPr>
  <p:slideViewPr>
    <p:cSldViewPr snapToGrid="0" snapToObjects="1">
      <p:cViewPr varScale="1">
        <p:scale>
          <a:sx n="81" d="100"/>
          <a:sy n="81" d="100"/>
        </p:scale>
        <p:origin x="706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33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9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của việc cho mô hình học là ta đi điều chỉnh bộ trọng số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MathJax_Main-bold"/>
              </a:rPr>
              <a:t>w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sao cho giá trị hàm mất mát đạt giá trị nhỏ nhất.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Machine Learning meeting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4053903" cy="274320"/>
          </a:xfrm>
        </p:spPr>
        <p:txBody>
          <a:bodyPr/>
          <a:lstStyle/>
          <a:p>
            <a:r>
              <a:rPr lang="en-US" sz="1400" b="1">
                <a:latin typeface="Arial "/>
              </a:rPr>
              <a:t>BÀI TOÁN VÍ DỤ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ChangeAspect="1" noChangeArrowheads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400">
                    <a:latin typeface="Arial "/>
                  </a:rPr>
                  <a:t>Trong bộ dữ liệu, đặt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525BA6"/>
                            </a:solidFill>
                            <a:latin typeface="Arial 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525BA6"/>
                            </a:solidFill>
                            <a:latin typeface="Arial 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525BA6"/>
                            </a:solidFill>
                            <a:latin typeface="Arial 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>
                    <a:latin typeface="Arial "/>
                  </a:rPr>
                  <a:t> là lương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>
                    <a:latin typeface="Arial "/>
                  </a:rPr>
                  <a:t>là kinh nghiệm làm việc. </a:t>
                </a:r>
              </a:p>
              <a:p>
                <a:r>
                  <a:rPr lang="en-US" sz="2400">
                    <a:latin typeface="Arial "/>
                  </a:rPr>
                  <a:t>Xác suất dự đoán hồ sơ  cho vay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400">
                    <a:latin typeface="Arial "/>
                  </a:rPr>
                  <a:t> và không cho vay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400">
                    <a:latin typeface="Arial "/>
                  </a:rPr>
                  <a:t> </a:t>
                </a:r>
              </a:p>
              <a:p>
                <a:r>
                  <a:rPr lang="en-US" sz="2400">
                    <a:latin typeface="Arial "/>
                  </a:rPr>
                  <a:t>Hàm dự đoán : Bỏ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400">
                    <a:latin typeface="Arial "/>
                  </a:rPr>
                  <a:t> vào hàm sigmoid ta được 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>
                    <a:latin typeface="Arial "/>
                  </a:rPr>
                  <a:t>       </a:t>
                </a:r>
              </a:p>
              <a:p>
                <a:r>
                  <a:rPr lang="en-US" sz="2400">
                    <a:latin typeface="Arial "/>
                  </a:rPr>
                  <a:t>Hàm loss : </a:t>
                </a:r>
              </a:p>
              <a:p>
                <a:pPr marL="0" indent="0">
                  <a:buNone/>
                </a:pPr>
                <a:r>
                  <a:rPr lang="en-US" sz="2400">
                    <a:latin typeface="Arial "/>
                  </a:rPr>
                  <a:t>Nhận xét : Nếu hồ sơ cho vay thì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>
                    <a:latin typeface="Arial "/>
                  </a:rPr>
                  <a:t>=1 thì ta cần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>
                    <a:latin typeface="Arial "/>
                  </a:rPr>
                  <a:t> càng gần 1 càng tốt hay xác suất cho vay càng cao và ngược lại.</a:t>
                </a:r>
              </a:p>
              <a:p>
                <a:pPr marL="0" indent="0">
                  <a:buNone/>
                </a:pPr>
                <a:endParaRPr lang="en-US" sz="2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pPr marL="0" indent="0">
                  <a:buNone/>
                </a:pPr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</p:txBody>
          </p:sp>
        </mc:Choice>
        <mc:Fallback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blipFill>
                <a:blip r:embed="rId3"/>
                <a:stretch>
                  <a:fillRect l="-856" t="-7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762CA97-774E-48C0-C433-630A08298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1" y="3786187"/>
            <a:ext cx="10661257" cy="12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3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4053903" cy="274320"/>
          </a:xfrm>
        </p:spPr>
        <p:txBody>
          <a:bodyPr/>
          <a:lstStyle/>
          <a:p>
            <a:r>
              <a:rPr lang="en-US" sz="1400" b="1">
                <a:latin typeface="Arial "/>
              </a:rPr>
              <a:t>BÀI TOÁN VÍ DỤ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ChangeAspect="1" noChangeArrowheads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000">
                    <a:latin typeface="Arial "/>
                  </a:rPr>
                  <a:t>Hàm loss 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=1 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Open Sans" panose="020B0606030504020204" pitchFamily="34" charset="0"/>
                  </a:rPr>
                  <a:t>Hàm L giảm từ 0 đến 1.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Open Sans" panose="020B0606030504020204" pitchFamily="34" charset="0"/>
                  </a:rPr>
                  <a:t>Khi model dự đoán</a:t>
                </a:r>
                <a:r>
                  <a:rPr lang="en-US" sz="2000" b="1">
                    <a:solidFill>
                      <a:srgbClr val="525BA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Arial "/>
                  </a:rPr>
                  <a:t> =1 </a:t>
                </a:r>
                <a:r>
                  <a:rPr lang="en-US" sz="2000"/>
                  <a:t>tức giá trị dự đoán gần với giá trị thật</a:t>
                </a:r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 </a:t>
                </a:r>
                <a:r>
                  <a:rPr lang="en-US" sz="2000"/>
                  <a:t>thì L nhỏ, xấp xỉ 0. Khi model dự đoán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Arial "/>
                  </a:rPr>
                  <a:t> =0 </a:t>
                </a:r>
                <a:r>
                  <a:rPr lang="vi-VN" sz="2000"/>
                  <a:t>tức giá trị dự đoán ngược lại với giá trị thật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 </a:t>
                </a:r>
                <a:r>
                  <a:rPr lang="en-US" sz="2000"/>
                  <a:t>thì L rất lớn</a:t>
                </a:r>
                <a:endParaRPr lang="en-US" sz="20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pPr marL="0" indent="0">
                  <a:buNone/>
                </a:pPr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</p:txBody>
          </p:sp>
        </mc:Choice>
        <mc:Fallback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blipFill>
                <a:blip r:embed="rId3"/>
                <a:stretch>
                  <a:fillRect l="-589" t="-54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0905967-25BB-3F32-B4C4-C8A7312B1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722" y="2979256"/>
            <a:ext cx="5090852" cy="38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3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4053903" cy="274320"/>
          </a:xfrm>
        </p:spPr>
        <p:txBody>
          <a:bodyPr/>
          <a:lstStyle/>
          <a:p>
            <a:r>
              <a:rPr lang="en-US" sz="1400" b="1">
                <a:latin typeface="Arial "/>
              </a:rPr>
              <a:t>BÀI TOÁN VÍ DỤ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ChangeAspect="1" noChangeArrowheads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000">
                    <a:latin typeface="Arial "/>
                  </a:rPr>
                  <a:t>Hàm loss 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=0 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Open Sans" panose="020B0606030504020204" pitchFamily="34" charset="0"/>
                  </a:rPr>
                  <a:t>Hàm L tăng từ 0 đến 1.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Open Sans" panose="020B0606030504020204" pitchFamily="34" charset="0"/>
                  </a:rPr>
                  <a:t> Khi model dự đoán</a:t>
                </a:r>
                <a:r>
                  <a:rPr lang="en-US" sz="2000" b="1">
                    <a:solidFill>
                      <a:srgbClr val="525BA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Arial "/>
                  </a:rPr>
                  <a:t> =0  </a:t>
                </a:r>
                <a:r>
                  <a:rPr lang="en-US" sz="2000"/>
                  <a:t>tức giá trị dự đoán gần với giá trị thật</a:t>
                </a:r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 </a:t>
                </a:r>
                <a:r>
                  <a:rPr lang="en-US" sz="2000"/>
                  <a:t>thì L nhỏ, xấp xỉ 0. Khi model dự đoán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Arial "/>
                  </a:rPr>
                  <a:t> =1 </a:t>
                </a:r>
                <a:r>
                  <a:rPr lang="vi-VN" sz="2000"/>
                  <a:t>tức giá trị dự đoán ngược lại với giá trị thật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Arial "/>
                  </a:rPr>
                  <a:t> </a:t>
                </a:r>
                <a:r>
                  <a:rPr lang="en-US" sz="2000"/>
                  <a:t>thì L rất lớn</a:t>
                </a:r>
                <a:endParaRPr lang="en-US" sz="20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2000" b="0" i="0">
                  <a:solidFill>
                    <a:srgbClr val="202C8F"/>
                  </a:solidFill>
                  <a:effectLst/>
                  <a:latin typeface="Arial "/>
                </a:endParaRPr>
              </a:p>
              <a:p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endParaRPr lang="en-US" sz="2000" b="0" i="0">
                  <a:solidFill>
                    <a:srgbClr val="202C8F"/>
                  </a:solidFill>
                  <a:effectLst/>
                  <a:latin typeface="Arial "/>
                </a:endParaRPr>
              </a:p>
              <a:p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endParaRPr lang="en-US" sz="2000" b="0" i="0">
                  <a:solidFill>
                    <a:srgbClr val="202C8F"/>
                  </a:solidFill>
                  <a:effectLst/>
                  <a:latin typeface="Arial "/>
                </a:endParaRPr>
              </a:p>
              <a:p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endParaRPr lang="en-US" sz="2000" b="0" i="0">
                  <a:solidFill>
                    <a:srgbClr val="202C8F"/>
                  </a:solidFill>
                  <a:effectLst/>
                  <a:latin typeface="Arial "/>
                </a:endParaRPr>
              </a:p>
              <a:p>
                <a:pPr marL="0" indent="0">
                  <a:buNone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Arial "/>
                    <a:sym typeface="Wingdings" panose="05000000000000000000" pitchFamily="2" charset="2"/>
                  </a:rPr>
                  <a:t></a:t>
                </a:r>
                <a:r>
                  <a:rPr lang="en-US" sz="2000" b="0" i="0">
                    <a:solidFill>
                      <a:srgbClr val="202C8F"/>
                    </a:solidFill>
                    <a:effectLst/>
                    <a:latin typeface="Arial "/>
                  </a:rPr>
                  <a:t>Hàm L nhỏ khi giá trị model gần với giá trị thật và rất lớn khi model dự đoán sai,</a:t>
                </a:r>
              </a:p>
              <a:p>
                <a:pPr marL="0" indent="0">
                  <a:buNone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Arial "/>
                  </a:rPr>
                  <a:t> hay nói cách khác L càng nhỏ thì model dự đoán càng gần với giá trị thật. </a:t>
                </a:r>
              </a:p>
              <a:p>
                <a:pPr marL="0" indent="0">
                  <a:buNone/>
                </a:pPr>
                <a:r>
                  <a:rPr lang="en-US" sz="2000" b="0" i="0">
                    <a:solidFill>
                      <a:srgbClr val="202C8F"/>
                    </a:solidFill>
                    <a:effectLst/>
                    <a:latin typeface="Arial "/>
                  </a:rPr>
                  <a:t>=&gt; Bài toán toán quy về tìm giá trị nhỏ nhất của L</a:t>
                </a:r>
                <a:endParaRPr lang="en-US" sz="2000">
                  <a:solidFill>
                    <a:srgbClr val="202C8F"/>
                  </a:solidFill>
                  <a:latin typeface="Arial "/>
                </a:endParaRPr>
              </a:p>
              <a:p>
                <a:pPr marL="0" indent="0">
                  <a:buNone/>
                </a:pPr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</p:txBody>
          </p:sp>
        </mc:Choice>
        <mc:Fallback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blipFill>
                <a:blip r:embed="rId3"/>
                <a:stretch>
                  <a:fillRect l="-589" t="-545" b="-19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254F539-0A2D-1955-8D00-0B6403890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902" y="2330598"/>
            <a:ext cx="3885579" cy="30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4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4053903" cy="274320"/>
          </a:xfrm>
        </p:spPr>
        <p:txBody>
          <a:bodyPr/>
          <a:lstStyle/>
          <a:p>
            <a:r>
              <a:rPr lang="en-US" sz="1400" b="1">
                <a:latin typeface="Arial "/>
              </a:rPr>
              <a:t>BÀI TOÁN VÍ DỤ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ChangeAspect="1" noChangeArrowheads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000">
                    <a:solidFill>
                      <a:srgbClr val="1F2C8F"/>
                    </a:solidFill>
                  </a:rPr>
                  <a:t>Đến đây bài toán quay về tìm w để hàm mất mát đạt min : GIẢI TÌM W TƯƠNG TỰ BÀI LINEAR. </a:t>
                </a:r>
              </a:p>
              <a:p>
                <a:r>
                  <a:rPr lang="en-US" sz="2000">
                    <a:solidFill>
                      <a:srgbClr val="1F2C8F"/>
                    </a:solidFill>
                  </a:rPr>
                  <a:t>Sau khi có W, thay vào ta có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>
                    <a:solidFill>
                      <a:srgbClr val="1F2C8F"/>
                    </a:solidFill>
                  </a:rPr>
                  <a:t> là xác suất cho vay của hồ sơ mới (x1 , x2 ở đây mới).</a:t>
                </a:r>
              </a:p>
              <a:p>
                <a:r>
                  <a:rPr lang="en-US" sz="2000">
                    <a:solidFill>
                      <a:srgbClr val="1F2C8F"/>
                    </a:solidFill>
                  </a:rPr>
                  <a:t>Đem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rgbClr val="1F2C8F"/>
                    </a:solidFill>
                  </a:rPr>
                  <a:t> so sánh với ngưỡng cho vay của công ty : t (t = 0.5 hoặc 0.8) </a:t>
                </a:r>
              </a:p>
              <a:p>
                <a:r>
                  <a:rPr lang="en-US" sz="2000">
                    <a:solidFill>
                      <a:srgbClr val="1F2C8F"/>
                    </a:solidFill>
                  </a:rPr>
                  <a:t>Nếu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rgbClr val="1F2C8F"/>
                    </a:solidFill>
                  </a:rPr>
                  <a:t>&gt; t thì cho vay, không thì không cho vay. </a:t>
                </a:r>
              </a:p>
              <a:p>
                <a:endParaRPr lang="en-US" sz="2000">
                  <a:solidFill>
                    <a:srgbClr val="1F2C8F"/>
                  </a:solidFill>
                </a:endParaRPr>
              </a:p>
              <a:p>
                <a:endParaRPr lang="en-US" sz="2000">
                  <a:latin typeface="Arial "/>
                </a:endParaRPr>
              </a:p>
              <a:p>
                <a:endParaRPr lang="en-US" sz="2000">
                  <a:latin typeface="Arial "/>
                </a:endParaRPr>
              </a:p>
              <a:p>
                <a:pPr marL="0" indent="0">
                  <a:buNone/>
                </a:pPr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  <a:p>
                <a:endParaRPr lang="en-US" sz="1400">
                  <a:latin typeface="Arial "/>
                </a:endParaRPr>
              </a:p>
            </p:txBody>
          </p:sp>
        </mc:Choice>
        <mc:Fallback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1613C625-35FD-3FAE-5B78-A9DBCE258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39750" y="919163"/>
                <a:ext cx="11393488" cy="5594350"/>
              </a:xfrm>
              <a:prstGeom prst="rect">
                <a:avLst/>
              </a:prstGeom>
              <a:blipFill>
                <a:blip r:embed="rId3"/>
                <a:stretch>
                  <a:fillRect l="-482" t="-87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68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LOGISTIC REGRESSION</a:t>
            </a:r>
            <a:endParaRPr lang="en-US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>
                <a:latin typeface="Arial "/>
              </a:rPr>
              <a:t>INTRODUCTION</a:t>
            </a:r>
            <a:endParaRPr lang="en-US" sz="1400" b="1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Hai mô hình LR và PCA :                                           và </a:t>
            </a:r>
          </a:p>
          <a:p>
            <a:endParaRPr lang="en-US"/>
          </a:p>
          <a:p>
            <a:r>
              <a:rPr lang="en-US">
                <a:sym typeface="Wingdings" panose="05000000000000000000" pitchFamily="2" charset="2"/>
              </a:rPr>
              <a:t>Khác nhau hàm kích hoạt và giá trị dự đoán. 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Mô hình Logistic Regression : sử dụng hàm kích họat khác và có giá trị đầu ra là một xác suất, vậy miền giá trị là (0,1).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Một vài hàm kích hoạt: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D59C4-1AF9-35EF-BB32-E2CE6258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92" y="796290"/>
            <a:ext cx="194310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65195-169A-0CBB-DDF4-E482669C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12" y="796290"/>
            <a:ext cx="2638425" cy="657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C6D59-6AB2-EB42-8D23-244A55889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3836802"/>
            <a:ext cx="6170893" cy="14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8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263" y="2731443"/>
            <a:ext cx="6291943" cy="2319528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Logistic Regression Model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Logistic Regression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Chọn hàm kích hoạt cho mô hình Logistic : Hàm signmoid, mục tiêu là để giá trị đầu ra dự đoán nằm trong khoảng (0,1). </a:t>
            </a:r>
          </a:p>
          <a:p>
            <a:r>
              <a:rPr lang="en-US">
                <a:sym typeface="Wingdings" panose="05000000000000000000" pitchFamily="2" charset="2"/>
              </a:rPr>
              <a:t> Hàm sigmoid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Tính chất : </a:t>
            </a:r>
          </a:p>
          <a:p>
            <a:pPr marL="0" indent="0">
              <a:buNone/>
            </a:pPr>
            <a:r>
              <a:rPr lang="en-US"/>
              <a:t>_Hàm này liên tục và khả vi tại mọi điểm  trong khoảng  (0,1).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Mô hình logistic có dạng 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DC2A58-B658-50A6-CC02-1EC36141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13" y="1922701"/>
            <a:ext cx="2324100" cy="99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7DF83D-767E-0226-93D5-0E9A15EB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01" y="1799260"/>
            <a:ext cx="3111848" cy="2039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5F589-47A7-8A2B-4DE6-472BA0B03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962" y="4256709"/>
            <a:ext cx="36290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3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LOSS FUNCTION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Xác xuất để một điểm dữ liệu x rơi vào lớp thứ nhất : </a:t>
            </a:r>
            <a:r>
              <a:rPr lang="en-US" sz="1800" b="0" i="0" u="none" strike="noStrike" baseline="0">
                <a:latin typeface="CMMI12"/>
              </a:rPr>
              <a:t>f</a:t>
            </a:r>
            <a:r>
              <a:rPr lang="en-US" sz="1800" b="0" i="0" u="none" strike="noStrike" baseline="0">
                <a:latin typeface="CMR12"/>
              </a:rPr>
              <a:t>(</a:t>
            </a:r>
            <a:r>
              <a:rPr lang="en-US" sz="1800" b="0" i="0" u="none" strike="noStrike" baseline="0">
                <a:latin typeface="CMBX12"/>
              </a:rPr>
              <a:t>w</a:t>
            </a:r>
            <a:r>
              <a:rPr lang="en-US" sz="1800" b="0" i="0" u="none" strike="noStrike" baseline="0">
                <a:latin typeface="CMMI8"/>
              </a:rPr>
              <a:t>T</a:t>
            </a:r>
            <a:r>
              <a:rPr lang="en-US" sz="1800" b="0" i="0" u="none" strike="noStrike" baseline="0">
                <a:latin typeface="CMBX12"/>
              </a:rPr>
              <a:t>x</a:t>
            </a:r>
            <a:r>
              <a:rPr lang="en-US" sz="1800" b="0" i="0" u="none" strike="noStrike" baseline="0">
                <a:latin typeface="CMR12"/>
              </a:rPr>
              <a:t>) và rơi vào lớp còn lại là 1-</a:t>
            </a:r>
            <a:r>
              <a:rPr lang="en-US" sz="1800" b="0" i="0" u="none" strike="noStrike" baseline="0">
                <a:latin typeface="CMSY10"/>
              </a:rPr>
              <a:t> </a:t>
            </a:r>
            <a:r>
              <a:rPr lang="en-US" sz="1800" b="0" i="0" u="none" strike="noStrike" baseline="0">
                <a:latin typeface="CMMI12"/>
              </a:rPr>
              <a:t>f</a:t>
            </a:r>
            <a:r>
              <a:rPr lang="en-US" sz="1800" b="0" i="0" u="none" strike="noStrike" baseline="0">
                <a:latin typeface="CMR12"/>
              </a:rPr>
              <a:t>(</a:t>
            </a:r>
            <a:r>
              <a:rPr lang="en-US" sz="1800" b="0" i="0" u="none" strike="noStrike" baseline="0">
                <a:latin typeface="CMBX12"/>
              </a:rPr>
              <a:t>w</a:t>
            </a:r>
            <a:r>
              <a:rPr lang="en-US" sz="1800" b="0" i="0" u="none" strike="noStrike" baseline="0">
                <a:latin typeface="CMMI8"/>
              </a:rPr>
              <a:t>T</a:t>
            </a:r>
            <a:r>
              <a:rPr lang="en-US" sz="1800" b="0" i="0" u="none" strike="noStrike" baseline="0">
                <a:latin typeface="CMBX12"/>
              </a:rPr>
              <a:t>x</a:t>
            </a:r>
            <a:r>
              <a:rPr lang="en-US" sz="1800" b="0" i="0" u="none" strike="noStrike" baseline="0">
                <a:latin typeface="CMR12"/>
              </a:rPr>
              <a:t>)</a:t>
            </a:r>
            <a:r>
              <a:rPr lang="en-US">
                <a:latin typeface="VNR12"/>
              </a:rPr>
              <a:t>. </a:t>
            </a:r>
          </a:p>
          <a:p>
            <a:r>
              <a:rPr lang="en-US" sz="1800" b="0" i="0" u="none" strike="noStrike" baseline="0">
                <a:latin typeface="VNR12"/>
              </a:rPr>
              <a:t>Ta c</a:t>
            </a:r>
            <a:r>
              <a:rPr lang="en-US">
                <a:latin typeface="VNR12"/>
              </a:rPr>
              <a:t>ó thể viết dạng tổng quát :</a:t>
            </a:r>
          </a:p>
          <a:p>
            <a:endParaRPr lang="en-US">
              <a:latin typeface="VNR12"/>
            </a:endParaRPr>
          </a:p>
          <a:p>
            <a:endParaRPr lang="en-US">
              <a:latin typeface="VNR12"/>
            </a:endParaRPr>
          </a:p>
          <a:p>
            <a:endParaRPr lang="en-US">
              <a:latin typeface="VNR12"/>
            </a:endParaRPr>
          </a:p>
          <a:p>
            <a:r>
              <a:rPr lang="en-US">
                <a:latin typeface="VNR12"/>
              </a:rPr>
              <a:t>Hàm mất mát có dạng :  </a:t>
            </a:r>
          </a:p>
          <a:p>
            <a:endParaRPr lang="en-US" sz="1800" b="0" i="0" u="none" strike="noStrike" baseline="0">
              <a:latin typeface="VNR12"/>
            </a:endParaRPr>
          </a:p>
          <a:p>
            <a:pPr marL="0" indent="0">
              <a:buNone/>
            </a:pPr>
            <a:endParaRPr lang="en-US" sz="1800" b="0" i="0" u="none" strike="noStrike" baseline="0">
              <a:latin typeface="CMR12"/>
            </a:endParaRPr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D129A-A12E-4186-7307-E76803B6F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06" y="1254208"/>
            <a:ext cx="4532188" cy="7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4EA2DF-A127-B707-FAE2-8EE16CE99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714" y="2322678"/>
            <a:ext cx="7082711" cy="9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2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>
                <a:solidFill>
                  <a:schemeClr val="accent6"/>
                </a:solidFill>
                <a:latin typeface="Arial "/>
                <a:cs typeface="Arial Black" panose="020B0604020202020204" pitchFamily="34" charset="0"/>
              </a:rPr>
              <a:t>TỐI ƯU HÓA HÀM MẤT MÁT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Sau một hồi biến đổi mệt mổi thì ta có công thức cập nhật w như sau 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179667-7589-8FE5-0D9F-0B2454A5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824895"/>
            <a:ext cx="9530876" cy="1335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852AA-E281-A049-3F1A-F881390B8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2398205"/>
            <a:ext cx="8475074" cy="142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47437-5CFB-68C7-7FF0-6F57BC4DA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77" y="4891545"/>
            <a:ext cx="7209738" cy="7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>
                <a:solidFill>
                  <a:schemeClr val="accent6"/>
                </a:solidFill>
                <a:latin typeface="Arial "/>
                <a:cs typeface="Arial Black" panose="020B0604020202020204" pitchFamily="34" charset="0"/>
              </a:rPr>
              <a:t>TỐI ƯU HÓA HÀM MẤT MÁT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4880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Sau một hồi biến đổi mệt mổi thì ta có công thức cập nhật w như sau 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D5407-61DA-EF1E-9AFD-C10F67CB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731520"/>
            <a:ext cx="9066540" cy="1192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EA732-B02C-5CE1-E9BA-7BB92904C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2111178"/>
            <a:ext cx="9066540" cy="1333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ADCC56-0A7E-E52F-B8B3-E762657A4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" y="4222962"/>
            <a:ext cx="8201485" cy="11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4053903" cy="274320"/>
          </a:xfrm>
        </p:spPr>
        <p:txBody>
          <a:bodyPr/>
          <a:lstStyle/>
          <a:p>
            <a:r>
              <a:rPr lang="en-US" sz="1400" b="1">
                <a:latin typeface="Arial "/>
              </a:rPr>
              <a:t>BÀI TOÁN VÍ DỤ </a:t>
            </a:r>
            <a:endParaRPr lang="en-US" sz="1400" dirty="0">
              <a:latin typeface="Arial 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1B1B1B"/>
                </a:solidFill>
                <a:latin typeface="Arial "/>
              </a:rPr>
              <a:t>Dự đoán xác suất  duyệt hồ sơ  cho vay của một ngân hàng dựa vào hai yếu tố  </a:t>
            </a:r>
            <a:r>
              <a:rPr lang="vi-VN" sz="1400" b="0" i="0">
                <a:solidFill>
                  <a:srgbClr val="1B1B1B"/>
                </a:solidFill>
                <a:effectLst/>
                <a:latin typeface="Arial "/>
              </a:rPr>
              <a:t>đó là </a:t>
            </a:r>
            <a:r>
              <a:rPr lang="vi-VN" sz="1400" b="1" i="0">
                <a:solidFill>
                  <a:srgbClr val="1B1B1B"/>
                </a:solidFill>
                <a:effectLst/>
                <a:latin typeface="Arial "/>
              </a:rPr>
              <a:t>mức lương</a:t>
            </a:r>
            <a:r>
              <a:rPr lang="vi-VN" sz="1400" b="0" i="0">
                <a:solidFill>
                  <a:srgbClr val="1B1B1B"/>
                </a:solidFill>
                <a:effectLst/>
                <a:latin typeface="Arial "/>
              </a:rPr>
              <a:t> và </a:t>
            </a:r>
            <a:r>
              <a:rPr lang="vi-VN" sz="1400" b="1" i="0">
                <a:solidFill>
                  <a:srgbClr val="1B1B1B"/>
                </a:solidFill>
                <a:effectLst/>
                <a:latin typeface="Arial "/>
              </a:rPr>
              <a:t>kinh nghiệm </a:t>
            </a:r>
            <a:r>
              <a:rPr lang="vi-VN" sz="1400" b="0" i="0">
                <a:solidFill>
                  <a:srgbClr val="1B1B1B"/>
                </a:solidFill>
                <a:effectLst/>
                <a:latin typeface="Arial "/>
              </a:rPr>
              <a:t>làm việc. </a:t>
            </a:r>
            <a:endParaRPr lang="en-US" sz="1400" b="0" i="0">
              <a:solidFill>
                <a:srgbClr val="1B1B1B"/>
              </a:solidFill>
              <a:effectLst/>
              <a:latin typeface="Arial "/>
            </a:endParaRPr>
          </a:p>
          <a:p>
            <a:r>
              <a:rPr lang="vi-VN" sz="1400" b="0" i="0">
                <a:solidFill>
                  <a:srgbClr val="1B1B1B"/>
                </a:solidFill>
                <a:effectLst/>
                <a:latin typeface="Arial "/>
              </a:rPr>
              <a:t>Về mặt logic, chúng ta có thể nghĩ ngay đến việc vẽ 1 đường thẳng phân chia các điểm xanh và đó, rồi đưa ra quyết định cho 1 điểm mới dựa vào đường thẳng đó. </a:t>
            </a:r>
            <a:endParaRPr lang="en-US" sz="1400" b="0" i="0">
              <a:solidFill>
                <a:srgbClr val="1B1B1B"/>
              </a:solidFill>
              <a:effectLst/>
              <a:latin typeface="Arial "/>
            </a:endParaRPr>
          </a:p>
          <a:p>
            <a:endParaRPr lang="en-US" sz="1400">
              <a:latin typeface="Arial "/>
            </a:endParaRPr>
          </a:p>
          <a:p>
            <a:pPr marL="0" indent="0">
              <a:buNone/>
            </a:pPr>
            <a:r>
              <a:rPr lang="en-US" sz="1400">
                <a:latin typeface="Arial "/>
              </a:rPr>
              <a:t>          Hình số a )                                                                                 Hình số b ) </a:t>
            </a: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  <a:p>
            <a:endParaRPr lang="en-US" sz="1400">
              <a:latin typeface="Arial 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95A93-CC85-7278-1CF8-1833CF08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1" y="2378595"/>
            <a:ext cx="4348586" cy="3407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F1F34-BB44-1D26-8C9A-89C86B1D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28" y="2440307"/>
            <a:ext cx="4433052" cy="33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{2C168C7E-08A9-47D6-BE3E-65A99658D9D8}tf78438558_win32</Template>
  <TotalTime>585</TotalTime>
  <Words>926</Words>
  <Application>Microsoft Office PowerPoint</Application>
  <PresentationFormat>Widescreen</PresentationFormat>
  <Paragraphs>199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Arial </vt:lpstr>
      <vt:lpstr>Arial Black</vt:lpstr>
      <vt:lpstr>Calibri</vt:lpstr>
      <vt:lpstr>Cambria Math</vt:lpstr>
      <vt:lpstr>CMBX12</vt:lpstr>
      <vt:lpstr>CMMI12</vt:lpstr>
      <vt:lpstr>CMMI8</vt:lpstr>
      <vt:lpstr>CMR12</vt:lpstr>
      <vt:lpstr>CMSY10</vt:lpstr>
      <vt:lpstr>MathJax_Main-bold</vt:lpstr>
      <vt:lpstr>Open Sans</vt:lpstr>
      <vt:lpstr>Sabon Next LT</vt:lpstr>
      <vt:lpstr>Times New Roman</vt:lpstr>
      <vt:lpstr>VNR12</vt:lpstr>
      <vt:lpstr>Wingdings</vt:lpstr>
      <vt:lpstr>Office Theme</vt:lpstr>
      <vt:lpstr>LOGISTIC REGRESSION </vt:lpstr>
      <vt:lpstr>Introduction</vt:lpstr>
      <vt:lpstr>PowerPoint Presentation</vt:lpstr>
      <vt:lpstr>Logistic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</dc:title>
  <dc:subject/>
  <dc:creator>Demi-Leigh Peter</dc:creator>
  <cp:lastModifiedBy>Demi-Leigh Peter</cp:lastModifiedBy>
  <cp:revision>18</cp:revision>
  <dcterms:created xsi:type="dcterms:W3CDTF">2022-09-03T06:21:32Z</dcterms:created>
  <dcterms:modified xsi:type="dcterms:W3CDTF">2022-09-09T19:33:17Z</dcterms:modified>
</cp:coreProperties>
</file>