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3"/>
  </p:notesMasterIdLst>
  <p:sldIdLst>
    <p:sldId id="278" r:id="rId2"/>
    <p:sldId id="279" r:id="rId3"/>
    <p:sldId id="280" r:id="rId4"/>
    <p:sldId id="281" r:id="rId5"/>
    <p:sldId id="294" r:id="rId6"/>
    <p:sldId id="302" r:id="rId7"/>
    <p:sldId id="303" r:id="rId8"/>
    <p:sldId id="304" r:id="rId9"/>
    <p:sldId id="299" r:id="rId10"/>
    <p:sldId id="305" r:id="rId11"/>
    <p:sldId id="307" r:id="rId12"/>
    <p:sldId id="308" r:id="rId13"/>
    <p:sldId id="309" r:id="rId14"/>
    <p:sldId id="310" r:id="rId15"/>
    <p:sldId id="311" r:id="rId16"/>
    <p:sldId id="314" r:id="rId17"/>
    <p:sldId id="315" r:id="rId18"/>
    <p:sldId id="317" r:id="rId19"/>
    <p:sldId id="318" r:id="rId20"/>
    <p:sldId id="312" r:id="rId21"/>
    <p:sldId id="293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BA6"/>
    <a:srgbClr val="1F2C8F"/>
    <a:srgbClr val="202C8F"/>
    <a:srgbClr val="FDFBF6"/>
    <a:srgbClr val="AAC4E9"/>
    <a:srgbClr val="F5CDCE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88" d="100"/>
          <a:sy n="88" d="100"/>
        </p:scale>
        <p:origin x="451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LINEAR 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Machine Learning meeting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 Black" panose="020B0604020202020204" pitchFamily="34" charset="0"/>
              </a:rPr>
              <a:t>ORDINARY LEAST SQUARES (OLS)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Given D, we find f* that minimizes RSS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Find w* by taking the gradient off RSS and solving the equation RSS’=0, so we have :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3205C-8080-B9BD-0ADB-CFE64F2A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1" y="1316618"/>
            <a:ext cx="8348037" cy="1515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42B61B-8CF6-DD6E-95F2-65C267CB5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885903"/>
            <a:ext cx="9593268" cy="139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0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 Black" panose="020B0604020202020204" pitchFamily="34" charset="0"/>
              </a:rPr>
              <a:t>ORDINARY LEAST SQUARES (OLS)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Input: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Output:     W*</a:t>
            </a:r>
          </a:p>
          <a:p>
            <a:r>
              <a:rPr lang="en-US"/>
              <a:t>Learning : Compute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Prediction for a new x: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7079D7-3A6B-1E80-6082-E1680F95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89" y="919163"/>
            <a:ext cx="6343650" cy="857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2EC2F6-BDD4-A79E-5F21-E2595D527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" y="2703674"/>
            <a:ext cx="10249848" cy="2025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F4A363-9008-3190-69C7-1A2200D0C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" y="5334000"/>
            <a:ext cx="66103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3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 Black" panose="020B0604020202020204" pitchFamily="34" charset="0"/>
              </a:rPr>
              <a:t>RIDGE REGRESSION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Given D, we solve for 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(2) is equivalent to the following  :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0597FE-BBC8-4757-6A34-D2AB0B4A3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1472918"/>
            <a:ext cx="8702358" cy="24085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18BFBE-5005-5783-9C3E-222D3A147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" y="4334471"/>
            <a:ext cx="9416461" cy="19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2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 Black" panose="020B0604020202020204" pitchFamily="34" charset="0"/>
              </a:rPr>
              <a:t>RIDGE REGRESSION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We solve for w* by taking the gradient of (2), and then zeroing it, so we have :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The predictiveness of Ridge depends heavily on the choice </a:t>
            </a:r>
            <a:r>
              <a:rPr lang="en-US" sz="1800" b="0" i="0" u="none" strike="noStrike" baseline="0">
                <a:solidFill>
                  <a:srgbClr val="0000FF"/>
                </a:solidFill>
                <a:latin typeface="CambriaMath"/>
              </a:rPr>
              <a:t>𝜆</a:t>
            </a: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E7D21-8571-707C-1A7C-0AB0ED554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1388834"/>
            <a:ext cx="9980950" cy="17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0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 Black" panose="020B0604020202020204" pitchFamily="34" charset="0"/>
              </a:rPr>
              <a:t>RIDGE REGRESSION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Input: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Output:     w*</a:t>
            </a:r>
          </a:p>
          <a:p>
            <a:r>
              <a:rPr lang="en-US"/>
              <a:t>Learning : Compute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Prediction for a new x: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7079D7-3A6B-1E80-6082-E1680F95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89" y="919163"/>
            <a:ext cx="634365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F4A363-9008-3190-69C7-1A2200D0C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689" y="4581525"/>
            <a:ext cx="661035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58B45E-BFCA-E7A5-27DC-BC15FB1E1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89" y="2840038"/>
            <a:ext cx="60864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0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 Black" panose="020B0604020202020204" pitchFamily="34" charset="0"/>
              </a:rPr>
              <a:t>LASSO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Replacing L2 norm in Ridge regression by L1 norm will result in LASSO : 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0D049A-E58D-92B8-B5C5-A5D64B645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1553082"/>
            <a:ext cx="11163232" cy="349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9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A5BC9-124A-47F9-DC07-9D9C218A66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9496" y="862149"/>
                <a:ext cx="11119104" cy="5675811"/>
              </a:xfrm>
            </p:spPr>
            <p:txBody>
              <a:bodyPr/>
              <a:lstStyle/>
              <a:p>
                <a:r>
                  <a:rPr lang="en-US" b="0" i="0">
                    <a:solidFill>
                      <a:srgbClr val="525BA6"/>
                    </a:solidFill>
                    <a:effectLst/>
                    <a:latin typeface="urw-din"/>
                  </a:rPr>
                  <a:t>Bài toán tìm ma trận trọng số w : có hai phương pháp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b="0" i="0">
                    <a:solidFill>
                      <a:srgbClr val="525BA6"/>
                    </a:solidFill>
                    <a:effectLst/>
                    <a:latin typeface="urw-din"/>
                  </a:rPr>
                  <a:t>Gradient descent : giải lặp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>
                    <a:solidFill>
                      <a:srgbClr val="525BA6"/>
                    </a:solidFill>
                    <a:latin typeface="urw-din"/>
                  </a:rPr>
                  <a:t>Normal equations: Giải trực tiếp áp công thức vô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525BA6"/>
                    </a:solidFill>
                    <a:latin typeface="urw-din"/>
                  </a:rPr>
                  <a:t>Ta có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525BA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525BA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2 6 5 7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525BA6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525BA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525BA6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525BA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>
                  <a:solidFill>
                    <a:srgbClr val="525BA6"/>
                  </a:solidFill>
                  <a:latin typeface="urw-din"/>
                </a:endParaRPr>
              </a:p>
              <a:p>
                <a:pPr marL="0" indent="0" algn="ctr">
                  <a:buNone/>
                </a:pPr>
                <a:r>
                  <a:rPr lang="en-US">
                    <a:solidFill>
                      <a:srgbClr val="525BA6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3 10 4 13</m:t>
                        </m:r>
                      </m:e>
                    </m:d>
                  </m:oMath>
                </a14:m>
                <a:endParaRPr lang="en-US">
                  <a:solidFill>
                    <a:srgbClr val="525BA6"/>
                  </a:solidFill>
                  <a:latin typeface="urw-din"/>
                </a:endParaRPr>
              </a:p>
              <a:p>
                <a:pPr marL="0" indent="0" algn="ctr">
                  <a:buNone/>
                </a:pPr>
                <a:endParaRPr lang="en-US">
                  <a:solidFill>
                    <a:srgbClr val="525BA6"/>
                  </a:solidFill>
                  <a:latin typeface="urw-din"/>
                </a:endParaRPr>
              </a:p>
              <a:p>
                <a:pPr marL="0" indent="0">
                  <a:buNone/>
                </a:pPr>
                <a:r>
                  <a:rPr lang="en-US" b="1">
                    <a:solidFill>
                      <a:srgbClr val="525BA6"/>
                    </a:solidFill>
                    <a:latin typeface="urw-din"/>
                  </a:rPr>
                  <a:t>Công thức nghiệm của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1" i="1">
                                        <a:solidFill>
                                          <a:srgbClr val="525BA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rgbClr val="525BA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1" i="1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b="1">
                  <a:solidFill>
                    <a:srgbClr val="525BA6"/>
                  </a:solidFill>
                  <a:latin typeface="urw-din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i="1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525BA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rgbClr val="525BA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525BA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525BA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525BA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525BA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i="1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525BA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rgbClr val="525BA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525BA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525BA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525BA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525BA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3 10 4 13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>
                    <a:solidFill>
                      <a:srgbClr val="525BA6"/>
                    </a:solidFill>
                    <a:latin typeface="urw-din"/>
                  </a:rPr>
                  <a:t> = </a:t>
                </a:r>
              </a:p>
              <a:p>
                <a:pPr marL="0" indent="0" algn="ctr">
                  <a:buNone/>
                </a:pPr>
                <a:r>
                  <a:rPr lang="en-US" b="1">
                    <a:solidFill>
                      <a:srgbClr val="525BA6"/>
                    </a:solidFill>
                    <a:latin typeface="urw-din"/>
                  </a:rPr>
                  <a:t>Rất tiếc báo tin ma trận này nó bị suy biến nên ta không thể dùng pp này cho bài toán này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A5BC9-124A-47F9-DC07-9D9C218A6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9496" y="862149"/>
                <a:ext cx="11119104" cy="5675811"/>
              </a:xfrm>
              <a:blipFill>
                <a:blip r:embed="rId2"/>
                <a:stretch>
                  <a:fillRect l="-493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6A4F-D0AE-7DDF-F307-ADC06E04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EXAMPLE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7CC75-4FE0-8D38-4422-C176DDE6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778AE-9A30-03BF-860B-62910CF58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12" y="1016746"/>
            <a:ext cx="28670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A5BC9-124A-47F9-DC07-9D9C218A66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9496" y="862149"/>
                <a:ext cx="11119104" cy="5675811"/>
              </a:xfrm>
            </p:spPr>
            <p:txBody>
              <a:bodyPr/>
              <a:lstStyle/>
              <a:p>
                <a:r>
                  <a:rPr lang="en-US" b="0" i="0">
                    <a:solidFill>
                      <a:srgbClr val="525BA6"/>
                    </a:solidFill>
                    <a:effectLst/>
                    <a:latin typeface="urw-din"/>
                  </a:rPr>
                  <a:t>Giải lặp theo trình tự sau : </a:t>
                </a:r>
              </a:p>
              <a:p>
                <a:pPr marL="0" indent="0">
                  <a:buNone/>
                </a:pPr>
                <a:r>
                  <a:rPr lang="en-US" b="1">
                    <a:solidFill>
                      <a:srgbClr val="525BA6"/>
                    </a:solidFill>
                    <a:latin typeface="urw-din"/>
                  </a:rPr>
                  <a:t>Chọn m mẫu trong tập 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>
                  <a:solidFill>
                    <a:srgbClr val="1F2C8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25BA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2 6 5 7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525BA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525BA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>
                  <a:solidFill>
                    <a:srgbClr val="525BA6"/>
                  </a:solidFill>
                </a:endParaRPr>
              </a:p>
              <a:p>
                <a:pPr marL="0" indent="0">
                  <a:buNone/>
                </a:pPr>
                <a:endParaRPr lang="en-US" b="0">
                  <a:solidFill>
                    <a:srgbClr val="525BA6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25BA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3 10 4 13</m:t>
                          </m:r>
                        </m:e>
                      </m:d>
                    </m:oMath>
                  </m:oMathPara>
                </a14:m>
                <a:endParaRPr lang="en-US" b="0">
                  <a:solidFill>
                    <a:srgbClr val="525BA6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rgbClr val="1F2C8F"/>
                  </a:solidFill>
                </a:endParaRPr>
              </a:p>
              <a:p>
                <a:pPr marL="0" indent="0">
                  <a:buNone/>
                </a:pPr>
                <a:r>
                  <a:rPr lang="en-US" b="1">
                    <a:solidFill>
                      <a:srgbClr val="525BA6"/>
                    </a:solidFill>
                  </a:rPr>
                  <a:t>Khởi tạo giá trị: </a:t>
                </a:r>
                <a:endParaRPr lang="en-US" b="1">
                  <a:solidFill>
                    <a:srgbClr val="1F2C8F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rgbClr val="525BA6"/>
                  </a:solidFill>
                </a:endParaRPr>
              </a:p>
              <a:p>
                <a:pPr marL="0" indent="0">
                  <a:buNone/>
                </a:pPr>
                <a:r>
                  <a:rPr lang="en-US" b="0">
                    <a:solidFill>
                      <a:srgbClr val="525BA6"/>
                    </a:solidFill>
                  </a:rPr>
                  <a:t>Chọn ma trận trọng số ban đầu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>
                    <a:solidFill>
                      <a:srgbClr val="525BA6"/>
                    </a:solidFill>
                  </a:rPr>
                  <a:t> ta sẽ lặp để tim w tối ưu. 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525BA6"/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rgbClr val="525BA6"/>
                    </a:solidFill>
                  </a:rPr>
                  <a:t>Hệ số tốc độ học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=0.001</m:t>
                    </m:r>
                  </m:oMath>
                </a14:m>
                <a:endParaRPr lang="en-US" b="0">
                  <a:solidFill>
                    <a:srgbClr val="525BA6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>
                  <a:solidFill>
                    <a:srgbClr val="525BA6"/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rgbClr val="525BA6"/>
                    </a:solidFill>
                  </a:rPr>
                  <a:t>Hằng số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>
                    <a:solidFill>
                      <a:srgbClr val="525BA6"/>
                    </a:solidFill>
                  </a:rPr>
                  <a:t> điều kiện dừng của vòng lặp</a:t>
                </a:r>
                <a:endParaRPr lang="en-US">
                  <a:solidFill>
                    <a:srgbClr val="1F2C8F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rgbClr val="525BA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A5BC9-124A-47F9-DC07-9D9C218A6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9496" y="862149"/>
                <a:ext cx="11119104" cy="5675811"/>
              </a:xfrm>
              <a:blipFill>
                <a:blip r:embed="rId2"/>
                <a:stretch>
                  <a:fillRect l="-493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6A4F-D0AE-7DDF-F307-ADC06E04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Gradient descent 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7CC75-4FE0-8D38-4422-C176DDE6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778AE-9A30-03BF-860B-62910CF58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119" y="862149"/>
            <a:ext cx="28670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4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A5BC9-124A-47F9-DC07-9D9C218A66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9496" y="862149"/>
                <a:ext cx="11119104" cy="56758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>
                    <a:solidFill>
                      <a:srgbClr val="525BA6"/>
                    </a:solidFill>
                  </a:rPr>
                  <a:t>Tính giá trị y dự đoán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="1">
                    <a:solidFill>
                      <a:srgbClr val="525BA6"/>
                    </a:solidFill>
                  </a:rPr>
                  <a:t> 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0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0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. 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b="1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>
                    <a:solidFill>
                      <a:srgbClr val="525BA6"/>
                    </a:solidFill>
                  </a:rPr>
                  <a:t>.</a:t>
                </a:r>
                <a:r>
                  <a:rPr lang="en-US">
                    <a:solidFill>
                      <a:srgbClr val="525BA6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>
                    <a:solidFill>
                      <a:srgbClr val="525BA6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>
                  <a:solidFill>
                    <a:srgbClr val="525BA6"/>
                  </a:solidFill>
                </a:endParaRPr>
              </a:p>
              <a:p>
                <a:pPr marL="0" indent="0" algn="ctr">
                  <a:buNone/>
                </a:pPr>
                <a:endParaRPr lang="en-US" b="1">
                  <a:solidFill>
                    <a:srgbClr val="525BA6"/>
                  </a:solidFill>
                </a:endParaRPr>
              </a:p>
              <a:p>
                <a:pPr marL="0" indent="0">
                  <a:buNone/>
                </a:pPr>
                <a:r>
                  <a:rPr lang="en-US" b="1">
                    <a:solidFill>
                      <a:srgbClr val="525BA6"/>
                    </a:solidFill>
                  </a:rPr>
                  <a:t>Tính hàm Loss : </a:t>
                </a:r>
                <a:r>
                  <a:rPr lang="en-US">
                    <a:solidFill>
                      <a:srgbClr val="525BA6"/>
                    </a:solidFill>
                  </a:rPr>
                  <a:t>Công thức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>
                    <a:solidFill>
                      <a:srgbClr val="525BA6"/>
                    </a:solidFill>
                  </a:rPr>
                  <a:t>(w)=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b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. 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525BA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525BA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525BA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>
                  <a:solidFill>
                    <a:srgbClr val="525BA6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525BA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2.4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  <m:t>0−3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525BA6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525BA6"/>
                          </a:solidFill>
                          <a:latin typeface="Cambria Math" panose="02040503050406030204" pitchFamily="18" charset="0"/>
                        </a:rPr>
                        <m:t>=16.75 </m:t>
                      </m:r>
                    </m:oMath>
                  </m:oMathPara>
                </a14:m>
                <a:endParaRPr lang="en-US">
                  <a:solidFill>
                    <a:srgbClr val="525BA6"/>
                  </a:solidFill>
                </a:endParaRPr>
              </a:p>
              <a:p>
                <a:pPr marL="0" indent="0">
                  <a:buNone/>
                </a:pPr>
                <a:r>
                  <a:rPr lang="en-US" b="1">
                    <a:solidFill>
                      <a:srgbClr val="525BA6"/>
                    </a:solidFill>
                  </a:rPr>
                  <a:t>Cập nhật w 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525BA6"/>
                    </a:solidFill>
                  </a:rPr>
                  <a:t>Theo công thức Gradient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0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525BA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525BA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525BA6"/>
                            </a:solidFill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b="0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b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. 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525BA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525BA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525BA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525BA6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  <m: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>
                  <a:solidFill>
                    <a:srgbClr val="525BA6"/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rgbClr val="525BA6"/>
                    </a:solidFill>
                  </a:rPr>
                  <a:t>Do đó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25BA6"/>
                          </a:solidFill>
                          <a:latin typeface="Cambria Math" panose="02040503050406030204" pitchFamily="18" charset="0"/>
                        </a:rPr>
                        <m:t>=0−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0.001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0−3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.1+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.1+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.1+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.1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525BA6"/>
                          </a:solidFill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>
                  <a:solidFill>
                    <a:srgbClr val="525BA6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rgbClr val="525BA6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25BA6"/>
                          </a:solidFill>
                          <a:latin typeface="Cambria Math" panose="02040503050406030204" pitchFamily="18" charset="0"/>
                        </a:rPr>
                        <m:t>=0−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0.001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0−3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.2+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b="0" i="1" smtClean="0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rgbClr val="525BA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rgbClr val="525BA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525BA6"/>
                          </a:solidFill>
                          <a:latin typeface="Cambria Math" panose="02040503050406030204" pitchFamily="18" charset="0"/>
                        </a:rPr>
                        <m:t>=0.02657</m:t>
                      </m:r>
                    </m:oMath>
                  </m:oMathPara>
                </a14:m>
                <a:endParaRPr lang="en-US">
                  <a:solidFill>
                    <a:srgbClr val="525BA6"/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rgbClr val="525BA6"/>
                    </a:solidFill>
                  </a:rPr>
                  <a:t>Sau lần lặp đầu tiên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525BA6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1">
                    <a:solidFill>
                      <a:srgbClr val="525BA6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525BA6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>
                    <a:solidFill>
                      <a:srgbClr val="525BA6"/>
                    </a:solidFill>
                  </a:rPr>
                  <a:t> ta tiếp tục tính toán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>
                    <a:solidFill>
                      <a:srgbClr val="525BA6"/>
                    </a:solidFill>
                  </a:rPr>
                  <a:t> và kiểm tra đạo hàm của hàm Loss.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525BA6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rgbClr val="525BA6"/>
                  </a:solidFill>
                </a:endParaRPr>
              </a:p>
              <a:p>
                <a:pPr marL="0" indent="0">
                  <a:buNone/>
                </a:pPr>
                <a:endParaRPr lang="en-US" b="1">
                  <a:solidFill>
                    <a:srgbClr val="525BA6"/>
                  </a:solidFill>
                </a:endParaRPr>
              </a:p>
              <a:p>
                <a:pPr marL="0" indent="0" algn="ctr">
                  <a:buNone/>
                </a:pPr>
                <a:endParaRPr lang="en-US" b="1">
                  <a:solidFill>
                    <a:srgbClr val="525BA6"/>
                  </a:solidFill>
                </a:endParaRPr>
              </a:p>
              <a:p>
                <a:pPr marL="0" indent="0" algn="ctr">
                  <a:buNone/>
                </a:pPr>
                <a:endParaRPr lang="en-US" b="1">
                  <a:solidFill>
                    <a:srgbClr val="525BA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A5BC9-124A-47F9-DC07-9D9C218A6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9496" y="862149"/>
                <a:ext cx="11119104" cy="5675811"/>
              </a:xfrm>
              <a:blipFill>
                <a:blip r:embed="rId2"/>
                <a:stretch>
                  <a:fillRect l="-493" t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6A4F-D0AE-7DDF-F307-ADC06E04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Gradient descent 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7CC75-4FE0-8D38-4422-C176DDE6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7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A5BC9-124A-47F9-DC07-9D9C218A66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9496" y="862149"/>
                <a:ext cx="11119104" cy="56758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>
                    <a:solidFill>
                      <a:srgbClr val="525BA6"/>
                    </a:solidFill>
                  </a:rPr>
                  <a:t>Điều kiện dừng :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525BA6"/>
                    </a:solidFill>
                  </a:rPr>
                  <a:t>Khi abs(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525BA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525BA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525BA6"/>
                            </a:solidFill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525BA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>
                    <a:solidFill>
                      <a:srgbClr val="525BA6"/>
                    </a:solidFill>
                  </a:rPr>
                  <a:t>) &lt;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525BA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>
                    <a:solidFill>
                      <a:srgbClr val="525BA6"/>
                    </a:solidFill>
                  </a:rPr>
                  <a:t>  thì ta dừng lặp. Gía trị w là tối ưu và là nghiệm của bài toán. 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525BA6"/>
                  </a:solidFill>
                </a:endParaRPr>
              </a:p>
              <a:p>
                <a:pPr marL="0" indent="0">
                  <a:buNone/>
                </a:pPr>
                <a:endParaRPr lang="en-US" b="1">
                  <a:solidFill>
                    <a:srgbClr val="525BA6"/>
                  </a:solidFill>
                </a:endParaRPr>
              </a:p>
              <a:p>
                <a:pPr marL="0" indent="0" algn="ctr">
                  <a:buNone/>
                </a:pPr>
                <a:endParaRPr lang="en-US" b="1">
                  <a:solidFill>
                    <a:srgbClr val="525BA6"/>
                  </a:solidFill>
                </a:endParaRPr>
              </a:p>
              <a:p>
                <a:pPr marL="0" indent="0" algn="ctr">
                  <a:buNone/>
                </a:pPr>
                <a:endParaRPr lang="en-US" b="1">
                  <a:solidFill>
                    <a:srgbClr val="525BA6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A5BC9-124A-47F9-DC07-9D9C218A6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9496" y="862149"/>
                <a:ext cx="11119104" cy="5675811"/>
              </a:xfrm>
              <a:blipFill>
                <a:blip r:embed="rId2"/>
                <a:stretch>
                  <a:fillRect l="-493" t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6A4F-D0AE-7DDF-F307-ADC06E04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Gradient descent 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7CC75-4FE0-8D38-4422-C176DDE6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0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CONTENU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/>
              <a:t>Function </a:t>
            </a:r>
            <a:endParaRPr lang="en-US" dirty="0"/>
          </a:p>
          <a:p>
            <a:r>
              <a:rPr lang="en-US"/>
              <a:t>​Algorithms</a:t>
            </a:r>
            <a:endParaRPr lang="en-US" dirty="0"/>
          </a:p>
          <a:p>
            <a:r>
              <a:rPr lang="en-US"/>
              <a:t>Code demo</a:t>
            </a:r>
            <a:endParaRPr lang="en-US" dirty="0"/>
          </a:p>
          <a:p>
            <a:r>
              <a:rPr lang="en-US"/>
              <a:t>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1"/>
            <a:ext cx="6553200" cy="2171483"/>
          </a:xfrm>
        </p:spPr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CODE DEMO 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9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953153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488" y="1781773"/>
            <a:ext cx="8402466" cy="4026844"/>
          </a:xfrm>
        </p:spPr>
        <p:txBody>
          <a:bodyPr/>
          <a:lstStyle/>
          <a:p>
            <a:r>
              <a:rPr lang="en-US" sz="2000" b="1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r>
              <a:rPr lang="en-US" sz="20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machine learning algorithm based on </a:t>
            </a:r>
            <a:r>
              <a:rPr lang="en-US" sz="2000" b="1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supervised learning.</a:t>
            </a:r>
            <a:endParaRPr lang="en-US" sz="2000" b="0" i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 models a target prediction value based on independent variables. It is mostly used for finding out the relationship between variables and forecasting. </a:t>
            </a:r>
          </a:p>
          <a:p>
            <a:endParaRPr lang="en-US" sz="2000" b="0" i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Linear Regression</a:t>
            </a:r>
            <a:endParaRPr lang="en-US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1"/>
            <a:ext cx="6553200" cy="2171483"/>
          </a:xfrm>
        </p:spPr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MODEL OF LINEAR REGRESSION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 Black" panose="020B0604020202020204" pitchFamily="34" charset="0"/>
                <a:cs typeface="Arial Black" panose="020B0604020202020204" pitchFamily="34" charset="0"/>
              </a:rPr>
              <a:t>MODEL OF LINEAR REGRESSION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Linear model: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Prediction: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BF49D1-9E49-8CD6-691D-12CC00E2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1281793"/>
            <a:ext cx="5647788" cy="12872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3D297-FF7A-7AF3-B844-C3624D29B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55" y="3037489"/>
            <a:ext cx="5678225" cy="33023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2759AC-A571-7AEB-EE15-E0D21E84C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949" y="1250558"/>
            <a:ext cx="5112674" cy="263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8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 Black" panose="020B0604020202020204" pitchFamily="34" charset="0"/>
                <a:cs typeface="Arial Black" panose="020B0604020202020204" pitchFamily="34" charset="0"/>
              </a:rPr>
              <a:t>LOSS FUNCTION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Loss function/error function : (Cost , risk)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expected loss of f(x) over the whole space: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The goal of learning is to find f* that minimizes the expected loss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FBDF50-BD07-676C-F577-3771BC27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1296592"/>
            <a:ext cx="10323576" cy="11678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7388B9-9B0A-C572-87AF-2886838E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" y="3046595"/>
            <a:ext cx="7855313" cy="1178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C9D4A-3C9F-10F5-80D5-4399D48D4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" y="4923233"/>
            <a:ext cx="92487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1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 Black" panose="020B0604020202020204" pitchFamily="34" charset="0"/>
                <a:cs typeface="Arial Black" panose="020B0604020202020204" pitchFamily="34" charset="0"/>
              </a:rPr>
              <a:t>EMPIRICAL LOSS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Empirical loss( lỗi thực nghiệm, residual sum of squares):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Generalization error of f :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36AE4-7FED-6274-10D0-E82F6719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1523289"/>
            <a:ext cx="9071906" cy="1714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14DC1-F7DD-21B0-7D23-02A988C3A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" y="4147730"/>
            <a:ext cx="4181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4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 Black" panose="020B0604020202020204" pitchFamily="34" charset="0"/>
                <a:cs typeface="Arial Black" panose="020B0604020202020204" pitchFamily="34" charset="0"/>
              </a:rPr>
              <a:t>LOSS FUNCTION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13C625-35FD-3FAE-5B78-A9DBCE258FFA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539750" y="919163"/>
            <a:ext cx="11393488" cy="55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Loss function/error function : (Cost , risk)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expected loss of f(x) over the whole space: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The goal of learning is to find f* that minimizes the expected loss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FBDF50-BD07-676C-F577-3771BC27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1296592"/>
            <a:ext cx="10323576" cy="11678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7388B9-9B0A-C572-87AF-2886838E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" y="3046595"/>
            <a:ext cx="7855313" cy="1178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C9D4A-3C9F-10F5-80D5-4399D48D4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" y="4923233"/>
            <a:ext cx="92487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6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76471"/>
            <a:ext cx="6553200" cy="2171483"/>
          </a:xfrm>
        </p:spPr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ALGORITHMS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6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{79DAB0C1-A1C7-4360-8D1C-FDD5F1CCD45B}tf78438558_win32</Template>
  <TotalTime>662</TotalTime>
  <Words>625</Words>
  <Application>Microsoft Office PowerPoint</Application>
  <PresentationFormat>Widescreen</PresentationFormat>
  <Paragraphs>325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Cambria Math</vt:lpstr>
      <vt:lpstr>CambriaMath</vt:lpstr>
      <vt:lpstr>Sabon Next LT</vt:lpstr>
      <vt:lpstr>urw-din</vt:lpstr>
      <vt:lpstr>Office Theme</vt:lpstr>
      <vt:lpstr>LINEAR REGRESSION </vt:lpstr>
      <vt:lpstr>CONTENU</vt:lpstr>
      <vt:lpstr>Introduction</vt:lpstr>
      <vt:lpstr>MODEL OF LINEAR REGRESSION</vt:lpstr>
      <vt:lpstr>PowerPoint Presentation</vt:lpstr>
      <vt:lpstr>PowerPoint Presentation</vt:lpstr>
      <vt:lpstr>PowerPoint Presentation</vt:lpstr>
      <vt:lpstr>PowerPoint Presentation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DEMO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</dc:title>
  <dc:subject/>
  <dc:creator>Demi-Leigh Peter</dc:creator>
  <cp:lastModifiedBy>Demi-Leigh Peter</cp:lastModifiedBy>
  <cp:revision>24</cp:revision>
  <dcterms:created xsi:type="dcterms:W3CDTF">2022-09-01T06:24:33Z</dcterms:created>
  <dcterms:modified xsi:type="dcterms:W3CDTF">2022-09-04T15:38:13Z</dcterms:modified>
</cp:coreProperties>
</file>